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Masters/slideMaster74.xml" ContentType="application/vnd.openxmlformats-officedocument.presentationml.slideMaster+xml"/>
  <Override PartName="/ppt/slideMasters/slideMaster75.xml" ContentType="application/vnd.openxmlformats-officedocument.presentationml.slideMaster+xml"/>
  <Override PartName="/ppt/slideMasters/slideMaster76.xml" ContentType="application/vnd.openxmlformats-officedocument.presentationml.slideMaster+xml"/>
  <Override PartName="/ppt/slideMasters/slideMaster77.xml" ContentType="application/vnd.openxmlformats-officedocument.presentationml.slideMaster+xml"/>
  <Override PartName="/ppt/slideMasters/slideMaster78.xml" ContentType="application/vnd.openxmlformats-officedocument.presentationml.slideMaster+xml"/>
  <Override PartName="/ppt/slideMasters/slideMaster79.xml" ContentType="application/vnd.openxmlformats-officedocument.presentationml.slideMaster+xml"/>
  <Override PartName="/ppt/slideMasters/slideMaster80.xml" ContentType="application/vnd.openxmlformats-officedocument.presentationml.slideMaster+xml"/>
  <Override PartName="/ppt/slideMasters/slideMaster81.xml" ContentType="application/vnd.openxmlformats-officedocument.presentationml.slideMaster+xml"/>
  <Override PartName="/ppt/slideMasters/slideMaster82.xml" ContentType="application/vnd.openxmlformats-officedocument.presentationml.slideMaster+xml"/>
  <Override PartName="/ppt/slideMasters/slideMaster83.xml" ContentType="application/vnd.openxmlformats-officedocument.presentationml.slideMaster+xml"/>
  <Override PartName="/ppt/slideMasters/slideMaster84.xml" ContentType="application/vnd.openxmlformats-officedocument.presentationml.slideMaster+xml"/>
  <Override PartName="/ppt/slideMasters/slideMaster85.xml" ContentType="application/vnd.openxmlformats-officedocument.presentationml.slideMaster+xml"/>
  <Override PartName="/ppt/slideMasters/slideMaster8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9.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0.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1.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2.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3.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4.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5.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6.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7.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8.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9.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20.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21.xml" ContentType="application/vnd.openxmlformats-officedocument.theme+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22.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23.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theme/theme24.xml" ContentType="application/vnd.openxmlformats-officedocument.theme+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25.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theme/theme26.xml" ContentType="application/vnd.openxmlformats-officedocument.theme+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27.xml" ContentType="application/vnd.openxmlformats-officedocument.theme+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28.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theme/theme29.xml" ContentType="application/vnd.openxmlformats-officedocument.theme+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theme/theme30.xml" ContentType="application/vnd.openxmlformats-officedocument.theme+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theme/theme31.xml" ContentType="application/vnd.openxmlformats-officedocument.theme+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theme/theme32.xml" ContentType="application/vnd.openxmlformats-officedocument.theme+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theme/theme33.xml" ContentType="application/vnd.openxmlformats-officedocument.theme+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theme/theme34.xml" ContentType="application/vnd.openxmlformats-officedocument.theme+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theme/theme35.xml" ContentType="application/vnd.openxmlformats-officedocument.theme+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theme/theme36.xml" ContentType="application/vnd.openxmlformats-officedocument.theme+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theme/theme37.xml" ContentType="application/vnd.openxmlformats-officedocument.theme+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theme/theme38.xml" ContentType="application/vnd.openxmlformats-officedocument.theme+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theme/theme39.xml" ContentType="application/vnd.openxmlformats-officedocument.theme+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theme/theme40.xml" ContentType="application/vnd.openxmlformats-officedocument.theme+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theme/theme41.xml" ContentType="application/vnd.openxmlformats-officedocument.theme+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theme/theme42.xml" ContentType="application/vnd.openxmlformats-officedocument.theme+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theme/theme43.xml" ContentType="application/vnd.openxmlformats-officedocument.theme+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theme/theme44.xml" ContentType="application/vnd.openxmlformats-officedocument.theme+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theme/theme45.xml" ContentType="application/vnd.openxmlformats-officedocument.theme+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theme/theme46.xml" ContentType="application/vnd.openxmlformats-officedocument.theme+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theme/theme47.xml" ContentType="application/vnd.openxmlformats-officedocument.theme+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theme/theme48.xml" ContentType="application/vnd.openxmlformats-officedocument.theme+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theme/theme49.xml" ContentType="application/vnd.openxmlformats-officedocument.theme+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theme/theme50.xml" ContentType="application/vnd.openxmlformats-officedocument.theme+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theme/theme51.xml" ContentType="application/vnd.openxmlformats-officedocument.theme+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theme/theme52.xml" ContentType="application/vnd.openxmlformats-officedocument.theme+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theme/theme53.xml" ContentType="application/vnd.openxmlformats-officedocument.theme+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theme/theme54.xml" ContentType="application/vnd.openxmlformats-officedocument.theme+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theme/theme55.xml" ContentType="application/vnd.openxmlformats-officedocument.theme+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theme/theme56.xml" ContentType="application/vnd.openxmlformats-officedocument.theme+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theme/theme57.xml" ContentType="application/vnd.openxmlformats-officedocument.theme+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theme/theme58.xml" ContentType="application/vnd.openxmlformats-officedocument.theme+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theme/theme59.xml" ContentType="application/vnd.openxmlformats-officedocument.theme+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theme/theme60.xml" ContentType="application/vnd.openxmlformats-officedocument.theme+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theme/theme61.xml" ContentType="application/vnd.openxmlformats-officedocument.theme+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theme/theme62.xml" ContentType="application/vnd.openxmlformats-officedocument.theme+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theme/theme63.xml" ContentType="application/vnd.openxmlformats-officedocument.theme+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theme/theme64.xml" ContentType="application/vnd.openxmlformats-officedocument.theme+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theme/theme65.xml" ContentType="application/vnd.openxmlformats-officedocument.theme+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theme/theme66.xml" ContentType="application/vnd.openxmlformats-officedocument.theme+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theme/theme67.xml" ContentType="application/vnd.openxmlformats-officedocument.theme+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theme/theme68.xml" ContentType="application/vnd.openxmlformats-officedocument.theme+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theme/theme69.xml" ContentType="application/vnd.openxmlformats-officedocument.theme+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theme/theme70.xml" ContentType="application/vnd.openxmlformats-officedocument.theme+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theme/theme71.xml" ContentType="application/vnd.openxmlformats-officedocument.theme+xml"/>
  <Override PartName="/ppt/slideLayouts/slideLayout759.xml" ContentType="application/vnd.openxmlformats-officedocument.presentationml.slideLayout+xml"/>
  <Override PartName="/ppt/slideLayouts/slideLayout760.xml" ContentType="application/vnd.openxmlformats-officedocument.presentationml.slideLayout+xml"/>
  <Override PartName="/ppt/theme/theme72.xml" ContentType="application/vnd.openxmlformats-officedocument.theme+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theme/theme73.xml" ContentType="application/vnd.openxmlformats-officedocument.theme+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theme/theme74.xml" ContentType="application/vnd.openxmlformats-officedocument.theme+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theme/theme75.xml" ContentType="application/vnd.openxmlformats-officedocument.theme+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theme/theme76.xml" ContentType="application/vnd.openxmlformats-officedocument.theme+xml"/>
  <Override PartName="/ppt/slideLayouts/slideLayout790.xml" ContentType="application/vnd.openxmlformats-officedocument.presentationml.slideLayout+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theme/theme77.xml" ContentType="application/vnd.openxmlformats-officedocument.theme+xml"/>
  <Override PartName="/ppt/slideLayouts/slideLayout802.xml" ContentType="application/vnd.openxmlformats-officedocument.presentationml.slideLayout+xml"/>
  <Override PartName="/ppt/slideLayouts/slideLayout803.xml" ContentType="application/vnd.openxmlformats-officedocument.presentationml.slideLayout+xml"/>
  <Override PartName="/ppt/slideLayouts/slideLayout804.xml" ContentType="application/vnd.openxmlformats-officedocument.presentationml.slideLayout+xml"/>
  <Override PartName="/ppt/slideLayouts/slideLayout805.xml" ContentType="application/vnd.openxmlformats-officedocument.presentationml.slideLayout+xml"/>
  <Override PartName="/ppt/slideLayouts/slideLayout806.xml" ContentType="application/vnd.openxmlformats-officedocument.presentationml.slideLayout+xml"/>
  <Override PartName="/ppt/slideLayouts/slideLayout807.xml" ContentType="application/vnd.openxmlformats-officedocument.presentationml.slideLayout+xml"/>
  <Override PartName="/ppt/slideLayouts/slideLayout808.xml" ContentType="application/vnd.openxmlformats-officedocument.presentationml.slideLayout+xml"/>
  <Override PartName="/ppt/slideLayouts/slideLayout809.xml" ContentType="application/vnd.openxmlformats-officedocument.presentationml.slideLayout+xml"/>
  <Override PartName="/ppt/slideLayouts/slideLayout810.xml" ContentType="application/vnd.openxmlformats-officedocument.presentationml.slideLayout+xml"/>
  <Override PartName="/ppt/slideLayouts/slideLayout811.xml" ContentType="application/vnd.openxmlformats-officedocument.presentationml.slideLayout+xml"/>
  <Override PartName="/ppt/slideLayouts/slideLayout812.xml" ContentType="application/vnd.openxmlformats-officedocument.presentationml.slideLayout+xml"/>
  <Override PartName="/ppt/slideLayouts/slideLayout813.xml" ContentType="application/vnd.openxmlformats-officedocument.presentationml.slideLayout+xml"/>
  <Override PartName="/ppt/theme/theme78.xml" ContentType="application/vnd.openxmlformats-officedocument.theme+xml"/>
  <Override PartName="/ppt/slideLayouts/slideLayout814.xml" ContentType="application/vnd.openxmlformats-officedocument.presentationml.slideLayout+xml"/>
  <Override PartName="/ppt/slideLayouts/slideLayout815.xml" ContentType="application/vnd.openxmlformats-officedocument.presentationml.slideLayout+xml"/>
  <Override PartName="/ppt/slideLayouts/slideLayout816.xml" ContentType="application/vnd.openxmlformats-officedocument.presentationml.slideLayout+xml"/>
  <Override PartName="/ppt/slideLayouts/slideLayout817.xml" ContentType="application/vnd.openxmlformats-officedocument.presentationml.slideLayout+xml"/>
  <Override PartName="/ppt/slideLayouts/slideLayout818.xml" ContentType="application/vnd.openxmlformats-officedocument.presentationml.slideLayout+xml"/>
  <Override PartName="/ppt/slideLayouts/slideLayout819.xml" ContentType="application/vnd.openxmlformats-officedocument.presentationml.slideLayout+xml"/>
  <Override PartName="/ppt/slideLayouts/slideLayout820.xml" ContentType="application/vnd.openxmlformats-officedocument.presentationml.slideLayout+xml"/>
  <Override PartName="/ppt/slideLayouts/slideLayout821.xml" ContentType="application/vnd.openxmlformats-officedocument.presentationml.slideLayout+xml"/>
  <Override PartName="/ppt/slideLayouts/slideLayout822.xml" ContentType="application/vnd.openxmlformats-officedocument.presentationml.slideLayout+xml"/>
  <Override PartName="/ppt/slideLayouts/slideLayout823.xml" ContentType="application/vnd.openxmlformats-officedocument.presentationml.slideLayout+xml"/>
  <Override PartName="/ppt/slideLayouts/slideLayout824.xml" ContentType="application/vnd.openxmlformats-officedocument.presentationml.slideLayout+xml"/>
  <Override PartName="/ppt/theme/theme79.xml" ContentType="application/vnd.openxmlformats-officedocument.theme+xml"/>
  <Override PartName="/ppt/slideLayouts/slideLayout825.xml" ContentType="application/vnd.openxmlformats-officedocument.presentationml.slideLayout+xml"/>
  <Override PartName="/ppt/slideLayouts/slideLayout826.xml" ContentType="application/vnd.openxmlformats-officedocument.presentationml.slideLayout+xml"/>
  <Override PartName="/ppt/theme/theme80.xml" ContentType="application/vnd.openxmlformats-officedocument.theme+xml"/>
  <Override PartName="/ppt/slideLayouts/slideLayout827.xml" ContentType="application/vnd.openxmlformats-officedocument.presentationml.slideLayout+xml"/>
  <Override PartName="/ppt/slideLayouts/slideLayout828.xml" ContentType="application/vnd.openxmlformats-officedocument.presentationml.slideLayout+xml"/>
  <Override PartName="/ppt/slideLayouts/slideLayout829.xml" ContentType="application/vnd.openxmlformats-officedocument.presentationml.slideLayout+xml"/>
  <Override PartName="/ppt/slideLayouts/slideLayout830.xml" ContentType="application/vnd.openxmlformats-officedocument.presentationml.slideLayout+xml"/>
  <Override PartName="/ppt/theme/theme81.xml" ContentType="application/vnd.openxmlformats-officedocument.theme+xml"/>
  <Override PartName="/ppt/slideLayouts/slideLayout831.xml" ContentType="application/vnd.openxmlformats-officedocument.presentationml.slideLayout+xml"/>
  <Override PartName="/ppt/slideLayouts/slideLayout832.xml" ContentType="application/vnd.openxmlformats-officedocument.presentationml.slideLayout+xml"/>
  <Override PartName="/ppt/slideLayouts/slideLayout833.xml" ContentType="application/vnd.openxmlformats-officedocument.presentationml.slideLayout+xml"/>
  <Override PartName="/ppt/slideLayouts/slideLayout834.xml" ContentType="application/vnd.openxmlformats-officedocument.presentationml.slideLayout+xml"/>
  <Override PartName="/ppt/slideLayouts/slideLayout835.xml" ContentType="application/vnd.openxmlformats-officedocument.presentationml.slideLayout+xml"/>
  <Override PartName="/ppt/slideLayouts/slideLayout836.xml" ContentType="application/vnd.openxmlformats-officedocument.presentationml.slideLayout+xml"/>
  <Override PartName="/ppt/slideLayouts/slideLayout837.xml" ContentType="application/vnd.openxmlformats-officedocument.presentationml.slideLayout+xml"/>
  <Override PartName="/ppt/slideLayouts/slideLayout838.xml" ContentType="application/vnd.openxmlformats-officedocument.presentationml.slideLayout+xml"/>
  <Override PartName="/ppt/slideLayouts/slideLayout839.xml" ContentType="application/vnd.openxmlformats-officedocument.presentationml.slideLayout+xml"/>
  <Override PartName="/ppt/slideLayouts/slideLayout840.xml" ContentType="application/vnd.openxmlformats-officedocument.presentationml.slideLayout+xml"/>
  <Override PartName="/ppt/slideLayouts/slideLayout841.xml" ContentType="application/vnd.openxmlformats-officedocument.presentationml.slideLayout+xml"/>
  <Override PartName="/ppt/theme/theme82.xml" ContentType="application/vnd.openxmlformats-officedocument.theme+xml"/>
  <Override PartName="/ppt/slideLayouts/slideLayout842.xml" ContentType="application/vnd.openxmlformats-officedocument.presentationml.slideLayout+xml"/>
  <Override PartName="/ppt/slideLayouts/slideLayout843.xml" ContentType="application/vnd.openxmlformats-officedocument.presentationml.slideLayout+xml"/>
  <Override PartName="/ppt/slideLayouts/slideLayout844.xml" ContentType="application/vnd.openxmlformats-officedocument.presentationml.slideLayout+xml"/>
  <Override PartName="/ppt/slideLayouts/slideLayout845.xml" ContentType="application/vnd.openxmlformats-officedocument.presentationml.slideLayout+xml"/>
  <Override PartName="/ppt/slideLayouts/slideLayout846.xml" ContentType="application/vnd.openxmlformats-officedocument.presentationml.slideLayout+xml"/>
  <Override PartName="/ppt/slideLayouts/slideLayout847.xml" ContentType="application/vnd.openxmlformats-officedocument.presentationml.slideLayout+xml"/>
  <Override PartName="/ppt/slideLayouts/slideLayout848.xml" ContentType="application/vnd.openxmlformats-officedocument.presentationml.slideLayout+xml"/>
  <Override PartName="/ppt/slideLayouts/slideLayout849.xml" ContentType="application/vnd.openxmlformats-officedocument.presentationml.slideLayout+xml"/>
  <Override PartName="/ppt/slideLayouts/slideLayout850.xml" ContentType="application/vnd.openxmlformats-officedocument.presentationml.slideLayout+xml"/>
  <Override PartName="/ppt/slideLayouts/slideLayout851.xml" ContentType="application/vnd.openxmlformats-officedocument.presentationml.slideLayout+xml"/>
  <Override PartName="/ppt/slideLayouts/slideLayout852.xml" ContentType="application/vnd.openxmlformats-officedocument.presentationml.slideLayout+xml"/>
  <Override PartName="/ppt/theme/theme83.xml" ContentType="application/vnd.openxmlformats-officedocument.theme+xml"/>
  <Override PartName="/ppt/slideLayouts/slideLayout853.xml" ContentType="application/vnd.openxmlformats-officedocument.presentationml.slideLayout+xml"/>
  <Override PartName="/ppt/slideLayouts/slideLayout854.xml" ContentType="application/vnd.openxmlformats-officedocument.presentationml.slideLayout+xml"/>
  <Override PartName="/ppt/slideLayouts/slideLayout855.xml" ContentType="application/vnd.openxmlformats-officedocument.presentationml.slideLayout+xml"/>
  <Override PartName="/ppt/slideLayouts/slideLayout856.xml" ContentType="application/vnd.openxmlformats-officedocument.presentationml.slideLayout+xml"/>
  <Override PartName="/ppt/slideLayouts/slideLayout857.xml" ContentType="application/vnd.openxmlformats-officedocument.presentationml.slideLayout+xml"/>
  <Override PartName="/ppt/slideLayouts/slideLayout858.xml" ContentType="application/vnd.openxmlformats-officedocument.presentationml.slideLayout+xml"/>
  <Override PartName="/ppt/slideLayouts/slideLayout859.xml" ContentType="application/vnd.openxmlformats-officedocument.presentationml.slideLayout+xml"/>
  <Override PartName="/ppt/slideLayouts/slideLayout860.xml" ContentType="application/vnd.openxmlformats-officedocument.presentationml.slideLayout+xml"/>
  <Override PartName="/ppt/slideLayouts/slideLayout861.xml" ContentType="application/vnd.openxmlformats-officedocument.presentationml.slideLayout+xml"/>
  <Override PartName="/ppt/slideLayouts/slideLayout862.xml" ContentType="application/vnd.openxmlformats-officedocument.presentationml.slideLayout+xml"/>
  <Override PartName="/ppt/slideLayouts/slideLayout863.xml" ContentType="application/vnd.openxmlformats-officedocument.presentationml.slideLayout+xml"/>
  <Override PartName="/ppt/slideLayouts/slideLayout864.xml" ContentType="application/vnd.openxmlformats-officedocument.presentationml.slideLayout+xml"/>
  <Override PartName="/ppt/theme/theme84.xml" ContentType="application/vnd.openxmlformats-officedocument.theme+xml"/>
  <Override PartName="/ppt/slideLayouts/slideLayout865.xml" ContentType="application/vnd.openxmlformats-officedocument.presentationml.slideLayout+xml"/>
  <Override PartName="/ppt/slideLayouts/slideLayout866.xml" ContentType="application/vnd.openxmlformats-officedocument.presentationml.slideLayout+xml"/>
  <Override PartName="/ppt/slideLayouts/slideLayout867.xml" ContentType="application/vnd.openxmlformats-officedocument.presentationml.slideLayout+xml"/>
  <Override PartName="/ppt/slideLayouts/slideLayout868.xml" ContentType="application/vnd.openxmlformats-officedocument.presentationml.slideLayout+xml"/>
  <Override PartName="/ppt/theme/theme85.xml" ContentType="application/vnd.openxmlformats-officedocument.theme+xml"/>
  <Override PartName="/ppt/slideLayouts/slideLayout869.xml" ContentType="application/vnd.openxmlformats-officedocument.presentationml.slideLayout+xml"/>
  <Override PartName="/ppt/slideLayouts/slideLayout870.xml" ContentType="application/vnd.openxmlformats-officedocument.presentationml.slideLayout+xml"/>
  <Override PartName="/ppt/theme/theme86.xml" ContentType="application/vnd.openxmlformats-officedocument.theme+xml"/>
  <Override PartName="/ppt/theme/theme87.xml" ContentType="application/vnd.openxmlformats-officedocument.theme+xml"/>
  <Override PartName="/ppt/theme/theme8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tags/tag1.xml" ContentType="application/vnd.openxmlformats-officedocument.presentationml.tags+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tags/tag4.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6.xml" ContentType="application/vnd.openxmlformats-officedocument.drawingml.chart+xml"/>
  <Override PartName="/ppt/notesSlides/notesSlide24.xml" ContentType="application/vnd.openxmlformats-officedocument.presentationml.notesSlide+xml"/>
  <Override PartName="/ppt/charts/chart7.xml" ContentType="application/vnd.openxmlformats-officedocument.drawingml.chart+xml"/>
  <Override PartName="/ppt/theme/themeOverride3.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8.xml" ContentType="application/vnd.openxmlformats-officedocument.drawingml.chart+xml"/>
  <Override PartName="/ppt/theme/themeOverride4.xml" ContentType="application/vnd.openxmlformats-officedocument.themeOverride+xml"/>
  <Override PartName="/ppt/notesSlides/notesSlide29.xml" ContentType="application/vnd.openxmlformats-officedocument.presentationml.notesSlide+xml"/>
  <Override PartName="/ppt/charts/chart9.xml" ContentType="application/vnd.openxmlformats-officedocument.drawingml.chart+xml"/>
  <Override PartName="/ppt/theme/themeOverride5.xml" ContentType="application/vnd.openxmlformats-officedocument.themeOverride+xml"/>
  <Override PartName="/ppt/charts/chart10.xml" ContentType="application/vnd.openxmlformats-officedocument.drawingml.chart+xml"/>
  <Override PartName="/ppt/theme/themeOverride6.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theme/themeOverride7.xml" ContentType="application/vnd.openxmlformats-officedocument.themeOverride+xml"/>
  <Override PartName="/ppt/notesSlides/notesSlide32.xml" ContentType="application/vnd.openxmlformats-officedocument.presentationml.notesSlide+xml"/>
  <Override PartName="/ppt/charts/chart13.xml" ContentType="application/vnd.openxmlformats-officedocument.drawingml.chart+xml"/>
  <Override PartName="/ppt/theme/themeOverride8.xml" ContentType="application/vnd.openxmlformats-officedocument.themeOverride+xml"/>
  <Override PartName="/ppt/drawings/drawing1.xml" ContentType="application/vnd.openxmlformats-officedocument.drawingml.chartshapes+xml"/>
  <Override PartName="/ppt/notesSlides/notesSlide33.xml" ContentType="application/vnd.openxmlformats-officedocument.presentationml.notesSlide+xml"/>
  <Override PartName="/ppt/charts/chart14.xml" ContentType="application/vnd.openxmlformats-officedocument.drawingml.chart+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15.xml" ContentType="application/vnd.openxmlformats-officedocument.drawingml.chart+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812" r:id="rId3"/>
    <p:sldMasterId id="2147483824" r:id="rId4"/>
    <p:sldMasterId id="2147483848" r:id="rId5"/>
    <p:sldMasterId id="2147483872" r:id="rId6"/>
    <p:sldMasterId id="2147483909" r:id="rId7"/>
    <p:sldMasterId id="2147483936" r:id="rId8"/>
    <p:sldMasterId id="2147484087" r:id="rId9"/>
    <p:sldMasterId id="2147484099" r:id="rId10"/>
    <p:sldMasterId id="2147484281" r:id="rId11"/>
    <p:sldMasterId id="2147484522" r:id="rId12"/>
    <p:sldMasterId id="2147484571" r:id="rId13"/>
    <p:sldMasterId id="2147484777" r:id="rId14"/>
    <p:sldMasterId id="2147484837" r:id="rId15"/>
    <p:sldMasterId id="2147484849" r:id="rId16"/>
    <p:sldMasterId id="2147484861" r:id="rId17"/>
    <p:sldMasterId id="2147484873" r:id="rId18"/>
    <p:sldMasterId id="2147484969" r:id="rId19"/>
    <p:sldMasterId id="2147485410" r:id="rId20"/>
    <p:sldMasterId id="2147485520" r:id="rId21"/>
    <p:sldMasterId id="2147485532" r:id="rId22"/>
    <p:sldMasterId id="2147485652" r:id="rId23"/>
    <p:sldMasterId id="2147485665" r:id="rId24"/>
    <p:sldMasterId id="2147485714" r:id="rId25"/>
    <p:sldMasterId id="2147486472" r:id="rId26"/>
    <p:sldMasterId id="2147486594" r:id="rId27"/>
    <p:sldMasterId id="2147486871" r:id="rId28"/>
    <p:sldMasterId id="2147487120" r:id="rId29"/>
    <p:sldMasterId id="2147487144" r:id="rId30"/>
    <p:sldMasterId id="2147487194" r:id="rId31"/>
    <p:sldMasterId id="2147487206" r:id="rId32"/>
    <p:sldMasterId id="2147487258" r:id="rId33"/>
    <p:sldMasterId id="2147487459" r:id="rId34"/>
    <p:sldMasterId id="2147487471" r:id="rId35"/>
    <p:sldMasterId id="2147487574" r:id="rId36"/>
    <p:sldMasterId id="2147487623" r:id="rId37"/>
    <p:sldMasterId id="2147487743" r:id="rId38"/>
    <p:sldMasterId id="2147488072" r:id="rId39"/>
    <p:sldMasterId id="2147488085" r:id="rId40"/>
    <p:sldMasterId id="2147488097" r:id="rId41"/>
    <p:sldMasterId id="2147488265" r:id="rId42"/>
    <p:sldMasterId id="2147488316" r:id="rId43"/>
    <p:sldMasterId id="2147488340" r:id="rId44"/>
    <p:sldMasterId id="2147488378" r:id="rId45"/>
    <p:sldMasterId id="2147488559" r:id="rId46"/>
    <p:sldMasterId id="2147488624" r:id="rId47"/>
    <p:sldMasterId id="2147488637" r:id="rId48"/>
    <p:sldMasterId id="2147488747" r:id="rId49"/>
    <p:sldMasterId id="2147488978" r:id="rId50"/>
    <p:sldMasterId id="2147488991" r:id="rId51"/>
    <p:sldMasterId id="2147489016" r:id="rId52"/>
    <p:sldMasterId id="2147489028" r:id="rId53"/>
    <p:sldMasterId id="2147489084" r:id="rId54"/>
    <p:sldMasterId id="2147489216" r:id="rId55"/>
    <p:sldMasterId id="2147489228" r:id="rId56"/>
    <p:sldMasterId id="2147489252" r:id="rId57"/>
    <p:sldMasterId id="2147489265" r:id="rId58"/>
    <p:sldMasterId id="2147489277" r:id="rId59"/>
    <p:sldMasterId id="2147489289" r:id="rId60"/>
    <p:sldMasterId id="2147489547" r:id="rId61"/>
    <p:sldMasterId id="2147489550" r:id="rId62"/>
    <p:sldMasterId id="2147489562" r:id="rId63"/>
    <p:sldMasterId id="2147489587" r:id="rId64"/>
    <p:sldMasterId id="2147489611" r:id="rId65"/>
    <p:sldMasterId id="2147489637" r:id="rId66"/>
    <p:sldMasterId id="2147489643" r:id="rId67"/>
    <p:sldMasterId id="2147489655" r:id="rId68"/>
    <p:sldMasterId id="2147489805" r:id="rId69"/>
    <p:sldMasterId id="2147489818" r:id="rId70"/>
    <p:sldMasterId id="2147489843" r:id="rId71"/>
    <p:sldMasterId id="2147489922" r:id="rId72"/>
    <p:sldMasterId id="2147489925" r:id="rId73"/>
    <p:sldMasterId id="2147489950" r:id="rId74"/>
    <p:sldMasterId id="2147489955" r:id="rId75"/>
    <p:sldMasterId id="2147489979" r:id="rId76"/>
    <p:sldMasterId id="2147489999" r:id="rId77"/>
    <p:sldMasterId id="2147490012" r:id="rId78"/>
    <p:sldMasterId id="2147490025" r:id="rId79"/>
    <p:sldMasterId id="2147490037" r:id="rId80"/>
    <p:sldMasterId id="2147490040" r:id="rId81"/>
    <p:sldMasterId id="2147490045" r:id="rId82"/>
    <p:sldMasterId id="2147490057" r:id="rId83"/>
    <p:sldMasterId id="2147490070" r:id="rId84"/>
    <p:sldMasterId id="2147490083" r:id="rId85"/>
    <p:sldMasterId id="2147490088" r:id="rId86"/>
  </p:sldMasterIdLst>
  <p:notesMasterIdLst>
    <p:notesMasterId r:id="rId366"/>
  </p:notesMasterIdLst>
  <p:handoutMasterIdLst>
    <p:handoutMasterId r:id="rId367"/>
  </p:handoutMasterIdLst>
  <p:sldIdLst>
    <p:sldId id="7035" r:id="rId87"/>
    <p:sldId id="5219" r:id="rId88"/>
    <p:sldId id="5218" r:id="rId89"/>
    <p:sldId id="6819" r:id="rId90"/>
    <p:sldId id="5220" r:id="rId91"/>
    <p:sldId id="5221" r:id="rId92"/>
    <p:sldId id="5222" r:id="rId93"/>
    <p:sldId id="5223" r:id="rId94"/>
    <p:sldId id="4457" r:id="rId95"/>
    <p:sldId id="4436" r:id="rId96"/>
    <p:sldId id="5224" r:id="rId97"/>
    <p:sldId id="5225" r:id="rId98"/>
    <p:sldId id="5232" r:id="rId99"/>
    <p:sldId id="7091" r:id="rId100"/>
    <p:sldId id="7092" r:id="rId101"/>
    <p:sldId id="7093" r:id="rId102"/>
    <p:sldId id="6912" r:id="rId103"/>
    <p:sldId id="5725" r:id="rId104"/>
    <p:sldId id="7625" r:id="rId105"/>
    <p:sldId id="5238" r:id="rId106"/>
    <p:sldId id="5239" r:id="rId107"/>
    <p:sldId id="5242" r:id="rId108"/>
    <p:sldId id="5400" r:id="rId109"/>
    <p:sldId id="5205" r:id="rId110"/>
    <p:sldId id="5245" r:id="rId111"/>
    <p:sldId id="5246" r:id="rId112"/>
    <p:sldId id="5247" r:id="rId113"/>
    <p:sldId id="5249" r:id="rId114"/>
    <p:sldId id="5509" r:id="rId115"/>
    <p:sldId id="6156" r:id="rId116"/>
    <p:sldId id="7026" r:id="rId117"/>
    <p:sldId id="5253" r:id="rId118"/>
    <p:sldId id="5254" r:id="rId119"/>
    <p:sldId id="5228" r:id="rId120"/>
    <p:sldId id="7104" r:id="rId121"/>
    <p:sldId id="7153" r:id="rId122"/>
    <p:sldId id="5645" r:id="rId123"/>
    <p:sldId id="7154" r:id="rId124"/>
    <p:sldId id="6303" r:id="rId125"/>
    <p:sldId id="5374" r:id="rId126"/>
    <p:sldId id="5388" r:id="rId127"/>
    <p:sldId id="5233" r:id="rId128"/>
    <p:sldId id="7239" r:id="rId129"/>
    <p:sldId id="5465" r:id="rId130"/>
    <p:sldId id="7276" r:id="rId131"/>
    <p:sldId id="6593" r:id="rId132"/>
    <p:sldId id="6594" r:id="rId133"/>
    <p:sldId id="7268" r:id="rId134"/>
    <p:sldId id="7255" r:id="rId135"/>
    <p:sldId id="7020" r:id="rId136"/>
    <p:sldId id="7626" r:id="rId137"/>
    <p:sldId id="3584" r:id="rId138"/>
    <p:sldId id="6050" r:id="rId139"/>
    <p:sldId id="3586" r:id="rId140"/>
    <p:sldId id="3848" r:id="rId141"/>
    <p:sldId id="3585" r:id="rId142"/>
    <p:sldId id="7571" r:id="rId143"/>
    <p:sldId id="7572" r:id="rId144"/>
    <p:sldId id="7627" r:id="rId145"/>
    <p:sldId id="7611" r:id="rId146"/>
    <p:sldId id="7612" r:id="rId147"/>
    <p:sldId id="7613" r:id="rId148"/>
    <p:sldId id="7628" r:id="rId149"/>
    <p:sldId id="7271" r:id="rId150"/>
    <p:sldId id="7298" r:id="rId151"/>
    <p:sldId id="7374" r:id="rId152"/>
    <p:sldId id="7375" r:id="rId153"/>
    <p:sldId id="7376" r:id="rId154"/>
    <p:sldId id="7379" r:id="rId155"/>
    <p:sldId id="7568" r:id="rId156"/>
    <p:sldId id="7025" r:id="rId157"/>
    <p:sldId id="4143" r:id="rId158"/>
    <p:sldId id="4144" r:id="rId159"/>
    <p:sldId id="5215" r:id="rId160"/>
    <p:sldId id="5234" r:id="rId161"/>
    <p:sldId id="6852" r:id="rId162"/>
    <p:sldId id="5540" r:id="rId163"/>
    <p:sldId id="6595" r:id="rId164"/>
    <p:sldId id="7254" r:id="rId165"/>
    <p:sldId id="7253" r:id="rId166"/>
    <p:sldId id="6053" r:id="rId167"/>
    <p:sldId id="2647" r:id="rId168"/>
    <p:sldId id="6007" r:id="rId169"/>
    <p:sldId id="6008" r:id="rId170"/>
    <p:sldId id="6009" r:id="rId171"/>
    <p:sldId id="6010" r:id="rId172"/>
    <p:sldId id="6011" r:id="rId173"/>
    <p:sldId id="6012" r:id="rId174"/>
    <p:sldId id="6013" r:id="rId175"/>
    <p:sldId id="6015" r:id="rId176"/>
    <p:sldId id="7576" r:id="rId177"/>
    <p:sldId id="7245" r:id="rId178"/>
    <p:sldId id="7629" r:id="rId179"/>
    <p:sldId id="7630" r:id="rId180"/>
    <p:sldId id="7631" r:id="rId181"/>
    <p:sldId id="7632" r:id="rId182"/>
    <p:sldId id="7633" r:id="rId183"/>
    <p:sldId id="7634" r:id="rId184"/>
    <p:sldId id="7635" r:id="rId185"/>
    <p:sldId id="7636" r:id="rId186"/>
    <p:sldId id="7637" r:id="rId187"/>
    <p:sldId id="7638" r:id="rId188"/>
    <p:sldId id="7639" r:id="rId189"/>
    <p:sldId id="7640" r:id="rId190"/>
    <p:sldId id="5533" r:id="rId191"/>
    <p:sldId id="5534" r:id="rId192"/>
    <p:sldId id="7641" r:id="rId193"/>
    <p:sldId id="7642" r:id="rId194"/>
    <p:sldId id="7643" r:id="rId195"/>
    <p:sldId id="7644" r:id="rId196"/>
    <p:sldId id="7645" r:id="rId197"/>
    <p:sldId id="7362" r:id="rId198"/>
    <p:sldId id="7646" r:id="rId199"/>
    <p:sldId id="7647" r:id="rId200"/>
    <p:sldId id="7648" r:id="rId201"/>
    <p:sldId id="7371" r:id="rId202"/>
    <p:sldId id="7649" r:id="rId203"/>
    <p:sldId id="7650" r:id="rId204"/>
    <p:sldId id="7651" r:id="rId205"/>
    <p:sldId id="7652" r:id="rId206"/>
    <p:sldId id="7653" r:id="rId207"/>
    <p:sldId id="7654" r:id="rId208"/>
    <p:sldId id="7655" r:id="rId209"/>
    <p:sldId id="7656" r:id="rId210"/>
    <p:sldId id="7657" r:id="rId211"/>
    <p:sldId id="7658" r:id="rId212"/>
    <p:sldId id="7659" r:id="rId213"/>
    <p:sldId id="7660" r:id="rId214"/>
    <p:sldId id="7661" r:id="rId215"/>
    <p:sldId id="6647" r:id="rId216"/>
    <p:sldId id="7587" r:id="rId217"/>
    <p:sldId id="7662" r:id="rId218"/>
    <p:sldId id="7155" r:id="rId219"/>
    <p:sldId id="7156" r:id="rId220"/>
    <p:sldId id="6936" r:id="rId221"/>
    <p:sldId id="6937" r:id="rId222"/>
    <p:sldId id="7157" r:id="rId223"/>
    <p:sldId id="7158" r:id="rId224"/>
    <p:sldId id="7265" r:id="rId225"/>
    <p:sldId id="7164" r:id="rId226"/>
    <p:sldId id="7165" r:id="rId227"/>
    <p:sldId id="7171" r:id="rId228"/>
    <p:sldId id="7232" r:id="rId229"/>
    <p:sldId id="7138" r:id="rId230"/>
    <p:sldId id="7172" r:id="rId231"/>
    <p:sldId id="7459" r:id="rId232"/>
    <p:sldId id="289" r:id="rId233"/>
    <p:sldId id="7175" r:id="rId234"/>
    <p:sldId id="7176" r:id="rId235"/>
    <p:sldId id="7177" r:id="rId236"/>
    <p:sldId id="7178" r:id="rId237"/>
    <p:sldId id="7179" r:id="rId238"/>
    <p:sldId id="7483" r:id="rId239"/>
    <p:sldId id="7484" r:id="rId240"/>
    <p:sldId id="7485" r:id="rId241"/>
    <p:sldId id="7486" r:id="rId242"/>
    <p:sldId id="7180" r:id="rId243"/>
    <p:sldId id="6833" r:id="rId244"/>
    <p:sldId id="6834" r:id="rId245"/>
    <p:sldId id="7182" r:id="rId246"/>
    <p:sldId id="7183" r:id="rId247"/>
    <p:sldId id="7186" r:id="rId248"/>
    <p:sldId id="5601" r:id="rId249"/>
    <p:sldId id="7187" r:id="rId250"/>
    <p:sldId id="4884" r:id="rId251"/>
    <p:sldId id="661" r:id="rId252"/>
    <p:sldId id="264" r:id="rId253"/>
    <p:sldId id="662" r:id="rId254"/>
    <p:sldId id="663" r:id="rId255"/>
    <p:sldId id="666" r:id="rId256"/>
    <p:sldId id="667" r:id="rId257"/>
    <p:sldId id="5263" r:id="rId258"/>
    <p:sldId id="7188" r:id="rId259"/>
    <p:sldId id="7278" r:id="rId260"/>
    <p:sldId id="7189" r:id="rId261"/>
    <p:sldId id="7190" r:id="rId262"/>
    <p:sldId id="7266" r:id="rId263"/>
    <p:sldId id="7212" r:id="rId264"/>
    <p:sldId id="7213" r:id="rId265"/>
    <p:sldId id="7214" r:id="rId266"/>
    <p:sldId id="7240" r:id="rId267"/>
    <p:sldId id="5299" r:id="rId268"/>
    <p:sldId id="5300" r:id="rId269"/>
    <p:sldId id="5304" r:id="rId270"/>
    <p:sldId id="7675" r:id="rId271"/>
    <p:sldId id="5167" r:id="rId272"/>
    <p:sldId id="6578" r:id="rId273"/>
    <p:sldId id="6579" r:id="rId274"/>
    <p:sldId id="5003" r:id="rId275"/>
    <p:sldId id="5004" r:id="rId276"/>
    <p:sldId id="6580" r:id="rId277"/>
    <p:sldId id="5594" r:id="rId278"/>
    <p:sldId id="5595" r:id="rId279"/>
    <p:sldId id="7194" r:id="rId280"/>
    <p:sldId id="7195" r:id="rId281"/>
    <p:sldId id="3636" r:id="rId282"/>
    <p:sldId id="3637" r:id="rId283"/>
    <p:sldId id="3639" r:id="rId284"/>
    <p:sldId id="3640" r:id="rId285"/>
    <p:sldId id="7196" r:id="rId286"/>
    <p:sldId id="7197" r:id="rId287"/>
    <p:sldId id="7198" r:id="rId288"/>
    <p:sldId id="7199" r:id="rId289"/>
    <p:sldId id="7200" r:id="rId290"/>
    <p:sldId id="7201" r:id="rId291"/>
    <p:sldId id="7203" r:id="rId292"/>
    <p:sldId id="7204" r:id="rId293"/>
    <p:sldId id="7205" r:id="rId294"/>
    <p:sldId id="7206" r:id="rId295"/>
    <p:sldId id="7207" r:id="rId296"/>
    <p:sldId id="7481" r:id="rId297"/>
    <p:sldId id="7464" r:id="rId298"/>
    <p:sldId id="7234" r:id="rId299"/>
    <p:sldId id="7443" r:id="rId300"/>
    <p:sldId id="278" r:id="rId301"/>
    <p:sldId id="5756" r:id="rId302"/>
    <p:sldId id="7288" r:id="rId303"/>
    <p:sldId id="7248" r:id="rId304"/>
    <p:sldId id="7209" r:id="rId305"/>
    <p:sldId id="7210" r:id="rId306"/>
    <p:sldId id="7211" r:id="rId307"/>
    <p:sldId id="6948" r:id="rId308"/>
    <p:sldId id="7664" r:id="rId309"/>
    <p:sldId id="7665" r:id="rId310"/>
    <p:sldId id="7674" r:id="rId311"/>
    <p:sldId id="6949" r:id="rId312"/>
    <p:sldId id="3926" r:id="rId313"/>
    <p:sldId id="6950" r:id="rId314"/>
    <p:sldId id="6951" r:id="rId315"/>
    <p:sldId id="6952" r:id="rId316"/>
    <p:sldId id="4291" r:id="rId317"/>
    <p:sldId id="6597" r:id="rId318"/>
    <p:sldId id="643" r:id="rId319"/>
    <p:sldId id="677" r:id="rId320"/>
    <p:sldId id="461" r:id="rId321"/>
    <p:sldId id="678" r:id="rId322"/>
    <p:sldId id="701" r:id="rId323"/>
    <p:sldId id="703" r:id="rId324"/>
    <p:sldId id="679" r:id="rId325"/>
    <p:sldId id="604" r:id="rId326"/>
    <p:sldId id="682" r:id="rId327"/>
    <p:sldId id="683" r:id="rId328"/>
    <p:sldId id="6598" r:id="rId329"/>
    <p:sldId id="6599" r:id="rId330"/>
    <p:sldId id="6600" r:id="rId331"/>
    <p:sldId id="6359" r:id="rId332"/>
    <p:sldId id="6063" r:id="rId333"/>
    <p:sldId id="6064" r:id="rId334"/>
    <p:sldId id="3792" r:id="rId335"/>
    <p:sldId id="7220" r:id="rId336"/>
    <p:sldId id="7221" r:id="rId337"/>
    <p:sldId id="7223" r:id="rId338"/>
    <p:sldId id="5771" r:id="rId339"/>
    <p:sldId id="7244" r:id="rId340"/>
    <p:sldId id="6519" r:id="rId341"/>
    <p:sldId id="5775" r:id="rId342"/>
    <p:sldId id="5776" r:id="rId343"/>
    <p:sldId id="5700" r:id="rId344"/>
    <p:sldId id="6659" r:id="rId345"/>
    <p:sldId id="7455" r:id="rId346"/>
    <p:sldId id="7666" r:id="rId347"/>
    <p:sldId id="7667" r:id="rId348"/>
    <p:sldId id="7668" r:id="rId349"/>
    <p:sldId id="7395" r:id="rId350"/>
    <p:sldId id="7669" r:id="rId351"/>
    <p:sldId id="7670" r:id="rId352"/>
    <p:sldId id="7609" r:id="rId353"/>
    <p:sldId id="7671" r:id="rId354"/>
    <p:sldId id="7392" r:id="rId355"/>
    <p:sldId id="7393" r:id="rId356"/>
    <p:sldId id="7592" r:id="rId357"/>
    <p:sldId id="7605" r:id="rId358"/>
    <p:sldId id="7399" r:id="rId359"/>
    <p:sldId id="7447" r:id="rId360"/>
    <p:sldId id="7280" r:id="rId361"/>
    <p:sldId id="7281" r:id="rId362"/>
    <p:sldId id="7283" r:id="rId363"/>
    <p:sldId id="7284" r:id="rId364"/>
    <p:sldId id="7673" r:id="rId36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0432FF"/>
    <a:srgbClr val="1A5712"/>
    <a:srgbClr val="8C0000"/>
    <a:srgbClr val="FF00C4"/>
    <a:srgbClr val="948A54"/>
    <a:srgbClr val="2A55D6"/>
    <a:srgbClr val="663D63"/>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1" autoAdjust="0"/>
    <p:restoredTop sz="95498" autoAdjust="0"/>
  </p:normalViewPr>
  <p:slideViewPr>
    <p:cSldViewPr>
      <p:cViewPr varScale="1">
        <p:scale>
          <a:sx n="137" d="100"/>
          <a:sy n="137" d="100"/>
        </p:scale>
        <p:origin x="2288" y="192"/>
      </p:cViewPr>
      <p:guideLst>
        <p:guide orient="horz" pos="2160"/>
        <p:guide pos="2880"/>
      </p:guideLst>
    </p:cSldViewPr>
  </p:slideViewPr>
  <p:notesTextViewPr>
    <p:cViewPr>
      <p:scale>
        <a:sx n="100" d="100"/>
        <a:sy n="100" d="100"/>
      </p:scale>
      <p:origin x="0" y="0"/>
    </p:cViewPr>
  </p:notesTextViewPr>
  <p:sorterViewPr>
    <p:cViewPr>
      <p:scale>
        <a:sx n="89" d="100"/>
        <a:sy n="89" d="100"/>
      </p:scale>
      <p:origin x="0" y="0"/>
    </p:cViewPr>
  </p:sorterViewPr>
  <p:notesViewPr>
    <p:cSldViewPr>
      <p:cViewPr varScale="1">
        <p:scale>
          <a:sx n="101" d="100"/>
          <a:sy n="101" d="100"/>
        </p:scale>
        <p:origin x="-3228" y="-10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31.xml"/><Relationship Id="rId299" Type="http://schemas.openxmlformats.org/officeDocument/2006/relationships/slide" Target="slides/slide213.xml"/><Relationship Id="rId21" Type="http://schemas.openxmlformats.org/officeDocument/2006/relationships/slideMaster" Target="slideMasters/slideMaster21.xml"/><Relationship Id="rId63" Type="http://schemas.openxmlformats.org/officeDocument/2006/relationships/slideMaster" Target="slideMasters/slideMaster63.xml"/><Relationship Id="rId159" Type="http://schemas.openxmlformats.org/officeDocument/2006/relationships/slide" Target="slides/slide73.xml"/><Relationship Id="rId324" Type="http://schemas.openxmlformats.org/officeDocument/2006/relationships/slide" Target="slides/slide238.xml"/><Relationship Id="rId366" Type="http://schemas.openxmlformats.org/officeDocument/2006/relationships/notesMaster" Target="notesMasters/notesMaster1.xml"/><Relationship Id="rId170" Type="http://schemas.openxmlformats.org/officeDocument/2006/relationships/slide" Target="slides/slide84.xml"/><Relationship Id="rId226" Type="http://schemas.openxmlformats.org/officeDocument/2006/relationships/slide" Target="slides/slide140.xml"/><Relationship Id="rId268" Type="http://schemas.openxmlformats.org/officeDocument/2006/relationships/slide" Target="slides/slide182.xml"/><Relationship Id="rId32" Type="http://schemas.openxmlformats.org/officeDocument/2006/relationships/slideMaster" Target="slideMasters/slideMaster32.xml"/><Relationship Id="rId74" Type="http://schemas.openxmlformats.org/officeDocument/2006/relationships/slideMaster" Target="slideMasters/slideMaster74.xml"/><Relationship Id="rId128" Type="http://schemas.openxmlformats.org/officeDocument/2006/relationships/slide" Target="slides/slide42.xml"/><Relationship Id="rId335" Type="http://schemas.openxmlformats.org/officeDocument/2006/relationships/slide" Target="slides/slide249.xml"/><Relationship Id="rId5" Type="http://schemas.openxmlformats.org/officeDocument/2006/relationships/slideMaster" Target="slideMasters/slideMaster5.xml"/><Relationship Id="rId181" Type="http://schemas.openxmlformats.org/officeDocument/2006/relationships/slide" Target="slides/slide95.xml"/><Relationship Id="rId237" Type="http://schemas.openxmlformats.org/officeDocument/2006/relationships/slide" Target="slides/slide151.xml"/><Relationship Id="rId279" Type="http://schemas.openxmlformats.org/officeDocument/2006/relationships/slide" Target="slides/slide193.xml"/><Relationship Id="rId43" Type="http://schemas.openxmlformats.org/officeDocument/2006/relationships/slideMaster" Target="slideMasters/slideMaster43.xml"/><Relationship Id="rId139" Type="http://schemas.openxmlformats.org/officeDocument/2006/relationships/slide" Target="slides/slide53.xml"/><Relationship Id="rId290" Type="http://schemas.openxmlformats.org/officeDocument/2006/relationships/slide" Target="slides/slide204.xml"/><Relationship Id="rId304" Type="http://schemas.openxmlformats.org/officeDocument/2006/relationships/slide" Target="slides/slide218.xml"/><Relationship Id="rId346" Type="http://schemas.openxmlformats.org/officeDocument/2006/relationships/slide" Target="slides/slide260.xml"/><Relationship Id="rId85" Type="http://schemas.openxmlformats.org/officeDocument/2006/relationships/slideMaster" Target="slideMasters/slideMaster85.xml"/><Relationship Id="rId150" Type="http://schemas.openxmlformats.org/officeDocument/2006/relationships/slide" Target="slides/slide64.xml"/><Relationship Id="rId192" Type="http://schemas.openxmlformats.org/officeDocument/2006/relationships/slide" Target="slides/slide106.xml"/><Relationship Id="rId206" Type="http://schemas.openxmlformats.org/officeDocument/2006/relationships/slide" Target="slides/slide120.xml"/><Relationship Id="rId248" Type="http://schemas.openxmlformats.org/officeDocument/2006/relationships/slide" Target="slides/slide162.xml"/><Relationship Id="rId12" Type="http://schemas.openxmlformats.org/officeDocument/2006/relationships/slideMaster" Target="slideMasters/slideMaster12.xml"/><Relationship Id="rId108" Type="http://schemas.openxmlformats.org/officeDocument/2006/relationships/slide" Target="slides/slide22.xml"/><Relationship Id="rId315" Type="http://schemas.openxmlformats.org/officeDocument/2006/relationships/slide" Target="slides/slide229.xml"/><Relationship Id="rId357" Type="http://schemas.openxmlformats.org/officeDocument/2006/relationships/slide" Target="slides/slide271.xml"/><Relationship Id="rId54" Type="http://schemas.openxmlformats.org/officeDocument/2006/relationships/slideMaster" Target="slideMasters/slideMaster54.xml"/><Relationship Id="rId96" Type="http://schemas.openxmlformats.org/officeDocument/2006/relationships/slide" Target="slides/slide10.xml"/><Relationship Id="rId161" Type="http://schemas.openxmlformats.org/officeDocument/2006/relationships/slide" Target="slides/slide75.xml"/><Relationship Id="rId217" Type="http://schemas.openxmlformats.org/officeDocument/2006/relationships/slide" Target="slides/slide131.xml"/><Relationship Id="rId259" Type="http://schemas.openxmlformats.org/officeDocument/2006/relationships/slide" Target="slides/slide173.xml"/><Relationship Id="rId23" Type="http://schemas.openxmlformats.org/officeDocument/2006/relationships/slideMaster" Target="slideMasters/slideMaster23.xml"/><Relationship Id="rId119" Type="http://schemas.openxmlformats.org/officeDocument/2006/relationships/slide" Target="slides/slide33.xml"/><Relationship Id="rId270" Type="http://schemas.openxmlformats.org/officeDocument/2006/relationships/slide" Target="slides/slide184.xml"/><Relationship Id="rId326" Type="http://schemas.openxmlformats.org/officeDocument/2006/relationships/slide" Target="slides/slide240.xml"/><Relationship Id="rId65" Type="http://schemas.openxmlformats.org/officeDocument/2006/relationships/slideMaster" Target="slideMasters/slideMaster65.xml"/><Relationship Id="rId130" Type="http://schemas.openxmlformats.org/officeDocument/2006/relationships/slide" Target="slides/slide44.xml"/><Relationship Id="rId368" Type="http://schemas.openxmlformats.org/officeDocument/2006/relationships/presProps" Target="presProps.xml"/><Relationship Id="rId172" Type="http://schemas.openxmlformats.org/officeDocument/2006/relationships/slide" Target="slides/slide86.xml"/><Relationship Id="rId228" Type="http://schemas.openxmlformats.org/officeDocument/2006/relationships/slide" Target="slides/slide142.xml"/><Relationship Id="rId281" Type="http://schemas.openxmlformats.org/officeDocument/2006/relationships/slide" Target="slides/slide195.xml"/><Relationship Id="rId337" Type="http://schemas.openxmlformats.org/officeDocument/2006/relationships/slide" Target="slides/slide251.xml"/><Relationship Id="rId34" Type="http://schemas.openxmlformats.org/officeDocument/2006/relationships/slideMaster" Target="slideMasters/slideMaster34.xml"/><Relationship Id="rId76" Type="http://schemas.openxmlformats.org/officeDocument/2006/relationships/slideMaster" Target="slideMasters/slideMaster76.xml"/><Relationship Id="rId141" Type="http://schemas.openxmlformats.org/officeDocument/2006/relationships/slide" Target="slides/slide55.xml"/><Relationship Id="rId7" Type="http://schemas.openxmlformats.org/officeDocument/2006/relationships/slideMaster" Target="slideMasters/slideMaster7.xml"/><Relationship Id="rId183" Type="http://schemas.openxmlformats.org/officeDocument/2006/relationships/slide" Target="slides/slide97.xml"/><Relationship Id="rId239" Type="http://schemas.openxmlformats.org/officeDocument/2006/relationships/slide" Target="slides/slide153.xml"/><Relationship Id="rId250" Type="http://schemas.openxmlformats.org/officeDocument/2006/relationships/slide" Target="slides/slide164.xml"/><Relationship Id="rId292" Type="http://schemas.openxmlformats.org/officeDocument/2006/relationships/slide" Target="slides/slide206.xml"/><Relationship Id="rId306" Type="http://schemas.openxmlformats.org/officeDocument/2006/relationships/slide" Target="slides/slide220.xml"/><Relationship Id="rId45" Type="http://schemas.openxmlformats.org/officeDocument/2006/relationships/slideMaster" Target="slideMasters/slideMaster45.xml"/><Relationship Id="rId87" Type="http://schemas.openxmlformats.org/officeDocument/2006/relationships/slide" Target="slides/slide1.xml"/><Relationship Id="rId110" Type="http://schemas.openxmlformats.org/officeDocument/2006/relationships/slide" Target="slides/slide24.xml"/><Relationship Id="rId348" Type="http://schemas.openxmlformats.org/officeDocument/2006/relationships/slide" Target="slides/slide262.xml"/><Relationship Id="rId152" Type="http://schemas.openxmlformats.org/officeDocument/2006/relationships/slide" Target="slides/slide66.xml"/><Relationship Id="rId194" Type="http://schemas.openxmlformats.org/officeDocument/2006/relationships/slide" Target="slides/slide108.xml"/><Relationship Id="rId208" Type="http://schemas.openxmlformats.org/officeDocument/2006/relationships/slide" Target="slides/slide122.xml"/><Relationship Id="rId261" Type="http://schemas.openxmlformats.org/officeDocument/2006/relationships/slide" Target="slides/slide175.xml"/><Relationship Id="rId14" Type="http://schemas.openxmlformats.org/officeDocument/2006/relationships/slideMaster" Target="slideMasters/slideMaster14.xml"/><Relationship Id="rId56" Type="http://schemas.openxmlformats.org/officeDocument/2006/relationships/slideMaster" Target="slideMasters/slideMaster56.xml"/><Relationship Id="rId317" Type="http://schemas.openxmlformats.org/officeDocument/2006/relationships/slide" Target="slides/slide231.xml"/><Relationship Id="rId359" Type="http://schemas.openxmlformats.org/officeDocument/2006/relationships/slide" Target="slides/slide273.xml"/><Relationship Id="rId98" Type="http://schemas.openxmlformats.org/officeDocument/2006/relationships/slide" Target="slides/slide12.xml"/><Relationship Id="rId121" Type="http://schemas.openxmlformats.org/officeDocument/2006/relationships/slide" Target="slides/slide35.xml"/><Relationship Id="rId163" Type="http://schemas.openxmlformats.org/officeDocument/2006/relationships/slide" Target="slides/slide77.xml"/><Relationship Id="rId219" Type="http://schemas.openxmlformats.org/officeDocument/2006/relationships/slide" Target="slides/slide133.xml"/><Relationship Id="rId370" Type="http://schemas.openxmlformats.org/officeDocument/2006/relationships/theme" Target="theme/theme1.xml"/><Relationship Id="rId230" Type="http://schemas.openxmlformats.org/officeDocument/2006/relationships/slide" Target="slides/slide144.xml"/><Relationship Id="rId25" Type="http://schemas.openxmlformats.org/officeDocument/2006/relationships/slideMaster" Target="slideMasters/slideMaster25.xml"/><Relationship Id="rId67" Type="http://schemas.openxmlformats.org/officeDocument/2006/relationships/slideMaster" Target="slideMasters/slideMaster67.xml"/><Relationship Id="rId272" Type="http://schemas.openxmlformats.org/officeDocument/2006/relationships/slide" Target="slides/slide186.xml"/><Relationship Id="rId328" Type="http://schemas.openxmlformats.org/officeDocument/2006/relationships/slide" Target="slides/slide242.xml"/><Relationship Id="rId132" Type="http://schemas.openxmlformats.org/officeDocument/2006/relationships/slide" Target="slides/slide46.xml"/><Relationship Id="rId174" Type="http://schemas.openxmlformats.org/officeDocument/2006/relationships/slide" Target="slides/slide88.xml"/><Relationship Id="rId241" Type="http://schemas.openxmlformats.org/officeDocument/2006/relationships/slide" Target="slides/slide155.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262" Type="http://schemas.openxmlformats.org/officeDocument/2006/relationships/slide" Target="slides/slide176.xml"/><Relationship Id="rId283" Type="http://schemas.openxmlformats.org/officeDocument/2006/relationships/slide" Target="slides/slide197.xml"/><Relationship Id="rId318" Type="http://schemas.openxmlformats.org/officeDocument/2006/relationships/slide" Target="slides/slide232.xml"/><Relationship Id="rId339" Type="http://schemas.openxmlformats.org/officeDocument/2006/relationships/slide" Target="slides/slide253.xml"/><Relationship Id="rId78" Type="http://schemas.openxmlformats.org/officeDocument/2006/relationships/slideMaster" Target="slideMasters/slideMaster78.xml"/><Relationship Id="rId99" Type="http://schemas.openxmlformats.org/officeDocument/2006/relationships/slide" Target="slides/slide13.xml"/><Relationship Id="rId101" Type="http://schemas.openxmlformats.org/officeDocument/2006/relationships/slide" Target="slides/slide15.xml"/><Relationship Id="rId122" Type="http://schemas.openxmlformats.org/officeDocument/2006/relationships/slide" Target="slides/slide36.xml"/><Relationship Id="rId143" Type="http://schemas.openxmlformats.org/officeDocument/2006/relationships/slide" Target="slides/slide57.xml"/><Relationship Id="rId164" Type="http://schemas.openxmlformats.org/officeDocument/2006/relationships/slide" Target="slides/slide78.xml"/><Relationship Id="rId185" Type="http://schemas.openxmlformats.org/officeDocument/2006/relationships/slide" Target="slides/slide99.xml"/><Relationship Id="rId350" Type="http://schemas.openxmlformats.org/officeDocument/2006/relationships/slide" Target="slides/slide264.xml"/><Relationship Id="rId371" Type="http://schemas.openxmlformats.org/officeDocument/2006/relationships/tableStyles" Target="tableStyles.xml"/><Relationship Id="rId9" Type="http://schemas.openxmlformats.org/officeDocument/2006/relationships/slideMaster" Target="slideMasters/slideMaster9.xml"/><Relationship Id="rId210" Type="http://schemas.openxmlformats.org/officeDocument/2006/relationships/slide" Target="slides/slide124.xml"/><Relationship Id="rId26" Type="http://schemas.openxmlformats.org/officeDocument/2006/relationships/slideMaster" Target="slideMasters/slideMaster26.xml"/><Relationship Id="rId231" Type="http://schemas.openxmlformats.org/officeDocument/2006/relationships/slide" Target="slides/slide145.xml"/><Relationship Id="rId252" Type="http://schemas.openxmlformats.org/officeDocument/2006/relationships/slide" Target="slides/slide166.xml"/><Relationship Id="rId273" Type="http://schemas.openxmlformats.org/officeDocument/2006/relationships/slide" Target="slides/slide187.xml"/><Relationship Id="rId294" Type="http://schemas.openxmlformats.org/officeDocument/2006/relationships/slide" Target="slides/slide208.xml"/><Relationship Id="rId308" Type="http://schemas.openxmlformats.org/officeDocument/2006/relationships/slide" Target="slides/slide222.xml"/><Relationship Id="rId329" Type="http://schemas.openxmlformats.org/officeDocument/2006/relationships/slide" Target="slides/slide243.xml"/><Relationship Id="rId47" Type="http://schemas.openxmlformats.org/officeDocument/2006/relationships/slideMaster" Target="slideMasters/slideMaster47.xml"/><Relationship Id="rId68" Type="http://schemas.openxmlformats.org/officeDocument/2006/relationships/slideMaster" Target="slideMasters/slideMaster68.xml"/><Relationship Id="rId89" Type="http://schemas.openxmlformats.org/officeDocument/2006/relationships/slide" Target="slides/slide3.xml"/><Relationship Id="rId112" Type="http://schemas.openxmlformats.org/officeDocument/2006/relationships/slide" Target="slides/slide26.xml"/><Relationship Id="rId133" Type="http://schemas.openxmlformats.org/officeDocument/2006/relationships/slide" Target="slides/slide47.xml"/><Relationship Id="rId154" Type="http://schemas.openxmlformats.org/officeDocument/2006/relationships/slide" Target="slides/slide68.xml"/><Relationship Id="rId175" Type="http://schemas.openxmlformats.org/officeDocument/2006/relationships/slide" Target="slides/slide89.xml"/><Relationship Id="rId340" Type="http://schemas.openxmlformats.org/officeDocument/2006/relationships/slide" Target="slides/slide254.xml"/><Relationship Id="rId361" Type="http://schemas.openxmlformats.org/officeDocument/2006/relationships/slide" Target="slides/slide275.xml"/><Relationship Id="rId196" Type="http://schemas.openxmlformats.org/officeDocument/2006/relationships/slide" Target="slides/slide110.xml"/><Relationship Id="rId200" Type="http://schemas.openxmlformats.org/officeDocument/2006/relationships/slide" Target="slides/slide114.xml"/><Relationship Id="rId16" Type="http://schemas.openxmlformats.org/officeDocument/2006/relationships/slideMaster" Target="slideMasters/slideMaster16.xml"/><Relationship Id="rId221" Type="http://schemas.openxmlformats.org/officeDocument/2006/relationships/slide" Target="slides/slide135.xml"/><Relationship Id="rId242" Type="http://schemas.openxmlformats.org/officeDocument/2006/relationships/slide" Target="slides/slide156.xml"/><Relationship Id="rId263" Type="http://schemas.openxmlformats.org/officeDocument/2006/relationships/slide" Target="slides/slide177.xml"/><Relationship Id="rId284" Type="http://schemas.openxmlformats.org/officeDocument/2006/relationships/slide" Target="slides/slide198.xml"/><Relationship Id="rId319" Type="http://schemas.openxmlformats.org/officeDocument/2006/relationships/slide" Target="slides/slide233.xml"/><Relationship Id="rId37" Type="http://schemas.openxmlformats.org/officeDocument/2006/relationships/slideMaster" Target="slideMasters/slideMaster37.xml"/><Relationship Id="rId58" Type="http://schemas.openxmlformats.org/officeDocument/2006/relationships/slideMaster" Target="slideMasters/slideMaster58.xml"/><Relationship Id="rId79" Type="http://schemas.openxmlformats.org/officeDocument/2006/relationships/slideMaster" Target="slideMasters/slideMaster79.xml"/><Relationship Id="rId102" Type="http://schemas.openxmlformats.org/officeDocument/2006/relationships/slide" Target="slides/slide16.xml"/><Relationship Id="rId123" Type="http://schemas.openxmlformats.org/officeDocument/2006/relationships/slide" Target="slides/slide37.xml"/><Relationship Id="rId144" Type="http://schemas.openxmlformats.org/officeDocument/2006/relationships/slide" Target="slides/slide58.xml"/><Relationship Id="rId330" Type="http://schemas.openxmlformats.org/officeDocument/2006/relationships/slide" Target="slides/slide244.xml"/><Relationship Id="rId90" Type="http://schemas.openxmlformats.org/officeDocument/2006/relationships/slide" Target="slides/slide4.xml"/><Relationship Id="rId165" Type="http://schemas.openxmlformats.org/officeDocument/2006/relationships/slide" Target="slides/slide79.xml"/><Relationship Id="rId186" Type="http://schemas.openxmlformats.org/officeDocument/2006/relationships/slide" Target="slides/slide100.xml"/><Relationship Id="rId351" Type="http://schemas.openxmlformats.org/officeDocument/2006/relationships/slide" Target="slides/slide265.xml"/><Relationship Id="rId211" Type="http://schemas.openxmlformats.org/officeDocument/2006/relationships/slide" Target="slides/slide125.xml"/><Relationship Id="rId232" Type="http://schemas.openxmlformats.org/officeDocument/2006/relationships/slide" Target="slides/slide146.xml"/><Relationship Id="rId253" Type="http://schemas.openxmlformats.org/officeDocument/2006/relationships/slide" Target="slides/slide167.xml"/><Relationship Id="rId274" Type="http://schemas.openxmlformats.org/officeDocument/2006/relationships/slide" Target="slides/slide188.xml"/><Relationship Id="rId295" Type="http://schemas.openxmlformats.org/officeDocument/2006/relationships/slide" Target="slides/slide209.xml"/><Relationship Id="rId309" Type="http://schemas.openxmlformats.org/officeDocument/2006/relationships/slide" Target="slides/slide223.xml"/><Relationship Id="rId27" Type="http://schemas.openxmlformats.org/officeDocument/2006/relationships/slideMaster" Target="slideMasters/slideMaster27.xml"/><Relationship Id="rId48" Type="http://schemas.openxmlformats.org/officeDocument/2006/relationships/slideMaster" Target="slideMasters/slideMaster48.xml"/><Relationship Id="rId69" Type="http://schemas.openxmlformats.org/officeDocument/2006/relationships/slideMaster" Target="slideMasters/slideMaster69.xml"/><Relationship Id="rId113" Type="http://schemas.openxmlformats.org/officeDocument/2006/relationships/slide" Target="slides/slide27.xml"/><Relationship Id="rId134" Type="http://schemas.openxmlformats.org/officeDocument/2006/relationships/slide" Target="slides/slide48.xml"/><Relationship Id="rId320" Type="http://schemas.openxmlformats.org/officeDocument/2006/relationships/slide" Target="slides/slide234.xml"/><Relationship Id="rId80" Type="http://schemas.openxmlformats.org/officeDocument/2006/relationships/slideMaster" Target="slideMasters/slideMaster80.xml"/><Relationship Id="rId155" Type="http://schemas.openxmlformats.org/officeDocument/2006/relationships/slide" Target="slides/slide69.xml"/><Relationship Id="rId176" Type="http://schemas.openxmlformats.org/officeDocument/2006/relationships/slide" Target="slides/slide90.xml"/><Relationship Id="rId197" Type="http://schemas.openxmlformats.org/officeDocument/2006/relationships/slide" Target="slides/slide111.xml"/><Relationship Id="rId341" Type="http://schemas.openxmlformats.org/officeDocument/2006/relationships/slide" Target="slides/slide255.xml"/><Relationship Id="rId362" Type="http://schemas.openxmlformats.org/officeDocument/2006/relationships/slide" Target="slides/slide276.xml"/><Relationship Id="rId201" Type="http://schemas.openxmlformats.org/officeDocument/2006/relationships/slide" Target="slides/slide115.xml"/><Relationship Id="rId222" Type="http://schemas.openxmlformats.org/officeDocument/2006/relationships/slide" Target="slides/slide136.xml"/><Relationship Id="rId243" Type="http://schemas.openxmlformats.org/officeDocument/2006/relationships/slide" Target="slides/slide157.xml"/><Relationship Id="rId264" Type="http://schemas.openxmlformats.org/officeDocument/2006/relationships/slide" Target="slides/slide178.xml"/><Relationship Id="rId285" Type="http://schemas.openxmlformats.org/officeDocument/2006/relationships/slide" Target="slides/slide199.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17.xml"/><Relationship Id="rId124" Type="http://schemas.openxmlformats.org/officeDocument/2006/relationships/slide" Target="slides/slide38.xml"/><Relationship Id="rId310" Type="http://schemas.openxmlformats.org/officeDocument/2006/relationships/slide" Target="slides/slide224.xml"/><Relationship Id="rId70" Type="http://schemas.openxmlformats.org/officeDocument/2006/relationships/slideMaster" Target="slideMasters/slideMaster70.xml"/><Relationship Id="rId91" Type="http://schemas.openxmlformats.org/officeDocument/2006/relationships/slide" Target="slides/slide5.xml"/><Relationship Id="rId145" Type="http://schemas.openxmlformats.org/officeDocument/2006/relationships/slide" Target="slides/slide59.xml"/><Relationship Id="rId166" Type="http://schemas.openxmlformats.org/officeDocument/2006/relationships/slide" Target="slides/slide80.xml"/><Relationship Id="rId187" Type="http://schemas.openxmlformats.org/officeDocument/2006/relationships/slide" Target="slides/slide101.xml"/><Relationship Id="rId331" Type="http://schemas.openxmlformats.org/officeDocument/2006/relationships/slide" Target="slides/slide245.xml"/><Relationship Id="rId352" Type="http://schemas.openxmlformats.org/officeDocument/2006/relationships/slide" Target="slides/slide266.xml"/><Relationship Id="rId1" Type="http://schemas.openxmlformats.org/officeDocument/2006/relationships/slideMaster" Target="slideMasters/slideMaster1.xml"/><Relationship Id="rId212" Type="http://schemas.openxmlformats.org/officeDocument/2006/relationships/slide" Target="slides/slide126.xml"/><Relationship Id="rId233" Type="http://schemas.openxmlformats.org/officeDocument/2006/relationships/slide" Target="slides/slide147.xml"/><Relationship Id="rId254" Type="http://schemas.openxmlformats.org/officeDocument/2006/relationships/slide" Target="slides/slide168.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28.xml"/><Relationship Id="rId275" Type="http://schemas.openxmlformats.org/officeDocument/2006/relationships/slide" Target="slides/slide189.xml"/><Relationship Id="rId296" Type="http://schemas.openxmlformats.org/officeDocument/2006/relationships/slide" Target="slides/slide210.xml"/><Relationship Id="rId300" Type="http://schemas.openxmlformats.org/officeDocument/2006/relationships/slide" Target="slides/slide214.xml"/><Relationship Id="rId60" Type="http://schemas.openxmlformats.org/officeDocument/2006/relationships/slideMaster" Target="slideMasters/slideMaster60.xml"/><Relationship Id="rId81" Type="http://schemas.openxmlformats.org/officeDocument/2006/relationships/slideMaster" Target="slideMasters/slideMaster81.xml"/><Relationship Id="rId135" Type="http://schemas.openxmlformats.org/officeDocument/2006/relationships/slide" Target="slides/slide49.xml"/><Relationship Id="rId156" Type="http://schemas.openxmlformats.org/officeDocument/2006/relationships/slide" Target="slides/slide70.xml"/><Relationship Id="rId177" Type="http://schemas.openxmlformats.org/officeDocument/2006/relationships/slide" Target="slides/slide91.xml"/><Relationship Id="rId198" Type="http://schemas.openxmlformats.org/officeDocument/2006/relationships/slide" Target="slides/slide112.xml"/><Relationship Id="rId321" Type="http://schemas.openxmlformats.org/officeDocument/2006/relationships/slide" Target="slides/slide235.xml"/><Relationship Id="rId342" Type="http://schemas.openxmlformats.org/officeDocument/2006/relationships/slide" Target="slides/slide256.xml"/><Relationship Id="rId363" Type="http://schemas.openxmlformats.org/officeDocument/2006/relationships/slide" Target="slides/slide277.xml"/><Relationship Id="rId202" Type="http://schemas.openxmlformats.org/officeDocument/2006/relationships/slide" Target="slides/slide116.xml"/><Relationship Id="rId223" Type="http://schemas.openxmlformats.org/officeDocument/2006/relationships/slide" Target="slides/slide137.xml"/><Relationship Id="rId244" Type="http://schemas.openxmlformats.org/officeDocument/2006/relationships/slide" Target="slides/slide158.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265" Type="http://schemas.openxmlformats.org/officeDocument/2006/relationships/slide" Target="slides/slide179.xml"/><Relationship Id="rId286" Type="http://schemas.openxmlformats.org/officeDocument/2006/relationships/slide" Target="slides/slide200.xml"/><Relationship Id="rId50" Type="http://schemas.openxmlformats.org/officeDocument/2006/relationships/slideMaster" Target="slideMasters/slideMaster50.xml"/><Relationship Id="rId104" Type="http://schemas.openxmlformats.org/officeDocument/2006/relationships/slide" Target="slides/slide18.xml"/><Relationship Id="rId125" Type="http://schemas.openxmlformats.org/officeDocument/2006/relationships/slide" Target="slides/slide39.xml"/><Relationship Id="rId146" Type="http://schemas.openxmlformats.org/officeDocument/2006/relationships/slide" Target="slides/slide60.xml"/><Relationship Id="rId167" Type="http://schemas.openxmlformats.org/officeDocument/2006/relationships/slide" Target="slides/slide81.xml"/><Relationship Id="rId188" Type="http://schemas.openxmlformats.org/officeDocument/2006/relationships/slide" Target="slides/slide102.xml"/><Relationship Id="rId311" Type="http://schemas.openxmlformats.org/officeDocument/2006/relationships/slide" Target="slides/slide225.xml"/><Relationship Id="rId332" Type="http://schemas.openxmlformats.org/officeDocument/2006/relationships/slide" Target="slides/slide246.xml"/><Relationship Id="rId353" Type="http://schemas.openxmlformats.org/officeDocument/2006/relationships/slide" Target="slides/slide267.xml"/><Relationship Id="rId71" Type="http://schemas.openxmlformats.org/officeDocument/2006/relationships/slideMaster" Target="slideMasters/slideMaster71.xml"/><Relationship Id="rId92" Type="http://schemas.openxmlformats.org/officeDocument/2006/relationships/slide" Target="slides/slide6.xml"/><Relationship Id="rId213" Type="http://schemas.openxmlformats.org/officeDocument/2006/relationships/slide" Target="slides/slide127.xml"/><Relationship Id="rId234" Type="http://schemas.openxmlformats.org/officeDocument/2006/relationships/slide" Target="slides/slide148.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55" Type="http://schemas.openxmlformats.org/officeDocument/2006/relationships/slide" Target="slides/slide169.xml"/><Relationship Id="rId276" Type="http://schemas.openxmlformats.org/officeDocument/2006/relationships/slide" Target="slides/slide190.xml"/><Relationship Id="rId297" Type="http://schemas.openxmlformats.org/officeDocument/2006/relationships/slide" Target="slides/slide211.xml"/><Relationship Id="rId40" Type="http://schemas.openxmlformats.org/officeDocument/2006/relationships/slideMaster" Target="slideMasters/slideMaster40.xml"/><Relationship Id="rId115" Type="http://schemas.openxmlformats.org/officeDocument/2006/relationships/slide" Target="slides/slide29.xml"/><Relationship Id="rId136" Type="http://schemas.openxmlformats.org/officeDocument/2006/relationships/slide" Target="slides/slide50.xml"/><Relationship Id="rId157" Type="http://schemas.openxmlformats.org/officeDocument/2006/relationships/slide" Target="slides/slide71.xml"/><Relationship Id="rId178" Type="http://schemas.openxmlformats.org/officeDocument/2006/relationships/slide" Target="slides/slide92.xml"/><Relationship Id="rId301" Type="http://schemas.openxmlformats.org/officeDocument/2006/relationships/slide" Target="slides/slide215.xml"/><Relationship Id="rId322" Type="http://schemas.openxmlformats.org/officeDocument/2006/relationships/slide" Target="slides/slide236.xml"/><Relationship Id="rId343" Type="http://schemas.openxmlformats.org/officeDocument/2006/relationships/slide" Target="slides/slide257.xml"/><Relationship Id="rId364" Type="http://schemas.openxmlformats.org/officeDocument/2006/relationships/slide" Target="slides/slide278.xml"/><Relationship Id="rId61" Type="http://schemas.openxmlformats.org/officeDocument/2006/relationships/slideMaster" Target="slideMasters/slideMaster61.xml"/><Relationship Id="rId82" Type="http://schemas.openxmlformats.org/officeDocument/2006/relationships/slideMaster" Target="slideMasters/slideMaster82.xml"/><Relationship Id="rId199" Type="http://schemas.openxmlformats.org/officeDocument/2006/relationships/slide" Target="slides/slide113.xml"/><Relationship Id="rId203" Type="http://schemas.openxmlformats.org/officeDocument/2006/relationships/slide" Target="slides/slide117.xml"/><Relationship Id="rId19" Type="http://schemas.openxmlformats.org/officeDocument/2006/relationships/slideMaster" Target="slideMasters/slideMaster19.xml"/><Relationship Id="rId224" Type="http://schemas.openxmlformats.org/officeDocument/2006/relationships/slide" Target="slides/slide138.xml"/><Relationship Id="rId245" Type="http://schemas.openxmlformats.org/officeDocument/2006/relationships/slide" Target="slides/slide159.xml"/><Relationship Id="rId266" Type="http://schemas.openxmlformats.org/officeDocument/2006/relationships/slide" Target="slides/slide180.xml"/><Relationship Id="rId287" Type="http://schemas.openxmlformats.org/officeDocument/2006/relationships/slide" Target="slides/slide201.xml"/><Relationship Id="rId30" Type="http://schemas.openxmlformats.org/officeDocument/2006/relationships/slideMaster" Target="slideMasters/slideMaster30.xml"/><Relationship Id="rId105" Type="http://schemas.openxmlformats.org/officeDocument/2006/relationships/slide" Target="slides/slide19.xml"/><Relationship Id="rId126" Type="http://schemas.openxmlformats.org/officeDocument/2006/relationships/slide" Target="slides/slide40.xml"/><Relationship Id="rId147" Type="http://schemas.openxmlformats.org/officeDocument/2006/relationships/slide" Target="slides/slide61.xml"/><Relationship Id="rId168" Type="http://schemas.openxmlformats.org/officeDocument/2006/relationships/slide" Target="slides/slide82.xml"/><Relationship Id="rId312" Type="http://schemas.openxmlformats.org/officeDocument/2006/relationships/slide" Target="slides/slide226.xml"/><Relationship Id="rId333" Type="http://schemas.openxmlformats.org/officeDocument/2006/relationships/slide" Target="slides/slide247.xml"/><Relationship Id="rId354" Type="http://schemas.openxmlformats.org/officeDocument/2006/relationships/slide" Target="slides/slide268.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93" Type="http://schemas.openxmlformats.org/officeDocument/2006/relationships/slide" Target="slides/slide7.xml"/><Relationship Id="rId189" Type="http://schemas.openxmlformats.org/officeDocument/2006/relationships/slide" Target="slides/slide103.xml"/><Relationship Id="rId3" Type="http://schemas.openxmlformats.org/officeDocument/2006/relationships/slideMaster" Target="slideMasters/slideMaster3.xml"/><Relationship Id="rId214" Type="http://schemas.openxmlformats.org/officeDocument/2006/relationships/slide" Target="slides/slide128.xml"/><Relationship Id="rId235" Type="http://schemas.openxmlformats.org/officeDocument/2006/relationships/slide" Target="slides/slide149.xml"/><Relationship Id="rId256" Type="http://schemas.openxmlformats.org/officeDocument/2006/relationships/slide" Target="slides/slide170.xml"/><Relationship Id="rId277" Type="http://schemas.openxmlformats.org/officeDocument/2006/relationships/slide" Target="slides/slide191.xml"/><Relationship Id="rId298" Type="http://schemas.openxmlformats.org/officeDocument/2006/relationships/slide" Target="slides/slide212.xml"/><Relationship Id="rId116" Type="http://schemas.openxmlformats.org/officeDocument/2006/relationships/slide" Target="slides/slide30.xml"/><Relationship Id="rId137" Type="http://schemas.openxmlformats.org/officeDocument/2006/relationships/slide" Target="slides/slide51.xml"/><Relationship Id="rId158" Type="http://schemas.openxmlformats.org/officeDocument/2006/relationships/slide" Target="slides/slide72.xml"/><Relationship Id="rId302" Type="http://schemas.openxmlformats.org/officeDocument/2006/relationships/slide" Target="slides/slide216.xml"/><Relationship Id="rId323" Type="http://schemas.openxmlformats.org/officeDocument/2006/relationships/slide" Target="slides/slide237.xml"/><Relationship Id="rId344" Type="http://schemas.openxmlformats.org/officeDocument/2006/relationships/slide" Target="slides/slide258.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Master" Target="slideMasters/slideMaster83.xml"/><Relationship Id="rId179" Type="http://schemas.openxmlformats.org/officeDocument/2006/relationships/slide" Target="slides/slide93.xml"/><Relationship Id="rId365" Type="http://schemas.openxmlformats.org/officeDocument/2006/relationships/slide" Target="slides/slide279.xml"/><Relationship Id="rId190" Type="http://schemas.openxmlformats.org/officeDocument/2006/relationships/slide" Target="slides/slide104.xml"/><Relationship Id="rId204" Type="http://schemas.openxmlformats.org/officeDocument/2006/relationships/slide" Target="slides/slide118.xml"/><Relationship Id="rId225" Type="http://schemas.openxmlformats.org/officeDocument/2006/relationships/slide" Target="slides/slide139.xml"/><Relationship Id="rId246" Type="http://schemas.openxmlformats.org/officeDocument/2006/relationships/slide" Target="slides/slide160.xml"/><Relationship Id="rId267" Type="http://schemas.openxmlformats.org/officeDocument/2006/relationships/slide" Target="slides/slide181.xml"/><Relationship Id="rId288" Type="http://schemas.openxmlformats.org/officeDocument/2006/relationships/slide" Target="slides/slide202.xml"/><Relationship Id="rId106" Type="http://schemas.openxmlformats.org/officeDocument/2006/relationships/slide" Target="slides/slide20.xml"/><Relationship Id="rId127" Type="http://schemas.openxmlformats.org/officeDocument/2006/relationships/slide" Target="slides/slide41.xml"/><Relationship Id="rId313" Type="http://schemas.openxmlformats.org/officeDocument/2006/relationships/slide" Target="slides/slide227.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Master" Target="slideMasters/slideMaster73.xml"/><Relationship Id="rId94" Type="http://schemas.openxmlformats.org/officeDocument/2006/relationships/slide" Target="slides/slide8.xml"/><Relationship Id="rId148" Type="http://schemas.openxmlformats.org/officeDocument/2006/relationships/slide" Target="slides/slide62.xml"/><Relationship Id="rId169" Type="http://schemas.openxmlformats.org/officeDocument/2006/relationships/slide" Target="slides/slide83.xml"/><Relationship Id="rId334" Type="http://schemas.openxmlformats.org/officeDocument/2006/relationships/slide" Target="slides/slide248.xml"/><Relationship Id="rId355" Type="http://schemas.openxmlformats.org/officeDocument/2006/relationships/slide" Target="slides/slide269.xml"/><Relationship Id="rId4" Type="http://schemas.openxmlformats.org/officeDocument/2006/relationships/slideMaster" Target="slideMasters/slideMaster4.xml"/><Relationship Id="rId180" Type="http://schemas.openxmlformats.org/officeDocument/2006/relationships/slide" Target="slides/slide94.xml"/><Relationship Id="rId215" Type="http://schemas.openxmlformats.org/officeDocument/2006/relationships/slide" Target="slides/slide129.xml"/><Relationship Id="rId236" Type="http://schemas.openxmlformats.org/officeDocument/2006/relationships/slide" Target="slides/slide150.xml"/><Relationship Id="rId257" Type="http://schemas.openxmlformats.org/officeDocument/2006/relationships/slide" Target="slides/slide171.xml"/><Relationship Id="rId278" Type="http://schemas.openxmlformats.org/officeDocument/2006/relationships/slide" Target="slides/slide192.xml"/><Relationship Id="rId303" Type="http://schemas.openxmlformats.org/officeDocument/2006/relationships/slide" Target="slides/slide217.xml"/><Relationship Id="rId42" Type="http://schemas.openxmlformats.org/officeDocument/2006/relationships/slideMaster" Target="slideMasters/slideMaster42.xml"/><Relationship Id="rId84" Type="http://schemas.openxmlformats.org/officeDocument/2006/relationships/slideMaster" Target="slideMasters/slideMaster84.xml"/><Relationship Id="rId138" Type="http://schemas.openxmlformats.org/officeDocument/2006/relationships/slide" Target="slides/slide52.xml"/><Relationship Id="rId345" Type="http://schemas.openxmlformats.org/officeDocument/2006/relationships/slide" Target="slides/slide259.xml"/><Relationship Id="rId191" Type="http://schemas.openxmlformats.org/officeDocument/2006/relationships/slide" Target="slides/slide105.xml"/><Relationship Id="rId205" Type="http://schemas.openxmlformats.org/officeDocument/2006/relationships/slide" Target="slides/slide119.xml"/><Relationship Id="rId247" Type="http://schemas.openxmlformats.org/officeDocument/2006/relationships/slide" Target="slides/slide161.xml"/><Relationship Id="rId107" Type="http://schemas.openxmlformats.org/officeDocument/2006/relationships/slide" Target="slides/slide21.xml"/><Relationship Id="rId289" Type="http://schemas.openxmlformats.org/officeDocument/2006/relationships/slide" Target="slides/slide203.xml"/><Relationship Id="rId11" Type="http://schemas.openxmlformats.org/officeDocument/2006/relationships/slideMaster" Target="slideMasters/slideMaster11.xml"/><Relationship Id="rId53" Type="http://schemas.openxmlformats.org/officeDocument/2006/relationships/slideMaster" Target="slideMasters/slideMaster53.xml"/><Relationship Id="rId149" Type="http://schemas.openxmlformats.org/officeDocument/2006/relationships/slide" Target="slides/slide63.xml"/><Relationship Id="rId314" Type="http://schemas.openxmlformats.org/officeDocument/2006/relationships/slide" Target="slides/slide228.xml"/><Relationship Id="rId356" Type="http://schemas.openxmlformats.org/officeDocument/2006/relationships/slide" Target="slides/slide270.xml"/><Relationship Id="rId95" Type="http://schemas.openxmlformats.org/officeDocument/2006/relationships/slide" Target="slides/slide9.xml"/><Relationship Id="rId160" Type="http://schemas.openxmlformats.org/officeDocument/2006/relationships/slide" Target="slides/slide74.xml"/><Relationship Id="rId216" Type="http://schemas.openxmlformats.org/officeDocument/2006/relationships/slide" Target="slides/slide130.xml"/><Relationship Id="rId258" Type="http://schemas.openxmlformats.org/officeDocument/2006/relationships/slide" Target="slides/slide172.xml"/><Relationship Id="rId22" Type="http://schemas.openxmlformats.org/officeDocument/2006/relationships/slideMaster" Target="slideMasters/slideMaster22.xml"/><Relationship Id="rId64" Type="http://schemas.openxmlformats.org/officeDocument/2006/relationships/slideMaster" Target="slideMasters/slideMaster64.xml"/><Relationship Id="rId118" Type="http://schemas.openxmlformats.org/officeDocument/2006/relationships/slide" Target="slides/slide32.xml"/><Relationship Id="rId325" Type="http://schemas.openxmlformats.org/officeDocument/2006/relationships/slide" Target="slides/slide239.xml"/><Relationship Id="rId367" Type="http://schemas.openxmlformats.org/officeDocument/2006/relationships/handoutMaster" Target="handoutMasters/handoutMaster1.xml"/><Relationship Id="rId171" Type="http://schemas.openxmlformats.org/officeDocument/2006/relationships/slide" Target="slides/slide85.xml"/><Relationship Id="rId227" Type="http://schemas.openxmlformats.org/officeDocument/2006/relationships/slide" Target="slides/slide141.xml"/><Relationship Id="rId269" Type="http://schemas.openxmlformats.org/officeDocument/2006/relationships/slide" Target="slides/slide183.xml"/><Relationship Id="rId33" Type="http://schemas.openxmlformats.org/officeDocument/2006/relationships/slideMaster" Target="slideMasters/slideMaster33.xml"/><Relationship Id="rId129" Type="http://schemas.openxmlformats.org/officeDocument/2006/relationships/slide" Target="slides/slide43.xml"/><Relationship Id="rId280" Type="http://schemas.openxmlformats.org/officeDocument/2006/relationships/slide" Target="slides/slide194.xml"/><Relationship Id="rId336" Type="http://schemas.openxmlformats.org/officeDocument/2006/relationships/slide" Target="slides/slide250.xml"/><Relationship Id="rId75" Type="http://schemas.openxmlformats.org/officeDocument/2006/relationships/slideMaster" Target="slideMasters/slideMaster75.xml"/><Relationship Id="rId140" Type="http://schemas.openxmlformats.org/officeDocument/2006/relationships/slide" Target="slides/slide54.xml"/><Relationship Id="rId182" Type="http://schemas.openxmlformats.org/officeDocument/2006/relationships/slide" Target="slides/slide96.xml"/><Relationship Id="rId6" Type="http://schemas.openxmlformats.org/officeDocument/2006/relationships/slideMaster" Target="slideMasters/slideMaster6.xml"/><Relationship Id="rId238" Type="http://schemas.openxmlformats.org/officeDocument/2006/relationships/slide" Target="slides/slide152.xml"/><Relationship Id="rId291" Type="http://schemas.openxmlformats.org/officeDocument/2006/relationships/slide" Target="slides/slide205.xml"/><Relationship Id="rId305" Type="http://schemas.openxmlformats.org/officeDocument/2006/relationships/slide" Target="slides/slide219.xml"/><Relationship Id="rId347" Type="http://schemas.openxmlformats.org/officeDocument/2006/relationships/slide" Target="slides/slide261.xml"/><Relationship Id="rId44" Type="http://schemas.openxmlformats.org/officeDocument/2006/relationships/slideMaster" Target="slideMasters/slideMaster44.xml"/><Relationship Id="rId86" Type="http://schemas.openxmlformats.org/officeDocument/2006/relationships/slideMaster" Target="slideMasters/slideMaster86.xml"/><Relationship Id="rId151" Type="http://schemas.openxmlformats.org/officeDocument/2006/relationships/slide" Target="slides/slide65.xml"/><Relationship Id="rId193" Type="http://schemas.openxmlformats.org/officeDocument/2006/relationships/slide" Target="slides/slide107.xml"/><Relationship Id="rId207" Type="http://schemas.openxmlformats.org/officeDocument/2006/relationships/slide" Target="slides/slide121.xml"/><Relationship Id="rId249" Type="http://schemas.openxmlformats.org/officeDocument/2006/relationships/slide" Target="slides/slide163.xml"/><Relationship Id="rId13" Type="http://schemas.openxmlformats.org/officeDocument/2006/relationships/slideMaster" Target="slideMasters/slideMaster13.xml"/><Relationship Id="rId109" Type="http://schemas.openxmlformats.org/officeDocument/2006/relationships/slide" Target="slides/slide23.xml"/><Relationship Id="rId260" Type="http://schemas.openxmlformats.org/officeDocument/2006/relationships/slide" Target="slides/slide174.xml"/><Relationship Id="rId316" Type="http://schemas.openxmlformats.org/officeDocument/2006/relationships/slide" Target="slides/slide230.xml"/><Relationship Id="rId55" Type="http://schemas.openxmlformats.org/officeDocument/2006/relationships/slideMaster" Target="slideMasters/slideMaster55.xml"/><Relationship Id="rId97" Type="http://schemas.openxmlformats.org/officeDocument/2006/relationships/slide" Target="slides/slide11.xml"/><Relationship Id="rId120" Type="http://schemas.openxmlformats.org/officeDocument/2006/relationships/slide" Target="slides/slide34.xml"/><Relationship Id="rId358" Type="http://schemas.openxmlformats.org/officeDocument/2006/relationships/slide" Target="slides/slide272.xml"/><Relationship Id="rId162" Type="http://schemas.openxmlformats.org/officeDocument/2006/relationships/slide" Target="slides/slide76.xml"/><Relationship Id="rId218" Type="http://schemas.openxmlformats.org/officeDocument/2006/relationships/slide" Target="slides/slide132.xml"/><Relationship Id="rId271" Type="http://schemas.openxmlformats.org/officeDocument/2006/relationships/slide" Target="slides/slide185.xml"/><Relationship Id="rId24" Type="http://schemas.openxmlformats.org/officeDocument/2006/relationships/slideMaster" Target="slideMasters/slideMaster24.xml"/><Relationship Id="rId66" Type="http://schemas.openxmlformats.org/officeDocument/2006/relationships/slideMaster" Target="slideMasters/slideMaster66.xml"/><Relationship Id="rId131" Type="http://schemas.openxmlformats.org/officeDocument/2006/relationships/slide" Target="slides/slide45.xml"/><Relationship Id="rId327" Type="http://schemas.openxmlformats.org/officeDocument/2006/relationships/slide" Target="slides/slide241.xml"/><Relationship Id="rId369" Type="http://schemas.openxmlformats.org/officeDocument/2006/relationships/viewProps" Target="viewProps.xml"/><Relationship Id="rId173" Type="http://schemas.openxmlformats.org/officeDocument/2006/relationships/slide" Target="slides/slide87.xml"/><Relationship Id="rId229" Type="http://schemas.openxmlformats.org/officeDocument/2006/relationships/slide" Target="slides/slide143.xml"/><Relationship Id="rId240" Type="http://schemas.openxmlformats.org/officeDocument/2006/relationships/slide" Target="slides/slide154.xml"/><Relationship Id="rId35" Type="http://schemas.openxmlformats.org/officeDocument/2006/relationships/slideMaster" Target="slideMasters/slideMaster35.xml"/><Relationship Id="rId77" Type="http://schemas.openxmlformats.org/officeDocument/2006/relationships/slideMaster" Target="slideMasters/slideMaster77.xml"/><Relationship Id="rId100" Type="http://schemas.openxmlformats.org/officeDocument/2006/relationships/slide" Target="slides/slide14.xml"/><Relationship Id="rId282" Type="http://schemas.openxmlformats.org/officeDocument/2006/relationships/slide" Target="slides/slide196.xml"/><Relationship Id="rId338" Type="http://schemas.openxmlformats.org/officeDocument/2006/relationships/slide" Target="slides/slide252.xml"/><Relationship Id="rId8" Type="http://schemas.openxmlformats.org/officeDocument/2006/relationships/slideMaster" Target="slideMasters/slideMaster8.xml"/><Relationship Id="rId142" Type="http://schemas.openxmlformats.org/officeDocument/2006/relationships/slide" Target="slides/slide56.xml"/><Relationship Id="rId184" Type="http://schemas.openxmlformats.org/officeDocument/2006/relationships/slide" Target="slides/slide98.xml"/><Relationship Id="rId251" Type="http://schemas.openxmlformats.org/officeDocument/2006/relationships/slide" Target="slides/slide165.xml"/><Relationship Id="rId46" Type="http://schemas.openxmlformats.org/officeDocument/2006/relationships/slideMaster" Target="slideMasters/slideMaster46.xml"/><Relationship Id="rId293" Type="http://schemas.openxmlformats.org/officeDocument/2006/relationships/slide" Target="slides/slide207.xml"/><Relationship Id="rId307" Type="http://schemas.openxmlformats.org/officeDocument/2006/relationships/slide" Target="slides/slide221.xml"/><Relationship Id="rId349" Type="http://schemas.openxmlformats.org/officeDocument/2006/relationships/slide" Target="slides/slide263.xml"/><Relationship Id="rId88" Type="http://schemas.openxmlformats.org/officeDocument/2006/relationships/slide" Target="slides/slide2.xml"/><Relationship Id="rId111" Type="http://schemas.openxmlformats.org/officeDocument/2006/relationships/slide" Target="slides/slide25.xml"/><Relationship Id="rId153" Type="http://schemas.openxmlformats.org/officeDocument/2006/relationships/slide" Target="slides/slide67.xml"/><Relationship Id="rId195" Type="http://schemas.openxmlformats.org/officeDocument/2006/relationships/slide" Target="slides/slide109.xml"/><Relationship Id="rId209" Type="http://schemas.openxmlformats.org/officeDocument/2006/relationships/slide" Target="slides/slide123.xml"/><Relationship Id="rId360" Type="http://schemas.openxmlformats.org/officeDocument/2006/relationships/slide" Target="slides/slide274.xml"/><Relationship Id="rId220" Type="http://schemas.openxmlformats.org/officeDocument/2006/relationships/slide" Target="slides/slide134.xml"/></Relationships>
</file>

<file path=ppt/charts/_rels/chart1.xml.rels><?xml version="1.0" encoding="UTF-8" standalone="yes"?>
<Relationships xmlns="http://schemas.openxmlformats.org/package/2006/relationships"><Relationship Id="rId3" Type="http://schemas.openxmlformats.org/officeDocument/2006/relationships/oleObject" Target="file:////Users\geraldo\Downloads\energy_data%20movement.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12.xml.rels><?xml version="1.0" encoding="UTF-8" standalone="yes"?>
<Relationships xmlns="http://schemas.openxmlformats.org/package/2006/relationships"><Relationship Id="rId2" Type="http://schemas.openxmlformats.org/officeDocument/2006/relationships/oleObject" Target="Macintosh%20HD:Users:amiraliboroumand:cmu:Google-Internship-EdgeTPU:ML-Workload-Analysis-repaired%20-backup-for-graphs-copy.xlsx" TargetMode="External"/><Relationship Id="rId1" Type="http://schemas.openxmlformats.org/officeDocument/2006/relationships/themeOverride" Target="../theme/themeOverride7.xml"/></Relationships>
</file>

<file path=ppt/charts/_rels/chart1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Macintosh%20HD:Users:amiraliboroumand:cmu:Google-Internship-EdgeTPU:ML-Workload-Analysis-repaired%20-backup-graphs.xlsx" TargetMode="External"/><Relationship Id="rId1" Type="http://schemas.openxmlformats.org/officeDocument/2006/relationships/themeOverride" Target="../theme/themeOverride8.xml"/></Relationships>
</file>

<file path=ppt/charts/_rels/chart14.xml.rels><?xml version="1.0" encoding="UTF-8" standalone="yes"?>
<Relationships xmlns="http://schemas.openxmlformats.org/package/2006/relationships"><Relationship Id="rId1" Type="http://schemas.openxmlformats.org/officeDocument/2006/relationships/oleObject" Target="file:////Users/geraldo/Projects/Mensa/Plots.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vboxsrv\shared\samsung%20page%20copy\PageCopy_Power_v2.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Users\geraldo\Downloads\energy_data%20movemen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amiraliboroumand:cmu:Google-internship:Amirali-Internship-data:all-data-final.xls" TargetMode="Externa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450539791016692"/>
          <c:y val="0.20925669962517277"/>
          <c:w val="0.67405083293159773"/>
          <c:h val="0.63376124972111569"/>
        </c:manualLayout>
      </c:layout>
      <c:barChart>
        <c:barDir val="col"/>
        <c:grouping val="clustered"/>
        <c:varyColors val="0"/>
        <c:ser>
          <c:idx val="0"/>
          <c:order val="0"/>
          <c:tx>
            <c:strRef>
              <c:f>Sheet1!$B$1</c:f>
              <c:strCache>
                <c:ptCount val="1"/>
                <c:pt idx="0">
                  <c:v>Energy (pJ)</c:v>
                </c:pt>
              </c:strCache>
            </c:strRef>
          </c:tx>
          <c:spPr>
            <a:solidFill>
              <a:schemeClr val="accent1"/>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ADD (int)</c:v>
                </c:pt>
                <c:pt idx="1">
                  <c:v>ADD (float)</c:v>
                </c:pt>
                <c:pt idx="2">
                  <c:v>Register File</c:v>
                </c:pt>
                <c:pt idx="3">
                  <c:v> MULT (int)</c:v>
                </c:pt>
                <c:pt idx="4">
                  <c:v>MULT (float)</c:v>
                </c:pt>
                <c:pt idx="5">
                  <c:v>SRAM Cache</c:v>
                </c:pt>
                <c:pt idx="6">
                  <c:v>DRAM </c:v>
                </c:pt>
              </c:strCache>
            </c:strRef>
          </c:cat>
          <c:val>
            <c:numRef>
              <c:f>Sheet1!$B$2:$B$8</c:f>
              <c:numCache>
                <c:formatCode>General</c:formatCode>
                <c:ptCount val="7"/>
                <c:pt idx="0">
                  <c:v>0.1</c:v>
                </c:pt>
                <c:pt idx="1">
                  <c:v>0.9</c:v>
                </c:pt>
                <c:pt idx="2">
                  <c:v>1</c:v>
                </c:pt>
                <c:pt idx="3">
                  <c:v>3.1</c:v>
                </c:pt>
                <c:pt idx="4">
                  <c:v>3.7</c:v>
                </c:pt>
                <c:pt idx="5">
                  <c:v>5</c:v>
                </c:pt>
                <c:pt idx="6">
                  <c:v>640</c:v>
                </c:pt>
              </c:numCache>
            </c:numRef>
          </c:val>
          <c:extLst>
            <c:ext xmlns:c16="http://schemas.microsoft.com/office/drawing/2014/chart" uri="{C3380CC4-5D6E-409C-BE32-E72D297353CC}">
              <c16:uniqueId val="{00000000-D624-8D47-A68C-B1EE97E20108}"/>
            </c:ext>
          </c:extLst>
        </c:ser>
        <c:dLbls>
          <c:showLegendKey val="0"/>
          <c:showVal val="0"/>
          <c:showCatName val="0"/>
          <c:showSerName val="0"/>
          <c:showPercent val="0"/>
          <c:showBubbleSize val="0"/>
        </c:dLbls>
        <c:gapWidth val="80"/>
        <c:overlap val="-27"/>
        <c:axId val="924789647"/>
        <c:axId val="924791295"/>
      </c:barChart>
      <c:lineChart>
        <c:grouping val="standard"/>
        <c:varyColors val="0"/>
        <c:ser>
          <c:idx val="1"/>
          <c:order val="1"/>
          <c:tx>
            <c:strRef>
              <c:f>Sheet1!$C$1</c:f>
              <c:strCache>
                <c:ptCount val="1"/>
                <c:pt idx="0">
                  <c:v>ADD (int) Relative Cost</c:v>
                </c:pt>
              </c:strCache>
            </c:strRef>
          </c:tx>
          <c:spPr>
            <a:ln w="60325" cap="rnd">
              <a:solidFill>
                <a:schemeClr val="tx2"/>
              </a:solidFill>
              <a:round/>
            </a:ln>
            <a:effectLst/>
          </c:spPr>
          <c:marker>
            <c:symbol val="diamond"/>
            <c:size val="15"/>
            <c:spPr>
              <a:solidFill>
                <a:schemeClr val="tx2"/>
              </a:solidFill>
              <a:ln w="15875">
                <a:solidFill>
                  <a:schemeClr val="tx2"/>
                </a:solidFill>
              </a:ln>
              <a:effectLst/>
            </c:spPr>
          </c:marker>
          <c:cat>
            <c:strRef>
              <c:f>Sheet1!$A$2:$A$8</c:f>
              <c:strCache>
                <c:ptCount val="7"/>
                <c:pt idx="0">
                  <c:v>ADD (int)</c:v>
                </c:pt>
                <c:pt idx="1">
                  <c:v>ADD (float)</c:v>
                </c:pt>
                <c:pt idx="2">
                  <c:v>Register File</c:v>
                </c:pt>
                <c:pt idx="3">
                  <c:v> MULT (int)</c:v>
                </c:pt>
                <c:pt idx="4">
                  <c:v>MULT (float)</c:v>
                </c:pt>
                <c:pt idx="5">
                  <c:v>SRAM Cache</c:v>
                </c:pt>
                <c:pt idx="6">
                  <c:v>DRAM </c:v>
                </c:pt>
              </c:strCache>
            </c:strRef>
          </c:cat>
          <c:val>
            <c:numRef>
              <c:f>Sheet1!$C$2:$C$8</c:f>
              <c:numCache>
                <c:formatCode>General</c:formatCode>
                <c:ptCount val="7"/>
                <c:pt idx="0">
                  <c:v>1</c:v>
                </c:pt>
                <c:pt idx="1">
                  <c:v>9</c:v>
                </c:pt>
                <c:pt idx="2">
                  <c:v>10</c:v>
                </c:pt>
                <c:pt idx="3">
                  <c:v>31</c:v>
                </c:pt>
                <c:pt idx="4">
                  <c:v>37</c:v>
                </c:pt>
                <c:pt idx="5">
                  <c:v>50</c:v>
                </c:pt>
                <c:pt idx="6">
                  <c:v>6400</c:v>
                </c:pt>
              </c:numCache>
            </c:numRef>
          </c:val>
          <c:smooth val="0"/>
          <c:extLst>
            <c:ext xmlns:c16="http://schemas.microsoft.com/office/drawing/2014/chart" uri="{C3380CC4-5D6E-409C-BE32-E72D297353CC}">
              <c16:uniqueId val="{00000001-D624-8D47-A68C-B1EE97E20108}"/>
            </c:ext>
          </c:extLst>
        </c:ser>
        <c:dLbls>
          <c:showLegendKey val="0"/>
          <c:showVal val="0"/>
          <c:showCatName val="0"/>
          <c:showSerName val="0"/>
          <c:showPercent val="0"/>
          <c:showBubbleSize val="0"/>
        </c:dLbls>
        <c:marker val="1"/>
        <c:smooth val="0"/>
        <c:axId val="924789647"/>
        <c:axId val="924791295"/>
      </c:lineChart>
      <c:catAx>
        <c:axId val="924789647"/>
        <c:scaling>
          <c:orientation val="minMax"/>
        </c:scaling>
        <c:delete val="0"/>
        <c:axPos val="b"/>
        <c:numFmt formatCode="General" sourceLinked="1"/>
        <c:majorTickMark val="out"/>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crossAx val="924791295"/>
        <c:crosses val="autoZero"/>
        <c:auto val="1"/>
        <c:lblAlgn val="ctr"/>
        <c:lblOffset val="100"/>
        <c:noMultiLvlLbl val="0"/>
      </c:catAx>
      <c:valAx>
        <c:axId val="924791295"/>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defRPr>
                </a:pPr>
                <a:r>
                  <a:rPr lang="en-US" dirty="0"/>
                  <a:t>Energy for a 32-bit Operation (log scale)</a:t>
                </a:r>
              </a:p>
            </c:rich>
          </c:tx>
          <c:layout>
            <c:manualLayout>
              <c:xMode val="edge"/>
              <c:yMode val="edge"/>
              <c:x val="0.1477584051993501"/>
              <c:y val="0.16069507790308224"/>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crossAx val="924789647"/>
        <c:crosses val="autoZero"/>
        <c:crossBetween val="between"/>
      </c:valAx>
      <c:spPr>
        <a:noFill/>
        <a:ln>
          <a:noFill/>
        </a:ln>
        <a:effectLst/>
      </c:spPr>
    </c:plotArea>
    <c:legend>
      <c:legendPos val="t"/>
      <c:layout>
        <c:manualLayout>
          <c:xMode val="edge"/>
          <c:yMode val="edge"/>
          <c:x val="0.32499214383916297"/>
          <c:y val="0.145730285308277"/>
          <c:w val="0.50380604210188007"/>
          <c:h val="6.0940868771016982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a:pPr>
            <a:r>
              <a:rPr lang="en-US" dirty="0">
                <a:latin typeface="Gill Sans MT" panose="020B0502020104020203" pitchFamily="34" charset="77"/>
              </a:rPr>
              <a:t>CNN13</a:t>
            </a:r>
          </a:p>
        </c:rich>
      </c:tx>
      <c:layout>
        <c:manualLayout>
          <c:xMode val="edge"/>
          <c:yMode val="edge"/>
          <c:x val="0.47725028023840799"/>
          <c:y val="0"/>
        </c:manualLayout>
      </c:layout>
      <c:overlay val="0"/>
    </c:title>
    <c:autoTitleDeleted val="0"/>
    <c:plotArea>
      <c:layout>
        <c:manualLayout>
          <c:layoutTarget val="inner"/>
          <c:xMode val="edge"/>
          <c:yMode val="edge"/>
          <c:x val="0.250455387412511"/>
          <c:y val="0.123637520200805"/>
          <c:w val="0.711465082977909"/>
          <c:h val="0.6063381485936572"/>
        </c:manualLayout>
      </c:layout>
      <c:lineChart>
        <c:grouping val="standard"/>
        <c:varyColors val="0"/>
        <c:ser>
          <c:idx val="0"/>
          <c:order val="0"/>
          <c:spPr>
            <a:ln>
              <a:solidFill>
                <a:srgbClr val="1F497D"/>
              </a:solidFill>
            </a:ln>
          </c:spPr>
          <c:marker>
            <c:symbol val="none"/>
          </c:marker>
          <c:val>
            <c:numRef>
              <c:f>('Noronha-Layer-Analysis-3'!$J$1313:$J$1365,'Noronha-Layer-Analysis-3'!$J$1367:$J$1371,'Noronha-Layer-Analysis-3'!$J$1373:$J$1389)</c:f>
              <c:numCache>
                <c:formatCode>General</c:formatCode>
                <c:ptCount val="75"/>
                <c:pt idx="0">
                  <c:v>4096</c:v>
                </c:pt>
                <c:pt idx="1">
                  <c:v>1024</c:v>
                </c:pt>
                <c:pt idx="2">
                  <c:v>1024</c:v>
                </c:pt>
                <c:pt idx="3">
                  <c:v>256</c:v>
                </c:pt>
                <c:pt idx="4">
                  <c:v>256</c:v>
                </c:pt>
                <c:pt idx="5">
                  <c:v>256</c:v>
                </c:pt>
                <c:pt idx="6">
                  <c:v>64</c:v>
                </c:pt>
                <c:pt idx="7">
                  <c:v>64</c:v>
                </c:pt>
                <c:pt idx="8">
                  <c:v>64</c:v>
                </c:pt>
                <c:pt idx="9">
                  <c:v>64</c:v>
                </c:pt>
                <c:pt idx="10">
                  <c:v>64</c:v>
                </c:pt>
                <c:pt idx="11">
                  <c:v>64</c:v>
                </c:pt>
                <c:pt idx="12">
                  <c:v>64</c:v>
                </c:pt>
                <c:pt idx="13">
                  <c:v>16</c:v>
                </c:pt>
                <c:pt idx="14">
                  <c:v>16</c:v>
                </c:pt>
                <c:pt idx="15">
                  <c:v>16</c:v>
                </c:pt>
                <c:pt idx="16">
                  <c:v>16</c:v>
                </c:pt>
                <c:pt idx="17">
                  <c:v>4096</c:v>
                </c:pt>
                <c:pt idx="18">
                  <c:v>4096</c:v>
                </c:pt>
                <c:pt idx="19">
                  <c:v>4096</c:v>
                </c:pt>
                <c:pt idx="20">
                  <c:v>1024</c:v>
                </c:pt>
                <c:pt idx="21">
                  <c:v>1024</c:v>
                </c:pt>
                <c:pt idx="22">
                  <c:v>1024</c:v>
                </c:pt>
                <c:pt idx="23">
                  <c:v>1024</c:v>
                </c:pt>
                <c:pt idx="24">
                  <c:v>256</c:v>
                </c:pt>
                <c:pt idx="25">
                  <c:v>256</c:v>
                </c:pt>
                <c:pt idx="26">
                  <c:v>256</c:v>
                </c:pt>
                <c:pt idx="27">
                  <c:v>256</c:v>
                </c:pt>
                <c:pt idx="28">
                  <c:v>256</c:v>
                </c:pt>
                <c:pt idx="29">
                  <c:v>256</c:v>
                </c:pt>
                <c:pt idx="30">
                  <c:v>64</c:v>
                </c:pt>
                <c:pt idx="31">
                  <c:v>64</c:v>
                </c:pt>
                <c:pt idx="32">
                  <c:v>64</c:v>
                </c:pt>
                <c:pt idx="33">
                  <c:v>64</c:v>
                </c:pt>
                <c:pt idx="34">
                  <c:v>64</c:v>
                </c:pt>
                <c:pt idx="35">
                  <c:v>64</c:v>
                </c:pt>
                <c:pt idx="36">
                  <c:v>64</c:v>
                </c:pt>
                <c:pt idx="37">
                  <c:v>64</c:v>
                </c:pt>
                <c:pt idx="38">
                  <c:v>64</c:v>
                </c:pt>
                <c:pt idx="39">
                  <c:v>64</c:v>
                </c:pt>
                <c:pt idx="40">
                  <c:v>64</c:v>
                </c:pt>
                <c:pt idx="41">
                  <c:v>64</c:v>
                </c:pt>
                <c:pt idx="42">
                  <c:v>64</c:v>
                </c:pt>
                <c:pt idx="43">
                  <c:v>64</c:v>
                </c:pt>
                <c:pt idx="44">
                  <c:v>16</c:v>
                </c:pt>
                <c:pt idx="45">
                  <c:v>16</c:v>
                </c:pt>
                <c:pt idx="46">
                  <c:v>16</c:v>
                </c:pt>
                <c:pt idx="47">
                  <c:v>16</c:v>
                </c:pt>
                <c:pt idx="48">
                  <c:v>16</c:v>
                </c:pt>
                <c:pt idx="49">
                  <c:v>16</c:v>
                </c:pt>
                <c:pt idx="50">
                  <c:v>16</c:v>
                </c:pt>
                <c:pt idx="51">
                  <c:v>16</c:v>
                </c:pt>
                <c:pt idx="52">
                  <c:v>4</c:v>
                </c:pt>
                <c:pt idx="53">
                  <c:v>1</c:v>
                </c:pt>
                <c:pt idx="54">
                  <c:v>1</c:v>
                </c:pt>
                <c:pt idx="55">
                  <c:v>1</c:v>
                </c:pt>
                <c:pt idx="56">
                  <c:v>1</c:v>
                </c:pt>
                <c:pt idx="57">
                  <c:v>1</c:v>
                </c:pt>
                <c:pt idx="58">
                  <c:v>4096</c:v>
                </c:pt>
                <c:pt idx="59">
                  <c:v>1024</c:v>
                </c:pt>
                <c:pt idx="60">
                  <c:v>1024</c:v>
                </c:pt>
                <c:pt idx="61">
                  <c:v>256</c:v>
                </c:pt>
                <c:pt idx="62">
                  <c:v>256</c:v>
                </c:pt>
                <c:pt idx="63">
                  <c:v>256</c:v>
                </c:pt>
                <c:pt idx="64">
                  <c:v>64</c:v>
                </c:pt>
                <c:pt idx="65">
                  <c:v>64</c:v>
                </c:pt>
                <c:pt idx="66">
                  <c:v>64</c:v>
                </c:pt>
                <c:pt idx="67">
                  <c:v>64</c:v>
                </c:pt>
                <c:pt idx="68">
                  <c:v>64</c:v>
                </c:pt>
                <c:pt idx="69">
                  <c:v>64</c:v>
                </c:pt>
                <c:pt idx="70">
                  <c:v>64</c:v>
                </c:pt>
                <c:pt idx="71">
                  <c:v>16</c:v>
                </c:pt>
                <c:pt idx="72">
                  <c:v>16</c:v>
                </c:pt>
                <c:pt idx="73">
                  <c:v>16</c:v>
                </c:pt>
                <c:pt idx="74">
                  <c:v>16</c:v>
                </c:pt>
              </c:numCache>
            </c:numRef>
          </c:val>
          <c:smooth val="1"/>
          <c:extLst>
            <c:ext xmlns:c16="http://schemas.microsoft.com/office/drawing/2014/chart" uri="{C3380CC4-5D6E-409C-BE32-E72D297353CC}">
              <c16:uniqueId val="{00000000-0C0E-C443-866D-C79FA0EC2262}"/>
            </c:ext>
          </c:extLst>
        </c:ser>
        <c:dLbls>
          <c:showLegendKey val="0"/>
          <c:showVal val="0"/>
          <c:showCatName val="0"/>
          <c:showSerName val="0"/>
          <c:showPercent val="0"/>
          <c:showBubbleSize val="0"/>
        </c:dLbls>
        <c:smooth val="0"/>
        <c:axId val="-2056363032"/>
        <c:axId val="-2057213288"/>
      </c:lineChart>
      <c:catAx>
        <c:axId val="-2056363032"/>
        <c:scaling>
          <c:orientation val="minMax"/>
        </c:scaling>
        <c:delete val="0"/>
        <c:axPos val="b"/>
        <c:title>
          <c:tx>
            <c:rich>
              <a:bodyPr/>
              <a:lstStyle/>
              <a:p>
                <a:pPr>
                  <a:defRPr sz="1800"/>
                </a:pPr>
                <a:r>
                  <a:rPr lang="en-US" sz="1800" dirty="0">
                    <a:latin typeface="Gill Sans MT" panose="020B0502020104020203" pitchFamily="34" charset="77"/>
                  </a:rPr>
                  <a:t>Layers</a:t>
                </a:r>
              </a:p>
            </c:rich>
          </c:tx>
          <c:overlay val="0"/>
        </c:title>
        <c:majorTickMark val="out"/>
        <c:minorTickMark val="none"/>
        <c:tickLblPos val="nextTo"/>
        <c:txPr>
          <a:bodyPr/>
          <a:lstStyle/>
          <a:p>
            <a:pPr>
              <a:defRPr sz="1400">
                <a:latin typeface="Gill Sans MT" panose="020B0502020104020203" pitchFamily="34" charset="77"/>
              </a:defRPr>
            </a:pPr>
            <a:endParaRPr lang="en-US"/>
          </a:p>
        </c:txPr>
        <c:crossAx val="-2057213288"/>
        <c:crosses val="autoZero"/>
        <c:auto val="1"/>
        <c:lblAlgn val="ctr"/>
        <c:lblOffset val="100"/>
        <c:tickLblSkip val="10"/>
        <c:noMultiLvlLbl val="0"/>
      </c:catAx>
      <c:valAx>
        <c:axId val="-2057213288"/>
        <c:scaling>
          <c:orientation val="minMax"/>
          <c:min val="0"/>
        </c:scaling>
        <c:delete val="0"/>
        <c:axPos val="l"/>
        <c:majorGridlines/>
        <c:title>
          <c:tx>
            <c:rich>
              <a:bodyPr rot="-5400000" vert="horz"/>
              <a:lstStyle/>
              <a:p>
                <a:pPr>
                  <a:defRPr sz="1800"/>
                </a:pPr>
                <a:r>
                  <a:rPr lang="en-US" sz="1800" dirty="0">
                    <a:latin typeface="Gill Sans MT" panose="020B0502020104020203" pitchFamily="34" charset="77"/>
                  </a:rPr>
                  <a:t>FLOP/Byte</a:t>
                </a:r>
              </a:p>
            </c:rich>
          </c:tx>
          <c:layout>
            <c:manualLayout>
              <c:xMode val="edge"/>
              <c:yMode val="edge"/>
              <c:x val="2.5348760115922998E-2"/>
              <c:y val="0.181497675083654"/>
            </c:manualLayout>
          </c:layout>
          <c:overlay val="0"/>
        </c:title>
        <c:numFmt formatCode="General" sourceLinked="1"/>
        <c:majorTickMark val="out"/>
        <c:minorTickMark val="none"/>
        <c:tickLblPos val="nextTo"/>
        <c:txPr>
          <a:bodyPr/>
          <a:lstStyle/>
          <a:p>
            <a:pPr>
              <a:defRPr sz="1800">
                <a:latin typeface="Gill Sans MT" panose="020B0502020104020203" pitchFamily="34" charset="77"/>
              </a:defRPr>
            </a:pPr>
            <a:endParaRPr lang="en-US"/>
          </a:p>
        </c:txPr>
        <c:crossAx val="-2056363032"/>
        <c:crosses val="autoZero"/>
        <c:crossBetween val="between"/>
      </c:valAx>
      <c:spPr>
        <a:ln>
          <a:solidFill>
            <a:schemeClr val="tx1"/>
          </a:solidFill>
        </a:ln>
      </c:spPr>
    </c:plotArea>
    <c:plotVisOnly val="1"/>
    <c:dispBlanksAs val="gap"/>
    <c:showDLblsOverMax val="0"/>
  </c:chart>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21084044952127501"/>
          <c:y val="4.8163342415169001E-2"/>
          <c:w val="0.66774204280802896"/>
          <c:h val="0.72859345553019905"/>
        </c:manualLayout>
      </c:layout>
      <c:scatterChart>
        <c:scatterStyle val="lineMarker"/>
        <c:varyColors val="0"/>
        <c:ser>
          <c:idx val="1"/>
          <c:order val="0"/>
          <c:tx>
            <c:strRef>
              <c:f>Clustering!$F$23</c:f>
              <c:strCache>
                <c:ptCount val="1"/>
                <c:pt idx="0">
                  <c:v>CNN3</c:v>
                </c:pt>
              </c:strCache>
            </c:strRef>
          </c:tx>
          <c:spPr>
            <a:ln w="31750">
              <a:solidFill>
                <a:srgbClr val="000000"/>
              </a:solidFill>
            </a:ln>
          </c:spPr>
          <c:marker>
            <c:symbol val="diamond"/>
            <c:size val="10"/>
            <c:spPr>
              <a:solidFill>
                <a:schemeClr val="accent6">
                  <a:lumMod val="40000"/>
                  <a:lumOff val="60000"/>
                </a:schemeClr>
              </a:solidFill>
              <a:ln>
                <a:solidFill>
                  <a:srgbClr val="000000"/>
                </a:solidFill>
              </a:ln>
            </c:spPr>
          </c:marker>
          <c:xVal>
            <c:numRef>
              <c:f>Clustering!$G$23</c:f>
              <c:numCache>
                <c:formatCode>General</c:formatCode>
                <c:ptCount val="1"/>
                <c:pt idx="0">
                  <c:v>1.0986329999999999E-3</c:v>
                </c:pt>
              </c:numCache>
            </c:numRef>
          </c:xVal>
          <c:yVal>
            <c:numRef>
              <c:f>Clustering!$H$23</c:f>
              <c:numCache>
                <c:formatCode>General</c:formatCode>
                <c:ptCount val="1"/>
                <c:pt idx="0">
                  <c:v>22201</c:v>
                </c:pt>
              </c:numCache>
            </c:numRef>
          </c:yVal>
          <c:smooth val="0"/>
          <c:extLst>
            <c:ext xmlns:c16="http://schemas.microsoft.com/office/drawing/2014/chart" uri="{C3380CC4-5D6E-409C-BE32-E72D297353CC}">
              <c16:uniqueId val="{00000000-51B4-C44C-8F3D-B7C8805431AA}"/>
            </c:ext>
          </c:extLst>
        </c:ser>
        <c:ser>
          <c:idx val="0"/>
          <c:order val="1"/>
          <c:tx>
            <c:strRef>
              <c:f>Clustering!$F$24</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Clustering!$G$24</c:f>
              <c:numCache>
                <c:formatCode>General</c:formatCode>
                <c:ptCount val="1"/>
                <c:pt idx="0">
                  <c:v>8.7890629999999997E-3</c:v>
                </c:pt>
              </c:numCache>
            </c:numRef>
          </c:xVal>
          <c:yVal>
            <c:numRef>
              <c:f>Clustering!$H$24</c:f>
              <c:numCache>
                <c:formatCode>General</c:formatCode>
                <c:ptCount val="1"/>
                <c:pt idx="0">
                  <c:v>21609</c:v>
                </c:pt>
              </c:numCache>
            </c:numRef>
          </c:yVal>
          <c:smooth val="0"/>
          <c:extLst>
            <c:ext xmlns:c16="http://schemas.microsoft.com/office/drawing/2014/chart" uri="{C3380CC4-5D6E-409C-BE32-E72D297353CC}">
              <c16:uniqueId val="{00000001-51B4-C44C-8F3D-B7C8805431AA}"/>
            </c:ext>
          </c:extLst>
        </c:ser>
        <c:ser>
          <c:idx val="2"/>
          <c:order val="2"/>
          <c:tx>
            <c:strRef>
              <c:f>Clustering!$F$28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Clustering!$G$28</c:f>
              <c:numCache>
                <c:formatCode>General</c:formatCode>
                <c:ptCount val="1"/>
                <c:pt idx="0">
                  <c:v>1.7578125E-2</c:v>
                </c:pt>
              </c:numCache>
            </c:numRef>
          </c:xVal>
          <c:yVal>
            <c:numRef>
              <c:f>Clustering!$H$28</c:f>
              <c:numCache>
                <c:formatCode>General</c:formatCode>
                <c:ptCount val="1"/>
                <c:pt idx="0">
                  <c:v>11025</c:v>
                </c:pt>
              </c:numCache>
            </c:numRef>
          </c:yVal>
          <c:smooth val="0"/>
          <c:extLst>
            <c:ext xmlns:c16="http://schemas.microsoft.com/office/drawing/2014/chart" uri="{C3380CC4-5D6E-409C-BE32-E72D297353CC}">
              <c16:uniqueId val="{00000002-51B4-C44C-8F3D-B7C8805431AA}"/>
            </c:ext>
          </c:extLst>
        </c:ser>
        <c:ser>
          <c:idx val="4"/>
          <c:order val="3"/>
          <c:tx>
            <c:strRef>
              <c:f>Clustering!$F$30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Clustering!$G$30</c:f>
              <c:numCache>
                <c:formatCode>General</c:formatCode>
                <c:ptCount val="1"/>
                <c:pt idx="0">
                  <c:v>7.32421875E-2</c:v>
                </c:pt>
              </c:numCache>
            </c:numRef>
          </c:xVal>
          <c:yVal>
            <c:numRef>
              <c:f>Clustering!$H$30</c:f>
              <c:numCache>
                <c:formatCode>General</c:formatCode>
                <c:ptCount val="1"/>
                <c:pt idx="0">
                  <c:v>1225</c:v>
                </c:pt>
              </c:numCache>
            </c:numRef>
          </c:yVal>
          <c:smooth val="0"/>
          <c:extLst>
            <c:ext xmlns:c16="http://schemas.microsoft.com/office/drawing/2014/chart" uri="{C3380CC4-5D6E-409C-BE32-E72D297353CC}">
              <c16:uniqueId val="{00000003-51B4-C44C-8F3D-B7C8805431AA}"/>
            </c:ext>
          </c:extLst>
        </c:ser>
        <c:ser>
          <c:idx val="3"/>
          <c:order val="4"/>
          <c:tx>
            <c:strRef>
              <c:f>Clustering!$F$47</c:f>
              <c:strCache>
                <c:ptCount val="1"/>
                <c:pt idx="0">
                  <c:v>CNN4</c:v>
                </c:pt>
              </c:strCache>
            </c:strRef>
          </c:tx>
          <c:dPt>
            <c:idx val="0"/>
            <c:marker>
              <c:symbol val="diamond"/>
              <c:size val="10"/>
              <c:spPr>
                <a:solidFill>
                  <a:schemeClr val="accent4"/>
                </a:solidFill>
                <a:ln>
                  <a:solidFill>
                    <a:srgbClr val="000000"/>
                  </a:solidFill>
                </a:ln>
              </c:spPr>
            </c:marker>
            <c:bubble3D val="0"/>
            <c:spPr>
              <a:ln>
                <a:solidFill>
                  <a:srgbClr val="000000"/>
                </a:solidFill>
              </a:ln>
            </c:spPr>
            <c:extLst>
              <c:ext xmlns:c16="http://schemas.microsoft.com/office/drawing/2014/chart" uri="{C3380CC4-5D6E-409C-BE32-E72D297353CC}">
                <c16:uniqueId val="{00000005-51B4-C44C-8F3D-B7C8805431AA}"/>
              </c:ext>
            </c:extLst>
          </c:dPt>
          <c:xVal>
            <c:numRef>
              <c:f>Clustering!$G$47</c:f>
              <c:numCache>
                <c:formatCode>General</c:formatCode>
                <c:ptCount val="1"/>
                <c:pt idx="0">
                  <c:v>9.765625E-3</c:v>
                </c:pt>
              </c:numCache>
            </c:numRef>
          </c:xVal>
          <c:yVal>
            <c:numRef>
              <c:f>Clustering!$H$47</c:f>
              <c:numCache>
                <c:formatCode>General</c:formatCode>
                <c:ptCount val="1"/>
                <c:pt idx="0">
                  <c:v>5329</c:v>
                </c:pt>
              </c:numCache>
            </c:numRef>
          </c:yVal>
          <c:smooth val="0"/>
          <c:extLst>
            <c:ext xmlns:c16="http://schemas.microsoft.com/office/drawing/2014/chart" uri="{C3380CC4-5D6E-409C-BE32-E72D297353CC}">
              <c16:uniqueId val="{00000006-51B4-C44C-8F3D-B7C8805431AA}"/>
            </c:ext>
          </c:extLst>
        </c:ser>
        <c:ser>
          <c:idx val="5"/>
          <c:order val="5"/>
          <c:tx>
            <c:strRef>
              <c:f>Clustering!$F$48</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Clustering!$G$48</c:f>
              <c:numCache>
                <c:formatCode>General</c:formatCode>
                <c:ptCount val="1"/>
                <c:pt idx="0">
                  <c:v>5.2734375E-2</c:v>
                </c:pt>
              </c:numCache>
            </c:numRef>
          </c:xVal>
          <c:yVal>
            <c:numRef>
              <c:f>Clustering!$H$48</c:f>
              <c:numCache>
                <c:formatCode>General</c:formatCode>
                <c:ptCount val="1"/>
                <c:pt idx="0">
                  <c:v>5041</c:v>
                </c:pt>
              </c:numCache>
            </c:numRef>
          </c:yVal>
          <c:smooth val="0"/>
          <c:extLst>
            <c:ext xmlns:c16="http://schemas.microsoft.com/office/drawing/2014/chart" uri="{C3380CC4-5D6E-409C-BE32-E72D297353CC}">
              <c16:uniqueId val="{00000007-51B4-C44C-8F3D-B7C8805431AA}"/>
            </c:ext>
          </c:extLst>
        </c:ser>
        <c:ser>
          <c:idx val="6"/>
          <c:order val="6"/>
          <c:tx>
            <c:strRef>
              <c:f>Clustering!$F$49</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Clustering!$G$49</c:f>
              <c:numCache>
                <c:formatCode>General</c:formatCode>
                <c:ptCount val="1"/>
                <c:pt idx="0">
                  <c:v>2.734375E-2</c:v>
                </c:pt>
              </c:numCache>
            </c:numRef>
          </c:xVal>
          <c:yVal>
            <c:numRef>
              <c:f>Clustering!$H$49</c:f>
              <c:numCache>
                <c:formatCode>General</c:formatCode>
                <c:ptCount val="1"/>
                <c:pt idx="0">
                  <c:v>5329</c:v>
                </c:pt>
              </c:numCache>
            </c:numRef>
          </c:yVal>
          <c:smooth val="0"/>
          <c:extLst>
            <c:ext xmlns:c16="http://schemas.microsoft.com/office/drawing/2014/chart" uri="{C3380CC4-5D6E-409C-BE32-E72D297353CC}">
              <c16:uniqueId val="{00000008-51B4-C44C-8F3D-B7C8805431AA}"/>
            </c:ext>
          </c:extLst>
        </c:ser>
        <c:ser>
          <c:idx val="7"/>
          <c:order val="7"/>
          <c:tx>
            <c:strRef>
              <c:f>Clustering!$F$51</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Clustering!$G$51</c:f>
              <c:numCache>
                <c:formatCode>General</c:formatCode>
                <c:ptCount val="1"/>
                <c:pt idx="0">
                  <c:v>5.2734375E-2</c:v>
                </c:pt>
              </c:numCache>
            </c:numRef>
          </c:xVal>
          <c:yVal>
            <c:numRef>
              <c:f>Clustering!$H$51</c:f>
              <c:numCache>
                <c:formatCode>General</c:formatCode>
                <c:ptCount val="1"/>
                <c:pt idx="0">
                  <c:v>2628</c:v>
                </c:pt>
              </c:numCache>
            </c:numRef>
          </c:yVal>
          <c:smooth val="0"/>
          <c:extLst>
            <c:ext xmlns:c16="http://schemas.microsoft.com/office/drawing/2014/chart" uri="{C3380CC4-5D6E-409C-BE32-E72D297353CC}">
              <c16:uniqueId val="{00000009-51B4-C44C-8F3D-B7C8805431AA}"/>
            </c:ext>
          </c:extLst>
        </c:ser>
        <c:ser>
          <c:idx val="8"/>
          <c:order val="8"/>
          <c:tx>
            <c:strRef>
              <c:f>Clustering!$F$39</c:f>
              <c:strCache>
                <c:ptCount val="1"/>
                <c:pt idx="0">
                  <c:v>CNN11</c:v>
                </c:pt>
              </c:strCache>
            </c:strRef>
          </c:tx>
          <c:dPt>
            <c:idx val="0"/>
            <c:marker>
              <c:symbol val="diamond"/>
              <c:size val="10"/>
              <c:spPr>
                <a:solidFill>
                  <a:srgbClr val="660066"/>
                </a:solidFill>
                <a:ln>
                  <a:solidFill>
                    <a:srgbClr val="000000"/>
                  </a:solidFill>
                </a:ln>
              </c:spPr>
            </c:marker>
            <c:bubble3D val="0"/>
            <c:spPr>
              <a:ln>
                <a:solidFill>
                  <a:srgbClr val="000000"/>
                </a:solidFill>
              </a:ln>
            </c:spPr>
            <c:extLst>
              <c:ext xmlns:c16="http://schemas.microsoft.com/office/drawing/2014/chart" uri="{C3380CC4-5D6E-409C-BE32-E72D297353CC}">
                <c16:uniqueId val="{0000000B-51B4-C44C-8F3D-B7C8805431AA}"/>
              </c:ext>
            </c:extLst>
          </c:dPt>
          <c:xVal>
            <c:numRef>
              <c:f>Clustering!$G$39</c:f>
              <c:numCache>
                <c:formatCode>General</c:formatCode>
                <c:ptCount val="1"/>
                <c:pt idx="0">
                  <c:v>1.5625E-2</c:v>
                </c:pt>
              </c:numCache>
            </c:numRef>
          </c:xVal>
          <c:yVal>
            <c:numRef>
              <c:f>Clustering!$H$39</c:f>
              <c:numCache>
                <c:formatCode>General</c:formatCode>
                <c:ptCount val="1"/>
                <c:pt idx="0">
                  <c:v>3136</c:v>
                </c:pt>
              </c:numCache>
            </c:numRef>
          </c:yVal>
          <c:smooth val="0"/>
          <c:extLst>
            <c:ext xmlns:c16="http://schemas.microsoft.com/office/drawing/2014/chart" uri="{C3380CC4-5D6E-409C-BE32-E72D297353CC}">
              <c16:uniqueId val="{0000000C-51B4-C44C-8F3D-B7C8805431AA}"/>
            </c:ext>
          </c:extLst>
        </c:ser>
        <c:ser>
          <c:idx val="9"/>
          <c:order val="9"/>
          <c:tx>
            <c:strRef>
              <c:f>Clustering!$F$34</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Clustering!$G$34</c:f>
              <c:numCache>
                <c:formatCode>General</c:formatCode>
                <c:ptCount val="1"/>
                <c:pt idx="0">
                  <c:v>1.953125E-3</c:v>
                </c:pt>
              </c:numCache>
            </c:numRef>
          </c:xVal>
          <c:yVal>
            <c:numRef>
              <c:f>Clustering!$H$34</c:f>
              <c:numCache>
                <c:formatCode>General</c:formatCode>
                <c:ptCount val="1"/>
                <c:pt idx="0">
                  <c:v>12544</c:v>
                </c:pt>
              </c:numCache>
            </c:numRef>
          </c:yVal>
          <c:smooth val="0"/>
          <c:extLst>
            <c:ext xmlns:c16="http://schemas.microsoft.com/office/drawing/2014/chart" uri="{C3380CC4-5D6E-409C-BE32-E72D297353CC}">
              <c16:uniqueId val="{0000000D-51B4-C44C-8F3D-B7C8805431AA}"/>
            </c:ext>
          </c:extLst>
        </c:ser>
        <c:ser>
          <c:idx val="10"/>
          <c:order val="10"/>
          <c:tx>
            <c:strRef>
              <c:f>Clustering!$F$16</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Clustering!$G$16</c:f>
              <c:numCache>
                <c:formatCode>General</c:formatCode>
                <c:ptCount val="1"/>
                <c:pt idx="0">
                  <c:v>1.953125</c:v>
                </c:pt>
              </c:numCache>
            </c:numRef>
          </c:xVal>
          <c:yVal>
            <c:numRef>
              <c:f>Clustering!$H$16</c:f>
              <c:numCache>
                <c:formatCode>General</c:formatCode>
                <c:ptCount val="1"/>
                <c:pt idx="0">
                  <c:v>1</c:v>
                </c:pt>
              </c:numCache>
            </c:numRef>
          </c:yVal>
          <c:smooth val="0"/>
          <c:extLst>
            <c:ext xmlns:c16="http://schemas.microsoft.com/office/drawing/2014/chart" uri="{C3380CC4-5D6E-409C-BE32-E72D297353CC}">
              <c16:uniqueId val="{0000000E-51B4-C44C-8F3D-B7C8805431AA}"/>
            </c:ext>
          </c:extLst>
        </c:ser>
        <c:ser>
          <c:idx val="11"/>
          <c:order val="11"/>
          <c:tx>
            <c:strRef>
              <c:f>Clustering!$F$17</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Clustering!$G$17</c:f>
              <c:numCache>
                <c:formatCode>General</c:formatCode>
                <c:ptCount val="1"/>
                <c:pt idx="0">
                  <c:v>1.470703125</c:v>
                </c:pt>
              </c:numCache>
            </c:numRef>
          </c:xVal>
          <c:yVal>
            <c:numRef>
              <c:f>Clustering!$H$17</c:f>
              <c:numCache>
                <c:formatCode>General</c:formatCode>
                <c:ptCount val="1"/>
                <c:pt idx="0">
                  <c:v>1</c:v>
                </c:pt>
              </c:numCache>
            </c:numRef>
          </c:yVal>
          <c:smooth val="0"/>
          <c:extLst>
            <c:ext xmlns:c16="http://schemas.microsoft.com/office/drawing/2014/chart" uri="{C3380CC4-5D6E-409C-BE32-E72D297353CC}">
              <c16:uniqueId val="{0000000F-51B4-C44C-8F3D-B7C8805431AA}"/>
            </c:ext>
          </c:extLst>
        </c:ser>
        <c:ser>
          <c:idx val="12"/>
          <c:order val="12"/>
          <c:tx>
            <c:strRef>
              <c:f>Clustering!$F$90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Clustering!$G$90</c:f>
              <c:numCache>
                <c:formatCode>General</c:formatCode>
                <c:ptCount val="1"/>
                <c:pt idx="0">
                  <c:v>0.1640625</c:v>
                </c:pt>
              </c:numCache>
            </c:numRef>
          </c:xVal>
          <c:yVal>
            <c:numRef>
              <c:f>Clustering!$H$90</c:f>
              <c:numCache>
                <c:formatCode>General</c:formatCode>
                <c:ptCount val="1"/>
                <c:pt idx="0">
                  <c:v>289</c:v>
                </c:pt>
              </c:numCache>
            </c:numRef>
          </c:yVal>
          <c:smooth val="0"/>
          <c:extLst>
            <c:ext xmlns:c16="http://schemas.microsoft.com/office/drawing/2014/chart" uri="{C3380CC4-5D6E-409C-BE32-E72D297353CC}">
              <c16:uniqueId val="{00000010-51B4-C44C-8F3D-B7C8805431AA}"/>
            </c:ext>
          </c:extLst>
        </c:ser>
        <c:ser>
          <c:idx val="13"/>
          <c:order val="13"/>
          <c:tx>
            <c:strRef>
              <c:f>Clustering!$F$88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Clustering!$G$88</c:f>
              <c:numCache>
                <c:formatCode>General</c:formatCode>
                <c:ptCount val="1"/>
                <c:pt idx="0">
                  <c:v>0.140625</c:v>
                </c:pt>
              </c:numCache>
            </c:numRef>
          </c:xVal>
          <c:yVal>
            <c:numRef>
              <c:f>Clustering!$H$88</c:f>
              <c:numCache>
                <c:formatCode>General</c:formatCode>
                <c:ptCount val="1"/>
                <c:pt idx="0">
                  <c:v>289</c:v>
                </c:pt>
              </c:numCache>
            </c:numRef>
          </c:yVal>
          <c:smooth val="0"/>
          <c:extLst>
            <c:ext xmlns:c16="http://schemas.microsoft.com/office/drawing/2014/chart" uri="{C3380CC4-5D6E-409C-BE32-E72D297353CC}">
              <c16:uniqueId val="{00000011-51B4-C44C-8F3D-B7C8805431AA}"/>
            </c:ext>
          </c:extLst>
        </c:ser>
        <c:ser>
          <c:idx val="14"/>
          <c:order val="14"/>
          <c:tx>
            <c:strRef>
              <c:f>Clustering!$F$98</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Clustering!$G$98</c:f>
              <c:numCache>
                <c:formatCode>General</c:formatCode>
                <c:ptCount val="1"/>
                <c:pt idx="0">
                  <c:v>0.4921875</c:v>
                </c:pt>
              </c:numCache>
            </c:numRef>
          </c:xVal>
          <c:yVal>
            <c:numRef>
              <c:f>Clustering!$H$98</c:f>
              <c:numCache>
                <c:formatCode>General</c:formatCode>
                <c:ptCount val="1"/>
                <c:pt idx="0">
                  <c:v>289</c:v>
                </c:pt>
              </c:numCache>
            </c:numRef>
          </c:yVal>
          <c:smooth val="0"/>
          <c:extLst>
            <c:ext xmlns:c16="http://schemas.microsoft.com/office/drawing/2014/chart" uri="{C3380CC4-5D6E-409C-BE32-E72D297353CC}">
              <c16:uniqueId val="{00000012-51B4-C44C-8F3D-B7C8805431AA}"/>
            </c:ext>
          </c:extLst>
        </c:ser>
        <c:ser>
          <c:idx val="15"/>
          <c:order val="15"/>
          <c:tx>
            <c:strRef>
              <c:f>Clustering!$F$99</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Clustering!$G$99</c:f>
              <c:numCache>
                <c:formatCode>General</c:formatCode>
                <c:ptCount val="1"/>
                <c:pt idx="0">
                  <c:v>0.375</c:v>
                </c:pt>
              </c:numCache>
            </c:numRef>
          </c:xVal>
          <c:yVal>
            <c:numRef>
              <c:f>Clustering!$H$99</c:f>
              <c:numCache>
                <c:formatCode>General</c:formatCode>
                <c:ptCount val="1"/>
                <c:pt idx="0">
                  <c:v>289</c:v>
                </c:pt>
              </c:numCache>
            </c:numRef>
          </c:yVal>
          <c:smooth val="0"/>
          <c:extLst>
            <c:ext xmlns:c16="http://schemas.microsoft.com/office/drawing/2014/chart" uri="{C3380CC4-5D6E-409C-BE32-E72D297353CC}">
              <c16:uniqueId val="{00000013-51B4-C44C-8F3D-B7C8805431AA}"/>
            </c:ext>
          </c:extLst>
        </c:ser>
        <c:ser>
          <c:idx val="16"/>
          <c:order val="16"/>
          <c:tx>
            <c:strRef>
              <c:f>Clustering!$F$100</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Clustering!$G$100</c:f>
              <c:numCache>
                <c:formatCode>General</c:formatCode>
                <c:ptCount val="1"/>
                <c:pt idx="0">
                  <c:v>0.1875</c:v>
                </c:pt>
              </c:numCache>
            </c:numRef>
          </c:xVal>
          <c:yVal>
            <c:numRef>
              <c:f>Clustering!$H$100</c:f>
              <c:numCache>
                <c:formatCode>General</c:formatCode>
                <c:ptCount val="1"/>
                <c:pt idx="0">
                  <c:v>289</c:v>
                </c:pt>
              </c:numCache>
            </c:numRef>
          </c:yVal>
          <c:smooth val="0"/>
          <c:extLst>
            <c:ext xmlns:c16="http://schemas.microsoft.com/office/drawing/2014/chart" uri="{C3380CC4-5D6E-409C-BE32-E72D297353CC}">
              <c16:uniqueId val="{00000014-51B4-C44C-8F3D-B7C8805431AA}"/>
            </c:ext>
          </c:extLst>
        </c:ser>
        <c:ser>
          <c:idx val="17"/>
          <c:order val="17"/>
          <c:tx>
            <c:strRef>
              <c:f>Clustering!$F$101</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Clustering!$G$101</c:f>
              <c:numCache>
                <c:formatCode>General</c:formatCode>
                <c:ptCount val="1"/>
                <c:pt idx="0">
                  <c:v>0.287109375</c:v>
                </c:pt>
              </c:numCache>
            </c:numRef>
          </c:xVal>
          <c:yVal>
            <c:numRef>
              <c:f>Clustering!$H$101</c:f>
              <c:numCache>
                <c:formatCode>General</c:formatCode>
                <c:ptCount val="1"/>
                <c:pt idx="0">
                  <c:v>289</c:v>
                </c:pt>
              </c:numCache>
            </c:numRef>
          </c:yVal>
          <c:smooth val="0"/>
          <c:extLst>
            <c:ext xmlns:c16="http://schemas.microsoft.com/office/drawing/2014/chart" uri="{C3380CC4-5D6E-409C-BE32-E72D297353CC}">
              <c16:uniqueId val="{00000015-51B4-C44C-8F3D-B7C8805431AA}"/>
            </c:ext>
          </c:extLst>
        </c:ser>
        <c:ser>
          <c:idx val="18"/>
          <c:order val="18"/>
          <c:tx>
            <c:strRef>
              <c:f>Clustering!$F$95</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Clustering!$G$95</c:f>
              <c:numCache>
                <c:formatCode>General</c:formatCode>
                <c:ptCount val="1"/>
                <c:pt idx="0">
                  <c:v>0.125</c:v>
                </c:pt>
              </c:numCache>
            </c:numRef>
          </c:xVal>
          <c:yVal>
            <c:numRef>
              <c:f>Clustering!$H$95</c:f>
              <c:numCache>
                <c:formatCode>General</c:formatCode>
                <c:ptCount val="1"/>
                <c:pt idx="0">
                  <c:v>361</c:v>
                </c:pt>
              </c:numCache>
            </c:numRef>
          </c:yVal>
          <c:smooth val="0"/>
          <c:extLst>
            <c:ext xmlns:c16="http://schemas.microsoft.com/office/drawing/2014/chart" uri="{C3380CC4-5D6E-409C-BE32-E72D297353CC}">
              <c16:uniqueId val="{00000016-51B4-C44C-8F3D-B7C8805431AA}"/>
            </c:ext>
          </c:extLst>
        </c:ser>
        <c:ser>
          <c:idx val="19"/>
          <c:order val="19"/>
          <c:tx>
            <c:strRef>
              <c:f>Clustering!$F$96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Clustering!$G$96</c:f>
              <c:numCache>
                <c:formatCode>General</c:formatCode>
                <c:ptCount val="1"/>
                <c:pt idx="0">
                  <c:v>0.25</c:v>
                </c:pt>
              </c:numCache>
            </c:numRef>
          </c:xVal>
          <c:yVal>
            <c:numRef>
              <c:f>Clustering!$H$96</c:f>
              <c:numCache>
                <c:formatCode>General</c:formatCode>
                <c:ptCount val="1"/>
                <c:pt idx="0">
                  <c:v>361</c:v>
                </c:pt>
              </c:numCache>
            </c:numRef>
          </c:yVal>
          <c:smooth val="0"/>
          <c:extLst>
            <c:ext xmlns:c16="http://schemas.microsoft.com/office/drawing/2014/chart" uri="{C3380CC4-5D6E-409C-BE32-E72D297353CC}">
              <c16:uniqueId val="{00000017-51B4-C44C-8F3D-B7C8805431AA}"/>
            </c:ext>
          </c:extLst>
        </c:ser>
        <c:ser>
          <c:idx val="20"/>
          <c:order val="20"/>
          <c:tx>
            <c:strRef>
              <c:f>Clustering!$F$58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Clustering!$G$58</c:f>
              <c:numCache>
                <c:formatCode>General</c:formatCode>
                <c:ptCount val="1"/>
                <c:pt idx="0">
                  <c:v>1.4765625</c:v>
                </c:pt>
              </c:numCache>
            </c:numRef>
          </c:xVal>
          <c:yVal>
            <c:numRef>
              <c:f>Clustering!$H$58</c:f>
              <c:numCache>
                <c:formatCode>General</c:formatCode>
                <c:ptCount val="1"/>
                <c:pt idx="0">
                  <c:v>64</c:v>
                </c:pt>
              </c:numCache>
            </c:numRef>
          </c:yVal>
          <c:smooth val="0"/>
          <c:extLst>
            <c:ext xmlns:c16="http://schemas.microsoft.com/office/drawing/2014/chart" uri="{C3380CC4-5D6E-409C-BE32-E72D297353CC}">
              <c16:uniqueId val="{00000018-51B4-C44C-8F3D-B7C8805431AA}"/>
            </c:ext>
          </c:extLst>
        </c:ser>
        <c:ser>
          <c:idx val="21"/>
          <c:order val="21"/>
          <c:tx>
            <c:strRef>
              <c:f>Clustering!$F$59</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Clustering!$G$59</c:f>
              <c:numCache>
                <c:formatCode>General</c:formatCode>
                <c:ptCount val="1"/>
                <c:pt idx="0">
                  <c:v>0.7</c:v>
                </c:pt>
              </c:numCache>
            </c:numRef>
          </c:xVal>
          <c:yVal>
            <c:numRef>
              <c:f>Clustering!$H$59</c:f>
              <c:numCache>
                <c:formatCode>General</c:formatCode>
                <c:ptCount val="1"/>
                <c:pt idx="0">
                  <c:v>64</c:v>
                </c:pt>
              </c:numCache>
            </c:numRef>
          </c:yVal>
          <c:smooth val="0"/>
          <c:extLst>
            <c:ext xmlns:c16="http://schemas.microsoft.com/office/drawing/2014/chart" uri="{C3380CC4-5D6E-409C-BE32-E72D297353CC}">
              <c16:uniqueId val="{00000019-51B4-C44C-8F3D-B7C8805431AA}"/>
            </c:ext>
          </c:extLst>
        </c:ser>
        <c:ser>
          <c:idx val="22"/>
          <c:order val="22"/>
          <c:tx>
            <c:strRef>
              <c:f>Clustering!$F$60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Clustering!$G$60</c:f>
              <c:numCache>
                <c:formatCode>General</c:formatCode>
                <c:ptCount val="1"/>
                <c:pt idx="0">
                  <c:v>0.875</c:v>
                </c:pt>
              </c:numCache>
            </c:numRef>
          </c:xVal>
          <c:yVal>
            <c:numRef>
              <c:f>Clustering!$H$60</c:f>
              <c:numCache>
                <c:formatCode>General</c:formatCode>
                <c:ptCount val="1"/>
                <c:pt idx="0">
                  <c:v>64</c:v>
                </c:pt>
              </c:numCache>
            </c:numRef>
          </c:yVal>
          <c:smooth val="0"/>
          <c:extLst>
            <c:ext xmlns:c16="http://schemas.microsoft.com/office/drawing/2014/chart" uri="{C3380CC4-5D6E-409C-BE32-E72D297353CC}">
              <c16:uniqueId val="{0000001A-51B4-C44C-8F3D-B7C8805431AA}"/>
            </c:ext>
          </c:extLst>
        </c:ser>
        <c:ser>
          <c:idx val="25"/>
          <c:order val="23"/>
          <c:tx>
            <c:strRef>
              <c:f>Clustering!$F$74</c:f>
              <c:strCache>
                <c:ptCount val="1"/>
                <c:pt idx="0">
                  <c:v>CNN4</c:v>
                </c:pt>
              </c:strCache>
            </c:strRef>
          </c:tx>
          <c:spPr>
            <a:ln>
              <a:solidFill>
                <a:srgbClr val="000000"/>
              </a:solidFill>
            </a:ln>
          </c:spPr>
          <c:marker>
            <c:symbol val="diamond"/>
            <c:size val="12"/>
            <c:spPr>
              <a:solidFill>
                <a:schemeClr val="accent4"/>
              </a:solidFill>
              <a:ln>
                <a:solidFill>
                  <a:srgbClr val="000000"/>
                </a:solidFill>
              </a:ln>
            </c:spPr>
          </c:marker>
          <c:xVal>
            <c:numRef>
              <c:f>Clustering!$G$74</c:f>
              <c:numCache>
                <c:formatCode>General</c:formatCode>
                <c:ptCount val="1"/>
                <c:pt idx="0">
                  <c:v>0.65625</c:v>
                </c:pt>
              </c:numCache>
            </c:numRef>
          </c:xVal>
          <c:yVal>
            <c:numRef>
              <c:f>Clustering!$H$74</c:f>
              <c:numCache>
                <c:formatCode>General</c:formatCode>
                <c:ptCount val="1"/>
                <c:pt idx="0">
                  <c:v>40</c:v>
                </c:pt>
              </c:numCache>
            </c:numRef>
          </c:yVal>
          <c:smooth val="0"/>
          <c:extLst>
            <c:ext xmlns:c16="http://schemas.microsoft.com/office/drawing/2014/chart" uri="{C3380CC4-5D6E-409C-BE32-E72D297353CC}">
              <c16:uniqueId val="{0000001B-51B4-C44C-8F3D-B7C8805431AA}"/>
            </c:ext>
          </c:extLst>
        </c:ser>
        <c:ser>
          <c:idx val="26"/>
          <c:order val="24"/>
          <c:tx>
            <c:strRef>
              <c:f>Clustering!$F$75</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Clustering!$G$75</c:f>
              <c:numCache>
                <c:formatCode>General</c:formatCode>
                <c:ptCount val="1"/>
                <c:pt idx="0">
                  <c:v>0.5625</c:v>
                </c:pt>
              </c:numCache>
            </c:numRef>
          </c:xVal>
          <c:yVal>
            <c:numRef>
              <c:f>Clustering!$H$75</c:f>
              <c:numCache>
                <c:formatCode>General</c:formatCode>
                <c:ptCount val="1"/>
                <c:pt idx="0">
                  <c:v>64</c:v>
                </c:pt>
              </c:numCache>
            </c:numRef>
          </c:yVal>
          <c:smooth val="0"/>
          <c:extLst>
            <c:ext xmlns:c16="http://schemas.microsoft.com/office/drawing/2014/chart" uri="{C3380CC4-5D6E-409C-BE32-E72D297353CC}">
              <c16:uniqueId val="{0000001C-51B4-C44C-8F3D-B7C8805431AA}"/>
            </c:ext>
          </c:extLst>
        </c:ser>
        <c:ser>
          <c:idx val="27"/>
          <c:order val="25"/>
          <c:tx>
            <c:strRef>
              <c:f>Clustering!$F$76</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Clustering!$G$76</c:f>
              <c:numCache>
                <c:formatCode>General</c:formatCode>
                <c:ptCount val="1"/>
                <c:pt idx="0">
                  <c:v>0.4921875</c:v>
                </c:pt>
              </c:numCache>
            </c:numRef>
          </c:xVal>
          <c:yVal>
            <c:numRef>
              <c:f>Clustering!$H$76</c:f>
              <c:numCache>
                <c:formatCode>General</c:formatCode>
                <c:ptCount val="1"/>
                <c:pt idx="0">
                  <c:v>48</c:v>
                </c:pt>
              </c:numCache>
            </c:numRef>
          </c:yVal>
          <c:smooth val="0"/>
          <c:extLst>
            <c:ext xmlns:c16="http://schemas.microsoft.com/office/drawing/2014/chart" uri="{C3380CC4-5D6E-409C-BE32-E72D297353CC}">
              <c16:uniqueId val="{0000001D-51B4-C44C-8F3D-B7C8805431AA}"/>
            </c:ext>
          </c:extLst>
        </c:ser>
        <c:ser>
          <c:idx val="23"/>
          <c:order val="26"/>
          <c:tx>
            <c:strRef>
              <c:f>Clustering!$F$69</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Clustering!$G$69</c:f>
              <c:numCache>
                <c:formatCode>General</c:formatCode>
                <c:ptCount val="1"/>
                <c:pt idx="0">
                  <c:v>1</c:v>
                </c:pt>
              </c:numCache>
            </c:numRef>
          </c:xVal>
          <c:yVal>
            <c:numRef>
              <c:f>Clustering!$H$69</c:f>
              <c:numCache>
                <c:formatCode>General</c:formatCode>
                <c:ptCount val="1"/>
                <c:pt idx="0">
                  <c:v>49</c:v>
                </c:pt>
              </c:numCache>
            </c:numRef>
          </c:yVal>
          <c:smooth val="0"/>
          <c:extLst>
            <c:ext xmlns:c16="http://schemas.microsoft.com/office/drawing/2014/chart" uri="{C3380CC4-5D6E-409C-BE32-E72D297353CC}">
              <c16:uniqueId val="{0000001E-51B4-C44C-8F3D-B7C8805431AA}"/>
            </c:ext>
          </c:extLst>
        </c:ser>
        <c:ser>
          <c:idx val="24"/>
          <c:order val="27"/>
          <c:tx>
            <c:strRef>
              <c:f>Clustering!$F$102</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Clustering!$G$102</c:f>
              <c:numCache>
                <c:formatCode>General</c:formatCode>
                <c:ptCount val="1"/>
                <c:pt idx="0">
                  <c:v>0.25</c:v>
                </c:pt>
              </c:numCache>
            </c:numRef>
          </c:xVal>
          <c:yVal>
            <c:numRef>
              <c:f>Clustering!$H$102</c:f>
              <c:numCache>
                <c:formatCode>General</c:formatCode>
                <c:ptCount val="1"/>
                <c:pt idx="0">
                  <c:v>196</c:v>
                </c:pt>
              </c:numCache>
            </c:numRef>
          </c:yVal>
          <c:smooth val="0"/>
          <c:extLst>
            <c:ext xmlns:c16="http://schemas.microsoft.com/office/drawing/2014/chart" uri="{C3380CC4-5D6E-409C-BE32-E72D297353CC}">
              <c16:uniqueId val="{0000001F-51B4-C44C-8F3D-B7C8805431AA}"/>
            </c:ext>
          </c:extLst>
        </c:ser>
        <c:ser>
          <c:idx val="28"/>
          <c:order val="28"/>
          <c:tx>
            <c:strRef>
              <c:f>Clustering!$F$77</c:f>
              <c:strCache>
                <c:ptCount val="1"/>
                <c:pt idx="0">
                  <c:v>CNN11</c:v>
                </c:pt>
              </c:strCache>
            </c:strRef>
          </c:tx>
          <c:spPr>
            <a:ln>
              <a:solidFill>
                <a:srgbClr val="000000"/>
              </a:solidFill>
            </a:ln>
          </c:spPr>
          <c:marker>
            <c:symbol val="diamond"/>
            <c:size val="11"/>
            <c:spPr>
              <a:solidFill>
                <a:srgbClr val="660066"/>
              </a:solidFill>
              <a:ln>
                <a:solidFill>
                  <a:srgbClr val="000000"/>
                </a:solidFill>
              </a:ln>
            </c:spPr>
          </c:marker>
          <c:xVal>
            <c:numRef>
              <c:f>Clustering!$G$77</c:f>
              <c:numCache>
                <c:formatCode>General</c:formatCode>
                <c:ptCount val="1"/>
                <c:pt idx="0">
                  <c:v>0.5</c:v>
                </c:pt>
              </c:numCache>
            </c:numRef>
          </c:xVal>
          <c:yVal>
            <c:numRef>
              <c:f>Clustering!$H$77</c:f>
              <c:numCache>
                <c:formatCode>General</c:formatCode>
                <c:ptCount val="1"/>
                <c:pt idx="0">
                  <c:v>49</c:v>
                </c:pt>
              </c:numCache>
            </c:numRef>
          </c:yVal>
          <c:smooth val="0"/>
          <c:extLst>
            <c:ext xmlns:c16="http://schemas.microsoft.com/office/drawing/2014/chart" uri="{C3380CC4-5D6E-409C-BE32-E72D297353CC}">
              <c16:uniqueId val="{00000020-51B4-C44C-8F3D-B7C8805431AA}"/>
            </c:ext>
          </c:extLst>
        </c:ser>
        <c:ser>
          <c:idx val="29"/>
          <c:order val="29"/>
          <c:tx>
            <c:strRef>
              <c:f>Clustering!$F$110</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Clustering!$G$110</c:f>
              <c:numCache>
                <c:formatCode>General</c:formatCode>
                <c:ptCount val="1"/>
                <c:pt idx="0">
                  <c:v>2.197265625E-3</c:v>
                </c:pt>
              </c:numCache>
            </c:numRef>
          </c:xVal>
          <c:yVal>
            <c:numRef>
              <c:f>Clustering!$H$110</c:f>
              <c:numCache>
                <c:formatCode>General</c:formatCode>
                <c:ptCount val="1"/>
                <c:pt idx="0">
                  <c:v>196</c:v>
                </c:pt>
              </c:numCache>
            </c:numRef>
          </c:yVal>
          <c:smooth val="0"/>
          <c:extLst>
            <c:ext xmlns:c16="http://schemas.microsoft.com/office/drawing/2014/chart" uri="{C3380CC4-5D6E-409C-BE32-E72D297353CC}">
              <c16:uniqueId val="{00000021-51B4-C44C-8F3D-B7C8805431AA}"/>
            </c:ext>
          </c:extLst>
        </c:ser>
        <c:ser>
          <c:idx val="30"/>
          <c:order val="30"/>
          <c:tx>
            <c:strRef>
              <c:f>Clustering!$F$111</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Clustering!$G$111</c:f>
              <c:numCache>
                <c:formatCode>General</c:formatCode>
                <c:ptCount val="1"/>
                <c:pt idx="0">
                  <c:v>4.39453125E-3</c:v>
                </c:pt>
              </c:numCache>
            </c:numRef>
          </c:xVal>
          <c:yVal>
            <c:numRef>
              <c:f>Clustering!$H$111</c:f>
              <c:numCache>
                <c:formatCode>General</c:formatCode>
                <c:ptCount val="1"/>
                <c:pt idx="0">
                  <c:v>196</c:v>
                </c:pt>
              </c:numCache>
            </c:numRef>
          </c:yVal>
          <c:smooth val="0"/>
          <c:extLst>
            <c:ext xmlns:c16="http://schemas.microsoft.com/office/drawing/2014/chart" uri="{C3380CC4-5D6E-409C-BE32-E72D297353CC}">
              <c16:uniqueId val="{00000022-51B4-C44C-8F3D-B7C8805431AA}"/>
            </c:ext>
          </c:extLst>
        </c:ser>
        <c:ser>
          <c:idx val="31"/>
          <c:order val="31"/>
          <c:tx>
            <c:strRef>
              <c:f>Clustering!$F$112</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Clustering!$G$112</c:f>
              <c:numCache>
                <c:formatCode>General</c:formatCode>
                <c:ptCount val="1"/>
                <c:pt idx="0">
                  <c:v>4.39453125E-3</c:v>
                </c:pt>
              </c:numCache>
            </c:numRef>
          </c:xVal>
          <c:yVal>
            <c:numRef>
              <c:f>Clustering!$H$112</c:f>
              <c:numCache>
                <c:formatCode>General</c:formatCode>
                <c:ptCount val="1"/>
                <c:pt idx="0">
                  <c:v>49</c:v>
                </c:pt>
              </c:numCache>
            </c:numRef>
          </c:yVal>
          <c:smooth val="0"/>
          <c:extLst>
            <c:ext xmlns:c16="http://schemas.microsoft.com/office/drawing/2014/chart" uri="{C3380CC4-5D6E-409C-BE32-E72D297353CC}">
              <c16:uniqueId val="{00000023-51B4-C44C-8F3D-B7C8805431AA}"/>
            </c:ext>
          </c:extLst>
        </c:ser>
        <c:ser>
          <c:idx val="32"/>
          <c:order val="32"/>
          <c:tx>
            <c:strRef>
              <c:f>Clustering!$F$113</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Clustering!$G$113</c:f>
              <c:numCache>
                <c:formatCode>General</c:formatCode>
                <c:ptCount val="1"/>
                <c:pt idx="0">
                  <c:v>8.7890625E-3</c:v>
                </c:pt>
              </c:numCache>
            </c:numRef>
          </c:xVal>
          <c:yVal>
            <c:numRef>
              <c:f>Clustering!$H$113</c:f>
              <c:numCache>
                <c:formatCode>General</c:formatCode>
                <c:ptCount val="1"/>
                <c:pt idx="0">
                  <c:v>49</c:v>
                </c:pt>
              </c:numCache>
            </c:numRef>
          </c:yVal>
          <c:smooth val="0"/>
          <c:extLst>
            <c:ext xmlns:c16="http://schemas.microsoft.com/office/drawing/2014/chart" uri="{C3380CC4-5D6E-409C-BE32-E72D297353CC}">
              <c16:uniqueId val="{00000024-51B4-C44C-8F3D-B7C8805431AA}"/>
            </c:ext>
          </c:extLst>
        </c:ser>
        <c:ser>
          <c:idx val="33"/>
          <c:order val="33"/>
          <c:tx>
            <c:strRef>
              <c:f>Clustering!$F$115</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Clustering!$G$115</c:f>
              <c:numCache>
                <c:formatCode>General</c:formatCode>
                <c:ptCount val="1"/>
                <c:pt idx="0">
                  <c:v>8.7890625E-3</c:v>
                </c:pt>
              </c:numCache>
            </c:numRef>
          </c:xVal>
          <c:yVal>
            <c:numRef>
              <c:f>Clustering!$H$115</c:f>
              <c:numCache>
                <c:formatCode>General</c:formatCode>
                <c:ptCount val="1"/>
                <c:pt idx="0">
                  <c:v>100</c:v>
                </c:pt>
              </c:numCache>
            </c:numRef>
          </c:yVal>
          <c:smooth val="0"/>
          <c:extLst>
            <c:ext xmlns:c16="http://schemas.microsoft.com/office/drawing/2014/chart" uri="{C3380CC4-5D6E-409C-BE32-E72D297353CC}">
              <c16:uniqueId val="{00000025-51B4-C44C-8F3D-B7C8805431AA}"/>
            </c:ext>
          </c:extLst>
        </c:ser>
        <c:ser>
          <c:idx val="34"/>
          <c:order val="34"/>
          <c:tx>
            <c:strRef>
              <c:f>Clustering!$F$116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Clustering!$G$116</c:f>
              <c:numCache>
                <c:formatCode>General</c:formatCode>
                <c:ptCount val="1"/>
                <c:pt idx="0">
                  <c:v>4.39453125E-3</c:v>
                </c:pt>
              </c:numCache>
            </c:numRef>
          </c:xVal>
          <c:yVal>
            <c:numRef>
              <c:f>Clustering!$H$116</c:f>
              <c:numCache>
                <c:formatCode>General</c:formatCode>
                <c:ptCount val="1"/>
                <c:pt idx="0">
                  <c:v>100</c:v>
                </c:pt>
              </c:numCache>
            </c:numRef>
          </c:yVal>
          <c:smooth val="0"/>
          <c:extLst>
            <c:ext xmlns:c16="http://schemas.microsoft.com/office/drawing/2014/chart" uri="{C3380CC4-5D6E-409C-BE32-E72D297353CC}">
              <c16:uniqueId val="{00000026-51B4-C44C-8F3D-B7C8805431AA}"/>
            </c:ext>
          </c:extLst>
        </c:ser>
        <c:ser>
          <c:idx val="35"/>
          <c:order val="35"/>
          <c:tx>
            <c:strRef>
              <c:f>Clustering!$F$79</c:f>
              <c:strCache>
                <c:ptCount val="1"/>
                <c:pt idx="0">
                  <c:v>CNN9</c:v>
                </c:pt>
              </c:strCache>
            </c:strRef>
          </c:tx>
          <c:spPr>
            <a:ln>
              <a:solidFill>
                <a:srgbClr val="000000"/>
              </a:solidFill>
            </a:ln>
          </c:spPr>
          <c:marker>
            <c:symbol val="diamond"/>
            <c:size val="9"/>
            <c:spPr>
              <a:solidFill>
                <a:srgbClr val="4285F4"/>
              </a:solidFill>
              <a:ln>
                <a:solidFill>
                  <a:srgbClr val="000000"/>
                </a:solidFill>
              </a:ln>
            </c:spPr>
          </c:marker>
          <c:xVal>
            <c:numRef>
              <c:f>Clustering!$G$79</c:f>
              <c:numCache>
                <c:formatCode>General</c:formatCode>
                <c:ptCount val="1"/>
                <c:pt idx="0">
                  <c:v>0.697265625</c:v>
                </c:pt>
              </c:numCache>
            </c:numRef>
          </c:xVal>
          <c:yVal>
            <c:numRef>
              <c:f>Clustering!$H$79</c:f>
              <c:numCache>
                <c:formatCode>General</c:formatCode>
                <c:ptCount val="1"/>
                <c:pt idx="0">
                  <c:v>49</c:v>
                </c:pt>
              </c:numCache>
            </c:numRef>
          </c:yVal>
          <c:smooth val="0"/>
          <c:extLst>
            <c:ext xmlns:c16="http://schemas.microsoft.com/office/drawing/2014/chart" uri="{C3380CC4-5D6E-409C-BE32-E72D297353CC}">
              <c16:uniqueId val="{00000027-51B4-C44C-8F3D-B7C8805431AA}"/>
            </c:ext>
          </c:extLst>
        </c:ser>
        <c:ser>
          <c:idx val="36"/>
          <c:order val="36"/>
          <c:tx>
            <c:strRef>
              <c:f>Clustering!$F$80</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Clustering!$G$80</c:f>
              <c:numCache>
                <c:formatCode>General</c:formatCode>
                <c:ptCount val="1"/>
                <c:pt idx="0">
                  <c:v>0.546875</c:v>
                </c:pt>
              </c:numCache>
            </c:numRef>
          </c:xVal>
          <c:yVal>
            <c:numRef>
              <c:f>Clustering!$H$80</c:f>
              <c:numCache>
                <c:formatCode>General</c:formatCode>
                <c:ptCount val="1"/>
                <c:pt idx="0">
                  <c:v>49</c:v>
                </c:pt>
              </c:numCache>
            </c:numRef>
          </c:yVal>
          <c:smooth val="0"/>
          <c:extLst>
            <c:ext xmlns:c16="http://schemas.microsoft.com/office/drawing/2014/chart" uri="{C3380CC4-5D6E-409C-BE32-E72D297353CC}">
              <c16:uniqueId val="{00000028-51B4-C44C-8F3D-B7C8805431AA}"/>
            </c:ext>
          </c:extLst>
        </c:ser>
        <c:ser>
          <c:idx val="37"/>
          <c:order val="37"/>
          <c:tx>
            <c:strRef>
              <c:f>Clustering!$F$114</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Clustering!$G$114</c:f>
              <c:numCache>
                <c:formatCode>General</c:formatCode>
                <c:ptCount val="1"/>
                <c:pt idx="0">
                  <c:v>1.94549560546875E-2</c:v>
                </c:pt>
              </c:numCache>
            </c:numRef>
          </c:xVal>
          <c:yVal>
            <c:numRef>
              <c:f>Clustering!$H$114</c:f>
              <c:numCache>
                <c:formatCode>General</c:formatCode>
                <c:ptCount val="1"/>
                <c:pt idx="0">
                  <c:v>49</c:v>
                </c:pt>
              </c:numCache>
            </c:numRef>
          </c:yVal>
          <c:smooth val="0"/>
          <c:extLst>
            <c:ext xmlns:c16="http://schemas.microsoft.com/office/drawing/2014/chart" uri="{C3380CC4-5D6E-409C-BE32-E72D297353CC}">
              <c16:uniqueId val="{00000029-51B4-C44C-8F3D-B7C8805431AA}"/>
            </c:ext>
          </c:extLst>
        </c:ser>
        <c:ser>
          <c:idx val="38"/>
          <c:order val="38"/>
          <c:tx>
            <c:strRef>
              <c:f>Clustering!$F$122</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Clustering!$G$122</c:f>
              <c:numCache>
                <c:formatCode>General</c:formatCode>
                <c:ptCount val="1"/>
                <c:pt idx="0">
                  <c:v>5.3558349609375E-3</c:v>
                </c:pt>
              </c:numCache>
            </c:numRef>
          </c:xVal>
          <c:yVal>
            <c:numRef>
              <c:f>Clustering!$H$122</c:f>
              <c:numCache>
                <c:formatCode>General</c:formatCode>
                <c:ptCount val="1"/>
                <c:pt idx="0">
                  <c:v>196</c:v>
                </c:pt>
              </c:numCache>
            </c:numRef>
          </c:yVal>
          <c:smooth val="0"/>
          <c:extLst>
            <c:ext xmlns:c16="http://schemas.microsoft.com/office/drawing/2014/chart" uri="{C3380CC4-5D6E-409C-BE32-E72D297353CC}">
              <c16:uniqueId val="{0000002A-51B4-C44C-8F3D-B7C8805431AA}"/>
            </c:ext>
          </c:extLst>
        </c:ser>
        <c:ser>
          <c:idx val="39"/>
          <c:order val="39"/>
          <c:tx>
            <c:strRef>
              <c:f>Clustering!$F$123</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Clustering!$G$123</c:f>
              <c:numCache>
                <c:formatCode>General</c:formatCode>
                <c:ptCount val="1"/>
                <c:pt idx="0">
                  <c:v>7.0037841796875E-3</c:v>
                </c:pt>
              </c:numCache>
            </c:numRef>
          </c:xVal>
          <c:yVal>
            <c:numRef>
              <c:f>Clustering!$H$123</c:f>
              <c:numCache>
                <c:formatCode>General</c:formatCode>
                <c:ptCount val="1"/>
                <c:pt idx="0">
                  <c:v>196</c:v>
                </c:pt>
              </c:numCache>
            </c:numRef>
          </c:yVal>
          <c:smooth val="0"/>
          <c:extLst>
            <c:ext xmlns:c16="http://schemas.microsoft.com/office/drawing/2014/chart" uri="{C3380CC4-5D6E-409C-BE32-E72D297353CC}">
              <c16:uniqueId val="{0000002B-51B4-C44C-8F3D-B7C8805431AA}"/>
            </c:ext>
          </c:extLst>
        </c:ser>
        <c:ser>
          <c:idx val="40"/>
          <c:order val="40"/>
          <c:tx>
            <c:strRef>
              <c:f>Clustering!$F$52</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Clustering!$G$52</c:f>
              <c:numCache>
                <c:formatCode>General</c:formatCode>
                <c:ptCount val="1"/>
                <c:pt idx="0">
                  <c:v>1.64794921875E-3</c:v>
                </c:pt>
              </c:numCache>
            </c:numRef>
          </c:xVal>
          <c:yVal>
            <c:numRef>
              <c:f>Clustering!$H$52</c:f>
              <c:numCache>
                <c:formatCode>General</c:formatCode>
                <c:ptCount val="1"/>
                <c:pt idx="0">
                  <c:v>12544</c:v>
                </c:pt>
              </c:numCache>
            </c:numRef>
          </c:yVal>
          <c:smooth val="0"/>
          <c:extLst>
            <c:ext xmlns:c16="http://schemas.microsoft.com/office/drawing/2014/chart" uri="{C3380CC4-5D6E-409C-BE32-E72D297353CC}">
              <c16:uniqueId val="{0000002C-51B4-C44C-8F3D-B7C8805431AA}"/>
            </c:ext>
          </c:extLst>
        </c:ser>
        <c:ser>
          <c:idx val="41"/>
          <c:order val="41"/>
          <c:tx>
            <c:strRef>
              <c:f>Clustering!$F$105</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Clustering!$G$105</c:f>
              <c:numCache>
                <c:formatCode>General</c:formatCode>
                <c:ptCount val="1"/>
                <c:pt idx="0">
                  <c:v>0.1058349609375</c:v>
                </c:pt>
              </c:numCache>
            </c:numRef>
          </c:xVal>
          <c:yVal>
            <c:numRef>
              <c:f>Clustering!$H$105</c:f>
              <c:numCache>
                <c:formatCode>General</c:formatCode>
                <c:ptCount val="1"/>
                <c:pt idx="0">
                  <c:v>196</c:v>
                </c:pt>
              </c:numCache>
            </c:numRef>
          </c:yVal>
          <c:smooth val="0"/>
          <c:extLst>
            <c:ext xmlns:c16="http://schemas.microsoft.com/office/drawing/2014/chart" uri="{C3380CC4-5D6E-409C-BE32-E72D297353CC}">
              <c16:uniqueId val="{0000002D-51B4-C44C-8F3D-B7C8805431AA}"/>
            </c:ext>
          </c:extLst>
        </c:ser>
        <c:ser>
          <c:idx val="42"/>
          <c:order val="42"/>
          <c:tx>
            <c:strRef>
              <c:f>Clustering!$F$104</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Clustering!$G$104</c:f>
              <c:numCache>
                <c:formatCode>General</c:formatCode>
                <c:ptCount val="1"/>
                <c:pt idx="0">
                  <c:v>8.09326171875E-2</c:v>
                </c:pt>
              </c:numCache>
            </c:numRef>
          </c:xVal>
          <c:yVal>
            <c:numRef>
              <c:f>Clustering!$H$104</c:f>
              <c:numCache>
                <c:formatCode>General</c:formatCode>
                <c:ptCount val="1"/>
                <c:pt idx="0">
                  <c:v>196</c:v>
                </c:pt>
              </c:numCache>
            </c:numRef>
          </c:yVal>
          <c:smooth val="0"/>
          <c:extLst>
            <c:ext xmlns:c16="http://schemas.microsoft.com/office/drawing/2014/chart" uri="{C3380CC4-5D6E-409C-BE32-E72D297353CC}">
              <c16:uniqueId val="{0000002E-51B4-C44C-8F3D-B7C8805431AA}"/>
            </c:ext>
          </c:extLst>
        </c:ser>
        <c:ser>
          <c:idx val="43"/>
          <c:order val="43"/>
          <c:tx>
            <c:strRef>
              <c:f>Clustering!$F$53</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Clustering!$G$53</c:f>
              <c:numCache>
                <c:formatCode>General</c:formatCode>
                <c:ptCount val="1"/>
                <c:pt idx="0">
                  <c:v>1.64794921875E-3</c:v>
                </c:pt>
              </c:numCache>
            </c:numRef>
          </c:xVal>
          <c:yVal>
            <c:numRef>
              <c:f>Clustering!$H$53</c:f>
              <c:numCache>
                <c:formatCode>General</c:formatCode>
                <c:ptCount val="1"/>
                <c:pt idx="0">
                  <c:v>3136</c:v>
                </c:pt>
              </c:numCache>
            </c:numRef>
          </c:yVal>
          <c:smooth val="0"/>
          <c:extLst>
            <c:ext xmlns:c16="http://schemas.microsoft.com/office/drawing/2014/chart" uri="{C3380CC4-5D6E-409C-BE32-E72D297353CC}">
              <c16:uniqueId val="{0000002F-51B4-C44C-8F3D-B7C8805431AA}"/>
            </c:ext>
          </c:extLst>
        </c:ser>
        <c:ser>
          <c:idx val="44"/>
          <c:order val="44"/>
          <c:tx>
            <c:strRef>
              <c:f>Clustering!$F$117</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Clustering!$G$117</c:f>
              <c:numCache>
                <c:formatCode>General</c:formatCode>
                <c:ptCount val="1"/>
                <c:pt idx="0">
                  <c:v>9.8876953125E-3</c:v>
                </c:pt>
              </c:numCache>
            </c:numRef>
          </c:xVal>
          <c:yVal>
            <c:numRef>
              <c:f>Clustering!$H$117</c:f>
              <c:numCache>
                <c:formatCode>General</c:formatCode>
                <c:ptCount val="1"/>
                <c:pt idx="0">
                  <c:v>16</c:v>
                </c:pt>
              </c:numCache>
            </c:numRef>
          </c:yVal>
          <c:smooth val="0"/>
          <c:extLst>
            <c:ext xmlns:c16="http://schemas.microsoft.com/office/drawing/2014/chart" uri="{C3380CC4-5D6E-409C-BE32-E72D297353CC}">
              <c16:uniqueId val="{00000030-51B4-C44C-8F3D-B7C8805431AA}"/>
            </c:ext>
          </c:extLst>
        </c:ser>
        <c:ser>
          <c:idx val="45"/>
          <c:order val="45"/>
          <c:tx>
            <c:strRef>
              <c:f>Clustering!$F$118</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Clustering!$G$118</c:f>
              <c:numCache>
                <c:formatCode>General</c:formatCode>
                <c:ptCount val="1"/>
                <c:pt idx="0">
                  <c:v>1.64794921875E-2</c:v>
                </c:pt>
              </c:numCache>
            </c:numRef>
          </c:xVal>
          <c:yVal>
            <c:numRef>
              <c:f>Clustering!$H$118</c:f>
              <c:numCache>
                <c:formatCode>General</c:formatCode>
                <c:ptCount val="1"/>
                <c:pt idx="0">
                  <c:v>16</c:v>
                </c:pt>
              </c:numCache>
            </c:numRef>
          </c:yVal>
          <c:smooth val="0"/>
          <c:extLst>
            <c:ext xmlns:c16="http://schemas.microsoft.com/office/drawing/2014/chart" uri="{C3380CC4-5D6E-409C-BE32-E72D297353CC}">
              <c16:uniqueId val="{00000031-51B4-C44C-8F3D-B7C8805431AA}"/>
            </c:ext>
          </c:extLst>
        </c:ser>
        <c:ser>
          <c:idx val="46"/>
          <c:order val="46"/>
          <c:tx>
            <c:strRef>
              <c:f>Clustering!$F$119</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Clustering!$G$119</c:f>
              <c:numCache>
                <c:formatCode>General</c:formatCode>
                <c:ptCount val="1"/>
                <c:pt idx="0">
                  <c:v>3.2958984375E-3</c:v>
                </c:pt>
              </c:numCache>
            </c:numRef>
          </c:xVal>
          <c:yVal>
            <c:numRef>
              <c:f>Clustering!$H$119</c:f>
              <c:numCache>
                <c:formatCode>General</c:formatCode>
                <c:ptCount val="1"/>
                <c:pt idx="0">
                  <c:v>64</c:v>
                </c:pt>
              </c:numCache>
            </c:numRef>
          </c:yVal>
          <c:smooth val="0"/>
          <c:extLst>
            <c:ext xmlns:c16="http://schemas.microsoft.com/office/drawing/2014/chart" uri="{C3380CC4-5D6E-409C-BE32-E72D297353CC}">
              <c16:uniqueId val="{00000032-51B4-C44C-8F3D-B7C8805431AA}"/>
            </c:ext>
          </c:extLst>
        </c:ser>
        <c:ser>
          <c:idx val="47"/>
          <c:order val="47"/>
          <c:tx>
            <c:strRef>
              <c:f>Clustering!$F$120</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Clustering!$G$120</c:f>
              <c:numCache>
                <c:formatCode>General</c:formatCode>
                <c:ptCount val="1"/>
                <c:pt idx="0">
                  <c:v>6.591796875E-3</c:v>
                </c:pt>
              </c:numCache>
            </c:numRef>
          </c:xVal>
          <c:yVal>
            <c:numRef>
              <c:f>Clustering!$H$120</c:f>
              <c:numCache>
                <c:formatCode>General</c:formatCode>
                <c:ptCount val="1"/>
                <c:pt idx="0">
                  <c:v>64</c:v>
                </c:pt>
              </c:numCache>
            </c:numRef>
          </c:yVal>
          <c:smooth val="0"/>
          <c:extLst>
            <c:ext xmlns:c16="http://schemas.microsoft.com/office/drawing/2014/chart" uri="{C3380CC4-5D6E-409C-BE32-E72D297353CC}">
              <c16:uniqueId val="{00000033-51B4-C44C-8F3D-B7C8805431AA}"/>
            </c:ext>
          </c:extLst>
        </c:ser>
        <c:ser>
          <c:idx val="48"/>
          <c:order val="48"/>
          <c:tx>
            <c:strRef>
              <c:f>Clustering!$F$121</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Clustering!$G$121</c:f>
              <c:numCache>
                <c:formatCode>General</c:formatCode>
                <c:ptCount val="1"/>
                <c:pt idx="0">
                  <c:v>9.8876953125E-3</c:v>
                </c:pt>
              </c:numCache>
            </c:numRef>
          </c:xVal>
          <c:yVal>
            <c:numRef>
              <c:f>Clustering!$H$121</c:f>
              <c:numCache>
                <c:formatCode>General</c:formatCode>
                <c:ptCount val="1"/>
                <c:pt idx="0">
                  <c:v>64</c:v>
                </c:pt>
              </c:numCache>
            </c:numRef>
          </c:yVal>
          <c:smooth val="0"/>
          <c:extLst>
            <c:ext xmlns:c16="http://schemas.microsoft.com/office/drawing/2014/chart" uri="{C3380CC4-5D6E-409C-BE32-E72D297353CC}">
              <c16:uniqueId val="{00000034-51B4-C44C-8F3D-B7C8805431AA}"/>
            </c:ext>
          </c:extLst>
        </c:ser>
        <c:ser>
          <c:idx val="49"/>
          <c:order val="49"/>
          <c:tx>
            <c:strRef>
              <c:f>Clustering!$F$70</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Clustering!$G$70</c:f>
              <c:numCache>
                <c:formatCode>General</c:formatCode>
                <c:ptCount val="1"/>
                <c:pt idx="0">
                  <c:v>0.5859375</c:v>
                </c:pt>
              </c:numCache>
            </c:numRef>
          </c:xVal>
          <c:yVal>
            <c:numRef>
              <c:f>Clustering!$H$70</c:f>
              <c:numCache>
                <c:formatCode>General</c:formatCode>
                <c:ptCount val="1"/>
                <c:pt idx="0">
                  <c:v>16</c:v>
                </c:pt>
              </c:numCache>
            </c:numRef>
          </c:yVal>
          <c:smooth val="0"/>
          <c:extLst>
            <c:ext xmlns:c16="http://schemas.microsoft.com/office/drawing/2014/chart" uri="{C3380CC4-5D6E-409C-BE32-E72D297353CC}">
              <c16:uniqueId val="{00000035-51B4-C44C-8F3D-B7C8805431AA}"/>
            </c:ext>
          </c:extLst>
        </c:ser>
        <c:ser>
          <c:idx val="50"/>
          <c:order val="50"/>
          <c:tx>
            <c:strRef>
              <c:f>Clustering!$F$71</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Clustering!$G$71</c:f>
              <c:numCache>
                <c:formatCode>General</c:formatCode>
                <c:ptCount val="1"/>
                <c:pt idx="0">
                  <c:v>1.171875</c:v>
                </c:pt>
              </c:numCache>
            </c:numRef>
          </c:xVal>
          <c:yVal>
            <c:numRef>
              <c:f>Clustering!$H$71</c:f>
              <c:numCache>
                <c:formatCode>General</c:formatCode>
                <c:ptCount val="1"/>
                <c:pt idx="0">
                  <c:v>16</c:v>
                </c:pt>
              </c:numCache>
            </c:numRef>
          </c:yVal>
          <c:smooth val="0"/>
          <c:extLst>
            <c:ext xmlns:c16="http://schemas.microsoft.com/office/drawing/2014/chart" uri="{C3380CC4-5D6E-409C-BE32-E72D297353CC}">
              <c16:uniqueId val="{00000036-51B4-C44C-8F3D-B7C8805431AA}"/>
            </c:ext>
          </c:extLst>
        </c:ser>
        <c:ser>
          <c:idx val="51"/>
          <c:order val="51"/>
          <c:tx>
            <c:strRef>
              <c:f>Clustering!$F$54</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Clustering!$G$54</c:f>
              <c:numCache>
                <c:formatCode>General</c:formatCode>
                <c:ptCount val="1"/>
                <c:pt idx="0">
                  <c:v>1.318359375E-2</c:v>
                </c:pt>
              </c:numCache>
            </c:numRef>
          </c:xVal>
          <c:yVal>
            <c:numRef>
              <c:f>Clustering!$H$54</c:f>
              <c:numCache>
                <c:formatCode>General</c:formatCode>
                <c:ptCount val="1"/>
                <c:pt idx="0">
                  <c:v>1024</c:v>
                </c:pt>
              </c:numCache>
            </c:numRef>
          </c:yVal>
          <c:smooth val="0"/>
          <c:extLst>
            <c:ext xmlns:c16="http://schemas.microsoft.com/office/drawing/2014/chart" uri="{C3380CC4-5D6E-409C-BE32-E72D297353CC}">
              <c16:uniqueId val="{00000037-51B4-C44C-8F3D-B7C8805431AA}"/>
            </c:ext>
          </c:extLst>
        </c:ser>
        <c:ser>
          <c:idx val="52"/>
          <c:order val="52"/>
          <c:tx>
            <c:strRef>
              <c:f>Clustering!$F$55</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Clustering!$G$55</c:f>
              <c:numCache>
                <c:formatCode>General</c:formatCode>
                <c:ptCount val="1"/>
                <c:pt idx="0">
                  <c:v>5.859375E-3</c:v>
                </c:pt>
              </c:numCache>
            </c:numRef>
          </c:xVal>
          <c:yVal>
            <c:numRef>
              <c:f>Clustering!$H$55</c:f>
              <c:numCache>
                <c:formatCode>General</c:formatCode>
                <c:ptCount val="1"/>
                <c:pt idx="0">
                  <c:v>4096</c:v>
                </c:pt>
              </c:numCache>
            </c:numRef>
          </c:yVal>
          <c:smooth val="0"/>
          <c:extLst>
            <c:ext xmlns:c16="http://schemas.microsoft.com/office/drawing/2014/chart" uri="{C3380CC4-5D6E-409C-BE32-E72D297353CC}">
              <c16:uniqueId val="{00000038-51B4-C44C-8F3D-B7C8805431AA}"/>
            </c:ext>
          </c:extLst>
        </c:ser>
        <c:ser>
          <c:idx val="53"/>
          <c:order val="53"/>
          <c:tx>
            <c:strRef>
              <c:f>Clustering!$F$56</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Clustering!$G$56</c:f>
              <c:numCache>
                <c:formatCode>General</c:formatCode>
                <c:ptCount val="1"/>
                <c:pt idx="0">
                  <c:v>2.197265625E-3</c:v>
                </c:pt>
              </c:numCache>
            </c:numRef>
          </c:xVal>
          <c:yVal>
            <c:numRef>
              <c:f>Clustering!$H$56</c:f>
              <c:numCache>
                <c:formatCode>General</c:formatCode>
                <c:ptCount val="1"/>
                <c:pt idx="0">
                  <c:v>4096</c:v>
                </c:pt>
              </c:numCache>
            </c:numRef>
          </c:yVal>
          <c:smooth val="0"/>
          <c:extLst>
            <c:ext xmlns:c16="http://schemas.microsoft.com/office/drawing/2014/chart" uri="{C3380CC4-5D6E-409C-BE32-E72D297353CC}">
              <c16:uniqueId val="{00000039-51B4-C44C-8F3D-B7C8805431AA}"/>
            </c:ext>
          </c:extLst>
        </c:ser>
        <c:ser>
          <c:idx val="54"/>
          <c:order val="54"/>
          <c:tx>
            <c:strRef>
              <c:f>Clustering!$F$18</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Clustering!$G$18</c:f>
              <c:numCache>
                <c:formatCode>General</c:formatCode>
                <c:ptCount val="1"/>
                <c:pt idx="0">
                  <c:v>0.25</c:v>
                </c:pt>
              </c:numCache>
            </c:numRef>
          </c:xVal>
          <c:yVal>
            <c:numRef>
              <c:f>Clustering!$H$18</c:f>
              <c:numCache>
                <c:formatCode>General</c:formatCode>
                <c:ptCount val="1"/>
                <c:pt idx="0">
                  <c:v>1</c:v>
                </c:pt>
              </c:numCache>
            </c:numRef>
          </c:yVal>
          <c:smooth val="0"/>
          <c:extLst>
            <c:ext xmlns:c16="http://schemas.microsoft.com/office/drawing/2014/chart" uri="{C3380CC4-5D6E-409C-BE32-E72D297353CC}">
              <c16:uniqueId val="{0000003A-51B4-C44C-8F3D-B7C8805431AA}"/>
            </c:ext>
          </c:extLst>
        </c:ser>
        <c:ser>
          <c:idx val="55"/>
          <c:order val="55"/>
          <c:tx>
            <c:strRef>
              <c:f>Clustering!$F$19</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Clustering!$G$19</c:f>
              <c:numCache>
                <c:formatCode>General</c:formatCode>
                <c:ptCount val="1"/>
                <c:pt idx="0">
                  <c:v>6.25E-2</c:v>
                </c:pt>
              </c:numCache>
            </c:numRef>
          </c:xVal>
          <c:yVal>
            <c:numRef>
              <c:f>Clustering!$H$19</c:f>
              <c:numCache>
                <c:formatCode>General</c:formatCode>
                <c:ptCount val="1"/>
                <c:pt idx="0">
                  <c:v>1</c:v>
                </c:pt>
              </c:numCache>
            </c:numRef>
          </c:yVal>
          <c:smooth val="0"/>
          <c:extLst>
            <c:ext xmlns:c16="http://schemas.microsoft.com/office/drawing/2014/chart" uri="{C3380CC4-5D6E-409C-BE32-E72D297353CC}">
              <c16:uniqueId val="{0000003B-51B4-C44C-8F3D-B7C8805431AA}"/>
            </c:ext>
          </c:extLst>
        </c:ser>
        <c:ser>
          <c:idx val="56"/>
          <c:order val="56"/>
          <c:tx>
            <c:strRef>
              <c:f>Clustering!$F$36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Clustering!$G$36</c:f>
              <c:numCache>
                <c:formatCode>General</c:formatCode>
                <c:ptCount val="1"/>
                <c:pt idx="0">
                  <c:v>1.5625E-2</c:v>
                </c:pt>
              </c:numCache>
            </c:numRef>
          </c:xVal>
          <c:yVal>
            <c:numRef>
              <c:f>Clustering!$H$36</c:f>
              <c:numCache>
                <c:formatCode>General</c:formatCode>
                <c:ptCount val="1"/>
                <c:pt idx="0">
                  <c:v>5625</c:v>
                </c:pt>
              </c:numCache>
            </c:numRef>
          </c:yVal>
          <c:smooth val="0"/>
          <c:extLst>
            <c:ext xmlns:c16="http://schemas.microsoft.com/office/drawing/2014/chart" uri="{C3380CC4-5D6E-409C-BE32-E72D297353CC}">
              <c16:uniqueId val="{0000003C-51B4-C44C-8F3D-B7C8805431AA}"/>
            </c:ext>
          </c:extLst>
        </c:ser>
        <c:ser>
          <c:idx val="57"/>
          <c:order val="57"/>
          <c:tx>
            <c:strRef>
              <c:f>Clustering!$F$37</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Clustering!$G$37</c:f>
              <c:numCache>
                <c:formatCode>General</c:formatCode>
                <c:ptCount val="1"/>
                <c:pt idx="0">
                  <c:v>3.125E-2</c:v>
                </c:pt>
              </c:numCache>
            </c:numRef>
          </c:xVal>
          <c:yVal>
            <c:numRef>
              <c:f>Clustering!$H$37</c:f>
              <c:numCache>
                <c:formatCode>General</c:formatCode>
                <c:ptCount val="1"/>
                <c:pt idx="0">
                  <c:v>1444</c:v>
                </c:pt>
              </c:numCache>
            </c:numRef>
          </c:yVal>
          <c:smooth val="0"/>
          <c:extLst>
            <c:ext xmlns:c16="http://schemas.microsoft.com/office/drawing/2014/chart" uri="{C3380CC4-5D6E-409C-BE32-E72D297353CC}">
              <c16:uniqueId val="{0000003D-51B4-C44C-8F3D-B7C8805431AA}"/>
            </c:ext>
          </c:extLst>
        </c:ser>
        <c:ser>
          <c:idx val="58"/>
          <c:order val="58"/>
          <c:tx>
            <c:strRef>
              <c:f>Clustering!$F$38</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Clustering!$G$38</c:f>
              <c:numCache>
                <c:formatCode>General</c:formatCode>
                <c:ptCount val="1"/>
                <c:pt idx="0">
                  <c:v>6.25E-2</c:v>
                </c:pt>
              </c:numCache>
            </c:numRef>
          </c:xVal>
          <c:yVal>
            <c:numRef>
              <c:f>Clustering!$H$38</c:f>
              <c:numCache>
                <c:formatCode>General</c:formatCode>
                <c:ptCount val="1"/>
                <c:pt idx="0">
                  <c:v>1444</c:v>
                </c:pt>
              </c:numCache>
            </c:numRef>
          </c:yVal>
          <c:smooth val="0"/>
          <c:extLst>
            <c:ext xmlns:c16="http://schemas.microsoft.com/office/drawing/2014/chart" uri="{C3380CC4-5D6E-409C-BE32-E72D297353CC}">
              <c16:uniqueId val="{0000003E-51B4-C44C-8F3D-B7C8805431AA}"/>
            </c:ext>
          </c:extLst>
        </c:ser>
        <c:ser>
          <c:idx val="59"/>
          <c:order val="59"/>
          <c:tx>
            <c:strRef>
              <c:f>Clustering!$F$7</c:f>
              <c:strCache>
                <c:ptCount val="1"/>
                <c:pt idx="0">
                  <c:v>LSTM1</c:v>
                </c:pt>
              </c:strCache>
            </c:strRef>
          </c:tx>
          <c:spPr>
            <a:ln>
              <a:solidFill>
                <a:srgbClr val="000000"/>
              </a:solidFill>
            </a:ln>
          </c:spPr>
          <c:marker>
            <c:symbol val="square"/>
            <c:size val="10"/>
            <c:spPr>
              <a:solidFill>
                <a:schemeClr val="accent1"/>
              </a:solidFill>
              <a:ln>
                <a:solidFill>
                  <a:srgbClr val="000000"/>
                </a:solidFill>
              </a:ln>
            </c:spPr>
          </c:marker>
          <c:xVal>
            <c:numRef>
              <c:f>Clustering!$G$7</c:f>
              <c:numCache>
                <c:formatCode>General</c:formatCode>
                <c:ptCount val="1"/>
                <c:pt idx="0">
                  <c:v>1.1200000000000001</c:v>
                </c:pt>
              </c:numCache>
            </c:numRef>
          </c:xVal>
          <c:yVal>
            <c:numRef>
              <c:f>Clustering!$H$7</c:f>
              <c:numCache>
                <c:formatCode>General</c:formatCode>
                <c:ptCount val="1"/>
                <c:pt idx="0">
                  <c:v>1</c:v>
                </c:pt>
              </c:numCache>
            </c:numRef>
          </c:yVal>
          <c:smooth val="0"/>
          <c:extLst>
            <c:ext xmlns:c16="http://schemas.microsoft.com/office/drawing/2014/chart" uri="{C3380CC4-5D6E-409C-BE32-E72D297353CC}">
              <c16:uniqueId val="{0000003F-51B4-C44C-8F3D-B7C8805431AA}"/>
            </c:ext>
          </c:extLst>
        </c:ser>
        <c:ser>
          <c:idx val="61"/>
          <c:order val="60"/>
          <c:tx>
            <c:strRef>
              <c:f>Clustering!$F$10</c:f>
              <c:strCache>
                <c:ptCount val="1"/>
                <c:pt idx="0">
                  <c:v>Transd.1</c:v>
                </c:pt>
              </c:strCache>
            </c:strRef>
          </c:tx>
          <c:spPr>
            <a:ln>
              <a:solidFill>
                <a:srgbClr val="000000"/>
              </a:solidFill>
            </a:ln>
          </c:spPr>
          <c:marker>
            <c:symbol val="triangle"/>
            <c:size val="10"/>
            <c:spPr>
              <a:solidFill>
                <a:srgbClr val="FF0000"/>
              </a:solidFill>
              <a:ln>
                <a:solidFill>
                  <a:srgbClr val="000000"/>
                </a:solidFill>
              </a:ln>
            </c:spPr>
          </c:marker>
          <c:xVal>
            <c:numRef>
              <c:f>Clustering!$G$10</c:f>
              <c:numCache>
                <c:formatCode>General</c:formatCode>
                <c:ptCount val="1"/>
                <c:pt idx="0">
                  <c:v>7.5531005859375</c:v>
                </c:pt>
              </c:numCache>
            </c:numRef>
          </c:xVal>
          <c:yVal>
            <c:numRef>
              <c:f>Clustering!$H$10</c:f>
              <c:numCache>
                <c:formatCode>General</c:formatCode>
                <c:ptCount val="1"/>
                <c:pt idx="0">
                  <c:v>1</c:v>
                </c:pt>
              </c:numCache>
            </c:numRef>
          </c:yVal>
          <c:smooth val="0"/>
          <c:extLst>
            <c:ext xmlns:c16="http://schemas.microsoft.com/office/drawing/2014/chart" uri="{C3380CC4-5D6E-409C-BE32-E72D297353CC}">
              <c16:uniqueId val="{00000040-51B4-C44C-8F3D-B7C8805431AA}"/>
            </c:ext>
          </c:extLst>
        </c:ser>
        <c:ser>
          <c:idx val="62"/>
          <c:order val="61"/>
          <c:tx>
            <c:strRef>
              <c:f>Clustering!$F$11</c:f>
              <c:strCache>
                <c:ptCount val="1"/>
                <c:pt idx="0">
                  <c:v>Transd.1</c:v>
                </c:pt>
              </c:strCache>
            </c:strRef>
          </c:tx>
          <c:spPr>
            <a:ln>
              <a:solidFill>
                <a:srgbClr val="000000"/>
              </a:solidFill>
            </a:ln>
          </c:spPr>
          <c:marker>
            <c:symbol val="triangle"/>
            <c:size val="10"/>
            <c:spPr>
              <a:solidFill>
                <a:srgbClr val="FF0000"/>
              </a:solidFill>
              <a:ln>
                <a:solidFill>
                  <a:srgbClr val="000000"/>
                </a:solidFill>
              </a:ln>
            </c:spPr>
          </c:marker>
          <c:xVal>
            <c:numRef>
              <c:f>Clustering!$G$11</c:f>
              <c:numCache>
                <c:formatCode>General</c:formatCode>
                <c:ptCount val="1"/>
                <c:pt idx="0">
                  <c:v>10.2996826171875</c:v>
                </c:pt>
              </c:numCache>
            </c:numRef>
          </c:xVal>
          <c:yVal>
            <c:numRef>
              <c:f>Clustering!$H$11</c:f>
              <c:numCache>
                <c:formatCode>General</c:formatCode>
                <c:ptCount val="1"/>
                <c:pt idx="0">
                  <c:v>1</c:v>
                </c:pt>
              </c:numCache>
            </c:numRef>
          </c:yVal>
          <c:smooth val="0"/>
          <c:extLst>
            <c:ext xmlns:c16="http://schemas.microsoft.com/office/drawing/2014/chart" uri="{C3380CC4-5D6E-409C-BE32-E72D297353CC}">
              <c16:uniqueId val="{00000041-51B4-C44C-8F3D-B7C8805431AA}"/>
            </c:ext>
          </c:extLst>
        </c:ser>
        <c:ser>
          <c:idx val="63"/>
          <c:order val="62"/>
          <c:tx>
            <c:strRef>
              <c:f>Clustering!$F$12</c:f>
              <c:strCache>
                <c:ptCount val="1"/>
                <c:pt idx="0">
                  <c:v>Transd.2</c:v>
                </c:pt>
              </c:strCache>
            </c:strRef>
          </c:tx>
          <c:spPr>
            <a:ln>
              <a:solidFill>
                <a:srgbClr val="000000"/>
              </a:solidFill>
            </a:ln>
          </c:spPr>
          <c:marker>
            <c:symbol val="triangle"/>
            <c:size val="10"/>
            <c:spPr>
              <a:solidFill>
                <a:schemeClr val="accent4"/>
              </a:solidFill>
              <a:ln>
                <a:solidFill>
                  <a:srgbClr val="000000"/>
                </a:solidFill>
              </a:ln>
            </c:spPr>
          </c:marker>
          <c:xVal>
            <c:numRef>
              <c:f>Clustering!$G$12</c:f>
              <c:numCache>
                <c:formatCode>General</c:formatCode>
                <c:ptCount val="1"/>
                <c:pt idx="0">
                  <c:v>14.87</c:v>
                </c:pt>
              </c:numCache>
            </c:numRef>
          </c:xVal>
          <c:yVal>
            <c:numRef>
              <c:f>Clustering!$H$12</c:f>
              <c:numCache>
                <c:formatCode>General</c:formatCode>
                <c:ptCount val="1"/>
                <c:pt idx="0">
                  <c:v>1</c:v>
                </c:pt>
              </c:numCache>
            </c:numRef>
          </c:yVal>
          <c:smooth val="0"/>
          <c:extLst>
            <c:ext xmlns:c16="http://schemas.microsoft.com/office/drawing/2014/chart" uri="{C3380CC4-5D6E-409C-BE32-E72D297353CC}">
              <c16:uniqueId val="{00000042-51B4-C44C-8F3D-B7C8805431AA}"/>
            </c:ext>
          </c:extLst>
        </c:ser>
        <c:ser>
          <c:idx val="64"/>
          <c:order val="63"/>
          <c:tx>
            <c:strRef>
              <c:f>Clustering!$F$9</c:f>
              <c:strCache>
                <c:ptCount val="1"/>
                <c:pt idx="0">
                  <c:v>LSTM2</c:v>
                </c:pt>
              </c:strCache>
            </c:strRef>
          </c:tx>
          <c:spPr>
            <a:ln>
              <a:solidFill>
                <a:srgbClr val="000000"/>
              </a:solidFill>
            </a:ln>
          </c:spPr>
          <c:marker>
            <c:symbol val="square"/>
            <c:size val="10"/>
            <c:spPr>
              <a:solidFill>
                <a:srgbClr val="4285F4"/>
              </a:solidFill>
              <a:ln>
                <a:solidFill>
                  <a:srgbClr val="000000"/>
                </a:solidFill>
              </a:ln>
            </c:spPr>
          </c:marker>
          <c:xVal>
            <c:numRef>
              <c:f>Clustering!$G$9</c:f>
              <c:numCache>
                <c:formatCode>General</c:formatCode>
                <c:ptCount val="1"/>
                <c:pt idx="0">
                  <c:v>5</c:v>
                </c:pt>
              </c:numCache>
            </c:numRef>
          </c:xVal>
          <c:yVal>
            <c:numRef>
              <c:f>Clustering!$H$9</c:f>
              <c:numCache>
                <c:formatCode>General</c:formatCode>
                <c:ptCount val="1"/>
                <c:pt idx="0">
                  <c:v>1</c:v>
                </c:pt>
              </c:numCache>
            </c:numRef>
          </c:yVal>
          <c:smooth val="0"/>
          <c:extLst>
            <c:ext xmlns:c16="http://schemas.microsoft.com/office/drawing/2014/chart" uri="{C3380CC4-5D6E-409C-BE32-E72D297353CC}">
              <c16:uniqueId val="{00000043-51B4-C44C-8F3D-B7C8805431AA}"/>
            </c:ext>
          </c:extLst>
        </c:ser>
        <c:ser>
          <c:idx val="65"/>
          <c:order val="64"/>
          <c:tx>
            <c:strRef>
              <c:f>Clustering!$F$13</c:f>
              <c:strCache>
                <c:ptCount val="1"/>
                <c:pt idx="0">
                  <c:v>Transd.3</c:v>
                </c:pt>
              </c:strCache>
            </c:strRef>
          </c:tx>
          <c:spPr>
            <a:ln>
              <a:solidFill>
                <a:srgbClr val="000000"/>
              </a:solidFill>
            </a:ln>
          </c:spPr>
          <c:marker>
            <c:symbol val="triangle"/>
            <c:size val="9"/>
            <c:spPr>
              <a:solidFill>
                <a:schemeClr val="accent4"/>
              </a:solidFill>
              <a:ln>
                <a:solidFill>
                  <a:srgbClr val="000000"/>
                </a:solidFill>
              </a:ln>
            </c:spPr>
          </c:marker>
          <c:xVal>
            <c:strRef>
              <c:f>Clustering!$G$13</c:f>
              <c:strCache>
                <c:ptCount val="1"/>
                <c:pt idx="0">
                  <c:v>6,45</c:v>
                </c:pt>
              </c:strCache>
            </c:strRef>
          </c:xVal>
          <c:yVal>
            <c:numRef>
              <c:f>Clustering!$H$13</c:f>
              <c:numCache>
                <c:formatCode>General</c:formatCode>
                <c:ptCount val="1"/>
                <c:pt idx="0">
                  <c:v>1</c:v>
                </c:pt>
              </c:numCache>
            </c:numRef>
          </c:yVal>
          <c:smooth val="0"/>
          <c:extLst>
            <c:ext xmlns:c16="http://schemas.microsoft.com/office/drawing/2014/chart" uri="{C3380CC4-5D6E-409C-BE32-E72D297353CC}">
              <c16:uniqueId val="{00000044-51B4-C44C-8F3D-B7C8805431AA}"/>
            </c:ext>
          </c:extLst>
        </c:ser>
        <c:dLbls>
          <c:showLegendKey val="0"/>
          <c:showVal val="0"/>
          <c:showCatName val="0"/>
          <c:showSerName val="0"/>
          <c:showPercent val="0"/>
          <c:showBubbleSize val="0"/>
        </c:dLbls>
        <c:axId val="1813915176"/>
        <c:axId val="1813932104"/>
      </c:scatterChart>
      <c:valAx>
        <c:axId val="1813915176"/>
        <c:scaling>
          <c:logBase val="10"/>
          <c:orientation val="minMax"/>
          <c:max val="100"/>
        </c:scaling>
        <c:delete val="0"/>
        <c:axPos val="b"/>
        <c:title>
          <c:tx>
            <c:rich>
              <a:bodyPr/>
              <a:lstStyle/>
              <a:p>
                <a:pPr>
                  <a:defRPr sz="1800"/>
                </a:pPr>
                <a:r>
                  <a:rPr lang="en-US" sz="1800"/>
                  <a:t>Parameter Footprint</a:t>
                </a:r>
              </a:p>
            </c:rich>
          </c:tx>
          <c:overlay val="0"/>
        </c:title>
        <c:numFmt formatCode="General" sourceLinked="1"/>
        <c:majorTickMark val="out"/>
        <c:minorTickMark val="none"/>
        <c:tickLblPos val="nextTo"/>
        <c:txPr>
          <a:bodyPr/>
          <a:lstStyle/>
          <a:p>
            <a:pPr>
              <a:defRPr sz="1800"/>
            </a:pPr>
            <a:endParaRPr lang="en-US"/>
          </a:p>
        </c:txPr>
        <c:crossAx val="1813932104"/>
        <c:crosses val="autoZero"/>
        <c:crossBetween val="midCat"/>
      </c:valAx>
      <c:valAx>
        <c:axId val="1813932104"/>
        <c:scaling>
          <c:logBase val="10"/>
          <c:orientation val="minMax"/>
        </c:scaling>
        <c:delete val="0"/>
        <c:axPos val="l"/>
        <c:majorGridlines/>
        <c:title>
          <c:tx>
            <c:rich>
              <a:bodyPr rot="-5400000" vert="horz"/>
              <a:lstStyle/>
              <a:p>
                <a:pPr>
                  <a:defRPr sz="2000"/>
                </a:pPr>
                <a:r>
                  <a:rPr lang="en-US" sz="2000" dirty="0"/>
                  <a:t>FLOP/Byte</a:t>
                </a:r>
              </a:p>
            </c:rich>
          </c:tx>
          <c:layout>
            <c:manualLayout>
              <c:xMode val="edge"/>
              <c:yMode val="edge"/>
              <c:x val="7.3143692578788201E-3"/>
              <c:y val="0.29904287645326399"/>
            </c:manualLayout>
          </c:layout>
          <c:overlay val="0"/>
        </c:title>
        <c:numFmt formatCode="General" sourceLinked="1"/>
        <c:majorTickMark val="out"/>
        <c:minorTickMark val="none"/>
        <c:tickLblPos val="nextTo"/>
        <c:txPr>
          <a:bodyPr/>
          <a:lstStyle/>
          <a:p>
            <a:pPr>
              <a:defRPr sz="1800"/>
            </a:pPr>
            <a:endParaRPr lang="en-US"/>
          </a:p>
        </c:txPr>
        <c:crossAx val="1813915176"/>
        <c:crossesAt val="1E-3"/>
        <c:crossBetween val="midCat"/>
      </c:valAx>
      <c:spPr>
        <a:ln>
          <a:solidFill>
            <a:schemeClr val="tx1"/>
          </a:solidFill>
        </a:ln>
      </c:spPr>
    </c:plotArea>
    <c:plotVisOnly val="1"/>
    <c:dispBlanksAs val="gap"/>
    <c:showDLblsOverMax val="0"/>
  </c:chart>
  <c:spPr>
    <a:ln>
      <a:no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4301160032946402"/>
          <c:y val="0.18821682063256823"/>
          <c:w val="0.49599666649754498"/>
          <c:h val="0.62204744984080818"/>
        </c:manualLayout>
      </c:layout>
      <c:scatterChart>
        <c:scatterStyle val="lineMarker"/>
        <c:varyColors val="0"/>
        <c:ser>
          <c:idx val="1"/>
          <c:order val="0"/>
          <c:tx>
            <c:strRef>
              <c:f>Clustering!$F$23</c:f>
              <c:strCache>
                <c:ptCount val="1"/>
                <c:pt idx="0">
                  <c:v>CNN3</c:v>
                </c:pt>
              </c:strCache>
            </c:strRef>
          </c:tx>
          <c:spPr>
            <a:ln w="31750">
              <a:solidFill>
                <a:srgbClr val="000000"/>
              </a:solidFill>
            </a:ln>
          </c:spPr>
          <c:marker>
            <c:symbol val="diamond"/>
            <c:size val="10"/>
            <c:spPr>
              <a:solidFill>
                <a:schemeClr val="accent6">
                  <a:lumMod val="40000"/>
                  <a:lumOff val="60000"/>
                </a:schemeClr>
              </a:solidFill>
              <a:ln>
                <a:solidFill>
                  <a:srgbClr val="000000"/>
                </a:solidFill>
              </a:ln>
            </c:spPr>
          </c:marker>
          <c:xVal>
            <c:numRef>
              <c:f>Clustering!$I$23</c:f>
              <c:numCache>
                <c:formatCode>General</c:formatCode>
                <c:ptCount val="1"/>
                <c:pt idx="0">
                  <c:v>24.3907470703125</c:v>
                </c:pt>
              </c:numCache>
            </c:numRef>
          </c:xVal>
          <c:yVal>
            <c:numRef>
              <c:f>Clustering!$H$23</c:f>
              <c:numCache>
                <c:formatCode>General</c:formatCode>
                <c:ptCount val="1"/>
                <c:pt idx="0">
                  <c:v>22201</c:v>
                </c:pt>
              </c:numCache>
            </c:numRef>
          </c:yVal>
          <c:smooth val="0"/>
          <c:extLst>
            <c:ext xmlns:c16="http://schemas.microsoft.com/office/drawing/2014/chart" uri="{C3380CC4-5D6E-409C-BE32-E72D297353CC}">
              <c16:uniqueId val="{00000000-D850-5246-86C2-272D0437813F}"/>
            </c:ext>
          </c:extLst>
        </c:ser>
        <c:ser>
          <c:idx val="0"/>
          <c:order val="1"/>
          <c:tx>
            <c:strRef>
              <c:f>Clustering!$F$24</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Clustering!$I$24</c:f>
              <c:numCache>
                <c:formatCode>General</c:formatCode>
                <c:ptCount val="1"/>
                <c:pt idx="0">
                  <c:v>189.9228515625</c:v>
                </c:pt>
              </c:numCache>
            </c:numRef>
          </c:xVal>
          <c:yVal>
            <c:numRef>
              <c:f>Clustering!$H$24</c:f>
              <c:numCache>
                <c:formatCode>General</c:formatCode>
                <c:ptCount val="1"/>
                <c:pt idx="0">
                  <c:v>21609</c:v>
                </c:pt>
              </c:numCache>
            </c:numRef>
          </c:yVal>
          <c:smooth val="0"/>
          <c:extLst>
            <c:ext xmlns:c16="http://schemas.microsoft.com/office/drawing/2014/chart" uri="{C3380CC4-5D6E-409C-BE32-E72D297353CC}">
              <c16:uniqueId val="{00000001-D850-5246-86C2-272D0437813F}"/>
            </c:ext>
          </c:extLst>
        </c:ser>
        <c:ser>
          <c:idx val="2"/>
          <c:order val="2"/>
          <c:tx>
            <c:strRef>
              <c:f>Clustering!$F$28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Clustering!$I$28</c:f>
              <c:numCache>
                <c:formatCode>General</c:formatCode>
                <c:ptCount val="1"/>
                <c:pt idx="0">
                  <c:v>193.798828125</c:v>
                </c:pt>
              </c:numCache>
            </c:numRef>
          </c:xVal>
          <c:yVal>
            <c:numRef>
              <c:f>Clustering!$H$28</c:f>
              <c:numCache>
                <c:formatCode>General</c:formatCode>
                <c:ptCount val="1"/>
                <c:pt idx="0">
                  <c:v>11025</c:v>
                </c:pt>
              </c:numCache>
            </c:numRef>
          </c:yVal>
          <c:smooth val="0"/>
          <c:extLst>
            <c:ext xmlns:c16="http://schemas.microsoft.com/office/drawing/2014/chart" uri="{C3380CC4-5D6E-409C-BE32-E72D297353CC}">
              <c16:uniqueId val="{00000002-D850-5246-86C2-272D0437813F}"/>
            </c:ext>
          </c:extLst>
        </c:ser>
        <c:ser>
          <c:idx val="4"/>
          <c:order val="3"/>
          <c:tx>
            <c:strRef>
              <c:f>Clustering!$F$30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Clustering!$I$30</c:f>
              <c:numCache>
                <c:formatCode>General</c:formatCode>
                <c:ptCount val="1"/>
                <c:pt idx="0">
                  <c:v>89.7216796875</c:v>
                </c:pt>
              </c:numCache>
            </c:numRef>
          </c:xVal>
          <c:yVal>
            <c:numRef>
              <c:f>Clustering!$H$30</c:f>
              <c:numCache>
                <c:formatCode>General</c:formatCode>
                <c:ptCount val="1"/>
                <c:pt idx="0">
                  <c:v>1225</c:v>
                </c:pt>
              </c:numCache>
            </c:numRef>
          </c:yVal>
          <c:smooth val="0"/>
          <c:extLst>
            <c:ext xmlns:c16="http://schemas.microsoft.com/office/drawing/2014/chart" uri="{C3380CC4-5D6E-409C-BE32-E72D297353CC}">
              <c16:uniqueId val="{00000003-D850-5246-86C2-272D0437813F}"/>
            </c:ext>
          </c:extLst>
        </c:ser>
        <c:ser>
          <c:idx val="3"/>
          <c:order val="4"/>
          <c:tx>
            <c:strRef>
              <c:f>Clustering!$F$47</c:f>
              <c:strCache>
                <c:ptCount val="1"/>
                <c:pt idx="0">
                  <c:v>CNN4</c:v>
                </c:pt>
              </c:strCache>
            </c:strRef>
          </c:tx>
          <c:dPt>
            <c:idx val="0"/>
            <c:marker>
              <c:symbol val="diamond"/>
              <c:size val="10"/>
              <c:spPr>
                <a:solidFill>
                  <a:schemeClr val="accent4"/>
                </a:solidFill>
                <a:ln>
                  <a:solidFill>
                    <a:srgbClr val="000000"/>
                  </a:solidFill>
                </a:ln>
              </c:spPr>
            </c:marker>
            <c:bubble3D val="0"/>
            <c:spPr>
              <a:ln>
                <a:solidFill>
                  <a:srgbClr val="000000"/>
                </a:solidFill>
              </a:ln>
            </c:spPr>
            <c:extLst>
              <c:ext xmlns:c16="http://schemas.microsoft.com/office/drawing/2014/chart" uri="{C3380CC4-5D6E-409C-BE32-E72D297353CC}">
                <c16:uniqueId val="{00000005-D850-5246-86C2-272D0437813F}"/>
              </c:ext>
            </c:extLst>
          </c:dPt>
          <c:xVal>
            <c:numRef>
              <c:f>Clustering!$I$47</c:f>
              <c:numCache>
                <c:formatCode>General</c:formatCode>
                <c:ptCount val="1"/>
                <c:pt idx="0">
                  <c:v>52.041015625</c:v>
                </c:pt>
              </c:numCache>
            </c:numRef>
          </c:xVal>
          <c:yVal>
            <c:numRef>
              <c:f>Clustering!$H$47</c:f>
              <c:numCache>
                <c:formatCode>General</c:formatCode>
                <c:ptCount val="1"/>
                <c:pt idx="0">
                  <c:v>5329</c:v>
                </c:pt>
              </c:numCache>
            </c:numRef>
          </c:yVal>
          <c:smooth val="0"/>
          <c:extLst>
            <c:ext xmlns:c16="http://schemas.microsoft.com/office/drawing/2014/chart" uri="{C3380CC4-5D6E-409C-BE32-E72D297353CC}">
              <c16:uniqueId val="{00000006-D850-5246-86C2-272D0437813F}"/>
            </c:ext>
          </c:extLst>
        </c:ser>
        <c:ser>
          <c:idx val="5"/>
          <c:order val="5"/>
          <c:tx>
            <c:strRef>
              <c:f>Clustering!$F$48</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Clustering!$I$48</c:f>
              <c:numCache>
                <c:formatCode>General</c:formatCode>
                <c:ptCount val="1"/>
                <c:pt idx="0">
                  <c:v>265.833984375</c:v>
                </c:pt>
              </c:numCache>
            </c:numRef>
          </c:xVal>
          <c:yVal>
            <c:numRef>
              <c:f>Clustering!$H$48</c:f>
              <c:numCache>
                <c:formatCode>General</c:formatCode>
                <c:ptCount val="1"/>
                <c:pt idx="0">
                  <c:v>5041</c:v>
                </c:pt>
              </c:numCache>
            </c:numRef>
          </c:yVal>
          <c:smooth val="0"/>
          <c:extLst>
            <c:ext xmlns:c16="http://schemas.microsoft.com/office/drawing/2014/chart" uri="{C3380CC4-5D6E-409C-BE32-E72D297353CC}">
              <c16:uniqueId val="{00000007-D850-5246-86C2-272D0437813F}"/>
            </c:ext>
          </c:extLst>
        </c:ser>
        <c:ser>
          <c:idx val="6"/>
          <c:order val="6"/>
          <c:tx>
            <c:strRef>
              <c:f>Clustering!$F$49</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Clustering!$I$49</c:f>
              <c:numCache>
                <c:formatCode>General</c:formatCode>
                <c:ptCount val="1"/>
                <c:pt idx="0">
                  <c:v>145.71484375</c:v>
                </c:pt>
              </c:numCache>
            </c:numRef>
          </c:xVal>
          <c:yVal>
            <c:numRef>
              <c:f>Clustering!$H$49</c:f>
              <c:numCache>
                <c:formatCode>General</c:formatCode>
                <c:ptCount val="1"/>
                <c:pt idx="0">
                  <c:v>5329</c:v>
                </c:pt>
              </c:numCache>
            </c:numRef>
          </c:yVal>
          <c:smooth val="0"/>
          <c:extLst>
            <c:ext xmlns:c16="http://schemas.microsoft.com/office/drawing/2014/chart" uri="{C3380CC4-5D6E-409C-BE32-E72D297353CC}">
              <c16:uniqueId val="{00000008-D850-5246-86C2-272D0437813F}"/>
            </c:ext>
          </c:extLst>
        </c:ser>
        <c:ser>
          <c:idx val="7"/>
          <c:order val="7"/>
          <c:tx>
            <c:strRef>
              <c:f>Clustering!$F$51</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Clustering!$I$51</c:f>
              <c:numCache>
                <c:formatCode>General</c:formatCode>
                <c:ptCount val="1"/>
                <c:pt idx="0">
                  <c:v>138.5859375</c:v>
                </c:pt>
              </c:numCache>
            </c:numRef>
          </c:xVal>
          <c:yVal>
            <c:numRef>
              <c:f>Clustering!$H$51</c:f>
              <c:numCache>
                <c:formatCode>General</c:formatCode>
                <c:ptCount val="1"/>
                <c:pt idx="0">
                  <c:v>2628</c:v>
                </c:pt>
              </c:numCache>
            </c:numRef>
          </c:yVal>
          <c:smooth val="0"/>
          <c:extLst>
            <c:ext xmlns:c16="http://schemas.microsoft.com/office/drawing/2014/chart" uri="{C3380CC4-5D6E-409C-BE32-E72D297353CC}">
              <c16:uniqueId val="{00000009-D850-5246-86C2-272D0437813F}"/>
            </c:ext>
          </c:extLst>
        </c:ser>
        <c:ser>
          <c:idx val="8"/>
          <c:order val="8"/>
          <c:tx>
            <c:strRef>
              <c:f>Clustering!$F$39</c:f>
              <c:strCache>
                <c:ptCount val="1"/>
                <c:pt idx="0">
                  <c:v>CNN11</c:v>
                </c:pt>
              </c:strCache>
            </c:strRef>
          </c:tx>
          <c:dPt>
            <c:idx val="0"/>
            <c:marker>
              <c:symbol val="diamond"/>
              <c:size val="10"/>
              <c:spPr>
                <a:solidFill>
                  <a:srgbClr val="660066"/>
                </a:solidFill>
                <a:ln>
                  <a:solidFill>
                    <a:srgbClr val="000000"/>
                  </a:solidFill>
                </a:ln>
              </c:spPr>
            </c:marker>
            <c:bubble3D val="0"/>
            <c:spPr>
              <a:ln>
                <a:solidFill>
                  <a:srgbClr val="000000"/>
                </a:solidFill>
              </a:ln>
            </c:spPr>
            <c:extLst>
              <c:ext xmlns:c16="http://schemas.microsoft.com/office/drawing/2014/chart" uri="{C3380CC4-5D6E-409C-BE32-E72D297353CC}">
                <c16:uniqueId val="{0000000B-D850-5246-86C2-272D0437813F}"/>
              </c:ext>
            </c:extLst>
          </c:dPt>
          <c:xVal>
            <c:numRef>
              <c:f>Clustering!$I$39</c:f>
              <c:numCache>
                <c:formatCode>General</c:formatCode>
                <c:ptCount val="1"/>
                <c:pt idx="0">
                  <c:v>49</c:v>
                </c:pt>
              </c:numCache>
            </c:numRef>
          </c:xVal>
          <c:yVal>
            <c:numRef>
              <c:f>Clustering!$H$39</c:f>
              <c:numCache>
                <c:formatCode>General</c:formatCode>
                <c:ptCount val="1"/>
                <c:pt idx="0">
                  <c:v>3136</c:v>
                </c:pt>
              </c:numCache>
            </c:numRef>
          </c:yVal>
          <c:smooth val="0"/>
          <c:extLst>
            <c:ext xmlns:c16="http://schemas.microsoft.com/office/drawing/2014/chart" uri="{C3380CC4-5D6E-409C-BE32-E72D297353CC}">
              <c16:uniqueId val="{0000000C-D850-5246-86C2-272D0437813F}"/>
            </c:ext>
          </c:extLst>
        </c:ser>
        <c:ser>
          <c:idx val="9"/>
          <c:order val="9"/>
          <c:tx>
            <c:strRef>
              <c:f>Clustering!$F$34</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Clustering!$I$34</c:f>
              <c:numCache>
                <c:formatCode>General</c:formatCode>
                <c:ptCount val="1"/>
                <c:pt idx="0">
                  <c:v>24.5</c:v>
                </c:pt>
              </c:numCache>
            </c:numRef>
          </c:xVal>
          <c:yVal>
            <c:numRef>
              <c:f>Clustering!$H$34</c:f>
              <c:numCache>
                <c:formatCode>General</c:formatCode>
                <c:ptCount val="1"/>
                <c:pt idx="0">
                  <c:v>12544</c:v>
                </c:pt>
              </c:numCache>
            </c:numRef>
          </c:yVal>
          <c:smooth val="0"/>
          <c:extLst>
            <c:ext xmlns:c16="http://schemas.microsoft.com/office/drawing/2014/chart" uri="{C3380CC4-5D6E-409C-BE32-E72D297353CC}">
              <c16:uniqueId val="{0000000D-D850-5246-86C2-272D0437813F}"/>
            </c:ext>
          </c:extLst>
        </c:ser>
        <c:ser>
          <c:idx val="10"/>
          <c:order val="10"/>
          <c:tx>
            <c:strRef>
              <c:f>Clustering!$F$16</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Clustering!$I$16</c:f>
              <c:numCache>
                <c:formatCode>General</c:formatCode>
                <c:ptCount val="1"/>
                <c:pt idx="0">
                  <c:v>1.953125</c:v>
                </c:pt>
              </c:numCache>
            </c:numRef>
          </c:xVal>
          <c:yVal>
            <c:numRef>
              <c:f>Clustering!$H$16</c:f>
              <c:numCache>
                <c:formatCode>General</c:formatCode>
                <c:ptCount val="1"/>
                <c:pt idx="0">
                  <c:v>1</c:v>
                </c:pt>
              </c:numCache>
            </c:numRef>
          </c:yVal>
          <c:smooth val="0"/>
          <c:extLst>
            <c:ext xmlns:c16="http://schemas.microsoft.com/office/drawing/2014/chart" uri="{C3380CC4-5D6E-409C-BE32-E72D297353CC}">
              <c16:uniqueId val="{0000000E-D850-5246-86C2-272D0437813F}"/>
            </c:ext>
          </c:extLst>
        </c:ser>
        <c:ser>
          <c:idx val="11"/>
          <c:order val="11"/>
          <c:tx>
            <c:strRef>
              <c:f>Clustering!$F$17</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Clustering!$I$17</c:f>
              <c:numCache>
                <c:formatCode>General</c:formatCode>
                <c:ptCount val="1"/>
                <c:pt idx="0">
                  <c:v>1.470703125</c:v>
                </c:pt>
              </c:numCache>
            </c:numRef>
          </c:xVal>
          <c:yVal>
            <c:numRef>
              <c:f>Clustering!$H$17</c:f>
              <c:numCache>
                <c:formatCode>General</c:formatCode>
                <c:ptCount val="1"/>
                <c:pt idx="0">
                  <c:v>1</c:v>
                </c:pt>
              </c:numCache>
            </c:numRef>
          </c:yVal>
          <c:smooth val="0"/>
          <c:extLst>
            <c:ext xmlns:c16="http://schemas.microsoft.com/office/drawing/2014/chart" uri="{C3380CC4-5D6E-409C-BE32-E72D297353CC}">
              <c16:uniqueId val="{0000000F-D850-5246-86C2-272D0437813F}"/>
            </c:ext>
          </c:extLst>
        </c:ser>
        <c:ser>
          <c:idx val="12"/>
          <c:order val="12"/>
          <c:tx>
            <c:strRef>
              <c:f>Clustering!$F$90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Clustering!$I$90</c:f>
              <c:numCache>
                <c:formatCode>General</c:formatCode>
                <c:ptCount val="1"/>
                <c:pt idx="0">
                  <c:v>47.414062499999993</c:v>
                </c:pt>
              </c:numCache>
            </c:numRef>
          </c:xVal>
          <c:yVal>
            <c:numRef>
              <c:f>Clustering!$H$90</c:f>
              <c:numCache>
                <c:formatCode>General</c:formatCode>
                <c:ptCount val="1"/>
                <c:pt idx="0">
                  <c:v>289</c:v>
                </c:pt>
              </c:numCache>
            </c:numRef>
          </c:yVal>
          <c:smooth val="0"/>
          <c:extLst>
            <c:ext xmlns:c16="http://schemas.microsoft.com/office/drawing/2014/chart" uri="{C3380CC4-5D6E-409C-BE32-E72D297353CC}">
              <c16:uniqueId val="{00000010-D850-5246-86C2-272D0437813F}"/>
            </c:ext>
          </c:extLst>
        </c:ser>
        <c:ser>
          <c:idx val="13"/>
          <c:order val="13"/>
          <c:tx>
            <c:strRef>
              <c:f>Clustering!$F$88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Clustering!$I$88</c:f>
              <c:numCache>
                <c:formatCode>General</c:formatCode>
                <c:ptCount val="1"/>
                <c:pt idx="0">
                  <c:v>40.640625</c:v>
                </c:pt>
              </c:numCache>
            </c:numRef>
          </c:xVal>
          <c:yVal>
            <c:numRef>
              <c:f>Clustering!$H$88</c:f>
              <c:numCache>
                <c:formatCode>General</c:formatCode>
                <c:ptCount val="1"/>
                <c:pt idx="0">
                  <c:v>289</c:v>
                </c:pt>
              </c:numCache>
            </c:numRef>
          </c:yVal>
          <c:smooth val="0"/>
          <c:extLst>
            <c:ext xmlns:c16="http://schemas.microsoft.com/office/drawing/2014/chart" uri="{C3380CC4-5D6E-409C-BE32-E72D297353CC}">
              <c16:uniqueId val="{00000011-D850-5246-86C2-272D0437813F}"/>
            </c:ext>
          </c:extLst>
        </c:ser>
        <c:ser>
          <c:idx val="14"/>
          <c:order val="14"/>
          <c:tx>
            <c:strRef>
              <c:f>Clustering!$F$98</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Clustering!$I$98</c:f>
              <c:numCache>
                <c:formatCode>General</c:formatCode>
                <c:ptCount val="1"/>
                <c:pt idx="0">
                  <c:v>142.2421875</c:v>
                </c:pt>
              </c:numCache>
            </c:numRef>
          </c:xVal>
          <c:yVal>
            <c:numRef>
              <c:f>Clustering!$H$98</c:f>
              <c:numCache>
                <c:formatCode>General</c:formatCode>
                <c:ptCount val="1"/>
                <c:pt idx="0">
                  <c:v>289</c:v>
                </c:pt>
              </c:numCache>
            </c:numRef>
          </c:yVal>
          <c:smooth val="0"/>
          <c:extLst>
            <c:ext xmlns:c16="http://schemas.microsoft.com/office/drawing/2014/chart" uri="{C3380CC4-5D6E-409C-BE32-E72D297353CC}">
              <c16:uniqueId val="{00000012-D850-5246-86C2-272D0437813F}"/>
            </c:ext>
          </c:extLst>
        </c:ser>
        <c:ser>
          <c:idx val="15"/>
          <c:order val="15"/>
          <c:tx>
            <c:strRef>
              <c:f>Clustering!$F$99</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Clustering!$I$99</c:f>
              <c:numCache>
                <c:formatCode>General</c:formatCode>
                <c:ptCount val="1"/>
                <c:pt idx="0">
                  <c:v>108.375</c:v>
                </c:pt>
              </c:numCache>
            </c:numRef>
          </c:xVal>
          <c:yVal>
            <c:numRef>
              <c:f>Clustering!$H$99</c:f>
              <c:numCache>
                <c:formatCode>General</c:formatCode>
                <c:ptCount val="1"/>
                <c:pt idx="0">
                  <c:v>289</c:v>
                </c:pt>
              </c:numCache>
            </c:numRef>
          </c:yVal>
          <c:smooth val="0"/>
          <c:extLst>
            <c:ext xmlns:c16="http://schemas.microsoft.com/office/drawing/2014/chart" uri="{C3380CC4-5D6E-409C-BE32-E72D297353CC}">
              <c16:uniqueId val="{00000013-D850-5246-86C2-272D0437813F}"/>
            </c:ext>
          </c:extLst>
        </c:ser>
        <c:ser>
          <c:idx val="16"/>
          <c:order val="16"/>
          <c:tx>
            <c:strRef>
              <c:f>Clustering!$F$100</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Clustering!$I$100</c:f>
              <c:numCache>
                <c:formatCode>General</c:formatCode>
                <c:ptCount val="1"/>
                <c:pt idx="0">
                  <c:v>54.1875</c:v>
                </c:pt>
              </c:numCache>
            </c:numRef>
          </c:xVal>
          <c:yVal>
            <c:numRef>
              <c:f>Clustering!$H$100</c:f>
              <c:numCache>
                <c:formatCode>General</c:formatCode>
                <c:ptCount val="1"/>
                <c:pt idx="0">
                  <c:v>289</c:v>
                </c:pt>
              </c:numCache>
            </c:numRef>
          </c:yVal>
          <c:smooth val="0"/>
          <c:extLst>
            <c:ext xmlns:c16="http://schemas.microsoft.com/office/drawing/2014/chart" uri="{C3380CC4-5D6E-409C-BE32-E72D297353CC}">
              <c16:uniqueId val="{00000014-D850-5246-86C2-272D0437813F}"/>
            </c:ext>
          </c:extLst>
        </c:ser>
        <c:ser>
          <c:idx val="17"/>
          <c:order val="17"/>
          <c:tx>
            <c:strRef>
              <c:f>Clustering!$F$101</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Clustering!$I$101</c:f>
              <c:numCache>
                <c:formatCode>General</c:formatCode>
                <c:ptCount val="1"/>
                <c:pt idx="0">
                  <c:v>82.974609375</c:v>
                </c:pt>
              </c:numCache>
            </c:numRef>
          </c:xVal>
          <c:yVal>
            <c:numRef>
              <c:f>Clustering!$H$101</c:f>
              <c:numCache>
                <c:formatCode>General</c:formatCode>
                <c:ptCount val="1"/>
                <c:pt idx="0">
                  <c:v>289</c:v>
                </c:pt>
              </c:numCache>
            </c:numRef>
          </c:yVal>
          <c:smooth val="0"/>
          <c:extLst>
            <c:ext xmlns:c16="http://schemas.microsoft.com/office/drawing/2014/chart" uri="{C3380CC4-5D6E-409C-BE32-E72D297353CC}">
              <c16:uniqueId val="{00000015-D850-5246-86C2-272D0437813F}"/>
            </c:ext>
          </c:extLst>
        </c:ser>
        <c:ser>
          <c:idx val="18"/>
          <c:order val="18"/>
          <c:tx>
            <c:strRef>
              <c:f>Clustering!$F$95</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Clustering!$I$95</c:f>
              <c:numCache>
                <c:formatCode>General</c:formatCode>
                <c:ptCount val="1"/>
                <c:pt idx="0">
                  <c:v>45.125</c:v>
                </c:pt>
              </c:numCache>
            </c:numRef>
          </c:xVal>
          <c:yVal>
            <c:numRef>
              <c:f>Clustering!$H$95</c:f>
              <c:numCache>
                <c:formatCode>General</c:formatCode>
                <c:ptCount val="1"/>
                <c:pt idx="0">
                  <c:v>361</c:v>
                </c:pt>
              </c:numCache>
            </c:numRef>
          </c:yVal>
          <c:smooth val="0"/>
          <c:extLst>
            <c:ext xmlns:c16="http://schemas.microsoft.com/office/drawing/2014/chart" uri="{C3380CC4-5D6E-409C-BE32-E72D297353CC}">
              <c16:uniqueId val="{00000016-D850-5246-86C2-272D0437813F}"/>
            </c:ext>
          </c:extLst>
        </c:ser>
        <c:ser>
          <c:idx val="19"/>
          <c:order val="19"/>
          <c:tx>
            <c:strRef>
              <c:f>Clustering!$F$96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Clustering!$I$96</c:f>
              <c:numCache>
                <c:formatCode>General</c:formatCode>
                <c:ptCount val="1"/>
                <c:pt idx="0">
                  <c:v>90.25</c:v>
                </c:pt>
              </c:numCache>
            </c:numRef>
          </c:xVal>
          <c:yVal>
            <c:numRef>
              <c:f>Clustering!$H$96</c:f>
              <c:numCache>
                <c:formatCode>General</c:formatCode>
                <c:ptCount val="1"/>
                <c:pt idx="0">
                  <c:v>361</c:v>
                </c:pt>
              </c:numCache>
            </c:numRef>
          </c:yVal>
          <c:smooth val="0"/>
          <c:extLst>
            <c:ext xmlns:c16="http://schemas.microsoft.com/office/drawing/2014/chart" uri="{C3380CC4-5D6E-409C-BE32-E72D297353CC}">
              <c16:uniqueId val="{00000017-D850-5246-86C2-272D0437813F}"/>
            </c:ext>
          </c:extLst>
        </c:ser>
        <c:ser>
          <c:idx val="20"/>
          <c:order val="20"/>
          <c:tx>
            <c:strRef>
              <c:f>Clustering!$F$59</c:f>
              <c:strCache>
                <c:ptCount val="1"/>
                <c:pt idx="0">
                  <c:v>CNN3</c:v>
                </c:pt>
              </c:strCache>
            </c:strRef>
          </c:tx>
          <c:spPr>
            <a:ln>
              <a:solidFill>
                <a:srgbClr val="000000"/>
              </a:solidFill>
            </a:ln>
          </c:spPr>
          <c:marker>
            <c:symbol val="diamond"/>
            <c:size val="10"/>
            <c:spPr>
              <a:solidFill>
                <a:srgbClr val="34A853"/>
              </a:solidFill>
              <a:ln>
                <a:solidFill>
                  <a:srgbClr val="000000"/>
                </a:solidFill>
              </a:ln>
            </c:spPr>
          </c:marker>
          <c:xVal>
            <c:numRef>
              <c:f>Clustering!$I$59</c:f>
              <c:numCache>
                <c:formatCode>General</c:formatCode>
                <c:ptCount val="1"/>
                <c:pt idx="0">
                  <c:v>48</c:v>
                </c:pt>
              </c:numCache>
            </c:numRef>
          </c:xVal>
          <c:yVal>
            <c:numRef>
              <c:f>Clustering!$H$59</c:f>
              <c:numCache>
                <c:formatCode>General</c:formatCode>
                <c:ptCount val="1"/>
                <c:pt idx="0">
                  <c:v>64</c:v>
                </c:pt>
              </c:numCache>
            </c:numRef>
          </c:yVal>
          <c:smooth val="0"/>
          <c:extLst>
            <c:ext xmlns:c16="http://schemas.microsoft.com/office/drawing/2014/chart" uri="{C3380CC4-5D6E-409C-BE32-E72D297353CC}">
              <c16:uniqueId val="{00000018-D850-5246-86C2-272D0437813F}"/>
            </c:ext>
          </c:extLst>
        </c:ser>
        <c:ser>
          <c:idx val="21"/>
          <c:order val="21"/>
          <c:tx>
            <c:strRef>
              <c:f>Clustering!$F$60</c:f>
              <c:strCache>
                <c:ptCount val="1"/>
                <c:pt idx="0">
                  <c:v>CNN3</c:v>
                </c:pt>
              </c:strCache>
            </c:strRef>
          </c:tx>
          <c:xVal>
            <c:numRef>
              <c:f>Clustering!$I$60</c:f>
              <c:numCache>
                <c:formatCode>General</c:formatCode>
                <c:ptCount val="1"/>
                <c:pt idx="0">
                  <c:v>56</c:v>
                </c:pt>
              </c:numCache>
            </c:numRef>
          </c:xVal>
          <c:yVal>
            <c:numRef>
              <c:f>Clustering!$H$60</c:f>
              <c:numCache>
                <c:formatCode>General</c:formatCode>
                <c:ptCount val="1"/>
                <c:pt idx="0">
                  <c:v>64</c:v>
                </c:pt>
              </c:numCache>
            </c:numRef>
          </c:yVal>
          <c:smooth val="0"/>
          <c:extLst>
            <c:ext xmlns:c16="http://schemas.microsoft.com/office/drawing/2014/chart" uri="{C3380CC4-5D6E-409C-BE32-E72D297353CC}">
              <c16:uniqueId val="{00000019-D850-5246-86C2-272D0437813F}"/>
            </c:ext>
          </c:extLst>
        </c:ser>
        <c:ser>
          <c:idx val="22"/>
          <c:order val="22"/>
          <c:tx>
            <c:strRef>
              <c:f>Clustering!$F$72</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Clustering!$I$72</c:f>
              <c:numCache>
                <c:formatCode>General</c:formatCode>
                <c:ptCount val="1"/>
                <c:pt idx="0">
                  <c:v>56.25</c:v>
                </c:pt>
              </c:numCache>
            </c:numRef>
          </c:xVal>
          <c:yVal>
            <c:numRef>
              <c:f>Clustering!$H$72</c:f>
              <c:numCache>
                <c:formatCode>General</c:formatCode>
                <c:ptCount val="1"/>
                <c:pt idx="0">
                  <c:v>64</c:v>
                </c:pt>
              </c:numCache>
            </c:numRef>
          </c:yVal>
          <c:smooth val="0"/>
          <c:extLst>
            <c:ext xmlns:c16="http://schemas.microsoft.com/office/drawing/2014/chart" uri="{C3380CC4-5D6E-409C-BE32-E72D297353CC}">
              <c16:uniqueId val="{0000001A-D850-5246-86C2-272D0437813F}"/>
            </c:ext>
          </c:extLst>
        </c:ser>
        <c:ser>
          <c:idx val="23"/>
          <c:order val="23"/>
          <c:tx>
            <c:strRef>
              <c:f>Clustering!$F$73</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Clustering!$I$73</c:f>
              <c:numCache>
                <c:formatCode>General</c:formatCode>
                <c:ptCount val="1"/>
                <c:pt idx="0">
                  <c:v>42</c:v>
                </c:pt>
              </c:numCache>
            </c:numRef>
          </c:xVal>
          <c:yVal>
            <c:numRef>
              <c:f>Clustering!$H$73</c:f>
              <c:numCache>
                <c:formatCode>General</c:formatCode>
                <c:ptCount val="1"/>
                <c:pt idx="0">
                  <c:v>64</c:v>
                </c:pt>
              </c:numCache>
            </c:numRef>
          </c:yVal>
          <c:smooth val="0"/>
          <c:extLst>
            <c:ext xmlns:c16="http://schemas.microsoft.com/office/drawing/2014/chart" uri="{C3380CC4-5D6E-409C-BE32-E72D297353CC}">
              <c16:uniqueId val="{0000001B-D850-5246-86C2-272D0437813F}"/>
            </c:ext>
          </c:extLst>
        </c:ser>
        <c:ser>
          <c:idx val="24"/>
          <c:order val="24"/>
          <c:tx>
            <c:strRef>
              <c:f>Clustering!$F$74</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Clustering!$I$74</c:f>
              <c:numCache>
                <c:formatCode>General</c:formatCode>
                <c:ptCount val="1"/>
                <c:pt idx="0">
                  <c:v>26.25</c:v>
                </c:pt>
              </c:numCache>
            </c:numRef>
          </c:xVal>
          <c:yVal>
            <c:numRef>
              <c:f>Clustering!$H$74</c:f>
              <c:numCache>
                <c:formatCode>General</c:formatCode>
                <c:ptCount val="1"/>
                <c:pt idx="0">
                  <c:v>40</c:v>
                </c:pt>
              </c:numCache>
            </c:numRef>
          </c:yVal>
          <c:smooth val="0"/>
          <c:extLst>
            <c:ext xmlns:c16="http://schemas.microsoft.com/office/drawing/2014/chart" uri="{C3380CC4-5D6E-409C-BE32-E72D297353CC}">
              <c16:uniqueId val="{0000001C-D850-5246-86C2-272D0437813F}"/>
            </c:ext>
          </c:extLst>
        </c:ser>
        <c:ser>
          <c:idx val="25"/>
          <c:order val="25"/>
          <c:tx>
            <c:strRef>
              <c:f>Clustering!$F$75</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Clustering!$I$75</c:f>
              <c:numCache>
                <c:formatCode>General</c:formatCode>
                <c:ptCount val="1"/>
                <c:pt idx="0">
                  <c:v>36</c:v>
                </c:pt>
              </c:numCache>
            </c:numRef>
          </c:xVal>
          <c:yVal>
            <c:numRef>
              <c:f>Clustering!$H$75</c:f>
              <c:numCache>
                <c:formatCode>General</c:formatCode>
                <c:ptCount val="1"/>
                <c:pt idx="0">
                  <c:v>64</c:v>
                </c:pt>
              </c:numCache>
            </c:numRef>
          </c:yVal>
          <c:smooth val="0"/>
          <c:extLst>
            <c:ext xmlns:c16="http://schemas.microsoft.com/office/drawing/2014/chart" uri="{C3380CC4-5D6E-409C-BE32-E72D297353CC}">
              <c16:uniqueId val="{0000001D-D850-5246-86C2-272D0437813F}"/>
            </c:ext>
          </c:extLst>
        </c:ser>
        <c:ser>
          <c:idx val="26"/>
          <c:order val="26"/>
          <c:tx>
            <c:strRef>
              <c:f>Clustering!$F$76</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Clustering!$I$76</c:f>
              <c:numCache>
                <c:formatCode>General</c:formatCode>
                <c:ptCount val="1"/>
                <c:pt idx="0">
                  <c:v>23.625</c:v>
                </c:pt>
              </c:numCache>
            </c:numRef>
          </c:xVal>
          <c:yVal>
            <c:numRef>
              <c:f>Clustering!$H$76</c:f>
              <c:numCache>
                <c:formatCode>General</c:formatCode>
                <c:ptCount val="1"/>
                <c:pt idx="0">
                  <c:v>48</c:v>
                </c:pt>
              </c:numCache>
            </c:numRef>
          </c:yVal>
          <c:smooth val="0"/>
          <c:extLst>
            <c:ext xmlns:c16="http://schemas.microsoft.com/office/drawing/2014/chart" uri="{C3380CC4-5D6E-409C-BE32-E72D297353CC}">
              <c16:uniqueId val="{0000001E-D850-5246-86C2-272D0437813F}"/>
            </c:ext>
          </c:extLst>
        </c:ser>
        <c:ser>
          <c:idx val="27"/>
          <c:order val="27"/>
          <c:tx>
            <c:strRef>
              <c:f>Clustering!$F$59</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Clustering!$I$59</c:f>
              <c:numCache>
                <c:formatCode>General</c:formatCode>
                <c:ptCount val="1"/>
                <c:pt idx="0">
                  <c:v>48</c:v>
                </c:pt>
              </c:numCache>
            </c:numRef>
          </c:xVal>
          <c:yVal>
            <c:numRef>
              <c:f>Clustering!$H$59</c:f>
              <c:numCache>
                <c:formatCode>General</c:formatCode>
                <c:ptCount val="1"/>
                <c:pt idx="0">
                  <c:v>64</c:v>
                </c:pt>
              </c:numCache>
            </c:numRef>
          </c:yVal>
          <c:smooth val="0"/>
          <c:extLst>
            <c:ext xmlns:c16="http://schemas.microsoft.com/office/drawing/2014/chart" uri="{C3380CC4-5D6E-409C-BE32-E72D297353CC}">
              <c16:uniqueId val="{0000001F-D850-5246-86C2-272D0437813F}"/>
            </c:ext>
          </c:extLst>
        </c:ser>
        <c:ser>
          <c:idx val="28"/>
          <c:order val="28"/>
          <c:tx>
            <c:strRef>
              <c:f>Clustering!$F$60</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Clustering!$I$60</c:f>
              <c:numCache>
                <c:formatCode>General</c:formatCode>
                <c:ptCount val="1"/>
                <c:pt idx="0">
                  <c:v>56</c:v>
                </c:pt>
              </c:numCache>
            </c:numRef>
          </c:xVal>
          <c:yVal>
            <c:numRef>
              <c:f>Clustering!$H$60</c:f>
              <c:numCache>
                <c:formatCode>General</c:formatCode>
                <c:ptCount val="1"/>
                <c:pt idx="0">
                  <c:v>64</c:v>
                </c:pt>
              </c:numCache>
            </c:numRef>
          </c:yVal>
          <c:smooth val="0"/>
          <c:extLst>
            <c:ext xmlns:c16="http://schemas.microsoft.com/office/drawing/2014/chart" uri="{C3380CC4-5D6E-409C-BE32-E72D297353CC}">
              <c16:uniqueId val="{00000020-D850-5246-86C2-272D0437813F}"/>
            </c:ext>
          </c:extLst>
        </c:ser>
        <c:ser>
          <c:idx val="29"/>
          <c:order val="29"/>
          <c:tx>
            <c:strRef>
              <c:f>Clustering!$F$69</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Clustering!$H$69</c:f>
              <c:numCache>
                <c:formatCode>General</c:formatCode>
                <c:ptCount val="1"/>
                <c:pt idx="0">
                  <c:v>49</c:v>
                </c:pt>
              </c:numCache>
            </c:numRef>
          </c:xVal>
          <c:yVal>
            <c:numRef>
              <c:f>Clustering!$I$69</c:f>
              <c:numCache>
                <c:formatCode>General</c:formatCode>
                <c:ptCount val="1"/>
                <c:pt idx="0">
                  <c:v>49</c:v>
                </c:pt>
              </c:numCache>
            </c:numRef>
          </c:yVal>
          <c:smooth val="0"/>
          <c:extLst>
            <c:ext xmlns:c16="http://schemas.microsoft.com/office/drawing/2014/chart" uri="{C3380CC4-5D6E-409C-BE32-E72D297353CC}">
              <c16:uniqueId val="{00000021-D850-5246-86C2-272D0437813F}"/>
            </c:ext>
          </c:extLst>
        </c:ser>
        <c:ser>
          <c:idx val="30"/>
          <c:order val="30"/>
          <c:tx>
            <c:strRef>
              <c:f>Clustering!$F$102</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Clustering!$I$102</c:f>
              <c:numCache>
                <c:formatCode>General</c:formatCode>
                <c:ptCount val="1"/>
                <c:pt idx="0">
                  <c:v>49</c:v>
                </c:pt>
              </c:numCache>
            </c:numRef>
          </c:xVal>
          <c:yVal>
            <c:numRef>
              <c:f>Clustering!$H$102</c:f>
              <c:numCache>
                <c:formatCode>General</c:formatCode>
                <c:ptCount val="1"/>
                <c:pt idx="0">
                  <c:v>196</c:v>
                </c:pt>
              </c:numCache>
            </c:numRef>
          </c:yVal>
          <c:smooth val="0"/>
          <c:extLst>
            <c:ext xmlns:c16="http://schemas.microsoft.com/office/drawing/2014/chart" uri="{C3380CC4-5D6E-409C-BE32-E72D297353CC}">
              <c16:uniqueId val="{00000022-D850-5246-86C2-272D0437813F}"/>
            </c:ext>
          </c:extLst>
        </c:ser>
        <c:ser>
          <c:idx val="31"/>
          <c:order val="31"/>
          <c:tx>
            <c:strRef>
              <c:f>Clustering!$F$77</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Clustering!$I$77</c:f>
              <c:numCache>
                <c:formatCode>General</c:formatCode>
                <c:ptCount val="1"/>
                <c:pt idx="0">
                  <c:v>24.5</c:v>
                </c:pt>
              </c:numCache>
            </c:numRef>
          </c:xVal>
          <c:yVal>
            <c:numRef>
              <c:f>Clustering!$H$77</c:f>
              <c:numCache>
                <c:formatCode>General</c:formatCode>
                <c:ptCount val="1"/>
                <c:pt idx="0">
                  <c:v>49</c:v>
                </c:pt>
              </c:numCache>
            </c:numRef>
          </c:yVal>
          <c:smooth val="0"/>
          <c:extLst>
            <c:ext xmlns:c16="http://schemas.microsoft.com/office/drawing/2014/chart" uri="{C3380CC4-5D6E-409C-BE32-E72D297353CC}">
              <c16:uniqueId val="{00000023-D850-5246-86C2-272D0437813F}"/>
            </c:ext>
          </c:extLst>
        </c:ser>
        <c:ser>
          <c:idx val="32"/>
          <c:order val="32"/>
          <c:tx>
            <c:strRef>
              <c:f>Clustering!$F$78</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Clustering!$I$78</c:f>
              <c:numCache>
                <c:formatCode>General</c:formatCode>
                <c:ptCount val="1"/>
                <c:pt idx="0">
                  <c:v>49</c:v>
                </c:pt>
              </c:numCache>
            </c:numRef>
          </c:xVal>
          <c:yVal>
            <c:numRef>
              <c:f>Clustering!$H$78</c:f>
              <c:numCache>
                <c:formatCode>General</c:formatCode>
                <c:ptCount val="1"/>
                <c:pt idx="0">
                  <c:v>49</c:v>
                </c:pt>
              </c:numCache>
            </c:numRef>
          </c:yVal>
          <c:smooth val="0"/>
          <c:extLst>
            <c:ext xmlns:c16="http://schemas.microsoft.com/office/drawing/2014/chart" uri="{C3380CC4-5D6E-409C-BE32-E72D297353CC}">
              <c16:uniqueId val="{00000024-D850-5246-86C2-272D0437813F}"/>
            </c:ext>
          </c:extLst>
        </c:ser>
        <c:ser>
          <c:idx val="33"/>
          <c:order val="33"/>
          <c:tx>
            <c:strRef>
              <c:f>Clustering!$F$79</c:f>
              <c:strCache>
                <c:ptCount val="1"/>
                <c:pt idx="0">
                  <c:v>CNN9</c:v>
                </c:pt>
              </c:strCache>
            </c:strRef>
          </c:tx>
          <c:spPr>
            <a:ln>
              <a:solidFill>
                <a:srgbClr val="000000"/>
              </a:solidFill>
            </a:ln>
          </c:spPr>
          <c:marker>
            <c:symbol val="diamond"/>
            <c:size val="11"/>
            <c:spPr>
              <a:solidFill>
                <a:srgbClr val="4285F4"/>
              </a:solidFill>
              <a:ln>
                <a:solidFill>
                  <a:srgbClr val="000000"/>
                </a:solidFill>
              </a:ln>
            </c:spPr>
          </c:marker>
          <c:xVal>
            <c:numRef>
              <c:f>Clustering!$I$79</c:f>
              <c:numCache>
                <c:formatCode>General</c:formatCode>
                <c:ptCount val="1"/>
                <c:pt idx="0">
                  <c:v>34.166015629999997</c:v>
                </c:pt>
              </c:numCache>
            </c:numRef>
          </c:xVal>
          <c:yVal>
            <c:numRef>
              <c:f>Clustering!$H$79</c:f>
              <c:numCache>
                <c:formatCode>General</c:formatCode>
                <c:ptCount val="1"/>
                <c:pt idx="0">
                  <c:v>49</c:v>
                </c:pt>
              </c:numCache>
            </c:numRef>
          </c:yVal>
          <c:smooth val="0"/>
          <c:extLst>
            <c:ext xmlns:c16="http://schemas.microsoft.com/office/drawing/2014/chart" uri="{C3380CC4-5D6E-409C-BE32-E72D297353CC}">
              <c16:uniqueId val="{00000025-D850-5246-86C2-272D0437813F}"/>
            </c:ext>
          </c:extLst>
        </c:ser>
        <c:ser>
          <c:idx val="34"/>
          <c:order val="34"/>
          <c:tx>
            <c:strRef>
              <c:f>Clustering!$F$80</c:f>
              <c:strCache>
                <c:ptCount val="1"/>
                <c:pt idx="0">
                  <c:v>CNN9</c:v>
                </c:pt>
              </c:strCache>
            </c:strRef>
          </c:tx>
          <c:spPr>
            <a:ln>
              <a:solidFill>
                <a:srgbClr val="000000"/>
              </a:solidFill>
            </a:ln>
          </c:spPr>
          <c:marker>
            <c:symbol val="diamond"/>
            <c:size val="10"/>
            <c:spPr>
              <a:solidFill>
                <a:schemeClr val="accent1"/>
              </a:solidFill>
              <a:ln>
                <a:solidFill>
                  <a:srgbClr val="000000"/>
                </a:solidFill>
              </a:ln>
            </c:spPr>
          </c:marker>
          <c:xVal>
            <c:numRef>
              <c:f>Clustering!$I$80</c:f>
              <c:numCache>
                <c:formatCode>General</c:formatCode>
                <c:ptCount val="1"/>
                <c:pt idx="0">
                  <c:v>26.796875</c:v>
                </c:pt>
              </c:numCache>
            </c:numRef>
          </c:xVal>
          <c:yVal>
            <c:numRef>
              <c:f>Clustering!$H$80</c:f>
              <c:numCache>
                <c:formatCode>General</c:formatCode>
                <c:ptCount val="1"/>
                <c:pt idx="0">
                  <c:v>49</c:v>
                </c:pt>
              </c:numCache>
            </c:numRef>
          </c:yVal>
          <c:smooth val="0"/>
          <c:extLst>
            <c:ext xmlns:c16="http://schemas.microsoft.com/office/drawing/2014/chart" uri="{C3380CC4-5D6E-409C-BE32-E72D297353CC}">
              <c16:uniqueId val="{00000026-D850-5246-86C2-272D0437813F}"/>
            </c:ext>
          </c:extLst>
        </c:ser>
        <c:ser>
          <c:idx val="35"/>
          <c:order val="35"/>
          <c:tx>
            <c:strRef>
              <c:f>Clustering!$F$114</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Clustering!$I$114</c:f>
              <c:numCache>
                <c:formatCode>General</c:formatCode>
                <c:ptCount val="1"/>
                <c:pt idx="0">
                  <c:v>0.95329284667968694</c:v>
                </c:pt>
              </c:numCache>
            </c:numRef>
          </c:xVal>
          <c:yVal>
            <c:numRef>
              <c:f>Clustering!$H$114</c:f>
              <c:numCache>
                <c:formatCode>General</c:formatCode>
                <c:ptCount val="1"/>
                <c:pt idx="0">
                  <c:v>49</c:v>
                </c:pt>
              </c:numCache>
            </c:numRef>
          </c:yVal>
          <c:smooth val="0"/>
          <c:extLst>
            <c:ext xmlns:c16="http://schemas.microsoft.com/office/drawing/2014/chart" uri="{C3380CC4-5D6E-409C-BE32-E72D297353CC}">
              <c16:uniqueId val="{00000027-D850-5246-86C2-272D0437813F}"/>
            </c:ext>
          </c:extLst>
        </c:ser>
        <c:ser>
          <c:idx val="36"/>
          <c:order val="36"/>
          <c:tx>
            <c:strRef>
              <c:f>Clustering!$F$122</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Clustering!$I$122</c:f>
              <c:numCache>
                <c:formatCode>General</c:formatCode>
                <c:ptCount val="1"/>
                <c:pt idx="0">
                  <c:v>1.04974365234375</c:v>
                </c:pt>
              </c:numCache>
            </c:numRef>
          </c:xVal>
          <c:yVal>
            <c:numRef>
              <c:f>Clustering!$H$122</c:f>
              <c:numCache>
                <c:formatCode>General</c:formatCode>
                <c:ptCount val="1"/>
                <c:pt idx="0">
                  <c:v>196</c:v>
                </c:pt>
              </c:numCache>
            </c:numRef>
          </c:yVal>
          <c:smooth val="0"/>
          <c:extLst>
            <c:ext xmlns:c16="http://schemas.microsoft.com/office/drawing/2014/chart" uri="{C3380CC4-5D6E-409C-BE32-E72D297353CC}">
              <c16:uniqueId val="{00000028-D850-5246-86C2-272D0437813F}"/>
            </c:ext>
          </c:extLst>
        </c:ser>
        <c:ser>
          <c:idx val="37"/>
          <c:order val="37"/>
          <c:tx>
            <c:strRef>
              <c:f>Clustering!$F$123</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Clustering!$I$123</c:f>
              <c:numCache>
                <c:formatCode>General</c:formatCode>
                <c:ptCount val="1"/>
                <c:pt idx="0">
                  <c:v>1.37274169921875</c:v>
                </c:pt>
              </c:numCache>
            </c:numRef>
          </c:xVal>
          <c:yVal>
            <c:numRef>
              <c:f>Clustering!$H$123</c:f>
              <c:numCache>
                <c:formatCode>General</c:formatCode>
                <c:ptCount val="1"/>
                <c:pt idx="0">
                  <c:v>196</c:v>
                </c:pt>
              </c:numCache>
            </c:numRef>
          </c:yVal>
          <c:smooth val="0"/>
          <c:extLst>
            <c:ext xmlns:c16="http://schemas.microsoft.com/office/drawing/2014/chart" uri="{C3380CC4-5D6E-409C-BE32-E72D297353CC}">
              <c16:uniqueId val="{00000029-D850-5246-86C2-272D0437813F}"/>
            </c:ext>
          </c:extLst>
        </c:ser>
        <c:ser>
          <c:idx val="38"/>
          <c:order val="38"/>
          <c:tx>
            <c:strRef>
              <c:f>Clustering!$F$110</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Clustering!$I$110</c:f>
              <c:numCache>
                <c:formatCode>General</c:formatCode>
                <c:ptCount val="1"/>
                <c:pt idx="0">
                  <c:v>0.4306640625</c:v>
                </c:pt>
              </c:numCache>
            </c:numRef>
          </c:xVal>
          <c:yVal>
            <c:numRef>
              <c:f>Clustering!$H$110</c:f>
              <c:numCache>
                <c:formatCode>General</c:formatCode>
                <c:ptCount val="1"/>
                <c:pt idx="0">
                  <c:v>196</c:v>
                </c:pt>
              </c:numCache>
            </c:numRef>
          </c:yVal>
          <c:smooth val="0"/>
          <c:extLst>
            <c:ext xmlns:c16="http://schemas.microsoft.com/office/drawing/2014/chart" uri="{C3380CC4-5D6E-409C-BE32-E72D297353CC}">
              <c16:uniqueId val="{0000002A-D850-5246-86C2-272D0437813F}"/>
            </c:ext>
          </c:extLst>
        </c:ser>
        <c:ser>
          <c:idx val="39"/>
          <c:order val="39"/>
          <c:tx>
            <c:strRef>
              <c:f>Clustering!$F$111</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Clustering!$I$111</c:f>
              <c:numCache>
                <c:formatCode>General</c:formatCode>
                <c:ptCount val="1"/>
                <c:pt idx="0">
                  <c:v>0.861328125</c:v>
                </c:pt>
              </c:numCache>
            </c:numRef>
          </c:xVal>
          <c:yVal>
            <c:numRef>
              <c:f>Clustering!$H$111</c:f>
              <c:numCache>
                <c:formatCode>General</c:formatCode>
                <c:ptCount val="1"/>
                <c:pt idx="0">
                  <c:v>196</c:v>
                </c:pt>
              </c:numCache>
            </c:numRef>
          </c:yVal>
          <c:smooth val="0"/>
          <c:extLst>
            <c:ext xmlns:c16="http://schemas.microsoft.com/office/drawing/2014/chart" uri="{C3380CC4-5D6E-409C-BE32-E72D297353CC}">
              <c16:uniqueId val="{0000002B-D850-5246-86C2-272D0437813F}"/>
            </c:ext>
          </c:extLst>
        </c:ser>
        <c:ser>
          <c:idx val="40"/>
          <c:order val="40"/>
          <c:tx>
            <c:strRef>
              <c:f>Clustering!$F$112</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Clustering!$I$112</c:f>
              <c:numCache>
                <c:formatCode>General</c:formatCode>
                <c:ptCount val="1"/>
                <c:pt idx="0">
                  <c:v>0.21533203125</c:v>
                </c:pt>
              </c:numCache>
            </c:numRef>
          </c:xVal>
          <c:yVal>
            <c:numRef>
              <c:f>Clustering!$H$112</c:f>
              <c:numCache>
                <c:formatCode>General</c:formatCode>
                <c:ptCount val="1"/>
                <c:pt idx="0">
                  <c:v>49</c:v>
                </c:pt>
              </c:numCache>
            </c:numRef>
          </c:yVal>
          <c:smooth val="0"/>
          <c:extLst>
            <c:ext xmlns:c16="http://schemas.microsoft.com/office/drawing/2014/chart" uri="{C3380CC4-5D6E-409C-BE32-E72D297353CC}">
              <c16:uniqueId val="{0000002C-D850-5246-86C2-272D0437813F}"/>
            </c:ext>
          </c:extLst>
        </c:ser>
        <c:ser>
          <c:idx val="41"/>
          <c:order val="41"/>
          <c:tx>
            <c:strRef>
              <c:f>Clustering!$F$113</c:f>
              <c:strCache>
                <c:ptCount val="1"/>
                <c:pt idx="0">
                  <c:v>CNN11</c:v>
                </c:pt>
              </c:strCache>
            </c:strRef>
          </c:tx>
          <c:spPr>
            <a:ln>
              <a:solidFill>
                <a:srgbClr val="4285F4"/>
              </a:solidFill>
            </a:ln>
          </c:spPr>
          <c:marker>
            <c:spPr>
              <a:solidFill>
                <a:srgbClr val="EA4335"/>
              </a:solidFill>
              <a:ln>
                <a:solidFill>
                  <a:srgbClr val="4285F4"/>
                </a:solidFill>
              </a:ln>
            </c:spPr>
          </c:marker>
          <c:dPt>
            <c:idx val="0"/>
            <c:marker>
              <c:symbol val="diamond"/>
              <c:size val="10"/>
              <c:spPr>
                <a:solidFill>
                  <a:srgbClr val="660066"/>
                </a:solidFill>
                <a:ln>
                  <a:solidFill>
                    <a:schemeClr val="tx2"/>
                  </a:solidFill>
                </a:ln>
              </c:spPr>
            </c:marker>
            <c:bubble3D val="0"/>
            <c:spPr>
              <a:ln>
                <a:solidFill>
                  <a:schemeClr val="tx2"/>
                </a:solidFill>
              </a:ln>
            </c:spPr>
            <c:extLst>
              <c:ext xmlns:c16="http://schemas.microsoft.com/office/drawing/2014/chart" uri="{C3380CC4-5D6E-409C-BE32-E72D297353CC}">
                <c16:uniqueId val="{0000002E-D850-5246-86C2-272D0437813F}"/>
              </c:ext>
            </c:extLst>
          </c:dPt>
          <c:xVal>
            <c:numRef>
              <c:f>Clustering!$I$113</c:f>
              <c:numCache>
                <c:formatCode>General</c:formatCode>
                <c:ptCount val="1"/>
                <c:pt idx="0">
                  <c:v>0.4306640625</c:v>
                </c:pt>
              </c:numCache>
            </c:numRef>
          </c:xVal>
          <c:yVal>
            <c:numRef>
              <c:f>Clustering!$H$113</c:f>
              <c:numCache>
                <c:formatCode>General</c:formatCode>
                <c:ptCount val="1"/>
                <c:pt idx="0">
                  <c:v>49</c:v>
                </c:pt>
              </c:numCache>
            </c:numRef>
          </c:yVal>
          <c:smooth val="0"/>
          <c:extLst>
            <c:ext xmlns:c16="http://schemas.microsoft.com/office/drawing/2014/chart" uri="{C3380CC4-5D6E-409C-BE32-E72D297353CC}">
              <c16:uniqueId val="{0000002F-D850-5246-86C2-272D0437813F}"/>
            </c:ext>
          </c:extLst>
        </c:ser>
        <c:ser>
          <c:idx val="42"/>
          <c:order val="42"/>
          <c:tx>
            <c:strRef>
              <c:f>Clustering!$F$115</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Clustering!$I$115</c:f>
              <c:numCache>
                <c:formatCode>General</c:formatCode>
                <c:ptCount val="1"/>
                <c:pt idx="0">
                  <c:v>0.87890625</c:v>
                </c:pt>
              </c:numCache>
            </c:numRef>
          </c:xVal>
          <c:yVal>
            <c:numRef>
              <c:f>Clustering!$H$115</c:f>
              <c:numCache>
                <c:formatCode>General</c:formatCode>
                <c:ptCount val="1"/>
                <c:pt idx="0">
                  <c:v>100</c:v>
                </c:pt>
              </c:numCache>
            </c:numRef>
          </c:yVal>
          <c:smooth val="0"/>
          <c:extLst>
            <c:ext xmlns:c16="http://schemas.microsoft.com/office/drawing/2014/chart" uri="{C3380CC4-5D6E-409C-BE32-E72D297353CC}">
              <c16:uniqueId val="{00000030-D850-5246-86C2-272D0437813F}"/>
            </c:ext>
          </c:extLst>
        </c:ser>
        <c:ser>
          <c:idx val="43"/>
          <c:order val="43"/>
          <c:tx>
            <c:strRef>
              <c:f>Clustering!$F$116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Clustering!$I$116</c:f>
              <c:numCache>
                <c:formatCode>General</c:formatCode>
                <c:ptCount val="1"/>
                <c:pt idx="0">
                  <c:v>0.439453125</c:v>
                </c:pt>
              </c:numCache>
            </c:numRef>
          </c:xVal>
          <c:yVal>
            <c:numRef>
              <c:f>Clustering!$H$116</c:f>
              <c:numCache>
                <c:formatCode>General</c:formatCode>
                <c:ptCount val="1"/>
                <c:pt idx="0">
                  <c:v>100</c:v>
                </c:pt>
              </c:numCache>
            </c:numRef>
          </c:yVal>
          <c:smooth val="0"/>
          <c:extLst>
            <c:ext xmlns:c16="http://schemas.microsoft.com/office/drawing/2014/chart" uri="{C3380CC4-5D6E-409C-BE32-E72D297353CC}">
              <c16:uniqueId val="{00000031-D850-5246-86C2-272D0437813F}"/>
            </c:ext>
          </c:extLst>
        </c:ser>
        <c:ser>
          <c:idx val="44"/>
          <c:order val="44"/>
          <c:tx>
            <c:strRef>
              <c:f>Clustering!$F$117</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Clustering!$I$117</c:f>
              <c:numCache>
                <c:formatCode>General</c:formatCode>
                <c:ptCount val="1"/>
                <c:pt idx="0">
                  <c:v>0.158203125</c:v>
                </c:pt>
              </c:numCache>
            </c:numRef>
          </c:xVal>
          <c:yVal>
            <c:numRef>
              <c:f>Clustering!$H$117</c:f>
              <c:numCache>
                <c:formatCode>General</c:formatCode>
                <c:ptCount val="1"/>
                <c:pt idx="0">
                  <c:v>16</c:v>
                </c:pt>
              </c:numCache>
            </c:numRef>
          </c:yVal>
          <c:smooth val="0"/>
          <c:extLst>
            <c:ext xmlns:c16="http://schemas.microsoft.com/office/drawing/2014/chart" uri="{C3380CC4-5D6E-409C-BE32-E72D297353CC}">
              <c16:uniqueId val="{00000032-D850-5246-86C2-272D0437813F}"/>
            </c:ext>
          </c:extLst>
        </c:ser>
        <c:ser>
          <c:idx val="45"/>
          <c:order val="45"/>
          <c:tx>
            <c:strRef>
              <c:f>Clustering!$F$118</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Clustering!$I$118</c:f>
              <c:numCache>
                <c:formatCode>General</c:formatCode>
                <c:ptCount val="1"/>
                <c:pt idx="0">
                  <c:v>0.263671875</c:v>
                </c:pt>
              </c:numCache>
            </c:numRef>
          </c:xVal>
          <c:yVal>
            <c:numRef>
              <c:f>Clustering!$H$118</c:f>
              <c:numCache>
                <c:formatCode>General</c:formatCode>
                <c:ptCount val="1"/>
                <c:pt idx="0">
                  <c:v>16</c:v>
                </c:pt>
              </c:numCache>
            </c:numRef>
          </c:yVal>
          <c:smooth val="0"/>
          <c:extLst>
            <c:ext xmlns:c16="http://schemas.microsoft.com/office/drawing/2014/chart" uri="{C3380CC4-5D6E-409C-BE32-E72D297353CC}">
              <c16:uniqueId val="{00000033-D850-5246-86C2-272D0437813F}"/>
            </c:ext>
          </c:extLst>
        </c:ser>
        <c:ser>
          <c:idx val="46"/>
          <c:order val="46"/>
          <c:tx>
            <c:strRef>
              <c:f>Clustering!$F$119</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Clustering!$I$119</c:f>
              <c:numCache>
                <c:formatCode>General</c:formatCode>
                <c:ptCount val="1"/>
                <c:pt idx="0">
                  <c:v>0.2109375</c:v>
                </c:pt>
              </c:numCache>
            </c:numRef>
          </c:xVal>
          <c:yVal>
            <c:numRef>
              <c:f>Clustering!$H$119</c:f>
              <c:numCache>
                <c:formatCode>General</c:formatCode>
                <c:ptCount val="1"/>
                <c:pt idx="0">
                  <c:v>64</c:v>
                </c:pt>
              </c:numCache>
            </c:numRef>
          </c:yVal>
          <c:smooth val="0"/>
          <c:extLst>
            <c:ext xmlns:c16="http://schemas.microsoft.com/office/drawing/2014/chart" uri="{C3380CC4-5D6E-409C-BE32-E72D297353CC}">
              <c16:uniqueId val="{00000034-D850-5246-86C2-272D0437813F}"/>
            </c:ext>
          </c:extLst>
        </c:ser>
        <c:ser>
          <c:idx val="47"/>
          <c:order val="47"/>
          <c:tx>
            <c:strRef>
              <c:f>Clustering!$F$120</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Clustering!$I$120</c:f>
              <c:numCache>
                <c:formatCode>General</c:formatCode>
                <c:ptCount val="1"/>
                <c:pt idx="0">
                  <c:v>0.421875</c:v>
                </c:pt>
              </c:numCache>
            </c:numRef>
          </c:xVal>
          <c:yVal>
            <c:numRef>
              <c:f>Clustering!$H$120</c:f>
              <c:numCache>
                <c:formatCode>General</c:formatCode>
                <c:ptCount val="1"/>
                <c:pt idx="0">
                  <c:v>64</c:v>
                </c:pt>
              </c:numCache>
            </c:numRef>
          </c:yVal>
          <c:smooth val="0"/>
          <c:extLst>
            <c:ext xmlns:c16="http://schemas.microsoft.com/office/drawing/2014/chart" uri="{C3380CC4-5D6E-409C-BE32-E72D297353CC}">
              <c16:uniqueId val="{00000035-D850-5246-86C2-272D0437813F}"/>
            </c:ext>
          </c:extLst>
        </c:ser>
        <c:ser>
          <c:idx val="48"/>
          <c:order val="48"/>
          <c:tx>
            <c:strRef>
              <c:f>Clustering!$F$121</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Clustering!$I$121</c:f>
              <c:numCache>
                <c:formatCode>General</c:formatCode>
                <c:ptCount val="1"/>
                <c:pt idx="0">
                  <c:v>0.6328125</c:v>
                </c:pt>
              </c:numCache>
            </c:numRef>
          </c:xVal>
          <c:yVal>
            <c:numRef>
              <c:f>Clustering!$H$121</c:f>
              <c:numCache>
                <c:formatCode>General</c:formatCode>
                <c:ptCount val="1"/>
                <c:pt idx="0">
                  <c:v>64</c:v>
                </c:pt>
              </c:numCache>
            </c:numRef>
          </c:yVal>
          <c:smooth val="0"/>
          <c:extLst>
            <c:ext xmlns:c16="http://schemas.microsoft.com/office/drawing/2014/chart" uri="{C3380CC4-5D6E-409C-BE32-E72D297353CC}">
              <c16:uniqueId val="{00000036-D850-5246-86C2-272D0437813F}"/>
            </c:ext>
          </c:extLst>
        </c:ser>
        <c:ser>
          <c:idx val="49"/>
          <c:order val="49"/>
          <c:tx>
            <c:strRef>
              <c:f>Clustering!$F$18</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Clustering!$G$18</c:f>
              <c:numCache>
                <c:formatCode>General</c:formatCode>
                <c:ptCount val="1"/>
                <c:pt idx="0">
                  <c:v>0.25</c:v>
                </c:pt>
              </c:numCache>
            </c:numRef>
          </c:xVal>
          <c:yVal>
            <c:numRef>
              <c:f>Clustering!$H$18</c:f>
              <c:numCache>
                <c:formatCode>General</c:formatCode>
                <c:ptCount val="1"/>
                <c:pt idx="0">
                  <c:v>1</c:v>
                </c:pt>
              </c:numCache>
            </c:numRef>
          </c:yVal>
          <c:smooth val="0"/>
          <c:extLst>
            <c:ext xmlns:c16="http://schemas.microsoft.com/office/drawing/2014/chart" uri="{C3380CC4-5D6E-409C-BE32-E72D297353CC}">
              <c16:uniqueId val="{00000037-D850-5246-86C2-272D0437813F}"/>
            </c:ext>
          </c:extLst>
        </c:ser>
        <c:ser>
          <c:idx val="50"/>
          <c:order val="50"/>
          <c:tx>
            <c:strRef>
              <c:f>Clustering!$F$19</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Clustering!$I$19</c:f>
              <c:numCache>
                <c:formatCode>General</c:formatCode>
                <c:ptCount val="1"/>
                <c:pt idx="0">
                  <c:v>6.25E-2</c:v>
                </c:pt>
              </c:numCache>
            </c:numRef>
          </c:xVal>
          <c:yVal>
            <c:numRef>
              <c:f>Clustering!$H$19</c:f>
              <c:numCache>
                <c:formatCode>General</c:formatCode>
                <c:ptCount val="1"/>
                <c:pt idx="0">
                  <c:v>1</c:v>
                </c:pt>
              </c:numCache>
            </c:numRef>
          </c:yVal>
          <c:smooth val="0"/>
          <c:extLst>
            <c:ext xmlns:c16="http://schemas.microsoft.com/office/drawing/2014/chart" uri="{C3380CC4-5D6E-409C-BE32-E72D297353CC}">
              <c16:uniqueId val="{00000038-D850-5246-86C2-272D0437813F}"/>
            </c:ext>
          </c:extLst>
        </c:ser>
        <c:ser>
          <c:idx val="51"/>
          <c:order val="51"/>
          <c:tx>
            <c:strRef>
              <c:f>Clustering!$F$36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Clustering!$I$36</c:f>
              <c:numCache>
                <c:formatCode>General</c:formatCode>
                <c:ptCount val="1"/>
                <c:pt idx="0">
                  <c:v>87.890625</c:v>
                </c:pt>
              </c:numCache>
            </c:numRef>
          </c:xVal>
          <c:yVal>
            <c:numRef>
              <c:f>Clustering!$H$36</c:f>
              <c:numCache>
                <c:formatCode>General</c:formatCode>
                <c:ptCount val="1"/>
                <c:pt idx="0">
                  <c:v>5625</c:v>
                </c:pt>
              </c:numCache>
            </c:numRef>
          </c:yVal>
          <c:smooth val="0"/>
          <c:extLst>
            <c:ext xmlns:c16="http://schemas.microsoft.com/office/drawing/2014/chart" uri="{C3380CC4-5D6E-409C-BE32-E72D297353CC}">
              <c16:uniqueId val="{00000039-D850-5246-86C2-272D0437813F}"/>
            </c:ext>
          </c:extLst>
        </c:ser>
        <c:ser>
          <c:idx val="52"/>
          <c:order val="52"/>
          <c:tx>
            <c:strRef>
              <c:f>Clustering!$F$37</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Clustering!$I$37</c:f>
              <c:numCache>
                <c:formatCode>General</c:formatCode>
                <c:ptCount val="1"/>
                <c:pt idx="0">
                  <c:v>45.125</c:v>
                </c:pt>
              </c:numCache>
            </c:numRef>
          </c:xVal>
          <c:yVal>
            <c:numRef>
              <c:f>Clustering!$H$37</c:f>
              <c:numCache>
                <c:formatCode>General</c:formatCode>
                <c:ptCount val="1"/>
                <c:pt idx="0">
                  <c:v>1444</c:v>
                </c:pt>
              </c:numCache>
            </c:numRef>
          </c:yVal>
          <c:smooth val="0"/>
          <c:extLst>
            <c:ext xmlns:c16="http://schemas.microsoft.com/office/drawing/2014/chart" uri="{C3380CC4-5D6E-409C-BE32-E72D297353CC}">
              <c16:uniqueId val="{0000003A-D850-5246-86C2-272D0437813F}"/>
            </c:ext>
          </c:extLst>
        </c:ser>
        <c:ser>
          <c:idx val="53"/>
          <c:order val="53"/>
          <c:tx>
            <c:strRef>
              <c:f>Clustering!$F$38</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Clustering!$I$38</c:f>
              <c:numCache>
                <c:formatCode>General</c:formatCode>
                <c:ptCount val="1"/>
                <c:pt idx="0">
                  <c:v>90.25</c:v>
                </c:pt>
              </c:numCache>
            </c:numRef>
          </c:xVal>
          <c:yVal>
            <c:numRef>
              <c:f>Clustering!$H$38</c:f>
              <c:numCache>
                <c:formatCode>General</c:formatCode>
                <c:ptCount val="1"/>
                <c:pt idx="0">
                  <c:v>1444</c:v>
                </c:pt>
              </c:numCache>
            </c:numRef>
          </c:yVal>
          <c:smooth val="0"/>
          <c:extLst>
            <c:ext xmlns:c16="http://schemas.microsoft.com/office/drawing/2014/chart" uri="{C3380CC4-5D6E-409C-BE32-E72D297353CC}">
              <c16:uniqueId val="{0000003B-D850-5246-86C2-272D0437813F}"/>
            </c:ext>
          </c:extLst>
        </c:ser>
        <c:ser>
          <c:idx val="54"/>
          <c:order val="54"/>
          <c:tx>
            <c:strRef>
              <c:f>Clustering!$F$39</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Clustering!$I$39</c:f>
              <c:numCache>
                <c:formatCode>General</c:formatCode>
                <c:ptCount val="1"/>
                <c:pt idx="0">
                  <c:v>49</c:v>
                </c:pt>
              </c:numCache>
            </c:numRef>
          </c:xVal>
          <c:yVal>
            <c:numRef>
              <c:f>Clustering!$H$39</c:f>
              <c:numCache>
                <c:formatCode>General</c:formatCode>
                <c:ptCount val="1"/>
                <c:pt idx="0">
                  <c:v>3136</c:v>
                </c:pt>
              </c:numCache>
            </c:numRef>
          </c:yVal>
          <c:smooth val="0"/>
          <c:extLst>
            <c:ext xmlns:c16="http://schemas.microsoft.com/office/drawing/2014/chart" uri="{C3380CC4-5D6E-409C-BE32-E72D297353CC}">
              <c16:uniqueId val="{0000003C-D850-5246-86C2-272D0437813F}"/>
            </c:ext>
          </c:extLst>
        </c:ser>
        <c:ser>
          <c:idx val="55"/>
          <c:order val="55"/>
          <c:tx>
            <c:strRef>
              <c:f>Clustering!$F$55</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Clustering!$I$55</c:f>
              <c:numCache>
                <c:formatCode>General</c:formatCode>
                <c:ptCount val="1"/>
                <c:pt idx="0">
                  <c:v>24</c:v>
                </c:pt>
              </c:numCache>
            </c:numRef>
          </c:xVal>
          <c:yVal>
            <c:numRef>
              <c:f>Clustering!$H$55</c:f>
              <c:numCache>
                <c:formatCode>General</c:formatCode>
                <c:ptCount val="1"/>
                <c:pt idx="0">
                  <c:v>4096</c:v>
                </c:pt>
              </c:numCache>
            </c:numRef>
          </c:yVal>
          <c:smooth val="0"/>
          <c:extLst>
            <c:ext xmlns:c16="http://schemas.microsoft.com/office/drawing/2014/chart" uri="{C3380CC4-5D6E-409C-BE32-E72D297353CC}">
              <c16:uniqueId val="{0000003D-D850-5246-86C2-272D0437813F}"/>
            </c:ext>
          </c:extLst>
        </c:ser>
        <c:ser>
          <c:idx val="56"/>
          <c:order val="56"/>
          <c:tx>
            <c:strRef>
              <c:f>Clustering!$F$71</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Clustering!$I$71</c:f>
              <c:numCache>
                <c:formatCode>General</c:formatCode>
                <c:ptCount val="1"/>
                <c:pt idx="0">
                  <c:v>18.75</c:v>
                </c:pt>
              </c:numCache>
            </c:numRef>
          </c:xVal>
          <c:yVal>
            <c:numRef>
              <c:f>Clustering!$H$71</c:f>
              <c:numCache>
                <c:formatCode>General</c:formatCode>
                <c:ptCount val="1"/>
                <c:pt idx="0">
                  <c:v>16</c:v>
                </c:pt>
              </c:numCache>
            </c:numRef>
          </c:yVal>
          <c:smooth val="0"/>
          <c:extLst>
            <c:ext xmlns:c16="http://schemas.microsoft.com/office/drawing/2014/chart" uri="{C3380CC4-5D6E-409C-BE32-E72D297353CC}">
              <c16:uniqueId val="{0000003E-D850-5246-86C2-272D0437813F}"/>
            </c:ext>
          </c:extLst>
        </c:ser>
        <c:ser>
          <c:idx val="57"/>
          <c:order val="57"/>
          <c:tx>
            <c:strRef>
              <c:f>Clustering!$F$70</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Clustering!$I$70</c:f>
              <c:numCache>
                <c:formatCode>General</c:formatCode>
                <c:ptCount val="1"/>
                <c:pt idx="0">
                  <c:v>13</c:v>
                </c:pt>
              </c:numCache>
            </c:numRef>
          </c:xVal>
          <c:yVal>
            <c:numRef>
              <c:f>Clustering!$H$70</c:f>
              <c:numCache>
                <c:formatCode>General</c:formatCode>
                <c:ptCount val="1"/>
                <c:pt idx="0">
                  <c:v>16</c:v>
                </c:pt>
              </c:numCache>
            </c:numRef>
          </c:yVal>
          <c:smooth val="0"/>
          <c:extLst>
            <c:ext xmlns:c16="http://schemas.microsoft.com/office/drawing/2014/chart" uri="{C3380CC4-5D6E-409C-BE32-E72D297353CC}">
              <c16:uniqueId val="{0000003F-D850-5246-86C2-272D0437813F}"/>
            </c:ext>
          </c:extLst>
        </c:ser>
        <c:ser>
          <c:idx val="58"/>
          <c:order val="58"/>
          <c:tx>
            <c:strRef>
              <c:f>Clustering!$F$87</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Clustering!$I$87</c:f>
              <c:numCache>
                <c:formatCode>General</c:formatCode>
                <c:ptCount val="1"/>
                <c:pt idx="0">
                  <c:v>59.267578125</c:v>
                </c:pt>
              </c:numCache>
            </c:numRef>
          </c:xVal>
          <c:yVal>
            <c:numRef>
              <c:f>Clustering!$H$87</c:f>
              <c:numCache>
                <c:formatCode>General</c:formatCode>
                <c:ptCount val="1"/>
                <c:pt idx="0">
                  <c:v>289</c:v>
                </c:pt>
              </c:numCache>
            </c:numRef>
          </c:yVal>
          <c:smooth val="0"/>
          <c:extLst>
            <c:ext xmlns:c16="http://schemas.microsoft.com/office/drawing/2014/chart" uri="{C3380CC4-5D6E-409C-BE32-E72D297353CC}">
              <c16:uniqueId val="{00000040-D850-5246-86C2-272D0437813F}"/>
            </c:ext>
          </c:extLst>
        </c:ser>
        <c:ser>
          <c:idx val="60"/>
          <c:order val="59"/>
          <c:tx>
            <c:strRef>
              <c:f>Clustering!$F$26</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Clustering!$I$26</c:f>
              <c:numCache>
                <c:formatCode>General</c:formatCode>
                <c:ptCount val="1"/>
                <c:pt idx="0">
                  <c:v>26.0205078125</c:v>
                </c:pt>
              </c:numCache>
            </c:numRef>
          </c:xVal>
          <c:yVal>
            <c:numRef>
              <c:f>Clustering!$H$26</c:f>
              <c:numCache>
                <c:formatCode>General</c:formatCode>
                <c:ptCount val="1"/>
                <c:pt idx="0">
                  <c:v>5329</c:v>
                </c:pt>
              </c:numCache>
            </c:numRef>
          </c:yVal>
          <c:smooth val="0"/>
          <c:extLst>
            <c:ext xmlns:c16="http://schemas.microsoft.com/office/drawing/2014/chart" uri="{C3380CC4-5D6E-409C-BE32-E72D297353CC}">
              <c16:uniqueId val="{00000041-D850-5246-86C2-272D0437813F}"/>
            </c:ext>
          </c:extLst>
        </c:ser>
        <c:ser>
          <c:idx val="61"/>
          <c:order val="60"/>
          <c:tx>
            <c:strRef>
              <c:f>Clustering!$F$32</c:f>
              <c:strCache>
                <c:ptCount val="1"/>
                <c:pt idx="0">
                  <c:v>CNN3</c:v>
                </c:pt>
              </c:strCache>
            </c:strRef>
          </c:tx>
          <c:spPr>
            <a:ln>
              <a:solidFill>
                <a:srgbClr val="000000"/>
              </a:solidFill>
            </a:ln>
          </c:spPr>
          <c:marker>
            <c:symbol val="diamond"/>
            <c:size val="9"/>
            <c:spPr>
              <a:solidFill>
                <a:srgbClr val="B5E5E8"/>
              </a:solidFill>
              <a:ln>
                <a:solidFill>
                  <a:srgbClr val="000000"/>
                </a:solidFill>
              </a:ln>
            </c:spPr>
          </c:marker>
          <c:xVal>
            <c:numRef>
              <c:f>Clustering!$I$32</c:f>
              <c:numCache>
                <c:formatCode>General</c:formatCode>
                <c:ptCount val="1"/>
                <c:pt idx="0">
                  <c:v>188.630859375</c:v>
                </c:pt>
              </c:numCache>
            </c:numRef>
          </c:xVal>
          <c:yVal>
            <c:numRef>
              <c:f>Clustering!$H$32</c:f>
              <c:numCache>
                <c:formatCode>General</c:formatCode>
                <c:ptCount val="1"/>
                <c:pt idx="0">
                  <c:v>9731</c:v>
                </c:pt>
              </c:numCache>
            </c:numRef>
          </c:yVal>
          <c:smooth val="0"/>
          <c:extLst>
            <c:ext xmlns:c16="http://schemas.microsoft.com/office/drawing/2014/chart" uri="{C3380CC4-5D6E-409C-BE32-E72D297353CC}">
              <c16:uniqueId val="{00000042-D850-5246-86C2-272D0437813F}"/>
            </c:ext>
          </c:extLst>
        </c:ser>
        <c:ser>
          <c:idx val="59"/>
          <c:order val="61"/>
          <c:tx>
            <c:strRef>
              <c:f>Clustering!$F$7</c:f>
              <c:strCache>
                <c:ptCount val="1"/>
                <c:pt idx="0">
                  <c:v>LSTM1</c:v>
                </c:pt>
              </c:strCache>
            </c:strRef>
          </c:tx>
          <c:spPr>
            <a:ln>
              <a:solidFill>
                <a:srgbClr val="000000"/>
              </a:solidFill>
            </a:ln>
          </c:spPr>
          <c:marker>
            <c:symbol val="square"/>
            <c:size val="10"/>
            <c:spPr>
              <a:solidFill>
                <a:schemeClr val="accent1"/>
              </a:solidFill>
              <a:ln>
                <a:solidFill>
                  <a:srgbClr val="000000"/>
                </a:solidFill>
              </a:ln>
            </c:spPr>
          </c:marker>
          <c:xVal>
            <c:numRef>
              <c:f>Clustering!$I$7</c:f>
              <c:numCache>
                <c:formatCode>General</c:formatCode>
                <c:ptCount val="1"/>
                <c:pt idx="0">
                  <c:v>1.1200000000000001</c:v>
                </c:pt>
              </c:numCache>
            </c:numRef>
          </c:xVal>
          <c:yVal>
            <c:numRef>
              <c:f>Clustering!$H$7</c:f>
              <c:numCache>
                <c:formatCode>General</c:formatCode>
                <c:ptCount val="1"/>
                <c:pt idx="0">
                  <c:v>1</c:v>
                </c:pt>
              </c:numCache>
            </c:numRef>
          </c:yVal>
          <c:smooth val="0"/>
          <c:extLst>
            <c:ext xmlns:c16="http://schemas.microsoft.com/office/drawing/2014/chart" uri="{C3380CC4-5D6E-409C-BE32-E72D297353CC}">
              <c16:uniqueId val="{00000043-D850-5246-86C2-272D0437813F}"/>
            </c:ext>
          </c:extLst>
        </c:ser>
        <c:ser>
          <c:idx val="63"/>
          <c:order val="62"/>
          <c:tx>
            <c:strRef>
              <c:f>Clustering!$F$9</c:f>
              <c:strCache>
                <c:ptCount val="1"/>
                <c:pt idx="0">
                  <c:v>LSTM2</c:v>
                </c:pt>
              </c:strCache>
            </c:strRef>
          </c:tx>
          <c:spPr>
            <a:ln>
              <a:solidFill>
                <a:srgbClr val="000000"/>
              </a:solidFill>
            </a:ln>
          </c:spPr>
          <c:marker>
            <c:symbol val="square"/>
            <c:size val="10"/>
            <c:spPr>
              <a:solidFill>
                <a:schemeClr val="accent1"/>
              </a:solidFill>
              <a:ln>
                <a:solidFill>
                  <a:srgbClr val="000000"/>
                </a:solidFill>
              </a:ln>
            </c:spPr>
          </c:marker>
          <c:xVal>
            <c:numRef>
              <c:f>Clustering!$I$9</c:f>
              <c:numCache>
                <c:formatCode>General</c:formatCode>
                <c:ptCount val="1"/>
                <c:pt idx="0">
                  <c:v>5</c:v>
                </c:pt>
              </c:numCache>
            </c:numRef>
          </c:xVal>
          <c:yVal>
            <c:numRef>
              <c:f>Clustering!$H$9</c:f>
              <c:numCache>
                <c:formatCode>General</c:formatCode>
                <c:ptCount val="1"/>
                <c:pt idx="0">
                  <c:v>1</c:v>
                </c:pt>
              </c:numCache>
            </c:numRef>
          </c:yVal>
          <c:smooth val="0"/>
          <c:extLst>
            <c:ext xmlns:c16="http://schemas.microsoft.com/office/drawing/2014/chart" uri="{C3380CC4-5D6E-409C-BE32-E72D297353CC}">
              <c16:uniqueId val="{00000044-D850-5246-86C2-272D0437813F}"/>
            </c:ext>
          </c:extLst>
        </c:ser>
        <c:ser>
          <c:idx val="64"/>
          <c:order val="63"/>
          <c:tx>
            <c:strRef>
              <c:f>Clustering!$F$10</c:f>
              <c:strCache>
                <c:ptCount val="1"/>
                <c:pt idx="0">
                  <c:v>Transd.1</c:v>
                </c:pt>
              </c:strCache>
            </c:strRef>
          </c:tx>
          <c:spPr>
            <a:ln>
              <a:solidFill>
                <a:srgbClr val="000000"/>
              </a:solidFill>
            </a:ln>
          </c:spPr>
          <c:marker>
            <c:symbol val="triangle"/>
            <c:size val="10"/>
            <c:spPr>
              <a:solidFill>
                <a:srgbClr val="FF0000"/>
              </a:solidFill>
              <a:ln>
                <a:solidFill>
                  <a:srgbClr val="000000"/>
                </a:solidFill>
              </a:ln>
            </c:spPr>
          </c:marker>
          <c:xVal>
            <c:numRef>
              <c:f>Clustering!$I$10</c:f>
              <c:numCache>
                <c:formatCode>General</c:formatCode>
                <c:ptCount val="1"/>
                <c:pt idx="0">
                  <c:v>7.5531005859375</c:v>
                </c:pt>
              </c:numCache>
            </c:numRef>
          </c:xVal>
          <c:yVal>
            <c:numRef>
              <c:f>Clustering!$H$10</c:f>
              <c:numCache>
                <c:formatCode>General</c:formatCode>
                <c:ptCount val="1"/>
                <c:pt idx="0">
                  <c:v>1</c:v>
                </c:pt>
              </c:numCache>
            </c:numRef>
          </c:yVal>
          <c:smooth val="0"/>
          <c:extLst>
            <c:ext xmlns:c16="http://schemas.microsoft.com/office/drawing/2014/chart" uri="{C3380CC4-5D6E-409C-BE32-E72D297353CC}">
              <c16:uniqueId val="{00000045-D850-5246-86C2-272D0437813F}"/>
            </c:ext>
          </c:extLst>
        </c:ser>
        <c:ser>
          <c:idx val="65"/>
          <c:order val="64"/>
          <c:tx>
            <c:strRef>
              <c:f>Clustering!$F$11</c:f>
              <c:strCache>
                <c:ptCount val="1"/>
                <c:pt idx="0">
                  <c:v>Transd.1</c:v>
                </c:pt>
              </c:strCache>
            </c:strRef>
          </c:tx>
          <c:spPr>
            <a:ln>
              <a:solidFill>
                <a:srgbClr val="000000"/>
              </a:solidFill>
            </a:ln>
          </c:spPr>
          <c:marker>
            <c:symbol val="triangle"/>
            <c:size val="10"/>
            <c:spPr>
              <a:solidFill>
                <a:srgbClr val="FF0000"/>
              </a:solidFill>
              <a:ln>
                <a:solidFill>
                  <a:srgbClr val="000000"/>
                </a:solidFill>
              </a:ln>
            </c:spPr>
          </c:marker>
          <c:xVal>
            <c:numRef>
              <c:f>Clustering!$I$11</c:f>
              <c:numCache>
                <c:formatCode>General</c:formatCode>
                <c:ptCount val="1"/>
                <c:pt idx="0">
                  <c:v>10.2996826171875</c:v>
                </c:pt>
              </c:numCache>
            </c:numRef>
          </c:xVal>
          <c:yVal>
            <c:numRef>
              <c:f>Clustering!$H$11</c:f>
              <c:numCache>
                <c:formatCode>General</c:formatCode>
                <c:ptCount val="1"/>
                <c:pt idx="0">
                  <c:v>1</c:v>
                </c:pt>
              </c:numCache>
            </c:numRef>
          </c:yVal>
          <c:smooth val="0"/>
          <c:extLst>
            <c:ext xmlns:c16="http://schemas.microsoft.com/office/drawing/2014/chart" uri="{C3380CC4-5D6E-409C-BE32-E72D297353CC}">
              <c16:uniqueId val="{00000046-D850-5246-86C2-272D0437813F}"/>
            </c:ext>
          </c:extLst>
        </c:ser>
        <c:ser>
          <c:idx val="67"/>
          <c:order val="65"/>
          <c:tx>
            <c:strRef>
              <c:f>Clustering!$F$13</c:f>
              <c:strCache>
                <c:ptCount val="1"/>
                <c:pt idx="0">
                  <c:v>Transd.3</c:v>
                </c:pt>
              </c:strCache>
            </c:strRef>
          </c:tx>
          <c:spPr>
            <a:ln>
              <a:solidFill>
                <a:srgbClr val="000000"/>
              </a:solidFill>
            </a:ln>
          </c:spPr>
          <c:marker>
            <c:symbol val="triangle"/>
            <c:size val="10"/>
            <c:spPr>
              <a:solidFill>
                <a:schemeClr val="accent4"/>
              </a:solidFill>
              <a:ln>
                <a:solidFill>
                  <a:srgbClr val="000000"/>
                </a:solidFill>
              </a:ln>
            </c:spPr>
          </c:marker>
          <c:xVal>
            <c:strRef>
              <c:f>Clustering!$I$13</c:f>
              <c:strCache>
                <c:ptCount val="1"/>
                <c:pt idx="0">
                  <c:v>6,45</c:v>
                </c:pt>
              </c:strCache>
            </c:strRef>
          </c:xVal>
          <c:yVal>
            <c:numRef>
              <c:f>Clustering!$H$13</c:f>
              <c:numCache>
                <c:formatCode>General</c:formatCode>
                <c:ptCount val="1"/>
                <c:pt idx="0">
                  <c:v>1</c:v>
                </c:pt>
              </c:numCache>
            </c:numRef>
          </c:yVal>
          <c:smooth val="0"/>
          <c:extLst>
            <c:ext xmlns:c16="http://schemas.microsoft.com/office/drawing/2014/chart" uri="{C3380CC4-5D6E-409C-BE32-E72D297353CC}">
              <c16:uniqueId val="{00000047-D850-5246-86C2-272D0437813F}"/>
            </c:ext>
          </c:extLst>
        </c:ser>
        <c:ser>
          <c:idx val="62"/>
          <c:order val="66"/>
          <c:tx>
            <c:strRef>
              <c:f>Clustering!$F$12</c:f>
              <c:strCache>
                <c:ptCount val="1"/>
                <c:pt idx="0">
                  <c:v>Transd.2</c:v>
                </c:pt>
              </c:strCache>
            </c:strRef>
          </c:tx>
          <c:spPr>
            <a:ln>
              <a:solidFill>
                <a:srgbClr val="000000"/>
              </a:solidFill>
            </a:ln>
          </c:spPr>
          <c:marker>
            <c:symbol val="triangle"/>
            <c:size val="10"/>
            <c:spPr>
              <a:solidFill>
                <a:schemeClr val="accent4"/>
              </a:solidFill>
              <a:ln>
                <a:solidFill>
                  <a:srgbClr val="000000"/>
                </a:solidFill>
              </a:ln>
            </c:spPr>
          </c:marker>
          <c:xVal>
            <c:numRef>
              <c:f>Clustering!$I$12</c:f>
              <c:numCache>
                <c:formatCode>General</c:formatCode>
                <c:ptCount val="1"/>
                <c:pt idx="0">
                  <c:v>14.87</c:v>
                </c:pt>
              </c:numCache>
            </c:numRef>
          </c:xVal>
          <c:yVal>
            <c:numRef>
              <c:f>Clustering!$H$12</c:f>
              <c:numCache>
                <c:formatCode>General</c:formatCode>
                <c:ptCount val="1"/>
                <c:pt idx="0">
                  <c:v>1</c:v>
                </c:pt>
              </c:numCache>
            </c:numRef>
          </c:yVal>
          <c:smooth val="0"/>
          <c:extLst>
            <c:ext xmlns:c16="http://schemas.microsoft.com/office/drawing/2014/chart" uri="{C3380CC4-5D6E-409C-BE32-E72D297353CC}">
              <c16:uniqueId val="{00000048-D850-5246-86C2-272D0437813F}"/>
            </c:ext>
          </c:extLst>
        </c:ser>
        <c:dLbls>
          <c:showLegendKey val="0"/>
          <c:showVal val="0"/>
          <c:showCatName val="0"/>
          <c:showSerName val="0"/>
          <c:showPercent val="0"/>
          <c:showBubbleSize val="0"/>
        </c:dLbls>
        <c:axId val="-2003947240"/>
        <c:axId val="-2003939688"/>
      </c:scatterChart>
      <c:valAx>
        <c:axId val="-2003947240"/>
        <c:scaling>
          <c:logBase val="10"/>
          <c:orientation val="minMax"/>
          <c:max val="1000"/>
        </c:scaling>
        <c:delete val="0"/>
        <c:axPos val="b"/>
        <c:title>
          <c:tx>
            <c:rich>
              <a:bodyPr/>
              <a:lstStyle/>
              <a:p>
                <a:pPr>
                  <a:defRPr sz="1800"/>
                </a:pPr>
                <a:r>
                  <a:rPr lang="en-US" sz="1800" dirty="0">
                    <a:latin typeface="Gill Sans MT" panose="020B0502020104020203" pitchFamily="34" charset="77"/>
                  </a:rPr>
                  <a:t>MAC (Millions)</a:t>
                </a:r>
              </a:p>
            </c:rich>
          </c:tx>
          <c:layout>
            <c:manualLayout>
              <c:xMode val="edge"/>
              <c:yMode val="edge"/>
              <c:x val="0.60974767681741004"/>
              <c:y val="0.8987199475065617"/>
            </c:manualLayout>
          </c:layout>
          <c:overlay val="0"/>
        </c:title>
        <c:numFmt formatCode="General" sourceLinked="1"/>
        <c:majorTickMark val="out"/>
        <c:minorTickMark val="none"/>
        <c:tickLblPos val="nextTo"/>
        <c:txPr>
          <a:bodyPr/>
          <a:lstStyle/>
          <a:p>
            <a:pPr>
              <a:defRPr sz="1800">
                <a:latin typeface="Gill Sans MT" panose="020B0502020104020203" pitchFamily="34" charset="77"/>
              </a:defRPr>
            </a:pPr>
            <a:endParaRPr lang="en-US"/>
          </a:p>
        </c:txPr>
        <c:crossAx val="-2003939688"/>
        <c:crosses val="autoZero"/>
        <c:crossBetween val="midCat"/>
      </c:valAx>
      <c:valAx>
        <c:axId val="-2003939688"/>
        <c:scaling>
          <c:logBase val="10"/>
          <c:orientation val="minMax"/>
        </c:scaling>
        <c:delete val="0"/>
        <c:axPos val="l"/>
        <c:majorGridlines/>
        <c:title>
          <c:tx>
            <c:rich>
              <a:bodyPr rot="-5400000" vert="horz"/>
              <a:lstStyle/>
              <a:p>
                <a:pPr>
                  <a:defRPr sz="2000"/>
                </a:pPr>
                <a:r>
                  <a:rPr lang="en-US" sz="2000" dirty="0">
                    <a:latin typeface="Gill Sans MT" panose="020B0502020104020203" pitchFamily="34" charset="77"/>
                  </a:rPr>
                  <a:t>FLOP/Byte</a:t>
                </a:r>
              </a:p>
            </c:rich>
          </c:tx>
          <c:layout>
            <c:manualLayout>
              <c:xMode val="edge"/>
              <c:yMode val="edge"/>
              <c:x val="0.3031805097345821"/>
              <c:y val="0.4159270341207349"/>
            </c:manualLayout>
          </c:layout>
          <c:overlay val="0"/>
        </c:title>
        <c:numFmt formatCode="General" sourceLinked="1"/>
        <c:majorTickMark val="out"/>
        <c:minorTickMark val="none"/>
        <c:tickLblPos val="nextTo"/>
        <c:txPr>
          <a:bodyPr/>
          <a:lstStyle/>
          <a:p>
            <a:pPr>
              <a:defRPr sz="1800">
                <a:latin typeface="Gill Sans MT" panose="020B0502020104020203" pitchFamily="34" charset="77"/>
              </a:defRPr>
            </a:pPr>
            <a:endParaRPr lang="en-US"/>
          </a:p>
        </c:txPr>
        <c:crossAx val="-2003947240"/>
        <c:crossesAt val="1E-3"/>
        <c:crossBetween val="midCat"/>
      </c:valAx>
      <c:spPr>
        <a:ln>
          <a:solidFill>
            <a:schemeClr val="tx1"/>
          </a:solidFill>
        </a:ln>
      </c:spPr>
    </c:plotArea>
    <c:legend>
      <c:legendPos val="t"/>
      <c:legendEntry>
        <c:idx val="1"/>
        <c:delete val="1"/>
      </c:legendEntry>
      <c:legendEntry>
        <c:idx val="2"/>
        <c:delete val="1"/>
      </c:legendEntry>
      <c:legendEntry>
        <c:idx val="3"/>
        <c:delete val="1"/>
      </c:legendEntry>
      <c:legendEntry>
        <c:idx val="4"/>
        <c:delete val="1"/>
      </c:legendEntry>
      <c:legendEntry>
        <c:idx val="5"/>
        <c:delete val="1"/>
      </c:legendEntry>
      <c:legendEntry>
        <c:idx val="6"/>
        <c:txPr>
          <a:bodyPr/>
          <a:lstStyle/>
          <a:p>
            <a:pPr>
              <a:defRPr sz="1800">
                <a:latin typeface="+mn-lt"/>
              </a:defRPr>
            </a:pPr>
            <a:endParaRPr lang="en-US"/>
          </a:p>
        </c:txPr>
      </c:legendEntry>
      <c:legendEntry>
        <c:idx val="7"/>
        <c:delete val="1"/>
      </c:legendEntry>
      <c:legendEntry>
        <c:idx val="8"/>
        <c:delete val="1"/>
      </c:legendEntry>
      <c:legendEntry>
        <c:idx val="10"/>
        <c:delete val="1"/>
      </c:legendEntry>
      <c:legendEntry>
        <c:idx val="11"/>
        <c:delete val="1"/>
      </c:legendEntry>
      <c:legendEntry>
        <c:idx val="12"/>
        <c:delete val="1"/>
      </c:legendEntry>
      <c:legendEntry>
        <c:idx val="13"/>
        <c:delete val="1"/>
      </c:legendEntry>
      <c:legendEntry>
        <c:idx val="14"/>
        <c:delete val="1"/>
      </c:legendEntry>
      <c:legendEntry>
        <c:idx val="15"/>
        <c:delete val="1"/>
      </c:legendEntry>
      <c:legendEntry>
        <c:idx val="16"/>
        <c:delete val="1"/>
      </c:legendEntry>
      <c:legendEntry>
        <c:idx val="17"/>
        <c:delete val="1"/>
      </c:legendEntry>
      <c:legendEntry>
        <c:idx val="18"/>
        <c:delete val="1"/>
      </c:legendEntry>
      <c:legendEntry>
        <c:idx val="19"/>
        <c:delete val="1"/>
      </c:legendEntry>
      <c:legendEntry>
        <c:idx val="20"/>
        <c:delete val="1"/>
      </c:legendEntry>
      <c:legendEntry>
        <c:idx val="21"/>
        <c:delete val="1"/>
      </c:legendEntry>
      <c:legendEntry>
        <c:idx val="22"/>
        <c:delete val="1"/>
      </c:legendEntry>
      <c:legendEntry>
        <c:idx val="23"/>
        <c:delete val="1"/>
      </c:legendEntry>
      <c:legendEntry>
        <c:idx val="24"/>
        <c:delete val="1"/>
      </c:legendEntry>
      <c:legendEntry>
        <c:idx val="25"/>
        <c:delete val="1"/>
      </c:legendEntry>
      <c:legendEntry>
        <c:idx val="26"/>
        <c:delete val="1"/>
      </c:legendEntry>
      <c:legendEntry>
        <c:idx val="27"/>
        <c:delete val="1"/>
      </c:legendEntry>
      <c:legendEntry>
        <c:idx val="28"/>
        <c:delete val="1"/>
      </c:legendEntry>
      <c:legendEntry>
        <c:idx val="29"/>
        <c:delete val="1"/>
      </c:legendEntry>
      <c:legendEntry>
        <c:idx val="30"/>
        <c:delete val="1"/>
      </c:legendEntry>
      <c:legendEntry>
        <c:idx val="31"/>
        <c:delete val="1"/>
      </c:legendEntry>
      <c:legendEntry>
        <c:idx val="32"/>
        <c:delete val="1"/>
      </c:legendEntry>
      <c:legendEntry>
        <c:idx val="34"/>
        <c:delete val="1"/>
      </c:legendEntry>
      <c:legendEntry>
        <c:idx val="35"/>
        <c:delete val="1"/>
      </c:legendEntry>
      <c:legendEntry>
        <c:idx val="36"/>
        <c:delete val="1"/>
      </c:legendEntry>
      <c:legendEntry>
        <c:idx val="37"/>
        <c:delete val="1"/>
      </c:legendEntry>
      <c:legendEntry>
        <c:idx val="38"/>
        <c:delete val="1"/>
      </c:legendEntry>
      <c:legendEntry>
        <c:idx val="39"/>
        <c:delete val="1"/>
      </c:legendEntry>
      <c:legendEntry>
        <c:idx val="40"/>
        <c:delete val="1"/>
      </c:legendEntry>
      <c:legendEntry>
        <c:idx val="41"/>
        <c:delete val="1"/>
      </c:legendEntry>
      <c:legendEntry>
        <c:idx val="42"/>
        <c:delete val="1"/>
      </c:legendEntry>
      <c:legendEntry>
        <c:idx val="43"/>
        <c:delete val="1"/>
      </c:legendEntry>
      <c:legendEntry>
        <c:idx val="45"/>
        <c:delete val="1"/>
      </c:legendEntry>
      <c:legendEntry>
        <c:idx val="46"/>
        <c:delete val="1"/>
      </c:legendEntry>
      <c:legendEntry>
        <c:idx val="47"/>
        <c:delete val="1"/>
      </c:legendEntry>
      <c:legendEntry>
        <c:idx val="48"/>
        <c:delete val="1"/>
      </c:legendEntry>
      <c:legendEntry>
        <c:idx val="49"/>
        <c:delete val="1"/>
      </c:legendEntry>
      <c:legendEntry>
        <c:idx val="50"/>
        <c:delete val="1"/>
      </c:legendEntry>
      <c:legendEntry>
        <c:idx val="51"/>
        <c:delete val="1"/>
      </c:legendEntry>
      <c:legendEntry>
        <c:idx val="52"/>
        <c:delete val="1"/>
      </c:legendEntry>
      <c:legendEntry>
        <c:idx val="53"/>
        <c:delete val="1"/>
      </c:legendEntry>
      <c:legendEntry>
        <c:idx val="54"/>
        <c:delete val="1"/>
      </c:legendEntry>
      <c:legendEntry>
        <c:idx val="55"/>
        <c:delete val="1"/>
      </c:legendEntry>
      <c:legendEntry>
        <c:idx val="56"/>
        <c:delete val="1"/>
      </c:legendEntry>
      <c:legendEntry>
        <c:idx val="57"/>
        <c:delete val="1"/>
      </c:legendEntry>
      <c:legendEntry>
        <c:idx val="58"/>
        <c:delete val="1"/>
      </c:legendEntry>
      <c:legendEntry>
        <c:idx val="59"/>
        <c:delete val="1"/>
      </c:legendEntry>
      <c:legendEntry>
        <c:idx val="60"/>
        <c:delete val="1"/>
      </c:legendEntry>
      <c:legendEntry>
        <c:idx val="62"/>
        <c:delete val="1"/>
      </c:legendEntry>
      <c:legendEntry>
        <c:idx val="64"/>
        <c:delete val="1"/>
      </c:legendEntry>
      <c:legendEntry>
        <c:idx val="65"/>
        <c:delete val="1"/>
      </c:legendEntry>
      <c:layout>
        <c:manualLayout>
          <c:xMode val="edge"/>
          <c:yMode val="edge"/>
          <c:x val="0"/>
          <c:y val="1.8925955266426948E-2"/>
          <c:w val="0.73669184535534205"/>
          <c:h val="0.170952816316532"/>
        </c:manualLayout>
      </c:layout>
      <c:overlay val="0"/>
      <c:txPr>
        <a:bodyPr/>
        <a:lstStyle/>
        <a:p>
          <a:pPr>
            <a:defRPr sz="1800"/>
          </a:pPr>
          <a:endParaRPr lang="en-US"/>
        </a:p>
      </c:txPr>
    </c:legend>
    <c:plotVisOnly val="1"/>
    <c:dispBlanksAs val="gap"/>
    <c:showDLblsOverMax val="0"/>
  </c:chart>
  <c:spPr>
    <a:ln>
      <a:noFill/>
    </a:ln>
  </c:sp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2375865926595"/>
          <c:y val="0.12945946535953601"/>
          <c:w val="0.86863689170001301"/>
          <c:h val="0.478239404335495"/>
        </c:manualLayout>
      </c:layout>
      <c:barChart>
        <c:barDir val="col"/>
        <c:grouping val="stacked"/>
        <c:varyColors val="0"/>
        <c:ser>
          <c:idx val="0"/>
          <c:order val="0"/>
          <c:tx>
            <c:strRef>
              <c:f>'Noronha-Proposal-Result'!$T$116</c:f>
              <c:strCache>
                <c:ptCount val="1"/>
                <c:pt idx="0">
                  <c:v>Total Static</c:v>
                </c:pt>
              </c:strCache>
            </c:strRef>
          </c:tx>
          <c:spPr>
            <a:solidFill>
              <a:schemeClr val="tx1"/>
            </a:solidFill>
            <a:ln>
              <a:solidFill>
                <a:srgbClr val="000000"/>
              </a:solidFill>
            </a:ln>
          </c:spPr>
          <c:invertIfNegative val="0"/>
          <c:cat>
            <c:multiLvlStrRef>
              <c:f>'Noronha-Proposal-Result'!$R$117:$S$146</c:f>
              <c:multiLvlStrCache>
                <c:ptCount val="30"/>
                <c:lvl>
                  <c:pt idx="0">
                    <c:v>Baseline</c:v>
                  </c:pt>
                  <c:pt idx="1">
                    <c:v>Base+HB</c:v>
                  </c:pt>
                  <c:pt idx="2">
                    <c:v>Mensa</c:v>
                  </c:pt>
                  <c:pt idx="3">
                    <c:v>Baseline</c:v>
                  </c:pt>
                  <c:pt idx="4">
                    <c:v>Base+HB</c:v>
                  </c:pt>
                  <c:pt idx="5">
                    <c:v>Mensa</c:v>
                  </c:pt>
                  <c:pt idx="6">
                    <c:v>Baseline</c:v>
                  </c:pt>
                  <c:pt idx="7">
                    <c:v>Base+HB</c:v>
                  </c:pt>
                  <c:pt idx="8">
                    <c:v>Mensa</c:v>
                  </c:pt>
                  <c:pt idx="9">
                    <c:v>Baseline</c:v>
                  </c:pt>
                  <c:pt idx="10">
                    <c:v>Base+HB</c:v>
                  </c:pt>
                  <c:pt idx="11">
                    <c:v>Mensa</c:v>
                  </c:pt>
                  <c:pt idx="12">
                    <c:v>Baseline</c:v>
                  </c:pt>
                  <c:pt idx="13">
                    <c:v>Base+HB</c:v>
                  </c:pt>
                  <c:pt idx="14">
                    <c:v>Mensa</c:v>
                  </c:pt>
                  <c:pt idx="15">
                    <c:v>Baseline</c:v>
                  </c:pt>
                  <c:pt idx="16">
                    <c:v>Base+HB</c:v>
                  </c:pt>
                  <c:pt idx="17">
                    <c:v>Mensa</c:v>
                  </c:pt>
                  <c:pt idx="18">
                    <c:v>Baseline</c:v>
                  </c:pt>
                  <c:pt idx="19">
                    <c:v>Base+HB</c:v>
                  </c:pt>
                  <c:pt idx="20">
                    <c:v>Mensa</c:v>
                  </c:pt>
                  <c:pt idx="21">
                    <c:v>Baseline</c:v>
                  </c:pt>
                  <c:pt idx="22">
                    <c:v>Base+HB</c:v>
                  </c:pt>
                  <c:pt idx="23">
                    <c:v>Mensa</c:v>
                  </c:pt>
                  <c:pt idx="24">
                    <c:v>Baseline</c:v>
                  </c:pt>
                  <c:pt idx="25">
                    <c:v>Base+HB</c:v>
                  </c:pt>
                  <c:pt idx="26">
                    <c:v>Mensa</c:v>
                  </c:pt>
                  <c:pt idx="27">
                    <c:v>Baseline</c:v>
                  </c:pt>
                  <c:pt idx="28">
                    <c:v>Base+HB</c:v>
                  </c:pt>
                  <c:pt idx="29">
                    <c:v>Mensa</c:v>
                  </c:pt>
                </c:lvl>
                <c:lvl>
                  <c:pt idx="0">
                    <c:v>LSTM1</c:v>
                  </c:pt>
                  <c:pt idx="3">
                    <c:v>Transd.1</c:v>
                  </c:pt>
                  <c:pt idx="6">
                    <c:v>Transd.2</c:v>
                  </c:pt>
                  <c:pt idx="9">
                    <c:v>CNN5</c:v>
                  </c:pt>
                  <c:pt idx="12">
                    <c:v>CNN9</c:v>
                  </c:pt>
                  <c:pt idx="15">
                    <c:v>CNN10</c:v>
                  </c:pt>
                  <c:pt idx="18">
                    <c:v>CNN12</c:v>
                  </c:pt>
                  <c:pt idx="21">
                    <c:v>RCNN1</c:v>
                  </c:pt>
                  <c:pt idx="24">
                    <c:v>RCNN3</c:v>
                  </c:pt>
                  <c:pt idx="27">
                    <c:v>Average</c:v>
                  </c:pt>
                </c:lvl>
              </c:multiLvlStrCache>
            </c:multiLvlStrRef>
          </c:cat>
          <c:val>
            <c:numRef>
              <c:f>'Noronha-Proposal-Result'!$T$117:$T$146</c:f>
              <c:numCache>
                <c:formatCode>General</c:formatCode>
                <c:ptCount val="30"/>
                <c:pt idx="0">
                  <c:v>0.18336898082999201</c:v>
                </c:pt>
                <c:pt idx="1">
                  <c:v>2.8807456200452601E-2</c:v>
                </c:pt>
                <c:pt idx="2">
                  <c:v>1.6648405087365599E-3</c:v>
                </c:pt>
                <c:pt idx="3">
                  <c:v>0.182605477659394</c:v>
                </c:pt>
                <c:pt idx="4">
                  <c:v>5.0529269869651901E-2</c:v>
                </c:pt>
                <c:pt idx="5">
                  <c:v>2.9201875643069201E-3</c:v>
                </c:pt>
                <c:pt idx="6">
                  <c:v>0.18196233170166501</c:v>
                </c:pt>
                <c:pt idx="7">
                  <c:v>4.9264944264114E-2</c:v>
                </c:pt>
                <c:pt idx="8">
                  <c:v>2.8471196589116799E-3</c:v>
                </c:pt>
                <c:pt idx="9">
                  <c:v>0.181601258270706</c:v>
                </c:pt>
                <c:pt idx="10">
                  <c:v>0.17418796532873601</c:v>
                </c:pt>
                <c:pt idx="11">
                  <c:v>4.5879366886306699E-2</c:v>
                </c:pt>
                <c:pt idx="12">
                  <c:v>0.22843217304160399</c:v>
                </c:pt>
                <c:pt idx="13">
                  <c:v>0.21229569166946</c:v>
                </c:pt>
                <c:pt idx="14">
                  <c:v>3.3444521070352798E-2</c:v>
                </c:pt>
                <c:pt idx="15">
                  <c:v>0.104250085428801</c:v>
                </c:pt>
                <c:pt idx="16">
                  <c:v>7.1166821286420004E-2</c:v>
                </c:pt>
                <c:pt idx="17">
                  <c:v>1.3518392297138899E-2</c:v>
                </c:pt>
                <c:pt idx="18">
                  <c:v>0.23801422149787699</c:v>
                </c:pt>
                <c:pt idx="19">
                  <c:v>0.21306709112519201</c:v>
                </c:pt>
                <c:pt idx="20">
                  <c:v>3.72371671329675E-2</c:v>
                </c:pt>
                <c:pt idx="21">
                  <c:v>0.18269874330908201</c:v>
                </c:pt>
                <c:pt idx="22">
                  <c:v>8.3928929598445196E-2</c:v>
                </c:pt>
                <c:pt idx="23">
                  <c:v>1.8428916065629301E-2</c:v>
                </c:pt>
                <c:pt idx="24">
                  <c:v>0.13761116944635801</c:v>
                </c:pt>
                <c:pt idx="25">
                  <c:v>5.9898695965186703E-2</c:v>
                </c:pt>
                <c:pt idx="26">
                  <c:v>3.06159912286584E-2</c:v>
                </c:pt>
                <c:pt idx="27">
                  <c:v>0.16493306137688599</c:v>
                </c:pt>
                <c:pt idx="28">
                  <c:v>8.6827059138931101E-2</c:v>
                </c:pt>
                <c:pt idx="29">
                  <c:v>2.41168260877586E-2</c:v>
                </c:pt>
              </c:numCache>
            </c:numRef>
          </c:val>
          <c:extLst>
            <c:ext xmlns:c16="http://schemas.microsoft.com/office/drawing/2014/chart" uri="{C3380CC4-5D6E-409C-BE32-E72D297353CC}">
              <c16:uniqueId val="{00000000-17DC-2444-9296-EB85C77333E5}"/>
            </c:ext>
          </c:extLst>
        </c:ser>
        <c:ser>
          <c:idx val="1"/>
          <c:order val="1"/>
          <c:tx>
            <c:strRef>
              <c:f>'Noronha-Proposal-Result'!$U$116</c:f>
              <c:strCache>
                <c:ptCount val="1"/>
                <c:pt idx="0">
                  <c:v>PE</c:v>
                </c:pt>
              </c:strCache>
            </c:strRef>
          </c:tx>
          <c:spPr>
            <a:solidFill>
              <a:schemeClr val="accent2"/>
            </a:solidFill>
            <a:ln>
              <a:solidFill>
                <a:srgbClr val="000000"/>
              </a:solidFill>
            </a:ln>
          </c:spPr>
          <c:invertIfNegative val="0"/>
          <c:cat>
            <c:multiLvlStrRef>
              <c:f>'Noronha-Proposal-Result'!$R$117:$S$146</c:f>
              <c:multiLvlStrCache>
                <c:ptCount val="30"/>
                <c:lvl>
                  <c:pt idx="0">
                    <c:v>Baseline</c:v>
                  </c:pt>
                  <c:pt idx="1">
                    <c:v>Base+HB</c:v>
                  </c:pt>
                  <c:pt idx="2">
                    <c:v>Mensa</c:v>
                  </c:pt>
                  <c:pt idx="3">
                    <c:v>Baseline</c:v>
                  </c:pt>
                  <c:pt idx="4">
                    <c:v>Base+HB</c:v>
                  </c:pt>
                  <c:pt idx="5">
                    <c:v>Mensa</c:v>
                  </c:pt>
                  <c:pt idx="6">
                    <c:v>Baseline</c:v>
                  </c:pt>
                  <c:pt idx="7">
                    <c:v>Base+HB</c:v>
                  </c:pt>
                  <c:pt idx="8">
                    <c:v>Mensa</c:v>
                  </c:pt>
                  <c:pt idx="9">
                    <c:v>Baseline</c:v>
                  </c:pt>
                  <c:pt idx="10">
                    <c:v>Base+HB</c:v>
                  </c:pt>
                  <c:pt idx="11">
                    <c:v>Mensa</c:v>
                  </c:pt>
                  <c:pt idx="12">
                    <c:v>Baseline</c:v>
                  </c:pt>
                  <c:pt idx="13">
                    <c:v>Base+HB</c:v>
                  </c:pt>
                  <c:pt idx="14">
                    <c:v>Mensa</c:v>
                  </c:pt>
                  <c:pt idx="15">
                    <c:v>Baseline</c:v>
                  </c:pt>
                  <c:pt idx="16">
                    <c:v>Base+HB</c:v>
                  </c:pt>
                  <c:pt idx="17">
                    <c:v>Mensa</c:v>
                  </c:pt>
                  <c:pt idx="18">
                    <c:v>Baseline</c:v>
                  </c:pt>
                  <c:pt idx="19">
                    <c:v>Base+HB</c:v>
                  </c:pt>
                  <c:pt idx="20">
                    <c:v>Mensa</c:v>
                  </c:pt>
                  <c:pt idx="21">
                    <c:v>Baseline</c:v>
                  </c:pt>
                  <c:pt idx="22">
                    <c:v>Base+HB</c:v>
                  </c:pt>
                  <c:pt idx="23">
                    <c:v>Mensa</c:v>
                  </c:pt>
                  <c:pt idx="24">
                    <c:v>Baseline</c:v>
                  </c:pt>
                  <c:pt idx="25">
                    <c:v>Base+HB</c:v>
                  </c:pt>
                  <c:pt idx="26">
                    <c:v>Mensa</c:v>
                  </c:pt>
                  <c:pt idx="27">
                    <c:v>Baseline</c:v>
                  </c:pt>
                  <c:pt idx="28">
                    <c:v>Base+HB</c:v>
                  </c:pt>
                  <c:pt idx="29">
                    <c:v>Mensa</c:v>
                  </c:pt>
                </c:lvl>
                <c:lvl>
                  <c:pt idx="0">
                    <c:v>LSTM1</c:v>
                  </c:pt>
                  <c:pt idx="3">
                    <c:v>Transd.1</c:v>
                  </c:pt>
                  <c:pt idx="6">
                    <c:v>Transd.2</c:v>
                  </c:pt>
                  <c:pt idx="9">
                    <c:v>CNN5</c:v>
                  </c:pt>
                  <c:pt idx="12">
                    <c:v>CNN9</c:v>
                  </c:pt>
                  <c:pt idx="15">
                    <c:v>CNN10</c:v>
                  </c:pt>
                  <c:pt idx="18">
                    <c:v>CNN12</c:v>
                  </c:pt>
                  <c:pt idx="21">
                    <c:v>RCNN1</c:v>
                  </c:pt>
                  <c:pt idx="24">
                    <c:v>RCNN3</c:v>
                  </c:pt>
                  <c:pt idx="27">
                    <c:v>Average</c:v>
                  </c:pt>
                </c:lvl>
              </c:multiLvlStrCache>
            </c:multiLvlStrRef>
          </c:cat>
          <c:val>
            <c:numRef>
              <c:f>'Noronha-Proposal-Result'!$U$117:$U$146</c:f>
              <c:numCache>
                <c:formatCode>General</c:formatCode>
                <c:ptCount val="30"/>
                <c:pt idx="0">
                  <c:v>9.0239276490578692E-3</c:v>
                </c:pt>
                <c:pt idx="1">
                  <c:v>9.0239276490578692E-3</c:v>
                </c:pt>
                <c:pt idx="2">
                  <c:v>9.0239276490578692E-3</c:v>
                </c:pt>
                <c:pt idx="3">
                  <c:v>8.9025020670481202E-3</c:v>
                </c:pt>
                <c:pt idx="4">
                  <c:v>8.9025020670481202E-3</c:v>
                </c:pt>
                <c:pt idx="5">
                  <c:v>8.9025020670481202E-3</c:v>
                </c:pt>
                <c:pt idx="6">
                  <c:v>8.9121432902873107E-3</c:v>
                </c:pt>
                <c:pt idx="7">
                  <c:v>8.9121432902873107E-3</c:v>
                </c:pt>
                <c:pt idx="8">
                  <c:v>8.9121432902873107E-3</c:v>
                </c:pt>
                <c:pt idx="9">
                  <c:v>0.30264670529030102</c:v>
                </c:pt>
                <c:pt idx="10">
                  <c:v>0.30264670529030102</c:v>
                </c:pt>
                <c:pt idx="11">
                  <c:v>0.30264670529030102</c:v>
                </c:pt>
                <c:pt idx="12">
                  <c:v>0.211107476403575</c:v>
                </c:pt>
                <c:pt idx="13">
                  <c:v>0.211107476403575</c:v>
                </c:pt>
                <c:pt idx="14">
                  <c:v>0.211107476403575</c:v>
                </c:pt>
                <c:pt idx="15">
                  <c:v>7.8692141780799404E-2</c:v>
                </c:pt>
                <c:pt idx="16">
                  <c:v>7.8692141780799404E-2</c:v>
                </c:pt>
                <c:pt idx="17">
                  <c:v>7.8692141780799404E-2</c:v>
                </c:pt>
                <c:pt idx="18">
                  <c:v>0.19984411775074201</c:v>
                </c:pt>
                <c:pt idx="19">
                  <c:v>0.19984411775074201</c:v>
                </c:pt>
                <c:pt idx="20">
                  <c:v>0.19984411775074201</c:v>
                </c:pt>
                <c:pt idx="21">
                  <c:v>0.12035191944</c:v>
                </c:pt>
                <c:pt idx="22">
                  <c:v>0.12035191944</c:v>
                </c:pt>
                <c:pt idx="23">
                  <c:v>0.12035191944</c:v>
                </c:pt>
                <c:pt idx="24">
                  <c:v>0.24015212256121099</c:v>
                </c:pt>
                <c:pt idx="25">
                  <c:v>0.24015212256121099</c:v>
                </c:pt>
                <c:pt idx="26">
                  <c:v>0.24015212256121099</c:v>
                </c:pt>
                <c:pt idx="27">
                  <c:v>0.198221753537866</c:v>
                </c:pt>
                <c:pt idx="28">
                  <c:v>0.198221753537866</c:v>
                </c:pt>
                <c:pt idx="29">
                  <c:v>0.198221753537866</c:v>
                </c:pt>
              </c:numCache>
            </c:numRef>
          </c:val>
          <c:extLst>
            <c:ext xmlns:c16="http://schemas.microsoft.com/office/drawing/2014/chart" uri="{C3380CC4-5D6E-409C-BE32-E72D297353CC}">
              <c16:uniqueId val="{00000001-17DC-2444-9296-EB85C77333E5}"/>
            </c:ext>
          </c:extLst>
        </c:ser>
        <c:ser>
          <c:idx val="2"/>
          <c:order val="2"/>
          <c:tx>
            <c:strRef>
              <c:f>'Noronha-Proposal-Result'!$V$116</c:f>
              <c:strCache>
                <c:ptCount val="1"/>
                <c:pt idx="0">
                  <c:v>Param Buffer+NoC</c:v>
                </c:pt>
              </c:strCache>
            </c:strRef>
          </c:tx>
          <c:spPr>
            <a:solidFill>
              <a:schemeClr val="bg2">
                <a:lumMod val="65000"/>
              </a:schemeClr>
            </a:solidFill>
            <a:ln>
              <a:solidFill>
                <a:srgbClr val="000000"/>
              </a:solidFill>
            </a:ln>
          </c:spPr>
          <c:invertIfNegative val="0"/>
          <c:cat>
            <c:multiLvlStrRef>
              <c:f>'Noronha-Proposal-Result'!$R$117:$S$146</c:f>
              <c:multiLvlStrCache>
                <c:ptCount val="30"/>
                <c:lvl>
                  <c:pt idx="0">
                    <c:v>Baseline</c:v>
                  </c:pt>
                  <c:pt idx="1">
                    <c:v>Base+HB</c:v>
                  </c:pt>
                  <c:pt idx="2">
                    <c:v>Mensa</c:v>
                  </c:pt>
                  <c:pt idx="3">
                    <c:v>Baseline</c:v>
                  </c:pt>
                  <c:pt idx="4">
                    <c:v>Base+HB</c:v>
                  </c:pt>
                  <c:pt idx="5">
                    <c:v>Mensa</c:v>
                  </c:pt>
                  <c:pt idx="6">
                    <c:v>Baseline</c:v>
                  </c:pt>
                  <c:pt idx="7">
                    <c:v>Base+HB</c:v>
                  </c:pt>
                  <c:pt idx="8">
                    <c:v>Mensa</c:v>
                  </c:pt>
                  <c:pt idx="9">
                    <c:v>Baseline</c:v>
                  </c:pt>
                  <c:pt idx="10">
                    <c:v>Base+HB</c:v>
                  </c:pt>
                  <c:pt idx="11">
                    <c:v>Mensa</c:v>
                  </c:pt>
                  <c:pt idx="12">
                    <c:v>Baseline</c:v>
                  </c:pt>
                  <c:pt idx="13">
                    <c:v>Base+HB</c:v>
                  </c:pt>
                  <c:pt idx="14">
                    <c:v>Mensa</c:v>
                  </c:pt>
                  <c:pt idx="15">
                    <c:v>Baseline</c:v>
                  </c:pt>
                  <c:pt idx="16">
                    <c:v>Base+HB</c:v>
                  </c:pt>
                  <c:pt idx="17">
                    <c:v>Mensa</c:v>
                  </c:pt>
                  <c:pt idx="18">
                    <c:v>Baseline</c:v>
                  </c:pt>
                  <c:pt idx="19">
                    <c:v>Base+HB</c:v>
                  </c:pt>
                  <c:pt idx="20">
                    <c:v>Mensa</c:v>
                  </c:pt>
                  <c:pt idx="21">
                    <c:v>Baseline</c:v>
                  </c:pt>
                  <c:pt idx="22">
                    <c:v>Base+HB</c:v>
                  </c:pt>
                  <c:pt idx="23">
                    <c:v>Mensa</c:v>
                  </c:pt>
                  <c:pt idx="24">
                    <c:v>Baseline</c:v>
                  </c:pt>
                  <c:pt idx="25">
                    <c:v>Base+HB</c:v>
                  </c:pt>
                  <c:pt idx="26">
                    <c:v>Mensa</c:v>
                  </c:pt>
                  <c:pt idx="27">
                    <c:v>Baseline</c:v>
                  </c:pt>
                  <c:pt idx="28">
                    <c:v>Base+HB</c:v>
                  </c:pt>
                  <c:pt idx="29">
                    <c:v>Mensa</c:v>
                  </c:pt>
                </c:lvl>
                <c:lvl>
                  <c:pt idx="0">
                    <c:v>LSTM1</c:v>
                  </c:pt>
                  <c:pt idx="3">
                    <c:v>Transd.1</c:v>
                  </c:pt>
                  <c:pt idx="6">
                    <c:v>Transd.2</c:v>
                  </c:pt>
                  <c:pt idx="9">
                    <c:v>CNN5</c:v>
                  </c:pt>
                  <c:pt idx="12">
                    <c:v>CNN9</c:v>
                  </c:pt>
                  <c:pt idx="15">
                    <c:v>CNN10</c:v>
                  </c:pt>
                  <c:pt idx="18">
                    <c:v>CNN12</c:v>
                  </c:pt>
                  <c:pt idx="21">
                    <c:v>RCNN1</c:v>
                  </c:pt>
                  <c:pt idx="24">
                    <c:v>RCNN3</c:v>
                  </c:pt>
                  <c:pt idx="27">
                    <c:v>Average</c:v>
                  </c:pt>
                </c:lvl>
              </c:multiLvlStrCache>
            </c:multiLvlStrRef>
          </c:cat>
          <c:val>
            <c:numRef>
              <c:f>'Noronha-Proposal-Result'!$V$117:$V$146</c:f>
              <c:numCache>
                <c:formatCode>General</c:formatCode>
                <c:ptCount val="30"/>
                <c:pt idx="0">
                  <c:v>1.17319578794446E-2</c:v>
                </c:pt>
                <c:pt idx="1">
                  <c:v>1.17319578794446E-2</c:v>
                </c:pt>
                <c:pt idx="2">
                  <c:v>0</c:v>
                </c:pt>
                <c:pt idx="3">
                  <c:v>1.26463384742045E-2</c:v>
                </c:pt>
                <c:pt idx="4">
                  <c:v>1.26463384742045E-2</c:v>
                </c:pt>
                <c:pt idx="5">
                  <c:v>0</c:v>
                </c:pt>
                <c:pt idx="6">
                  <c:v>1.22304942107313E-2</c:v>
                </c:pt>
                <c:pt idx="7">
                  <c:v>1.22304942107313E-2</c:v>
                </c:pt>
                <c:pt idx="8">
                  <c:v>0</c:v>
                </c:pt>
                <c:pt idx="9">
                  <c:v>0.35616827105794402</c:v>
                </c:pt>
                <c:pt idx="10">
                  <c:v>0.35616827105794402</c:v>
                </c:pt>
                <c:pt idx="11">
                  <c:v>6.6223757251329196E-3</c:v>
                </c:pt>
                <c:pt idx="12">
                  <c:v>0.364500915103388</c:v>
                </c:pt>
                <c:pt idx="13">
                  <c:v>0.364500915103388</c:v>
                </c:pt>
                <c:pt idx="14">
                  <c:v>8.6009506674301801E-3</c:v>
                </c:pt>
                <c:pt idx="15">
                  <c:v>0.62156848757749905</c:v>
                </c:pt>
                <c:pt idx="16">
                  <c:v>0.62156848757749905</c:v>
                </c:pt>
                <c:pt idx="17">
                  <c:v>1.14344534757841E-2</c:v>
                </c:pt>
                <c:pt idx="18">
                  <c:v>0.35461763122291701</c:v>
                </c:pt>
                <c:pt idx="19">
                  <c:v>0.35461763122291701</c:v>
                </c:pt>
                <c:pt idx="20">
                  <c:v>8.1578121744225098E-3</c:v>
                </c:pt>
                <c:pt idx="21">
                  <c:v>0.14232606012886101</c:v>
                </c:pt>
                <c:pt idx="22">
                  <c:v>0.14232606012886101</c:v>
                </c:pt>
                <c:pt idx="23">
                  <c:v>2.5231355232569201E-3</c:v>
                </c:pt>
                <c:pt idx="24">
                  <c:v>0.157034360792177</c:v>
                </c:pt>
                <c:pt idx="25">
                  <c:v>0.157034360792177</c:v>
                </c:pt>
                <c:pt idx="26">
                  <c:v>2.5904245573330799E-3</c:v>
                </c:pt>
                <c:pt idx="27">
                  <c:v>0.191725325515018</c:v>
                </c:pt>
                <c:pt idx="28">
                  <c:v>0.191725325515018</c:v>
                </c:pt>
                <c:pt idx="29">
                  <c:v>3.8424508294236498E-3</c:v>
                </c:pt>
              </c:numCache>
            </c:numRef>
          </c:val>
          <c:extLst>
            <c:ext xmlns:c16="http://schemas.microsoft.com/office/drawing/2014/chart" uri="{C3380CC4-5D6E-409C-BE32-E72D297353CC}">
              <c16:uniqueId val="{00000002-17DC-2444-9296-EB85C77333E5}"/>
            </c:ext>
          </c:extLst>
        </c:ser>
        <c:ser>
          <c:idx val="3"/>
          <c:order val="3"/>
          <c:tx>
            <c:strRef>
              <c:f>'Noronha-Proposal-Result'!$W$116</c:f>
              <c:strCache>
                <c:ptCount val="1"/>
                <c:pt idx="0">
                  <c:v>Act Buffer+NoC </c:v>
                </c:pt>
              </c:strCache>
            </c:strRef>
          </c:tx>
          <c:spPr>
            <a:ln>
              <a:solidFill>
                <a:srgbClr val="000000"/>
              </a:solidFill>
            </a:ln>
          </c:spPr>
          <c:invertIfNegative val="0"/>
          <c:cat>
            <c:multiLvlStrRef>
              <c:f>'Noronha-Proposal-Result'!$R$117:$S$146</c:f>
              <c:multiLvlStrCache>
                <c:ptCount val="30"/>
                <c:lvl>
                  <c:pt idx="0">
                    <c:v>Baseline</c:v>
                  </c:pt>
                  <c:pt idx="1">
                    <c:v>Base+HB</c:v>
                  </c:pt>
                  <c:pt idx="2">
                    <c:v>Mensa</c:v>
                  </c:pt>
                  <c:pt idx="3">
                    <c:v>Baseline</c:v>
                  </c:pt>
                  <c:pt idx="4">
                    <c:v>Base+HB</c:v>
                  </c:pt>
                  <c:pt idx="5">
                    <c:v>Mensa</c:v>
                  </c:pt>
                  <c:pt idx="6">
                    <c:v>Baseline</c:v>
                  </c:pt>
                  <c:pt idx="7">
                    <c:v>Base+HB</c:v>
                  </c:pt>
                  <c:pt idx="8">
                    <c:v>Mensa</c:v>
                  </c:pt>
                  <c:pt idx="9">
                    <c:v>Baseline</c:v>
                  </c:pt>
                  <c:pt idx="10">
                    <c:v>Base+HB</c:v>
                  </c:pt>
                  <c:pt idx="11">
                    <c:v>Mensa</c:v>
                  </c:pt>
                  <c:pt idx="12">
                    <c:v>Baseline</c:v>
                  </c:pt>
                  <c:pt idx="13">
                    <c:v>Base+HB</c:v>
                  </c:pt>
                  <c:pt idx="14">
                    <c:v>Mensa</c:v>
                  </c:pt>
                  <c:pt idx="15">
                    <c:v>Baseline</c:v>
                  </c:pt>
                  <c:pt idx="16">
                    <c:v>Base+HB</c:v>
                  </c:pt>
                  <c:pt idx="17">
                    <c:v>Mensa</c:v>
                  </c:pt>
                  <c:pt idx="18">
                    <c:v>Baseline</c:v>
                  </c:pt>
                  <c:pt idx="19">
                    <c:v>Base+HB</c:v>
                  </c:pt>
                  <c:pt idx="20">
                    <c:v>Mensa</c:v>
                  </c:pt>
                  <c:pt idx="21">
                    <c:v>Baseline</c:v>
                  </c:pt>
                  <c:pt idx="22">
                    <c:v>Base+HB</c:v>
                  </c:pt>
                  <c:pt idx="23">
                    <c:v>Mensa</c:v>
                  </c:pt>
                  <c:pt idx="24">
                    <c:v>Baseline</c:v>
                  </c:pt>
                  <c:pt idx="25">
                    <c:v>Base+HB</c:v>
                  </c:pt>
                  <c:pt idx="26">
                    <c:v>Mensa</c:v>
                  </c:pt>
                  <c:pt idx="27">
                    <c:v>Baseline</c:v>
                  </c:pt>
                  <c:pt idx="28">
                    <c:v>Base+HB</c:v>
                  </c:pt>
                  <c:pt idx="29">
                    <c:v>Mensa</c:v>
                  </c:pt>
                </c:lvl>
                <c:lvl>
                  <c:pt idx="0">
                    <c:v>LSTM1</c:v>
                  </c:pt>
                  <c:pt idx="3">
                    <c:v>Transd.1</c:v>
                  </c:pt>
                  <c:pt idx="6">
                    <c:v>Transd.2</c:v>
                  </c:pt>
                  <c:pt idx="9">
                    <c:v>CNN5</c:v>
                  </c:pt>
                  <c:pt idx="12">
                    <c:v>CNN9</c:v>
                  </c:pt>
                  <c:pt idx="15">
                    <c:v>CNN10</c:v>
                  </c:pt>
                  <c:pt idx="18">
                    <c:v>CNN12</c:v>
                  </c:pt>
                  <c:pt idx="21">
                    <c:v>RCNN1</c:v>
                  </c:pt>
                  <c:pt idx="24">
                    <c:v>RCNN3</c:v>
                  </c:pt>
                  <c:pt idx="27">
                    <c:v>Average</c:v>
                  </c:pt>
                </c:lvl>
              </c:multiLvlStrCache>
            </c:multiLvlStrRef>
          </c:cat>
          <c:val>
            <c:numRef>
              <c:f>'Noronha-Proposal-Result'!$W$117:$W$146</c:f>
              <c:numCache>
                <c:formatCode>General</c:formatCode>
                <c:ptCount val="30"/>
                <c:pt idx="0">
                  <c:v>2.9555537094047102E-4</c:v>
                </c:pt>
                <c:pt idx="1">
                  <c:v>2.9555537094047102E-4</c:v>
                </c:pt>
                <c:pt idx="2">
                  <c:v>9.2361053418897092E-6</c:v>
                </c:pt>
                <c:pt idx="3">
                  <c:v>5.0107283867161596E-4</c:v>
                </c:pt>
                <c:pt idx="4">
                  <c:v>5.0107283867161596E-4</c:v>
                </c:pt>
                <c:pt idx="5">
                  <c:v>1.5658526208487999E-5</c:v>
                </c:pt>
                <c:pt idx="6">
                  <c:v>4.7681475228888098E-4</c:v>
                </c:pt>
                <c:pt idx="7">
                  <c:v>4.7681475228888098E-4</c:v>
                </c:pt>
                <c:pt idx="8">
                  <c:v>1.49004610090275E-5</c:v>
                </c:pt>
                <c:pt idx="9">
                  <c:v>1.1177727163700701E-2</c:v>
                </c:pt>
                <c:pt idx="10">
                  <c:v>1.1177727163700701E-2</c:v>
                </c:pt>
                <c:pt idx="11">
                  <c:v>2.0783184535549999E-4</c:v>
                </c:pt>
                <c:pt idx="12">
                  <c:v>1.3213716411052699E-2</c:v>
                </c:pt>
                <c:pt idx="13">
                  <c:v>1.3213716411052699E-2</c:v>
                </c:pt>
                <c:pt idx="14">
                  <c:v>3.1179763417779101E-4</c:v>
                </c:pt>
                <c:pt idx="15">
                  <c:v>2.4600990708866101E-2</c:v>
                </c:pt>
                <c:pt idx="16">
                  <c:v>2.4600990708866101E-2</c:v>
                </c:pt>
                <c:pt idx="17">
                  <c:v>4.6662127278753298E-4</c:v>
                </c:pt>
                <c:pt idx="18">
                  <c:v>1.3074099229801499E-2</c:v>
                </c:pt>
                <c:pt idx="19">
                  <c:v>1.3074099229801499E-2</c:v>
                </c:pt>
                <c:pt idx="20">
                  <c:v>3.0237853406216598E-4</c:v>
                </c:pt>
                <c:pt idx="21">
                  <c:v>4.4215647416857599E-3</c:v>
                </c:pt>
                <c:pt idx="22">
                  <c:v>4.4215647416857599E-3</c:v>
                </c:pt>
                <c:pt idx="23">
                  <c:v>8.4816955952810505E-5</c:v>
                </c:pt>
                <c:pt idx="24">
                  <c:v>5.4670362156908703E-3</c:v>
                </c:pt>
                <c:pt idx="25">
                  <c:v>5.4670362156908703E-3</c:v>
                </c:pt>
                <c:pt idx="26">
                  <c:v>9.32644896359156E-5</c:v>
                </c:pt>
                <c:pt idx="27">
                  <c:v>6.4590966926953404E-3</c:v>
                </c:pt>
                <c:pt idx="28">
                  <c:v>6.4590966926953404E-3</c:v>
                </c:pt>
                <c:pt idx="29">
                  <c:v>1.3406096723522499E-4</c:v>
                </c:pt>
              </c:numCache>
            </c:numRef>
          </c:val>
          <c:extLst>
            <c:ext xmlns:c16="http://schemas.microsoft.com/office/drawing/2014/chart" uri="{C3380CC4-5D6E-409C-BE32-E72D297353CC}">
              <c16:uniqueId val="{00000003-17DC-2444-9296-EB85C77333E5}"/>
            </c:ext>
          </c:extLst>
        </c:ser>
        <c:ser>
          <c:idx val="4"/>
          <c:order val="4"/>
          <c:tx>
            <c:strRef>
              <c:f>'Noronha-Proposal-Result'!$X$116</c:f>
              <c:strCache>
                <c:ptCount val="1"/>
                <c:pt idx="0">
                  <c:v>Off-chip Interconnect </c:v>
                </c:pt>
              </c:strCache>
            </c:strRef>
          </c:tx>
          <c:spPr>
            <a:solidFill>
              <a:srgbClr val="2661B1"/>
            </a:solidFill>
            <a:ln>
              <a:solidFill>
                <a:srgbClr val="000000"/>
              </a:solidFill>
            </a:ln>
          </c:spPr>
          <c:invertIfNegative val="0"/>
          <c:cat>
            <c:multiLvlStrRef>
              <c:f>'Noronha-Proposal-Result'!$R$117:$S$146</c:f>
              <c:multiLvlStrCache>
                <c:ptCount val="30"/>
                <c:lvl>
                  <c:pt idx="0">
                    <c:v>Baseline</c:v>
                  </c:pt>
                  <c:pt idx="1">
                    <c:v>Base+HB</c:v>
                  </c:pt>
                  <c:pt idx="2">
                    <c:v>Mensa</c:v>
                  </c:pt>
                  <c:pt idx="3">
                    <c:v>Baseline</c:v>
                  </c:pt>
                  <c:pt idx="4">
                    <c:v>Base+HB</c:v>
                  </c:pt>
                  <c:pt idx="5">
                    <c:v>Mensa</c:v>
                  </c:pt>
                  <c:pt idx="6">
                    <c:v>Baseline</c:v>
                  </c:pt>
                  <c:pt idx="7">
                    <c:v>Base+HB</c:v>
                  </c:pt>
                  <c:pt idx="8">
                    <c:v>Mensa</c:v>
                  </c:pt>
                  <c:pt idx="9">
                    <c:v>Baseline</c:v>
                  </c:pt>
                  <c:pt idx="10">
                    <c:v>Base+HB</c:v>
                  </c:pt>
                  <c:pt idx="11">
                    <c:v>Mensa</c:v>
                  </c:pt>
                  <c:pt idx="12">
                    <c:v>Baseline</c:v>
                  </c:pt>
                  <c:pt idx="13">
                    <c:v>Base+HB</c:v>
                  </c:pt>
                  <c:pt idx="14">
                    <c:v>Mensa</c:v>
                  </c:pt>
                  <c:pt idx="15">
                    <c:v>Baseline</c:v>
                  </c:pt>
                  <c:pt idx="16">
                    <c:v>Base+HB</c:v>
                  </c:pt>
                  <c:pt idx="17">
                    <c:v>Mensa</c:v>
                  </c:pt>
                  <c:pt idx="18">
                    <c:v>Baseline</c:v>
                  </c:pt>
                  <c:pt idx="19">
                    <c:v>Base+HB</c:v>
                  </c:pt>
                  <c:pt idx="20">
                    <c:v>Mensa</c:v>
                  </c:pt>
                  <c:pt idx="21">
                    <c:v>Baseline</c:v>
                  </c:pt>
                  <c:pt idx="22">
                    <c:v>Base+HB</c:v>
                  </c:pt>
                  <c:pt idx="23">
                    <c:v>Mensa</c:v>
                  </c:pt>
                  <c:pt idx="24">
                    <c:v>Baseline</c:v>
                  </c:pt>
                  <c:pt idx="25">
                    <c:v>Base+HB</c:v>
                  </c:pt>
                  <c:pt idx="26">
                    <c:v>Mensa</c:v>
                  </c:pt>
                  <c:pt idx="27">
                    <c:v>Baseline</c:v>
                  </c:pt>
                  <c:pt idx="28">
                    <c:v>Base+HB</c:v>
                  </c:pt>
                  <c:pt idx="29">
                    <c:v>Mensa</c:v>
                  </c:pt>
                </c:lvl>
                <c:lvl>
                  <c:pt idx="0">
                    <c:v>LSTM1</c:v>
                  </c:pt>
                  <c:pt idx="3">
                    <c:v>Transd.1</c:v>
                  </c:pt>
                  <c:pt idx="6">
                    <c:v>Transd.2</c:v>
                  </c:pt>
                  <c:pt idx="9">
                    <c:v>CNN5</c:v>
                  </c:pt>
                  <c:pt idx="12">
                    <c:v>CNN9</c:v>
                  </c:pt>
                  <c:pt idx="15">
                    <c:v>CNN10</c:v>
                  </c:pt>
                  <c:pt idx="18">
                    <c:v>CNN12</c:v>
                  </c:pt>
                  <c:pt idx="21">
                    <c:v>RCNN1</c:v>
                  </c:pt>
                  <c:pt idx="24">
                    <c:v>RCNN3</c:v>
                  </c:pt>
                  <c:pt idx="27">
                    <c:v>Average</c:v>
                  </c:pt>
                </c:lvl>
              </c:multiLvlStrCache>
            </c:multiLvlStrRef>
          </c:cat>
          <c:val>
            <c:numRef>
              <c:f>'Noronha-Proposal-Result'!$X$117:$X$146</c:f>
              <c:numCache>
                <c:formatCode>General</c:formatCode>
                <c:ptCount val="30"/>
                <c:pt idx="0">
                  <c:v>0.31791391739083502</c:v>
                </c:pt>
                <c:pt idx="1">
                  <c:v>0.31791391739083502</c:v>
                </c:pt>
                <c:pt idx="2">
                  <c:v>0</c:v>
                </c:pt>
                <c:pt idx="3">
                  <c:v>0.31782002356071198</c:v>
                </c:pt>
                <c:pt idx="4">
                  <c:v>0.31782002356071198</c:v>
                </c:pt>
                <c:pt idx="5">
                  <c:v>0</c:v>
                </c:pt>
                <c:pt idx="6">
                  <c:v>0.31824903738062998</c:v>
                </c:pt>
                <c:pt idx="7">
                  <c:v>0.31824903738062998</c:v>
                </c:pt>
                <c:pt idx="8">
                  <c:v>0</c:v>
                </c:pt>
                <c:pt idx="9">
                  <c:v>5.9303112174764402E-2</c:v>
                </c:pt>
                <c:pt idx="10">
                  <c:v>5.9303112174764402E-2</c:v>
                </c:pt>
                <c:pt idx="11">
                  <c:v>2.8786138858653401E-2</c:v>
                </c:pt>
                <c:pt idx="12">
                  <c:v>7.3025262353798304E-2</c:v>
                </c:pt>
                <c:pt idx="13">
                  <c:v>7.3025262353798304E-2</c:v>
                </c:pt>
                <c:pt idx="14">
                  <c:v>1.08559513443764E-2</c:v>
                </c:pt>
                <c:pt idx="15">
                  <c:v>6.8287030770842597E-2</c:v>
                </c:pt>
                <c:pt idx="16">
                  <c:v>6.8287030770842597E-2</c:v>
                </c:pt>
                <c:pt idx="17">
                  <c:v>6.8711290198049096E-3</c:v>
                </c:pt>
                <c:pt idx="18">
                  <c:v>7.7702269849615493E-2</c:v>
                </c:pt>
                <c:pt idx="19">
                  <c:v>7.7702269849615493E-2</c:v>
                </c:pt>
                <c:pt idx="20">
                  <c:v>8.00304014363434E-3</c:v>
                </c:pt>
                <c:pt idx="21">
                  <c:v>0.21986082412801999</c:v>
                </c:pt>
                <c:pt idx="22">
                  <c:v>0.21986082412801999</c:v>
                </c:pt>
                <c:pt idx="23">
                  <c:v>1.09143543164239E-2</c:v>
                </c:pt>
                <c:pt idx="24">
                  <c:v>0.183710413979845</c:v>
                </c:pt>
                <c:pt idx="25">
                  <c:v>0.183710413979845</c:v>
                </c:pt>
                <c:pt idx="26">
                  <c:v>1.8102743050721699E-2</c:v>
                </c:pt>
                <c:pt idx="27">
                  <c:v>0.192662946552287</c:v>
                </c:pt>
                <c:pt idx="28">
                  <c:v>0.192662946552287</c:v>
                </c:pt>
                <c:pt idx="29">
                  <c:v>1.25364080315724E-2</c:v>
                </c:pt>
              </c:numCache>
            </c:numRef>
          </c:val>
          <c:extLst>
            <c:ext xmlns:c16="http://schemas.microsoft.com/office/drawing/2014/chart" uri="{C3380CC4-5D6E-409C-BE32-E72D297353CC}">
              <c16:uniqueId val="{00000004-17DC-2444-9296-EB85C77333E5}"/>
            </c:ext>
          </c:extLst>
        </c:ser>
        <c:ser>
          <c:idx val="5"/>
          <c:order val="5"/>
          <c:tx>
            <c:strRef>
              <c:f>'Noronha-Proposal-Result'!$Y$116</c:f>
              <c:strCache>
                <c:ptCount val="1"/>
                <c:pt idx="0">
                  <c:v>DRAM </c:v>
                </c:pt>
              </c:strCache>
            </c:strRef>
          </c:tx>
          <c:spPr>
            <a:solidFill>
              <a:schemeClr val="accent3">
                <a:lumMod val="60000"/>
                <a:lumOff val="40000"/>
              </a:schemeClr>
            </a:solidFill>
            <a:ln>
              <a:solidFill>
                <a:srgbClr val="000000"/>
              </a:solidFill>
            </a:ln>
          </c:spPr>
          <c:invertIfNegative val="0"/>
          <c:cat>
            <c:multiLvlStrRef>
              <c:f>'Noronha-Proposal-Result'!$R$117:$S$146</c:f>
              <c:multiLvlStrCache>
                <c:ptCount val="30"/>
                <c:lvl>
                  <c:pt idx="0">
                    <c:v>Baseline</c:v>
                  </c:pt>
                  <c:pt idx="1">
                    <c:v>Base+HB</c:v>
                  </c:pt>
                  <c:pt idx="2">
                    <c:v>Mensa</c:v>
                  </c:pt>
                  <c:pt idx="3">
                    <c:v>Baseline</c:v>
                  </c:pt>
                  <c:pt idx="4">
                    <c:v>Base+HB</c:v>
                  </c:pt>
                  <c:pt idx="5">
                    <c:v>Mensa</c:v>
                  </c:pt>
                  <c:pt idx="6">
                    <c:v>Baseline</c:v>
                  </c:pt>
                  <c:pt idx="7">
                    <c:v>Base+HB</c:v>
                  </c:pt>
                  <c:pt idx="8">
                    <c:v>Mensa</c:v>
                  </c:pt>
                  <c:pt idx="9">
                    <c:v>Baseline</c:v>
                  </c:pt>
                  <c:pt idx="10">
                    <c:v>Base+HB</c:v>
                  </c:pt>
                  <c:pt idx="11">
                    <c:v>Mensa</c:v>
                  </c:pt>
                  <c:pt idx="12">
                    <c:v>Baseline</c:v>
                  </c:pt>
                  <c:pt idx="13">
                    <c:v>Base+HB</c:v>
                  </c:pt>
                  <c:pt idx="14">
                    <c:v>Mensa</c:v>
                  </c:pt>
                  <c:pt idx="15">
                    <c:v>Baseline</c:v>
                  </c:pt>
                  <c:pt idx="16">
                    <c:v>Base+HB</c:v>
                  </c:pt>
                  <c:pt idx="17">
                    <c:v>Mensa</c:v>
                  </c:pt>
                  <c:pt idx="18">
                    <c:v>Baseline</c:v>
                  </c:pt>
                  <c:pt idx="19">
                    <c:v>Base+HB</c:v>
                  </c:pt>
                  <c:pt idx="20">
                    <c:v>Mensa</c:v>
                  </c:pt>
                  <c:pt idx="21">
                    <c:v>Baseline</c:v>
                  </c:pt>
                  <c:pt idx="22">
                    <c:v>Base+HB</c:v>
                  </c:pt>
                  <c:pt idx="23">
                    <c:v>Mensa</c:v>
                  </c:pt>
                  <c:pt idx="24">
                    <c:v>Baseline</c:v>
                  </c:pt>
                  <c:pt idx="25">
                    <c:v>Base+HB</c:v>
                  </c:pt>
                  <c:pt idx="26">
                    <c:v>Mensa</c:v>
                  </c:pt>
                  <c:pt idx="27">
                    <c:v>Baseline</c:v>
                  </c:pt>
                  <c:pt idx="28">
                    <c:v>Base+HB</c:v>
                  </c:pt>
                  <c:pt idx="29">
                    <c:v>Mensa</c:v>
                  </c:pt>
                </c:lvl>
                <c:lvl>
                  <c:pt idx="0">
                    <c:v>LSTM1</c:v>
                  </c:pt>
                  <c:pt idx="3">
                    <c:v>Transd.1</c:v>
                  </c:pt>
                  <c:pt idx="6">
                    <c:v>Transd.2</c:v>
                  </c:pt>
                  <c:pt idx="9">
                    <c:v>CNN5</c:v>
                  </c:pt>
                  <c:pt idx="12">
                    <c:v>CNN9</c:v>
                  </c:pt>
                  <c:pt idx="15">
                    <c:v>CNN10</c:v>
                  </c:pt>
                  <c:pt idx="18">
                    <c:v>CNN12</c:v>
                  </c:pt>
                  <c:pt idx="21">
                    <c:v>RCNN1</c:v>
                  </c:pt>
                  <c:pt idx="24">
                    <c:v>RCNN3</c:v>
                  </c:pt>
                  <c:pt idx="27">
                    <c:v>Average</c:v>
                  </c:pt>
                </c:lvl>
              </c:multiLvlStrCache>
            </c:multiLvlStrRef>
          </c:cat>
          <c:val>
            <c:numRef>
              <c:f>'Noronha-Proposal-Result'!$Y$117:$Y$146</c:f>
              <c:numCache>
                <c:formatCode>General</c:formatCode>
                <c:ptCount val="30"/>
                <c:pt idx="0">
                  <c:v>0.47766566087973</c:v>
                </c:pt>
                <c:pt idx="1">
                  <c:v>0.47766566087973</c:v>
                </c:pt>
                <c:pt idx="2">
                  <c:v>0.166110021836711</c:v>
                </c:pt>
                <c:pt idx="3">
                  <c:v>0.47752458539997</c:v>
                </c:pt>
                <c:pt idx="4">
                  <c:v>0.47752458539997</c:v>
                </c:pt>
                <c:pt idx="5">
                  <c:v>0.16606096231047199</c:v>
                </c:pt>
                <c:pt idx="6">
                  <c:v>0.47816917866439701</c:v>
                </c:pt>
                <c:pt idx="7">
                  <c:v>0.47816917866439701</c:v>
                </c:pt>
                <c:pt idx="8">
                  <c:v>0.16628512203137899</c:v>
                </c:pt>
                <c:pt idx="9">
                  <c:v>8.9102926042583602E-2</c:v>
                </c:pt>
                <c:pt idx="10">
                  <c:v>8.9102926042583602E-2</c:v>
                </c:pt>
                <c:pt idx="11">
                  <c:v>3.0985876111314401E-2</c:v>
                </c:pt>
                <c:pt idx="12">
                  <c:v>0.10972045668658199</c:v>
                </c:pt>
                <c:pt idx="13">
                  <c:v>0.10972045668658199</c:v>
                </c:pt>
                <c:pt idx="14">
                  <c:v>3.8155699579859599E-2</c:v>
                </c:pt>
                <c:pt idx="15">
                  <c:v>0.10260126373319101</c:v>
                </c:pt>
                <c:pt idx="16">
                  <c:v>0.10260126373319101</c:v>
                </c:pt>
                <c:pt idx="17">
                  <c:v>3.5679973577765298E-2</c:v>
                </c:pt>
                <c:pt idx="18">
                  <c:v>0.116747660449047</c:v>
                </c:pt>
                <c:pt idx="19">
                  <c:v>0.116747660449047</c:v>
                </c:pt>
                <c:pt idx="20">
                  <c:v>4.0599435996424099E-2</c:v>
                </c:pt>
                <c:pt idx="21">
                  <c:v>0.33034088825234997</c:v>
                </c:pt>
                <c:pt idx="22">
                  <c:v>0.33034088825234997</c:v>
                </c:pt>
                <c:pt idx="23">
                  <c:v>0.11487728060688999</c:v>
                </c:pt>
                <c:pt idx="24">
                  <c:v>0.276024897004718</c:v>
                </c:pt>
                <c:pt idx="25">
                  <c:v>0.276024897004718</c:v>
                </c:pt>
                <c:pt idx="26">
                  <c:v>9.5988691304469201E-2</c:v>
                </c:pt>
                <c:pt idx="27">
                  <c:v>0.289476077194812</c:v>
                </c:pt>
                <c:pt idx="28">
                  <c:v>0.289476077194812</c:v>
                </c:pt>
                <c:pt idx="29">
                  <c:v>0.101005795165806</c:v>
                </c:pt>
              </c:numCache>
            </c:numRef>
          </c:val>
          <c:extLst>
            <c:ext xmlns:c16="http://schemas.microsoft.com/office/drawing/2014/chart" uri="{C3380CC4-5D6E-409C-BE32-E72D297353CC}">
              <c16:uniqueId val="{00000005-17DC-2444-9296-EB85C77333E5}"/>
            </c:ext>
          </c:extLst>
        </c:ser>
        <c:dLbls>
          <c:showLegendKey val="0"/>
          <c:showVal val="0"/>
          <c:showCatName val="0"/>
          <c:showSerName val="0"/>
          <c:showPercent val="0"/>
          <c:showBubbleSize val="0"/>
        </c:dLbls>
        <c:gapWidth val="150"/>
        <c:overlap val="100"/>
        <c:axId val="1822949240"/>
        <c:axId val="1822952264"/>
      </c:barChart>
      <c:catAx>
        <c:axId val="1822949240"/>
        <c:scaling>
          <c:orientation val="minMax"/>
        </c:scaling>
        <c:delete val="0"/>
        <c:axPos val="b"/>
        <c:numFmt formatCode="General" sourceLinked="0"/>
        <c:majorTickMark val="out"/>
        <c:minorTickMark val="none"/>
        <c:tickLblPos val="nextTo"/>
        <c:txPr>
          <a:bodyPr/>
          <a:lstStyle/>
          <a:p>
            <a:pPr>
              <a:defRPr sz="1700" b="0">
                <a:latin typeface="Gill Sans MT" panose="020B0502020104020203" pitchFamily="34" charset="77"/>
              </a:defRPr>
            </a:pPr>
            <a:endParaRPr lang="en-US"/>
          </a:p>
        </c:txPr>
        <c:crossAx val="1822952264"/>
        <c:crosses val="autoZero"/>
        <c:auto val="1"/>
        <c:lblAlgn val="ctr"/>
        <c:lblOffset val="100"/>
        <c:noMultiLvlLbl val="0"/>
      </c:catAx>
      <c:valAx>
        <c:axId val="1822952264"/>
        <c:scaling>
          <c:orientation val="minMax"/>
          <c:max val="1"/>
        </c:scaling>
        <c:delete val="0"/>
        <c:axPos val="l"/>
        <c:majorGridlines/>
        <c:title>
          <c:tx>
            <c:rich>
              <a:bodyPr rot="-5400000" vert="horz"/>
              <a:lstStyle/>
              <a:p>
                <a:pPr>
                  <a:defRPr sz="2000">
                    <a:latin typeface="Gill Sans MT" panose="020B0502020104020203" pitchFamily="34" charset="77"/>
                  </a:defRPr>
                </a:pPr>
                <a:r>
                  <a:rPr lang="en-US" sz="2000">
                    <a:latin typeface="Gill Sans MT" panose="020B0502020104020203" pitchFamily="34" charset="77"/>
                  </a:rPr>
                  <a:t>Normalized Energy</a:t>
                </a:r>
              </a:p>
            </c:rich>
          </c:tx>
          <c:layout>
            <c:manualLayout>
              <c:xMode val="edge"/>
              <c:yMode val="edge"/>
              <c:x val="1.0928961748633901E-2"/>
              <c:y val="0.13647727215479999"/>
            </c:manualLayout>
          </c:layout>
          <c:overlay val="0"/>
        </c:title>
        <c:numFmt formatCode="General" sourceLinked="0"/>
        <c:majorTickMark val="out"/>
        <c:minorTickMark val="none"/>
        <c:tickLblPos val="nextTo"/>
        <c:txPr>
          <a:bodyPr/>
          <a:lstStyle/>
          <a:p>
            <a:pPr>
              <a:defRPr sz="2000">
                <a:latin typeface="Gill Sans MT" panose="020B0502020104020203" pitchFamily="34" charset="77"/>
              </a:defRPr>
            </a:pPr>
            <a:endParaRPr lang="en-US"/>
          </a:p>
        </c:txPr>
        <c:crossAx val="1822949240"/>
        <c:crosses val="autoZero"/>
        <c:crossBetween val="between"/>
        <c:majorUnit val="0.25"/>
      </c:valAx>
      <c:spPr>
        <a:ln>
          <a:solidFill>
            <a:schemeClr val="tx1"/>
          </a:solidFill>
        </a:ln>
      </c:spPr>
    </c:plotArea>
    <c:legend>
      <c:legendPos val="t"/>
      <c:layout>
        <c:manualLayout>
          <c:xMode val="edge"/>
          <c:yMode val="edge"/>
          <c:x val="0"/>
          <c:y val="0"/>
          <c:w val="1"/>
          <c:h val="0.107947399089509"/>
        </c:manualLayout>
      </c:layout>
      <c:overlay val="0"/>
      <c:txPr>
        <a:bodyPr/>
        <a:lstStyle/>
        <a:p>
          <a:pPr>
            <a:defRPr sz="2000" b="1">
              <a:latin typeface="Gill Sans MT" panose="020B0502020104020203" pitchFamily="34" charset="77"/>
            </a:defRPr>
          </a:pPr>
          <a:endParaRPr lang="en-US"/>
        </a:p>
      </c:txPr>
    </c:legend>
    <c:plotVisOnly val="1"/>
    <c:dispBlanksAs val="gap"/>
    <c:showDLblsOverMax val="0"/>
  </c:chart>
  <c:spPr>
    <a:ln>
      <a:noFill/>
    </a:ln>
  </c:spPr>
  <c:externalData r:id="rId2">
    <c:autoUpdate val="0"/>
  </c:externalData>
  <c:userShapes r:id="rId3"/>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8148997956945996E-2"/>
          <c:y val="0.20808248162278836"/>
          <c:w val="0.88223132274709237"/>
          <c:h val="0.66291298035022728"/>
        </c:manualLayout>
      </c:layout>
      <c:barChart>
        <c:barDir val="col"/>
        <c:grouping val="clustered"/>
        <c:varyColors val="0"/>
        <c:ser>
          <c:idx val="0"/>
          <c:order val="0"/>
          <c:tx>
            <c:strRef>
              <c:f>'Utilization (2)'!$AR$97</c:f>
              <c:strCache>
                <c:ptCount val="1"/>
                <c:pt idx="0">
                  <c:v>Base</c:v>
                </c:pt>
              </c:strCache>
            </c:strRef>
          </c:tx>
          <c:spPr>
            <a:solidFill>
              <a:schemeClr val="tx1">
                <a:lumMod val="65000"/>
                <a:lumOff val="35000"/>
              </a:schemeClr>
            </a:solidFill>
            <a:ln>
              <a:solidFill>
                <a:srgbClr val="000000"/>
              </a:solidFill>
            </a:ln>
          </c:spPr>
          <c:invertIfNegative val="0"/>
          <c:cat>
            <c:strRef>
              <c:f>'Utilization (2)'!$AP$98:$AP$107</c:f>
              <c:strCache>
                <c:ptCount val="10"/>
                <c:pt idx="0">
                  <c:v>LSTM1</c:v>
                </c:pt>
                <c:pt idx="1">
                  <c:v>Trans.1</c:v>
                </c:pt>
                <c:pt idx="2">
                  <c:v>Trans.2</c:v>
                </c:pt>
                <c:pt idx="3">
                  <c:v>CNN5</c:v>
                </c:pt>
                <c:pt idx="4">
                  <c:v>CNN9</c:v>
                </c:pt>
                <c:pt idx="5">
                  <c:v>CNN10</c:v>
                </c:pt>
                <c:pt idx="6">
                  <c:v>CNN12</c:v>
                </c:pt>
                <c:pt idx="7">
                  <c:v>RCNN1</c:v>
                </c:pt>
                <c:pt idx="8">
                  <c:v>RCNN3</c:v>
                </c:pt>
                <c:pt idx="9">
                  <c:v>Average</c:v>
                </c:pt>
              </c:strCache>
            </c:strRef>
          </c:cat>
          <c:val>
            <c:numRef>
              <c:f>'Utilization (2)'!$AR$98:$AR$107</c:f>
              <c:numCache>
                <c:formatCode>General</c:formatCode>
                <c:ptCount val="10"/>
                <c:pt idx="0">
                  <c:v>1</c:v>
                </c:pt>
                <c:pt idx="1">
                  <c:v>1</c:v>
                </c:pt>
                <c:pt idx="2">
                  <c:v>1</c:v>
                </c:pt>
                <c:pt idx="3">
                  <c:v>1</c:v>
                </c:pt>
                <c:pt idx="4">
                  <c:v>1</c:v>
                </c:pt>
                <c:pt idx="5">
                  <c:v>1</c:v>
                </c:pt>
                <c:pt idx="6">
                  <c:v>1</c:v>
                </c:pt>
                <c:pt idx="7">
                  <c:v>1</c:v>
                </c:pt>
                <c:pt idx="8">
                  <c:v>1</c:v>
                </c:pt>
                <c:pt idx="9">
                  <c:v>1</c:v>
                </c:pt>
              </c:numCache>
            </c:numRef>
          </c:val>
          <c:extLst>
            <c:ext xmlns:c16="http://schemas.microsoft.com/office/drawing/2014/chart" uri="{C3380CC4-5D6E-409C-BE32-E72D297353CC}">
              <c16:uniqueId val="{00000000-DB45-1C4E-993A-F14DA9316A2A}"/>
            </c:ext>
          </c:extLst>
        </c:ser>
        <c:ser>
          <c:idx val="2"/>
          <c:order val="1"/>
          <c:tx>
            <c:strRef>
              <c:f>'Utilization (2)'!$AT$97</c:f>
              <c:strCache>
                <c:ptCount val="1"/>
                <c:pt idx="0">
                  <c:v>Base+HB</c:v>
                </c:pt>
              </c:strCache>
            </c:strRef>
          </c:tx>
          <c:spPr>
            <a:solidFill>
              <a:schemeClr val="accent3">
                <a:lumMod val="40000"/>
                <a:lumOff val="60000"/>
              </a:schemeClr>
            </a:solidFill>
            <a:ln>
              <a:solidFill>
                <a:srgbClr val="000000"/>
              </a:solidFill>
            </a:ln>
          </c:spPr>
          <c:invertIfNegative val="0"/>
          <c:cat>
            <c:strRef>
              <c:f>'Utilization (2)'!$AP$98:$AP$107</c:f>
              <c:strCache>
                <c:ptCount val="10"/>
                <c:pt idx="0">
                  <c:v>LSTM1</c:v>
                </c:pt>
                <c:pt idx="1">
                  <c:v>Trans.1</c:v>
                </c:pt>
                <c:pt idx="2">
                  <c:v>Trans.2</c:v>
                </c:pt>
                <c:pt idx="3">
                  <c:v>CNN5</c:v>
                </c:pt>
                <c:pt idx="4">
                  <c:v>CNN9</c:v>
                </c:pt>
                <c:pt idx="5">
                  <c:v>CNN10</c:v>
                </c:pt>
                <c:pt idx="6">
                  <c:v>CNN12</c:v>
                </c:pt>
                <c:pt idx="7">
                  <c:v>RCNN1</c:v>
                </c:pt>
                <c:pt idx="8">
                  <c:v>RCNN3</c:v>
                </c:pt>
                <c:pt idx="9">
                  <c:v>Average</c:v>
                </c:pt>
              </c:strCache>
            </c:strRef>
          </c:cat>
          <c:val>
            <c:numRef>
              <c:f>'Utilization (2)'!$AT$98:$AT$107</c:f>
              <c:numCache>
                <c:formatCode>General</c:formatCode>
                <c:ptCount val="10"/>
                <c:pt idx="0">
                  <c:v>6.3653305433858636</c:v>
                </c:pt>
                <c:pt idx="1">
                  <c:v>3.6138554570539538</c:v>
                </c:pt>
                <c:pt idx="2">
                  <c:v>3.6935458756666288</c:v>
                </c:pt>
                <c:pt idx="3">
                  <c:v>1.6198442345668389</c:v>
                </c:pt>
                <c:pt idx="4">
                  <c:v>1.7640153705117436</c:v>
                </c:pt>
                <c:pt idx="5">
                  <c:v>1.4648692121463933</c:v>
                </c:pt>
                <c:pt idx="6">
                  <c:v>1.6460024597759921</c:v>
                </c:pt>
                <c:pt idx="7">
                  <c:v>2.1768268007610452</c:v>
                </c:pt>
                <c:pt idx="8">
                  <c:v>2.2973984195972852</c:v>
                </c:pt>
                <c:pt idx="9">
                  <c:v>2.5183276782952482</c:v>
                </c:pt>
              </c:numCache>
            </c:numRef>
          </c:val>
          <c:extLst>
            <c:ext xmlns:c16="http://schemas.microsoft.com/office/drawing/2014/chart" uri="{C3380CC4-5D6E-409C-BE32-E72D297353CC}">
              <c16:uniqueId val="{00000001-DB45-1C4E-993A-F14DA9316A2A}"/>
            </c:ext>
          </c:extLst>
        </c:ser>
        <c:ser>
          <c:idx val="4"/>
          <c:order val="2"/>
          <c:tx>
            <c:strRef>
              <c:f>'Utilization (2)'!$AX$97</c:f>
              <c:strCache>
                <c:ptCount val="1"/>
                <c:pt idx="0">
                  <c:v>Mensa</c:v>
                </c:pt>
              </c:strCache>
            </c:strRef>
          </c:tx>
          <c:spPr>
            <a:solidFill>
              <a:srgbClr val="EA4335"/>
            </a:solidFill>
            <a:ln>
              <a:solidFill>
                <a:srgbClr val="000000"/>
              </a:solidFill>
            </a:ln>
          </c:spPr>
          <c:invertIfNegative val="0"/>
          <c:cat>
            <c:strRef>
              <c:f>'Utilization (2)'!$AP$98:$AP$107</c:f>
              <c:strCache>
                <c:ptCount val="10"/>
                <c:pt idx="0">
                  <c:v>LSTM1</c:v>
                </c:pt>
                <c:pt idx="1">
                  <c:v>Trans.1</c:v>
                </c:pt>
                <c:pt idx="2">
                  <c:v>Trans.2</c:v>
                </c:pt>
                <c:pt idx="3">
                  <c:v>CNN5</c:v>
                </c:pt>
                <c:pt idx="4">
                  <c:v>CNN9</c:v>
                </c:pt>
                <c:pt idx="5">
                  <c:v>CNN10</c:v>
                </c:pt>
                <c:pt idx="6">
                  <c:v>CNN12</c:v>
                </c:pt>
                <c:pt idx="7">
                  <c:v>RCNN1</c:v>
                </c:pt>
                <c:pt idx="8">
                  <c:v>RCNN3</c:v>
                </c:pt>
                <c:pt idx="9">
                  <c:v>Average</c:v>
                </c:pt>
              </c:strCache>
            </c:strRef>
          </c:cat>
          <c:val>
            <c:numRef>
              <c:f>'Utilization (2)'!$AX$98:$AX$107</c:f>
              <c:numCache>
                <c:formatCode>General</c:formatCode>
                <c:ptCount val="10"/>
                <c:pt idx="0">
                  <c:v>8.0451599385564503</c:v>
                </c:pt>
                <c:pt idx="1">
                  <c:v>4.567562508915513</c:v>
                </c:pt>
                <c:pt idx="2">
                  <c:v>4.6682834626726848</c:v>
                </c:pt>
                <c:pt idx="3">
                  <c:v>1.9823671287224456</c:v>
                </c:pt>
                <c:pt idx="4">
                  <c:v>2.1830123417667449</c:v>
                </c:pt>
                <c:pt idx="5">
                  <c:v>1.7926281653712199</c:v>
                </c:pt>
                <c:pt idx="6">
                  <c:v>2.0494360756990289</c:v>
                </c:pt>
                <c:pt idx="7">
                  <c:v>2.7569560320811219</c:v>
                </c:pt>
                <c:pt idx="8">
                  <c:v>2.6132375968995327</c:v>
                </c:pt>
                <c:pt idx="9">
                  <c:v>3.1173452494995408</c:v>
                </c:pt>
              </c:numCache>
            </c:numRef>
          </c:val>
          <c:extLst>
            <c:ext xmlns:c16="http://schemas.microsoft.com/office/drawing/2014/chart" uri="{C3380CC4-5D6E-409C-BE32-E72D297353CC}">
              <c16:uniqueId val="{00000002-DB45-1C4E-993A-F14DA9316A2A}"/>
            </c:ext>
          </c:extLst>
        </c:ser>
        <c:dLbls>
          <c:showLegendKey val="0"/>
          <c:showVal val="0"/>
          <c:showCatName val="0"/>
          <c:showSerName val="0"/>
          <c:showPercent val="0"/>
          <c:showBubbleSize val="0"/>
        </c:dLbls>
        <c:gapWidth val="150"/>
        <c:axId val="2138830856"/>
        <c:axId val="2138835688"/>
      </c:barChart>
      <c:catAx>
        <c:axId val="2138830856"/>
        <c:scaling>
          <c:orientation val="minMax"/>
        </c:scaling>
        <c:delete val="0"/>
        <c:axPos val="b"/>
        <c:numFmt formatCode="General" sourceLinked="0"/>
        <c:majorTickMark val="out"/>
        <c:minorTickMark val="none"/>
        <c:tickLblPos val="nextTo"/>
        <c:crossAx val="2138835688"/>
        <c:crosses val="autoZero"/>
        <c:auto val="1"/>
        <c:lblAlgn val="ctr"/>
        <c:lblOffset val="100"/>
        <c:noMultiLvlLbl val="0"/>
      </c:catAx>
      <c:valAx>
        <c:axId val="2138835688"/>
        <c:scaling>
          <c:orientation val="minMax"/>
          <c:max val="8"/>
          <c:min val="0"/>
        </c:scaling>
        <c:delete val="0"/>
        <c:axPos val="l"/>
        <c:majorGridlines/>
        <c:title>
          <c:tx>
            <c:rich>
              <a:bodyPr rot="-5400000" vert="horz"/>
              <a:lstStyle/>
              <a:p>
                <a:pPr>
                  <a:defRPr/>
                </a:pPr>
                <a:r>
                  <a:rPr lang="en-US" dirty="0"/>
                  <a:t>Normalized</a:t>
                </a:r>
                <a:r>
                  <a:rPr lang="en-US" baseline="0" dirty="0"/>
                  <a:t> </a:t>
                </a:r>
                <a:r>
                  <a:rPr lang="en-US" dirty="0"/>
                  <a:t> Throughput</a:t>
                </a:r>
              </a:p>
            </c:rich>
          </c:tx>
          <c:layout>
            <c:manualLayout>
              <c:xMode val="edge"/>
              <c:yMode val="edge"/>
              <c:x val="2.6809939432353512E-2"/>
              <c:y val="0.18160605580839495"/>
            </c:manualLayout>
          </c:layout>
          <c:overlay val="0"/>
        </c:title>
        <c:numFmt formatCode="General" sourceLinked="0"/>
        <c:majorTickMark val="out"/>
        <c:minorTickMark val="none"/>
        <c:tickLblPos val="nextTo"/>
        <c:crossAx val="2138830856"/>
        <c:crosses val="autoZero"/>
        <c:crossBetween val="between"/>
        <c:majorUnit val="2"/>
      </c:valAx>
      <c:spPr>
        <a:noFill/>
        <a:ln>
          <a:solidFill>
            <a:schemeClr val="tx1"/>
          </a:solidFill>
        </a:ln>
      </c:spPr>
    </c:plotArea>
    <c:legend>
      <c:legendPos val="t"/>
      <c:layout>
        <c:manualLayout>
          <c:xMode val="edge"/>
          <c:yMode val="edge"/>
          <c:x val="0.23272073726119308"/>
          <c:y val="3.9382161898601803E-2"/>
          <c:w val="0.59480202713623009"/>
          <c:h val="0.15992154552220292"/>
        </c:manualLayout>
      </c:layout>
      <c:overlay val="0"/>
      <c:txPr>
        <a:bodyPr/>
        <a:lstStyle/>
        <a:p>
          <a:pPr>
            <a:defRPr sz="2000"/>
          </a:pPr>
          <a:endParaRPr lang="en-US"/>
        </a:p>
      </c:txPr>
    </c:legend>
    <c:plotVisOnly val="1"/>
    <c:dispBlanksAs val="gap"/>
    <c:showDLblsOverMax val="0"/>
  </c:chart>
  <c:spPr>
    <a:ln>
      <a:noFill/>
    </a:ln>
  </c:spPr>
  <c:txPr>
    <a:bodyPr/>
    <a:lstStyle/>
    <a:p>
      <a:pPr>
        <a:defRPr sz="1600">
          <a:latin typeface="Gill Sans MT" panose="020B0502020104020203" pitchFamily="34" charset="77"/>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9608280097063"/>
          <c:y val="4.2294921468149803E-2"/>
          <c:w val="0.81248526717179204"/>
          <c:h val="0.792204724409449"/>
        </c:manualLayout>
      </c:layout>
      <c:barChart>
        <c:barDir val="col"/>
        <c:grouping val="clustered"/>
        <c:varyColors val="0"/>
        <c:ser>
          <c:idx val="0"/>
          <c:order val="0"/>
          <c:tx>
            <c:strRef>
              <c:f>Summary!$M$15</c:f>
              <c:strCache>
                <c:ptCount val="1"/>
                <c:pt idx="0">
                  <c:v>Baseline</c:v>
                </c:pt>
              </c:strCache>
            </c:strRef>
          </c:tx>
          <c:spPr>
            <a:solidFill>
              <a:schemeClr val="accent1"/>
            </a:solidFill>
          </c:spPr>
          <c:invertIfNegative val="0"/>
          <c:cat>
            <c:strRef>
              <c:f>Summary!$L$16:$L$17</c:f>
              <c:strCache>
                <c:ptCount val="2"/>
                <c:pt idx="0">
                  <c:v>Latency</c:v>
                </c:pt>
                <c:pt idx="1">
                  <c:v>Energy</c:v>
                </c:pt>
              </c:strCache>
            </c:strRef>
          </c:cat>
          <c:val>
            <c:numRef>
              <c:f>Summary!$M$16:$M$17</c:f>
              <c:numCache>
                <c:formatCode>General</c:formatCode>
                <c:ptCount val="2"/>
                <c:pt idx="0">
                  <c:v>1</c:v>
                </c:pt>
                <c:pt idx="1">
                  <c:v>1</c:v>
                </c:pt>
              </c:numCache>
            </c:numRef>
          </c:val>
          <c:extLst>
            <c:ext xmlns:c16="http://schemas.microsoft.com/office/drawing/2014/chart" uri="{C3380CC4-5D6E-409C-BE32-E72D297353CC}">
              <c16:uniqueId val="{00000000-7826-9D49-811B-D9535C7E3A55}"/>
            </c:ext>
          </c:extLst>
        </c:ser>
        <c:ser>
          <c:idx val="1"/>
          <c:order val="1"/>
          <c:tx>
            <c:strRef>
              <c:f>Summary!$N$15</c:f>
              <c:strCache>
                <c:ptCount val="1"/>
                <c:pt idx="0">
                  <c:v>Intra-Subarray</c:v>
                </c:pt>
              </c:strCache>
            </c:strRef>
          </c:tx>
          <c:invertIfNegative val="0"/>
          <c:cat>
            <c:strRef>
              <c:f>Summary!$L$16:$L$17</c:f>
              <c:strCache>
                <c:ptCount val="2"/>
                <c:pt idx="0">
                  <c:v>Latency</c:v>
                </c:pt>
                <c:pt idx="1">
                  <c:v>Energy</c:v>
                </c:pt>
              </c:strCache>
            </c:strRef>
          </c:cat>
          <c:val>
            <c:numRef>
              <c:f>Summary!$N$16:$N$17</c:f>
              <c:numCache>
                <c:formatCode>General</c:formatCode>
                <c:ptCount val="2"/>
                <c:pt idx="0">
                  <c:v>8.8582677165354298E-2</c:v>
                </c:pt>
                <c:pt idx="1">
                  <c:v>1.3448690025594699E-2</c:v>
                </c:pt>
              </c:numCache>
            </c:numRef>
          </c:val>
          <c:extLst>
            <c:ext xmlns:c16="http://schemas.microsoft.com/office/drawing/2014/chart" uri="{C3380CC4-5D6E-409C-BE32-E72D297353CC}">
              <c16:uniqueId val="{00000001-7826-9D49-811B-D9535C7E3A55}"/>
            </c:ext>
          </c:extLst>
        </c:ser>
        <c:ser>
          <c:idx val="2"/>
          <c:order val="2"/>
          <c:tx>
            <c:strRef>
              <c:f>Summary!$O$15</c:f>
              <c:strCache>
                <c:ptCount val="1"/>
                <c:pt idx="0">
                  <c:v>Inter-Bank</c:v>
                </c:pt>
              </c:strCache>
            </c:strRef>
          </c:tx>
          <c:invertIfNegative val="0"/>
          <c:cat>
            <c:strRef>
              <c:f>Summary!$L$16:$L$17</c:f>
              <c:strCache>
                <c:ptCount val="2"/>
                <c:pt idx="0">
                  <c:v>Latency</c:v>
                </c:pt>
                <c:pt idx="1">
                  <c:v>Energy</c:v>
                </c:pt>
              </c:strCache>
            </c:strRef>
          </c:cat>
          <c:val>
            <c:numRef>
              <c:f>Summary!$O$16:$O$17</c:f>
              <c:numCache>
                <c:formatCode>General</c:formatCode>
                <c:ptCount val="2"/>
                <c:pt idx="0">
                  <c:v>0.51673228346456701</c:v>
                </c:pt>
                <c:pt idx="1">
                  <c:v>0.31183065183633102</c:v>
                </c:pt>
              </c:numCache>
            </c:numRef>
          </c:val>
          <c:extLst>
            <c:ext xmlns:c16="http://schemas.microsoft.com/office/drawing/2014/chart" uri="{C3380CC4-5D6E-409C-BE32-E72D297353CC}">
              <c16:uniqueId val="{00000002-7826-9D49-811B-D9535C7E3A55}"/>
            </c:ext>
          </c:extLst>
        </c:ser>
        <c:ser>
          <c:idx val="3"/>
          <c:order val="3"/>
          <c:tx>
            <c:strRef>
              <c:f>Summary!$P$15</c:f>
              <c:strCache>
                <c:ptCount val="1"/>
                <c:pt idx="0">
                  <c:v>Inter-Subarray</c:v>
                </c:pt>
              </c:strCache>
            </c:strRef>
          </c:tx>
          <c:invertIfNegative val="0"/>
          <c:cat>
            <c:strRef>
              <c:f>Summary!$L$16:$L$17</c:f>
              <c:strCache>
                <c:ptCount val="2"/>
                <c:pt idx="0">
                  <c:v>Latency</c:v>
                </c:pt>
                <c:pt idx="1">
                  <c:v>Energy</c:v>
                </c:pt>
              </c:strCache>
            </c:strRef>
          </c:cat>
          <c:val>
            <c:numRef>
              <c:f>Summary!$P$16:$P$17</c:f>
              <c:numCache>
                <c:formatCode>General</c:formatCode>
                <c:ptCount val="2"/>
                <c:pt idx="0">
                  <c:v>1.0147637795275599</c:v>
                </c:pt>
                <c:pt idx="1">
                  <c:v>0.67849912393909895</c:v>
                </c:pt>
              </c:numCache>
            </c:numRef>
          </c:val>
          <c:extLst>
            <c:ext xmlns:c16="http://schemas.microsoft.com/office/drawing/2014/chart" uri="{C3380CC4-5D6E-409C-BE32-E72D297353CC}">
              <c16:uniqueId val="{00000003-7826-9D49-811B-D9535C7E3A55}"/>
            </c:ext>
          </c:extLst>
        </c:ser>
        <c:dLbls>
          <c:showLegendKey val="0"/>
          <c:showVal val="0"/>
          <c:showCatName val="0"/>
          <c:showSerName val="0"/>
          <c:showPercent val="0"/>
          <c:showBubbleSize val="0"/>
        </c:dLbls>
        <c:gapWidth val="150"/>
        <c:axId val="1745777488"/>
        <c:axId val="1745818560"/>
      </c:barChart>
      <c:catAx>
        <c:axId val="1745777488"/>
        <c:scaling>
          <c:orientation val="minMax"/>
        </c:scaling>
        <c:delete val="0"/>
        <c:axPos val="b"/>
        <c:numFmt formatCode="General" sourceLinked="0"/>
        <c:majorTickMark val="out"/>
        <c:minorTickMark val="none"/>
        <c:tickLblPos val="nextTo"/>
        <c:txPr>
          <a:bodyPr/>
          <a:lstStyle/>
          <a:p>
            <a:pPr>
              <a:defRPr sz="2400"/>
            </a:pPr>
            <a:endParaRPr lang="en-US"/>
          </a:p>
        </c:txPr>
        <c:crossAx val="1745818560"/>
        <c:crosses val="autoZero"/>
        <c:auto val="1"/>
        <c:lblAlgn val="ctr"/>
        <c:lblOffset val="100"/>
        <c:noMultiLvlLbl val="0"/>
      </c:catAx>
      <c:valAx>
        <c:axId val="1745818560"/>
        <c:scaling>
          <c:orientation val="minMax"/>
        </c:scaling>
        <c:delete val="0"/>
        <c:axPos val="l"/>
        <c:majorGridlines/>
        <c:title>
          <c:tx>
            <c:rich>
              <a:bodyPr rot="-5400000" vert="horz"/>
              <a:lstStyle/>
              <a:p>
                <a:pPr>
                  <a:defRPr/>
                </a:pPr>
                <a:r>
                  <a:rPr lang="en-US" sz="2400" dirty="0"/>
                  <a:t>Normalized</a:t>
                </a:r>
                <a:r>
                  <a:rPr lang="en-US" sz="2400" baseline="0" dirty="0"/>
                  <a:t> Savings</a:t>
                </a:r>
                <a:endParaRPr lang="en-US" sz="2400" dirty="0"/>
              </a:p>
            </c:rich>
          </c:tx>
          <c:overlay val="0"/>
        </c:title>
        <c:numFmt formatCode="General" sourceLinked="1"/>
        <c:majorTickMark val="out"/>
        <c:minorTickMark val="none"/>
        <c:tickLblPos val="nextTo"/>
        <c:txPr>
          <a:bodyPr/>
          <a:lstStyle/>
          <a:p>
            <a:pPr>
              <a:defRPr sz="1800"/>
            </a:pPr>
            <a:endParaRPr lang="en-US"/>
          </a:p>
        </c:txPr>
        <c:crossAx val="1745777488"/>
        <c:crosses val="autoZero"/>
        <c:crossBetween val="between"/>
      </c:valAx>
    </c:plotArea>
    <c:legend>
      <c:legendPos val="r"/>
      <c:layout>
        <c:manualLayout>
          <c:xMode val="edge"/>
          <c:yMode val="edge"/>
          <c:x val="0.28331835289456703"/>
          <c:y val="2.2068074823980298E-3"/>
          <c:w val="0.667939508740653"/>
          <c:h val="0.14108903053784899"/>
        </c:manualLayout>
      </c:layout>
      <c:overlay val="0"/>
      <c:spPr>
        <a:solidFill>
          <a:schemeClr val="bg1"/>
        </a:solidFill>
        <a:ln>
          <a:solidFill>
            <a:schemeClr val="tx1"/>
          </a:solidFill>
        </a:ln>
      </c:spPr>
      <c:txPr>
        <a:bodyPr/>
        <a:lstStyle/>
        <a:p>
          <a:pPr>
            <a:defRPr sz="20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450539791016692"/>
          <c:y val="0.20925669962517277"/>
          <c:w val="0.67405083293159773"/>
          <c:h val="0.63376124972111569"/>
        </c:manualLayout>
      </c:layout>
      <c:barChart>
        <c:barDir val="col"/>
        <c:grouping val="clustered"/>
        <c:varyColors val="0"/>
        <c:ser>
          <c:idx val="0"/>
          <c:order val="0"/>
          <c:tx>
            <c:strRef>
              <c:f>Sheet1!$B$1</c:f>
              <c:strCache>
                <c:ptCount val="1"/>
                <c:pt idx="0">
                  <c:v>Energy (pJ)</c:v>
                </c:pt>
              </c:strCache>
            </c:strRef>
          </c:tx>
          <c:spPr>
            <a:solidFill>
              <a:schemeClr val="accent1"/>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ADD (int)</c:v>
                </c:pt>
                <c:pt idx="1">
                  <c:v>ADD (float)</c:v>
                </c:pt>
                <c:pt idx="2">
                  <c:v>Register File</c:v>
                </c:pt>
                <c:pt idx="3">
                  <c:v> MULT (int)</c:v>
                </c:pt>
                <c:pt idx="4">
                  <c:v>MULT (float)</c:v>
                </c:pt>
                <c:pt idx="5">
                  <c:v>SRAM Cache</c:v>
                </c:pt>
                <c:pt idx="6">
                  <c:v>DRAM </c:v>
                </c:pt>
              </c:strCache>
            </c:strRef>
          </c:cat>
          <c:val>
            <c:numRef>
              <c:f>Sheet1!$B$2:$B$8</c:f>
              <c:numCache>
                <c:formatCode>General</c:formatCode>
                <c:ptCount val="7"/>
                <c:pt idx="0">
                  <c:v>0.1</c:v>
                </c:pt>
                <c:pt idx="1">
                  <c:v>0.9</c:v>
                </c:pt>
                <c:pt idx="2">
                  <c:v>1</c:v>
                </c:pt>
                <c:pt idx="3">
                  <c:v>3.1</c:v>
                </c:pt>
                <c:pt idx="4">
                  <c:v>3.7</c:v>
                </c:pt>
                <c:pt idx="5">
                  <c:v>5</c:v>
                </c:pt>
                <c:pt idx="6">
                  <c:v>640</c:v>
                </c:pt>
              </c:numCache>
            </c:numRef>
          </c:val>
          <c:extLst>
            <c:ext xmlns:c16="http://schemas.microsoft.com/office/drawing/2014/chart" uri="{C3380CC4-5D6E-409C-BE32-E72D297353CC}">
              <c16:uniqueId val="{00000000-D624-8D47-A68C-B1EE97E20108}"/>
            </c:ext>
          </c:extLst>
        </c:ser>
        <c:dLbls>
          <c:showLegendKey val="0"/>
          <c:showVal val="0"/>
          <c:showCatName val="0"/>
          <c:showSerName val="0"/>
          <c:showPercent val="0"/>
          <c:showBubbleSize val="0"/>
        </c:dLbls>
        <c:gapWidth val="80"/>
        <c:overlap val="-27"/>
        <c:axId val="924789647"/>
        <c:axId val="924791295"/>
      </c:barChart>
      <c:lineChart>
        <c:grouping val="standard"/>
        <c:varyColors val="0"/>
        <c:ser>
          <c:idx val="1"/>
          <c:order val="1"/>
          <c:tx>
            <c:strRef>
              <c:f>Sheet1!$C$1</c:f>
              <c:strCache>
                <c:ptCount val="1"/>
                <c:pt idx="0">
                  <c:v>ADD (int) Relative Cost</c:v>
                </c:pt>
              </c:strCache>
            </c:strRef>
          </c:tx>
          <c:spPr>
            <a:ln w="60325" cap="rnd">
              <a:solidFill>
                <a:schemeClr val="tx2"/>
              </a:solidFill>
              <a:round/>
            </a:ln>
            <a:effectLst/>
          </c:spPr>
          <c:marker>
            <c:symbol val="diamond"/>
            <c:size val="15"/>
            <c:spPr>
              <a:solidFill>
                <a:schemeClr val="tx2"/>
              </a:solidFill>
              <a:ln w="15875">
                <a:solidFill>
                  <a:schemeClr val="tx2"/>
                </a:solidFill>
              </a:ln>
              <a:effectLst/>
            </c:spPr>
          </c:marker>
          <c:cat>
            <c:strRef>
              <c:f>Sheet1!$A$2:$A$8</c:f>
              <c:strCache>
                <c:ptCount val="7"/>
                <c:pt idx="0">
                  <c:v>ADD (int)</c:v>
                </c:pt>
                <c:pt idx="1">
                  <c:v>ADD (float)</c:v>
                </c:pt>
                <c:pt idx="2">
                  <c:v>Register File</c:v>
                </c:pt>
                <c:pt idx="3">
                  <c:v> MULT (int)</c:v>
                </c:pt>
                <c:pt idx="4">
                  <c:v>MULT (float)</c:v>
                </c:pt>
                <c:pt idx="5">
                  <c:v>SRAM Cache</c:v>
                </c:pt>
                <c:pt idx="6">
                  <c:v>DRAM </c:v>
                </c:pt>
              </c:strCache>
            </c:strRef>
          </c:cat>
          <c:val>
            <c:numRef>
              <c:f>Sheet1!$C$2:$C$8</c:f>
              <c:numCache>
                <c:formatCode>General</c:formatCode>
                <c:ptCount val="7"/>
                <c:pt idx="0">
                  <c:v>1</c:v>
                </c:pt>
                <c:pt idx="1">
                  <c:v>9</c:v>
                </c:pt>
                <c:pt idx="2">
                  <c:v>10</c:v>
                </c:pt>
                <c:pt idx="3">
                  <c:v>31</c:v>
                </c:pt>
                <c:pt idx="4">
                  <c:v>37</c:v>
                </c:pt>
                <c:pt idx="5">
                  <c:v>50</c:v>
                </c:pt>
                <c:pt idx="6">
                  <c:v>6400</c:v>
                </c:pt>
              </c:numCache>
            </c:numRef>
          </c:val>
          <c:smooth val="0"/>
          <c:extLst>
            <c:ext xmlns:c16="http://schemas.microsoft.com/office/drawing/2014/chart" uri="{C3380CC4-5D6E-409C-BE32-E72D297353CC}">
              <c16:uniqueId val="{00000001-D624-8D47-A68C-B1EE97E20108}"/>
            </c:ext>
          </c:extLst>
        </c:ser>
        <c:dLbls>
          <c:showLegendKey val="0"/>
          <c:showVal val="0"/>
          <c:showCatName val="0"/>
          <c:showSerName val="0"/>
          <c:showPercent val="0"/>
          <c:showBubbleSize val="0"/>
        </c:dLbls>
        <c:marker val="1"/>
        <c:smooth val="0"/>
        <c:axId val="924789647"/>
        <c:axId val="924791295"/>
      </c:lineChart>
      <c:catAx>
        <c:axId val="924789647"/>
        <c:scaling>
          <c:orientation val="minMax"/>
        </c:scaling>
        <c:delete val="0"/>
        <c:axPos val="b"/>
        <c:numFmt formatCode="General" sourceLinked="1"/>
        <c:majorTickMark val="out"/>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crossAx val="924791295"/>
        <c:crosses val="autoZero"/>
        <c:auto val="1"/>
        <c:lblAlgn val="ctr"/>
        <c:lblOffset val="100"/>
        <c:noMultiLvlLbl val="0"/>
      </c:catAx>
      <c:valAx>
        <c:axId val="924791295"/>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defRPr>
                </a:pPr>
                <a:r>
                  <a:rPr lang="en-US" dirty="0"/>
                  <a:t>Energy for a 32-bit Operation (log scale)</a:t>
                </a:r>
              </a:p>
            </c:rich>
          </c:tx>
          <c:layout>
            <c:manualLayout>
              <c:xMode val="edge"/>
              <c:yMode val="edge"/>
              <c:x val="0.1477584051993501"/>
              <c:y val="0.16069507790308224"/>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crossAx val="924789647"/>
        <c:crosses val="autoZero"/>
        <c:crossBetween val="between"/>
      </c:valAx>
      <c:spPr>
        <a:noFill/>
        <a:ln>
          <a:noFill/>
        </a:ln>
        <a:effectLst/>
      </c:spPr>
    </c:plotArea>
    <c:legend>
      <c:legendPos val="t"/>
      <c:layout>
        <c:manualLayout>
          <c:xMode val="edge"/>
          <c:yMode val="edge"/>
          <c:x val="0.32499214383916297"/>
          <c:y val="0.145730285308277"/>
          <c:w val="0.50380604210188007"/>
          <c:h val="6.0940868771016982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solidFill>
            <a:schemeClr val="tx1"/>
          </a:solidFill>
          <a:latin typeface="Tahoma" panose="020B0604030504040204" pitchFamily="34" charset="0"/>
          <a:ea typeface="Tahoma" panose="020B0604030504040204" pitchFamily="34" charset="0"/>
          <a:cs typeface="Tahoma" panose="020B060403050404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481578691552"/>
          <c:y val="7.03358448482896E-2"/>
          <c:w val="0.81172292699523696"/>
          <c:h val="0.54584290990013495"/>
        </c:manualLayout>
      </c:layout>
      <c:barChart>
        <c:barDir val="bar"/>
        <c:grouping val="clustered"/>
        <c:varyColors val="0"/>
        <c:ser>
          <c:idx val="0"/>
          <c:order val="0"/>
          <c:tx>
            <c:strRef>
              <c:f>Sheet1!$B$1</c:f>
              <c:strCache>
                <c:ptCount val="1"/>
                <c:pt idx="0">
                  <c:v>열3</c:v>
                </c:pt>
              </c:strCache>
            </c:strRef>
          </c:tx>
          <c:spPr>
            <a:solidFill>
              <a:schemeClr val="accent1"/>
            </a:solidFill>
            <a:ln>
              <a:solidFill>
                <a:schemeClr val="accent1">
                  <a:lumMod val="50000"/>
                </a:schemeClr>
              </a:solidFill>
            </a:ln>
            <a:effectLst/>
          </c:spPr>
          <c:invertIfNegative val="0"/>
          <c:dLbls>
            <c:dLbl>
              <c:idx val="0"/>
              <c:tx>
                <c:rich>
                  <a:bodyPr/>
                  <a:lstStyle/>
                  <a:p>
                    <a:r>
                      <a:rPr lang="en-US" altLang="ko-KR" dirty="0"/>
                      <a:t>+42%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6C2F-1441-AEBA-F00D20293B02}"/>
                </c:ext>
              </c:extLst>
            </c:dLbl>
            <c:dLbl>
              <c:idx val="1"/>
              <c:delete val="1"/>
              <c:extLst>
                <c:ext xmlns:c15="http://schemas.microsoft.com/office/drawing/2012/chart" uri="{CE6537A1-D6FC-4f65-9D91-7224C49458BB}"/>
                <c:ext xmlns:c16="http://schemas.microsoft.com/office/drawing/2014/chart" uri="{C3380CC4-5D6E-409C-BE32-E72D297353CC}">
                  <c16:uniqueId val="{00000001-6C2F-1441-AEBA-F00D20293B02}"/>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128 Cores</c:v>
                </c:pt>
                <c:pt idx="1">
                  <c:v>32 Cores</c:v>
                </c:pt>
              </c:strCache>
            </c:strRef>
          </c:cat>
          <c:val>
            <c:numRef>
              <c:f>Sheet1!$B$2:$B$3</c:f>
              <c:numCache>
                <c:formatCode>General</c:formatCode>
                <c:ptCount val="2"/>
                <c:pt idx="0">
                  <c:v>1.420607344</c:v>
                </c:pt>
                <c:pt idx="1">
                  <c:v>1</c:v>
                </c:pt>
              </c:numCache>
            </c:numRef>
          </c:val>
          <c:extLst>
            <c:ext xmlns:c16="http://schemas.microsoft.com/office/drawing/2014/chart" uri="{C3380CC4-5D6E-409C-BE32-E72D297353CC}">
              <c16:uniqueId val="{00000002-6C2F-1441-AEBA-F00D20293B02}"/>
            </c:ext>
          </c:extLst>
        </c:ser>
        <c:dLbls>
          <c:showLegendKey val="0"/>
          <c:showVal val="0"/>
          <c:showCatName val="0"/>
          <c:showSerName val="0"/>
          <c:showPercent val="0"/>
          <c:showBubbleSize val="0"/>
        </c:dLbls>
        <c:gapWidth val="50"/>
        <c:axId val="-1970970072"/>
        <c:axId val="-1970966552"/>
      </c:barChart>
      <c:catAx>
        <c:axId val="-1970970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970966552"/>
        <c:crosses val="autoZero"/>
        <c:auto val="1"/>
        <c:lblAlgn val="ctr"/>
        <c:lblOffset val="100"/>
        <c:noMultiLvlLbl val="0"/>
      </c:catAx>
      <c:valAx>
        <c:axId val="-1970966552"/>
        <c:scaling>
          <c:orientation val="minMax"/>
          <c:max val="4"/>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en-US" altLang="ko-KR" dirty="0"/>
                  <a:t>Speedup</a:t>
                </a:r>
                <a:endParaRPr lang="ko-KR" altLang="en-US" dirty="0"/>
              </a:p>
            </c:rich>
          </c:tx>
          <c:layout>
            <c:manualLayout>
              <c:xMode val="edge"/>
              <c:yMode val="edge"/>
              <c:x val="0.509829153300282"/>
              <c:y val="0.82470364039603605"/>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970970072"/>
        <c:crosses val="autoZero"/>
        <c:crossBetween val="between"/>
      </c:valAx>
      <c:spPr>
        <a:noFill/>
        <a:ln>
          <a:noFill/>
        </a:ln>
        <a:effectLst/>
      </c:spPr>
    </c:plotArea>
    <c:plotVisOnly val="1"/>
    <c:dispBlanksAs val="gap"/>
    <c:showDLblsOverMax val="0"/>
  </c:chart>
  <c:spPr>
    <a:noFill/>
    <a:ln>
      <a:noFill/>
    </a:ln>
    <a:effectLst/>
  </c:spPr>
  <c:txPr>
    <a:bodyPr/>
    <a:lstStyle/>
    <a:p>
      <a:pPr>
        <a:defRPr sz="2000">
          <a:solidFill>
            <a:schemeClr val="tx1"/>
          </a:solidFill>
          <a:latin typeface="+mn-lt"/>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계열 1</c:v>
                </c:pt>
              </c:strCache>
            </c:strRef>
          </c:tx>
          <c:spPr>
            <a:solidFill>
              <a:schemeClr val="accent1"/>
            </a:solidFill>
            <a:ln>
              <a:noFill/>
            </a:ln>
            <a:effectLst/>
          </c:spPr>
          <c:invertIfNegative val="0"/>
          <c:dPt>
            <c:idx val="0"/>
            <c:invertIfNegative val="0"/>
            <c:bubble3D val="0"/>
            <c:spPr>
              <a:solidFill>
                <a:schemeClr val="accent1"/>
              </a:solidFill>
              <a:ln>
                <a:solidFill>
                  <a:schemeClr val="accent1">
                    <a:lumMod val="50000"/>
                  </a:schemeClr>
                </a:solidFill>
              </a:ln>
              <a:effectLst/>
            </c:spPr>
            <c:extLst>
              <c:ext xmlns:c16="http://schemas.microsoft.com/office/drawing/2014/chart" uri="{C3380CC4-5D6E-409C-BE32-E72D297353CC}">
                <c16:uniqueId val="{00000001-CEFA-1E43-994B-B6D98FA7C8D3}"/>
              </c:ext>
            </c:extLst>
          </c:dPt>
          <c:dPt>
            <c:idx val="1"/>
            <c:invertIfNegative val="0"/>
            <c:bubble3D val="0"/>
            <c:spPr>
              <a:solidFill>
                <a:schemeClr val="accent1"/>
              </a:solidFill>
              <a:ln>
                <a:solidFill>
                  <a:schemeClr val="accent1">
                    <a:lumMod val="50000"/>
                  </a:schemeClr>
                </a:solidFill>
              </a:ln>
              <a:effectLst/>
            </c:spPr>
            <c:extLst>
              <c:ext xmlns:c16="http://schemas.microsoft.com/office/drawing/2014/chart" uri="{C3380CC4-5D6E-409C-BE32-E72D297353CC}">
                <c16:uniqueId val="{00000003-CEFA-1E43-994B-B6D98FA7C8D3}"/>
              </c:ext>
            </c:extLst>
          </c:dPt>
          <c:dPt>
            <c:idx val="2"/>
            <c:invertIfNegative val="0"/>
            <c:bubble3D val="0"/>
            <c:spPr>
              <a:solidFill>
                <a:schemeClr val="accent1"/>
              </a:solidFill>
              <a:ln>
                <a:solidFill>
                  <a:schemeClr val="accent1">
                    <a:lumMod val="50000"/>
                  </a:schemeClr>
                </a:solidFill>
              </a:ln>
              <a:effectLst/>
            </c:spPr>
            <c:extLst>
              <c:ext xmlns:c16="http://schemas.microsoft.com/office/drawing/2014/chart" uri="{C3380CC4-5D6E-409C-BE32-E72D297353CC}">
                <c16:uniqueId val="{00000005-CEFA-1E43-994B-B6D98FA7C8D3}"/>
              </c:ext>
            </c:extLst>
          </c:dPt>
          <c:dPt>
            <c:idx val="3"/>
            <c:invertIfNegative val="0"/>
            <c:bubble3D val="0"/>
            <c:spPr>
              <a:solidFill>
                <a:schemeClr val="accent3"/>
              </a:solidFill>
              <a:ln>
                <a:solidFill>
                  <a:schemeClr val="accent3">
                    <a:lumMod val="50000"/>
                  </a:schemeClr>
                </a:solidFill>
              </a:ln>
              <a:effectLst/>
            </c:spPr>
            <c:extLst>
              <c:ext xmlns:c16="http://schemas.microsoft.com/office/drawing/2014/chart" uri="{C3380CC4-5D6E-409C-BE32-E72D297353CC}">
                <c16:uniqueId val="{00000007-CEFA-1E43-994B-B6D98FA7C8D3}"/>
              </c:ext>
            </c:extLst>
          </c:dPt>
          <c:dPt>
            <c:idx val="4"/>
            <c:invertIfNegative val="0"/>
            <c:bubble3D val="0"/>
            <c:spPr>
              <a:solidFill>
                <a:schemeClr val="accent3"/>
              </a:solidFill>
              <a:ln>
                <a:solidFill>
                  <a:schemeClr val="accent3">
                    <a:lumMod val="50000"/>
                  </a:schemeClr>
                </a:solidFill>
              </a:ln>
              <a:effectLst/>
            </c:spPr>
            <c:extLst>
              <c:ext xmlns:c16="http://schemas.microsoft.com/office/drawing/2014/chart" uri="{C3380CC4-5D6E-409C-BE32-E72D297353CC}">
                <c16:uniqueId val="{00000009-CEFA-1E43-994B-B6D98FA7C8D3}"/>
              </c:ext>
            </c:extLst>
          </c:dPt>
          <c:dPt>
            <c:idx val="5"/>
            <c:invertIfNegative val="0"/>
            <c:bubble3D val="0"/>
            <c:spPr>
              <a:solidFill>
                <a:schemeClr val="accent3"/>
              </a:solidFill>
              <a:ln>
                <a:solidFill>
                  <a:schemeClr val="accent3">
                    <a:lumMod val="50000"/>
                  </a:schemeClr>
                </a:solidFill>
              </a:ln>
              <a:effectLst/>
            </c:spPr>
            <c:extLst>
              <c:ext xmlns:c16="http://schemas.microsoft.com/office/drawing/2014/chart" uri="{C3380CC4-5D6E-409C-BE32-E72D297353CC}">
                <c16:uniqueId val="{0000000B-CEFA-1E43-994B-B6D98FA7C8D3}"/>
              </c:ext>
            </c:extLst>
          </c:dPt>
          <c:dLbls>
            <c:dLbl>
              <c:idx val="0"/>
              <c:delete val="1"/>
              <c:extLst>
                <c:ext xmlns:c15="http://schemas.microsoft.com/office/drawing/2012/chart" uri="{CE6537A1-D6FC-4f65-9D91-7224C49458BB}"/>
                <c:ext xmlns:c16="http://schemas.microsoft.com/office/drawing/2014/chart" uri="{C3380CC4-5D6E-409C-BE32-E72D297353CC}">
                  <c16:uniqueId val="{00000001-CEFA-1E43-994B-B6D98FA7C8D3}"/>
                </c:ext>
              </c:extLst>
            </c:dLbl>
            <c:dLbl>
              <c:idx val="1"/>
              <c:tx>
                <c:rich>
                  <a:bodyPr/>
                  <a:lstStyle/>
                  <a:p>
                    <a:r>
                      <a:rPr lang="en-US" altLang="ko-KR"/>
                      <a:t>+56%</a:t>
                    </a:r>
                    <a:endParaRPr lang="en-US" altLang="ko-KR"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CEFA-1E43-994B-B6D98FA7C8D3}"/>
                </c:ext>
              </c:extLst>
            </c:dLbl>
            <c:dLbl>
              <c:idx val="2"/>
              <c:tx>
                <c:rich>
                  <a:bodyPr/>
                  <a:lstStyle/>
                  <a:p>
                    <a:r>
                      <a:rPr lang="en-US" altLang="ko-KR"/>
                      <a:t>+25%</a:t>
                    </a:r>
                    <a:endParaRPr lang="en-US" altLang="ko-KR"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CEFA-1E43-994B-B6D98FA7C8D3}"/>
                </c:ext>
              </c:extLst>
            </c:dLbl>
            <c:dLbl>
              <c:idx val="3"/>
              <c:tx>
                <c:rich>
                  <a:bodyPr/>
                  <a:lstStyle/>
                  <a:p>
                    <a:r>
                      <a:rPr lang="en-US" altLang="ko-KR"/>
                      <a:t>9.0x</a:t>
                    </a:r>
                    <a:endParaRPr lang="en-US" altLang="ko-KR"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CEFA-1E43-994B-B6D98FA7C8D3}"/>
                </c:ext>
              </c:extLst>
            </c:dLbl>
            <c:dLbl>
              <c:idx val="4"/>
              <c:tx>
                <c:rich>
                  <a:bodyPr/>
                  <a:lstStyle/>
                  <a:p>
                    <a:r>
                      <a:rPr lang="en-US" altLang="ko-KR"/>
                      <a:t>11.6x</a:t>
                    </a:r>
                    <a:endParaRPr lang="en-US" altLang="ko-KR"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CEFA-1E43-994B-B6D98FA7C8D3}"/>
                </c:ext>
              </c:extLst>
            </c:dLbl>
            <c:dLbl>
              <c:idx val="5"/>
              <c:tx>
                <c:rich>
                  <a:bodyPr/>
                  <a:lstStyle/>
                  <a:p>
                    <a:r>
                      <a:rPr lang="en-US" altLang="ko-KR"/>
                      <a:t>13.8x</a:t>
                    </a:r>
                    <a:endParaRPr lang="en-US" altLang="ko-KR"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CEFA-1E43-994B-B6D98FA7C8D3}"/>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DDR3-OoO</c:v>
                </c:pt>
                <c:pt idx="1">
                  <c:v>HMC-OoO</c:v>
                </c:pt>
                <c:pt idx="2">
                  <c:v>HMC-MC</c:v>
                </c:pt>
                <c:pt idx="3">
                  <c:v>Tesseract</c:v>
                </c:pt>
                <c:pt idx="4">
                  <c:v>Tesseract-
LP</c:v>
                </c:pt>
                <c:pt idx="5">
                  <c:v>Tesseract-
LP-MTP</c:v>
                </c:pt>
              </c:strCache>
            </c:strRef>
          </c:cat>
          <c:val>
            <c:numRef>
              <c:f>Sheet1!$B$2:$B$7</c:f>
              <c:numCache>
                <c:formatCode>General</c:formatCode>
                <c:ptCount val="6"/>
                <c:pt idx="0">
                  <c:v>1</c:v>
                </c:pt>
                <c:pt idx="1">
                  <c:v>1.559151435</c:v>
                </c:pt>
                <c:pt idx="2">
                  <c:v>1.252544595</c:v>
                </c:pt>
                <c:pt idx="3">
                  <c:v>9.0241128310000001</c:v>
                </c:pt>
                <c:pt idx="4">
                  <c:v>11.6257351</c:v>
                </c:pt>
                <c:pt idx="5">
                  <c:v>13.781443319999999</c:v>
                </c:pt>
              </c:numCache>
            </c:numRef>
          </c:val>
          <c:extLst>
            <c:ext xmlns:c16="http://schemas.microsoft.com/office/drawing/2014/chart" uri="{C3380CC4-5D6E-409C-BE32-E72D297353CC}">
              <c16:uniqueId val="{0000000C-CEFA-1E43-994B-B6D98FA7C8D3}"/>
            </c:ext>
          </c:extLst>
        </c:ser>
        <c:dLbls>
          <c:showLegendKey val="0"/>
          <c:showVal val="0"/>
          <c:showCatName val="0"/>
          <c:showSerName val="0"/>
          <c:showPercent val="0"/>
          <c:showBubbleSize val="0"/>
        </c:dLbls>
        <c:gapWidth val="80"/>
        <c:overlap val="-27"/>
        <c:axId val="1734719568"/>
        <c:axId val="1714371296"/>
      </c:barChart>
      <c:catAx>
        <c:axId val="1734719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714371296"/>
        <c:crosses val="autoZero"/>
        <c:auto val="1"/>
        <c:lblAlgn val="ctr"/>
        <c:lblOffset val="100"/>
        <c:noMultiLvlLbl val="0"/>
      </c:catAx>
      <c:valAx>
        <c:axId val="17143712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en-US" altLang="ko-KR"/>
                  <a:t>Speedup</a:t>
                </a:r>
                <a:endParaRPr lang="ko-KR" altLang="en-US" dirty="0"/>
              </a:p>
            </c:rich>
          </c:tx>
          <c:layout>
            <c:manualLayout>
              <c:xMode val="edge"/>
              <c:yMode val="edge"/>
              <c:x val="4.6296296296296302E-3"/>
              <c:y val="0.336434154096592"/>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734719568"/>
        <c:crosses val="autoZero"/>
        <c:crossBetween val="between"/>
      </c:valAx>
      <c:spPr>
        <a:noFill/>
        <a:ln>
          <a:noFill/>
        </a:ln>
        <a:effectLst/>
      </c:spPr>
    </c:plotArea>
    <c:plotVisOnly val="1"/>
    <c:dispBlanksAs val="gap"/>
    <c:showDLblsOverMax val="0"/>
  </c:chart>
  <c:spPr>
    <a:noFill/>
    <a:ln>
      <a:noFill/>
    </a:ln>
    <a:effectLst/>
  </c:spPr>
  <c:txPr>
    <a:bodyPr/>
    <a:lstStyle/>
    <a:p>
      <a:pPr>
        <a:defRPr sz="2000">
          <a:solidFill>
            <a:schemeClr val="tx1"/>
          </a:solidFill>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Sheet1!$B$1</c:f>
              <c:strCache>
                <c:ptCount val="1"/>
                <c:pt idx="0">
                  <c:v>Memory Layers</c:v>
                </c:pt>
              </c:strCache>
            </c:strRef>
          </c:tx>
          <c:spPr>
            <a:solidFill>
              <a:schemeClr val="accent1">
                <a:shade val="65000"/>
              </a:schemeClr>
            </a:solidFill>
            <a:ln>
              <a:solidFill>
                <a:schemeClr val="accent1">
                  <a:lumMod val="50000"/>
                </a:schemeClr>
              </a:solidFill>
            </a:ln>
            <a:effectLst/>
          </c:spPr>
          <c:invertIfNegative val="0"/>
          <c:cat>
            <c:strRef>
              <c:f>Sheet1!$A$2:$A$3</c:f>
              <c:strCache>
                <c:ptCount val="2"/>
                <c:pt idx="0">
                  <c:v>HMC-OoO</c:v>
                </c:pt>
                <c:pt idx="1">
                  <c:v>Tesseract with Prefetching</c:v>
                </c:pt>
              </c:strCache>
            </c:strRef>
          </c:cat>
          <c:val>
            <c:numRef>
              <c:f>Sheet1!$B$2:$B$3</c:f>
              <c:numCache>
                <c:formatCode>General</c:formatCode>
                <c:ptCount val="2"/>
                <c:pt idx="0">
                  <c:v>6.3750664600000007E-2</c:v>
                </c:pt>
                <c:pt idx="1">
                  <c:v>2.4336080491188499E-2</c:v>
                </c:pt>
              </c:numCache>
            </c:numRef>
          </c:val>
          <c:extLst>
            <c:ext xmlns:c16="http://schemas.microsoft.com/office/drawing/2014/chart" uri="{C3380CC4-5D6E-409C-BE32-E72D297353CC}">
              <c16:uniqueId val="{00000000-21E2-A34E-A0AB-C0BCD6FD406E}"/>
            </c:ext>
          </c:extLst>
        </c:ser>
        <c:ser>
          <c:idx val="1"/>
          <c:order val="1"/>
          <c:tx>
            <c:strRef>
              <c:f>Sheet1!$C$1</c:f>
              <c:strCache>
                <c:ptCount val="1"/>
                <c:pt idx="0">
                  <c:v>Logic Layers</c:v>
                </c:pt>
              </c:strCache>
            </c:strRef>
          </c:tx>
          <c:spPr>
            <a:solidFill>
              <a:schemeClr val="accent1"/>
            </a:solidFill>
            <a:ln>
              <a:solidFill>
                <a:schemeClr val="accent1">
                  <a:lumMod val="50000"/>
                </a:schemeClr>
              </a:solidFill>
            </a:ln>
            <a:effectLst/>
          </c:spPr>
          <c:invertIfNegative val="0"/>
          <c:cat>
            <c:strRef>
              <c:f>Sheet1!$A$2:$A$3</c:f>
              <c:strCache>
                <c:ptCount val="2"/>
                <c:pt idx="0">
                  <c:v>HMC-OoO</c:v>
                </c:pt>
                <c:pt idx="1">
                  <c:v>Tesseract with Prefetching</c:v>
                </c:pt>
              </c:strCache>
            </c:strRef>
          </c:cat>
          <c:val>
            <c:numRef>
              <c:f>Sheet1!$C$2:$C$3</c:f>
              <c:numCache>
                <c:formatCode>General</c:formatCode>
                <c:ptCount val="2"/>
                <c:pt idx="0">
                  <c:v>0.93624933539999999</c:v>
                </c:pt>
                <c:pt idx="1">
                  <c:v>8.9919873647840196E-2</c:v>
                </c:pt>
              </c:numCache>
            </c:numRef>
          </c:val>
          <c:extLst>
            <c:ext xmlns:c16="http://schemas.microsoft.com/office/drawing/2014/chart" uri="{C3380CC4-5D6E-409C-BE32-E72D297353CC}">
              <c16:uniqueId val="{00000001-21E2-A34E-A0AB-C0BCD6FD406E}"/>
            </c:ext>
          </c:extLst>
        </c:ser>
        <c:ser>
          <c:idx val="2"/>
          <c:order val="2"/>
          <c:tx>
            <c:strRef>
              <c:f>Sheet1!$D$1</c:f>
              <c:strCache>
                <c:ptCount val="1"/>
                <c:pt idx="0">
                  <c:v>Cores</c:v>
                </c:pt>
              </c:strCache>
            </c:strRef>
          </c:tx>
          <c:spPr>
            <a:solidFill>
              <a:schemeClr val="accent1">
                <a:tint val="65000"/>
              </a:schemeClr>
            </a:solidFill>
            <a:ln>
              <a:solidFill>
                <a:schemeClr val="accent1">
                  <a:lumMod val="50000"/>
                </a:schemeClr>
              </a:solidFill>
            </a:ln>
            <a:effectLst/>
          </c:spPr>
          <c:invertIfNegative val="0"/>
          <c:cat>
            <c:strRef>
              <c:f>Sheet1!$A$2:$A$3</c:f>
              <c:strCache>
                <c:ptCount val="2"/>
                <c:pt idx="0">
                  <c:v>HMC-OoO</c:v>
                </c:pt>
                <c:pt idx="1">
                  <c:v>Tesseract with Prefetching</c:v>
                </c:pt>
              </c:strCache>
            </c:strRef>
          </c:cat>
          <c:val>
            <c:numRef>
              <c:f>Sheet1!$D$2:$D$3</c:f>
              <c:numCache>
                <c:formatCode>General</c:formatCode>
                <c:ptCount val="2"/>
                <c:pt idx="0">
                  <c:v>0</c:v>
                </c:pt>
                <c:pt idx="1">
                  <c:v>2.0218882855307301E-2</c:v>
                </c:pt>
              </c:numCache>
            </c:numRef>
          </c:val>
          <c:extLst>
            <c:ext xmlns:c16="http://schemas.microsoft.com/office/drawing/2014/chart" uri="{C3380CC4-5D6E-409C-BE32-E72D297353CC}">
              <c16:uniqueId val="{00000002-21E2-A34E-A0AB-C0BCD6FD406E}"/>
            </c:ext>
          </c:extLst>
        </c:ser>
        <c:dLbls>
          <c:showLegendKey val="0"/>
          <c:showVal val="0"/>
          <c:showCatName val="0"/>
          <c:showSerName val="0"/>
          <c:showPercent val="0"/>
          <c:showBubbleSize val="0"/>
        </c:dLbls>
        <c:gapWidth val="80"/>
        <c:overlap val="100"/>
        <c:axId val="1235739568"/>
        <c:axId val="1235744384"/>
      </c:barChart>
      <c:catAx>
        <c:axId val="1235739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235744384"/>
        <c:crosses val="autoZero"/>
        <c:auto val="1"/>
        <c:lblAlgn val="ctr"/>
        <c:lblOffset val="100"/>
        <c:noMultiLvlLbl val="0"/>
      </c:catAx>
      <c:valAx>
        <c:axId val="12357443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23573956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2000">
          <a:solidFill>
            <a:schemeClr val="tx1"/>
          </a:solidFill>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89094488188976E-2"/>
          <c:y val="0.157407518030899"/>
          <c:w val="0.89136832895887996"/>
          <c:h val="0.56280839895013102"/>
        </c:manualLayout>
      </c:layout>
      <c:barChart>
        <c:barDir val="col"/>
        <c:grouping val="clustered"/>
        <c:varyColors val="0"/>
        <c:ser>
          <c:idx val="0"/>
          <c:order val="0"/>
          <c:tx>
            <c:strRef>
              <c:f>Browser!$C$79</c:f>
              <c:strCache>
                <c:ptCount val="1"/>
                <c:pt idx="0">
                  <c:v>CPU-Only</c:v>
                </c:pt>
              </c:strCache>
            </c:strRef>
          </c:tx>
          <c:spPr>
            <a:pattFill prst="wdDnDiag">
              <a:fgClr>
                <a:schemeClr val="tx2">
                  <a:lumMod val="40000"/>
                  <a:lumOff val="60000"/>
                </a:schemeClr>
              </a:fgClr>
              <a:bgClr>
                <a:schemeClr val="tx1"/>
              </a:bgClr>
            </a:pattFill>
            <a:ln>
              <a:solidFill>
                <a:schemeClr val="tx1"/>
              </a:solidFill>
            </a:ln>
          </c:spPr>
          <c:invertIfNegative val="0"/>
          <c:cat>
            <c:strRef>
              <c:f>Browser!$A$80:$B$88</c:f>
              <c:strCache>
                <c:ptCount val="9"/>
                <c:pt idx="0">
                  <c:v>Texture_x000d_Tiling</c:v>
                </c:pt>
                <c:pt idx="1">
                  <c:v>Color_x000d_Blitting</c:v>
                </c:pt>
                <c:pt idx="2">
                  <c:v>Com-_x000d_pression</c:v>
                </c:pt>
                <c:pt idx="3">
                  <c:v>Decom-_x000d_pression</c:v>
                </c:pt>
                <c:pt idx="4">
                  <c:v>Packing</c:v>
                </c:pt>
                <c:pt idx="5">
                  <c:v>Quantization</c:v>
                </c:pt>
                <c:pt idx="6">
                  <c:v>Sub-Pixel Interpolation</c:v>
                </c:pt>
                <c:pt idx="7">
                  <c:v>Deblocking Filter</c:v>
                </c:pt>
                <c:pt idx="8">
                  <c:v>Motion Estimation</c:v>
                </c:pt>
              </c:strCache>
            </c:strRef>
          </c:cat>
          <c:val>
            <c:numRef>
              <c:f>Browser!$C$80:$C$88</c:f>
              <c:numCache>
                <c:formatCode>General</c:formatCode>
                <c:ptCount val="9"/>
                <c:pt idx="0">
                  <c:v>1</c:v>
                </c:pt>
                <c:pt idx="1">
                  <c:v>1</c:v>
                </c:pt>
                <c:pt idx="2">
                  <c:v>1</c:v>
                </c:pt>
                <c:pt idx="3">
                  <c:v>1</c:v>
                </c:pt>
                <c:pt idx="4">
                  <c:v>1</c:v>
                </c:pt>
                <c:pt idx="5">
                  <c:v>1</c:v>
                </c:pt>
                <c:pt idx="6">
                  <c:v>1</c:v>
                </c:pt>
                <c:pt idx="7">
                  <c:v>1</c:v>
                </c:pt>
                <c:pt idx="8">
                  <c:v>1</c:v>
                </c:pt>
              </c:numCache>
            </c:numRef>
          </c:val>
          <c:extLst>
            <c:ext xmlns:c16="http://schemas.microsoft.com/office/drawing/2014/chart" uri="{C3380CC4-5D6E-409C-BE32-E72D297353CC}">
              <c16:uniqueId val="{00000000-ABE2-41F6-8046-EDE793FCF2A6}"/>
            </c:ext>
          </c:extLst>
        </c:ser>
        <c:ser>
          <c:idx val="1"/>
          <c:order val="1"/>
          <c:tx>
            <c:strRef>
              <c:f>Browser!$D$79</c:f>
              <c:strCache>
                <c:ptCount val="1"/>
                <c:pt idx="0">
                  <c:v>PIM-Core</c:v>
                </c:pt>
              </c:strCache>
            </c:strRef>
          </c:tx>
          <c:spPr>
            <a:solidFill>
              <a:srgbClr val="4A8861"/>
            </a:solidFill>
            <a:ln>
              <a:solidFill>
                <a:srgbClr val="000000"/>
              </a:solidFill>
            </a:ln>
          </c:spPr>
          <c:invertIfNegative val="0"/>
          <c:cat>
            <c:strRef>
              <c:f>Browser!$A$80:$B$88</c:f>
              <c:strCache>
                <c:ptCount val="9"/>
                <c:pt idx="0">
                  <c:v>Texture_x000d_Tiling</c:v>
                </c:pt>
                <c:pt idx="1">
                  <c:v>Color_x000d_Blitting</c:v>
                </c:pt>
                <c:pt idx="2">
                  <c:v>Com-_x000d_pression</c:v>
                </c:pt>
                <c:pt idx="3">
                  <c:v>Decom-_x000d_pression</c:v>
                </c:pt>
                <c:pt idx="4">
                  <c:v>Packing</c:v>
                </c:pt>
                <c:pt idx="5">
                  <c:v>Quantization</c:v>
                </c:pt>
                <c:pt idx="6">
                  <c:v>Sub-Pixel Interpolation</c:v>
                </c:pt>
                <c:pt idx="7">
                  <c:v>Deblocking Filter</c:v>
                </c:pt>
                <c:pt idx="8">
                  <c:v>Motion Estimation</c:v>
                </c:pt>
              </c:strCache>
            </c:strRef>
          </c:cat>
          <c:val>
            <c:numRef>
              <c:f>Browser!$D$80:$D$88</c:f>
              <c:numCache>
                <c:formatCode>General</c:formatCode>
                <c:ptCount val="9"/>
                <c:pt idx="0">
                  <c:v>0.41637715800000002</c:v>
                </c:pt>
                <c:pt idx="1">
                  <c:v>0.531000429</c:v>
                </c:pt>
                <c:pt idx="2">
                  <c:v>0.59396378400000005</c:v>
                </c:pt>
                <c:pt idx="3">
                  <c:v>0.40527101500000001</c:v>
                </c:pt>
                <c:pt idx="4">
                  <c:v>0.50870371400000003</c:v>
                </c:pt>
                <c:pt idx="5">
                  <c:v>0.50461625300000001</c:v>
                </c:pt>
                <c:pt idx="6">
                  <c:v>0.50061163066835501</c:v>
                </c:pt>
                <c:pt idx="7">
                  <c:v>0.49893281561268099</c:v>
                </c:pt>
                <c:pt idx="8">
                  <c:v>0.59594186319049902</c:v>
                </c:pt>
              </c:numCache>
            </c:numRef>
          </c:val>
          <c:extLst>
            <c:ext xmlns:c16="http://schemas.microsoft.com/office/drawing/2014/chart" uri="{C3380CC4-5D6E-409C-BE32-E72D297353CC}">
              <c16:uniqueId val="{00000001-ABE2-41F6-8046-EDE793FCF2A6}"/>
            </c:ext>
          </c:extLst>
        </c:ser>
        <c:ser>
          <c:idx val="2"/>
          <c:order val="2"/>
          <c:tx>
            <c:strRef>
              <c:f>Browser!$E$79</c:f>
              <c:strCache>
                <c:ptCount val="1"/>
                <c:pt idx="0">
                  <c:v>PIM-Acc</c:v>
                </c:pt>
              </c:strCache>
            </c:strRef>
          </c:tx>
          <c:spPr>
            <a:solidFill>
              <a:schemeClr val="accent1">
                <a:lumMod val="60000"/>
                <a:lumOff val="40000"/>
              </a:schemeClr>
            </a:solidFill>
            <a:ln>
              <a:solidFill>
                <a:srgbClr val="000000"/>
              </a:solidFill>
            </a:ln>
          </c:spPr>
          <c:invertIfNegative val="0"/>
          <c:cat>
            <c:strRef>
              <c:f>Browser!$A$80:$B$88</c:f>
              <c:strCache>
                <c:ptCount val="9"/>
                <c:pt idx="0">
                  <c:v>Texture_x000d_Tiling</c:v>
                </c:pt>
                <c:pt idx="1">
                  <c:v>Color_x000d_Blitting</c:v>
                </c:pt>
                <c:pt idx="2">
                  <c:v>Com-_x000d_pression</c:v>
                </c:pt>
                <c:pt idx="3">
                  <c:v>Decom-_x000d_pression</c:v>
                </c:pt>
                <c:pt idx="4">
                  <c:v>Packing</c:v>
                </c:pt>
                <c:pt idx="5">
                  <c:v>Quantization</c:v>
                </c:pt>
                <c:pt idx="6">
                  <c:v>Sub-Pixel Interpolation</c:v>
                </c:pt>
                <c:pt idx="7">
                  <c:v>Deblocking Filter</c:v>
                </c:pt>
                <c:pt idx="8">
                  <c:v>Motion Estimation</c:v>
                </c:pt>
              </c:strCache>
            </c:strRef>
          </c:cat>
          <c:val>
            <c:numRef>
              <c:f>Browser!$E$80:$E$88</c:f>
              <c:numCache>
                <c:formatCode>General</c:formatCode>
                <c:ptCount val="9"/>
                <c:pt idx="0">
                  <c:v>0.36127458499999998</c:v>
                </c:pt>
                <c:pt idx="1">
                  <c:v>0.42334838200000002</c:v>
                </c:pt>
                <c:pt idx="2">
                  <c:v>0.47293959899999999</c:v>
                </c:pt>
                <c:pt idx="3">
                  <c:v>0.29851487900000001</c:v>
                </c:pt>
                <c:pt idx="4">
                  <c:v>0.47245494599999999</c:v>
                </c:pt>
                <c:pt idx="5">
                  <c:v>0.42913338499999998</c:v>
                </c:pt>
                <c:pt idx="6">
                  <c:v>0.34481412367965097</c:v>
                </c:pt>
                <c:pt idx="7">
                  <c:v>0.26459175069815999</c:v>
                </c:pt>
                <c:pt idx="8">
                  <c:v>0.39249674136108298</c:v>
                </c:pt>
              </c:numCache>
            </c:numRef>
          </c:val>
          <c:extLst>
            <c:ext xmlns:c16="http://schemas.microsoft.com/office/drawing/2014/chart" uri="{C3380CC4-5D6E-409C-BE32-E72D297353CC}">
              <c16:uniqueId val="{00000002-ABE2-41F6-8046-EDE793FCF2A6}"/>
            </c:ext>
          </c:extLst>
        </c:ser>
        <c:dLbls>
          <c:showLegendKey val="0"/>
          <c:showVal val="0"/>
          <c:showCatName val="0"/>
          <c:showSerName val="0"/>
          <c:showPercent val="0"/>
          <c:showBubbleSize val="0"/>
        </c:dLbls>
        <c:gapWidth val="150"/>
        <c:axId val="-2072377240"/>
        <c:axId val="-2077900536"/>
      </c:barChart>
      <c:catAx>
        <c:axId val="-2072377240"/>
        <c:scaling>
          <c:orientation val="minMax"/>
        </c:scaling>
        <c:delete val="0"/>
        <c:axPos val="b"/>
        <c:numFmt formatCode="General" sourceLinked="1"/>
        <c:majorTickMark val="out"/>
        <c:minorTickMark val="none"/>
        <c:tickLblPos val="nextTo"/>
        <c:txPr>
          <a:bodyPr/>
          <a:lstStyle/>
          <a:p>
            <a:pPr>
              <a:defRPr lang="en-US" sz="1350" b="0"/>
            </a:pPr>
            <a:endParaRPr lang="en-US"/>
          </a:p>
        </c:txPr>
        <c:crossAx val="-2077900536"/>
        <c:crosses val="autoZero"/>
        <c:auto val="1"/>
        <c:lblAlgn val="ctr"/>
        <c:lblOffset val="100"/>
        <c:noMultiLvlLbl val="0"/>
      </c:catAx>
      <c:valAx>
        <c:axId val="-2077900536"/>
        <c:scaling>
          <c:orientation val="minMax"/>
          <c:max val="1"/>
        </c:scaling>
        <c:delete val="0"/>
        <c:axPos val="l"/>
        <c:majorGridlines>
          <c:spPr>
            <a:ln>
              <a:prstDash val="dash"/>
            </a:ln>
          </c:spPr>
        </c:majorGridlines>
        <c:title>
          <c:tx>
            <c:rich>
              <a:bodyPr rot="-5400000" vert="horz"/>
              <a:lstStyle/>
              <a:p>
                <a:pPr>
                  <a:defRPr sz="2000"/>
                </a:pPr>
                <a:r>
                  <a:rPr lang="en-US" sz="2000"/>
                  <a:t>Normalized Energy</a:t>
                </a:r>
              </a:p>
            </c:rich>
          </c:tx>
          <c:layout>
            <c:manualLayout>
              <c:xMode val="edge"/>
              <c:yMode val="edge"/>
              <c:x val="9.0979877515310597E-3"/>
              <c:y val="0.165996075412493"/>
            </c:manualLayout>
          </c:layout>
          <c:overlay val="0"/>
        </c:title>
        <c:numFmt formatCode="General" sourceLinked="1"/>
        <c:majorTickMark val="out"/>
        <c:minorTickMark val="none"/>
        <c:tickLblPos val="nextTo"/>
        <c:txPr>
          <a:bodyPr/>
          <a:lstStyle/>
          <a:p>
            <a:pPr>
              <a:defRPr sz="1600" b="0"/>
            </a:pPr>
            <a:endParaRPr lang="en-US"/>
          </a:p>
        </c:txPr>
        <c:crossAx val="-2072377240"/>
        <c:crosses val="autoZero"/>
        <c:crossBetween val="between"/>
        <c:majorUnit val="0.2"/>
      </c:valAx>
      <c:spPr>
        <a:ln w="19050" cmpd="sng">
          <a:solidFill>
            <a:schemeClr val="tx1"/>
          </a:solidFill>
        </a:ln>
      </c:spPr>
    </c:plotArea>
    <c:legend>
      <c:legendPos val="r"/>
      <c:layout>
        <c:manualLayout>
          <c:xMode val="edge"/>
          <c:yMode val="edge"/>
          <c:x val="0.18173490813648299"/>
          <c:y val="4.2457713619130904E-3"/>
          <c:w val="0.61249945319335097"/>
          <c:h val="0.15850029163021301"/>
        </c:manualLayout>
      </c:layout>
      <c:overlay val="0"/>
      <c:txPr>
        <a:bodyPr/>
        <a:lstStyle/>
        <a:p>
          <a:pPr>
            <a:defRPr sz="2400"/>
          </a:pPr>
          <a:endParaRPr lang="en-US"/>
        </a:p>
      </c:txPr>
    </c:legend>
    <c:plotVisOnly val="1"/>
    <c:dispBlanksAs val="gap"/>
    <c:showDLblsOverMax val="0"/>
  </c:chart>
  <c:spPr>
    <a:ln w="28575" cmpd="sng">
      <a:noFill/>
    </a:ln>
  </c:spPr>
  <c:txPr>
    <a:bodyPr/>
    <a:lstStyle/>
    <a:p>
      <a:pPr>
        <a:defRPr sz="1200" b="1"/>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2807438436081205E-2"/>
          <c:y val="0.15926448849066299"/>
          <c:w val="0.90268141876943397"/>
          <c:h val="0.576615983346909"/>
        </c:manualLayout>
      </c:layout>
      <c:barChart>
        <c:barDir val="col"/>
        <c:grouping val="clustered"/>
        <c:varyColors val="0"/>
        <c:ser>
          <c:idx val="14"/>
          <c:order val="0"/>
          <c:tx>
            <c:strRef>
              <c:f>Browser!$F$40</c:f>
              <c:strCache>
                <c:ptCount val="1"/>
                <c:pt idx="0">
                  <c:v>CPU-Only</c:v>
                </c:pt>
              </c:strCache>
            </c:strRef>
          </c:tx>
          <c:spPr>
            <a:pattFill prst="wdDnDiag">
              <a:fgClr>
                <a:schemeClr val="accent5">
                  <a:lumMod val="40000"/>
                  <a:lumOff val="60000"/>
                </a:schemeClr>
              </a:fgClr>
              <a:bgClr>
                <a:schemeClr val="tx1"/>
              </a:bgClr>
            </a:pattFill>
            <a:ln w="12700">
              <a:solidFill>
                <a:srgbClr val="000000"/>
              </a:solidFill>
              <a:prstDash val="solid"/>
            </a:ln>
          </c:spPr>
          <c:invertIfNegative val="0"/>
          <c:cat>
            <c:strRef>
              <c:f>Browser!$G$39:$N$39</c:f>
              <c:strCache>
                <c:ptCount val="8"/>
                <c:pt idx="0">
                  <c:v>Texture       Tiling</c:v>
                </c:pt>
                <c:pt idx="1">
                  <c:v>Color       Blitting</c:v>
                </c:pt>
                <c:pt idx="2">
                  <c:v>Comp-    ression</c:v>
                </c:pt>
                <c:pt idx="3">
                  <c:v>Decomp-    ression</c:v>
                </c:pt>
                <c:pt idx="4">
                  <c:v>Sub-Pixel Interpolation</c:v>
                </c:pt>
                <c:pt idx="5">
                  <c:v>Deblocking Filter</c:v>
                </c:pt>
                <c:pt idx="6">
                  <c:v>Motion Estimation</c:v>
                </c:pt>
                <c:pt idx="7">
                  <c:v>TensorFlow</c:v>
                </c:pt>
              </c:strCache>
            </c:strRef>
          </c:cat>
          <c:val>
            <c:numRef>
              <c:f>Browser!$G$40:$N$40</c:f>
              <c:numCache>
                <c:formatCode>General</c:formatCode>
                <c:ptCount val="8"/>
                <c:pt idx="0">
                  <c:v>1</c:v>
                </c:pt>
                <c:pt idx="1">
                  <c:v>1</c:v>
                </c:pt>
                <c:pt idx="2">
                  <c:v>1</c:v>
                </c:pt>
                <c:pt idx="3">
                  <c:v>1</c:v>
                </c:pt>
                <c:pt idx="4">
                  <c:v>1</c:v>
                </c:pt>
                <c:pt idx="5">
                  <c:v>1</c:v>
                </c:pt>
                <c:pt idx="6">
                  <c:v>1</c:v>
                </c:pt>
                <c:pt idx="7">
                  <c:v>1</c:v>
                </c:pt>
              </c:numCache>
            </c:numRef>
          </c:val>
          <c:extLst>
            <c:ext xmlns:c16="http://schemas.microsoft.com/office/drawing/2014/chart" uri="{C3380CC4-5D6E-409C-BE32-E72D297353CC}">
              <c16:uniqueId val="{00000000-8B57-4CCF-8AA2-1F832DB160CC}"/>
            </c:ext>
          </c:extLst>
        </c:ser>
        <c:ser>
          <c:idx val="0"/>
          <c:order val="1"/>
          <c:tx>
            <c:strRef>
              <c:f>Browser!$F$41</c:f>
              <c:strCache>
                <c:ptCount val="1"/>
                <c:pt idx="0">
                  <c:v>PIM-Core</c:v>
                </c:pt>
              </c:strCache>
            </c:strRef>
          </c:tx>
          <c:spPr>
            <a:solidFill>
              <a:srgbClr val="4A8861"/>
            </a:solidFill>
            <a:ln w="12700">
              <a:solidFill>
                <a:srgbClr val="000000"/>
              </a:solidFill>
              <a:prstDash val="solid"/>
            </a:ln>
          </c:spPr>
          <c:invertIfNegative val="0"/>
          <c:cat>
            <c:strRef>
              <c:f>Browser!$G$39:$N$39</c:f>
              <c:strCache>
                <c:ptCount val="8"/>
                <c:pt idx="0">
                  <c:v>Texture       Tiling</c:v>
                </c:pt>
                <c:pt idx="1">
                  <c:v>Color       Blitting</c:v>
                </c:pt>
                <c:pt idx="2">
                  <c:v>Comp-    ression</c:v>
                </c:pt>
                <c:pt idx="3">
                  <c:v>Decomp-    ression</c:v>
                </c:pt>
                <c:pt idx="4">
                  <c:v>Sub-Pixel Interpolation</c:v>
                </c:pt>
                <c:pt idx="5">
                  <c:v>Deblocking Filter</c:v>
                </c:pt>
                <c:pt idx="6">
                  <c:v>Motion Estimation</c:v>
                </c:pt>
                <c:pt idx="7">
                  <c:v>TensorFlow</c:v>
                </c:pt>
              </c:strCache>
            </c:strRef>
          </c:cat>
          <c:val>
            <c:numRef>
              <c:f>Browser!$G$41:$N$41</c:f>
              <c:numCache>
                <c:formatCode>General</c:formatCode>
                <c:ptCount val="8"/>
                <c:pt idx="0">
                  <c:v>0.43478260899999999</c:v>
                </c:pt>
                <c:pt idx="1">
                  <c:v>0.64516129</c:v>
                </c:pt>
                <c:pt idx="2">
                  <c:v>0.76335877900000004</c:v>
                </c:pt>
                <c:pt idx="3">
                  <c:v>0.76923076899999998</c:v>
                </c:pt>
                <c:pt idx="4">
                  <c:v>0.72463768115941996</c:v>
                </c:pt>
                <c:pt idx="5">
                  <c:v>0.8</c:v>
                </c:pt>
                <c:pt idx="6">
                  <c:v>0.84745762711864403</c:v>
                </c:pt>
                <c:pt idx="7">
                  <c:v>0.63694267515923597</c:v>
                </c:pt>
              </c:numCache>
            </c:numRef>
          </c:val>
          <c:extLst>
            <c:ext xmlns:c16="http://schemas.microsoft.com/office/drawing/2014/chart" uri="{C3380CC4-5D6E-409C-BE32-E72D297353CC}">
              <c16:uniqueId val="{00000001-8B57-4CCF-8AA2-1F832DB160CC}"/>
            </c:ext>
          </c:extLst>
        </c:ser>
        <c:ser>
          <c:idx val="1"/>
          <c:order val="2"/>
          <c:tx>
            <c:strRef>
              <c:f>Browser!$F$42</c:f>
              <c:strCache>
                <c:ptCount val="1"/>
                <c:pt idx="0">
                  <c:v>PIM-Acc</c:v>
                </c:pt>
              </c:strCache>
            </c:strRef>
          </c:tx>
          <c:spPr>
            <a:solidFill>
              <a:srgbClr val="FDC600">
                <a:lumMod val="60000"/>
                <a:lumOff val="40000"/>
              </a:srgbClr>
            </a:solidFill>
            <a:ln w="12700">
              <a:solidFill>
                <a:srgbClr val="000000"/>
              </a:solidFill>
              <a:prstDash val="solid"/>
            </a:ln>
          </c:spPr>
          <c:invertIfNegative val="0"/>
          <c:cat>
            <c:strRef>
              <c:f>Browser!$G$39:$N$39</c:f>
              <c:strCache>
                <c:ptCount val="8"/>
                <c:pt idx="0">
                  <c:v>Texture       Tiling</c:v>
                </c:pt>
                <c:pt idx="1">
                  <c:v>Color       Blitting</c:v>
                </c:pt>
                <c:pt idx="2">
                  <c:v>Comp-    ression</c:v>
                </c:pt>
                <c:pt idx="3">
                  <c:v>Decomp-    ression</c:v>
                </c:pt>
                <c:pt idx="4">
                  <c:v>Sub-Pixel Interpolation</c:v>
                </c:pt>
                <c:pt idx="5">
                  <c:v>Deblocking Filter</c:v>
                </c:pt>
                <c:pt idx="6">
                  <c:v>Motion Estimation</c:v>
                </c:pt>
                <c:pt idx="7">
                  <c:v>TensorFlow</c:v>
                </c:pt>
              </c:strCache>
            </c:strRef>
          </c:cat>
          <c:val>
            <c:numRef>
              <c:f>Browser!$G$42:$N$42</c:f>
              <c:numCache>
                <c:formatCode>General</c:formatCode>
                <c:ptCount val="8"/>
                <c:pt idx="0">
                  <c:v>0.4</c:v>
                </c:pt>
                <c:pt idx="1">
                  <c:v>0.57803468199999997</c:v>
                </c:pt>
                <c:pt idx="2">
                  <c:v>0.47619047599999997</c:v>
                </c:pt>
                <c:pt idx="3">
                  <c:v>0.5</c:v>
                </c:pt>
                <c:pt idx="4">
                  <c:v>0.581395348837209</c:v>
                </c:pt>
                <c:pt idx="5">
                  <c:v>0.70422535211267601</c:v>
                </c:pt>
                <c:pt idx="6">
                  <c:v>0.476190476190476</c:v>
                </c:pt>
                <c:pt idx="7">
                  <c:v>0.50505050505050497</c:v>
                </c:pt>
              </c:numCache>
            </c:numRef>
          </c:val>
          <c:extLst>
            <c:ext xmlns:c16="http://schemas.microsoft.com/office/drawing/2014/chart" uri="{C3380CC4-5D6E-409C-BE32-E72D297353CC}">
              <c16:uniqueId val="{00000002-8B57-4CCF-8AA2-1F832DB160CC}"/>
            </c:ext>
          </c:extLst>
        </c:ser>
        <c:dLbls>
          <c:showLegendKey val="0"/>
          <c:showVal val="0"/>
          <c:showCatName val="0"/>
          <c:showSerName val="0"/>
          <c:showPercent val="0"/>
          <c:showBubbleSize val="0"/>
        </c:dLbls>
        <c:gapWidth val="75"/>
        <c:overlap val="-25"/>
        <c:axId val="-2070333720"/>
        <c:axId val="-2070330520"/>
      </c:barChart>
      <c:catAx>
        <c:axId val="-2070333720"/>
        <c:scaling>
          <c:orientation val="minMax"/>
        </c:scaling>
        <c:delete val="0"/>
        <c:axPos val="b"/>
        <c:numFmt formatCode="General" sourceLinked="0"/>
        <c:majorTickMark val="out"/>
        <c:minorTickMark val="none"/>
        <c:tickLblPos val="nextTo"/>
        <c:spPr>
          <a:ln w="3175">
            <a:solidFill>
              <a:srgbClr val="000000"/>
            </a:solidFill>
            <a:prstDash val="solid"/>
          </a:ln>
        </c:spPr>
        <c:txPr>
          <a:bodyPr rot="0" vert="horz"/>
          <a:lstStyle/>
          <a:p>
            <a:pPr>
              <a:defRPr sz="1500" b="0" spc="0" baseline="0"/>
            </a:pPr>
            <a:endParaRPr lang="en-US"/>
          </a:p>
        </c:txPr>
        <c:crossAx val="-2070330520"/>
        <c:crosses val="autoZero"/>
        <c:auto val="1"/>
        <c:lblAlgn val="ctr"/>
        <c:lblOffset val="100"/>
        <c:noMultiLvlLbl val="0"/>
      </c:catAx>
      <c:valAx>
        <c:axId val="-2070330520"/>
        <c:scaling>
          <c:orientation val="minMax"/>
          <c:max val="1"/>
        </c:scaling>
        <c:delete val="0"/>
        <c:axPos val="l"/>
        <c:majorGridlines>
          <c:spPr>
            <a:ln w="3175">
              <a:solidFill>
                <a:srgbClr val="C0C0C0"/>
              </a:solidFill>
              <a:prstDash val="lgDash"/>
            </a:ln>
          </c:spPr>
        </c:majorGridlines>
        <c:title>
          <c:tx>
            <c:rich>
              <a:bodyPr rot="-5400000" vert="horz"/>
              <a:lstStyle/>
              <a:p>
                <a:pPr>
                  <a:defRPr sz="2000"/>
                </a:pPr>
                <a:r>
                  <a:rPr lang="en-US" sz="2000" dirty="0"/>
                  <a:t>Normalized Runtime</a:t>
                </a:r>
              </a:p>
            </c:rich>
          </c:tx>
          <c:layout>
            <c:manualLayout>
              <c:xMode val="edge"/>
              <c:yMode val="edge"/>
              <c:x val="2.8248777946751698E-3"/>
              <c:y val="0.20151246719160101"/>
            </c:manualLayout>
          </c:layout>
          <c:overlay val="0"/>
          <c:spPr>
            <a:noFill/>
            <a:ln w="25400">
              <a:noFill/>
            </a:ln>
          </c:spPr>
        </c:title>
        <c:numFmt formatCode="#,##0.0" sourceLinked="0"/>
        <c:majorTickMark val="out"/>
        <c:minorTickMark val="none"/>
        <c:tickLblPos val="nextTo"/>
        <c:spPr>
          <a:ln w="3175">
            <a:solidFill>
              <a:srgbClr val="000000"/>
            </a:solidFill>
            <a:prstDash val="solid"/>
          </a:ln>
        </c:spPr>
        <c:txPr>
          <a:bodyPr/>
          <a:lstStyle/>
          <a:p>
            <a:pPr>
              <a:defRPr sz="1600" b="0">
                <a:latin typeface="+mn-lt"/>
              </a:defRPr>
            </a:pPr>
            <a:endParaRPr lang="en-US"/>
          </a:p>
        </c:txPr>
        <c:crossAx val="-2070333720"/>
        <c:crosses val="autoZero"/>
        <c:crossBetween val="between"/>
        <c:majorUnit val="0.2"/>
      </c:valAx>
      <c:spPr>
        <a:solidFill>
          <a:srgbClr val="FFFFFF"/>
        </a:solidFill>
        <a:ln w="12700">
          <a:solidFill>
            <a:srgbClr val="000000"/>
          </a:solidFill>
          <a:prstDash val="solid"/>
        </a:ln>
      </c:spPr>
    </c:plotArea>
    <c:legend>
      <c:legendPos val="r"/>
      <c:legendEntry>
        <c:idx val="2"/>
        <c:txPr>
          <a:bodyPr/>
          <a:lstStyle/>
          <a:p>
            <a:pPr>
              <a:defRPr sz="2400" b="1" i="0" u="none" strike="noStrike" baseline="0">
                <a:solidFill>
                  <a:srgbClr val="000000"/>
                </a:solidFill>
                <a:latin typeface="+mn-lt"/>
                <a:ea typeface="Calibri"/>
                <a:cs typeface="Calibri"/>
              </a:defRPr>
            </a:pPr>
            <a:endParaRPr lang="en-US"/>
          </a:p>
        </c:txPr>
      </c:legendEntry>
      <c:layout>
        <c:manualLayout>
          <c:xMode val="edge"/>
          <c:yMode val="edge"/>
          <c:x val="0.30491803278688501"/>
          <c:y val="1.51515151515151E-2"/>
          <c:w val="0.50163934426229495"/>
          <c:h val="0.11111111111111099"/>
        </c:manualLayout>
      </c:layout>
      <c:overlay val="0"/>
      <c:spPr>
        <a:noFill/>
        <a:ln w="25400">
          <a:noFill/>
        </a:ln>
      </c:spPr>
      <c:txPr>
        <a:bodyPr/>
        <a:lstStyle/>
        <a:p>
          <a:pPr>
            <a:defRPr sz="2400" b="1" i="0" u="none" strike="noStrike" baseline="0">
              <a:solidFill>
                <a:srgbClr val="000000"/>
              </a:solidFill>
              <a:latin typeface="+mn-lt"/>
              <a:ea typeface="Calibri"/>
              <a:cs typeface="Calibri"/>
            </a:defRPr>
          </a:pPr>
          <a:endParaRPr lang="en-US"/>
        </a:p>
      </c:txPr>
    </c:legend>
    <c:plotVisOnly val="1"/>
    <c:dispBlanksAs val="gap"/>
    <c:showDLblsOverMax val="0"/>
  </c:chart>
  <c:spPr>
    <a:noFill/>
    <a:ln w="6350">
      <a:noFill/>
    </a:ln>
  </c:spPr>
  <c:txPr>
    <a:bodyPr/>
    <a:lstStyle/>
    <a:p>
      <a:pPr>
        <a:defRPr sz="1200" b="1">
          <a:solidFill>
            <a:srgbClr val="000000"/>
          </a:solidFill>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836974355054001"/>
          <c:y val="4.92979719188767E-2"/>
          <c:w val="0.66240083973819897"/>
          <c:h val="0.73333025188149803"/>
        </c:manualLayout>
      </c:layout>
      <c:scatterChart>
        <c:scatterStyle val="lineMarker"/>
        <c:varyColors val="0"/>
        <c:ser>
          <c:idx val="1"/>
          <c:order val="0"/>
          <c:tx>
            <c:strRef>
              <c:f>Clustering!$F$23</c:f>
              <c:strCache>
                <c:ptCount val="1"/>
                <c:pt idx="0">
                  <c:v>CNN3</c:v>
                </c:pt>
              </c:strCache>
            </c:strRef>
          </c:tx>
          <c:spPr>
            <a:ln w="31750">
              <a:solidFill>
                <a:srgbClr val="000000"/>
              </a:solidFill>
            </a:ln>
          </c:spPr>
          <c:marker>
            <c:symbol val="diamond"/>
            <c:size val="10"/>
            <c:spPr>
              <a:solidFill>
                <a:schemeClr val="accent6">
                  <a:lumMod val="40000"/>
                  <a:lumOff val="60000"/>
                </a:schemeClr>
              </a:solidFill>
              <a:ln>
                <a:solidFill>
                  <a:srgbClr val="000000"/>
                </a:solidFill>
              </a:ln>
            </c:spPr>
          </c:marker>
          <c:xVal>
            <c:numRef>
              <c:f>Clustering!$G$23</c:f>
              <c:numCache>
                <c:formatCode>General</c:formatCode>
                <c:ptCount val="1"/>
                <c:pt idx="0">
                  <c:v>1.0986329999999999E-3</c:v>
                </c:pt>
              </c:numCache>
            </c:numRef>
          </c:xVal>
          <c:yVal>
            <c:numRef>
              <c:f>Clustering!$H$23</c:f>
              <c:numCache>
                <c:formatCode>General</c:formatCode>
                <c:ptCount val="1"/>
                <c:pt idx="0">
                  <c:v>22201</c:v>
                </c:pt>
              </c:numCache>
            </c:numRef>
          </c:yVal>
          <c:smooth val="0"/>
          <c:extLst>
            <c:ext xmlns:c16="http://schemas.microsoft.com/office/drawing/2014/chart" uri="{C3380CC4-5D6E-409C-BE32-E72D297353CC}">
              <c16:uniqueId val="{00000000-619D-334D-82BC-A9EB05CAF836}"/>
            </c:ext>
          </c:extLst>
        </c:ser>
        <c:ser>
          <c:idx val="0"/>
          <c:order val="1"/>
          <c:tx>
            <c:strRef>
              <c:f>Clustering!$F$24</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Clustering!$G$24</c:f>
              <c:numCache>
                <c:formatCode>General</c:formatCode>
                <c:ptCount val="1"/>
                <c:pt idx="0">
                  <c:v>8.7890629999999997E-3</c:v>
                </c:pt>
              </c:numCache>
            </c:numRef>
          </c:xVal>
          <c:yVal>
            <c:numRef>
              <c:f>Clustering!$H$24</c:f>
              <c:numCache>
                <c:formatCode>General</c:formatCode>
                <c:ptCount val="1"/>
                <c:pt idx="0">
                  <c:v>21609</c:v>
                </c:pt>
              </c:numCache>
            </c:numRef>
          </c:yVal>
          <c:smooth val="0"/>
          <c:extLst>
            <c:ext xmlns:c16="http://schemas.microsoft.com/office/drawing/2014/chart" uri="{C3380CC4-5D6E-409C-BE32-E72D297353CC}">
              <c16:uniqueId val="{00000001-619D-334D-82BC-A9EB05CAF836}"/>
            </c:ext>
          </c:extLst>
        </c:ser>
        <c:ser>
          <c:idx val="2"/>
          <c:order val="2"/>
          <c:tx>
            <c:strRef>
              <c:f>Clustering!$F$28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Clustering!$G$28</c:f>
              <c:numCache>
                <c:formatCode>General</c:formatCode>
                <c:ptCount val="1"/>
                <c:pt idx="0">
                  <c:v>1.7578125E-2</c:v>
                </c:pt>
              </c:numCache>
            </c:numRef>
          </c:xVal>
          <c:yVal>
            <c:numRef>
              <c:f>Clustering!$H$28</c:f>
              <c:numCache>
                <c:formatCode>General</c:formatCode>
                <c:ptCount val="1"/>
                <c:pt idx="0">
                  <c:v>11025</c:v>
                </c:pt>
              </c:numCache>
            </c:numRef>
          </c:yVal>
          <c:smooth val="0"/>
          <c:extLst>
            <c:ext xmlns:c16="http://schemas.microsoft.com/office/drawing/2014/chart" uri="{C3380CC4-5D6E-409C-BE32-E72D297353CC}">
              <c16:uniqueId val="{00000002-619D-334D-82BC-A9EB05CAF836}"/>
            </c:ext>
          </c:extLst>
        </c:ser>
        <c:ser>
          <c:idx val="4"/>
          <c:order val="3"/>
          <c:tx>
            <c:strRef>
              <c:f>Clustering!$F$30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Clustering!$G$30</c:f>
              <c:numCache>
                <c:formatCode>General</c:formatCode>
                <c:ptCount val="1"/>
                <c:pt idx="0">
                  <c:v>7.32421875E-2</c:v>
                </c:pt>
              </c:numCache>
            </c:numRef>
          </c:xVal>
          <c:yVal>
            <c:numRef>
              <c:f>Clustering!$H$30</c:f>
              <c:numCache>
                <c:formatCode>General</c:formatCode>
                <c:ptCount val="1"/>
                <c:pt idx="0">
                  <c:v>1225</c:v>
                </c:pt>
              </c:numCache>
            </c:numRef>
          </c:yVal>
          <c:smooth val="0"/>
          <c:extLst>
            <c:ext xmlns:c16="http://schemas.microsoft.com/office/drawing/2014/chart" uri="{C3380CC4-5D6E-409C-BE32-E72D297353CC}">
              <c16:uniqueId val="{00000003-619D-334D-82BC-A9EB05CAF836}"/>
            </c:ext>
          </c:extLst>
        </c:ser>
        <c:ser>
          <c:idx val="3"/>
          <c:order val="4"/>
          <c:tx>
            <c:strRef>
              <c:f>Clustering!$F$47</c:f>
              <c:strCache>
                <c:ptCount val="1"/>
                <c:pt idx="0">
                  <c:v>CNN4</c:v>
                </c:pt>
              </c:strCache>
            </c:strRef>
          </c:tx>
          <c:dPt>
            <c:idx val="0"/>
            <c:marker>
              <c:symbol val="diamond"/>
              <c:size val="10"/>
              <c:spPr>
                <a:solidFill>
                  <a:schemeClr val="accent4"/>
                </a:solidFill>
                <a:ln>
                  <a:solidFill>
                    <a:srgbClr val="000000"/>
                  </a:solidFill>
                </a:ln>
              </c:spPr>
            </c:marker>
            <c:bubble3D val="0"/>
            <c:spPr>
              <a:ln>
                <a:solidFill>
                  <a:srgbClr val="000000"/>
                </a:solidFill>
              </a:ln>
            </c:spPr>
            <c:extLst>
              <c:ext xmlns:c16="http://schemas.microsoft.com/office/drawing/2014/chart" uri="{C3380CC4-5D6E-409C-BE32-E72D297353CC}">
                <c16:uniqueId val="{00000005-619D-334D-82BC-A9EB05CAF836}"/>
              </c:ext>
            </c:extLst>
          </c:dPt>
          <c:xVal>
            <c:numRef>
              <c:f>Clustering!$G$47</c:f>
              <c:numCache>
                <c:formatCode>General</c:formatCode>
                <c:ptCount val="1"/>
                <c:pt idx="0">
                  <c:v>9.765625E-3</c:v>
                </c:pt>
              </c:numCache>
            </c:numRef>
          </c:xVal>
          <c:yVal>
            <c:numRef>
              <c:f>Clustering!$H$47</c:f>
              <c:numCache>
                <c:formatCode>General</c:formatCode>
                <c:ptCount val="1"/>
                <c:pt idx="0">
                  <c:v>5329</c:v>
                </c:pt>
              </c:numCache>
            </c:numRef>
          </c:yVal>
          <c:smooth val="0"/>
          <c:extLst>
            <c:ext xmlns:c16="http://schemas.microsoft.com/office/drawing/2014/chart" uri="{C3380CC4-5D6E-409C-BE32-E72D297353CC}">
              <c16:uniqueId val="{00000006-619D-334D-82BC-A9EB05CAF836}"/>
            </c:ext>
          </c:extLst>
        </c:ser>
        <c:ser>
          <c:idx val="5"/>
          <c:order val="5"/>
          <c:tx>
            <c:strRef>
              <c:f>Clustering!$F$48</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Clustering!$G$48</c:f>
              <c:numCache>
                <c:formatCode>General</c:formatCode>
                <c:ptCount val="1"/>
                <c:pt idx="0">
                  <c:v>5.2734375E-2</c:v>
                </c:pt>
              </c:numCache>
            </c:numRef>
          </c:xVal>
          <c:yVal>
            <c:numRef>
              <c:f>Clustering!$H$48</c:f>
              <c:numCache>
                <c:formatCode>General</c:formatCode>
                <c:ptCount val="1"/>
                <c:pt idx="0">
                  <c:v>5041</c:v>
                </c:pt>
              </c:numCache>
            </c:numRef>
          </c:yVal>
          <c:smooth val="0"/>
          <c:extLst>
            <c:ext xmlns:c16="http://schemas.microsoft.com/office/drawing/2014/chart" uri="{C3380CC4-5D6E-409C-BE32-E72D297353CC}">
              <c16:uniqueId val="{00000007-619D-334D-82BC-A9EB05CAF836}"/>
            </c:ext>
          </c:extLst>
        </c:ser>
        <c:ser>
          <c:idx val="6"/>
          <c:order val="6"/>
          <c:tx>
            <c:strRef>
              <c:f>Clustering!$F$49</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Clustering!$G$49</c:f>
              <c:numCache>
                <c:formatCode>General</c:formatCode>
                <c:ptCount val="1"/>
                <c:pt idx="0">
                  <c:v>2.734375E-2</c:v>
                </c:pt>
              </c:numCache>
            </c:numRef>
          </c:xVal>
          <c:yVal>
            <c:numRef>
              <c:f>Clustering!$H$49</c:f>
              <c:numCache>
                <c:formatCode>General</c:formatCode>
                <c:ptCount val="1"/>
                <c:pt idx="0">
                  <c:v>5329</c:v>
                </c:pt>
              </c:numCache>
            </c:numRef>
          </c:yVal>
          <c:smooth val="0"/>
          <c:extLst>
            <c:ext xmlns:c16="http://schemas.microsoft.com/office/drawing/2014/chart" uri="{C3380CC4-5D6E-409C-BE32-E72D297353CC}">
              <c16:uniqueId val="{00000008-619D-334D-82BC-A9EB05CAF836}"/>
            </c:ext>
          </c:extLst>
        </c:ser>
        <c:ser>
          <c:idx val="7"/>
          <c:order val="7"/>
          <c:tx>
            <c:strRef>
              <c:f>Clustering!$F$51</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Clustering!$G$51</c:f>
              <c:numCache>
                <c:formatCode>General</c:formatCode>
                <c:ptCount val="1"/>
                <c:pt idx="0">
                  <c:v>5.2734375E-2</c:v>
                </c:pt>
              </c:numCache>
            </c:numRef>
          </c:xVal>
          <c:yVal>
            <c:numRef>
              <c:f>Clustering!$H$51</c:f>
              <c:numCache>
                <c:formatCode>General</c:formatCode>
                <c:ptCount val="1"/>
                <c:pt idx="0">
                  <c:v>2628</c:v>
                </c:pt>
              </c:numCache>
            </c:numRef>
          </c:yVal>
          <c:smooth val="0"/>
          <c:extLst>
            <c:ext xmlns:c16="http://schemas.microsoft.com/office/drawing/2014/chart" uri="{C3380CC4-5D6E-409C-BE32-E72D297353CC}">
              <c16:uniqueId val="{00000009-619D-334D-82BC-A9EB05CAF836}"/>
            </c:ext>
          </c:extLst>
        </c:ser>
        <c:ser>
          <c:idx val="8"/>
          <c:order val="8"/>
          <c:tx>
            <c:strRef>
              <c:f>Clustering!$F$39</c:f>
              <c:strCache>
                <c:ptCount val="1"/>
                <c:pt idx="0">
                  <c:v>CNN11</c:v>
                </c:pt>
              </c:strCache>
            </c:strRef>
          </c:tx>
          <c:dPt>
            <c:idx val="0"/>
            <c:marker>
              <c:symbol val="diamond"/>
              <c:size val="10"/>
              <c:spPr>
                <a:solidFill>
                  <a:srgbClr val="660066"/>
                </a:solidFill>
                <a:ln>
                  <a:solidFill>
                    <a:srgbClr val="000000"/>
                  </a:solidFill>
                </a:ln>
              </c:spPr>
            </c:marker>
            <c:bubble3D val="0"/>
            <c:spPr>
              <a:ln>
                <a:solidFill>
                  <a:srgbClr val="000000"/>
                </a:solidFill>
              </a:ln>
            </c:spPr>
            <c:extLst>
              <c:ext xmlns:c16="http://schemas.microsoft.com/office/drawing/2014/chart" uri="{C3380CC4-5D6E-409C-BE32-E72D297353CC}">
                <c16:uniqueId val="{0000000B-619D-334D-82BC-A9EB05CAF836}"/>
              </c:ext>
            </c:extLst>
          </c:dPt>
          <c:xVal>
            <c:numRef>
              <c:f>Clustering!$G$39</c:f>
              <c:numCache>
                <c:formatCode>General</c:formatCode>
                <c:ptCount val="1"/>
                <c:pt idx="0">
                  <c:v>1.5625E-2</c:v>
                </c:pt>
              </c:numCache>
            </c:numRef>
          </c:xVal>
          <c:yVal>
            <c:numRef>
              <c:f>Clustering!$H$39</c:f>
              <c:numCache>
                <c:formatCode>General</c:formatCode>
                <c:ptCount val="1"/>
                <c:pt idx="0">
                  <c:v>3136</c:v>
                </c:pt>
              </c:numCache>
            </c:numRef>
          </c:yVal>
          <c:smooth val="0"/>
          <c:extLst>
            <c:ext xmlns:c16="http://schemas.microsoft.com/office/drawing/2014/chart" uri="{C3380CC4-5D6E-409C-BE32-E72D297353CC}">
              <c16:uniqueId val="{0000000C-619D-334D-82BC-A9EB05CAF836}"/>
            </c:ext>
          </c:extLst>
        </c:ser>
        <c:ser>
          <c:idx val="9"/>
          <c:order val="9"/>
          <c:tx>
            <c:strRef>
              <c:f>Clustering!$F$34</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Clustering!$G$34</c:f>
              <c:numCache>
                <c:formatCode>General</c:formatCode>
                <c:ptCount val="1"/>
                <c:pt idx="0">
                  <c:v>1.953125E-3</c:v>
                </c:pt>
              </c:numCache>
            </c:numRef>
          </c:xVal>
          <c:yVal>
            <c:numRef>
              <c:f>Clustering!$H$34</c:f>
              <c:numCache>
                <c:formatCode>General</c:formatCode>
                <c:ptCount val="1"/>
                <c:pt idx="0">
                  <c:v>12544</c:v>
                </c:pt>
              </c:numCache>
            </c:numRef>
          </c:yVal>
          <c:smooth val="0"/>
          <c:extLst>
            <c:ext xmlns:c16="http://schemas.microsoft.com/office/drawing/2014/chart" uri="{C3380CC4-5D6E-409C-BE32-E72D297353CC}">
              <c16:uniqueId val="{0000000D-619D-334D-82BC-A9EB05CAF836}"/>
            </c:ext>
          </c:extLst>
        </c:ser>
        <c:ser>
          <c:idx val="10"/>
          <c:order val="10"/>
          <c:tx>
            <c:strRef>
              <c:f>Clustering!$F$16</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Clustering!$G$16</c:f>
              <c:numCache>
                <c:formatCode>General</c:formatCode>
                <c:ptCount val="1"/>
                <c:pt idx="0">
                  <c:v>1.953125</c:v>
                </c:pt>
              </c:numCache>
            </c:numRef>
          </c:xVal>
          <c:yVal>
            <c:numRef>
              <c:f>Clustering!$H$16</c:f>
              <c:numCache>
                <c:formatCode>General</c:formatCode>
                <c:ptCount val="1"/>
                <c:pt idx="0">
                  <c:v>1</c:v>
                </c:pt>
              </c:numCache>
            </c:numRef>
          </c:yVal>
          <c:smooth val="0"/>
          <c:extLst>
            <c:ext xmlns:c16="http://schemas.microsoft.com/office/drawing/2014/chart" uri="{C3380CC4-5D6E-409C-BE32-E72D297353CC}">
              <c16:uniqueId val="{0000000E-619D-334D-82BC-A9EB05CAF836}"/>
            </c:ext>
          </c:extLst>
        </c:ser>
        <c:ser>
          <c:idx val="11"/>
          <c:order val="11"/>
          <c:tx>
            <c:strRef>
              <c:f>Clustering!$F$17</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Clustering!$G$17</c:f>
              <c:numCache>
                <c:formatCode>General</c:formatCode>
                <c:ptCount val="1"/>
                <c:pt idx="0">
                  <c:v>1.470703125</c:v>
                </c:pt>
              </c:numCache>
            </c:numRef>
          </c:xVal>
          <c:yVal>
            <c:numRef>
              <c:f>Clustering!$H$17</c:f>
              <c:numCache>
                <c:formatCode>General</c:formatCode>
                <c:ptCount val="1"/>
                <c:pt idx="0">
                  <c:v>1</c:v>
                </c:pt>
              </c:numCache>
            </c:numRef>
          </c:yVal>
          <c:smooth val="0"/>
          <c:extLst>
            <c:ext xmlns:c16="http://schemas.microsoft.com/office/drawing/2014/chart" uri="{C3380CC4-5D6E-409C-BE32-E72D297353CC}">
              <c16:uniqueId val="{0000000F-619D-334D-82BC-A9EB05CAF836}"/>
            </c:ext>
          </c:extLst>
        </c:ser>
        <c:ser>
          <c:idx val="12"/>
          <c:order val="12"/>
          <c:tx>
            <c:strRef>
              <c:f>Clustering!$F$90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Clustering!$G$90</c:f>
              <c:numCache>
                <c:formatCode>General</c:formatCode>
                <c:ptCount val="1"/>
                <c:pt idx="0">
                  <c:v>0.1640625</c:v>
                </c:pt>
              </c:numCache>
            </c:numRef>
          </c:xVal>
          <c:yVal>
            <c:numRef>
              <c:f>Clustering!$H$90</c:f>
              <c:numCache>
                <c:formatCode>General</c:formatCode>
                <c:ptCount val="1"/>
                <c:pt idx="0">
                  <c:v>289</c:v>
                </c:pt>
              </c:numCache>
            </c:numRef>
          </c:yVal>
          <c:smooth val="0"/>
          <c:extLst>
            <c:ext xmlns:c16="http://schemas.microsoft.com/office/drawing/2014/chart" uri="{C3380CC4-5D6E-409C-BE32-E72D297353CC}">
              <c16:uniqueId val="{00000010-619D-334D-82BC-A9EB05CAF836}"/>
            </c:ext>
          </c:extLst>
        </c:ser>
        <c:ser>
          <c:idx val="13"/>
          <c:order val="13"/>
          <c:tx>
            <c:strRef>
              <c:f>Clustering!$F$88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Clustering!$G$88</c:f>
              <c:numCache>
                <c:formatCode>General</c:formatCode>
                <c:ptCount val="1"/>
                <c:pt idx="0">
                  <c:v>0.140625</c:v>
                </c:pt>
              </c:numCache>
            </c:numRef>
          </c:xVal>
          <c:yVal>
            <c:numRef>
              <c:f>Clustering!$H$88</c:f>
              <c:numCache>
                <c:formatCode>General</c:formatCode>
                <c:ptCount val="1"/>
                <c:pt idx="0">
                  <c:v>289</c:v>
                </c:pt>
              </c:numCache>
            </c:numRef>
          </c:yVal>
          <c:smooth val="0"/>
          <c:extLst>
            <c:ext xmlns:c16="http://schemas.microsoft.com/office/drawing/2014/chart" uri="{C3380CC4-5D6E-409C-BE32-E72D297353CC}">
              <c16:uniqueId val="{00000011-619D-334D-82BC-A9EB05CAF836}"/>
            </c:ext>
          </c:extLst>
        </c:ser>
        <c:ser>
          <c:idx val="14"/>
          <c:order val="14"/>
          <c:tx>
            <c:strRef>
              <c:f>Clustering!$F$98</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Clustering!$G$98</c:f>
              <c:numCache>
                <c:formatCode>General</c:formatCode>
                <c:ptCount val="1"/>
                <c:pt idx="0">
                  <c:v>0.4921875</c:v>
                </c:pt>
              </c:numCache>
            </c:numRef>
          </c:xVal>
          <c:yVal>
            <c:numRef>
              <c:f>Clustering!$H$98</c:f>
              <c:numCache>
                <c:formatCode>General</c:formatCode>
                <c:ptCount val="1"/>
                <c:pt idx="0">
                  <c:v>289</c:v>
                </c:pt>
              </c:numCache>
            </c:numRef>
          </c:yVal>
          <c:smooth val="0"/>
          <c:extLst>
            <c:ext xmlns:c16="http://schemas.microsoft.com/office/drawing/2014/chart" uri="{C3380CC4-5D6E-409C-BE32-E72D297353CC}">
              <c16:uniqueId val="{00000012-619D-334D-82BC-A9EB05CAF836}"/>
            </c:ext>
          </c:extLst>
        </c:ser>
        <c:ser>
          <c:idx val="15"/>
          <c:order val="15"/>
          <c:tx>
            <c:strRef>
              <c:f>Clustering!$F$99</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Clustering!$G$99</c:f>
              <c:numCache>
                <c:formatCode>General</c:formatCode>
                <c:ptCount val="1"/>
                <c:pt idx="0">
                  <c:v>0.375</c:v>
                </c:pt>
              </c:numCache>
            </c:numRef>
          </c:xVal>
          <c:yVal>
            <c:numRef>
              <c:f>Clustering!$H$99</c:f>
              <c:numCache>
                <c:formatCode>General</c:formatCode>
                <c:ptCount val="1"/>
                <c:pt idx="0">
                  <c:v>289</c:v>
                </c:pt>
              </c:numCache>
            </c:numRef>
          </c:yVal>
          <c:smooth val="0"/>
          <c:extLst>
            <c:ext xmlns:c16="http://schemas.microsoft.com/office/drawing/2014/chart" uri="{C3380CC4-5D6E-409C-BE32-E72D297353CC}">
              <c16:uniqueId val="{00000013-619D-334D-82BC-A9EB05CAF836}"/>
            </c:ext>
          </c:extLst>
        </c:ser>
        <c:ser>
          <c:idx val="16"/>
          <c:order val="16"/>
          <c:tx>
            <c:strRef>
              <c:f>Clustering!$F$100</c:f>
              <c:strCache>
                <c:ptCount val="1"/>
                <c:pt idx="0">
                  <c:v>CNN4</c:v>
                </c:pt>
              </c:strCache>
            </c:strRef>
          </c:tx>
          <c:spPr>
            <a:ln>
              <a:solidFill>
                <a:srgbClr val="000000"/>
              </a:solidFill>
            </a:ln>
          </c:spPr>
          <c:marker>
            <c:symbol val="diamond"/>
            <c:size val="10"/>
            <c:spPr>
              <a:solidFill>
                <a:schemeClr val="accent4"/>
              </a:solidFill>
              <a:ln>
                <a:solidFill>
                  <a:srgbClr val="000000"/>
                </a:solidFill>
              </a:ln>
            </c:spPr>
          </c:marker>
          <c:xVal>
            <c:numRef>
              <c:f>Clustering!$G$100</c:f>
              <c:numCache>
                <c:formatCode>General</c:formatCode>
                <c:ptCount val="1"/>
                <c:pt idx="0">
                  <c:v>0.1875</c:v>
                </c:pt>
              </c:numCache>
            </c:numRef>
          </c:xVal>
          <c:yVal>
            <c:numRef>
              <c:f>Clustering!$H$100</c:f>
              <c:numCache>
                <c:formatCode>General</c:formatCode>
                <c:ptCount val="1"/>
                <c:pt idx="0">
                  <c:v>289</c:v>
                </c:pt>
              </c:numCache>
            </c:numRef>
          </c:yVal>
          <c:smooth val="0"/>
          <c:extLst>
            <c:ext xmlns:c16="http://schemas.microsoft.com/office/drawing/2014/chart" uri="{C3380CC4-5D6E-409C-BE32-E72D297353CC}">
              <c16:uniqueId val="{00000014-619D-334D-82BC-A9EB05CAF836}"/>
            </c:ext>
          </c:extLst>
        </c:ser>
        <c:ser>
          <c:idx val="17"/>
          <c:order val="17"/>
          <c:tx>
            <c:strRef>
              <c:f>Clustering!$F$101</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Clustering!$G$101</c:f>
              <c:numCache>
                <c:formatCode>General</c:formatCode>
                <c:ptCount val="1"/>
                <c:pt idx="0">
                  <c:v>0.287109375</c:v>
                </c:pt>
              </c:numCache>
            </c:numRef>
          </c:xVal>
          <c:yVal>
            <c:numRef>
              <c:f>Clustering!$H$101</c:f>
              <c:numCache>
                <c:formatCode>General</c:formatCode>
                <c:ptCount val="1"/>
                <c:pt idx="0">
                  <c:v>289</c:v>
                </c:pt>
              </c:numCache>
            </c:numRef>
          </c:yVal>
          <c:smooth val="0"/>
          <c:extLst>
            <c:ext xmlns:c16="http://schemas.microsoft.com/office/drawing/2014/chart" uri="{C3380CC4-5D6E-409C-BE32-E72D297353CC}">
              <c16:uniqueId val="{00000015-619D-334D-82BC-A9EB05CAF836}"/>
            </c:ext>
          </c:extLst>
        </c:ser>
        <c:ser>
          <c:idx val="18"/>
          <c:order val="18"/>
          <c:tx>
            <c:strRef>
              <c:f>Clustering!$F$95</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Clustering!$G$95</c:f>
              <c:numCache>
                <c:formatCode>General</c:formatCode>
                <c:ptCount val="1"/>
                <c:pt idx="0">
                  <c:v>0.125</c:v>
                </c:pt>
              </c:numCache>
            </c:numRef>
          </c:xVal>
          <c:yVal>
            <c:numRef>
              <c:f>Clustering!$H$95</c:f>
              <c:numCache>
                <c:formatCode>General</c:formatCode>
                <c:ptCount val="1"/>
                <c:pt idx="0">
                  <c:v>361</c:v>
                </c:pt>
              </c:numCache>
            </c:numRef>
          </c:yVal>
          <c:smooth val="0"/>
          <c:extLst>
            <c:ext xmlns:c16="http://schemas.microsoft.com/office/drawing/2014/chart" uri="{C3380CC4-5D6E-409C-BE32-E72D297353CC}">
              <c16:uniqueId val="{00000016-619D-334D-82BC-A9EB05CAF836}"/>
            </c:ext>
          </c:extLst>
        </c:ser>
        <c:ser>
          <c:idx val="19"/>
          <c:order val="19"/>
          <c:tx>
            <c:strRef>
              <c:f>Clustering!$F$96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Clustering!$G$96</c:f>
              <c:numCache>
                <c:formatCode>General</c:formatCode>
                <c:ptCount val="1"/>
                <c:pt idx="0">
                  <c:v>0.25</c:v>
                </c:pt>
              </c:numCache>
            </c:numRef>
          </c:xVal>
          <c:yVal>
            <c:numRef>
              <c:f>Clustering!$H$96</c:f>
              <c:numCache>
                <c:formatCode>General</c:formatCode>
                <c:ptCount val="1"/>
                <c:pt idx="0">
                  <c:v>361</c:v>
                </c:pt>
              </c:numCache>
            </c:numRef>
          </c:yVal>
          <c:smooth val="0"/>
          <c:extLst>
            <c:ext xmlns:c16="http://schemas.microsoft.com/office/drawing/2014/chart" uri="{C3380CC4-5D6E-409C-BE32-E72D297353CC}">
              <c16:uniqueId val="{00000017-619D-334D-82BC-A9EB05CAF836}"/>
            </c:ext>
          </c:extLst>
        </c:ser>
        <c:ser>
          <c:idx val="20"/>
          <c:order val="20"/>
          <c:tx>
            <c:strRef>
              <c:f>Clustering!$F$58</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Clustering!$G$58</c:f>
              <c:numCache>
                <c:formatCode>General</c:formatCode>
                <c:ptCount val="1"/>
                <c:pt idx="0">
                  <c:v>1.4765625</c:v>
                </c:pt>
              </c:numCache>
            </c:numRef>
          </c:xVal>
          <c:yVal>
            <c:numRef>
              <c:f>Clustering!$H$58</c:f>
              <c:numCache>
                <c:formatCode>General</c:formatCode>
                <c:ptCount val="1"/>
                <c:pt idx="0">
                  <c:v>64</c:v>
                </c:pt>
              </c:numCache>
            </c:numRef>
          </c:yVal>
          <c:smooth val="0"/>
          <c:extLst>
            <c:ext xmlns:c16="http://schemas.microsoft.com/office/drawing/2014/chart" uri="{C3380CC4-5D6E-409C-BE32-E72D297353CC}">
              <c16:uniqueId val="{00000018-619D-334D-82BC-A9EB05CAF836}"/>
            </c:ext>
          </c:extLst>
        </c:ser>
        <c:ser>
          <c:idx val="21"/>
          <c:order val="21"/>
          <c:tx>
            <c:strRef>
              <c:f>Clustering!$F$59</c:f>
              <c:strCache>
                <c:ptCount val="1"/>
                <c:pt idx="0">
                  <c:v>CNN3</c:v>
                </c:pt>
              </c:strCache>
            </c:strRef>
          </c:tx>
          <c:spPr>
            <a:ln>
              <a:solidFill>
                <a:srgbClr val="000000"/>
              </a:solidFill>
            </a:ln>
          </c:spPr>
          <c:marker>
            <c:symbol val="diamond"/>
            <c:size val="10"/>
            <c:spPr>
              <a:solidFill>
                <a:schemeClr val="accent6">
                  <a:lumMod val="40000"/>
                  <a:lumOff val="60000"/>
                </a:schemeClr>
              </a:solidFill>
              <a:ln>
                <a:solidFill>
                  <a:srgbClr val="000000"/>
                </a:solidFill>
              </a:ln>
            </c:spPr>
          </c:marker>
          <c:xVal>
            <c:numRef>
              <c:f>Clustering!$G$59</c:f>
              <c:numCache>
                <c:formatCode>General</c:formatCode>
                <c:ptCount val="1"/>
                <c:pt idx="0">
                  <c:v>0.7</c:v>
                </c:pt>
              </c:numCache>
            </c:numRef>
          </c:xVal>
          <c:yVal>
            <c:numRef>
              <c:f>Clustering!$H$59</c:f>
              <c:numCache>
                <c:formatCode>General</c:formatCode>
                <c:ptCount val="1"/>
                <c:pt idx="0">
                  <c:v>64</c:v>
                </c:pt>
              </c:numCache>
            </c:numRef>
          </c:yVal>
          <c:smooth val="0"/>
          <c:extLst>
            <c:ext xmlns:c16="http://schemas.microsoft.com/office/drawing/2014/chart" uri="{C3380CC4-5D6E-409C-BE32-E72D297353CC}">
              <c16:uniqueId val="{00000019-619D-334D-82BC-A9EB05CAF836}"/>
            </c:ext>
          </c:extLst>
        </c:ser>
        <c:ser>
          <c:idx val="22"/>
          <c:order val="22"/>
          <c:tx>
            <c:strRef>
              <c:f>Clustering!$F$60</c:f>
              <c:strCache>
                <c:ptCount val="1"/>
                <c:pt idx="0">
                  <c:v>CNN3</c:v>
                </c:pt>
              </c:strCache>
            </c:strRef>
          </c:tx>
          <c:spPr>
            <a:ln>
              <a:solidFill>
                <a:srgbClr val="000000"/>
              </a:solidFill>
            </a:ln>
          </c:spPr>
          <c:marker>
            <c:symbol val="diamond"/>
            <c:size val="10"/>
            <c:spPr>
              <a:solidFill>
                <a:srgbClr val="B5E5E8"/>
              </a:solidFill>
              <a:ln>
                <a:solidFill>
                  <a:srgbClr val="000000"/>
                </a:solidFill>
              </a:ln>
            </c:spPr>
          </c:marker>
          <c:xVal>
            <c:numRef>
              <c:f>Clustering!$G$60</c:f>
              <c:numCache>
                <c:formatCode>General</c:formatCode>
                <c:ptCount val="1"/>
                <c:pt idx="0">
                  <c:v>0.875</c:v>
                </c:pt>
              </c:numCache>
            </c:numRef>
          </c:xVal>
          <c:yVal>
            <c:numRef>
              <c:f>Clustering!$H$60</c:f>
              <c:numCache>
                <c:formatCode>General</c:formatCode>
                <c:ptCount val="1"/>
                <c:pt idx="0">
                  <c:v>64</c:v>
                </c:pt>
              </c:numCache>
            </c:numRef>
          </c:yVal>
          <c:smooth val="0"/>
          <c:extLst>
            <c:ext xmlns:c16="http://schemas.microsoft.com/office/drawing/2014/chart" uri="{C3380CC4-5D6E-409C-BE32-E72D297353CC}">
              <c16:uniqueId val="{0000001A-619D-334D-82BC-A9EB05CAF836}"/>
            </c:ext>
          </c:extLst>
        </c:ser>
        <c:ser>
          <c:idx val="25"/>
          <c:order val="23"/>
          <c:tx>
            <c:strRef>
              <c:f>Clustering!$F$74</c:f>
              <c:strCache>
                <c:ptCount val="1"/>
                <c:pt idx="0">
                  <c:v>CNN4</c:v>
                </c:pt>
              </c:strCache>
            </c:strRef>
          </c:tx>
          <c:spPr>
            <a:ln>
              <a:solidFill>
                <a:srgbClr val="000000"/>
              </a:solidFill>
            </a:ln>
          </c:spPr>
          <c:marker>
            <c:symbol val="diamond"/>
            <c:size val="12"/>
            <c:spPr>
              <a:solidFill>
                <a:schemeClr val="accent4"/>
              </a:solidFill>
              <a:ln>
                <a:solidFill>
                  <a:srgbClr val="000000"/>
                </a:solidFill>
              </a:ln>
            </c:spPr>
          </c:marker>
          <c:xVal>
            <c:numRef>
              <c:f>Clustering!$G$74</c:f>
              <c:numCache>
                <c:formatCode>General</c:formatCode>
                <c:ptCount val="1"/>
                <c:pt idx="0">
                  <c:v>0.65625</c:v>
                </c:pt>
              </c:numCache>
            </c:numRef>
          </c:xVal>
          <c:yVal>
            <c:numRef>
              <c:f>Clustering!$H$74</c:f>
              <c:numCache>
                <c:formatCode>General</c:formatCode>
                <c:ptCount val="1"/>
                <c:pt idx="0">
                  <c:v>40</c:v>
                </c:pt>
              </c:numCache>
            </c:numRef>
          </c:yVal>
          <c:smooth val="0"/>
          <c:extLst>
            <c:ext xmlns:c16="http://schemas.microsoft.com/office/drawing/2014/chart" uri="{C3380CC4-5D6E-409C-BE32-E72D297353CC}">
              <c16:uniqueId val="{0000001B-619D-334D-82BC-A9EB05CAF836}"/>
            </c:ext>
          </c:extLst>
        </c:ser>
        <c:ser>
          <c:idx val="26"/>
          <c:order val="24"/>
          <c:tx>
            <c:strRef>
              <c:f>Clustering!$F$75</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Clustering!$G$75</c:f>
              <c:numCache>
                <c:formatCode>General</c:formatCode>
                <c:ptCount val="1"/>
                <c:pt idx="0">
                  <c:v>0.5625</c:v>
                </c:pt>
              </c:numCache>
            </c:numRef>
          </c:xVal>
          <c:yVal>
            <c:numRef>
              <c:f>Clustering!$H$75</c:f>
              <c:numCache>
                <c:formatCode>General</c:formatCode>
                <c:ptCount val="1"/>
                <c:pt idx="0">
                  <c:v>64</c:v>
                </c:pt>
              </c:numCache>
            </c:numRef>
          </c:yVal>
          <c:smooth val="0"/>
          <c:extLst>
            <c:ext xmlns:c16="http://schemas.microsoft.com/office/drawing/2014/chart" uri="{C3380CC4-5D6E-409C-BE32-E72D297353CC}">
              <c16:uniqueId val="{0000001C-619D-334D-82BC-A9EB05CAF836}"/>
            </c:ext>
          </c:extLst>
        </c:ser>
        <c:ser>
          <c:idx val="27"/>
          <c:order val="25"/>
          <c:tx>
            <c:strRef>
              <c:f>Clustering!$F$76</c:f>
              <c:strCache>
                <c:ptCount val="1"/>
                <c:pt idx="0">
                  <c:v>CNN4</c:v>
                </c:pt>
              </c:strCache>
            </c:strRef>
          </c:tx>
          <c:spPr>
            <a:ln>
              <a:solidFill>
                <a:srgbClr val="000000"/>
              </a:solidFill>
            </a:ln>
          </c:spPr>
          <c:marker>
            <c:symbol val="diamond"/>
            <c:size val="10"/>
            <c:spPr>
              <a:solidFill>
                <a:srgbClr val="34A853"/>
              </a:solidFill>
              <a:ln>
                <a:solidFill>
                  <a:srgbClr val="000000"/>
                </a:solidFill>
              </a:ln>
            </c:spPr>
          </c:marker>
          <c:xVal>
            <c:numRef>
              <c:f>Clustering!$G$76</c:f>
              <c:numCache>
                <c:formatCode>General</c:formatCode>
                <c:ptCount val="1"/>
                <c:pt idx="0">
                  <c:v>0.4921875</c:v>
                </c:pt>
              </c:numCache>
            </c:numRef>
          </c:xVal>
          <c:yVal>
            <c:numRef>
              <c:f>Clustering!$H$76</c:f>
              <c:numCache>
                <c:formatCode>General</c:formatCode>
                <c:ptCount val="1"/>
                <c:pt idx="0">
                  <c:v>48</c:v>
                </c:pt>
              </c:numCache>
            </c:numRef>
          </c:yVal>
          <c:smooth val="0"/>
          <c:extLst>
            <c:ext xmlns:c16="http://schemas.microsoft.com/office/drawing/2014/chart" uri="{C3380CC4-5D6E-409C-BE32-E72D297353CC}">
              <c16:uniqueId val="{0000001D-619D-334D-82BC-A9EB05CAF836}"/>
            </c:ext>
          </c:extLst>
        </c:ser>
        <c:ser>
          <c:idx val="23"/>
          <c:order val="26"/>
          <c:tx>
            <c:strRef>
              <c:f>Clustering!$F$69</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Clustering!$G$69</c:f>
              <c:numCache>
                <c:formatCode>General</c:formatCode>
                <c:ptCount val="1"/>
                <c:pt idx="0">
                  <c:v>1</c:v>
                </c:pt>
              </c:numCache>
            </c:numRef>
          </c:xVal>
          <c:yVal>
            <c:numRef>
              <c:f>Clustering!$H$69</c:f>
              <c:numCache>
                <c:formatCode>General</c:formatCode>
                <c:ptCount val="1"/>
                <c:pt idx="0">
                  <c:v>49</c:v>
                </c:pt>
              </c:numCache>
            </c:numRef>
          </c:yVal>
          <c:smooth val="0"/>
          <c:extLst>
            <c:ext xmlns:c16="http://schemas.microsoft.com/office/drawing/2014/chart" uri="{C3380CC4-5D6E-409C-BE32-E72D297353CC}">
              <c16:uniqueId val="{0000001E-619D-334D-82BC-A9EB05CAF836}"/>
            </c:ext>
          </c:extLst>
        </c:ser>
        <c:ser>
          <c:idx val="24"/>
          <c:order val="27"/>
          <c:tx>
            <c:strRef>
              <c:f>Clustering!$F$102</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Clustering!$G$102</c:f>
              <c:numCache>
                <c:formatCode>General</c:formatCode>
                <c:ptCount val="1"/>
                <c:pt idx="0">
                  <c:v>0.25</c:v>
                </c:pt>
              </c:numCache>
            </c:numRef>
          </c:xVal>
          <c:yVal>
            <c:numRef>
              <c:f>Clustering!$H$102</c:f>
              <c:numCache>
                <c:formatCode>General</c:formatCode>
                <c:ptCount val="1"/>
                <c:pt idx="0">
                  <c:v>196</c:v>
                </c:pt>
              </c:numCache>
            </c:numRef>
          </c:yVal>
          <c:smooth val="0"/>
          <c:extLst>
            <c:ext xmlns:c16="http://schemas.microsoft.com/office/drawing/2014/chart" uri="{C3380CC4-5D6E-409C-BE32-E72D297353CC}">
              <c16:uniqueId val="{0000001F-619D-334D-82BC-A9EB05CAF836}"/>
            </c:ext>
          </c:extLst>
        </c:ser>
        <c:ser>
          <c:idx val="28"/>
          <c:order val="28"/>
          <c:tx>
            <c:strRef>
              <c:f>Clustering!$F$77</c:f>
              <c:strCache>
                <c:ptCount val="1"/>
                <c:pt idx="0">
                  <c:v>CNN11</c:v>
                </c:pt>
              </c:strCache>
            </c:strRef>
          </c:tx>
          <c:spPr>
            <a:ln>
              <a:solidFill>
                <a:srgbClr val="000000"/>
              </a:solidFill>
            </a:ln>
          </c:spPr>
          <c:marker>
            <c:symbol val="diamond"/>
            <c:size val="11"/>
            <c:spPr>
              <a:solidFill>
                <a:srgbClr val="660066"/>
              </a:solidFill>
              <a:ln>
                <a:solidFill>
                  <a:srgbClr val="000000"/>
                </a:solidFill>
              </a:ln>
            </c:spPr>
          </c:marker>
          <c:xVal>
            <c:numRef>
              <c:f>Clustering!$G$77</c:f>
              <c:numCache>
                <c:formatCode>General</c:formatCode>
                <c:ptCount val="1"/>
                <c:pt idx="0">
                  <c:v>0.5</c:v>
                </c:pt>
              </c:numCache>
            </c:numRef>
          </c:xVal>
          <c:yVal>
            <c:numRef>
              <c:f>Clustering!$H$77</c:f>
              <c:numCache>
                <c:formatCode>General</c:formatCode>
                <c:ptCount val="1"/>
                <c:pt idx="0">
                  <c:v>49</c:v>
                </c:pt>
              </c:numCache>
            </c:numRef>
          </c:yVal>
          <c:smooth val="0"/>
          <c:extLst>
            <c:ext xmlns:c16="http://schemas.microsoft.com/office/drawing/2014/chart" uri="{C3380CC4-5D6E-409C-BE32-E72D297353CC}">
              <c16:uniqueId val="{00000020-619D-334D-82BC-A9EB05CAF836}"/>
            </c:ext>
          </c:extLst>
        </c:ser>
        <c:ser>
          <c:idx val="29"/>
          <c:order val="29"/>
          <c:tx>
            <c:strRef>
              <c:f>Clustering!$F$110</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Clustering!$G$110</c:f>
              <c:numCache>
                <c:formatCode>General</c:formatCode>
                <c:ptCount val="1"/>
                <c:pt idx="0">
                  <c:v>2.197265625E-3</c:v>
                </c:pt>
              </c:numCache>
            </c:numRef>
          </c:xVal>
          <c:yVal>
            <c:numRef>
              <c:f>Clustering!$H$110</c:f>
              <c:numCache>
                <c:formatCode>General</c:formatCode>
                <c:ptCount val="1"/>
                <c:pt idx="0">
                  <c:v>196</c:v>
                </c:pt>
              </c:numCache>
            </c:numRef>
          </c:yVal>
          <c:smooth val="0"/>
          <c:extLst>
            <c:ext xmlns:c16="http://schemas.microsoft.com/office/drawing/2014/chart" uri="{C3380CC4-5D6E-409C-BE32-E72D297353CC}">
              <c16:uniqueId val="{00000021-619D-334D-82BC-A9EB05CAF836}"/>
            </c:ext>
          </c:extLst>
        </c:ser>
        <c:ser>
          <c:idx val="30"/>
          <c:order val="30"/>
          <c:tx>
            <c:strRef>
              <c:f>Clustering!$F$111</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Clustering!$G$111</c:f>
              <c:numCache>
                <c:formatCode>General</c:formatCode>
                <c:ptCount val="1"/>
                <c:pt idx="0">
                  <c:v>4.39453125E-3</c:v>
                </c:pt>
              </c:numCache>
            </c:numRef>
          </c:xVal>
          <c:yVal>
            <c:numRef>
              <c:f>Clustering!$H$111</c:f>
              <c:numCache>
                <c:formatCode>General</c:formatCode>
                <c:ptCount val="1"/>
                <c:pt idx="0">
                  <c:v>196</c:v>
                </c:pt>
              </c:numCache>
            </c:numRef>
          </c:yVal>
          <c:smooth val="0"/>
          <c:extLst>
            <c:ext xmlns:c16="http://schemas.microsoft.com/office/drawing/2014/chart" uri="{C3380CC4-5D6E-409C-BE32-E72D297353CC}">
              <c16:uniqueId val="{00000022-619D-334D-82BC-A9EB05CAF836}"/>
            </c:ext>
          </c:extLst>
        </c:ser>
        <c:ser>
          <c:idx val="31"/>
          <c:order val="31"/>
          <c:tx>
            <c:strRef>
              <c:f>Clustering!$F$112</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Clustering!$G$112</c:f>
              <c:numCache>
                <c:formatCode>General</c:formatCode>
                <c:ptCount val="1"/>
                <c:pt idx="0">
                  <c:v>4.39453125E-3</c:v>
                </c:pt>
              </c:numCache>
            </c:numRef>
          </c:xVal>
          <c:yVal>
            <c:numRef>
              <c:f>Clustering!$H$112</c:f>
              <c:numCache>
                <c:formatCode>General</c:formatCode>
                <c:ptCount val="1"/>
                <c:pt idx="0">
                  <c:v>49</c:v>
                </c:pt>
              </c:numCache>
            </c:numRef>
          </c:yVal>
          <c:smooth val="0"/>
          <c:extLst>
            <c:ext xmlns:c16="http://schemas.microsoft.com/office/drawing/2014/chart" uri="{C3380CC4-5D6E-409C-BE32-E72D297353CC}">
              <c16:uniqueId val="{00000023-619D-334D-82BC-A9EB05CAF836}"/>
            </c:ext>
          </c:extLst>
        </c:ser>
        <c:ser>
          <c:idx val="32"/>
          <c:order val="32"/>
          <c:tx>
            <c:strRef>
              <c:f>Clustering!$F$113</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Clustering!$G$113</c:f>
              <c:numCache>
                <c:formatCode>General</c:formatCode>
                <c:ptCount val="1"/>
                <c:pt idx="0">
                  <c:v>8.7890625E-3</c:v>
                </c:pt>
              </c:numCache>
            </c:numRef>
          </c:xVal>
          <c:yVal>
            <c:numRef>
              <c:f>Clustering!$H$113</c:f>
              <c:numCache>
                <c:formatCode>General</c:formatCode>
                <c:ptCount val="1"/>
                <c:pt idx="0">
                  <c:v>49</c:v>
                </c:pt>
              </c:numCache>
            </c:numRef>
          </c:yVal>
          <c:smooth val="0"/>
          <c:extLst>
            <c:ext xmlns:c16="http://schemas.microsoft.com/office/drawing/2014/chart" uri="{C3380CC4-5D6E-409C-BE32-E72D297353CC}">
              <c16:uniqueId val="{00000024-619D-334D-82BC-A9EB05CAF836}"/>
            </c:ext>
          </c:extLst>
        </c:ser>
        <c:ser>
          <c:idx val="33"/>
          <c:order val="33"/>
          <c:tx>
            <c:strRef>
              <c:f>Clustering!$F$115</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Clustering!$G$115</c:f>
              <c:numCache>
                <c:formatCode>General</c:formatCode>
                <c:ptCount val="1"/>
                <c:pt idx="0">
                  <c:v>8.7890625E-3</c:v>
                </c:pt>
              </c:numCache>
            </c:numRef>
          </c:xVal>
          <c:yVal>
            <c:numRef>
              <c:f>Clustering!$H$115</c:f>
              <c:numCache>
                <c:formatCode>General</c:formatCode>
                <c:ptCount val="1"/>
                <c:pt idx="0">
                  <c:v>100</c:v>
                </c:pt>
              </c:numCache>
            </c:numRef>
          </c:yVal>
          <c:smooth val="0"/>
          <c:extLst>
            <c:ext xmlns:c16="http://schemas.microsoft.com/office/drawing/2014/chart" uri="{C3380CC4-5D6E-409C-BE32-E72D297353CC}">
              <c16:uniqueId val="{00000025-619D-334D-82BC-A9EB05CAF836}"/>
            </c:ext>
          </c:extLst>
        </c:ser>
        <c:ser>
          <c:idx val="34"/>
          <c:order val="34"/>
          <c:tx>
            <c:strRef>
              <c:f>Clustering!$F$116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Clustering!$G$116</c:f>
              <c:numCache>
                <c:formatCode>General</c:formatCode>
                <c:ptCount val="1"/>
                <c:pt idx="0">
                  <c:v>4.39453125E-3</c:v>
                </c:pt>
              </c:numCache>
            </c:numRef>
          </c:xVal>
          <c:yVal>
            <c:numRef>
              <c:f>Clustering!$H$116</c:f>
              <c:numCache>
                <c:formatCode>General</c:formatCode>
                <c:ptCount val="1"/>
                <c:pt idx="0">
                  <c:v>100</c:v>
                </c:pt>
              </c:numCache>
            </c:numRef>
          </c:yVal>
          <c:smooth val="0"/>
          <c:extLst>
            <c:ext xmlns:c16="http://schemas.microsoft.com/office/drawing/2014/chart" uri="{C3380CC4-5D6E-409C-BE32-E72D297353CC}">
              <c16:uniqueId val="{00000026-619D-334D-82BC-A9EB05CAF836}"/>
            </c:ext>
          </c:extLst>
        </c:ser>
        <c:ser>
          <c:idx val="35"/>
          <c:order val="35"/>
          <c:tx>
            <c:strRef>
              <c:f>Clustering!$F$79</c:f>
              <c:strCache>
                <c:ptCount val="1"/>
                <c:pt idx="0">
                  <c:v>CNN9</c:v>
                </c:pt>
              </c:strCache>
            </c:strRef>
          </c:tx>
          <c:spPr>
            <a:ln>
              <a:solidFill>
                <a:srgbClr val="000000"/>
              </a:solidFill>
            </a:ln>
          </c:spPr>
          <c:marker>
            <c:symbol val="diamond"/>
            <c:size val="9"/>
            <c:spPr>
              <a:solidFill>
                <a:srgbClr val="4285F4"/>
              </a:solidFill>
              <a:ln>
                <a:solidFill>
                  <a:srgbClr val="000000"/>
                </a:solidFill>
              </a:ln>
            </c:spPr>
          </c:marker>
          <c:xVal>
            <c:numRef>
              <c:f>Clustering!$G$79</c:f>
              <c:numCache>
                <c:formatCode>General</c:formatCode>
                <c:ptCount val="1"/>
                <c:pt idx="0">
                  <c:v>0.697265625</c:v>
                </c:pt>
              </c:numCache>
            </c:numRef>
          </c:xVal>
          <c:yVal>
            <c:numRef>
              <c:f>Clustering!$H$79</c:f>
              <c:numCache>
                <c:formatCode>General</c:formatCode>
                <c:ptCount val="1"/>
                <c:pt idx="0">
                  <c:v>49</c:v>
                </c:pt>
              </c:numCache>
            </c:numRef>
          </c:yVal>
          <c:smooth val="0"/>
          <c:extLst>
            <c:ext xmlns:c16="http://schemas.microsoft.com/office/drawing/2014/chart" uri="{C3380CC4-5D6E-409C-BE32-E72D297353CC}">
              <c16:uniqueId val="{00000027-619D-334D-82BC-A9EB05CAF836}"/>
            </c:ext>
          </c:extLst>
        </c:ser>
        <c:ser>
          <c:idx val="36"/>
          <c:order val="36"/>
          <c:tx>
            <c:strRef>
              <c:f>Clustering!$F$80</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Clustering!$G$80</c:f>
              <c:numCache>
                <c:formatCode>General</c:formatCode>
                <c:ptCount val="1"/>
                <c:pt idx="0">
                  <c:v>0.546875</c:v>
                </c:pt>
              </c:numCache>
            </c:numRef>
          </c:xVal>
          <c:yVal>
            <c:numRef>
              <c:f>Clustering!$H$80</c:f>
              <c:numCache>
                <c:formatCode>General</c:formatCode>
                <c:ptCount val="1"/>
                <c:pt idx="0">
                  <c:v>49</c:v>
                </c:pt>
              </c:numCache>
            </c:numRef>
          </c:yVal>
          <c:smooth val="0"/>
          <c:extLst>
            <c:ext xmlns:c16="http://schemas.microsoft.com/office/drawing/2014/chart" uri="{C3380CC4-5D6E-409C-BE32-E72D297353CC}">
              <c16:uniqueId val="{00000028-619D-334D-82BC-A9EB05CAF836}"/>
            </c:ext>
          </c:extLst>
        </c:ser>
        <c:ser>
          <c:idx val="37"/>
          <c:order val="37"/>
          <c:tx>
            <c:strRef>
              <c:f>Clustering!$F$114</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Clustering!$G$114</c:f>
              <c:numCache>
                <c:formatCode>General</c:formatCode>
                <c:ptCount val="1"/>
                <c:pt idx="0">
                  <c:v>1.94549560546875E-2</c:v>
                </c:pt>
              </c:numCache>
            </c:numRef>
          </c:xVal>
          <c:yVal>
            <c:numRef>
              <c:f>Clustering!$H$114</c:f>
              <c:numCache>
                <c:formatCode>General</c:formatCode>
                <c:ptCount val="1"/>
                <c:pt idx="0">
                  <c:v>49</c:v>
                </c:pt>
              </c:numCache>
            </c:numRef>
          </c:yVal>
          <c:smooth val="0"/>
          <c:extLst>
            <c:ext xmlns:c16="http://schemas.microsoft.com/office/drawing/2014/chart" uri="{C3380CC4-5D6E-409C-BE32-E72D297353CC}">
              <c16:uniqueId val="{00000029-619D-334D-82BC-A9EB05CAF836}"/>
            </c:ext>
          </c:extLst>
        </c:ser>
        <c:ser>
          <c:idx val="38"/>
          <c:order val="38"/>
          <c:tx>
            <c:strRef>
              <c:f>Clustering!$F$122</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Clustering!$G$122</c:f>
              <c:numCache>
                <c:formatCode>General</c:formatCode>
                <c:ptCount val="1"/>
                <c:pt idx="0">
                  <c:v>5.3558349609375E-3</c:v>
                </c:pt>
              </c:numCache>
            </c:numRef>
          </c:xVal>
          <c:yVal>
            <c:numRef>
              <c:f>Clustering!$H$122</c:f>
              <c:numCache>
                <c:formatCode>General</c:formatCode>
                <c:ptCount val="1"/>
                <c:pt idx="0">
                  <c:v>196</c:v>
                </c:pt>
              </c:numCache>
            </c:numRef>
          </c:yVal>
          <c:smooth val="0"/>
          <c:extLst>
            <c:ext xmlns:c16="http://schemas.microsoft.com/office/drawing/2014/chart" uri="{C3380CC4-5D6E-409C-BE32-E72D297353CC}">
              <c16:uniqueId val="{0000002A-619D-334D-82BC-A9EB05CAF836}"/>
            </c:ext>
          </c:extLst>
        </c:ser>
        <c:ser>
          <c:idx val="39"/>
          <c:order val="39"/>
          <c:tx>
            <c:strRef>
              <c:f>Clustering!$F$123</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Clustering!$G$123</c:f>
              <c:numCache>
                <c:formatCode>General</c:formatCode>
                <c:ptCount val="1"/>
                <c:pt idx="0">
                  <c:v>7.0037841796875E-3</c:v>
                </c:pt>
              </c:numCache>
            </c:numRef>
          </c:xVal>
          <c:yVal>
            <c:numRef>
              <c:f>Clustering!$H$123</c:f>
              <c:numCache>
                <c:formatCode>General</c:formatCode>
                <c:ptCount val="1"/>
                <c:pt idx="0">
                  <c:v>196</c:v>
                </c:pt>
              </c:numCache>
            </c:numRef>
          </c:yVal>
          <c:smooth val="0"/>
          <c:extLst>
            <c:ext xmlns:c16="http://schemas.microsoft.com/office/drawing/2014/chart" uri="{C3380CC4-5D6E-409C-BE32-E72D297353CC}">
              <c16:uniqueId val="{0000002B-619D-334D-82BC-A9EB05CAF836}"/>
            </c:ext>
          </c:extLst>
        </c:ser>
        <c:ser>
          <c:idx val="40"/>
          <c:order val="40"/>
          <c:tx>
            <c:strRef>
              <c:f>Clustering!$F$52</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Clustering!$G$52</c:f>
              <c:numCache>
                <c:formatCode>General</c:formatCode>
                <c:ptCount val="1"/>
                <c:pt idx="0">
                  <c:v>1.64794921875E-3</c:v>
                </c:pt>
              </c:numCache>
            </c:numRef>
          </c:xVal>
          <c:yVal>
            <c:numRef>
              <c:f>Clustering!$H$52</c:f>
              <c:numCache>
                <c:formatCode>General</c:formatCode>
                <c:ptCount val="1"/>
                <c:pt idx="0">
                  <c:v>12544</c:v>
                </c:pt>
              </c:numCache>
            </c:numRef>
          </c:yVal>
          <c:smooth val="0"/>
          <c:extLst>
            <c:ext xmlns:c16="http://schemas.microsoft.com/office/drawing/2014/chart" uri="{C3380CC4-5D6E-409C-BE32-E72D297353CC}">
              <c16:uniqueId val="{0000002C-619D-334D-82BC-A9EB05CAF836}"/>
            </c:ext>
          </c:extLst>
        </c:ser>
        <c:ser>
          <c:idx val="41"/>
          <c:order val="41"/>
          <c:tx>
            <c:strRef>
              <c:f>Clustering!$F$105</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Clustering!$G$105</c:f>
              <c:numCache>
                <c:formatCode>General</c:formatCode>
                <c:ptCount val="1"/>
                <c:pt idx="0">
                  <c:v>0.1058349609375</c:v>
                </c:pt>
              </c:numCache>
            </c:numRef>
          </c:xVal>
          <c:yVal>
            <c:numRef>
              <c:f>Clustering!$H$105</c:f>
              <c:numCache>
                <c:formatCode>General</c:formatCode>
                <c:ptCount val="1"/>
                <c:pt idx="0">
                  <c:v>196</c:v>
                </c:pt>
              </c:numCache>
            </c:numRef>
          </c:yVal>
          <c:smooth val="0"/>
          <c:extLst>
            <c:ext xmlns:c16="http://schemas.microsoft.com/office/drawing/2014/chart" uri="{C3380CC4-5D6E-409C-BE32-E72D297353CC}">
              <c16:uniqueId val="{0000002D-619D-334D-82BC-A9EB05CAF836}"/>
            </c:ext>
          </c:extLst>
        </c:ser>
        <c:ser>
          <c:idx val="42"/>
          <c:order val="42"/>
          <c:tx>
            <c:strRef>
              <c:f>Clustering!$F$104</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Clustering!$G$104</c:f>
              <c:numCache>
                <c:formatCode>General</c:formatCode>
                <c:ptCount val="1"/>
                <c:pt idx="0">
                  <c:v>8.09326171875E-2</c:v>
                </c:pt>
              </c:numCache>
            </c:numRef>
          </c:xVal>
          <c:yVal>
            <c:numRef>
              <c:f>Clustering!$H$104</c:f>
              <c:numCache>
                <c:formatCode>General</c:formatCode>
                <c:ptCount val="1"/>
                <c:pt idx="0">
                  <c:v>196</c:v>
                </c:pt>
              </c:numCache>
            </c:numRef>
          </c:yVal>
          <c:smooth val="0"/>
          <c:extLst>
            <c:ext xmlns:c16="http://schemas.microsoft.com/office/drawing/2014/chart" uri="{C3380CC4-5D6E-409C-BE32-E72D297353CC}">
              <c16:uniqueId val="{0000002E-619D-334D-82BC-A9EB05CAF836}"/>
            </c:ext>
          </c:extLst>
        </c:ser>
        <c:ser>
          <c:idx val="43"/>
          <c:order val="43"/>
          <c:tx>
            <c:strRef>
              <c:f>Clustering!$F$53</c:f>
              <c:strCache>
                <c:ptCount val="1"/>
                <c:pt idx="0">
                  <c:v>CNN9</c:v>
                </c:pt>
              </c:strCache>
            </c:strRef>
          </c:tx>
          <c:spPr>
            <a:ln>
              <a:solidFill>
                <a:srgbClr val="000000"/>
              </a:solidFill>
            </a:ln>
          </c:spPr>
          <c:marker>
            <c:symbol val="diamond"/>
            <c:size val="10"/>
            <c:spPr>
              <a:solidFill>
                <a:srgbClr val="4285F4"/>
              </a:solidFill>
              <a:ln>
                <a:solidFill>
                  <a:srgbClr val="000000"/>
                </a:solidFill>
              </a:ln>
            </c:spPr>
          </c:marker>
          <c:xVal>
            <c:numRef>
              <c:f>Clustering!$G$53</c:f>
              <c:numCache>
                <c:formatCode>General</c:formatCode>
                <c:ptCount val="1"/>
                <c:pt idx="0">
                  <c:v>1.64794921875E-3</c:v>
                </c:pt>
              </c:numCache>
            </c:numRef>
          </c:xVal>
          <c:yVal>
            <c:numRef>
              <c:f>Clustering!$H$53</c:f>
              <c:numCache>
                <c:formatCode>General</c:formatCode>
                <c:ptCount val="1"/>
                <c:pt idx="0">
                  <c:v>3136</c:v>
                </c:pt>
              </c:numCache>
            </c:numRef>
          </c:yVal>
          <c:smooth val="0"/>
          <c:extLst>
            <c:ext xmlns:c16="http://schemas.microsoft.com/office/drawing/2014/chart" uri="{C3380CC4-5D6E-409C-BE32-E72D297353CC}">
              <c16:uniqueId val="{0000002F-619D-334D-82BC-A9EB05CAF836}"/>
            </c:ext>
          </c:extLst>
        </c:ser>
        <c:ser>
          <c:idx val="44"/>
          <c:order val="44"/>
          <c:tx>
            <c:strRef>
              <c:f>Clustering!$F$117</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Clustering!$G$117</c:f>
              <c:numCache>
                <c:formatCode>General</c:formatCode>
                <c:ptCount val="1"/>
                <c:pt idx="0">
                  <c:v>9.8876953125E-3</c:v>
                </c:pt>
              </c:numCache>
            </c:numRef>
          </c:xVal>
          <c:yVal>
            <c:numRef>
              <c:f>Clustering!$H$117</c:f>
              <c:numCache>
                <c:formatCode>General</c:formatCode>
                <c:ptCount val="1"/>
                <c:pt idx="0">
                  <c:v>16</c:v>
                </c:pt>
              </c:numCache>
            </c:numRef>
          </c:yVal>
          <c:smooth val="0"/>
          <c:extLst>
            <c:ext xmlns:c16="http://schemas.microsoft.com/office/drawing/2014/chart" uri="{C3380CC4-5D6E-409C-BE32-E72D297353CC}">
              <c16:uniqueId val="{00000030-619D-334D-82BC-A9EB05CAF836}"/>
            </c:ext>
          </c:extLst>
        </c:ser>
        <c:ser>
          <c:idx val="45"/>
          <c:order val="45"/>
          <c:tx>
            <c:strRef>
              <c:f>Clustering!$F$118</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Clustering!$G$118</c:f>
              <c:numCache>
                <c:formatCode>General</c:formatCode>
                <c:ptCount val="1"/>
                <c:pt idx="0">
                  <c:v>1.64794921875E-2</c:v>
                </c:pt>
              </c:numCache>
            </c:numRef>
          </c:xVal>
          <c:yVal>
            <c:numRef>
              <c:f>Clustering!$H$118</c:f>
              <c:numCache>
                <c:formatCode>General</c:formatCode>
                <c:ptCount val="1"/>
                <c:pt idx="0">
                  <c:v>16</c:v>
                </c:pt>
              </c:numCache>
            </c:numRef>
          </c:yVal>
          <c:smooth val="0"/>
          <c:extLst>
            <c:ext xmlns:c16="http://schemas.microsoft.com/office/drawing/2014/chart" uri="{C3380CC4-5D6E-409C-BE32-E72D297353CC}">
              <c16:uniqueId val="{00000031-619D-334D-82BC-A9EB05CAF836}"/>
            </c:ext>
          </c:extLst>
        </c:ser>
        <c:ser>
          <c:idx val="46"/>
          <c:order val="46"/>
          <c:tx>
            <c:strRef>
              <c:f>Clustering!$F$119</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Clustering!$G$119</c:f>
              <c:numCache>
                <c:formatCode>General</c:formatCode>
                <c:ptCount val="1"/>
                <c:pt idx="0">
                  <c:v>3.2958984375E-3</c:v>
                </c:pt>
              </c:numCache>
            </c:numRef>
          </c:xVal>
          <c:yVal>
            <c:numRef>
              <c:f>Clustering!$H$119</c:f>
              <c:numCache>
                <c:formatCode>General</c:formatCode>
                <c:ptCount val="1"/>
                <c:pt idx="0">
                  <c:v>64</c:v>
                </c:pt>
              </c:numCache>
            </c:numRef>
          </c:yVal>
          <c:smooth val="0"/>
          <c:extLst>
            <c:ext xmlns:c16="http://schemas.microsoft.com/office/drawing/2014/chart" uri="{C3380CC4-5D6E-409C-BE32-E72D297353CC}">
              <c16:uniqueId val="{00000032-619D-334D-82BC-A9EB05CAF836}"/>
            </c:ext>
          </c:extLst>
        </c:ser>
        <c:ser>
          <c:idx val="47"/>
          <c:order val="47"/>
          <c:tx>
            <c:strRef>
              <c:f>Clustering!$F$120</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Clustering!$G$120</c:f>
              <c:numCache>
                <c:formatCode>General</c:formatCode>
                <c:ptCount val="1"/>
                <c:pt idx="0">
                  <c:v>6.591796875E-3</c:v>
                </c:pt>
              </c:numCache>
            </c:numRef>
          </c:xVal>
          <c:yVal>
            <c:numRef>
              <c:f>Clustering!$H$120</c:f>
              <c:numCache>
                <c:formatCode>General</c:formatCode>
                <c:ptCount val="1"/>
                <c:pt idx="0">
                  <c:v>64</c:v>
                </c:pt>
              </c:numCache>
            </c:numRef>
          </c:yVal>
          <c:smooth val="0"/>
          <c:extLst>
            <c:ext xmlns:c16="http://schemas.microsoft.com/office/drawing/2014/chart" uri="{C3380CC4-5D6E-409C-BE32-E72D297353CC}">
              <c16:uniqueId val="{00000033-619D-334D-82BC-A9EB05CAF836}"/>
            </c:ext>
          </c:extLst>
        </c:ser>
        <c:ser>
          <c:idx val="48"/>
          <c:order val="48"/>
          <c:tx>
            <c:strRef>
              <c:f>Clustering!$F$121</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Clustering!$G$121</c:f>
              <c:numCache>
                <c:formatCode>General</c:formatCode>
                <c:ptCount val="1"/>
                <c:pt idx="0">
                  <c:v>9.8876953125E-3</c:v>
                </c:pt>
              </c:numCache>
            </c:numRef>
          </c:xVal>
          <c:yVal>
            <c:numRef>
              <c:f>Clustering!$H$121</c:f>
              <c:numCache>
                <c:formatCode>General</c:formatCode>
                <c:ptCount val="1"/>
                <c:pt idx="0">
                  <c:v>64</c:v>
                </c:pt>
              </c:numCache>
            </c:numRef>
          </c:yVal>
          <c:smooth val="0"/>
          <c:extLst>
            <c:ext xmlns:c16="http://schemas.microsoft.com/office/drawing/2014/chart" uri="{C3380CC4-5D6E-409C-BE32-E72D297353CC}">
              <c16:uniqueId val="{00000034-619D-334D-82BC-A9EB05CAF836}"/>
            </c:ext>
          </c:extLst>
        </c:ser>
        <c:ser>
          <c:idx val="49"/>
          <c:order val="49"/>
          <c:tx>
            <c:strRef>
              <c:f>Clustering!$F$70</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Clustering!$G$70</c:f>
              <c:numCache>
                <c:formatCode>General</c:formatCode>
                <c:ptCount val="1"/>
                <c:pt idx="0">
                  <c:v>0.5859375</c:v>
                </c:pt>
              </c:numCache>
            </c:numRef>
          </c:xVal>
          <c:yVal>
            <c:numRef>
              <c:f>Clustering!$H$70</c:f>
              <c:numCache>
                <c:formatCode>General</c:formatCode>
                <c:ptCount val="1"/>
                <c:pt idx="0">
                  <c:v>16</c:v>
                </c:pt>
              </c:numCache>
            </c:numRef>
          </c:yVal>
          <c:smooth val="0"/>
          <c:extLst>
            <c:ext xmlns:c16="http://schemas.microsoft.com/office/drawing/2014/chart" uri="{C3380CC4-5D6E-409C-BE32-E72D297353CC}">
              <c16:uniqueId val="{00000035-619D-334D-82BC-A9EB05CAF836}"/>
            </c:ext>
          </c:extLst>
        </c:ser>
        <c:ser>
          <c:idx val="50"/>
          <c:order val="50"/>
          <c:tx>
            <c:strRef>
              <c:f>Clustering!$F$71</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Clustering!$G$71</c:f>
              <c:numCache>
                <c:formatCode>General</c:formatCode>
                <c:ptCount val="1"/>
                <c:pt idx="0">
                  <c:v>1.171875</c:v>
                </c:pt>
              </c:numCache>
            </c:numRef>
          </c:xVal>
          <c:yVal>
            <c:numRef>
              <c:f>Clustering!$H$71</c:f>
              <c:numCache>
                <c:formatCode>General</c:formatCode>
                <c:ptCount val="1"/>
                <c:pt idx="0">
                  <c:v>16</c:v>
                </c:pt>
              </c:numCache>
            </c:numRef>
          </c:yVal>
          <c:smooth val="0"/>
          <c:extLst>
            <c:ext xmlns:c16="http://schemas.microsoft.com/office/drawing/2014/chart" uri="{C3380CC4-5D6E-409C-BE32-E72D297353CC}">
              <c16:uniqueId val="{00000036-619D-334D-82BC-A9EB05CAF836}"/>
            </c:ext>
          </c:extLst>
        </c:ser>
        <c:ser>
          <c:idx val="51"/>
          <c:order val="51"/>
          <c:tx>
            <c:strRef>
              <c:f>Clustering!$F$54</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Clustering!$G$54</c:f>
              <c:numCache>
                <c:formatCode>General</c:formatCode>
                <c:ptCount val="1"/>
                <c:pt idx="0">
                  <c:v>1.318359375E-2</c:v>
                </c:pt>
              </c:numCache>
            </c:numRef>
          </c:xVal>
          <c:yVal>
            <c:numRef>
              <c:f>Clustering!$H$54</c:f>
              <c:numCache>
                <c:formatCode>General</c:formatCode>
                <c:ptCount val="1"/>
                <c:pt idx="0">
                  <c:v>1024</c:v>
                </c:pt>
              </c:numCache>
            </c:numRef>
          </c:yVal>
          <c:smooth val="0"/>
          <c:extLst>
            <c:ext xmlns:c16="http://schemas.microsoft.com/office/drawing/2014/chart" uri="{C3380CC4-5D6E-409C-BE32-E72D297353CC}">
              <c16:uniqueId val="{00000037-619D-334D-82BC-A9EB05CAF836}"/>
            </c:ext>
          </c:extLst>
        </c:ser>
        <c:ser>
          <c:idx val="52"/>
          <c:order val="52"/>
          <c:tx>
            <c:strRef>
              <c:f>Clustering!$F$55</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Clustering!$G$55</c:f>
              <c:numCache>
                <c:formatCode>General</c:formatCode>
                <c:ptCount val="1"/>
                <c:pt idx="0">
                  <c:v>5.859375E-3</c:v>
                </c:pt>
              </c:numCache>
            </c:numRef>
          </c:xVal>
          <c:yVal>
            <c:numRef>
              <c:f>Clustering!$H$55</c:f>
              <c:numCache>
                <c:formatCode>General</c:formatCode>
                <c:ptCount val="1"/>
                <c:pt idx="0">
                  <c:v>4096</c:v>
                </c:pt>
              </c:numCache>
            </c:numRef>
          </c:yVal>
          <c:smooth val="0"/>
          <c:extLst>
            <c:ext xmlns:c16="http://schemas.microsoft.com/office/drawing/2014/chart" uri="{C3380CC4-5D6E-409C-BE32-E72D297353CC}">
              <c16:uniqueId val="{00000038-619D-334D-82BC-A9EB05CAF836}"/>
            </c:ext>
          </c:extLst>
        </c:ser>
        <c:ser>
          <c:idx val="53"/>
          <c:order val="53"/>
          <c:tx>
            <c:strRef>
              <c:f>Clustering!$F$56</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Clustering!$G$56</c:f>
              <c:numCache>
                <c:formatCode>General</c:formatCode>
                <c:ptCount val="1"/>
                <c:pt idx="0">
                  <c:v>2.197265625E-3</c:v>
                </c:pt>
              </c:numCache>
            </c:numRef>
          </c:xVal>
          <c:yVal>
            <c:numRef>
              <c:f>Clustering!$H$56</c:f>
              <c:numCache>
                <c:formatCode>General</c:formatCode>
                <c:ptCount val="1"/>
                <c:pt idx="0">
                  <c:v>4096</c:v>
                </c:pt>
              </c:numCache>
            </c:numRef>
          </c:yVal>
          <c:smooth val="0"/>
          <c:extLst>
            <c:ext xmlns:c16="http://schemas.microsoft.com/office/drawing/2014/chart" uri="{C3380CC4-5D6E-409C-BE32-E72D297353CC}">
              <c16:uniqueId val="{00000039-619D-334D-82BC-A9EB05CAF836}"/>
            </c:ext>
          </c:extLst>
        </c:ser>
        <c:ser>
          <c:idx val="54"/>
          <c:order val="54"/>
          <c:tx>
            <c:strRef>
              <c:f>Clustering!$F$18</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Clustering!$G$18</c:f>
              <c:numCache>
                <c:formatCode>General</c:formatCode>
                <c:ptCount val="1"/>
                <c:pt idx="0">
                  <c:v>0.25</c:v>
                </c:pt>
              </c:numCache>
            </c:numRef>
          </c:xVal>
          <c:yVal>
            <c:numRef>
              <c:f>Clustering!$H$18</c:f>
              <c:numCache>
                <c:formatCode>General</c:formatCode>
                <c:ptCount val="1"/>
                <c:pt idx="0">
                  <c:v>1</c:v>
                </c:pt>
              </c:numCache>
            </c:numRef>
          </c:yVal>
          <c:smooth val="0"/>
          <c:extLst>
            <c:ext xmlns:c16="http://schemas.microsoft.com/office/drawing/2014/chart" uri="{C3380CC4-5D6E-409C-BE32-E72D297353CC}">
              <c16:uniqueId val="{0000003A-619D-334D-82BC-A9EB05CAF836}"/>
            </c:ext>
          </c:extLst>
        </c:ser>
        <c:ser>
          <c:idx val="55"/>
          <c:order val="55"/>
          <c:tx>
            <c:strRef>
              <c:f>Clustering!$F$19</c:f>
              <c:strCache>
                <c:ptCount val="1"/>
                <c:pt idx="0">
                  <c:v>CNN13</c:v>
                </c:pt>
              </c:strCache>
            </c:strRef>
          </c:tx>
          <c:spPr>
            <a:ln>
              <a:solidFill>
                <a:srgbClr val="000000"/>
              </a:solidFill>
            </a:ln>
          </c:spPr>
          <c:marker>
            <c:symbol val="diamond"/>
            <c:size val="10"/>
            <c:spPr>
              <a:solidFill>
                <a:srgbClr val="FF0000"/>
              </a:solidFill>
              <a:ln>
                <a:solidFill>
                  <a:srgbClr val="000000"/>
                </a:solidFill>
              </a:ln>
            </c:spPr>
          </c:marker>
          <c:xVal>
            <c:numRef>
              <c:f>Clustering!$G$19</c:f>
              <c:numCache>
                <c:formatCode>General</c:formatCode>
                <c:ptCount val="1"/>
                <c:pt idx="0">
                  <c:v>6.25E-2</c:v>
                </c:pt>
              </c:numCache>
            </c:numRef>
          </c:xVal>
          <c:yVal>
            <c:numRef>
              <c:f>Clustering!$H$19</c:f>
              <c:numCache>
                <c:formatCode>General</c:formatCode>
                <c:ptCount val="1"/>
                <c:pt idx="0">
                  <c:v>1</c:v>
                </c:pt>
              </c:numCache>
            </c:numRef>
          </c:yVal>
          <c:smooth val="0"/>
          <c:extLst>
            <c:ext xmlns:c16="http://schemas.microsoft.com/office/drawing/2014/chart" uri="{C3380CC4-5D6E-409C-BE32-E72D297353CC}">
              <c16:uniqueId val="{0000003B-619D-334D-82BC-A9EB05CAF836}"/>
            </c:ext>
          </c:extLst>
        </c:ser>
        <c:ser>
          <c:idx val="56"/>
          <c:order val="56"/>
          <c:tx>
            <c:strRef>
              <c:f>Clustering!$F$36</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Clustering!$G$36</c:f>
              <c:numCache>
                <c:formatCode>General</c:formatCode>
                <c:ptCount val="1"/>
                <c:pt idx="0">
                  <c:v>1.5625E-2</c:v>
                </c:pt>
              </c:numCache>
            </c:numRef>
          </c:xVal>
          <c:yVal>
            <c:numRef>
              <c:f>Clustering!$H$36</c:f>
              <c:numCache>
                <c:formatCode>General</c:formatCode>
                <c:ptCount val="1"/>
                <c:pt idx="0">
                  <c:v>5625</c:v>
                </c:pt>
              </c:numCache>
            </c:numRef>
          </c:yVal>
          <c:smooth val="0"/>
          <c:extLst>
            <c:ext xmlns:c16="http://schemas.microsoft.com/office/drawing/2014/chart" uri="{C3380CC4-5D6E-409C-BE32-E72D297353CC}">
              <c16:uniqueId val="{0000003C-619D-334D-82BC-A9EB05CAF836}"/>
            </c:ext>
          </c:extLst>
        </c:ser>
        <c:ser>
          <c:idx val="57"/>
          <c:order val="57"/>
          <c:tx>
            <c:strRef>
              <c:f>Clustering!$F$37</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Clustering!$G$37</c:f>
              <c:numCache>
                <c:formatCode>General</c:formatCode>
                <c:ptCount val="1"/>
                <c:pt idx="0">
                  <c:v>3.125E-2</c:v>
                </c:pt>
              </c:numCache>
            </c:numRef>
          </c:xVal>
          <c:yVal>
            <c:numRef>
              <c:f>Clustering!$H$37</c:f>
              <c:numCache>
                <c:formatCode>General</c:formatCode>
                <c:ptCount val="1"/>
                <c:pt idx="0">
                  <c:v>1444</c:v>
                </c:pt>
              </c:numCache>
            </c:numRef>
          </c:yVal>
          <c:smooth val="0"/>
          <c:extLst>
            <c:ext xmlns:c16="http://schemas.microsoft.com/office/drawing/2014/chart" uri="{C3380CC4-5D6E-409C-BE32-E72D297353CC}">
              <c16:uniqueId val="{0000003D-619D-334D-82BC-A9EB05CAF836}"/>
            </c:ext>
          </c:extLst>
        </c:ser>
        <c:ser>
          <c:idx val="58"/>
          <c:order val="58"/>
          <c:tx>
            <c:strRef>
              <c:f>Clustering!$F$38</c:f>
              <c:strCache>
                <c:ptCount val="1"/>
                <c:pt idx="0">
                  <c:v>CNN11</c:v>
                </c:pt>
              </c:strCache>
            </c:strRef>
          </c:tx>
          <c:spPr>
            <a:ln>
              <a:solidFill>
                <a:srgbClr val="000000"/>
              </a:solidFill>
            </a:ln>
          </c:spPr>
          <c:marker>
            <c:symbol val="diamond"/>
            <c:size val="10"/>
            <c:spPr>
              <a:solidFill>
                <a:srgbClr val="660066"/>
              </a:solidFill>
              <a:ln>
                <a:solidFill>
                  <a:srgbClr val="000000"/>
                </a:solidFill>
              </a:ln>
            </c:spPr>
          </c:marker>
          <c:xVal>
            <c:numRef>
              <c:f>Clustering!$G$38</c:f>
              <c:numCache>
                <c:formatCode>General</c:formatCode>
                <c:ptCount val="1"/>
                <c:pt idx="0">
                  <c:v>6.25E-2</c:v>
                </c:pt>
              </c:numCache>
            </c:numRef>
          </c:xVal>
          <c:yVal>
            <c:numRef>
              <c:f>Clustering!$H$38</c:f>
              <c:numCache>
                <c:formatCode>General</c:formatCode>
                <c:ptCount val="1"/>
                <c:pt idx="0">
                  <c:v>1444</c:v>
                </c:pt>
              </c:numCache>
            </c:numRef>
          </c:yVal>
          <c:smooth val="0"/>
          <c:extLst>
            <c:ext xmlns:c16="http://schemas.microsoft.com/office/drawing/2014/chart" uri="{C3380CC4-5D6E-409C-BE32-E72D297353CC}">
              <c16:uniqueId val="{0000003E-619D-334D-82BC-A9EB05CAF836}"/>
            </c:ext>
          </c:extLst>
        </c:ser>
        <c:ser>
          <c:idx val="59"/>
          <c:order val="59"/>
          <c:tx>
            <c:strRef>
              <c:f>Clustering!$F$7</c:f>
              <c:strCache>
                <c:ptCount val="1"/>
                <c:pt idx="0">
                  <c:v>LSTM1</c:v>
                </c:pt>
              </c:strCache>
            </c:strRef>
          </c:tx>
          <c:spPr>
            <a:ln>
              <a:solidFill>
                <a:srgbClr val="000000"/>
              </a:solidFill>
            </a:ln>
          </c:spPr>
          <c:marker>
            <c:symbol val="square"/>
            <c:size val="10"/>
            <c:spPr>
              <a:solidFill>
                <a:schemeClr val="accent1"/>
              </a:solidFill>
              <a:ln>
                <a:solidFill>
                  <a:srgbClr val="000000"/>
                </a:solidFill>
              </a:ln>
            </c:spPr>
          </c:marker>
          <c:xVal>
            <c:numRef>
              <c:f>Clustering!$G$7</c:f>
              <c:numCache>
                <c:formatCode>General</c:formatCode>
                <c:ptCount val="1"/>
                <c:pt idx="0">
                  <c:v>1.1200000000000001</c:v>
                </c:pt>
              </c:numCache>
            </c:numRef>
          </c:xVal>
          <c:yVal>
            <c:numRef>
              <c:f>Clustering!$H$7</c:f>
              <c:numCache>
                <c:formatCode>General</c:formatCode>
                <c:ptCount val="1"/>
                <c:pt idx="0">
                  <c:v>1</c:v>
                </c:pt>
              </c:numCache>
            </c:numRef>
          </c:yVal>
          <c:smooth val="0"/>
          <c:extLst>
            <c:ext xmlns:c16="http://schemas.microsoft.com/office/drawing/2014/chart" uri="{C3380CC4-5D6E-409C-BE32-E72D297353CC}">
              <c16:uniqueId val="{0000003F-619D-334D-82BC-A9EB05CAF836}"/>
            </c:ext>
          </c:extLst>
        </c:ser>
        <c:ser>
          <c:idx val="61"/>
          <c:order val="60"/>
          <c:tx>
            <c:strRef>
              <c:f>Clustering!$F$10</c:f>
              <c:strCache>
                <c:ptCount val="1"/>
                <c:pt idx="0">
                  <c:v>Transd.1</c:v>
                </c:pt>
              </c:strCache>
            </c:strRef>
          </c:tx>
          <c:spPr>
            <a:ln>
              <a:solidFill>
                <a:srgbClr val="000000"/>
              </a:solidFill>
            </a:ln>
          </c:spPr>
          <c:marker>
            <c:symbol val="triangle"/>
            <c:size val="10"/>
            <c:spPr>
              <a:solidFill>
                <a:srgbClr val="FF0000"/>
              </a:solidFill>
              <a:ln>
                <a:solidFill>
                  <a:srgbClr val="000000"/>
                </a:solidFill>
              </a:ln>
            </c:spPr>
          </c:marker>
          <c:xVal>
            <c:numRef>
              <c:f>Clustering!$G$10</c:f>
              <c:numCache>
                <c:formatCode>General</c:formatCode>
                <c:ptCount val="1"/>
                <c:pt idx="0">
                  <c:v>7.5531005859375</c:v>
                </c:pt>
              </c:numCache>
            </c:numRef>
          </c:xVal>
          <c:yVal>
            <c:numRef>
              <c:f>Clustering!$H$10</c:f>
              <c:numCache>
                <c:formatCode>General</c:formatCode>
                <c:ptCount val="1"/>
                <c:pt idx="0">
                  <c:v>1</c:v>
                </c:pt>
              </c:numCache>
            </c:numRef>
          </c:yVal>
          <c:smooth val="0"/>
          <c:extLst>
            <c:ext xmlns:c16="http://schemas.microsoft.com/office/drawing/2014/chart" uri="{C3380CC4-5D6E-409C-BE32-E72D297353CC}">
              <c16:uniqueId val="{00000040-619D-334D-82BC-A9EB05CAF836}"/>
            </c:ext>
          </c:extLst>
        </c:ser>
        <c:ser>
          <c:idx val="62"/>
          <c:order val="61"/>
          <c:tx>
            <c:strRef>
              <c:f>Clustering!$F$11</c:f>
              <c:strCache>
                <c:ptCount val="1"/>
                <c:pt idx="0">
                  <c:v>Transd.1</c:v>
                </c:pt>
              </c:strCache>
            </c:strRef>
          </c:tx>
          <c:spPr>
            <a:ln>
              <a:solidFill>
                <a:srgbClr val="000000"/>
              </a:solidFill>
            </a:ln>
          </c:spPr>
          <c:marker>
            <c:symbol val="triangle"/>
            <c:size val="10"/>
            <c:spPr>
              <a:solidFill>
                <a:srgbClr val="FF0000"/>
              </a:solidFill>
              <a:ln>
                <a:solidFill>
                  <a:srgbClr val="000000"/>
                </a:solidFill>
              </a:ln>
            </c:spPr>
          </c:marker>
          <c:xVal>
            <c:numRef>
              <c:f>Clustering!$G$11</c:f>
              <c:numCache>
                <c:formatCode>General</c:formatCode>
                <c:ptCount val="1"/>
                <c:pt idx="0">
                  <c:v>10.2996826171875</c:v>
                </c:pt>
              </c:numCache>
            </c:numRef>
          </c:xVal>
          <c:yVal>
            <c:numRef>
              <c:f>Clustering!$H$11</c:f>
              <c:numCache>
                <c:formatCode>General</c:formatCode>
                <c:ptCount val="1"/>
                <c:pt idx="0">
                  <c:v>1</c:v>
                </c:pt>
              </c:numCache>
            </c:numRef>
          </c:yVal>
          <c:smooth val="0"/>
          <c:extLst>
            <c:ext xmlns:c16="http://schemas.microsoft.com/office/drawing/2014/chart" uri="{C3380CC4-5D6E-409C-BE32-E72D297353CC}">
              <c16:uniqueId val="{00000041-619D-334D-82BC-A9EB05CAF836}"/>
            </c:ext>
          </c:extLst>
        </c:ser>
        <c:ser>
          <c:idx val="63"/>
          <c:order val="62"/>
          <c:tx>
            <c:strRef>
              <c:f>Clustering!$F$12</c:f>
              <c:strCache>
                <c:ptCount val="1"/>
                <c:pt idx="0">
                  <c:v>Transd.2</c:v>
                </c:pt>
              </c:strCache>
            </c:strRef>
          </c:tx>
          <c:spPr>
            <a:ln>
              <a:solidFill>
                <a:srgbClr val="000000"/>
              </a:solidFill>
            </a:ln>
          </c:spPr>
          <c:marker>
            <c:symbol val="triangle"/>
            <c:size val="10"/>
            <c:spPr>
              <a:solidFill>
                <a:schemeClr val="accent4"/>
              </a:solidFill>
              <a:ln>
                <a:solidFill>
                  <a:srgbClr val="000000"/>
                </a:solidFill>
              </a:ln>
            </c:spPr>
          </c:marker>
          <c:xVal>
            <c:numRef>
              <c:f>Clustering!$G$12</c:f>
              <c:numCache>
                <c:formatCode>General</c:formatCode>
                <c:ptCount val="1"/>
                <c:pt idx="0">
                  <c:v>14.87</c:v>
                </c:pt>
              </c:numCache>
            </c:numRef>
          </c:xVal>
          <c:yVal>
            <c:numRef>
              <c:f>Clustering!$H$12</c:f>
              <c:numCache>
                <c:formatCode>General</c:formatCode>
                <c:ptCount val="1"/>
                <c:pt idx="0">
                  <c:v>1</c:v>
                </c:pt>
              </c:numCache>
            </c:numRef>
          </c:yVal>
          <c:smooth val="0"/>
          <c:extLst>
            <c:ext xmlns:c16="http://schemas.microsoft.com/office/drawing/2014/chart" uri="{C3380CC4-5D6E-409C-BE32-E72D297353CC}">
              <c16:uniqueId val="{00000042-619D-334D-82BC-A9EB05CAF836}"/>
            </c:ext>
          </c:extLst>
        </c:ser>
        <c:ser>
          <c:idx val="64"/>
          <c:order val="63"/>
          <c:tx>
            <c:strRef>
              <c:f>Clustering!$F$9</c:f>
              <c:strCache>
                <c:ptCount val="1"/>
                <c:pt idx="0">
                  <c:v>LSTM2</c:v>
                </c:pt>
              </c:strCache>
            </c:strRef>
          </c:tx>
          <c:spPr>
            <a:ln>
              <a:solidFill>
                <a:srgbClr val="000000"/>
              </a:solidFill>
            </a:ln>
          </c:spPr>
          <c:marker>
            <c:symbol val="square"/>
            <c:size val="10"/>
            <c:spPr>
              <a:solidFill>
                <a:srgbClr val="4285F4"/>
              </a:solidFill>
              <a:ln>
                <a:solidFill>
                  <a:srgbClr val="000000"/>
                </a:solidFill>
              </a:ln>
            </c:spPr>
          </c:marker>
          <c:xVal>
            <c:numRef>
              <c:f>Clustering!$G$9</c:f>
              <c:numCache>
                <c:formatCode>General</c:formatCode>
                <c:ptCount val="1"/>
                <c:pt idx="0">
                  <c:v>5</c:v>
                </c:pt>
              </c:numCache>
            </c:numRef>
          </c:xVal>
          <c:yVal>
            <c:numRef>
              <c:f>Clustering!$H$9</c:f>
              <c:numCache>
                <c:formatCode>General</c:formatCode>
                <c:ptCount val="1"/>
                <c:pt idx="0">
                  <c:v>1</c:v>
                </c:pt>
              </c:numCache>
            </c:numRef>
          </c:yVal>
          <c:smooth val="0"/>
          <c:extLst>
            <c:ext xmlns:c16="http://schemas.microsoft.com/office/drawing/2014/chart" uri="{C3380CC4-5D6E-409C-BE32-E72D297353CC}">
              <c16:uniqueId val="{00000043-619D-334D-82BC-A9EB05CAF836}"/>
            </c:ext>
          </c:extLst>
        </c:ser>
        <c:ser>
          <c:idx val="65"/>
          <c:order val="64"/>
          <c:tx>
            <c:strRef>
              <c:f>Clustering!$F$13</c:f>
              <c:strCache>
                <c:ptCount val="1"/>
                <c:pt idx="0">
                  <c:v>Transd.3</c:v>
                </c:pt>
              </c:strCache>
            </c:strRef>
          </c:tx>
          <c:spPr>
            <a:ln>
              <a:solidFill>
                <a:srgbClr val="000000"/>
              </a:solidFill>
            </a:ln>
          </c:spPr>
          <c:marker>
            <c:symbol val="triangle"/>
            <c:size val="9"/>
            <c:spPr>
              <a:solidFill>
                <a:schemeClr val="accent4"/>
              </a:solidFill>
              <a:ln>
                <a:solidFill>
                  <a:srgbClr val="000000"/>
                </a:solidFill>
              </a:ln>
            </c:spPr>
          </c:marker>
          <c:xVal>
            <c:numRef>
              <c:f>Clustering!$G$13</c:f>
              <c:numCache>
                <c:formatCode>General</c:formatCode>
                <c:ptCount val="1"/>
                <c:pt idx="0">
                  <c:v>6.45</c:v>
                </c:pt>
              </c:numCache>
            </c:numRef>
          </c:xVal>
          <c:yVal>
            <c:numRef>
              <c:f>Clustering!$H$13</c:f>
              <c:numCache>
                <c:formatCode>General</c:formatCode>
                <c:ptCount val="1"/>
                <c:pt idx="0">
                  <c:v>1</c:v>
                </c:pt>
              </c:numCache>
            </c:numRef>
          </c:yVal>
          <c:smooth val="0"/>
          <c:extLst>
            <c:ext xmlns:c16="http://schemas.microsoft.com/office/drawing/2014/chart" uri="{C3380CC4-5D6E-409C-BE32-E72D297353CC}">
              <c16:uniqueId val="{00000044-619D-334D-82BC-A9EB05CAF836}"/>
            </c:ext>
          </c:extLst>
        </c:ser>
        <c:ser>
          <c:idx val="60"/>
          <c:order val="65"/>
          <c:tx>
            <c:strRef>
              <c:f>Clustering!$F$9</c:f>
              <c:strCache>
                <c:ptCount val="1"/>
                <c:pt idx="0">
                  <c:v>LSTM2</c:v>
                </c:pt>
              </c:strCache>
            </c:strRef>
          </c:tx>
          <c:spPr>
            <a:ln>
              <a:solidFill>
                <a:srgbClr val="000000"/>
              </a:solidFill>
            </a:ln>
          </c:spPr>
          <c:marker>
            <c:symbol val="square"/>
            <c:size val="10"/>
            <c:spPr>
              <a:solidFill>
                <a:srgbClr val="FDD768"/>
              </a:solidFill>
              <a:ln>
                <a:solidFill>
                  <a:srgbClr val="000000"/>
                </a:solidFill>
              </a:ln>
            </c:spPr>
          </c:marker>
          <c:xVal>
            <c:numRef>
              <c:f>Clustering!$G$9</c:f>
              <c:numCache>
                <c:formatCode>General</c:formatCode>
                <c:ptCount val="1"/>
                <c:pt idx="0">
                  <c:v>5</c:v>
                </c:pt>
              </c:numCache>
            </c:numRef>
          </c:xVal>
          <c:yVal>
            <c:numRef>
              <c:f>Clustering!$H$9</c:f>
              <c:numCache>
                <c:formatCode>General</c:formatCode>
                <c:ptCount val="1"/>
                <c:pt idx="0">
                  <c:v>1</c:v>
                </c:pt>
              </c:numCache>
            </c:numRef>
          </c:yVal>
          <c:smooth val="0"/>
          <c:extLst>
            <c:ext xmlns:c16="http://schemas.microsoft.com/office/drawing/2014/chart" uri="{C3380CC4-5D6E-409C-BE32-E72D297353CC}">
              <c16:uniqueId val="{00000045-619D-334D-82BC-A9EB05CAF836}"/>
            </c:ext>
          </c:extLst>
        </c:ser>
        <c:ser>
          <c:idx val="67"/>
          <c:order val="66"/>
          <c:tx>
            <c:strRef>
              <c:f>Clustering!$F$14</c:f>
              <c:strCache>
                <c:ptCount val="1"/>
                <c:pt idx="0">
                  <c:v>Transd.3</c:v>
                </c:pt>
              </c:strCache>
            </c:strRef>
          </c:tx>
          <c:spPr>
            <a:ln>
              <a:solidFill>
                <a:srgbClr val="000000"/>
              </a:solidFill>
            </a:ln>
          </c:spPr>
          <c:marker>
            <c:symbol val="triangle"/>
            <c:size val="10"/>
            <c:spPr>
              <a:solidFill>
                <a:schemeClr val="accent3"/>
              </a:solidFill>
              <a:ln>
                <a:solidFill>
                  <a:srgbClr val="000000"/>
                </a:solidFill>
              </a:ln>
            </c:spPr>
          </c:marker>
          <c:xVal>
            <c:numRef>
              <c:f>Clustering!$G$14</c:f>
              <c:numCache>
                <c:formatCode>General</c:formatCode>
                <c:ptCount val="1"/>
                <c:pt idx="0">
                  <c:v>12.5</c:v>
                </c:pt>
              </c:numCache>
            </c:numRef>
          </c:xVal>
          <c:yVal>
            <c:numRef>
              <c:f>Clustering!$H$14</c:f>
              <c:numCache>
                <c:formatCode>General</c:formatCode>
                <c:ptCount val="1"/>
                <c:pt idx="0">
                  <c:v>1</c:v>
                </c:pt>
              </c:numCache>
            </c:numRef>
          </c:yVal>
          <c:smooth val="0"/>
          <c:extLst>
            <c:ext xmlns:c16="http://schemas.microsoft.com/office/drawing/2014/chart" uri="{C3380CC4-5D6E-409C-BE32-E72D297353CC}">
              <c16:uniqueId val="{00000046-619D-334D-82BC-A9EB05CAF836}"/>
            </c:ext>
          </c:extLst>
        </c:ser>
        <c:ser>
          <c:idx val="66"/>
          <c:order val="67"/>
          <c:tx>
            <c:strRef>
              <c:f>Clustering!$F$15</c:f>
              <c:strCache>
                <c:ptCount val="1"/>
                <c:pt idx="0">
                  <c:v>Transd.4</c:v>
                </c:pt>
              </c:strCache>
            </c:strRef>
          </c:tx>
          <c:spPr>
            <a:ln>
              <a:solidFill>
                <a:srgbClr val="000000"/>
              </a:solidFill>
            </a:ln>
          </c:spPr>
          <c:marker>
            <c:symbol val="triangle"/>
            <c:size val="10"/>
            <c:spPr>
              <a:solidFill>
                <a:schemeClr val="accent1"/>
              </a:solidFill>
              <a:ln>
                <a:solidFill>
                  <a:srgbClr val="000000"/>
                </a:solidFill>
              </a:ln>
            </c:spPr>
          </c:marker>
          <c:xVal>
            <c:numRef>
              <c:f>Clustering!$G$15</c:f>
              <c:numCache>
                <c:formatCode>General</c:formatCode>
                <c:ptCount val="1"/>
                <c:pt idx="0">
                  <c:v>17.25</c:v>
                </c:pt>
              </c:numCache>
            </c:numRef>
          </c:xVal>
          <c:yVal>
            <c:numRef>
              <c:f>Clustering!$H$15</c:f>
              <c:numCache>
                <c:formatCode>General</c:formatCode>
                <c:ptCount val="1"/>
                <c:pt idx="0">
                  <c:v>1</c:v>
                </c:pt>
              </c:numCache>
            </c:numRef>
          </c:yVal>
          <c:smooth val="0"/>
          <c:extLst>
            <c:ext xmlns:c16="http://schemas.microsoft.com/office/drawing/2014/chart" uri="{C3380CC4-5D6E-409C-BE32-E72D297353CC}">
              <c16:uniqueId val="{00000047-619D-334D-82BC-A9EB05CAF836}"/>
            </c:ext>
          </c:extLst>
        </c:ser>
        <c:dLbls>
          <c:showLegendKey val="0"/>
          <c:showVal val="0"/>
          <c:showCatName val="0"/>
          <c:showSerName val="0"/>
          <c:showPercent val="0"/>
          <c:showBubbleSize val="0"/>
        </c:dLbls>
        <c:axId val="1787615720"/>
        <c:axId val="1787623480"/>
      </c:scatterChart>
      <c:valAx>
        <c:axId val="1787615720"/>
        <c:scaling>
          <c:logBase val="10"/>
          <c:orientation val="minMax"/>
          <c:max val="100"/>
        </c:scaling>
        <c:delete val="0"/>
        <c:axPos val="b"/>
        <c:title>
          <c:tx>
            <c:rich>
              <a:bodyPr/>
              <a:lstStyle/>
              <a:p>
                <a:pPr>
                  <a:defRPr sz="1800">
                    <a:latin typeface="Gill Sans MT" panose="020B0502020104020203" pitchFamily="34" charset="77"/>
                  </a:defRPr>
                </a:pPr>
                <a:r>
                  <a:rPr lang="en-US" sz="1800">
                    <a:latin typeface="Gill Sans MT" panose="020B0502020104020203" pitchFamily="34" charset="77"/>
                  </a:rPr>
                  <a:t>Parameter Footprint (MB)</a:t>
                </a:r>
              </a:p>
            </c:rich>
          </c:tx>
          <c:overlay val="0"/>
        </c:title>
        <c:numFmt formatCode="General" sourceLinked="1"/>
        <c:majorTickMark val="out"/>
        <c:minorTickMark val="none"/>
        <c:tickLblPos val="nextTo"/>
        <c:txPr>
          <a:bodyPr/>
          <a:lstStyle/>
          <a:p>
            <a:pPr>
              <a:defRPr sz="1800">
                <a:latin typeface="Gill Sans MT" panose="020B0502020104020203" pitchFamily="34" charset="77"/>
              </a:defRPr>
            </a:pPr>
            <a:endParaRPr lang="en-US"/>
          </a:p>
        </c:txPr>
        <c:crossAx val="1787623480"/>
        <c:crosses val="autoZero"/>
        <c:crossBetween val="midCat"/>
      </c:valAx>
      <c:valAx>
        <c:axId val="1787623480"/>
        <c:scaling>
          <c:logBase val="10"/>
          <c:orientation val="minMax"/>
        </c:scaling>
        <c:delete val="0"/>
        <c:axPos val="l"/>
        <c:majorGridlines/>
        <c:title>
          <c:tx>
            <c:rich>
              <a:bodyPr rot="-5400000" vert="horz"/>
              <a:lstStyle/>
              <a:p>
                <a:pPr>
                  <a:defRPr sz="2000">
                    <a:latin typeface="Gill Sans MT" panose="020B0502020104020203" pitchFamily="34" charset="77"/>
                  </a:defRPr>
                </a:pPr>
                <a:r>
                  <a:rPr lang="en-US" sz="2000" dirty="0">
                    <a:latin typeface="Gill Sans MT" panose="020B0502020104020203" pitchFamily="34" charset="77"/>
                  </a:rPr>
                  <a:t>FLOP/Byte</a:t>
                </a:r>
              </a:p>
            </c:rich>
          </c:tx>
          <c:layout>
            <c:manualLayout>
              <c:xMode val="edge"/>
              <c:yMode val="edge"/>
              <c:x val="9.7133932754298168E-3"/>
              <c:y val="0.17235932549391778"/>
            </c:manualLayout>
          </c:layout>
          <c:overlay val="0"/>
        </c:title>
        <c:numFmt formatCode="General" sourceLinked="1"/>
        <c:majorTickMark val="out"/>
        <c:minorTickMark val="none"/>
        <c:tickLblPos val="nextTo"/>
        <c:txPr>
          <a:bodyPr/>
          <a:lstStyle/>
          <a:p>
            <a:pPr>
              <a:defRPr sz="1800">
                <a:latin typeface="Gill Sans MT" panose="020B0502020104020203" pitchFamily="34" charset="77"/>
              </a:defRPr>
            </a:pPr>
            <a:endParaRPr lang="en-US"/>
          </a:p>
        </c:txPr>
        <c:crossAx val="1787615720"/>
        <c:crossesAt val="1E-3"/>
        <c:crossBetween val="midCat"/>
      </c:valAx>
      <c:spPr>
        <a:ln>
          <a:solidFill>
            <a:schemeClr val="tx1"/>
          </a:solidFill>
        </a:ln>
      </c:spPr>
    </c:plotArea>
    <c:legend>
      <c:legendPos val="r"/>
      <c:legendEntry>
        <c:idx val="1"/>
        <c:delete val="1"/>
      </c:legendEntry>
      <c:legendEntry>
        <c:idx val="2"/>
        <c:delete val="1"/>
      </c:legendEntry>
      <c:legendEntry>
        <c:idx val="3"/>
        <c:delete val="1"/>
      </c:legendEntry>
      <c:legendEntry>
        <c:idx val="4"/>
        <c:delete val="1"/>
      </c:legendEntry>
      <c:legendEntry>
        <c:idx val="5"/>
        <c:delete val="1"/>
      </c:legendEntry>
      <c:legendEntry>
        <c:idx val="7"/>
        <c:delete val="1"/>
      </c:legendEntry>
      <c:legendEntry>
        <c:idx val="8"/>
        <c:delete val="1"/>
      </c:legendEntry>
      <c:legendEntry>
        <c:idx val="10"/>
        <c:delete val="1"/>
      </c:legendEntry>
      <c:legendEntry>
        <c:idx val="11"/>
        <c:delete val="1"/>
      </c:legendEntry>
      <c:legendEntry>
        <c:idx val="12"/>
        <c:delete val="1"/>
      </c:legendEntry>
      <c:legendEntry>
        <c:idx val="13"/>
        <c:delete val="1"/>
      </c:legendEntry>
      <c:legendEntry>
        <c:idx val="14"/>
        <c:delete val="1"/>
      </c:legendEntry>
      <c:legendEntry>
        <c:idx val="15"/>
        <c:delete val="1"/>
      </c:legendEntry>
      <c:legendEntry>
        <c:idx val="16"/>
        <c:delete val="1"/>
      </c:legendEntry>
      <c:legendEntry>
        <c:idx val="17"/>
        <c:delete val="1"/>
      </c:legendEntry>
      <c:legendEntry>
        <c:idx val="18"/>
        <c:delete val="1"/>
      </c:legendEntry>
      <c:legendEntry>
        <c:idx val="19"/>
        <c:delete val="1"/>
      </c:legendEntry>
      <c:legendEntry>
        <c:idx val="20"/>
        <c:delete val="1"/>
      </c:legendEntry>
      <c:legendEntry>
        <c:idx val="21"/>
        <c:delete val="1"/>
      </c:legendEntry>
      <c:legendEntry>
        <c:idx val="22"/>
        <c:delete val="1"/>
      </c:legendEntry>
      <c:legendEntry>
        <c:idx val="23"/>
        <c:delete val="1"/>
      </c:legendEntry>
      <c:legendEntry>
        <c:idx val="24"/>
        <c:delete val="1"/>
      </c:legendEntry>
      <c:legendEntry>
        <c:idx val="25"/>
        <c:delete val="1"/>
      </c:legendEntry>
      <c:legendEntry>
        <c:idx val="26"/>
        <c:delete val="1"/>
      </c:legendEntry>
      <c:legendEntry>
        <c:idx val="27"/>
        <c:delete val="1"/>
      </c:legendEntry>
      <c:legendEntry>
        <c:idx val="28"/>
        <c:delete val="1"/>
      </c:legendEntry>
      <c:legendEntry>
        <c:idx val="29"/>
        <c:delete val="1"/>
      </c:legendEntry>
      <c:legendEntry>
        <c:idx val="30"/>
        <c:delete val="1"/>
      </c:legendEntry>
      <c:legendEntry>
        <c:idx val="31"/>
        <c:delete val="1"/>
      </c:legendEntry>
      <c:legendEntry>
        <c:idx val="32"/>
        <c:delete val="1"/>
      </c:legendEntry>
      <c:legendEntry>
        <c:idx val="33"/>
        <c:delete val="1"/>
      </c:legendEntry>
      <c:legendEntry>
        <c:idx val="34"/>
        <c:delete val="1"/>
      </c:legendEntry>
      <c:legendEntry>
        <c:idx val="35"/>
        <c:delete val="1"/>
      </c:legendEntry>
      <c:legendEntry>
        <c:idx val="36"/>
        <c:delete val="1"/>
      </c:legendEntry>
      <c:legendEntry>
        <c:idx val="37"/>
        <c:delete val="1"/>
      </c:legendEntry>
      <c:legendEntry>
        <c:idx val="38"/>
        <c:delete val="1"/>
      </c:legendEntry>
      <c:legendEntry>
        <c:idx val="40"/>
        <c:delete val="1"/>
      </c:legendEntry>
      <c:legendEntry>
        <c:idx val="41"/>
        <c:delete val="1"/>
      </c:legendEntry>
      <c:legendEntry>
        <c:idx val="42"/>
        <c:delete val="1"/>
      </c:legendEntry>
      <c:legendEntry>
        <c:idx val="43"/>
        <c:delete val="1"/>
      </c:legendEntry>
      <c:legendEntry>
        <c:idx val="44"/>
        <c:delete val="1"/>
      </c:legendEntry>
      <c:legendEntry>
        <c:idx val="45"/>
        <c:delete val="1"/>
      </c:legendEntry>
      <c:legendEntry>
        <c:idx val="46"/>
        <c:delete val="1"/>
      </c:legendEntry>
      <c:legendEntry>
        <c:idx val="47"/>
        <c:delete val="1"/>
      </c:legendEntry>
      <c:legendEntry>
        <c:idx val="48"/>
        <c:delete val="1"/>
      </c:legendEntry>
      <c:legendEntry>
        <c:idx val="49"/>
        <c:delete val="1"/>
      </c:legendEntry>
      <c:legendEntry>
        <c:idx val="50"/>
        <c:delete val="1"/>
      </c:legendEntry>
      <c:legendEntry>
        <c:idx val="51"/>
        <c:delete val="1"/>
      </c:legendEntry>
      <c:legendEntry>
        <c:idx val="52"/>
        <c:delete val="1"/>
      </c:legendEntry>
      <c:legendEntry>
        <c:idx val="53"/>
        <c:delete val="1"/>
      </c:legendEntry>
      <c:legendEntry>
        <c:idx val="54"/>
        <c:delete val="1"/>
      </c:legendEntry>
      <c:legendEntry>
        <c:idx val="56"/>
        <c:delete val="1"/>
      </c:legendEntry>
      <c:legendEntry>
        <c:idx val="57"/>
        <c:delete val="1"/>
      </c:legendEntry>
      <c:legendEntry>
        <c:idx val="58"/>
        <c:delete val="1"/>
      </c:legendEntry>
      <c:legendEntry>
        <c:idx val="60"/>
        <c:delete val="1"/>
      </c:legendEntry>
      <c:legendEntry>
        <c:idx val="63"/>
        <c:delete val="1"/>
      </c:legendEntry>
      <c:legendEntry>
        <c:idx val="64"/>
        <c:delete val="1"/>
      </c:legendEntry>
      <c:layout>
        <c:manualLayout>
          <c:xMode val="edge"/>
          <c:yMode val="edge"/>
          <c:x val="0.84094995383792104"/>
          <c:y val="2.68494148866751E-2"/>
          <c:w val="0.15905004616207899"/>
          <c:h val="0.88361205367284901"/>
        </c:manualLayout>
      </c:layout>
      <c:overlay val="0"/>
      <c:txPr>
        <a:bodyPr/>
        <a:lstStyle/>
        <a:p>
          <a:pPr>
            <a:defRPr sz="1800">
              <a:latin typeface="Gill Sans MT" panose="020B0502020104020203" pitchFamily="34" charset="77"/>
            </a:defRPr>
          </a:pPr>
          <a:endParaRPr lang="en-US"/>
        </a:p>
      </c:txPr>
    </c:legend>
    <c:plotVisOnly val="1"/>
    <c:dispBlanksAs val="gap"/>
    <c:showDLblsOverMax val="0"/>
  </c:chart>
  <c:spPr>
    <a:ln>
      <a:noFill/>
    </a:ln>
  </c:sp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a:latin typeface="Gill Sans MT" panose="020B0502020104020203" pitchFamily="34" charset="77"/>
              </a:defRPr>
            </a:pPr>
            <a:r>
              <a:rPr lang="en-US">
                <a:latin typeface="Gill Sans MT" panose="020B0502020104020203" pitchFamily="34" charset="77"/>
              </a:rPr>
              <a:t>CNN5</a:t>
            </a:r>
          </a:p>
        </c:rich>
      </c:tx>
      <c:layout>
        <c:manualLayout>
          <c:xMode val="edge"/>
          <c:yMode val="edge"/>
          <c:x val="0.52392257217847771"/>
          <c:y val="7.5437209901542721E-2"/>
        </c:manualLayout>
      </c:layout>
      <c:overlay val="0"/>
    </c:title>
    <c:autoTitleDeleted val="0"/>
    <c:plotArea>
      <c:layout>
        <c:manualLayout>
          <c:layoutTarget val="inner"/>
          <c:xMode val="edge"/>
          <c:yMode val="edge"/>
          <c:x val="0.22670538057742781"/>
          <c:y val="0.19929292003268045"/>
          <c:w val="0.7364470691163606"/>
          <c:h val="0.59693049429768352"/>
        </c:manualLayout>
      </c:layout>
      <c:lineChart>
        <c:grouping val="standard"/>
        <c:varyColors val="0"/>
        <c:ser>
          <c:idx val="0"/>
          <c:order val="0"/>
          <c:spPr>
            <a:ln>
              <a:solidFill>
                <a:srgbClr val="1F497D"/>
              </a:solidFill>
            </a:ln>
          </c:spPr>
          <c:marker>
            <c:symbol val="none"/>
          </c:marker>
          <c:val>
            <c:numRef>
              <c:f>'Noronha-Layer-Analysis'!$M$1132:$M$1191</c:f>
              <c:numCache>
                <c:formatCode>General</c:formatCode>
                <c:ptCount val="60"/>
                <c:pt idx="0">
                  <c:v>150.0625</c:v>
                </c:pt>
                <c:pt idx="1">
                  <c:v>12.25</c:v>
                </c:pt>
                <c:pt idx="2">
                  <c:v>110.25</c:v>
                </c:pt>
                <c:pt idx="3">
                  <c:v>98</c:v>
                </c:pt>
                <c:pt idx="4">
                  <c:v>24.5</c:v>
                </c:pt>
                <c:pt idx="5">
                  <c:v>110.25</c:v>
                </c:pt>
                <c:pt idx="6">
                  <c:v>49</c:v>
                </c:pt>
                <c:pt idx="7">
                  <c:v>49</c:v>
                </c:pt>
                <c:pt idx="8">
                  <c:v>110.25</c:v>
                </c:pt>
                <c:pt idx="9">
                  <c:v>49</c:v>
                </c:pt>
                <c:pt idx="10">
                  <c:v>49</c:v>
                </c:pt>
                <c:pt idx="11">
                  <c:v>110.25</c:v>
                </c:pt>
                <c:pt idx="12">
                  <c:v>49</c:v>
                </c:pt>
                <c:pt idx="13">
                  <c:v>49</c:v>
                </c:pt>
                <c:pt idx="14">
                  <c:v>27.5625</c:v>
                </c:pt>
                <c:pt idx="15">
                  <c:v>12.25</c:v>
                </c:pt>
                <c:pt idx="16">
                  <c:v>98</c:v>
                </c:pt>
                <c:pt idx="17">
                  <c:v>24.5</c:v>
                </c:pt>
                <c:pt idx="18">
                  <c:v>110.25</c:v>
                </c:pt>
                <c:pt idx="19">
                  <c:v>49</c:v>
                </c:pt>
                <c:pt idx="20">
                  <c:v>49</c:v>
                </c:pt>
                <c:pt idx="21">
                  <c:v>110.25</c:v>
                </c:pt>
                <c:pt idx="22">
                  <c:v>49</c:v>
                </c:pt>
                <c:pt idx="23">
                  <c:v>49</c:v>
                </c:pt>
                <c:pt idx="24">
                  <c:v>110.25</c:v>
                </c:pt>
                <c:pt idx="25">
                  <c:v>49</c:v>
                </c:pt>
                <c:pt idx="26">
                  <c:v>49</c:v>
                </c:pt>
                <c:pt idx="27">
                  <c:v>110.25</c:v>
                </c:pt>
                <c:pt idx="28">
                  <c:v>49</c:v>
                </c:pt>
                <c:pt idx="29">
                  <c:v>49</c:v>
                </c:pt>
                <c:pt idx="30">
                  <c:v>110.25</c:v>
                </c:pt>
                <c:pt idx="31">
                  <c:v>49</c:v>
                </c:pt>
                <c:pt idx="32">
                  <c:v>49</c:v>
                </c:pt>
                <c:pt idx="33">
                  <c:v>27.5625</c:v>
                </c:pt>
                <c:pt idx="34">
                  <c:v>12.25</c:v>
                </c:pt>
                <c:pt idx="35">
                  <c:v>98</c:v>
                </c:pt>
                <c:pt idx="36">
                  <c:v>24.5</c:v>
                </c:pt>
                <c:pt idx="37">
                  <c:v>110.25</c:v>
                </c:pt>
                <c:pt idx="38">
                  <c:v>49</c:v>
                </c:pt>
                <c:pt idx="39">
                  <c:v>49</c:v>
                </c:pt>
                <c:pt idx="40">
                  <c:v>110.25</c:v>
                </c:pt>
                <c:pt idx="41">
                  <c:v>49</c:v>
                </c:pt>
                <c:pt idx="42">
                  <c:v>49</c:v>
                </c:pt>
                <c:pt idx="43">
                  <c:v>110.25</c:v>
                </c:pt>
                <c:pt idx="44">
                  <c:v>49</c:v>
                </c:pt>
                <c:pt idx="45">
                  <c:v>95.703125</c:v>
                </c:pt>
                <c:pt idx="46">
                  <c:v>25.375</c:v>
                </c:pt>
                <c:pt idx="47">
                  <c:v>24.5</c:v>
                </c:pt>
                <c:pt idx="48">
                  <c:v>25.375</c:v>
                </c:pt>
                <c:pt idx="49">
                  <c:v>24.5</c:v>
                </c:pt>
                <c:pt idx="50">
                  <c:v>25.375</c:v>
                </c:pt>
                <c:pt idx="51">
                  <c:v>24.5</c:v>
                </c:pt>
                <c:pt idx="52">
                  <c:v>25.375</c:v>
                </c:pt>
                <c:pt idx="53">
                  <c:v>24.5</c:v>
                </c:pt>
                <c:pt idx="54">
                  <c:v>13.78125</c:v>
                </c:pt>
                <c:pt idx="55">
                  <c:v>13.78125</c:v>
                </c:pt>
                <c:pt idx="56">
                  <c:v>24.5</c:v>
                </c:pt>
                <c:pt idx="57">
                  <c:v>24.5</c:v>
                </c:pt>
                <c:pt idx="58">
                  <c:v>12.25</c:v>
                </c:pt>
                <c:pt idx="59">
                  <c:v>110.25</c:v>
                </c:pt>
              </c:numCache>
            </c:numRef>
          </c:val>
          <c:smooth val="1"/>
          <c:extLst>
            <c:ext xmlns:c16="http://schemas.microsoft.com/office/drawing/2014/chart" uri="{C3380CC4-5D6E-409C-BE32-E72D297353CC}">
              <c16:uniqueId val="{00000000-3091-3A42-9506-78DDC02DE3C8}"/>
            </c:ext>
          </c:extLst>
        </c:ser>
        <c:dLbls>
          <c:showLegendKey val="0"/>
          <c:showVal val="0"/>
          <c:showCatName val="0"/>
          <c:showSerName val="0"/>
          <c:showPercent val="0"/>
          <c:showBubbleSize val="0"/>
        </c:dLbls>
        <c:smooth val="0"/>
        <c:axId val="-2084099112"/>
        <c:axId val="-2084117752"/>
      </c:lineChart>
      <c:catAx>
        <c:axId val="-2084099112"/>
        <c:scaling>
          <c:orientation val="minMax"/>
        </c:scaling>
        <c:delete val="0"/>
        <c:axPos val="b"/>
        <c:title>
          <c:tx>
            <c:rich>
              <a:bodyPr/>
              <a:lstStyle/>
              <a:p>
                <a:pPr>
                  <a:defRPr sz="1800" b="1"/>
                </a:pPr>
                <a:r>
                  <a:rPr lang="en-US" sz="1800" b="1" dirty="0">
                    <a:latin typeface="Gill Sans MT" panose="020B0502020104020203" pitchFamily="34" charset="77"/>
                  </a:rPr>
                  <a:t>Layers</a:t>
                </a:r>
              </a:p>
            </c:rich>
          </c:tx>
          <c:layout>
            <c:manualLayout>
              <c:xMode val="edge"/>
              <c:yMode val="edge"/>
              <c:x val="0.49222422547648798"/>
              <c:y val="0.88611111111111096"/>
            </c:manualLayout>
          </c:layout>
          <c:overlay val="0"/>
        </c:title>
        <c:majorTickMark val="out"/>
        <c:minorTickMark val="none"/>
        <c:tickLblPos val="nextTo"/>
        <c:txPr>
          <a:bodyPr/>
          <a:lstStyle/>
          <a:p>
            <a:pPr>
              <a:defRPr sz="1400">
                <a:latin typeface="Gill Sans MT" panose="020B0502020104020203" pitchFamily="34" charset="77"/>
              </a:defRPr>
            </a:pPr>
            <a:endParaRPr lang="en-US"/>
          </a:p>
        </c:txPr>
        <c:crossAx val="-2084117752"/>
        <c:crosses val="autoZero"/>
        <c:auto val="1"/>
        <c:lblAlgn val="ctr"/>
        <c:lblOffset val="100"/>
        <c:tickLblSkip val="10"/>
        <c:tickMarkSkip val="1"/>
        <c:noMultiLvlLbl val="0"/>
      </c:catAx>
      <c:valAx>
        <c:axId val="-2084117752"/>
        <c:scaling>
          <c:orientation val="minMax"/>
          <c:min val="0"/>
        </c:scaling>
        <c:delete val="0"/>
        <c:axPos val="l"/>
        <c:majorGridlines/>
        <c:title>
          <c:tx>
            <c:rich>
              <a:bodyPr rot="-5400000" vert="horz"/>
              <a:lstStyle/>
              <a:p>
                <a:pPr>
                  <a:defRPr sz="1800"/>
                </a:pPr>
                <a:r>
                  <a:rPr lang="en-US" sz="1800" dirty="0">
                    <a:latin typeface="Gill Sans MT" panose="020B0502020104020203" pitchFamily="34" charset="77"/>
                  </a:rPr>
                  <a:t>MACs</a:t>
                </a:r>
                <a:r>
                  <a:rPr lang="en-US" sz="1800" baseline="0" dirty="0">
                    <a:latin typeface="Gill Sans MT" panose="020B0502020104020203" pitchFamily="34" charset="77"/>
                  </a:rPr>
                  <a:t> (M)</a:t>
                </a:r>
                <a:endParaRPr lang="en-US" sz="1800" dirty="0">
                  <a:latin typeface="Gill Sans MT" panose="020B0502020104020203" pitchFamily="34" charset="77"/>
                </a:endParaRPr>
              </a:p>
            </c:rich>
          </c:tx>
          <c:layout>
            <c:manualLayout>
              <c:xMode val="edge"/>
              <c:yMode val="edge"/>
              <c:x val="2.1701388888888899E-2"/>
              <c:y val="0.23796296296296299"/>
            </c:manualLayout>
          </c:layout>
          <c:overlay val="0"/>
        </c:title>
        <c:numFmt formatCode="General" sourceLinked="1"/>
        <c:majorTickMark val="out"/>
        <c:minorTickMark val="none"/>
        <c:tickLblPos val="nextTo"/>
        <c:txPr>
          <a:bodyPr/>
          <a:lstStyle/>
          <a:p>
            <a:pPr>
              <a:defRPr sz="1800">
                <a:latin typeface="Gill Sans MT" panose="020B0502020104020203" pitchFamily="34" charset="77"/>
              </a:defRPr>
            </a:pPr>
            <a:endParaRPr lang="en-US"/>
          </a:p>
        </c:txPr>
        <c:crossAx val="-2084099112"/>
        <c:crossesAt val="-1"/>
        <c:crossBetween val="between"/>
        <c:majorUnit val="50"/>
      </c:valAx>
      <c:spPr>
        <a:ln>
          <a:solidFill>
            <a:schemeClr val="tx1"/>
          </a:solidFill>
        </a:ln>
      </c:spPr>
    </c:plotArea>
    <c:plotVisOnly val="1"/>
    <c:dispBlanksAs val="gap"/>
    <c:showDLblsOverMax val="0"/>
  </c:chart>
  <c:spPr>
    <a:ln>
      <a:noFill/>
    </a:ln>
  </c:sp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0.90288</cdr:x>
      <cdr:y>0.12877</cdr:y>
    </cdr:from>
    <cdr:to>
      <cdr:x>0.90288</cdr:x>
      <cdr:y>0.59181</cdr:y>
    </cdr:to>
    <cdr:cxnSp macro="">
      <cdr:nvCxnSpPr>
        <cdr:cNvPr id="3" name="Straight Connector 2">
          <a:extLst xmlns:a="http://schemas.openxmlformats.org/drawingml/2006/main">
            <a:ext uri="{FF2B5EF4-FFF2-40B4-BE49-F238E27FC236}">
              <a16:creationId xmlns:a16="http://schemas.microsoft.com/office/drawing/2014/main" id="{098D1079-4621-DC4F-9D9C-ECCF83AB901A}"/>
            </a:ext>
          </a:extLst>
        </cdr:cNvPr>
        <cdr:cNvCxnSpPr/>
      </cdr:nvCxnSpPr>
      <cdr:spPr>
        <a:xfrm xmlns:a="http://schemas.openxmlformats.org/drawingml/2006/main" flipV="1">
          <a:off x="8393575" y="613458"/>
          <a:ext cx="0" cy="2205942"/>
        </a:xfrm>
        <a:prstGeom xmlns:a="http://schemas.openxmlformats.org/drawingml/2006/main" prst="line">
          <a:avLst/>
        </a:prstGeom>
        <a:ln xmlns:a="http://schemas.openxmlformats.org/drawingml/2006/main" w="28575">
          <a:solidFill>
            <a:schemeClr val="tx1">
              <a:lumMod val="75000"/>
              <a:lumOff val="25000"/>
            </a:schemeClr>
          </a:solidFill>
          <a:prstDash val="dash"/>
          <a:headEnd type="none" w="med" len="med"/>
          <a:tailEnd type="none" w="med" len="med"/>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C167E78-EA36-40A1-A9A0-B443C6CB1F60}" type="datetimeFigureOut">
              <a:rPr lang="en-US" smtClean="0"/>
              <a:pPr/>
              <a:t>10/29/23</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E401BE2-F7AC-4C50-A6E5-F6C806E13D7E}" type="slidenum">
              <a:rPr lang="en-US" smtClean="0"/>
              <a:pPr/>
              <a:t>‹#›</a:t>
            </a:fld>
            <a:endParaRPr lang="en-US"/>
          </a:p>
        </p:txBody>
      </p:sp>
    </p:spTree>
    <p:extLst>
      <p:ext uri="{BB962C8B-B14F-4D97-AF65-F5344CB8AC3E}">
        <p14:creationId xmlns:p14="http://schemas.microsoft.com/office/powerpoint/2010/main" val="1046298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8D89EF4-2B2A-4F54-A6DD-1EB35DCF17B3}" type="datetimeFigureOut">
              <a:rPr lang="en-US" smtClean="0"/>
              <a:pPr/>
              <a:t>10/29/23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B959945-7217-484B-8E74-88DC87A74BB0}" type="slidenum">
              <a:rPr lang="en-US" smtClean="0"/>
              <a:pPr/>
              <a:t>‹#›</a:t>
            </a:fld>
            <a:endParaRPr lang="en-US"/>
          </a:p>
        </p:txBody>
      </p:sp>
    </p:spTree>
    <p:extLst>
      <p:ext uri="{BB962C8B-B14F-4D97-AF65-F5344CB8AC3E}">
        <p14:creationId xmlns:p14="http://schemas.microsoft.com/office/powerpoint/2010/main" val="3558070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2870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from the article:</a:t>
            </a:r>
          </a:p>
          <a:p>
            <a:r>
              <a:rPr lang="en-US" dirty="0"/>
              <a:t>http://</a:t>
            </a:r>
            <a:r>
              <a:rPr lang="en-US" dirty="0" err="1"/>
              <a:t>thehackernews.com</a:t>
            </a:r>
            <a:r>
              <a:rPr lang="en-US" dirty="0"/>
              <a:t>/2015/03/dram-</a:t>
            </a:r>
            <a:r>
              <a:rPr lang="en-US" dirty="0" err="1"/>
              <a:t>rowhammer</a:t>
            </a:r>
            <a:r>
              <a:rPr lang="en-US" dirty="0"/>
              <a:t>-</a:t>
            </a:r>
            <a:r>
              <a:rPr lang="en-US" dirty="0" err="1"/>
              <a:t>vulnerability.html</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8724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250882"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atin typeface="Calibri" charset="0"/>
            </a:endParaRPr>
          </a:p>
        </p:txBody>
      </p:sp>
      <p:sp>
        <p:nvSpPr>
          <p:cNvPr id="25088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7066" indent="-291179" eaLnBrk="0" hangingPunct="0">
              <a:defRPr sz="2400">
                <a:solidFill>
                  <a:schemeClr val="tx1"/>
                </a:solidFill>
                <a:latin typeface="Arial" charset="0"/>
                <a:ea typeface="ＭＳ Ｐゴシック" charset="0"/>
              </a:defRPr>
            </a:lvl2pPr>
            <a:lvl3pPr marL="1164717" indent="-232943" eaLnBrk="0" hangingPunct="0">
              <a:defRPr sz="2400">
                <a:solidFill>
                  <a:schemeClr val="tx1"/>
                </a:solidFill>
                <a:latin typeface="Arial" charset="0"/>
                <a:ea typeface="ＭＳ Ｐゴシック" charset="0"/>
              </a:defRPr>
            </a:lvl3pPr>
            <a:lvl4pPr marL="1630604" indent="-232943" eaLnBrk="0" hangingPunct="0">
              <a:defRPr sz="2400">
                <a:solidFill>
                  <a:schemeClr val="tx1"/>
                </a:solidFill>
                <a:latin typeface="Arial" charset="0"/>
                <a:ea typeface="ＭＳ Ｐゴシック" charset="0"/>
              </a:defRPr>
            </a:lvl4pPr>
            <a:lvl5pPr marL="2096491" indent="-232943" eaLnBrk="0" hangingPunct="0">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EFE2350-F2DF-964B-A38F-A60565610F04}" type="slidenum">
              <a:rPr kumimoji="0" lang="en-US" sz="1200" b="0" i="0" u="none" strike="noStrike" kern="1200" cap="none" spc="0" normalizeH="0" baseline="0" noProof="0">
                <a:ln>
                  <a:noFill/>
                </a:ln>
                <a:solidFill>
                  <a:srgbClr val="000000"/>
                </a:solidFill>
                <a:effectLst/>
                <a:uLnTx/>
                <a:uFillTx/>
                <a:latin typeface="Calibri" charset="0"/>
                <a:ea typeface="ＭＳ Ｐゴシック"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srgbClr val="000000"/>
              </a:solidFill>
              <a:effectLst/>
              <a:uLnTx/>
              <a:uFillTx/>
              <a:latin typeface="Calibri" charset="0"/>
              <a:ea typeface="ＭＳ Ｐゴシック" charset="0"/>
              <a:cs typeface="Arial" charset="0"/>
            </a:endParaRPr>
          </a:p>
        </p:txBody>
      </p:sp>
    </p:spTree>
    <p:extLst>
      <p:ext uri="{BB962C8B-B14F-4D97-AF65-F5344CB8AC3E}">
        <p14:creationId xmlns:p14="http://schemas.microsoft.com/office/powerpoint/2010/main" val="1864010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7F79D3-8C36-4CB5-B03B-F440DA7B71A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89759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Read mapping performs alignment on large genomic datasets, containing millions of reads. [CLICK]</a:t>
            </a:r>
          </a:p>
          <a:p>
            <a:r>
              <a:rPr lang="en-CH" dirty="0"/>
              <a:t>Therefore, read mapping is both computationally expensive [CLICK]</a:t>
            </a:r>
          </a:p>
          <a:p>
            <a:r>
              <a:rPr lang="en-CH" dirty="0"/>
              <a:t>And incurs high data movement overhead [CLICK]</a:t>
            </a:r>
          </a:p>
          <a:p>
            <a:endParaRPr lang="en-CH" dirty="0"/>
          </a:p>
          <a:p>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55900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There has been significant effort into improving read mapping performance [CLICK]</a:t>
            </a:r>
          </a:p>
          <a:p>
            <a:r>
              <a:rPr lang="en-GB" sz="1200" kern="1200" dirty="0">
                <a:solidFill>
                  <a:schemeClr val="tx1"/>
                </a:solidFill>
                <a:effectLst/>
                <a:latin typeface="+mn-lt"/>
                <a:ea typeface="+mn-ea"/>
                <a:cs typeface="+mn-cs"/>
              </a:rPr>
              <a:t>Through efficient heuristics [CLICK]</a:t>
            </a:r>
          </a:p>
          <a:p>
            <a:r>
              <a:rPr lang="en-GB" sz="1200" kern="1200" dirty="0">
                <a:solidFill>
                  <a:schemeClr val="tx1"/>
                </a:solidFill>
                <a:effectLst/>
                <a:latin typeface="+mn-lt"/>
                <a:ea typeface="+mn-ea"/>
                <a:cs typeface="+mn-cs"/>
              </a:rPr>
              <a:t>hardware accelerators [CLICK]</a:t>
            </a:r>
          </a:p>
          <a:p>
            <a:r>
              <a:rPr lang="en-GB" sz="1200" kern="1200" dirty="0">
                <a:solidFill>
                  <a:schemeClr val="tx1"/>
                </a:solidFill>
                <a:effectLst/>
                <a:latin typeface="+mn-lt"/>
                <a:ea typeface="+mn-ea"/>
                <a:cs typeface="+mn-cs"/>
              </a:rPr>
              <a:t> and various filters that prune reads that do not require expensive computation [CLICK]. </a:t>
            </a:r>
          </a:p>
          <a:p>
            <a:r>
              <a:rPr lang="en-GB" sz="1200" kern="1200" dirty="0">
                <a:solidFill>
                  <a:schemeClr val="tx1"/>
                </a:solidFill>
                <a:effectLst/>
                <a:latin typeface="+mn-lt"/>
                <a:ea typeface="+mn-ea"/>
                <a:cs typeface="+mn-cs"/>
              </a:rPr>
              <a:t>While these approaches address the computation overhead in read mapping [CLICK]</a:t>
            </a:r>
          </a:p>
          <a:p>
            <a:r>
              <a:rPr lang="en-GB" sz="1200" b="1" kern="1200" dirty="0">
                <a:solidFill>
                  <a:schemeClr val="tx1"/>
                </a:solidFill>
                <a:effectLst/>
                <a:latin typeface="+mn-lt"/>
                <a:ea typeface="+mn-ea"/>
                <a:cs typeface="+mn-cs"/>
              </a:rPr>
              <a:t>[While Reads Move] </a:t>
            </a:r>
            <a:r>
              <a:rPr lang="en-GB" sz="1200" kern="1200" dirty="0">
                <a:solidFill>
                  <a:schemeClr val="tx1"/>
                </a:solidFill>
                <a:effectLst/>
                <a:latin typeface="+mn-lt"/>
                <a:ea typeface="+mn-ea"/>
                <a:cs typeface="+mn-cs"/>
              </a:rPr>
              <a:t>None of them alleviate the data movement overhead from storage, whose impact becomes even larger when the computation overhead gets alleviated [CLICK]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5683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Our key idea is to filter reads that do not require the expensive alignment computation in the storage system [CLICK] …</a:t>
            </a:r>
          </a:p>
          <a:p>
            <a:r>
              <a:rPr lang="en-GB" b="1" dirty="0"/>
              <a:t>[While Reads Move] T</a:t>
            </a:r>
            <a:r>
              <a:rPr lang="en-CH" b="1" dirty="0"/>
              <a:t>o fundamentally reduce </a:t>
            </a:r>
            <a:r>
              <a:rPr lang="en-CH" dirty="0"/>
              <a:t>the data movement overhead of read mapping</a:t>
            </a:r>
          </a:p>
          <a:p>
            <a:endParaRPr lang="en-GB" b="1" dirty="0"/>
          </a:p>
          <a:p>
            <a:r>
              <a:rPr lang="en-GB" dirty="0"/>
              <a:t>E</a:t>
            </a:r>
            <a:r>
              <a:rPr lang="en-CH" dirty="0"/>
              <a:t>xamples of the reads that not require the costlt alignment step</a:t>
            </a:r>
          </a:p>
          <a:p>
            <a:endParaRPr lang="en-CH" dirty="0"/>
          </a:p>
          <a:p>
            <a:r>
              <a:rPr lang="en-GB" dirty="0"/>
              <a:t>Exactly-matching reads to the reference genome that do not need approximate string matching performed during alignment</a:t>
            </a:r>
          </a:p>
          <a:p>
            <a:endParaRPr lang="en-GB" dirty="0"/>
          </a:p>
          <a:p>
            <a:r>
              <a:rPr lang="en-GB" dirty="0"/>
              <a:t>Non-matching reads that have no potential matching locations in the reference genome hence skip the </a:t>
            </a:r>
            <a:r>
              <a:rPr lang="en-GB" dirty="0" err="1"/>
              <a:t>alignemt</a:t>
            </a:r>
            <a:r>
              <a:rPr lang="en-GB" dirty="0"/>
              <a:t> step</a:t>
            </a:r>
          </a:p>
          <a:p>
            <a:endParaRPr lang="en-GB" dirty="0"/>
          </a:p>
          <a:p>
            <a:endParaRPr lang="en-GB" dirty="0"/>
          </a:p>
          <a:p>
            <a:endParaRPr lang="en-GB" dirty="0"/>
          </a:p>
          <a:p>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0021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propose </a:t>
            </a:r>
            <a:r>
              <a:rPr lang="en-GB" dirty="0" err="1"/>
              <a:t>GenStore</a:t>
            </a:r>
            <a:r>
              <a:rPr lang="en-GB" dirty="0"/>
              <a:t>, the first in-storage processing system designed for genome sequence analysis. [CLICK]</a:t>
            </a:r>
          </a:p>
          <a:p>
            <a:r>
              <a:rPr lang="en-GB" dirty="0"/>
              <a:t>To reduce both the computation [CLICK]</a:t>
            </a:r>
          </a:p>
          <a:p>
            <a:r>
              <a:rPr lang="en-GB" dirty="0"/>
              <a:t>And the data movement overhead [CLICK]</a:t>
            </a:r>
          </a:p>
          <a:p>
            <a:r>
              <a:rPr lang="en-GB" sz="1200" b="0" i="0" u="none" strike="noStrike" kern="1200" dirty="0" err="1">
                <a:solidFill>
                  <a:schemeClr val="tx1"/>
                </a:solidFill>
                <a:effectLst/>
                <a:latin typeface="+mn-lt"/>
                <a:ea typeface="+mn-ea"/>
                <a:cs typeface="+mn-cs"/>
              </a:rPr>
              <a:t>GenStore</a:t>
            </a:r>
            <a:r>
              <a:rPr lang="en-GB" sz="1200" b="0" i="0" u="none" strike="noStrike" kern="1200" dirty="0">
                <a:solidFill>
                  <a:schemeClr val="tx1"/>
                </a:solidFill>
                <a:effectLst/>
                <a:latin typeface="+mn-lt"/>
                <a:ea typeface="+mn-ea"/>
                <a:cs typeface="+mn-cs"/>
              </a:rPr>
              <a:t> provides high-performance and energy benefits compared to state-of-the-art HW and SW baselines </a:t>
            </a:r>
            <a:r>
              <a:rPr lang="en-GB" dirty="0"/>
              <a:t>[CLICK]</a:t>
            </a:r>
          </a:p>
          <a:p>
            <a:endParaRPr lang="en-GB" dirty="0"/>
          </a:p>
          <a:p>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3435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Consumer</a:t>
            </a:r>
            <a:r>
              <a:rPr lang="en-US" baseline="0" dirty="0"/>
              <a:t> devices like tablets smartphone and wearable are now everywhere and used by billions of people.</a:t>
            </a:r>
          </a:p>
          <a:p>
            <a:r>
              <a:rPr lang="en-US" dirty="0"/>
              <a:t>One of the</a:t>
            </a:r>
            <a:r>
              <a:rPr lang="en-US" baseline="0" dirty="0"/>
              <a:t> major challenge in these devices is battery limitation which makes the energy consumption a critical concern </a:t>
            </a:r>
            <a:r>
              <a:rPr lang="mr-IN" baseline="0" dirty="0"/>
              <a:t>…</a:t>
            </a:r>
            <a:endParaRPr lang="en-US" baseline="0" dirty="0"/>
          </a:p>
          <a:p>
            <a:endParaRPr lang="en-US" baseline="0" dirty="0"/>
          </a:p>
          <a:p>
            <a:endParaRPr lang="en-US" baseline="0" dirty="0"/>
          </a:p>
          <a:p>
            <a:endParaRPr lang="en-US" baseline="0" dirty="0"/>
          </a:p>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7103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work, we take</a:t>
            </a:r>
            <a:r>
              <a:rPr lang="en-US" baseline="0" dirty="0"/>
              <a:t> a look at widely-used </a:t>
            </a:r>
            <a:r>
              <a:rPr lang="en-US" baseline="0" dirty="0" err="1"/>
              <a:t>google</a:t>
            </a:r>
            <a:r>
              <a:rPr lang="en-US" baseline="0" dirty="0"/>
              <a:t> consumer workloads, to figure out the major sources of energy consumption.</a:t>
            </a:r>
          </a:p>
          <a:p>
            <a:endParaRPr lang="en-US" baseline="0" dirty="0"/>
          </a:p>
          <a:p>
            <a:r>
              <a:rPr lang="en-US" baseline="0" dirty="0"/>
              <a:t>We look at Google Chrome web </a:t>
            </a:r>
            <a:r>
              <a:rPr lang="en-US" baseline="0" dirty="0" err="1"/>
              <a:t>brower</a:t>
            </a:r>
            <a:r>
              <a:rPr lang="en-US" baseline="0" dirty="0"/>
              <a:t>. We take a look at </a:t>
            </a:r>
            <a:r>
              <a:rPr lang="en-US" baseline="0" dirty="0" err="1"/>
              <a:t>Tensorflow</a:t>
            </a:r>
            <a:r>
              <a:rPr lang="en-US" baseline="0" dirty="0"/>
              <a:t>, Google’s machine learning framework, and we also take a look at two important video related workloads, video playback and video capture, both rely on Google’s vp9 codec technology.</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23431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Throughout our analysis, we make</a:t>
            </a:r>
            <a:r>
              <a:rPr lang="en-US" baseline="0" dirty="0"/>
              <a:t> a key observation </a:t>
            </a:r>
            <a:r>
              <a:rPr lang="en-US" dirty="0"/>
              <a:t>that</a:t>
            </a:r>
            <a:r>
              <a:rPr lang="en-US" baseline="0" dirty="0"/>
              <a:t> out of all sources of energy consumption, data movement is a major contributor to the total system energy. We find that across all of the workloads</a:t>
            </a:r>
            <a:r>
              <a:rPr lang="en-US" dirty="0"/>
              <a:t>,</a:t>
            </a:r>
            <a:r>
              <a:rPr lang="en-US" baseline="0" dirty="0"/>
              <a:t> on average around 62.7% of total system energy is spent on data movement.</a:t>
            </a:r>
          </a:p>
          <a:p>
            <a:endParaRPr lang="en-US" baseline="0" dirty="0"/>
          </a:p>
          <a:p>
            <a:r>
              <a:rPr lang="en-US" baseline="0" dirty="0"/>
              <a:t>One way to reduce data movement cost is to move computation close to data, or </a:t>
            </a:r>
            <a:r>
              <a:rPr lang="mr-IN" baseline="0" dirty="0"/>
              <a:t>…</a:t>
            </a:r>
            <a:endParaRPr lang="en-US" baseline="0" dirty="0"/>
          </a:p>
          <a:p>
            <a:r>
              <a:rPr lang="en-US" baseline="0" dirty="0"/>
              <a:t>One potential solution to address this cost it do move computation close to data, or in other words, do </a:t>
            </a:r>
            <a:r>
              <a:rPr lang="en-US" baseline="0" dirty="0" err="1"/>
              <a:t>procesing</a:t>
            </a:r>
            <a:r>
              <a:rPr lang="en-US" baseline="0" dirty="0"/>
              <a:t> in memory. However, the challenge is that these devices.</a:t>
            </a:r>
          </a:p>
          <a:p>
            <a:endParaRPr lang="en-US" baseline="0" dirty="0"/>
          </a:p>
          <a:p>
            <a:endParaRPr lang="en-US" baseline="0" dirty="0"/>
          </a:p>
          <a:p>
            <a:r>
              <a:rPr lang="en-US" dirty="0"/>
              <a:t>One potential</a:t>
            </a:r>
            <a:r>
              <a:rPr lang="en-US" baseline="0" dirty="0"/>
              <a:t> solution to mitigate data movement cost and reduce total system energy is to execute data-movement heavy portions of application close to data, or in other words, do processing in memory. However, consumer devices are </a:t>
            </a:r>
            <a:r>
              <a:rPr lang="en-US" baseline="0" dirty="0" err="1"/>
              <a:t>extermely</a:t>
            </a:r>
            <a:r>
              <a:rPr lang="en-US" baseline="0" dirty="0"/>
              <a:t> limited in terms of area and power budget. So the question is can we move part of the data movement heavy portion given the limited area and energy budget. Our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6546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959945-7217-484B-8E74-88DC87A74BB0}" type="slidenum">
              <a:rPr lang="en-US" smtClean="0"/>
              <a:pPr/>
              <a:t>2</a:t>
            </a:fld>
            <a:endParaRPr lang="en-US"/>
          </a:p>
        </p:txBody>
      </p:sp>
    </p:spTree>
    <p:extLst>
      <p:ext uri="{BB962C8B-B14F-4D97-AF65-F5344CB8AC3E}">
        <p14:creationId xmlns:p14="http://schemas.microsoft.com/office/powerpoint/2010/main" val="1536357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latin typeface="+mn-lt"/>
                <a:ea typeface="+mn-ea"/>
                <a:cs typeface="+mn-cs"/>
              </a:rPr>
              <a:t>To figure</a:t>
            </a:r>
            <a:r>
              <a:rPr lang="en-US" sz="1200" kern="1200" baseline="0" dirty="0">
                <a:solidFill>
                  <a:schemeClr val="tx1"/>
                </a:solidFill>
                <a:latin typeface="+mn-lt"/>
                <a:ea typeface="+mn-ea"/>
                <a:cs typeface="+mn-cs"/>
              </a:rPr>
              <a:t> out if we can use processing in memory, we dig deeper into our analysis and we make another key observation that majority of data movement often comes form simple functions and </a:t>
            </a:r>
            <a:r>
              <a:rPr lang="en-US" sz="1200" kern="1200" baseline="0" dirty="0" err="1">
                <a:solidFill>
                  <a:schemeClr val="tx1"/>
                </a:solidFill>
                <a:latin typeface="+mn-lt"/>
                <a:ea typeface="+mn-ea"/>
                <a:cs typeface="+mn-cs"/>
              </a:rPr>
              <a:t>pritmitives</a:t>
            </a:r>
            <a:r>
              <a:rPr lang="en-US" sz="1200" kern="1200" baseline="0" dirty="0">
                <a:solidFill>
                  <a:schemeClr val="tx1"/>
                </a:solidFill>
                <a:latin typeface="+mn-lt"/>
                <a:ea typeface="+mn-ea"/>
                <a:cs typeface="+mn-cs"/>
              </a:rPr>
              <a:t>. We find that these simple function can be implemented in memory as either a small embedded core, or group of small fixed function accelerators. Our result shows that offloading these function to PIM logic can significantly reduce data movement for each function and reduce energy on average around 55%  and improve </a:t>
            </a:r>
            <a:r>
              <a:rPr lang="en-US" sz="1200" kern="1200" baseline="0" dirty="0" err="1">
                <a:solidFill>
                  <a:schemeClr val="tx1"/>
                </a:solidFill>
                <a:latin typeface="+mn-lt"/>
                <a:ea typeface="+mn-ea"/>
                <a:cs typeface="+mn-cs"/>
              </a:rPr>
              <a:t>perforamcne</a:t>
            </a:r>
            <a:r>
              <a:rPr lang="en-US" sz="1200" kern="1200" baseline="0" dirty="0">
                <a:solidFill>
                  <a:schemeClr val="tx1"/>
                </a:solidFill>
                <a:latin typeface="+mn-lt"/>
                <a:ea typeface="+mn-ea"/>
                <a:cs typeface="+mn-cs"/>
              </a:rPr>
              <a:t> around 54%. </a:t>
            </a: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 our PIM core can reduce significant portion of data movement, reduce </a:t>
            </a:r>
            <a:r>
              <a:rPr lang="en-US" sz="1200" kern="1200" baseline="0" dirty="0" err="1">
                <a:solidFill>
                  <a:schemeClr val="tx1"/>
                </a:solidFill>
                <a:latin typeface="+mn-lt"/>
                <a:ea typeface="+mn-ea"/>
                <a:cs typeface="+mn-cs"/>
              </a:rPr>
              <a:t>enregy</a:t>
            </a:r>
            <a:r>
              <a:rPr lang="en-US" sz="1200" kern="1200" baseline="0" dirty="0">
                <a:solidFill>
                  <a:schemeClr val="tx1"/>
                </a:solidFill>
                <a:latin typeface="+mn-lt"/>
                <a:ea typeface="+mn-ea"/>
                <a:cs typeface="+mn-cs"/>
              </a:rPr>
              <a:t> by 49.1% for each function and improve performance up to 2.2X. While using group of fixed function accelerator reduce energy by 55.4% and improve performance by up to 2.5X. </a:t>
            </a:r>
          </a:p>
          <a:p>
            <a:endParaRPr lang="en-US" sz="1200" kern="1200" baseline="0" dirty="0">
              <a:solidFill>
                <a:schemeClr val="tx1"/>
              </a:solidFill>
              <a:latin typeface="+mn-lt"/>
              <a:ea typeface="+mn-ea"/>
              <a:cs typeface="+mn-cs"/>
            </a:endParaRPr>
          </a:p>
          <a:p>
            <a:pPr lvl="1">
              <a:spcBef>
                <a:spcPts val="600"/>
              </a:spcBef>
            </a:pPr>
            <a:r>
              <a:rPr lang="en-US" sz="1200" kern="1200" baseline="0" dirty="0">
                <a:solidFill>
                  <a:schemeClr val="tx1"/>
                </a:solidFill>
                <a:latin typeface="+mn-lt"/>
                <a:ea typeface="+mn-ea"/>
                <a:cs typeface="+mn-cs"/>
              </a:rPr>
              <a:t>Or use </a:t>
            </a:r>
            <a:r>
              <a:rPr lang="en-US" sz="1200" kern="1200" baseline="0" dirty="0" err="1">
                <a:solidFill>
                  <a:schemeClr val="tx1"/>
                </a:solidFill>
                <a:latin typeface="+mn-lt"/>
                <a:ea typeface="+mn-ea"/>
                <a:cs typeface="+mn-cs"/>
              </a:rPr>
              <a:t>Saugata’s</a:t>
            </a:r>
            <a:r>
              <a:rPr lang="en-US" sz="1200" kern="1200" baseline="0" dirty="0">
                <a:solidFill>
                  <a:schemeClr val="tx1"/>
                </a:solidFill>
                <a:latin typeface="+mn-lt"/>
                <a:ea typeface="+mn-ea"/>
                <a:cs typeface="+mn-cs"/>
              </a:rPr>
              <a:t> approach : </a:t>
            </a:r>
            <a:r>
              <a:rPr lang="en-US" sz="2100" b="0" dirty="0">
                <a:solidFill>
                  <a:srgbClr val="00B050"/>
                </a:solidFill>
              </a:rPr>
              <a:t>Reduces </a:t>
            </a:r>
            <a:r>
              <a:rPr lang="en-US" sz="2100" dirty="0">
                <a:solidFill>
                  <a:srgbClr val="00B050"/>
                </a:solidFill>
              </a:rPr>
              <a:t>total system energy </a:t>
            </a:r>
            <a:r>
              <a:rPr lang="en-US" sz="2100" b="0" dirty="0">
                <a:solidFill>
                  <a:srgbClr val="00B050"/>
                </a:solidFill>
              </a:rPr>
              <a:t>by an average of </a:t>
            </a:r>
            <a:r>
              <a:rPr lang="en-US" sz="2100" dirty="0">
                <a:solidFill>
                  <a:srgbClr val="00B050"/>
                </a:solidFill>
              </a:rPr>
              <a:t>55.4%</a:t>
            </a:r>
          </a:p>
          <a:p>
            <a:pPr lvl="1">
              <a:spcBef>
                <a:spcPts val="300"/>
              </a:spcBef>
            </a:pPr>
            <a:r>
              <a:rPr lang="en-US" sz="2100" b="0" dirty="0">
                <a:solidFill>
                  <a:srgbClr val="00B050"/>
                </a:solidFill>
              </a:rPr>
              <a:t>Reduces </a:t>
            </a:r>
            <a:r>
              <a:rPr lang="en-US" sz="2100" dirty="0">
                <a:solidFill>
                  <a:srgbClr val="00B050"/>
                </a:solidFill>
              </a:rPr>
              <a:t>execution time</a:t>
            </a:r>
            <a:r>
              <a:rPr lang="en-US" sz="2100" b="0" dirty="0">
                <a:solidFill>
                  <a:srgbClr val="00B050"/>
                </a:solidFill>
              </a:rPr>
              <a:t> by an average of </a:t>
            </a:r>
            <a:r>
              <a:rPr lang="en-US" sz="2100" dirty="0">
                <a:solidFill>
                  <a:srgbClr val="00B050"/>
                </a:solidFill>
              </a:rPr>
              <a:t>54.2%</a:t>
            </a:r>
            <a:endParaRPr lang="en-US" sz="2400" dirty="0">
              <a:solidFill>
                <a:srgbClr val="00B050"/>
              </a:solidFill>
            </a:endParaRPr>
          </a:p>
          <a:p>
            <a:endParaRPr lang="en-US" sz="1200" kern="1200" baseline="0" dirty="0">
              <a:solidFill>
                <a:schemeClr val="tx1"/>
              </a:solidFill>
              <a:latin typeface="+mn-lt"/>
              <a:ea typeface="+mn-ea"/>
              <a:cs typeface="+mn-cs"/>
            </a:endParaRP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Our result show that both of them can significantly reduce the data movement for each function.</a:t>
            </a:r>
          </a:p>
          <a:p>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Feedback: talk about result more</a:t>
            </a:r>
          </a:p>
          <a:p>
            <a:r>
              <a:rPr lang="en-US" sz="1200" kern="1200" dirty="0">
                <a:solidFill>
                  <a:schemeClr val="tx1"/>
                </a:solidFill>
                <a:latin typeface="+mn-lt"/>
                <a:ea typeface="+mn-ea"/>
                <a:cs typeface="+mn-cs"/>
              </a:rPr>
              <a:t>Don’t talk about specific detail like </a:t>
            </a:r>
            <a:r>
              <a:rPr lang="en-US" sz="1200" kern="1200" dirty="0" err="1">
                <a:solidFill>
                  <a:schemeClr val="tx1"/>
                </a:solidFill>
                <a:latin typeface="+mn-lt"/>
                <a:ea typeface="+mn-ea"/>
                <a:cs typeface="+mn-cs"/>
              </a:rPr>
              <a:t>MemCopy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MemSet</a:t>
            </a:r>
            <a:r>
              <a:rPr lang="en-US" sz="1200" kern="1200" dirty="0">
                <a:solidFill>
                  <a:schemeClr val="tx1"/>
                </a:solidFill>
                <a:latin typeface="+mn-lt"/>
                <a:ea typeface="+mn-ea"/>
                <a:cs typeface="+mn-cs"/>
              </a:rPr>
              <a:t> stuff like that</a:t>
            </a:r>
          </a:p>
          <a:p>
            <a:r>
              <a:rPr lang="en-US" sz="1200" kern="1200" dirty="0">
                <a:solidFill>
                  <a:schemeClr val="tx1"/>
                </a:solidFill>
                <a:latin typeface="+mn-lt"/>
                <a:ea typeface="+mn-ea"/>
                <a:cs typeface="+mn-cs"/>
              </a:rPr>
              <a:t>Main take away:</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data movement come from simple functions</a:t>
            </a:r>
            <a:r>
              <a:rPr lang="en-US" sz="1200" kern="1200" baseline="0" dirty="0">
                <a:solidFill>
                  <a:schemeClr val="tx1"/>
                </a:solidFill>
                <a:latin typeface="+mn-lt"/>
                <a:ea typeface="+mn-ea"/>
                <a:cs typeface="+mn-cs"/>
              </a:rPr>
              <a:t> that are simple enough to implement in PIM</a:t>
            </a:r>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find that these</a:t>
            </a:r>
            <a:r>
              <a:rPr lang="en-US" sz="1200" kern="1200" baseline="0" dirty="0">
                <a:solidFill>
                  <a:schemeClr val="tx1"/>
                </a:solidFill>
                <a:latin typeface="+mn-lt"/>
                <a:ea typeface="+mn-ea"/>
                <a:cs typeface="+mn-cs"/>
              </a:rPr>
              <a:t> functions and </a:t>
            </a:r>
            <a:r>
              <a:rPr lang="en-US" sz="1200" kern="1200" baseline="0" dirty="0" err="1">
                <a:solidFill>
                  <a:schemeClr val="tx1"/>
                </a:solidFill>
                <a:latin typeface="+mn-lt"/>
                <a:ea typeface="+mn-ea"/>
                <a:cs typeface="+mn-cs"/>
              </a:rPr>
              <a:t>primitves</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can be implemented as PIM logic using either (1) a small low-power general-purpose embedded core or (2) a group of small fixed-function accelerators (PIM accelerators).</a:t>
            </a:r>
            <a:r>
              <a:rPr lang="en-US" sz="1200" kern="1200" baseline="0" dirty="0">
                <a:solidFill>
                  <a:schemeClr val="tx1"/>
                </a:solidFill>
                <a:latin typeface="+mn-lt"/>
                <a:ea typeface="+mn-ea"/>
                <a:cs typeface="+mn-cs"/>
              </a:rPr>
              <a:t> Our Analysis shows that both are cost-feasible to use in consumer devices. We find that they eliminate a significant fraction of </a:t>
            </a:r>
            <a:r>
              <a:rPr lang="en-US" sz="1200" kern="1200" baseline="0" dirty="0" err="1">
                <a:solidFill>
                  <a:schemeClr val="tx1"/>
                </a:solidFill>
                <a:latin typeface="+mn-lt"/>
                <a:ea typeface="+mn-ea"/>
                <a:cs typeface="+mn-cs"/>
              </a:rPr>
              <a:t>dat</a:t>
            </a:r>
            <a:r>
              <a:rPr lang="en-US" sz="1200" kern="1200" baseline="0" dirty="0">
                <a:solidFill>
                  <a:schemeClr val="tx1"/>
                </a:solidFill>
                <a:latin typeface="+mn-lt"/>
                <a:ea typeface="+mn-ea"/>
                <a:cs typeface="+mn-cs"/>
              </a:rPr>
              <a:t> </a:t>
            </a:r>
            <a:r>
              <a:rPr lang="en-US" sz="1200" kern="1200" baseline="0" dirty="0" err="1">
                <a:solidFill>
                  <a:schemeClr val="tx1"/>
                </a:solidFill>
                <a:latin typeface="+mn-lt"/>
                <a:ea typeface="+mn-ea"/>
                <a:cs typeface="+mn-cs"/>
              </a:rPr>
              <a:t>amovement</a:t>
            </a:r>
            <a:r>
              <a:rPr lang="en-US" sz="1200" kern="1200" baseline="0" dirty="0">
                <a:solidFill>
                  <a:schemeClr val="tx1"/>
                </a:solidFill>
                <a:latin typeface="+mn-lt"/>
                <a:ea typeface="+mn-ea"/>
                <a:cs typeface="+mn-cs"/>
              </a:rPr>
              <a:t>, and reduce energy consumption for each of these operation on average by 49 and 55%.</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673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work, we take</a:t>
            </a:r>
            <a:r>
              <a:rPr lang="en-US" baseline="0" dirty="0"/>
              <a:t> a look at widely-used </a:t>
            </a:r>
            <a:r>
              <a:rPr lang="en-US" baseline="0" dirty="0" err="1"/>
              <a:t>google</a:t>
            </a:r>
            <a:r>
              <a:rPr lang="en-US" baseline="0" dirty="0"/>
              <a:t> consumer workloads, to figure out the major sources of energy consumption.</a:t>
            </a:r>
          </a:p>
          <a:p>
            <a:endParaRPr lang="en-US" baseline="0" dirty="0"/>
          </a:p>
          <a:p>
            <a:r>
              <a:rPr lang="en-US" baseline="0" dirty="0"/>
              <a:t>We look at Google Chrome web </a:t>
            </a:r>
            <a:r>
              <a:rPr lang="en-US" baseline="0" dirty="0" err="1"/>
              <a:t>brower</a:t>
            </a:r>
            <a:r>
              <a:rPr lang="en-US" baseline="0" dirty="0"/>
              <a:t>. We take a look at </a:t>
            </a:r>
            <a:r>
              <a:rPr lang="en-US" baseline="0" dirty="0" err="1"/>
              <a:t>Tensorflow</a:t>
            </a:r>
            <a:r>
              <a:rPr lang="en-US" baseline="0" dirty="0"/>
              <a:t>, Google’s machine learning framework, and we also take a look at two important video related workloads, video playback and video capture, both rely on Google’s vp9 codec technology.</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75613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71862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make another </a:t>
            </a:r>
            <a:r>
              <a:rPr lang="en-US" dirty="0" err="1"/>
              <a:t>obsrevation</a:t>
            </a:r>
            <a:r>
              <a:rPr lang="en-US" dirty="0"/>
              <a:t> that using PIM accelerator provide</a:t>
            </a:r>
            <a:r>
              <a:rPr lang="en-US" baseline="0" dirty="0"/>
              <a:t> limited energy reduction over PIM core, for some of these workloads, such as texture tiling. This is </a:t>
            </a:r>
            <a:r>
              <a:rPr lang="en-US" baseline="0" dirty="0" err="1"/>
              <a:t>becase</a:t>
            </a:r>
            <a:r>
              <a:rPr lang="en-US" baseline="0" dirty="0"/>
              <a:t> these kernels are data intensive and have low </a:t>
            </a:r>
            <a:r>
              <a:rPr lang="en-US" baseline="0" dirty="0" err="1"/>
              <a:t>ocmputational</a:t>
            </a:r>
            <a:r>
              <a:rPr lang="en-US" baseline="0" dirty="0"/>
              <a:t> </a:t>
            </a:r>
            <a:r>
              <a:rPr lang="en-US" baseline="0" dirty="0" err="1"/>
              <a:t>compleity</a:t>
            </a:r>
            <a:r>
              <a:rPr lang="en-US" baseline="0" dirty="0"/>
              <a:t>, and as a result, using fixed function accelerator does not provide significant energy reduction over the PIM core.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98071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PIM-Core and PIM-</a:t>
            </a:r>
            <a:r>
              <a:rPr lang="en-US" sz="1200" kern="1200" dirty="0" err="1">
                <a:solidFill>
                  <a:schemeClr val="tx1"/>
                </a:solidFill>
                <a:latin typeface="+mn-lt"/>
                <a:ea typeface="+mn-ea"/>
                <a:cs typeface="+mn-cs"/>
              </a:rPr>
              <a:t>Acc</a:t>
            </a:r>
            <a:r>
              <a:rPr lang="en-US" sz="1200" kern="1200" dirty="0">
                <a:solidFill>
                  <a:schemeClr val="tx1"/>
                </a:solidFill>
                <a:latin typeface="+mn-lt"/>
                <a:ea typeface="+mn-ea"/>
                <a:cs typeface="+mn-cs"/>
              </a:rPr>
              <a:t> significantly outperform CPU-Only across all kernels, improving performance</a:t>
            </a:r>
            <a:r>
              <a:rPr lang="en-US" sz="1200" kern="1200" baseline="0" dirty="0">
                <a:solidFill>
                  <a:schemeClr val="tx1"/>
                </a:solidFill>
                <a:latin typeface="+mn-lt"/>
                <a:ea typeface="+mn-ea"/>
                <a:cs typeface="+mn-cs"/>
              </a:rPr>
              <a:t> by </a:t>
            </a:r>
            <a:r>
              <a:rPr lang="mr-IN" sz="1200" kern="1200" baseline="0" dirty="0">
                <a:solidFill>
                  <a:schemeClr val="tx1"/>
                </a:solidFill>
                <a:latin typeface="+mn-lt"/>
                <a:ea typeface="+mn-ea"/>
                <a:cs typeface="+mn-cs"/>
              </a:rPr>
              <a:t>…</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perfomance</a:t>
            </a:r>
            <a:r>
              <a:rPr lang="en-US" sz="1200" kern="1200" dirty="0">
                <a:solidFill>
                  <a:schemeClr val="tx1"/>
                </a:solidFill>
                <a:latin typeface="+mn-lt"/>
                <a:ea typeface="+mn-ea"/>
                <a:cs typeface="+mn-cs"/>
              </a:rPr>
              <a:t> benefit come from higher bandwidth and lower access latency of 3D-stacked memory, because all of these kernels are data intensive. </a:t>
            </a:r>
          </a:p>
          <a:p>
            <a:r>
              <a:rPr lang="en-US" sz="1200" kern="1200" dirty="0">
                <a:solidFill>
                  <a:schemeClr val="tx1"/>
                </a:solidFill>
                <a:latin typeface="+mn-lt"/>
                <a:ea typeface="+mn-ea"/>
                <a:cs typeface="+mn-cs"/>
              </a:rPr>
              <a:t>Performance improvement</a:t>
            </a:r>
            <a:r>
              <a:rPr lang="en-US" sz="1200" kern="1200" baseline="0" dirty="0">
                <a:solidFill>
                  <a:schemeClr val="tx1"/>
                </a:solidFill>
                <a:latin typeface="+mn-lt"/>
                <a:ea typeface="+mn-ea"/>
                <a:cs typeface="+mn-cs"/>
              </a:rPr>
              <a:t> of PIM-</a:t>
            </a:r>
            <a:r>
              <a:rPr lang="en-US" sz="1200" kern="1200" baseline="0" dirty="0" err="1">
                <a:solidFill>
                  <a:schemeClr val="tx1"/>
                </a:solidFill>
                <a:latin typeface="+mn-lt"/>
                <a:ea typeface="+mn-ea"/>
                <a:cs typeface="+mn-cs"/>
              </a:rPr>
              <a:t>acc</a:t>
            </a:r>
            <a:r>
              <a:rPr lang="en-US" sz="1200" kern="1200" baseline="0" dirty="0">
                <a:solidFill>
                  <a:schemeClr val="tx1"/>
                </a:solidFill>
                <a:latin typeface="+mn-lt"/>
                <a:ea typeface="+mn-ea"/>
                <a:cs typeface="+mn-cs"/>
              </a:rPr>
              <a:t> over PIM-core </a:t>
            </a:r>
            <a:r>
              <a:rPr lang="en-US" sz="1200" kern="1200" baseline="0" dirty="0" err="1">
                <a:solidFill>
                  <a:schemeClr val="tx1"/>
                </a:solidFill>
                <a:latin typeface="+mn-lt"/>
                <a:ea typeface="+mn-ea"/>
                <a:cs typeface="+mn-cs"/>
              </a:rPr>
              <a:t>differes</a:t>
            </a:r>
            <a:r>
              <a:rPr lang="en-US" sz="1200" kern="1200" baseline="0" dirty="0">
                <a:solidFill>
                  <a:schemeClr val="tx1"/>
                </a:solidFill>
                <a:latin typeface="+mn-lt"/>
                <a:ea typeface="+mn-ea"/>
                <a:cs typeface="+mn-cs"/>
              </a:rPr>
              <a:t> across different workloads. </a:t>
            </a:r>
            <a:r>
              <a:rPr lang="en-US" sz="1200" kern="1200" dirty="0">
                <a:solidFill>
                  <a:schemeClr val="tx1"/>
                </a:solidFill>
                <a:latin typeface="+mn-lt"/>
                <a:ea typeface="+mn-ea"/>
                <a:cs typeface="+mn-cs"/>
              </a:rPr>
              <a:t>In some cases</a:t>
            </a:r>
            <a:r>
              <a:rPr lang="en-US" sz="1200" kern="1200" baseline="0" dirty="0">
                <a:solidFill>
                  <a:schemeClr val="tx1"/>
                </a:solidFill>
                <a:latin typeface="+mn-lt"/>
                <a:ea typeface="+mn-ea"/>
                <a:cs typeface="+mn-cs"/>
              </a:rPr>
              <a:t> such as Texture Tiling, </a:t>
            </a:r>
            <a:r>
              <a:rPr lang="en-US" sz="1200" kern="1200" dirty="0">
                <a:solidFill>
                  <a:schemeClr val="tx1"/>
                </a:solidFill>
                <a:latin typeface="+mn-lt"/>
                <a:ea typeface="+mn-ea"/>
                <a:cs typeface="+mn-cs"/>
              </a:rPr>
              <a:t>the performance improvement of PIM-</a:t>
            </a:r>
            <a:r>
              <a:rPr lang="en-US" sz="1200" kern="1200" dirty="0" err="1">
                <a:solidFill>
                  <a:schemeClr val="tx1"/>
                </a:solidFill>
                <a:latin typeface="+mn-lt"/>
                <a:ea typeface="+mn-ea"/>
                <a:cs typeface="+mn-cs"/>
              </a:rPr>
              <a:t>Acc</a:t>
            </a:r>
            <a:r>
              <a:rPr lang="en-US" sz="1200" kern="1200" dirty="0">
                <a:solidFill>
                  <a:schemeClr val="tx1"/>
                </a:solidFill>
                <a:latin typeface="+mn-lt"/>
                <a:ea typeface="+mn-ea"/>
                <a:cs typeface="+mn-cs"/>
              </a:rPr>
              <a:t> over PIM-Core is limited by the low computational complexity of these two kernels. But</a:t>
            </a:r>
            <a:r>
              <a:rPr lang="en-US" sz="1200" kern="1200" baseline="0" dirty="0">
                <a:solidFill>
                  <a:schemeClr val="tx1"/>
                </a:solidFill>
                <a:latin typeface="+mn-lt"/>
                <a:ea typeface="+mn-ea"/>
                <a:cs typeface="+mn-cs"/>
              </a:rPr>
              <a:t> there are other cases, such as</a:t>
            </a:r>
            <a:r>
              <a:rPr lang="en-US" sz="1200" kern="1200" dirty="0">
                <a:solidFill>
                  <a:schemeClr val="tx1"/>
                </a:solidFill>
                <a:latin typeface="+mn-lt"/>
                <a:ea typeface="+mn-ea"/>
                <a:cs typeface="+mn-cs"/>
              </a:rPr>
              <a:t> compression that benefit significantly from using PIM-</a:t>
            </a:r>
            <a:r>
              <a:rPr lang="en-US" sz="1200" kern="1200" dirty="0" err="1">
                <a:solidFill>
                  <a:schemeClr val="tx1"/>
                </a:solidFill>
                <a:latin typeface="+mn-lt"/>
                <a:ea typeface="+mn-ea"/>
                <a:cs typeface="+mn-cs"/>
              </a:rPr>
              <a:t>Acc</a:t>
            </a:r>
            <a:r>
              <a:rPr lang="en-US" sz="1200" kern="1200" dirty="0">
                <a:solidFill>
                  <a:schemeClr val="tx1"/>
                </a:solidFill>
                <a:latin typeface="+mn-lt"/>
                <a:ea typeface="+mn-ea"/>
                <a:cs typeface="+mn-cs"/>
              </a:rPr>
              <a:t> over PIM-Core in terms of performance, because these kernels are more compute-intensive and less data-intensive compared to texture tiling and.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244250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Hi, I’m Geraldo, a PhD Student at ETH Zurich.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Today I will present our work “Google Neural Network Models for Edge Devices: Analyzing and Mitigating Machine Learning Inference Bottlenecks”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work was lead by </a:t>
            </a:r>
            <a:r>
              <a:rPr lang="en-US" dirty="0" err="1"/>
              <a:t>Amirali</a:t>
            </a:r>
            <a:r>
              <a:rPr lang="en-US" dirty="0"/>
              <a:t> </a:t>
            </a:r>
            <a:r>
              <a:rPr lang="en-US" dirty="0" err="1"/>
              <a:t>Boroumand</a:t>
            </a:r>
            <a:r>
              <a:rPr lang="en-US" dirty="0"/>
              <a:t> during his internship at Google.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19504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First, I will give an overview of this work. </a:t>
            </a:r>
          </a:p>
          <a:p>
            <a:endParaRPr lang="en-US" dirty="0"/>
          </a:p>
          <a:p>
            <a:r>
              <a:rPr lang="en-US" dirty="0"/>
              <a:t>[CLICK] In this work, we extensively analyze 24 edge NN models from Google while running inference on the Google Edge TPU accelerator for various types of NN models </a:t>
            </a:r>
          </a:p>
          <a:p>
            <a:endParaRPr lang="en-US" dirty="0"/>
          </a:p>
          <a:p>
            <a:r>
              <a:rPr lang="en-US" dirty="0"/>
              <a:t>[CLICK] We identify that while running NN inference, the accelerator suffers from three main challenges </a:t>
            </a:r>
          </a:p>
          <a:p>
            <a:endParaRPr lang="en-US" dirty="0"/>
          </a:p>
          <a:p>
            <a:r>
              <a:rPr lang="en-US" dirty="0"/>
              <a:t>[CLICK] it operates significantly below its peak throughput </a:t>
            </a:r>
          </a:p>
          <a:p>
            <a:endParaRPr lang="en-US" dirty="0"/>
          </a:p>
          <a:p>
            <a:r>
              <a:rPr lang="en-US" dirty="0"/>
              <a:t>[CLICK] it operates significantly below its theorical peak energy efficiency </a:t>
            </a:r>
          </a:p>
          <a:p>
            <a:endParaRPr lang="en-US" dirty="0"/>
          </a:p>
          <a:p>
            <a:r>
              <a:rPr lang="en-US" dirty="0"/>
              <a:t>[CLICK] and its memory system is not efficient </a:t>
            </a:r>
          </a:p>
          <a:p>
            <a:endParaRPr lang="en-US" dirty="0"/>
          </a:p>
          <a:p>
            <a:r>
              <a:rPr lang="en-US" dirty="0"/>
              <a:t>[CLICK] Our analysis leads to the key insight that these challenges arrive due to the monolithic one-size-fit-all design of the accelerators, which does not account for heterogeneity across different NN layers </a:t>
            </a:r>
          </a:p>
          <a:p>
            <a:endParaRPr lang="en-US" dirty="0"/>
          </a:p>
          <a:p>
            <a:r>
              <a:rPr lang="en-US" dirty="0"/>
              <a:t>[CLICK] To solve this issue, we propose Mensa, a framework that maps the execution of a particular NN layer to its most appropriate hardware accelerator </a:t>
            </a:r>
          </a:p>
          <a:p>
            <a:endParaRPr lang="en-US" dirty="0"/>
          </a:p>
          <a:p>
            <a:r>
              <a:rPr lang="en-US" dirty="0"/>
              <a:t>[CLICK] We extensively evaluate Mensa for Google NN models and we observe that it improves performance and energy efficiency by 3.0x and 3.1x compared to the baseline Edge TPU accelerator while reducing area and cost across 24 edge ML models </a:t>
            </a:r>
          </a:p>
          <a:p>
            <a:endParaRPr lang="en-US" dirty="0"/>
          </a:p>
          <a:p>
            <a:r>
              <a:rPr lang="en-US" dirty="0"/>
              <a:t>[NEXT]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97846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[CLICK] We analyze inference execution on the accelerator using 24 edge NN models that serve as internal benchmarks for the Google Edge TPU, including</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6 RNN Transducers, used for applications such as automatic speech recognition.</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13 convolutional neural networks (CNNs), typically used for applications such as image classification and object detection</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dirty="0"/>
              <a:t>[CLICK] 2 long short-term memories (LSTMs), used for applications such as language translation and and handwriting recognition, and</a:t>
            </a:r>
          </a:p>
          <a:p>
            <a:endParaRPr lang="en-US" dirty="0"/>
          </a:p>
          <a:p>
            <a:r>
              <a:rPr lang="en-US" dirty="0"/>
              <a:t>[CLICK] 3 recurrent  convolutional neural networks  (RCNNs), used for applications such as image captioning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[NEXT]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63300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 draw key two insights from our model analysis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 First, we observe a large variation in terms of layer characteristics across different models.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 To illustrate, the figure  shows the total parameter footprint vs. the FLOP/B ratio (or reuse) across the layers of representative CNNs, LSTMs, and Transducers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 We observe from the figure that that layers from LSTMs and Transducers have larger parameter footprints and lower reuse than layers from CNNs.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[NEXT]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16977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Second, even within a single model, layers show variation in terms of layer characteristics </a:t>
            </a:r>
          </a:p>
          <a:p>
            <a:endParaRPr lang="en-US" dirty="0"/>
          </a:p>
          <a:p>
            <a:r>
              <a:rPr lang="en-US" dirty="0"/>
              <a:t>[CLICK] For example, we observe that layers in a single CNN models show</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 varying MAC intensity of up to 200x across different layers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[CLICK] a varying flop/byte ratio of up to 244x across  different layers</a:t>
            </a:r>
          </a:p>
          <a:p>
            <a:endParaRPr lang="en-US" dirty="0"/>
          </a:p>
          <a:p>
            <a:r>
              <a:rPr lang="en-US" dirty="0"/>
              <a:t>[NEXT]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9383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95350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 In a baseline system, different machine learning models are execute in a single, monolithic edge accelerator, which leads to performance and energy issues.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On the other hand, Mensa distributes the layers from an NN model using a runtime scheduler across a collection of smaller hardware accelerators that are catered the properties of different layer types. By specializing each accelerator to a subset of layers, Mensa avoids the shortcomings of current monolithic edge ML accelerators, resulting in a highly-efficient and high-performance accelerator with a much smaller area.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I will give an brief overview of Mensa’s </a:t>
            </a:r>
            <a:r>
              <a:rPr lang="en-US" dirty="0" err="1"/>
              <a:t>ruy</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[NEXT]</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36967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we need to decide how many accelerators we need based on the key characteristics of our NN models.</a:t>
            </a:r>
          </a:p>
          <a:p>
            <a:endParaRPr lang="en-US" dirty="0"/>
          </a:p>
          <a:p>
            <a:r>
              <a:rPr lang="en-US" dirty="0"/>
              <a:t>[CLICK] We make a key observation that the majority of the layers we target fall into five major families in terms key characteristics that impact hardware design</a:t>
            </a:r>
            <a:br>
              <a:rPr lang="en-US" dirty="0"/>
            </a:br>
            <a:endParaRPr lang="en-US" dirty="0"/>
          </a:p>
          <a:p>
            <a:r>
              <a:rPr lang="en-US" dirty="0"/>
              <a:t>[CLICK] First, we find two Families of layers (families 1 and 2) that have low parameter footprint and high data reuse and MAC intensity.  We call such layers compute-centric layers. </a:t>
            </a:r>
          </a:p>
          <a:p>
            <a:endParaRPr lang="en-US" dirty="0"/>
          </a:p>
          <a:p>
            <a:r>
              <a:rPr lang="en-US" dirty="0"/>
              <a:t>[CLICK] Second, we find three families of layers (families, 3, 4 and 5) that have high parameter footprint , low data reuse and MAC intensity. We call such layers data-centric layers.</a:t>
            </a:r>
          </a:p>
          <a:p>
            <a:endParaRPr lang="en-US" dirty="0"/>
          </a:p>
          <a:p>
            <a:endParaRPr lang="en-US" dirty="0"/>
          </a:p>
          <a:p>
            <a:r>
              <a:rPr lang="en-US" dirty="0"/>
              <a:t>[NEXT]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15662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[CLICK] Fist, Mensa-G placement of accelerators and careful dataflow design enables to reduce the energy consumed by  on-chip and off-chip parameter traffic by 15.3x on average compared to the baseline.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[CLICK] Second, Mensa-G reduces the dynamic energy of on-chip buffers and </a:t>
            </a:r>
            <a:r>
              <a:rPr lang="en-US" sz="1200" kern="1200" dirty="0" err="1">
                <a:solidFill>
                  <a:schemeClr val="tx1"/>
                </a:solidFill>
                <a:latin typeface="+mn-lt"/>
                <a:ea typeface="+mn-ea"/>
                <a:cs typeface="+mn-cs"/>
              </a:rPr>
              <a:t>Noc</a:t>
            </a:r>
            <a:r>
              <a:rPr lang="en-US" sz="1200" kern="1200" dirty="0">
                <a:solidFill>
                  <a:schemeClr val="tx1"/>
                </a:solidFill>
                <a:latin typeface="+mn-lt"/>
                <a:ea typeface="+mn-ea"/>
                <a:cs typeface="+mn-cs"/>
              </a:rPr>
              <a:t> by almost 50x compared to the Baseline system with high </a:t>
            </a:r>
            <a:r>
              <a:rPr lang="en-US" sz="1200" kern="1200" dirty="0" err="1">
                <a:solidFill>
                  <a:schemeClr val="tx1"/>
                </a:solidFill>
                <a:latin typeface="+mn-lt"/>
                <a:ea typeface="+mn-ea"/>
                <a:cs typeface="+mn-cs"/>
              </a:rPr>
              <a:t>bw</a:t>
            </a:r>
            <a:r>
              <a:rPr lang="en-US" sz="1200" kern="1200" dirty="0">
                <a:solidFill>
                  <a:schemeClr val="tx1"/>
                </a:solidFill>
                <a:latin typeface="+mn-lt"/>
                <a:ea typeface="+mn-ea"/>
                <a:cs typeface="+mn-cs"/>
              </a:rPr>
              <a:t> memory.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[CLICK] We conclude that Mensa-G  reduces energy by 66% and improves inference energy efficiency by 3.0x compared to the baseline edge TPU.</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[NEXT] </a:t>
            </a:r>
          </a:p>
          <a:p>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30864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We also analyze Mensa-G’s throughput compared to the Baseline edge TPU and  Baseline edge TPU  with the high bandwidth off-chip memory </a:t>
            </a:r>
          </a:p>
          <a:p>
            <a:endParaRPr lang="en-US" dirty="0"/>
          </a:p>
          <a:p>
            <a:r>
              <a:rPr lang="en-US" dirty="0"/>
              <a:t>[CLICK] We observe that Mensa-G’s improve throughput compared to the baseline edge TPU by 3.1X on average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AF155A-3E34-6345-A372-944A02B4D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1145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panose="020B0600070205080204" pitchFamily="34" charset="-128"/>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136</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949107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137</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0498966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139</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30824721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89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70885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ＭＳ Ｐゴシック" charset="0"/>
                <a:cs typeface="ＭＳ Ｐゴシック" charset="0"/>
              </a:rPr>
              <a:t>* The operating voltage is 1.25V:</a:t>
            </a:r>
            <a:br>
              <a:rPr lang="en-US" sz="1200" b="0" kern="1200" dirty="0">
                <a:solidFill>
                  <a:schemeClr val="tx1"/>
                </a:solidFill>
                <a:effectLst/>
                <a:latin typeface="+mn-lt"/>
                <a:ea typeface="ＭＳ Ｐゴシック" charset="0"/>
                <a:cs typeface="ＭＳ Ｐゴシック" charset="0"/>
              </a:rPr>
            </a:br>
            <a:r>
              <a:rPr lang="en-US" sz="1200" b="0" kern="1200" dirty="0">
                <a:solidFill>
                  <a:schemeClr val="tx1"/>
                </a:solidFill>
                <a:effectLst/>
                <a:latin typeface="+mn-lt"/>
                <a:ea typeface="ＭＳ Ｐゴシック" charset="0"/>
                <a:cs typeface="ＭＳ Ｐゴシック" charset="0"/>
              </a:rPr>
              <a:t>- Lowered from 1.35V of the normal GDDR6, for bank parallel operation.</a:t>
            </a:r>
            <a:endParaRPr lang="en-US" b="0" dirty="0"/>
          </a:p>
          <a:p>
            <a:r>
              <a:rPr lang="en-US" sz="1200" b="0" kern="1200" dirty="0">
                <a:solidFill>
                  <a:schemeClr val="tx1"/>
                </a:solidFill>
                <a:effectLst/>
                <a:latin typeface="+mn-lt"/>
                <a:ea typeface="ＭＳ Ｐゴシック" charset="0"/>
                <a:cs typeface="ＭＳ Ｐゴシック" charset="0"/>
              </a:rPr>
              <a:t>* 16Gb/s is reached at 1.25V in DL operation.</a:t>
            </a:r>
            <a:endParaRPr lang="en-US" b="0" dirty="0"/>
          </a:p>
          <a:p>
            <a:endParaRPr lang="en-US" b="0" dirty="0"/>
          </a:p>
          <a:p>
            <a:r>
              <a:rPr lang="en-US" b="0" dirty="0"/>
              <a:t>Flat-lid package for lower thermal resistance.</a:t>
            </a:r>
          </a:p>
          <a:p>
            <a:endParaRPr lang="en-US" b="0" dirty="0"/>
          </a:p>
          <a:p>
            <a:r>
              <a:rPr lang="en-US" b="0" dirty="0"/>
              <a:t>Tested in a prototype system with an FPGA (connected to host CPU via PCIe).</a:t>
            </a:r>
          </a:p>
          <a:p>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7973AD7-D932-2641-9FAC-D90A34A34A6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158</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640141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532068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DRAM module </a:t>
            </a:r>
          </a:p>
          <a:p>
            <a:r>
              <a:rPr lang="en-US" dirty="0"/>
              <a:t>[CLICK] is composed of many DRAM chips</a:t>
            </a:r>
          </a:p>
          <a:p>
            <a:r>
              <a:rPr lang="en-US" dirty="0"/>
              <a:t>[CLICK] Each DRAM chip is composed of several banks.</a:t>
            </a:r>
          </a:p>
          <a:p>
            <a:r>
              <a:rPr lang="en-US" dirty="0"/>
              <a:t>[CLICK] Each bank has many subarrays, which are a 2D array of DRAM cells</a:t>
            </a:r>
          </a:p>
          <a:p>
            <a:endParaRPr lang="en-US" dirty="0"/>
          </a:p>
          <a:p>
            <a:r>
              <a:rPr lang="en-US" dirty="0"/>
              <a:t>[CLICK] The 2D array of DRAM cells are horizontally connected via a </a:t>
            </a:r>
            <a:r>
              <a:rPr lang="en-US" dirty="0" err="1"/>
              <a:t>wordline</a:t>
            </a:r>
            <a:r>
              <a:rPr lang="en-US" dirty="0"/>
              <a:t> </a:t>
            </a:r>
          </a:p>
          <a:p>
            <a:r>
              <a:rPr lang="en-US" dirty="0"/>
              <a:t>[CLICK] And vertically connected via a bitline</a:t>
            </a:r>
          </a:p>
          <a:p>
            <a:endParaRPr lang="en-US" dirty="0"/>
          </a:p>
          <a:p>
            <a:r>
              <a:rPr lang="en-US" dirty="0"/>
              <a:t>[CLICK] The </a:t>
            </a:r>
            <a:r>
              <a:rPr lang="en-US" dirty="0" err="1"/>
              <a:t>bitlines</a:t>
            </a:r>
            <a:r>
              <a:rPr lang="en-US" dirty="0"/>
              <a:t> are connected to an array of sense amplifiers </a:t>
            </a:r>
          </a:p>
          <a:p>
            <a:r>
              <a:rPr lang="en-US" dirty="0"/>
              <a:t>[CLICK] called row buffer .</a:t>
            </a:r>
          </a:p>
          <a:p>
            <a:r>
              <a:rPr lang="en-US" dirty="0"/>
              <a:t>[CLICK] A DRAM cell is composed of </a:t>
            </a:r>
          </a:p>
          <a:p>
            <a:r>
              <a:rPr lang="en-US" dirty="0"/>
              <a:t>[CLICK] A storage capacitor, which holds the data stored in DRAM as charge and</a:t>
            </a:r>
          </a:p>
          <a:p>
            <a:r>
              <a:rPr lang="en-US" dirty="0"/>
              <a:t>[CLICK] An access transistor, which enables and disables the charge flow from the storage capacitor to the bitline</a:t>
            </a:r>
          </a:p>
          <a:p>
            <a:endParaRPr lang="en-US" dirty="0"/>
          </a:p>
          <a:p>
            <a:r>
              <a:rPr lang="en-US" dirty="0"/>
              <a:t>[NEXT]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30068E84-B061-9446-9096-3BC730E6E604}"/>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890652-24CD-8049-8C2D-E31C691FC4F4}"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10/29/23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6B175C1-48FE-B943-8084-D38C72B2F104}"/>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BCED357B-4BE7-6449-9ECA-63DA660FD0DD}"/>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3811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DRAM cells operates using three main commands: ACTIVATE, READ/WRITE, and PRECHARGE. </a:t>
            </a:r>
          </a:p>
          <a:p>
            <a:endParaRPr lang="en-US" dirty="0"/>
          </a:p>
          <a:p>
            <a:r>
              <a:rPr lang="en-US" dirty="0"/>
              <a:t>[NEXT]</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331DF277-76A8-9649-A69B-9534F8D1DB9A}"/>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C0277E-13AE-DB4A-BDCD-9F032ADFB81B}"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10/29/23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4784474-899F-FA43-9EA2-73602A2C8799}"/>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96FB6AC4-985F-C249-9DE4-E22FAF787E1A}"/>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1383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read the charge level stored in the storage capacitor, the memory controller issues an ACTIVATE command. Prior to receiving the ACTIVATE command, the bitline is held under a reference voltage, usually 1/2 VDD.  </a:t>
            </a:r>
          </a:p>
          <a:p>
            <a:endParaRPr lang="en-US" dirty="0"/>
          </a:p>
          <a:p>
            <a:r>
              <a:rPr lang="en-US" dirty="0"/>
              <a:t>[CLICK] First, once the DRAM array receives the ACTIVE command, the </a:t>
            </a:r>
            <a:r>
              <a:rPr lang="en-US" dirty="0" err="1"/>
              <a:t>wordline</a:t>
            </a:r>
            <a:r>
              <a:rPr lang="en-US" dirty="0"/>
              <a:t> of the target row is asserted, which connects all cells along the row to their respective </a:t>
            </a:r>
            <a:r>
              <a:rPr lang="en-US" dirty="0" err="1"/>
              <a:t>bitlines</a:t>
            </a:r>
            <a:r>
              <a:rPr lang="en-US" dirty="0"/>
              <a:t>. </a:t>
            </a:r>
            <a:br>
              <a:rPr lang="en-US" dirty="0"/>
            </a:br>
            <a:endParaRPr lang="en-US" dirty="0"/>
          </a:p>
          <a:p>
            <a:r>
              <a:rPr lang="en-US" dirty="0"/>
              <a:t>[CLICK] Second, the storage capacitor shares charge with its corresponding bitline</a:t>
            </a:r>
          </a:p>
          <a:p>
            <a:endParaRPr lang="en-US" dirty="0"/>
          </a:p>
          <a:p>
            <a:r>
              <a:rPr lang="en-US" dirty="0"/>
              <a:t>[CLICK] Third, the sense amplifier is enabled and </a:t>
            </a:r>
          </a:p>
          <a:p>
            <a:endParaRPr lang="en-US" dirty="0"/>
          </a:p>
          <a:p>
            <a:r>
              <a:rPr lang="en-US" dirty="0"/>
              <a:t>[CLICK] Fourth, the resulting bitline voltage shift is sensed and amplified by the </a:t>
            </a:r>
            <a:r>
              <a:rPr lang="en-US" dirty="0" err="1"/>
              <a:t>bitline’s</a:t>
            </a:r>
            <a:r>
              <a:rPr lang="en-US" dirty="0"/>
              <a:t> sense amplifier. Once the sense amplifiers finish amplification</a:t>
            </a:r>
          </a:p>
          <a:p>
            <a:endParaRPr lang="en-US" dirty="0"/>
          </a:p>
          <a:p>
            <a:r>
              <a:rPr lang="en-US" dirty="0"/>
              <a:t>[CLICK] the row buffer will contain the values originally stored within the cells along the asserted </a:t>
            </a:r>
            <a:r>
              <a:rPr lang="en-US" dirty="0" err="1"/>
              <a:t>wordline</a:t>
            </a:r>
            <a:r>
              <a:rPr lang="en-US" dirty="0"/>
              <a:t>. Also, the charge in the storage capacitor is fully restored. At the end of the ACTIVATE operation, the DRAM array is ready to receive read and write requests from the memory controller. </a:t>
            </a:r>
          </a:p>
          <a:p>
            <a:r>
              <a:rPr lang="en-US" dirty="0"/>
              <a:t>  </a:t>
            </a:r>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BF5882C2-75EA-824C-BE85-620ED6BF661B}"/>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913858-2A1B-B147-8F2E-11416B85575F}"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10/29/23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45A44CFD-5905-1849-9B1D-50EBD0CAC65B}"/>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E736CF36-E613-904B-9B2F-26AC020C7DD8}"/>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33999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memory controller then issues read or write commands to columns within the activated row. </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6614EC8-D954-F34E-B52A-6E28E8B276B8}"/>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267489-4DBF-934D-9D83-BCB6DE069B2C}"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10/29/23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723AB665-9509-2443-957E-6EEBA3A2CA00}"/>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0E1D145A-BC5E-6C41-B3E3-F61DE46132D9}"/>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75718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prepare the DRAM array for future access to other DRAM rows, the memory controller issues a </a:t>
            </a:r>
            <a:r>
              <a:rPr lang="en-US" dirty="0" err="1"/>
              <a:t>precharge</a:t>
            </a:r>
            <a:r>
              <a:rPr lang="en-US" dirty="0"/>
              <a:t> command. It works as follows</a:t>
            </a:r>
          </a:p>
          <a:p>
            <a:endParaRPr lang="en-US" dirty="0"/>
          </a:p>
          <a:p>
            <a:r>
              <a:rPr lang="en-US" dirty="0"/>
              <a:t>[CLICK] First, the capacitor is disconnected from the bitline by disabling the </a:t>
            </a:r>
            <a:r>
              <a:rPr lang="en-US" dirty="0" err="1"/>
              <a:t>wordline</a:t>
            </a:r>
            <a:endParaRPr lang="en-US" dirty="0"/>
          </a:p>
          <a:p>
            <a:endParaRPr lang="en-US" dirty="0"/>
          </a:p>
          <a:p>
            <a:r>
              <a:rPr lang="en-US" dirty="0"/>
              <a:t>[CLICK] Second, the bitline voltage is restored to its quiescent state. Now, the DRAM array is ready for  next accesses.</a:t>
            </a:r>
          </a:p>
          <a:p>
            <a:endParaRPr lang="en-US" dirty="0"/>
          </a:p>
          <a:p>
            <a:r>
              <a:rPr lang="en-US" dirty="0"/>
              <a:t>[CLICK] Third, the sense amplifier is disabled.</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FDBC3626-046C-3E41-A124-86E06219A04E}"/>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AD28EA3-BD89-4D49-8DFA-AB00D5A98A8E}"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10/29/23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569DB281-C180-564D-838D-AA9651E840D2}"/>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C9FE369D-DCC8-C349-BF20-7F44A95C92BB}"/>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21087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p:spPr>
      </p:sp>
      <p:sp>
        <p:nvSpPr>
          <p:cNvPr id="20482" name="Rectangle 2"/>
          <p:cNvSpPr>
            <a:spLocks noGrp="1" noChangeArrowheads="1"/>
          </p:cNvSpPr>
          <p:nvPr>
            <p:ph type="body" idx="1"/>
          </p:nvPr>
        </p:nvSpPr>
        <p:spPr bwMode="auto">
          <a:xfrm>
            <a:off x="701040" y="4415790"/>
            <a:ext cx="5608320" cy="418338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txBody>
          <a:bodyPr/>
          <a:lstStyle/>
          <a:p>
            <a:r>
              <a:rPr lang="en-US" sz="3100">
                <a:latin typeface="Lucida Grande" charset="0"/>
                <a:cs typeface="Lucida Grande" charset="0"/>
                <a:sym typeface="Lucida Grande" charset="0"/>
              </a:rPr>
              <a:t>copy</a:t>
            </a:r>
          </a:p>
        </p:txBody>
      </p:sp>
    </p:spTree>
    <p:extLst>
      <p:ext uri="{BB962C8B-B14F-4D97-AF65-F5344CB8AC3E}">
        <p14:creationId xmlns:p14="http://schemas.microsoft.com/office/powerpoint/2010/main" val="35331586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plot shows the throughput improvement provided by in-DRAM copy operations for bulk data initialization and copy over CPU-based copy and initialization using LOAD and STORE instructions. We do not execute any CLFLUSH instructions and assume that the data is up to date in DRAM and there are no cached copies.</a:t>
            </a:r>
          </a:p>
          <a:p>
            <a:endParaRPr lang="en-US" dirty="0"/>
          </a:p>
          <a:p>
            <a:r>
              <a:rPr lang="en-US" dirty="0"/>
              <a:t>The x-axis shows the size of the arrays that we copy or initialize. The dark gray bar shows the improvement for initialization operations, and the bright gray bar shows the improvement for copy operations.</a:t>
            </a:r>
          </a:p>
          <a:p>
            <a:endParaRPr lang="en-US" dirty="0"/>
          </a:p>
          <a:p>
            <a:r>
              <a:rPr lang="en-US" b="1" dirty="0"/>
              <a:t>[CLICK] </a:t>
            </a:r>
            <a:r>
              <a:rPr lang="en-US" b="0" dirty="0"/>
              <a:t>We observe that in-DRAM copy and initialization operations improve copy and initialization throughput by 119x and 89x including the overheads of system support required for </a:t>
            </a:r>
            <a:r>
              <a:rPr lang="en-US" b="0" dirty="0" err="1"/>
              <a:t>RowClone</a:t>
            </a:r>
            <a:r>
              <a:rPr lang="en-US" b="0" dirty="0"/>
              <a:t> operations</a:t>
            </a:r>
            <a:endParaRPr lang="en-US" b="1"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181</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8477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PiDRAM</a:t>
            </a:r>
            <a:r>
              <a:rPr lang="en-US" dirty="0"/>
              <a:t> is openly and freely available on </a:t>
            </a:r>
            <a:r>
              <a:rPr lang="en-US" dirty="0" err="1"/>
              <a:t>Github</a:t>
            </a:r>
            <a:r>
              <a:rPr lang="en-US" dirty="0"/>
              <a:t>. If you are interested in </a:t>
            </a:r>
            <a:r>
              <a:rPr lang="en-US" dirty="0" err="1"/>
              <a:t>PiDRAM</a:t>
            </a:r>
            <a:r>
              <a:rPr lang="en-US" dirty="0"/>
              <a:t>, please use it and feel free to contribute to it.</a:t>
            </a:r>
            <a:endParaRPr lang="en-CH" dirty="0"/>
          </a:p>
        </p:txBody>
      </p:sp>
      <p:sp>
        <p:nvSpPr>
          <p:cNvPr id="4" name="Slide Number Placeholder 3"/>
          <p:cNvSpPr>
            <a:spLocks noGrp="1"/>
          </p:cNvSpPr>
          <p:nvPr>
            <p:ph type="sldNum" sz="quarter" idx="5"/>
          </p:nvPr>
        </p:nvSpPr>
        <p:spPr/>
        <p:txBody>
          <a:bodyPr/>
          <a:lstStyle/>
          <a:p>
            <a:fld id="{BC575381-7527-4E0E-A355-7550D954D08C}" type="slidenum">
              <a:rPr lang="tr-TR" smtClean="0"/>
              <a:t>182</a:t>
            </a:fld>
            <a:endParaRPr lang="tr-TR"/>
          </a:p>
        </p:txBody>
      </p:sp>
    </p:spTree>
    <p:extLst>
      <p:ext uri="{BB962C8B-B14F-4D97-AF65-F5344CB8AC3E}">
        <p14:creationId xmlns:p14="http://schemas.microsoft.com/office/powerpoint/2010/main" val="25361319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extended version of our conference paper is available on </a:t>
            </a:r>
            <a:r>
              <a:rPr lang="en-US" dirty="0" err="1"/>
              <a:t>arXiv</a:t>
            </a:r>
            <a:r>
              <a:rPr lang="en-US" dirty="0"/>
              <a:t> on this link where we discuss our framework in more detail.</a:t>
            </a:r>
            <a:endParaRPr lang="en-CH" dirty="0"/>
          </a:p>
        </p:txBody>
      </p:sp>
      <p:sp>
        <p:nvSpPr>
          <p:cNvPr id="4" name="Slide Number Placeholder 3"/>
          <p:cNvSpPr>
            <a:spLocks noGrp="1"/>
          </p:cNvSpPr>
          <p:nvPr>
            <p:ph type="sldNum" sz="quarter" idx="5"/>
          </p:nvPr>
        </p:nvSpPr>
        <p:spPr/>
        <p:txBody>
          <a:bodyPr/>
          <a:lstStyle/>
          <a:p>
            <a:fld id="{BC575381-7527-4E0E-A355-7550D954D08C}" type="slidenum">
              <a:rPr lang="tr-TR" smtClean="0"/>
              <a:t>183</a:t>
            </a:fld>
            <a:endParaRPr lang="tr-TR"/>
          </a:p>
        </p:txBody>
      </p:sp>
    </p:spTree>
    <p:extLst>
      <p:ext uri="{BB962C8B-B14F-4D97-AF65-F5344CB8AC3E}">
        <p14:creationId xmlns:p14="http://schemas.microsoft.com/office/powerpoint/2010/main" val="40945900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also describe </a:t>
            </a:r>
            <a:r>
              <a:rPr lang="en-US" dirty="0" err="1"/>
              <a:t>PiDRAM</a:t>
            </a:r>
            <a:r>
              <a:rPr lang="en-US" dirty="0"/>
              <a:t> in more detail and give a tutorial on how to use our framework in this SAFARI live seminar talk.</a:t>
            </a:r>
            <a:endParaRPr lang="en-CH" dirty="0"/>
          </a:p>
        </p:txBody>
      </p:sp>
      <p:sp>
        <p:nvSpPr>
          <p:cNvPr id="4" name="Slide Number Placeholder 3"/>
          <p:cNvSpPr>
            <a:spLocks noGrp="1"/>
          </p:cNvSpPr>
          <p:nvPr>
            <p:ph type="sldNum" sz="quarter" idx="5"/>
          </p:nvPr>
        </p:nvSpPr>
        <p:spPr/>
        <p:txBody>
          <a:bodyPr/>
          <a:lstStyle/>
          <a:p>
            <a:fld id="{BC575381-7527-4E0E-A355-7550D954D08C}" type="slidenum">
              <a:rPr lang="tr-TR" smtClean="0"/>
              <a:t>184</a:t>
            </a:fld>
            <a:endParaRPr lang="tr-TR"/>
          </a:p>
        </p:txBody>
      </p:sp>
    </p:spTree>
    <p:extLst>
      <p:ext uri="{BB962C8B-B14F-4D97-AF65-F5344CB8AC3E}">
        <p14:creationId xmlns:p14="http://schemas.microsoft.com/office/powerpoint/2010/main" val="2039395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work, we take</a:t>
            </a:r>
            <a:r>
              <a:rPr lang="en-US" baseline="0" dirty="0"/>
              <a:t> a look at widely-used </a:t>
            </a:r>
            <a:r>
              <a:rPr lang="en-US" baseline="0" dirty="0" err="1"/>
              <a:t>google</a:t>
            </a:r>
            <a:r>
              <a:rPr lang="en-US" baseline="0" dirty="0"/>
              <a:t> consumer workloads, to figure out the major sources of energy consumption.</a:t>
            </a:r>
          </a:p>
          <a:p>
            <a:endParaRPr lang="en-US" baseline="0" dirty="0"/>
          </a:p>
          <a:p>
            <a:r>
              <a:rPr lang="en-US" baseline="0" dirty="0"/>
              <a:t>We look at Google Chrome web </a:t>
            </a:r>
            <a:r>
              <a:rPr lang="en-US" baseline="0" dirty="0" err="1"/>
              <a:t>brower</a:t>
            </a:r>
            <a:r>
              <a:rPr lang="en-US" baseline="0" dirty="0"/>
              <a:t>. We take a look at </a:t>
            </a:r>
            <a:r>
              <a:rPr lang="en-US" baseline="0" dirty="0" err="1"/>
              <a:t>Tensorflow</a:t>
            </a:r>
            <a:r>
              <a:rPr lang="en-US" baseline="0" dirty="0"/>
              <a:t>, Google’s machine learning framework, and we also take a look at two important video related workloads, video playback and video capture, both rely on Google’s vp9 codec technology.</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60475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189</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1533837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190</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3191456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22996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C3F745-936E-E64C-822F-C311E85D7265}"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214</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35043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At a very high level, Flash-Cosmos enables </a:t>
            </a:r>
            <a:r>
              <a:rPr lang="en-CH" b="1" dirty="0"/>
              <a:t>[Click] </a:t>
            </a:r>
            <a:r>
              <a:rPr lang="en-CH" b="0" dirty="0"/>
              <a:t>computation while sensing multiple operands at once and accurate computation results by zeroing raw bit errors in stored data. </a:t>
            </a:r>
            <a:r>
              <a:rPr lang="en-CH" b="1" dirty="0"/>
              <a:t>[Click]</a:t>
            </a:r>
          </a:p>
          <a:p>
            <a:endParaRPr lang="en-CH" b="1" dirty="0"/>
          </a:p>
          <a:p>
            <a:endParaRPr lang="en-CH"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C3F745-936E-E64C-822F-C311E85D7265}"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215</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8516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a:t>Our methodology has three steps.</a:t>
            </a:r>
          </a:p>
          <a:p>
            <a:endParaRPr lang="en-US" dirty="0"/>
          </a:p>
          <a:p>
            <a:r>
              <a:rPr lang="en-US" dirty="0"/>
              <a:t>[CLICK] It takes as input an application’s source code and its input datasets. </a:t>
            </a:r>
          </a:p>
          <a:p>
            <a:endParaRPr lang="en-US" dirty="0"/>
          </a:p>
          <a:p>
            <a:r>
              <a:rPr lang="en-US" dirty="0"/>
              <a:t>[CLICK] In Step 1, we use a hardware profiling tool to identify memory-bound functions across many applications. This step allows for a quick first-level identification of many applications that suffer from memory bottlenecks and functions that cause these bottlenecks.</a:t>
            </a:r>
          </a:p>
          <a:p>
            <a:endParaRPr lang="en-US" dirty="0"/>
          </a:p>
          <a:p>
            <a:r>
              <a:rPr lang="en-US" dirty="0"/>
              <a:t>[CLICK] We utilize a new simulator, called DAMOV-SIM to collect key metrics and execute performance analysis of the functions identified in Step 1.</a:t>
            </a:r>
          </a:p>
          <a:p>
            <a:endParaRPr lang="en-US" dirty="0"/>
          </a:p>
          <a:p>
            <a:r>
              <a:rPr lang="en-US" dirty="0"/>
              <a:t>[CLICK] In Step 2, we use the architecture-independent profiling tool to collect metrics that provide insights about the memory access behavior of the memory-bottlenecked functions. </a:t>
            </a:r>
          </a:p>
          <a:p>
            <a:endParaRPr lang="en-US" dirty="0"/>
          </a:p>
          <a:p>
            <a:r>
              <a:rPr lang="en-US" dirty="0"/>
              <a:t>[CLICK] In Step 3, we collect architecture-dependent metrics and analyze the performance and energy of each function in an application when each of our three candidate data movement mitigation mechanisms is applied to the system. </a:t>
            </a:r>
          </a:p>
          <a:p>
            <a:endParaRPr lang="en-US" dirty="0"/>
          </a:p>
          <a:p>
            <a:r>
              <a:rPr lang="en-US" dirty="0"/>
              <a:t>[CLICK] By combining the data obtained from all three steps, we can systematically classify the leading causes of data movement bottlenecks in an application or function into different bottleneck classes</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25421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check the first step </a:t>
            </a:r>
          </a:p>
          <a:p>
            <a:endParaRPr lang="en-US" dirty="0"/>
          </a:p>
          <a:p>
            <a:r>
              <a:rPr lang="en-US" dirty="0"/>
              <a:t> [NEXT]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93323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The goal of the first step is to identify functions in an application that suffers from memory bottlenecks</a:t>
            </a:r>
          </a:p>
          <a:p>
            <a:endParaRPr lang="en-US" dirty="0"/>
          </a:p>
          <a:p>
            <a:r>
              <a:rPr lang="en-US" dirty="0"/>
              <a:t>[CLICK] To profile the applications and identify functions that suffer from data movement bottlenecks</a:t>
            </a:r>
          </a:p>
          <a:p>
            <a:endParaRPr lang="en-US" dirty="0"/>
          </a:p>
          <a:p>
            <a:r>
              <a:rPr lang="en-US" dirty="0"/>
              <a:t>[CLICK] we use a hardware profiling tool. In this work, we decided to use Intel </a:t>
            </a:r>
            <a:r>
              <a:rPr lang="en-US" dirty="0" err="1"/>
              <a:t>Vtune</a:t>
            </a:r>
            <a:endParaRPr lang="en-US" dirty="0"/>
          </a:p>
          <a:p>
            <a:endParaRPr lang="en-US" dirty="0"/>
          </a:p>
          <a:p>
            <a:r>
              <a:rPr lang="en-US" dirty="0"/>
              <a:t>[CLICK] Intel </a:t>
            </a:r>
            <a:r>
              <a:rPr lang="en-US" dirty="0" err="1"/>
              <a:t>Vtune</a:t>
            </a:r>
            <a:r>
              <a:rPr lang="en-US" dirty="0"/>
              <a:t> provides a metric called Memory bound, which is defined as the percentage of CPU pipeline slots that are not utilized because of memory stalls. </a:t>
            </a:r>
          </a:p>
          <a:p>
            <a:endParaRPr lang="en-US" dirty="0"/>
          </a:p>
          <a:p>
            <a:r>
              <a:rPr lang="en-US" dirty="0"/>
              <a:t> [NEXT]</a:t>
            </a:r>
          </a:p>
          <a:p>
            <a:endParaRPr lang="en-US" dirty="0"/>
          </a:p>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24788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give a look to the second  step.</a:t>
            </a:r>
          </a:p>
          <a:p>
            <a:endParaRPr lang="en-US" dirty="0"/>
          </a:p>
          <a:p>
            <a:r>
              <a:rPr lang="en-US" dirty="0"/>
              <a:t>[NEXT]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01760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In Step 2, we aim to analyze application’s memory characteristics, as locality, thus we could understand how it affects the components of the memory system, as cache behavior or  prefetching. To this end, we evaluate two key metrics.</a:t>
            </a:r>
          </a:p>
          <a:p>
            <a:endParaRPr lang="en-US" dirty="0"/>
          </a:p>
          <a:p>
            <a:r>
              <a:rPr lang="en-US" dirty="0"/>
              <a:t>[CLICK] We first evaluate spatial locality from an application. </a:t>
            </a:r>
          </a:p>
          <a:p>
            <a:endParaRPr lang="en-US" dirty="0"/>
          </a:p>
          <a:p>
            <a:r>
              <a:rPr lang="en-US" dirty="0"/>
              <a:t>[CLICK] For this, we collect the memory trace of an application </a:t>
            </a:r>
          </a:p>
          <a:p>
            <a:endParaRPr lang="en-US" dirty="0"/>
          </a:p>
          <a:p>
            <a:r>
              <a:rPr lang="en-US" dirty="0"/>
              <a:t>[CLICK] To build a  histogram called the stride profile, where each bin  stores how many times each stride appear in the memory trace.</a:t>
            </a:r>
          </a:p>
          <a:p>
            <a:endParaRPr lang="en-US" dirty="0"/>
          </a:p>
          <a:p>
            <a:r>
              <a:rPr lang="en-US" dirty="0"/>
              <a:t>[CLICK] In this example, the stride between the first accessed address and the next accessed address is equal to 1. We increment a stride profile histogram in bin 1 to indicate such stride has been observed.</a:t>
            </a:r>
          </a:p>
          <a:p>
            <a:endParaRPr lang="en-US" dirty="0"/>
          </a:p>
          <a:p>
            <a:r>
              <a:rPr lang="en-US" dirty="0"/>
              <a:t>[CLICK] We use the stride profile histogram to calculate the cumulative distribution  of stride profiles, which represents the final spatial locality value. </a:t>
            </a:r>
          </a:p>
          <a:p>
            <a:endParaRPr lang="en-US" dirty="0"/>
          </a:p>
          <a:p>
            <a:r>
              <a:rPr lang="en-US" dirty="0"/>
              <a:t>[CLICK] A spatial locality value close to 0 is caused by large stride values or random accesses, as shown in this example. In such case, we say the application has low spatial locality </a:t>
            </a:r>
          </a:p>
          <a:p>
            <a:endParaRPr lang="en-US" dirty="0"/>
          </a:p>
          <a:p>
            <a:r>
              <a:rPr lang="en-US" dirty="0"/>
              <a:t>[CLICK] A spatial locality value close to 1 is caused by a completely sequential access pattern. . In such case, we say the application has high spatial locality </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0147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work, we take</a:t>
            </a:r>
            <a:r>
              <a:rPr lang="en-US" baseline="0" dirty="0"/>
              <a:t> a look at widely-used </a:t>
            </a:r>
            <a:r>
              <a:rPr lang="en-US" baseline="0" dirty="0" err="1"/>
              <a:t>google</a:t>
            </a:r>
            <a:r>
              <a:rPr lang="en-US" baseline="0" dirty="0"/>
              <a:t> consumer workloads, to figure out the major sources of energy consumption.</a:t>
            </a:r>
          </a:p>
          <a:p>
            <a:endParaRPr lang="en-US" baseline="0" dirty="0"/>
          </a:p>
          <a:p>
            <a:r>
              <a:rPr lang="en-US" baseline="0" dirty="0"/>
              <a:t>We look at Google Chrome web </a:t>
            </a:r>
            <a:r>
              <a:rPr lang="en-US" baseline="0" dirty="0" err="1"/>
              <a:t>brower</a:t>
            </a:r>
            <a:r>
              <a:rPr lang="en-US" baseline="0" dirty="0"/>
              <a:t>. We take a look at </a:t>
            </a:r>
            <a:r>
              <a:rPr lang="en-US" baseline="0" dirty="0" err="1"/>
              <a:t>Tensorflow</a:t>
            </a:r>
            <a:r>
              <a:rPr lang="en-US" baseline="0" dirty="0"/>
              <a:t>, Google’s machine learning framework, and we also take a look at two important video related workloads, video playback and video capture, both rely on Google’s vp9 codec technology.</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78032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Similarly, we evaluate how much temporal locality an application has. </a:t>
            </a:r>
          </a:p>
          <a:p>
            <a:endParaRPr lang="en-US" dirty="0"/>
          </a:p>
          <a:p>
            <a:r>
              <a:rPr lang="en-US" dirty="0"/>
              <a:t>[CLICK] For this, we collect the memory trace of an application </a:t>
            </a:r>
          </a:p>
          <a:p>
            <a:endParaRPr lang="en-US" dirty="0"/>
          </a:p>
          <a:p>
            <a:r>
              <a:rPr lang="en-US" dirty="0"/>
              <a:t>[CLICK] to create a histogram called reuse profile, where each bin  represents the number of times a memory address is reused. For each memory address, we increment the bin that represents the corresponding number of repetitions. </a:t>
            </a:r>
          </a:p>
          <a:p>
            <a:endParaRPr lang="en-US" dirty="0"/>
          </a:p>
          <a:p>
            <a:r>
              <a:rPr lang="en-US" dirty="0"/>
              <a:t>[CLICK] In this example, memory address  A is reused 4 times. Thus, we increment the reuse profile histogram in bin 4 to indicate such reuse has been observed.</a:t>
            </a:r>
          </a:p>
          <a:p>
            <a:endParaRPr lang="en-US" dirty="0"/>
          </a:p>
          <a:p>
            <a:r>
              <a:rPr lang="en-US" dirty="0"/>
              <a:t>[CLICK] We use the reuse profile histogram to calculate the cumulative distribution  of rese profiles, which represents the final temporal locality value. </a:t>
            </a:r>
          </a:p>
          <a:p>
            <a:endParaRPr lang="en-US" dirty="0"/>
          </a:p>
          <a:p>
            <a:r>
              <a:rPr lang="en-US" dirty="0"/>
              <a:t>[CLICK] A temporal locality value close to 0 is caused by low data reuse. In such case, we say the application has low temporal locality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 temporal locality value close to 1 is caused by high data reuse/ In such case, we say the application has high temporal locality </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43695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let's look deeper into Step 3 of our methodology </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300024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While Step 2 allows us to understand inherent application sources for memory boundedness, it is important to understand how hardware architectural features can also result in memory bottlenecks.  As a result, in our third step we perform a scalability analysis of the functions selected in Step 1, where we evaluate performance and energy scaling for three different system configurations. The scalability analysis makes use of three architecture-dependent metrics: </a:t>
            </a:r>
          </a:p>
          <a:p>
            <a:endParaRPr lang="en-US" dirty="0"/>
          </a:p>
          <a:p>
            <a:r>
              <a:rPr lang="en-US" dirty="0"/>
              <a:t>[CLICK] First, Arithmetic Intensity (AI), defined as the number of arithmetic and logic operations performed per L1 cache line accessed. </a:t>
            </a:r>
          </a:p>
          <a:p>
            <a:endParaRPr lang="en-US" dirty="0"/>
          </a:p>
          <a:p>
            <a:r>
              <a:rPr lang="en-US" dirty="0"/>
              <a:t>[CLICK] This metric indicates how much computation there is per memory request. Intuitively, applications with high AI are likely to be computationally intensive, while applications with low AI tend to be memory intensive</a:t>
            </a:r>
          </a:p>
          <a:p>
            <a:endParaRPr lang="en-US" dirty="0"/>
          </a:p>
          <a:p>
            <a:r>
              <a:rPr lang="en-US" dirty="0"/>
              <a:t>[CLICK] Second, Misses per Kilo-Instruction (MPKI), defined as the number of LLC misses per one thousand instructions.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This metric is considered to be a good indicator of NDP suitability by several prior works since it indicates memory intensity of an application.</a:t>
            </a:r>
          </a:p>
          <a:p>
            <a:endParaRPr lang="en-US" dirty="0"/>
          </a:p>
          <a:p>
            <a:r>
              <a:rPr lang="en-US" dirty="0"/>
              <a:t>[CLICK] and  third, a new metric called Last-to-First Miss-Ratio (LFMR) define as the ratio between the number of LLC misses and the total number of L1 cache misses. </a:t>
            </a:r>
          </a:p>
          <a:p>
            <a:endParaRPr lang="en-US" dirty="0"/>
          </a:p>
          <a:p>
            <a:r>
              <a:rPr lang="en-US" dirty="0"/>
              <a:t>[CLICK] We find that this metric accurately identifies how much an application benefits from the deep cache hierarchy. An LFMR value close to 0 means that the number of LLC misses is very small compared to the number of L1 misses. However, an LFMR value close to 1 means that very few L1 misses hit in L2 or L3 caches, and the application does not benefit much from the deep cache hierarchy, and most L1 misses need to be serviced by main memory</a:t>
            </a:r>
          </a:p>
          <a:p>
            <a:endParaRPr lang="en-US" dirty="0"/>
          </a:p>
          <a:p>
            <a:r>
              <a:rPr lang="en-US" dirty="0"/>
              <a:t>[NEXT] </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2357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[CLICK] The goal of the scalability analysis we perform is to nail down the specific sources of data movement bottlenecks in the application.</a:t>
            </a:r>
          </a:p>
          <a:p>
            <a:endParaRPr lang="en-US" dirty="0"/>
          </a:p>
          <a:p>
            <a:r>
              <a:rPr lang="en-US" dirty="0"/>
              <a:t>In this analysis, we evaluate the performance and energy scaling of an application in three different system configurations; and  collect the key metrics for our bottleneck classification </a:t>
            </a:r>
          </a:p>
          <a:p>
            <a:endParaRPr lang="en-US" dirty="0"/>
          </a:p>
          <a:p>
            <a:r>
              <a:rPr lang="en-US" dirty="0"/>
              <a:t>[CLICK] During scalability analysis, we simulate three system configurations of a general-purpose multicore processor. To this end, we build a framework that integrates the </a:t>
            </a:r>
            <a:r>
              <a:rPr lang="en-US" dirty="0" err="1"/>
              <a:t>ZSim</a:t>
            </a:r>
            <a:r>
              <a:rPr lang="en-US" dirty="0"/>
              <a:t> CPU simulator with the </a:t>
            </a:r>
            <a:r>
              <a:rPr lang="en-US" dirty="0" err="1"/>
              <a:t>Ramulator</a:t>
            </a:r>
            <a:r>
              <a:rPr lang="en-US" dirty="0"/>
              <a:t> memory simulator to produce a fast, scalable, and cycle-accurate open-source simulator called DAMOV-SIM. We use </a:t>
            </a:r>
            <a:r>
              <a:rPr lang="en-US" dirty="0" err="1"/>
              <a:t>ZSim</a:t>
            </a:r>
            <a:r>
              <a:rPr lang="en-US" dirty="0"/>
              <a:t> to simulate the core microarchitecture, cache hierarchy, coherence protocol, and prefetchers. We use </a:t>
            </a:r>
            <a:r>
              <a:rPr lang="en-US" dirty="0" err="1"/>
              <a:t>Ramulator</a:t>
            </a:r>
            <a:r>
              <a:rPr lang="en-US" dirty="0"/>
              <a:t> to simulate the DRAM architecture, memory controllers, and memory accesses.</a:t>
            </a:r>
          </a:p>
          <a:p>
            <a:endParaRPr lang="en-US" dirty="0"/>
          </a:p>
          <a:p>
            <a:r>
              <a:rPr lang="en-US" dirty="0"/>
              <a:t>[CLICK] The first configuration we evaluate is of a host CPU with a deep cache hierarchy, with a 32 KB, private L1 cache, a 256 KB private  L2 cache,  and a shared 8MB L3 cache.</a:t>
            </a:r>
          </a:p>
          <a:p>
            <a:endParaRPr lang="en-US" dirty="0"/>
          </a:p>
          <a:p>
            <a:r>
              <a:rPr lang="en-US" dirty="0"/>
              <a:t>[CLICK] The second configuration is of an NDP CPU with only a private read-only  L1 cache of 32 KB.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our paper we evaluate an third configuration that includes hardware prefetcher on top of configuration 1. However, we omit such configuration in this talk.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remaining components of the processor configuration are kept the same to isolate the impact of only the caches, prefetchers, and NDP.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way, we expect that the performance and energy differences between the three configurations to come exclusively from the different data movement requirements. </a:t>
            </a:r>
          </a:p>
          <a:p>
            <a:endParaRPr lang="en-US" dirty="0"/>
          </a:p>
          <a:p>
            <a:r>
              <a:rPr lang="en-US" dirty="0"/>
              <a:t> [CLICK] For all configurations, we sweep the number of CPU cores in our analysis from 1 to 256, as previous works  show that large core counts are necessary to saturate the bandwidth provided by modern high-bandwidth memories, and because modern CPUs and NDP proposals can have varying core counts.</a:t>
            </a:r>
          </a:p>
          <a:p>
            <a:endParaRPr lang="en-US" dirty="0"/>
          </a:p>
          <a:p>
            <a:r>
              <a:rPr lang="en-US" dirty="0"/>
              <a:t>[CLICK] We simulate a memory architecture similar to the Hybrid Memory Cube device where the host CPU accesses memory through a high-speed off-chip link, </a:t>
            </a:r>
          </a:p>
          <a:p>
            <a:endParaRPr lang="en-US" dirty="0"/>
          </a:p>
          <a:p>
            <a:r>
              <a:rPr lang="en-US" dirty="0"/>
              <a:t>[CLICK] and  the NDP logic resides in the logic layer of the memory chip and has direct access to the DRAM banks, thus taking advantage of higher memory bandwidth and lower memory latency. </a:t>
            </a:r>
          </a:p>
          <a:p>
            <a:endParaRPr lang="en-US" dirty="0"/>
          </a:p>
          <a:p>
            <a:r>
              <a:rPr lang="en-US" dirty="0"/>
              <a:t>[NEXT]</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74410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[CLICK] With such classification, </a:t>
            </a:r>
            <a:r>
              <a:rPr lang="en-US" dirty="0"/>
              <a:t>we analyze how the functions in each class correlates with different data movement mitigation mechanisms in terms of performance and energy using our scalability analysis. </a:t>
            </a:r>
          </a:p>
          <a:p>
            <a:endParaRPr lang="en-US" b="1" dirty="0"/>
          </a:p>
          <a:p>
            <a:r>
              <a:rPr lang="en-US" b="1" dirty="0"/>
              <a:t>[NEXT] </a:t>
            </a:r>
          </a:p>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656775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open source DAMOV to facilitate further research in mitigating data movement bottlenecks, including in near data processing.</a:t>
            </a:r>
          </a:p>
          <a:p>
            <a:endParaRPr lang="en-US" dirty="0"/>
          </a:p>
          <a:p>
            <a:r>
              <a:rPr lang="en-US" dirty="0"/>
              <a:t>[CLICK] In our DAMOV repository, we provide</a:t>
            </a:r>
          </a:p>
          <a:p>
            <a:endParaRPr lang="en-US" dirty="0"/>
          </a:p>
          <a:p>
            <a:r>
              <a:rPr lang="en-US" dirty="0"/>
              <a:t>[CLICK] The complete set of 144 application functions that compose our benchmark suite</a:t>
            </a:r>
          </a:p>
          <a:p>
            <a:endParaRPr lang="en-US" dirty="0"/>
          </a:p>
          <a:p>
            <a:r>
              <a:rPr lang="en-US" dirty="0"/>
              <a:t>[CLICK] And our DAMOV-SIM simulator</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243</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43567157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open source DAMOV to facilitate further research in mitigating data movement bottlenecks, including in near data processing.</a:t>
            </a:r>
          </a:p>
          <a:p>
            <a:endParaRPr lang="en-US" dirty="0"/>
          </a:p>
          <a:p>
            <a:r>
              <a:rPr lang="en-US" dirty="0"/>
              <a:t>[CLICK] In our DAMOV repository, we provide</a:t>
            </a:r>
          </a:p>
          <a:p>
            <a:endParaRPr lang="en-US" dirty="0"/>
          </a:p>
          <a:p>
            <a:r>
              <a:rPr lang="en-US" dirty="0"/>
              <a:t>[CLICK] The complete set of 144 application functions that compose our benchmark suite</a:t>
            </a:r>
          </a:p>
          <a:p>
            <a:endParaRPr lang="en-US" dirty="0"/>
          </a:p>
          <a:p>
            <a:r>
              <a:rPr lang="en-US" dirty="0"/>
              <a:t>[CLICK] And our DAMOV-SIM simulator</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244</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424335757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Perhaps we have taken processor-centric system design a bit too far</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672699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31846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228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latinLnBrk="0"/>
            <a:r>
              <a:rPr lang="en-US" sz="1200" b="0" i="0" kern="1200" dirty="0">
                <a:solidFill>
                  <a:schemeClr val="tx1"/>
                </a:solidFill>
                <a:effectLst/>
                <a:latin typeface="+mn-lt"/>
                <a:ea typeface="+mn-ea"/>
                <a:cs typeface="+mn-cs"/>
              </a:rPr>
              <a:t>However, since the development of high throughput sequencing (HTS) technologies, the cost of genome sequencing has fallen off a cliff (&lt;&lt; 1,000$) making it viable for almost everyone's use.</a:t>
            </a:r>
          </a:p>
          <a:p>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204175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089009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112962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562000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017540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6743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Genome analysis starts with sequencing random short DNA fragments of copies of the original molecule.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Unfortunately,</a:t>
            </a:r>
            <a:r>
              <a:rPr lang="en-US" sz="1200" b="0" i="0" kern="1200" baseline="0" dirty="0">
                <a:solidFill>
                  <a:schemeClr val="tx1"/>
                </a:solidFill>
                <a:effectLst/>
                <a:latin typeface="+mn-lt"/>
                <a:ea typeface="+mn-ea"/>
                <a:cs typeface="+mn-cs"/>
              </a:rPr>
              <a:t> these reads </a:t>
            </a:r>
            <a:r>
              <a:rPr lang="en-US" sz="1200" kern="1200" dirty="0">
                <a:solidFill>
                  <a:schemeClr val="tx1"/>
                </a:solidFill>
                <a:effectLst/>
                <a:latin typeface="+mn-lt"/>
                <a:ea typeface="+mn-ea"/>
                <a:cs typeface="+mn-cs"/>
              </a:rPr>
              <a:t>lack information about their order and which part of genome they are originated from.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Hence</a:t>
            </a:r>
            <a:r>
              <a:rPr lang="en-US" sz="1200" kern="1200" baseline="0" dirty="0">
                <a:solidFill>
                  <a:schemeClr val="tx1"/>
                </a:solidFill>
                <a:effectLst/>
                <a:latin typeface="+mn-lt"/>
                <a:ea typeface="+mn-ea"/>
                <a:cs typeface="+mn-cs"/>
              </a:rPr>
              <a:t> the second step is to map these reads to a long reference genome.</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0131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medium-content-sans-serif-font"/>
              </a:rPr>
              <a:t>CCD = Core </a:t>
            </a:r>
            <a:r>
              <a:rPr lang="en-US" dirty="0" err="1">
                <a:latin typeface="medium-content-sans-serif-font"/>
              </a:rPr>
              <a:t>Chiplet</a:t>
            </a:r>
            <a:r>
              <a:rPr lang="en-US" dirty="0">
                <a:latin typeface="medium-content-sans-serif-font"/>
              </a:rPr>
              <a:t> Die</a:t>
            </a:r>
            <a:endParaRPr lang="en-US" dirty="0"/>
          </a:p>
          <a:p>
            <a:r>
              <a:rPr lang="en-US" dirty="0"/>
              <a:t>Structural silicon is used to equalize the height and facilitate heat dissipation from the cores.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7973AD7-D932-2641-9FAC-D90A34A34A63}"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Arial" panose="020B0604020202020204" pitchFamily="34" charset="0"/>
            </a:endParaRPr>
          </a:p>
        </p:txBody>
      </p:sp>
    </p:spTree>
    <p:extLst>
      <p:ext uri="{BB962C8B-B14F-4D97-AF65-F5344CB8AC3E}">
        <p14:creationId xmlns:p14="http://schemas.microsoft.com/office/powerpoint/2010/main" val="3532741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47.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 Id="rId4" Type="http://schemas.openxmlformats.org/officeDocument/2006/relationships/image" Target="../media/image5.emf"/></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7.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0.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61.xml"/></Relationships>
</file>

<file path=ppt/slideLayouts/_rels/slideLayout6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1.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68.xml"/></Relationships>
</file>

<file path=ppt/slideLayouts/_rels/slideLayout7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8.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2.xml"/></Relationships>
</file>

<file path=ppt/slideLayouts/_rels/slideLayout7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3.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7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Master" Target="../slideMasters/slideMaster74.xml"/><Relationship Id="rId4" Type="http://schemas.openxmlformats.org/officeDocument/2006/relationships/image" Target="../media/image16.jpeg"/></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7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93.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12.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13.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14.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15.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16.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17.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18.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19.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0.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21.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22.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23.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24.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25.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0.xml"/></Relationships>
</file>

<file path=ppt/slideLayouts/_rels/slideLayout8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1.xml"/></Relationships>
</file>

<file path=ppt/slideLayouts/_rels/slideLayout828.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1.xml"/></Relationships>
</file>

<file path=ppt/slideLayouts/_rels/slideLayout831.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32.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33.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34.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35.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36.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37.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38.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39.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0.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41.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42.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843.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844.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845.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846.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847.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848.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849.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0.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851.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852.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853.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854.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855.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856.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857.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858.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859.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0.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861.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862.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863.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864.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865.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8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5.xml"/></Relationships>
</file>

<file path=ppt/slideLayouts/_rels/slideLayout867.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868.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869.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8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6820733"/>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2077888"/>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2606719"/>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69601064"/>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7941158"/>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42369188"/>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461306"/>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63792512"/>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20236361"/>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7666625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785251"/>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3190055"/>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6774506"/>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dirty="0">
                <a:solidFill>
                  <a:srgbClr val="000000"/>
                </a:solidFill>
              </a:rPr>
              <a:t>CHIPPER: HPCA 2011</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546172"/>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395310"/>
          </a:xfrm>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2110258"/>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64919528"/>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91959976"/>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40789655"/>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2437517"/>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983940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737585"/>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838992"/>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9253517"/>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2485112"/>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5939329"/>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7987462"/>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67334739"/>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974618"/>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2148924"/>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6244487"/>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2777686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594966"/>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9915277"/>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83009747"/>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938578"/>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996562"/>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9823875"/>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6627791"/>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84908108"/>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4252285"/>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481355"/>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268047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13963788"/>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15242114"/>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39464020"/>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6771237"/>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94381690"/>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5737539"/>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5964383"/>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7102026"/>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51157730"/>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8104299"/>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2990048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0197620"/>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53385155"/>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2013795"/>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2506705"/>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6184746"/>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9774164"/>
      </p:ext>
    </p:extLst>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804165"/>
      </p:ext>
    </p:extLst>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5264924"/>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4588555"/>
      </p:ext>
    </p:extLst>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37595845"/>
      </p:ext>
    </p:extLst>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486560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64914348"/>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9087117"/>
      </p:ext>
    </p:extLst>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21515"/>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03218779"/>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9316749"/>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09382393"/>
      </p:ext>
    </p:extLst>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51510711"/>
      </p:ext>
    </p:extLst>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736569"/>
      </p:ext>
    </p:extLst>
  </p:cSld>
  <p:clrMapOvr>
    <a:masterClrMapping/>
  </p:clrMapOv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4059779"/>
      </p:ext>
    </p:extLst>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974614"/>
      </p:ext>
    </p:extLst>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830796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60563103"/>
      </p:ext>
    </p:extLst>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70766992"/>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769532"/>
      </p:ext>
    </p:extLst>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8072713"/>
      </p:ext>
    </p:extLst>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840216"/>
      </p:ext>
    </p:extLst>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63551887"/>
      </p:ext>
    </p:extLst>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2893416"/>
      </p:ext>
    </p:extLst>
  </p:cSld>
  <p:clrMapOvr>
    <a:masterClrMapping/>
  </p:clrMapOvr>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5623611"/>
      </p:ext>
    </p:extLst>
  </p:cSld>
  <p:clrMapOvr>
    <a:masterClrMapping/>
  </p:clrMapOvr>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1074657"/>
      </p:ext>
    </p:extLst>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4777081"/>
      </p:ext>
    </p:extLst>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8287891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0163028"/>
      </p:ext>
    </p:extLst>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0489629"/>
      </p:ext>
    </p:extLst>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15560"/>
      </p:ext>
    </p:extLst>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5459952"/>
      </p:ext>
    </p:extLst>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123489"/>
      </p:ext>
    </p:extLst>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8066245"/>
      </p:ext>
    </p:extLst>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9883743"/>
      </p:ext>
    </p:extLst>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0224853"/>
      </p:ext>
    </p:extLst>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2647908"/>
      </p:ext>
    </p:extLst>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70390558"/>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403745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6337853"/>
      </p:ext>
    </p:extLst>
  </p:cSld>
  <p:clrMapOvr>
    <a:masterClrMapping/>
  </p:clrMapOvr>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p>
        </p:txBody>
      </p:sp>
      <p:sp>
        <p:nvSpPr>
          <p:cNvPr id="6" name="Rectangle 1030"/>
          <p:cNvSpPr>
            <a:spLocks noGrp="1" noChangeArrowheads="1"/>
          </p:cNvSpPr>
          <p:nvPr>
            <p:ph type="sldNum" sz="quarter" idx="11"/>
          </p:nvPr>
        </p:nvSpPr>
        <p:spPr/>
        <p:txBody>
          <a:bodyPr/>
          <a:lstStyle>
            <a:lvl1pPr>
              <a:defRPr/>
            </a:lvl1pPr>
          </a:lstStyle>
          <a:p>
            <a:pPr>
              <a:defRPr/>
            </a:pPr>
            <a:fld id="{02CDD642-5717-9C43-BCF7-E4F88A58C1C2}" type="slidenum">
              <a:rPr lang="en-US"/>
              <a:pPr>
                <a:defRPr/>
              </a:pPr>
              <a:t>‹#›</a:t>
            </a:fld>
            <a:endParaRPr lang="en-US"/>
          </a:p>
        </p:txBody>
      </p:sp>
    </p:spTree>
    <p:extLst>
      <p:ext uri="{BB962C8B-B14F-4D97-AF65-F5344CB8AC3E}">
        <p14:creationId xmlns:p14="http://schemas.microsoft.com/office/powerpoint/2010/main" val="1254422593"/>
      </p:ext>
    </p:extLst>
  </p:cSld>
  <p:clrMapOvr>
    <a:masterClrMapping/>
  </p:clrMapOv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FD84AC23-9DE4-C746-BC02-D3085298AE85}" type="slidenum">
              <a:rPr lang="en-US"/>
              <a:pPr>
                <a:defRPr/>
              </a:pPr>
              <a:t>‹#›</a:t>
            </a:fld>
            <a:endParaRPr lang="en-US"/>
          </a:p>
        </p:txBody>
      </p:sp>
    </p:spTree>
    <p:extLst>
      <p:ext uri="{BB962C8B-B14F-4D97-AF65-F5344CB8AC3E}">
        <p14:creationId xmlns:p14="http://schemas.microsoft.com/office/powerpoint/2010/main" val="3369825448"/>
      </p:ext>
    </p:extLst>
  </p:cSld>
  <p:clrMapOvr>
    <a:masterClrMapping/>
  </p:clrMapOvr>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39065027-C458-0F45-A175-76C38D629A02}" type="slidenum">
              <a:rPr lang="en-US"/>
              <a:pPr>
                <a:defRPr/>
              </a:pPr>
              <a:t>‹#›</a:t>
            </a:fld>
            <a:endParaRPr lang="en-US"/>
          </a:p>
        </p:txBody>
      </p:sp>
    </p:spTree>
    <p:extLst>
      <p:ext uri="{BB962C8B-B14F-4D97-AF65-F5344CB8AC3E}">
        <p14:creationId xmlns:p14="http://schemas.microsoft.com/office/powerpoint/2010/main" val="4240962719"/>
      </p:ext>
    </p:extLst>
  </p:cSld>
  <p:clrMapOvr>
    <a:masterClrMapping/>
  </p:clrMapOvr>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0B3F2552-3716-B24B-9F3D-FF7B024E8C3A}" type="slidenum">
              <a:rPr lang="en-US"/>
              <a:pPr>
                <a:defRPr/>
              </a:pPr>
              <a:t>‹#›</a:t>
            </a:fld>
            <a:endParaRPr lang="en-US"/>
          </a:p>
        </p:txBody>
      </p:sp>
    </p:spTree>
    <p:extLst>
      <p:ext uri="{BB962C8B-B14F-4D97-AF65-F5344CB8AC3E}">
        <p14:creationId xmlns:p14="http://schemas.microsoft.com/office/powerpoint/2010/main" val="3349633555"/>
      </p:ext>
    </p:extLst>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p:cNvSpPr>
            <a:spLocks noGrp="1" noChangeArrowheads="1"/>
          </p:cNvSpPr>
          <p:nvPr>
            <p:ph type="sldNum" sz="quarter" idx="11"/>
          </p:nvPr>
        </p:nvSpPr>
        <p:spPr>
          <a:ln/>
        </p:spPr>
        <p:txBody>
          <a:bodyPr/>
          <a:lstStyle>
            <a:lvl1pPr>
              <a:defRPr/>
            </a:lvl1pPr>
          </a:lstStyle>
          <a:p>
            <a:pPr>
              <a:defRPr/>
            </a:pPr>
            <a:fld id="{C07D5230-971F-2E41-8CFA-14A60A5B226D}" type="slidenum">
              <a:rPr lang="en-US"/>
              <a:pPr>
                <a:defRPr/>
              </a:pPr>
              <a:t>‹#›</a:t>
            </a:fld>
            <a:endParaRPr lang="en-US"/>
          </a:p>
        </p:txBody>
      </p:sp>
    </p:spTree>
    <p:extLst>
      <p:ext uri="{BB962C8B-B14F-4D97-AF65-F5344CB8AC3E}">
        <p14:creationId xmlns:p14="http://schemas.microsoft.com/office/powerpoint/2010/main" val="686320648"/>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p:cNvSpPr>
            <a:spLocks noGrp="1" noChangeArrowheads="1"/>
          </p:cNvSpPr>
          <p:nvPr>
            <p:ph type="sldNum" sz="quarter" idx="11"/>
          </p:nvPr>
        </p:nvSpPr>
        <p:spPr>
          <a:ln/>
        </p:spPr>
        <p:txBody>
          <a:bodyPr/>
          <a:lstStyle>
            <a:lvl1pPr>
              <a:defRPr/>
            </a:lvl1pPr>
          </a:lstStyle>
          <a:p>
            <a:pPr>
              <a:defRPr/>
            </a:pPr>
            <a:fld id="{380DEAA0-2A78-7C4C-AC1D-0745BDD65952}" type="slidenum">
              <a:rPr lang="en-US"/>
              <a:pPr>
                <a:defRPr/>
              </a:pPr>
              <a:t>‹#›</a:t>
            </a:fld>
            <a:endParaRPr lang="en-US"/>
          </a:p>
        </p:txBody>
      </p:sp>
    </p:spTree>
    <p:extLst>
      <p:ext uri="{BB962C8B-B14F-4D97-AF65-F5344CB8AC3E}">
        <p14:creationId xmlns:p14="http://schemas.microsoft.com/office/powerpoint/2010/main" val="1329154556"/>
      </p:ext>
    </p:extLst>
  </p:cSld>
  <p:clrMapOvr>
    <a:masterClrMapping/>
  </p:clrMapOv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p:cNvSpPr>
            <a:spLocks noGrp="1" noChangeArrowheads="1"/>
          </p:cNvSpPr>
          <p:nvPr>
            <p:ph type="sldNum" sz="quarter" idx="11"/>
          </p:nvPr>
        </p:nvSpPr>
        <p:spPr>
          <a:ln/>
        </p:spPr>
        <p:txBody>
          <a:bodyPr/>
          <a:lstStyle>
            <a:lvl1pPr>
              <a:defRPr/>
            </a:lvl1pPr>
          </a:lstStyle>
          <a:p>
            <a:pPr>
              <a:defRPr/>
            </a:pPr>
            <a:fld id="{A4DA15DC-7DB6-2E4F-8E40-D436CE9278D6}" type="slidenum">
              <a:rPr lang="en-US"/>
              <a:pPr>
                <a:defRPr/>
              </a:pPr>
              <a:t>‹#›</a:t>
            </a:fld>
            <a:endParaRPr lang="en-US"/>
          </a:p>
        </p:txBody>
      </p:sp>
    </p:spTree>
    <p:extLst>
      <p:ext uri="{BB962C8B-B14F-4D97-AF65-F5344CB8AC3E}">
        <p14:creationId xmlns:p14="http://schemas.microsoft.com/office/powerpoint/2010/main" val="1328609927"/>
      </p:ext>
    </p:extLst>
  </p:cSld>
  <p:clrMapOvr>
    <a:masterClrMapping/>
  </p:clrMapOvr>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B69972F1-201A-1341-A138-68D5169749F5}" type="slidenum">
              <a:rPr lang="en-US"/>
              <a:pPr>
                <a:defRPr/>
              </a:pPr>
              <a:t>‹#›</a:t>
            </a:fld>
            <a:endParaRPr lang="en-US"/>
          </a:p>
        </p:txBody>
      </p:sp>
    </p:spTree>
    <p:extLst>
      <p:ext uri="{BB962C8B-B14F-4D97-AF65-F5344CB8AC3E}">
        <p14:creationId xmlns:p14="http://schemas.microsoft.com/office/powerpoint/2010/main" val="3583802723"/>
      </p:ext>
    </p:extLst>
  </p:cSld>
  <p:clrMapOvr>
    <a:masterClrMapping/>
  </p:clrMapOvr>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4E7A4686-03CC-5744-B2F1-C7CFBAB9DD97}" type="slidenum">
              <a:rPr lang="en-US"/>
              <a:pPr>
                <a:defRPr/>
              </a:pPr>
              <a:t>‹#›</a:t>
            </a:fld>
            <a:endParaRPr lang="en-US"/>
          </a:p>
        </p:txBody>
      </p:sp>
    </p:spTree>
    <p:extLst>
      <p:ext uri="{BB962C8B-B14F-4D97-AF65-F5344CB8AC3E}">
        <p14:creationId xmlns:p14="http://schemas.microsoft.com/office/powerpoint/2010/main" val="511547140"/>
      </p:ext>
    </p:extLst>
  </p:cSld>
  <p:clrMapOvr>
    <a:masterClrMapping/>
  </p:clrMapOvr>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D4A60323-C27F-274D-98DD-E8A584096F1A}" type="slidenum">
              <a:rPr lang="en-US"/>
              <a:pPr>
                <a:defRPr/>
              </a:pPr>
              <a:t>‹#›</a:t>
            </a:fld>
            <a:endParaRPr lang="en-US"/>
          </a:p>
        </p:txBody>
      </p:sp>
    </p:spTree>
    <p:extLst>
      <p:ext uri="{BB962C8B-B14F-4D97-AF65-F5344CB8AC3E}">
        <p14:creationId xmlns:p14="http://schemas.microsoft.com/office/powerpoint/2010/main" val="284224628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1889560"/>
      </p:ext>
    </p:extLst>
  </p:cSld>
  <p:clrMapOvr>
    <a:masterClrMapping/>
  </p:clrMapOv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0198D1A2-8B05-D448-BEED-1DCCC56698B6}" type="slidenum">
              <a:rPr lang="en-US"/>
              <a:pPr>
                <a:defRPr/>
              </a:pPr>
              <a:t>‹#›</a:t>
            </a:fld>
            <a:endParaRPr lang="en-US"/>
          </a:p>
        </p:txBody>
      </p:sp>
    </p:spTree>
    <p:extLst>
      <p:ext uri="{BB962C8B-B14F-4D97-AF65-F5344CB8AC3E}">
        <p14:creationId xmlns:p14="http://schemas.microsoft.com/office/powerpoint/2010/main" val="276210459"/>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70B2FA06-CF86-2545-AF2A-570D639DE5A2}" type="slidenum">
              <a:rPr lang="en-US"/>
              <a:pPr>
                <a:defRPr/>
              </a:pPr>
              <a:t>‹#›</a:t>
            </a:fld>
            <a:endParaRPr lang="en-US"/>
          </a:p>
        </p:txBody>
      </p:sp>
    </p:spTree>
    <p:extLst>
      <p:ext uri="{BB962C8B-B14F-4D97-AF65-F5344CB8AC3E}">
        <p14:creationId xmlns:p14="http://schemas.microsoft.com/office/powerpoint/2010/main" val="2828830028"/>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70461737"/>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2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3977340"/>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8964163"/>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64227174"/>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3425256"/>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0028508"/>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1796304"/>
      </p:ext>
    </p:extLst>
  </p:cSld>
  <p:clrMapOvr>
    <a:masterClrMapping/>
  </p:clrMapOv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948357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87858197"/>
      </p:ext>
    </p:extLst>
  </p:cSld>
  <p:clrMapOvr>
    <a:masterClrMapping/>
  </p:clrMapOvr>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82701788"/>
      </p:ext>
    </p:extLst>
  </p:cSld>
  <p:clrMapOvr>
    <a:masterClrMapping/>
  </p:clrMapOv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9848879"/>
      </p:ext>
    </p:extLst>
  </p:cSld>
  <p:clrMapOvr>
    <a:masterClrMapping/>
  </p:clrMapOvr>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6933164"/>
      </p:ext>
    </p:extLst>
  </p:cSld>
  <p:clrMapOvr>
    <a:masterClrMapping/>
  </p:clrMapOvr>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44599387"/>
      </p:ext>
    </p:extLst>
  </p:cSld>
  <p:clrMapOvr>
    <a:masterClrMapping/>
  </p:clrMapOvr>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560067"/>
      </p:ext>
    </p:extLst>
  </p:cSld>
  <p:clrMapOvr>
    <a:masterClrMapping/>
  </p:clrMapOvr>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234862"/>
      </p:ext>
    </p:extLst>
  </p:cSld>
  <p:clrMapOvr>
    <a:masterClrMapping/>
  </p:clrMapOvr>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3120778"/>
      </p:ext>
    </p:extLst>
  </p:cSld>
  <p:clrMapOvr>
    <a:masterClrMapping/>
  </p:clrMapOvr>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07624576"/>
      </p:ext>
    </p:extLst>
  </p:cSld>
  <p:clrMapOvr>
    <a:masterClrMapping/>
  </p:clrMapOvr>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88977436"/>
      </p:ext>
    </p:extLst>
  </p:cSld>
  <p:clrMapOvr>
    <a:masterClrMapping/>
  </p:clrMapOvr>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973962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2321076"/>
      </p:ext>
    </p:extLst>
  </p:cSld>
  <p:clrMapOvr>
    <a:masterClrMapping/>
  </p:clrMapOvr>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50802086"/>
      </p:ext>
    </p:extLst>
  </p:cSld>
  <p:clrMapOvr>
    <a:masterClrMapping/>
  </p:clrMapOvr>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97001118"/>
      </p:ext>
    </p:extLst>
  </p:cSld>
  <p:clrMapOvr>
    <a:masterClrMapping/>
  </p:clrMapOvr>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23235911"/>
      </p:ext>
    </p:extLst>
  </p:cSld>
  <p:clrMapOvr>
    <a:masterClrMapping/>
  </p:clrMapOvr>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948123"/>
      </p:ext>
    </p:extLst>
  </p:cSld>
  <p:clrMapOvr>
    <a:masterClrMapping/>
  </p:clrMapOvr>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9193878"/>
      </p:ext>
    </p:extLst>
  </p:cSld>
  <p:clrMapOvr>
    <a:masterClrMapping/>
  </p:clrMapOvr>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31185237"/>
      </p:ext>
    </p:extLst>
  </p:cSld>
  <p:clrMapOvr>
    <a:masterClrMapping/>
  </p:clrMapOvr>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3883693"/>
      </p:ext>
    </p:extLst>
  </p:cSld>
  <p:clrMapOvr>
    <a:masterClrMapping/>
  </p:clrMapOvr>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69650700"/>
      </p:ext>
    </p:extLst>
  </p:cSld>
  <p:clrMapOvr>
    <a:masterClrMapping/>
  </p:clrMapOvr>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0384331"/>
      </p:ext>
    </p:extLst>
  </p:cSld>
  <p:clrMapOvr>
    <a:masterClrMapping/>
  </p:clrMapOvr>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3380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85399281"/>
      </p:ext>
    </p:extLst>
  </p:cSld>
  <p:clrMapOvr>
    <a:masterClrMapping/>
  </p:clrMapOvr>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9577748"/>
      </p:ext>
    </p:extLst>
  </p:cSld>
  <p:clrMapOvr>
    <a:masterClrMapping/>
  </p:clrMapOvr>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759025"/>
      </p:ext>
    </p:extLst>
  </p:cSld>
  <p:clrMapOvr>
    <a:masterClrMapping/>
  </p:clrMapOvr>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220365"/>
      </p:ext>
    </p:extLst>
  </p:cSld>
  <p:clrMapOvr>
    <a:masterClrMapping/>
  </p:clrMapOvr>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37159023"/>
      </p:ext>
    </p:extLst>
  </p:cSld>
  <p:clrMapOvr>
    <a:masterClrMapping/>
  </p:clrMapOvr>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9583518"/>
      </p:ext>
    </p:extLst>
  </p:cSld>
  <p:clrMapOvr>
    <a:masterClrMapping/>
  </p:clrMapOvr>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cs typeface="ＭＳ Ｐゴシック" charset="0"/>
              </a:defRPr>
            </a:lvl1pPr>
          </a:lstStyle>
          <a:p>
            <a:pPr>
              <a:defRPr/>
            </a:pPr>
            <a:fld id="{2B0615E8-B7BA-A94F-8CD8-59ABAB50F7E7}" type="slidenum">
              <a:rPr lang="en-US"/>
              <a:pPr>
                <a:defRPr/>
              </a:pPr>
              <a:t>‹#›</a:t>
            </a:fld>
            <a:endParaRPr lang="en-US"/>
          </a:p>
        </p:txBody>
      </p:sp>
    </p:spTree>
    <p:extLst>
      <p:ext uri="{BB962C8B-B14F-4D97-AF65-F5344CB8AC3E}">
        <p14:creationId xmlns:p14="http://schemas.microsoft.com/office/powerpoint/2010/main" val="2127648336"/>
      </p:ext>
    </p:extLst>
  </p:cSld>
  <p:clrMapOvr>
    <a:masterClrMapping/>
  </p:clrMapOvr>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8E574D81-B5DE-384D-B24B-566C679AE608}" type="slidenum">
              <a:rPr lang="en-US"/>
              <a:pPr>
                <a:defRPr/>
              </a:pPr>
              <a:t>‹#›</a:t>
            </a:fld>
            <a:endParaRPr lang="en-US"/>
          </a:p>
        </p:txBody>
      </p:sp>
    </p:spTree>
    <p:extLst>
      <p:ext uri="{BB962C8B-B14F-4D97-AF65-F5344CB8AC3E}">
        <p14:creationId xmlns:p14="http://schemas.microsoft.com/office/powerpoint/2010/main" val="1574409365"/>
      </p:ext>
    </p:extLst>
  </p:cSld>
  <p:clrMapOvr>
    <a:masterClrMapping/>
  </p:clrMapOvr>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7F718DBD-A8C3-BF41-B930-E6F09B914FC3}" type="slidenum">
              <a:rPr lang="en-US"/>
              <a:pPr>
                <a:defRPr/>
              </a:pPr>
              <a:t>‹#›</a:t>
            </a:fld>
            <a:endParaRPr lang="en-US"/>
          </a:p>
        </p:txBody>
      </p:sp>
    </p:spTree>
    <p:extLst>
      <p:ext uri="{BB962C8B-B14F-4D97-AF65-F5344CB8AC3E}">
        <p14:creationId xmlns:p14="http://schemas.microsoft.com/office/powerpoint/2010/main" val="2922284687"/>
      </p:ext>
    </p:extLst>
  </p:cSld>
  <p:clrMapOvr>
    <a:masterClrMapping/>
  </p:clrMapOvr>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79E6F74A-33AD-9C44-A652-5BC058E44322}" type="slidenum">
              <a:rPr lang="en-US"/>
              <a:pPr>
                <a:defRPr/>
              </a:pPr>
              <a:t>‹#›</a:t>
            </a:fld>
            <a:endParaRPr lang="en-US"/>
          </a:p>
        </p:txBody>
      </p:sp>
    </p:spTree>
    <p:extLst>
      <p:ext uri="{BB962C8B-B14F-4D97-AF65-F5344CB8AC3E}">
        <p14:creationId xmlns:p14="http://schemas.microsoft.com/office/powerpoint/2010/main" val="817325218"/>
      </p:ext>
    </p:extLst>
  </p:cSld>
  <p:clrMapOvr>
    <a:masterClrMapping/>
  </p:clrMapOvr>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a:defRPr>
                <a:cs typeface="ＭＳ Ｐゴシック" charset="0"/>
              </a:defRPr>
            </a:lvl1pPr>
          </a:lstStyle>
          <a:p>
            <a:pPr>
              <a:defRPr/>
            </a:pPr>
            <a:fld id="{2FE313B9-34D2-9B4F-924F-705E340D7A3C}" type="slidenum">
              <a:rPr lang="en-US"/>
              <a:pPr>
                <a:defRPr/>
              </a:pPr>
              <a:t>‹#›</a:t>
            </a:fld>
            <a:endParaRPr lang="en-US"/>
          </a:p>
        </p:txBody>
      </p:sp>
    </p:spTree>
    <p:extLst>
      <p:ext uri="{BB962C8B-B14F-4D97-AF65-F5344CB8AC3E}">
        <p14:creationId xmlns:p14="http://schemas.microsoft.com/office/powerpoint/2010/main" val="126706334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49994594"/>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a:defRPr>
                <a:cs typeface="ＭＳ Ｐゴシック" charset="0"/>
              </a:defRPr>
            </a:lvl1pPr>
          </a:lstStyle>
          <a:p>
            <a:pPr>
              <a:defRPr/>
            </a:pPr>
            <a:fld id="{272681F7-101F-CD48-BD26-A7C1DB38DD72}" type="slidenum">
              <a:rPr lang="en-US"/>
              <a:pPr>
                <a:defRPr/>
              </a:pPr>
              <a:t>‹#›</a:t>
            </a:fld>
            <a:endParaRPr lang="en-US"/>
          </a:p>
        </p:txBody>
      </p:sp>
    </p:spTree>
    <p:extLst>
      <p:ext uri="{BB962C8B-B14F-4D97-AF65-F5344CB8AC3E}">
        <p14:creationId xmlns:p14="http://schemas.microsoft.com/office/powerpoint/2010/main" val="1268328824"/>
      </p:ext>
    </p:extLst>
  </p:cSld>
  <p:clrMapOvr>
    <a:masterClrMapping/>
  </p:clrMapOvr>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a:defRPr>
                <a:cs typeface="ＭＳ Ｐゴシック" charset="0"/>
              </a:defRPr>
            </a:lvl1pPr>
          </a:lstStyle>
          <a:p>
            <a:pPr>
              <a:defRPr/>
            </a:pPr>
            <a:fld id="{4DA22FE8-1BF1-7945-858E-9EDF18117A7F}" type="slidenum">
              <a:rPr lang="en-US"/>
              <a:pPr>
                <a:defRPr/>
              </a:pPr>
              <a:t>‹#›</a:t>
            </a:fld>
            <a:endParaRPr lang="en-US"/>
          </a:p>
        </p:txBody>
      </p:sp>
    </p:spTree>
    <p:extLst>
      <p:ext uri="{BB962C8B-B14F-4D97-AF65-F5344CB8AC3E}">
        <p14:creationId xmlns:p14="http://schemas.microsoft.com/office/powerpoint/2010/main" val="2661899907"/>
      </p:ext>
    </p:extLst>
  </p:cSld>
  <p:clrMapOvr>
    <a:masterClrMapping/>
  </p:clrMapOvr>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EDECFB72-9437-4E43-B6E9-A86EC5F84799}" type="slidenum">
              <a:rPr lang="en-US"/>
              <a:pPr>
                <a:defRPr/>
              </a:pPr>
              <a:t>‹#›</a:t>
            </a:fld>
            <a:endParaRPr lang="en-US"/>
          </a:p>
        </p:txBody>
      </p:sp>
    </p:spTree>
    <p:extLst>
      <p:ext uri="{BB962C8B-B14F-4D97-AF65-F5344CB8AC3E}">
        <p14:creationId xmlns:p14="http://schemas.microsoft.com/office/powerpoint/2010/main" val="1719158762"/>
      </p:ext>
    </p:extLst>
  </p:cSld>
  <p:clrMapOvr>
    <a:masterClrMapping/>
  </p:clrMapOvr>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9F1BB03A-AA9C-3441-BB02-8D748B0FE787}" type="slidenum">
              <a:rPr lang="en-US"/>
              <a:pPr>
                <a:defRPr/>
              </a:pPr>
              <a:t>‹#›</a:t>
            </a:fld>
            <a:endParaRPr lang="en-US"/>
          </a:p>
        </p:txBody>
      </p:sp>
    </p:spTree>
    <p:extLst>
      <p:ext uri="{BB962C8B-B14F-4D97-AF65-F5344CB8AC3E}">
        <p14:creationId xmlns:p14="http://schemas.microsoft.com/office/powerpoint/2010/main" val="2743735403"/>
      </p:ext>
    </p:extLst>
  </p:cSld>
  <p:clrMapOvr>
    <a:masterClrMapping/>
  </p:clrMapOvr>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F09218E9-1586-4840-9706-4250AB6924DC}" type="slidenum">
              <a:rPr lang="en-US"/>
              <a:pPr>
                <a:defRPr/>
              </a:pPr>
              <a:t>‹#›</a:t>
            </a:fld>
            <a:endParaRPr lang="en-US"/>
          </a:p>
        </p:txBody>
      </p:sp>
    </p:spTree>
    <p:extLst>
      <p:ext uri="{BB962C8B-B14F-4D97-AF65-F5344CB8AC3E}">
        <p14:creationId xmlns:p14="http://schemas.microsoft.com/office/powerpoint/2010/main" val="3335995463"/>
      </p:ext>
    </p:extLst>
  </p:cSld>
  <p:clrMapOvr>
    <a:masterClrMapping/>
  </p:clrMapOvr>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0C7C5289-DED0-BF4F-8007-4B3A361AC980}" type="slidenum">
              <a:rPr lang="en-US"/>
              <a:pPr>
                <a:defRPr/>
              </a:pPr>
              <a:t>‹#›</a:t>
            </a:fld>
            <a:endParaRPr lang="en-US"/>
          </a:p>
        </p:txBody>
      </p:sp>
    </p:spTree>
    <p:extLst>
      <p:ext uri="{BB962C8B-B14F-4D97-AF65-F5344CB8AC3E}">
        <p14:creationId xmlns:p14="http://schemas.microsoft.com/office/powerpoint/2010/main" val="3597273031"/>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177E2285-5DCA-104D-A461-AF822D41BD2E}" type="slidenum">
              <a:rPr lang="en-US"/>
              <a:pPr>
                <a:defRPr/>
              </a:pPr>
              <a:t>‹#›</a:t>
            </a:fld>
            <a:endParaRPr lang="en-US"/>
          </a:p>
        </p:txBody>
      </p:sp>
    </p:spTree>
    <p:extLst>
      <p:ext uri="{BB962C8B-B14F-4D97-AF65-F5344CB8AC3E}">
        <p14:creationId xmlns:p14="http://schemas.microsoft.com/office/powerpoint/2010/main" val="59548188"/>
      </p:ext>
    </p:extLst>
  </p:cSld>
  <p:clrMapOvr>
    <a:masterClrMapping/>
  </p:clrMapOvr>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956466987"/>
      </p:ext>
    </p:extLst>
  </p:cSld>
  <p:clrMapOvr>
    <a:overrideClrMapping bg1="lt1" tx1="dk1" bg2="lt2" tx2="dk2" accent1="accent1" accent2="accent2" accent3="accent3" accent4="accent4" accent5="accent5" accent6="accent6" hlink="hlink" folHlink="folHlink"/>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041047578"/>
      </p:ext>
    </p:extLst>
  </p:cSld>
  <p:clrMapOvr>
    <a:overrideClrMapping bg1="lt1" tx1="dk1" bg2="lt2" tx2="dk2" accent1="accent1" accent2="accent2" accent3="accent3" accent4="accent4" accent5="accent5" accent6="accent6" hlink="hlink" folHlink="folHlink"/>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774591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493300"/>
      </p:ext>
    </p:extLst>
  </p:cSld>
  <p:clrMapOvr>
    <a:masterClrMapping/>
  </p:clrMapOvr>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49753903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34459576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3077432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68654668"/>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95563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2829144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10/29/23</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2058623853"/>
      </p:ext>
    </p:extLst>
  </p:cSld>
  <p:clrMapOvr>
    <a:overrideClrMapping bg1="dk1" tx1="lt1" bg2="dk2" tx2="lt2" accent1="accent1" accent2="accent2" accent3="accent3" accent4="accent4" accent5="accent5" accent6="accent6" hlink="hlink" folHlink="folHlink"/>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26298750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8876931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117578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053959205"/>
      </p:ext>
    </p:extLst>
  </p:cSld>
  <p:clrMapOvr>
    <a:masterClrMapping/>
  </p:clrMapOvr>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7124249"/>
      </p:ext>
    </p:extLst>
  </p:cSld>
  <p:clrMapOvr>
    <a:masterClrMapping/>
  </p:clrMapOvr>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7265628"/>
      </p:ext>
    </p:extLst>
  </p:cSld>
  <p:clrMapOvr>
    <a:masterClrMapping/>
  </p:clrMapOvr>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76231"/>
      </p:ext>
    </p:extLst>
  </p:cSld>
  <p:clrMapOvr>
    <a:masterClrMapping/>
  </p:clrMapOvr>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1575383"/>
      </p:ext>
    </p:extLst>
  </p:cSld>
  <p:clrMapOvr>
    <a:masterClrMapping/>
  </p:clrMapOvr>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5011113"/>
      </p:ext>
    </p:extLst>
  </p:cSld>
  <p:clrMapOvr>
    <a:masterClrMapping/>
  </p:clrMapOvr>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1265468"/>
      </p:ext>
    </p:extLst>
  </p:cSld>
  <p:clrMapOvr>
    <a:masterClrMapping/>
  </p:clrMapOvr>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4952016"/>
      </p:ext>
    </p:extLst>
  </p:cSld>
  <p:clrMapOvr>
    <a:masterClrMapping/>
  </p:clrMapOvr>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4853053"/>
      </p:ext>
    </p:extLst>
  </p:cSld>
  <p:clrMapOvr>
    <a:masterClrMapping/>
  </p:clrMapOvr>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292141"/>
      </p:ext>
    </p:extLst>
  </p:cSld>
  <p:clrMapOvr>
    <a:masterClrMapping/>
  </p:clrMapOvr>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27388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pic>
        <p:nvPicPr>
          <p:cNvPr id="9" name="Picture 8"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31580221"/>
      </p:ext>
    </p:extLst>
  </p:cSld>
  <p:clrMapOvr>
    <a:masterClrMapping/>
  </p:clrMapOvr>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9410633"/>
      </p:ext>
    </p:extLst>
  </p:cSld>
  <p:clrMapOvr>
    <a:masterClrMapping/>
  </p:clrMapOvr>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1844824"/>
            <a:ext cx="7772400" cy="1470025"/>
          </a:xfrm>
        </p:spPr>
        <p:txBody>
          <a:bodyPr anchor="ctr"/>
          <a:lstStyle/>
          <a:p>
            <a:r>
              <a:rPr lang="ko-KR" altLang="en-US" dirty="0"/>
              <a:t>마스터 제목 스타일 편집</a:t>
            </a:r>
          </a:p>
        </p:txBody>
      </p:sp>
      <p:sp>
        <p:nvSpPr>
          <p:cNvPr id="3" name="부제목 2"/>
          <p:cNvSpPr>
            <a:spLocks noGrp="1"/>
          </p:cNvSpPr>
          <p:nvPr>
            <p:ph type="subTitle" idx="1"/>
          </p:nvPr>
        </p:nvSpPr>
        <p:spPr>
          <a:xfrm>
            <a:off x="1371600" y="4149080"/>
            <a:ext cx="6400800" cy="1656184"/>
          </a:xfrm>
        </p:spPr>
        <p:txBody>
          <a:bodyPr/>
          <a:lstStyle>
            <a:lvl1pPr marL="0" indent="0" algn="ctr">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2023. 10. 29.</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26945081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dirty="0"/>
              <a:t>마스터 제목 스타일 편집</a:t>
            </a:r>
          </a:p>
        </p:txBody>
      </p:sp>
      <p:sp>
        <p:nvSpPr>
          <p:cNvPr id="3" name="내용 개체 틀 2"/>
          <p:cNvSpPr>
            <a:spLocks noGrp="1"/>
          </p:cNvSpPr>
          <p:nvPr>
            <p:ph idx="1"/>
          </p:nvPr>
        </p:nvSpPr>
        <p:spPr>
          <a:xfrm>
            <a:off x="457200" y="1340768"/>
            <a:ext cx="8229600" cy="4968552"/>
          </a:xfrm>
        </p:spPr>
        <p:txBody>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2023. 10. 29.</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3930723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2023. 10. 29.</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11828504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내용 개체 틀 2"/>
          <p:cNvSpPr>
            <a:spLocks noGrp="1"/>
          </p:cNvSpPr>
          <p:nvPr>
            <p:ph sz="half" idx="1"/>
          </p:nvPr>
        </p:nvSpPr>
        <p:spPr>
          <a:xfrm>
            <a:off x="457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2023. 10. 29.</a:t>
            </a:fld>
            <a:endParaRPr lang="ko-KR" altLang="en-US">
              <a:solidFill>
                <a:prstClr val="black">
                  <a:tint val="75000"/>
                </a:prstClr>
              </a:solidFill>
              <a:latin typeface="Calibri"/>
              <a:ea typeface="나눔고딕"/>
            </a:endParaRPr>
          </a:p>
        </p:txBody>
      </p:sp>
      <p:sp>
        <p:nvSpPr>
          <p:cNvPr id="6" name="바닥글 개체 틀 5"/>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7" name="슬라이드 번호 개체 틀 6"/>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0" name="직선 연결선 9"/>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1429036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34076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dirty="0"/>
              <a:t>마스터 텍스트 스타일을 편집합니다</a:t>
            </a:r>
          </a:p>
        </p:txBody>
      </p:sp>
      <p:sp>
        <p:nvSpPr>
          <p:cNvPr id="4" name="내용 개체 틀 3"/>
          <p:cNvSpPr>
            <a:spLocks noGrp="1"/>
          </p:cNvSpPr>
          <p:nvPr>
            <p:ph sz="half" idx="2"/>
          </p:nvPr>
        </p:nvSpPr>
        <p:spPr>
          <a:xfrm>
            <a:off x="457200" y="1988840"/>
            <a:ext cx="4040188"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34076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1988840"/>
            <a:ext cx="4041775"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2023. 10. 29.</a:t>
            </a:fld>
            <a:endParaRPr lang="ko-KR" altLang="en-US">
              <a:solidFill>
                <a:prstClr val="black">
                  <a:tint val="75000"/>
                </a:prstClr>
              </a:solidFill>
              <a:latin typeface="Calibri"/>
              <a:ea typeface="나눔고딕"/>
            </a:endParaRPr>
          </a:p>
        </p:txBody>
      </p:sp>
      <p:sp>
        <p:nvSpPr>
          <p:cNvPr id="8" name="바닥글 개체 틀 7"/>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9" name="슬라이드 번호 개체 틀 8"/>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2" name="직선 연결선 11"/>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2885753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날짜 개체 틀 2"/>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2023. 10. 29.</a:t>
            </a:fld>
            <a:endParaRPr lang="ko-KR" altLang="en-US">
              <a:solidFill>
                <a:prstClr val="black">
                  <a:tint val="75000"/>
                </a:prstClr>
              </a:solidFill>
              <a:latin typeface="Calibri"/>
              <a:ea typeface="나눔고딕"/>
            </a:endParaRPr>
          </a:p>
        </p:txBody>
      </p:sp>
      <p:sp>
        <p:nvSpPr>
          <p:cNvPr id="4" name="바닥글 개체 틀 3"/>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5" name="슬라이드 번호 개체 틀 4"/>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4387130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2023. 10. 29.</a:t>
            </a:fld>
            <a:endParaRPr lang="ko-KR" altLang="en-US">
              <a:solidFill>
                <a:prstClr val="black">
                  <a:tint val="75000"/>
                </a:prstClr>
              </a:solidFill>
              <a:latin typeface="Calibri"/>
              <a:ea typeface="나눔고딕"/>
            </a:endParaRPr>
          </a:p>
        </p:txBody>
      </p:sp>
      <p:sp>
        <p:nvSpPr>
          <p:cNvPr id="3" name="바닥글 개체 틀 2"/>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4" name="슬라이드 번호 개체 틀 3"/>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356019865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9479520"/>
      </p:ext>
    </p:extLst>
  </p:cSld>
  <p:clrMapOvr>
    <a:masterClrMapping/>
  </p:clrMapOvr>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055632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pic>
        <p:nvPicPr>
          <p:cNvPr id="5" name="Picture 4"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66332104"/>
      </p:ext>
    </p:extLst>
  </p:cSld>
  <p:clrMapOvr>
    <a:masterClrMapping/>
  </p:clrMapOvr>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00379847"/>
      </p:ext>
    </p:extLst>
  </p:cSld>
  <p:clrMapOvr>
    <a:masterClrMapping/>
  </p:clrMapOvr>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572035"/>
      </p:ext>
    </p:extLst>
  </p:cSld>
  <p:clrMapOvr>
    <a:masterClrMapping/>
  </p:clrMapOvr>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8566681"/>
      </p:ext>
    </p:extLst>
  </p:cSld>
  <p:clrMapOvr>
    <a:masterClrMapping/>
  </p:clrMapOvr>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8079462"/>
      </p:ext>
    </p:extLst>
  </p:cSld>
  <p:clrMapOvr>
    <a:masterClrMapping/>
  </p:clrMapOvr>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5569968"/>
      </p:ext>
    </p:extLst>
  </p:cSld>
  <p:clrMapOvr>
    <a:masterClrMapping/>
  </p:clrMapOvr>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9015984"/>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7952"/>
      </p:ext>
    </p:extLst>
  </p:cSld>
  <p:clrMapOvr>
    <a:masterClrMapping/>
  </p:clrMapOvr>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945983"/>
      </p:ext>
    </p:extLst>
  </p:cSld>
  <p:clrMapOvr>
    <a:masterClrMapping/>
  </p:clrMapOvr>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2225097"/>
      </p:ext>
    </p:extLst>
  </p:cSld>
  <p:clrMapOvr>
    <a:masterClrMapping/>
  </p:clrMapOvr>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2869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pic>
        <p:nvPicPr>
          <p:cNvPr id="4" name="Picture 3"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936326866"/>
      </p:ext>
    </p:extLst>
  </p:cSld>
  <p:clrMapOvr>
    <a:masterClrMapping/>
  </p:clrMapOvr>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75157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12952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152414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13363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326171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5589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8574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015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80123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5115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51917189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0E240D94-E5C6-2B45-92EB-F7FCCB9B6116}" type="slidenum">
              <a:rPr lang="en-US" altLang="en-US"/>
              <a:pPr>
                <a:defRPr/>
              </a:pPr>
              <a:t>‹#›</a:t>
            </a:fld>
            <a:endParaRPr lang="en-US" altLang="en-US"/>
          </a:p>
        </p:txBody>
      </p:sp>
    </p:spTree>
    <p:extLst>
      <p:ext uri="{BB962C8B-B14F-4D97-AF65-F5344CB8AC3E}">
        <p14:creationId xmlns:p14="http://schemas.microsoft.com/office/powerpoint/2010/main" val="1439261544"/>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7B2952-2F74-D544-92BC-FBFBE9A340CC}" type="slidenum">
              <a:rPr lang="en-US" altLang="en-US"/>
              <a:pPr>
                <a:defRPr/>
              </a:pPr>
              <a:t>‹#›</a:t>
            </a:fld>
            <a:endParaRPr lang="en-US" altLang="en-US"/>
          </a:p>
        </p:txBody>
      </p:sp>
    </p:spTree>
    <p:extLst>
      <p:ext uri="{BB962C8B-B14F-4D97-AF65-F5344CB8AC3E}">
        <p14:creationId xmlns:p14="http://schemas.microsoft.com/office/powerpoint/2010/main" val="1244734131"/>
      </p:ext>
    </p:extLst>
  </p:cSld>
  <p:clrMapOvr>
    <a:masterClrMapping/>
  </p:clrMapOvr>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F9F7682-838C-D145-8DB5-B49C18A130F8}" type="slidenum">
              <a:rPr lang="en-US" altLang="en-US"/>
              <a:pPr>
                <a:defRPr/>
              </a:pPr>
              <a:t>‹#›</a:t>
            </a:fld>
            <a:endParaRPr lang="en-US" altLang="en-US"/>
          </a:p>
        </p:txBody>
      </p:sp>
    </p:spTree>
    <p:extLst>
      <p:ext uri="{BB962C8B-B14F-4D97-AF65-F5344CB8AC3E}">
        <p14:creationId xmlns:p14="http://schemas.microsoft.com/office/powerpoint/2010/main" val="3758153688"/>
      </p:ext>
    </p:extLst>
  </p:cSld>
  <p:clrMapOvr>
    <a:masterClrMapping/>
  </p:clrMapOvr>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E01938C-1825-4C47-ADAA-667501E8BB2D}" type="slidenum">
              <a:rPr lang="en-US" altLang="en-US"/>
              <a:pPr>
                <a:defRPr/>
              </a:pPr>
              <a:t>‹#›</a:t>
            </a:fld>
            <a:endParaRPr lang="en-US" altLang="en-US"/>
          </a:p>
        </p:txBody>
      </p:sp>
    </p:spTree>
    <p:extLst>
      <p:ext uri="{BB962C8B-B14F-4D97-AF65-F5344CB8AC3E}">
        <p14:creationId xmlns:p14="http://schemas.microsoft.com/office/powerpoint/2010/main" val="3906725712"/>
      </p:ext>
    </p:extLst>
  </p:cSld>
  <p:clrMapOvr>
    <a:masterClrMapping/>
  </p:clrMapOvr>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2E44CBD-17AA-1C44-8BA0-F0313DF1E03A}" type="slidenum">
              <a:rPr lang="en-US" altLang="en-US"/>
              <a:pPr>
                <a:defRPr/>
              </a:pPr>
              <a:t>‹#›</a:t>
            </a:fld>
            <a:endParaRPr lang="en-US" altLang="en-US"/>
          </a:p>
        </p:txBody>
      </p:sp>
    </p:spTree>
    <p:extLst>
      <p:ext uri="{BB962C8B-B14F-4D97-AF65-F5344CB8AC3E}">
        <p14:creationId xmlns:p14="http://schemas.microsoft.com/office/powerpoint/2010/main" val="4069638184"/>
      </p:ext>
    </p:extLst>
  </p:cSld>
  <p:clrMapOvr>
    <a:masterClrMapping/>
  </p:clrMapOvr>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14E6E70-902E-8E4C-B56A-EB171DB5C34A}" type="slidenum">
              <a:rPr lang="en-US" altLang="en-US"/>
              <a:pPr>
                <a:defRPr/>
              </a:pPr>
              <a:t>‹#›</a:t>
            </a:fld>
            <a:endParaRPr lang="en-US" altLang="en-US"/>
          </a:p>
        </p:txBody>
      </p:sp>
    </p:spTree>
    <p:extLst>
      <p:ext uri="{BB962C8B-B14F-4D97-AF65-F5344CB8AC3E}">
        <p14:creationId xmlns:p14="http://schemas.microsoft.com/office/powerpoint/2010/main" val="4280595539"/>
      </p:ext>
    </p:extLst>
  </p:cSld>
  <p:clrMapOvr>
    <a:masterClrMapping/>
  </p:clrMapOvr>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1920B83-E5C7-4748-945F-F9585594732C}" type="slidenum">
              <a:rPr lang="en-US" altLang="en-US"/>
              <a:pPr>
                <a:defRPr/>
              </a:pPr>
              <a:t>‹#›</a:t>
            </a:fld>
            <a:endParaRPr lang="en-US" altLang="en-US"/>
          </a:p>
        </p:txBody>
      </p:sp>
    </p:spTree>
    <p:extLst>
      <p:ext uri="{BB962C8B-B14F-4D97-AF65-F5344CB8AC3E}">
        <p14:creationId xmlns:p14="http://schemas.microsoft.com/office/powerpoint/2010/main" val="2174433047"/>
      </p:ext>
    </p:extLst>
  </p:cSld>
  <p:clrMapOvr>
    <a:masterClrMapping/>
  </p:clrMapOvr>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84C42A7-D582-E24E-B2AD-361121256527}" type="slidenum">
              <a:rPr lang="en-US" altLang="en-US"/>
              <a:pPr>
                <a:defRPr/>
              </a:pPr>
              <a:t>‹#›</a:t>
            </a:fld>
            <a:endParaRPr lang="en-US" altLang="en-US"/>
          </a:p>
        </p:txBody>
      </p:sp>
    </p:spTree>
    <p:extLst>
      <p:ext uri="{BB962C8B-B14F-4D97-AF65-F5344CB8AC3E}">
        <p14:creationId xmlns:p14="http://schemas.microsoft.com/office/powerpoint/2010/main" val="895594660"/>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45B44AF-607F-D14C-BF32-685CA37DFF41}" type="slidenum">
              <a:rPr lang="en-US" altLang="en-US"/>
              <a:pPr>
                <a:defRPr/>
              </a:pPr>
              <a:t>‹#›</a:t>
            </a:fld>
            <a:endParaRPr lang="en-US" altLang="en-US"/>
          </a:p>
        </p:txBody>
      </p:sp>
    </p:spTree>
    <p:extLst>
      <p:ext uri="{BB962C8B-B14F-4D97-AF65-F5344CB8AC3E}">
        <p14:creationId xmlns:p14="http://schemas.microsoft.com/office/powerpoint/2010/main" val="3598801899"/>
      </p:ext>
    </p:extLst>
  </p:cSld>
  <p:clrMapOvr>
    <a:masterClrMapping/>
  </p:clrMapOvr>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DCDFAA6-D8FF-694C-834A-ACCCD8522248}" type="slidenum">
              <a:rPr lang="en-US" altLang="en-US"/>
              <a:pPr>
                <a:defRPr/>
              </a:pPr>
              <a:t>‹#›</a:t>
            </a:fld>
            <a:endParaRPr lang="en-US" altLang="en-US"/>
          </a:p>
        </p:txBody>
      </p:sp>
    </p:spTree>
    <p:extLst>
      <p:ext uri="{BB962C8B-B14F-4D97-AF65-F5344CB8AC3E}">
        <p14:creationId xmlns:p14="http://schemas.microsoft.com/office/powerpoint/2010/main" val="182300764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02755826"/>
      </p:ext>
    </p:extLst>
  </p:cSld>
  <p:clrMapOvr>
    <a:masterClrMapping/>
  </p:clrMapOvr>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923AAA-1C55-7E45-B953-D9BFED328DD6}" type="slidenum">
              <a:rPr lang="en-US" altLang="en-US"/>
              <a:pPr>
                <a:defRPr/>
              </a:pPr>
              <a:t>‹#›</a:t>
            </a:fld>
            <a:endParaRPr lang="en-US" altLang="en-US"/>
          </a:p>
        </p:txBody>
      </p:sp>
    </p:spTree>
    <p:extLst>
      <p:ext uri="{BB962C8B-B14F-4D97-AF65-F5344CB8AC3E}">
        <p14:creationId xmlns:p14="http://schemas.microsoft.com/office/powerpoint/2010/main" val="2692791579"/>
      </p:ext>
    </p:extLst>
  </p:cSld>
  <p:clrMapOvr>
    <a:masterClrMapping/>
  </p:clrMapOvr>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694097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50198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485014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104253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280317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97954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049454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2490706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6683859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5857697"/>
      </p:ext>
    </p:extLst>
  </p:cSld>
  <p:clrMapOvr>
    <a:masterClrMapping/>
  </p:clrMapOvr>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10/29/23</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35443808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536627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86644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C668BF9C-93BB-B548-912F-BE2A1331A62B}" type="slidenum">
              <a:rPr lang="en-US" altLang="en-US"/>
              <a:pPr>
                <a:defRPr/>
              </a:pPr>
              <a:t>‹#›</a:t>
            </a:fld>
            <a:endParaRPr lang="en-US" altLang="en-US"/>
          </a:p>
        </p:txBody>
      </p:sp>
    </p:spTree>
    <p:extLst>
      <p:ext uri="{BB962C8B-B14F-4D97-AF65-F5344CB8AC3E}">
        <p14:creationId xmlns:p14="http://schemas.microsoft.com/office/powerpoint/2010/main" val="31592919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60F4C6C-A4AD-634C-B2AA-5823E85646AB}" type="slidenum">
              <a:rPr lang="en-US" altLang="en-US"/>
              <a:pPr>
                <a:defRPr/>
              </a:pPr>
              <a:t>‹#›</a:t>
            </a:fld>
            <a:endParaRPr lang="en-US" altLang="en-US"/>
          </a:p>
        </p:txBody>
      </p:sp>
    </p:spTree>
    <p:extLst>
      <p:ext uri="{BB962C8B-B14F-4D97-AF65-F5344CB8AC3E}">
        <p14:creationId xmlns:p14="http://schemas.microsoft.com/office/powerpoint/2010/main" val="20648790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E9D27D4-CF21-B743-868C-38D13B2F42B4}" type="slidenum">
              <a:rPr lang="en-US" altLang="en-US"/>
              <a:pPr>
                <a:defRPr/>
              </a:pPr>
              <a:t>‹#›</a:t>
            </a:fld>
            <a:endParaRPr lang="en-US" altLang="en-US"/>
          </a:p>
        </p:txBody>
      </p:sp>
    </p:spTree>
    <p:extLst>
      <p:ext uri="{BB962C8B-B14F-4D97-AF65-F5344CB8AC3E}">
        <p14:creationId xmlns:p14="http://schemas.microsoft.com/office/powerpoint/2010/main" val="2367538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8F35F6C-2FE9-E643-BA9E-744EBFA979FE}" type="slidenum">
              <a:rPr lang="en-US" altLang="en-US"/>
              <a:pPr>
                <a:defRPr/>
              </a:pPr>
              <a:t>‹#›</a:t>
            </a:fld>
            <a:endParaRPr lang="en-US" altLang="en-US"/>
          </a:p>
        </p:txBody>
      </p:sp>
    </p:spTree>
    <p:extLst>
      <p:ext uri="{BB962C8B-B14F-4D97-AF65-F5344CB8AC3E}">
        <p14:creationId xmlns:p14="http://schemas.microsoft.com/office/powerpoint/2010/main" val="3324610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36820D8-511C-334B-9255-32401B223793}" type="slidenum">
              <a:rPr lang="en-US" altLang="en-US"/>
              <a:pPr>
                <a:defRPr/>
              </a:pPr>
              <a:t>‹#›</a:t>
            </a:fld>
            <a:endParaRPr lang="en-US" altLang="en-US"/>
          </a:p>
        </p:txBody>
      </p:sp>
    </p:spTree>
    <p:extLst>
      <p:ext uri="{BB962C8B-B14F-4D97-AF65-F5344CB8AC3E}">
        <p14:creationId xmlns:p14="http://schemas.microsoft.com/office/powerpoint/2010/main" val="1827451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42E3693-D302-D64D-8335-04DBBDCAC3E8}" type="slidenum">
              <a:rPr lang="en-US" altLang="en-US"/>
              <a:pPr>
                <a:defRPr/>
              </a:pPr>
              <a:t>‹#›</a:t>
            </a:fld>
            <a:endParaRPr lang="en-US" altLang="en-US"/>
          </a:p>
        </p:txBody>
      </p:sp>
    </p:spTree>
    <p:extLst>
      <p:ext uri="{BB962C8B-B14F-4D97-AF65-F5344CB8AC3E}">
        <p14:creationId xmlns:p14="http://schemas.microsoft.com/office/powerpoint/2010/main" val="36584765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0C3B91E-9495-5D4C-A473-89DD744F318C}" type="slidenum">
              <a:rPr lang="en-US" altLang="en-US"/>
              <a:pPr>
                <a:defRPr/>
              </a:pPr>
              <a:t>‹#›</a:t>
            </a:fld>
            <a:endParaRPr lang="en-US" altLang="en-US"/>
          </a:p>
        </p:txBody>
      </p:sp>
    </p:spTree>
    <p:extLst>
      <p:ext uri="{BB962C8B-B14F-4D97-AF65-F5344CB8AC3E}">
        <p14:creationId xmlns:p14="http://schemas.microsoft.com/office/powerpoint/2010/main" val="1756490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73851008"/>
      </p:ext>
    </p:extLst>
  </p:cSld>
  <p:clrMapOvr>
    <a:masterClrMapping/>
  </p:clrMapOvr>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E317DB17-6DD3-1D47-9DC7-29C718BD885A}" type="slidenum">
              <a:rPr lang="en-US" altLang="en-US"/>
              <a:pPr>
                <a:defRPr/>
              </a:pPr>
              <a:t>‹#›</a:t>
            </a:fld>
            <a:endParaRPr lang="en-US" altLang="en-US"/>
          </a:p>
        </p:txBody>
      </p:sp>
    </p:spTree>
    <p:extLst>
      <p:ext uri="{BB962C8B-B14F-4D97-AF65-F5344CB8AC3E}">
        <p14:creationId xmlns:p14="http://schemas.microsoft.com/office/powerpoint/2010/main" val="33704642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8B564A7-2749-BD47-ACBB-5E9A7893C5B7}" type="slidenum">
              <a:rPr lang="en-US" altLang="en-US"/>
              <a:pPr>
                <a:defRPr/>
              </a:pPr>
              <a:t>‹#›</a:t>
            </a:fld>
            <a:endParaRPr lang="en-US" altLang="en-US"/>
          </a:p>
        </p:txBody>
      </p:sp>
    </p:spTree>
    <p:extLst>
      <p:ext uri="{BB962C8B-B14F-4D97-AF65-F5344CB8AC3E}">
        <p14:creationId xmlns:p14="http://schemas.microsoft.com/office/powerpoint/2010/main" val="15538328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53FA10DE-9244-444C-BB66-013E28A2DDD9}" type="slidenum">
              <a:rPr lang="en-US" altLang="en-US"/>
              <a:pPr>
                <a:defRPr/>
              </a:pPr>
              <a:t>‹#›</a:t>
            </a:fld>
            <a:endParaRPr lang="en-US" altLang="en-US"/>
          </a:p>
        </p:txBody>
      </p:sp>
    </p:spTree>
    <p:extLst>
      <p:ext uri="{BB962C8B-B14F-4D97-AF65-F5344CB8AC3E}">
        <p14:creationId xmlns:p14="http://schemas.microsoft.com/office/powerpoint/2010/main" val="10646979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E2563C0-B5B3-BE4C-AFD7-D5025596D7E3}" type="slidenum">
              <a:rPr lang="en-US" altLang="en-US"/>
              <a:pPr>
                <a:defRPr/>
              </a:pPr>
              <a:t>‹#›</a:t>
            </a:fld>
            <a:endParaRPr lang="en-US" altLang="en-US"/>
          </a:p>
        </p:txBody>
      </p:sp>
    </p:spTree>
    <p:extLst>
      <p:ext uri="{BB962C8B-B14F-4D97-AF65-F5344CB8AC3E}">
        <p14:creationId xmlns:p14="http://schemas.microsoft.com/office/powerpoint/2010/main" val="39506075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28588217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1247416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15245025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1673744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40940905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23750121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94742916"/>
      </p:ext>
    </p:extLst>
  </p:cSld>
  <p:clrMapOvr>
    <a:masterClrMapping/>
  </p:clrMapOvr>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9608593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19668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2146915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2723253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21399147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6561647"/>
      </p:ext>
    </p:extLst>
  </p:cSld>
  <p:clrMapOvr>
    <a:masterClrMapping/>
  </p:clrMapOvr>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62C6DF-45F1-4B5C-AB56-7A1B175EDAF2}" type="datetime1">
              <a:rPr lang="en-US" smtClean="0">
                <a:solidFill>
                  <a:prstClr val="black">
                    <a:tint val="75000"/>
                  </a:prstClr>
                </a:solidFill>
              </a:rPr>
              <a:pPr/>
              <a:t>10/29/23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2F9376-125E-4038-9239-01F6FB99A311}" type="datetime1">
              <a:rPr lang="en-US" smtClean="0">
                <a:solidFill>
                  <a:prstClr val="black">
                    <a:tint val="75000"/>
                  </a:prstClr>
                </a:solidFill>
              </a:rPr>
              <a:pPr/>
              <a:t>10/29/23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869440-780F-4CA0-ADC0-2E0F480BE34C}" type="datetime1">
              <a:rPr lang="en-US" smtClean="0">
                <a:solidFill>
                  <a:prstClr val="black">
                    <a:tint val="75000"/>
                  </a:prstClr>
                </a:solidFill>
              </a:rPr>
              <a:pPr/>
              <a:t>10/29/23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991E5A5-56F5-45DD-9EBC-3EBCBD7D9DB6}" type="datetime1">
              <a:rPr lang="en-US" smtClean="0">
                <a:solidFill>
                  <a:prstClr val="black">
                    <a:tint val="75000"/>
                  </a:prstClr>
                </a:solidFill>
              </a:rPr>
              <a:pPr/>
              <a:t>10/29/23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8418393"/>
      </p:ext>
    </p:extLst>
  </p:cSld>
  <p:clrMapOvr>
    <a:masterClrMapping/>
  </p:clrMapOvr>
  <p:transition/>
</p:sldLayout>
</file>

<file path=ppt/slideLayouts/slideLayout3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BBF0BC3-6E3B-45EA-BC57-19A66917F11D}" type="datetime1">
              <a:rPr lang="en-US" smtClean="0">
                <a:solidFill>
                  <a:prstClr val="black">
                    <a:tint val="75000"/>
                  </a:prstClr>
                </a:solidFill>
              </a:rPr>
              <a:pPr/>
              <a:t>10/29/23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4C4508D-41CE-4C5D-8C95-4F2685A18AA3}" type="datetime1">
              <a:rPr lang="en-US" smtClean="0">
                <a:solidFill>
                  <a:prstClr val="black">
                    <a:tint val="75000"/>
                  </a:prstClr>
                </a:solidFill>
              </a:rPr>
              <a:pPr/>
              <a:t>10/29/23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8B1997-8A50-49F7-8E56-952DC0A8FF7E}" type="datetime1">
              <a:rPr lang="en-US" smtClean="0">
                <a:solidFill>
                  <a:prstClr val="black">
                    <a:tint val="75000"/>
                  </a:prstClr>
                </a:solidFill>
              </a:rPr>
              <a:pPr/>
              <a:t>10/29/23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AA5356-38C7-490A-B21B-42AA2783D31F}" type="datetime1">
              <a:rPr lang="en-US" smtClean="0">
                <a:solidFill>
                  <a:prstClr val="black">
                    <a:tint val="75000"/>
                  </a:prstClr>
                </a:solidFill>
              </a:rPr>
              <a:pPr/>
              <a:t>10/29/23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49FDA4-1E33-4FA0-87FA-844395F4715B}" type="datetime1">
              <a:rPr lang="en-US" smtClean="0">
                <a:solidFill>
                  <a:prstClr val="black">
                    <a:tint val="75000"/>
                  </a:prstClr>
                </a:solidFill>
              </a:rPr>
              <a:pPr/>
              <a:t>10/29/23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10498C-2F13-458E-B42A-99F5303B9184}" type="datetime1">
              <a:rPr lang="en-US" smtClean="0">
                <a:solidFill>
                  <a:prstClr val="black">
                    <a:tint val="75000"/>
                  </a:prstClr>
                </a:solidFill>
              </a:rPr>
              <a:pPr/>
              <a:t>10/29/23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FA4EC7-3420-4389-8C46-A991F3944D59}" type="datetime1">
              <a:rPr lang="en-US" smtClean="0">
                <a:solidFill>
                  <a:prstClr val="black">
                    <a:tint val="75000"/>
                  </a:prstClr>
                </a:solidFill>
              </a:rPr>
              <a:pPr/>
              <a:t>10/29/23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vl6pPr marL="1143000" indent="0" algn="ctr">
              <a:buNone/>
              <a:defRPr/>
            </a:lvl6pPr>
            <a:lvl7pPr marL="1371600" indent="0" algn="ctr">
              <a:buNone/>
              <a:defRPr/>
            </a:lvl7pPr>
            <a:lvl8pPr marL="1600200" indent="0" algn="ctr">
              <a:buNone/>
              <a:defRPr/>
            </a:lvl8pPr>
            <a:lvl9pPr marL="1828800" indent="0" algn="ctr">
              <a:buNone/>
              <a:defRPr/>
            </a:lvl9pPr>
          </a:lstStyle>
          <a:p>
            <a:r>
              <a:rPr lang="en-US"/>
              <a:t>Click to edit Master subtitle style</a:t>
            </a:r>
          </a:p>
        </p:txBody>
      </p:sp>
    </p:spTree>
  </p:cSld>
  <p:clrMapOvr>
    <a:masterClrMapping/>
  </p:clrMapOvr>
  <p:transition/>
</p:sldLayout>
</file>

<file path=ppt/slideLayouts/slideLayout3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722313" y="2906712"/>
            <a:ext cx="7772400" cy="1500188"/>
          </a:xfrm>
        </p:spPr>
        <p:txBody>
          <a:bodyPr anchor="b"/>
          <a:lstStyle>
            <a:lvl1pPr marL="0" indent="0">
              <a:buNone/>
              <a:defRPr sz="1000"/>
            </a:lvl1pPr>
            <a:lvl2pPr marL="228600" indent="0">
              <a:buNone/>
              <a:defRPr sz="900"/>
            </a:lvl2pPr>
            <a:lvl3pPr marL="457200" indent="0">
              <a:buNone/>
              <a:defRPr sz="800"/>
            </a:lvl3pPr>
            <a:lvl4pPr marL="685800" indent="0">
              <a:buNone/>
              <a:defRPr sz="700"/>
            </a:lvl4pPr>
            <a:lvl5pPr marL="914400" indent="0">
              <a:buNone/>
              <a:defRPr sz="700"/>
            </a:lvl5pPr>
            <a:lvl6pPr marL="1143000" indent="0">
              <a:buNone/>
              <a:defRPr sz="700"/>
            </a:lvl6pPr>
            <a:lvl7pPr marL="1371600" indent="0">
              <a:buNone/>
              <a:defRPr sz="700"/>
            </a:lvl7pPr>
            <a:lvl8pPr marL="1600200" indent="0">
              <a:buNone/>
              <a:defRPr sz="700"/>
            </a:lvl8pPr>
            <a:lvl9pPr marL="1828800" indent="0">
              <a:buNone/>
              <a:defRPr sz="700"/>
            </a:lvl9pPr>
          </a:lstStyle>
          <a:p>
            <a:pPr lvl="0"/>
            <a:r>
              <a:rPr lang="en-US"/>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0556249"/>
      </p:ext>
    </p:extLst>
  </p:cSld>
  <p:clrMapOvr>
    <a:masterClrMapping/>
  </p:clrMapOvr>
  <p:transition/>
</p:sldLayout>
</file>

<file path=ppt/slideLayouts/slideLayout3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9100" y="1047750"/>
            <a:ext cx="4000500" cy="5175250"/>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95800" y="1047750"/>
            <a:ext cx="4000500" cy="5175250"/>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2"/>
            <a:ext cx="4040188" cy="639763"/>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2"/>
            <a:ext cx="4041775" cy="639763"/>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3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313" cy="116205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435103"/>
            <a:ext cx="3008313" cy="4691063"/>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Tree>
  </p:cSld>
  <p:clrMapOvr>
    <a:masterClrMapping/>
  </p:clrMapOvr>
  <p:transition/>
</p:sldLayout>
</file>

<file path=ppt/slideLayouts/slideLayout3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1792288" y="5367341"/>
            <a:ext cx="5486400" cy="804863"/>
          </a:xfrm>
        </p:spPr>
        <p:txBody>
          <a:bodyPr/>
          <a:lstStyle>
            <a:lvl1pPr marL="0" indent="0">
              <a:buNone/>
              <a:defRPr sz="700"/>
            </a:lvl1pPr>
            <a:lvl2pPr marL="228600" indent="0">
              <a:buNone/>
              <a:defRPr sz="600"/>
            </a:lvl2pPr>
            <a:lvl3pPr marL="457200" indent="0">
              <a:buNone/>
              <a:defRPr sz="5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en-US"/>
              <a:t>Click to edit Master text styles</a:t>
            </a:r>
          </a:p>
        </p:txBody>
      </p:sp>
    </p:spTree>
  </p:cSld>
  <p:clrMapOvr>
    <a:masterClrMapping/>
  </p:clrMapOvr>
  <p:transition/>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196850"/>
            <a:ext cx="2019300" cy="6026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9100" y="196850"/>
            <a:ext cx="5981700" cy="60261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4934606"/>
      </p:ext>
    </p:extLst>
  </p:cSld>
  <p:clrMapOvr>
    <a:masterClrMapping/>
  </p:clrMapOvr>
  <p:transition/>
</p:sldLayout>
</file>

<file path=ppt/slideLayouts/slideLayout3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67983501"/>
      </p:ext>
    </p:extLst>
  </p:cSld>
  <p:clrMapOvr>
    <a:masterClrMapping/>
  </p:clrMapOvr>
  <p:transition/>
</p:sldLayout>
</file>

<file path=ppt/slideLayouts/slideLayout3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9333776"/>
      </p:ext>
    </p:extLst>
  </p:cSld>
  <p:clrMapOvr>
    <a:masterClrMapping/>
  </p:clrMapOvr>
  <p:transition/>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sz="1350">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6" name="Line 10"/>
          <p:cNvSpPr>
            <a:spLocks noChangeShapeType="1"/>
          </p:cNvSpPr>
          <p:nvPr/>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sz="1350">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3600"/>
            </a:lvl1pPr>
          </a:lstStyle>
          <a:p>
            <a:r>
              <a:rPr lang="en-US" altLang="zh-TW"/>
              <a:t>Click to edit Master title style</a:t>
            </a:r>
            <a:endParaRPr lang="en-US" altLang="en-US"/>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zh-TW"/>
              <a:t>Click to edit Master subtitle style</a:t>
            </a:r>
            <a:endParaRPr lang="en-US" altLang="en-US"/>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900">
                <a:latin typeface="Garamond" pitchFamily="18" charset="0"/>
              </a:defRPr>
            </a:lvl1pPr>
          </a:lstStyle>
          <a:p>
            <a:endParaRPr 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sz="900"/>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idx="1"/>
          </p:nvPr>
        </p:nvSpPr>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lstStyle>
            <a:lvl1pPr algn="l">
              <a:defRPr sz="3000" b="1" cap="all"/>
            </a:lvl1pPr>
          </a:lstStyle>
          <a:p>
            <a:r>
              <a:rPr lang="en-US" altLang="zh-TW"/>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ltLang="zh-TW"/>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sz="half" idx="1"/>
          </p:nvPr>
        </p:nvSpPr>
        <p:spPr>
          <a:xfrm>
            <a:off x="2286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Content Placeholder 3"/>
          <p:cNvSpPr>
            <a:spLocks noGrp="1"/>
          </p:cNvSpPr>
          <p:nvPr>
            <p:ph sz="half" idx="2"/>
          </p:nvPr>
        </p:nvSpPr>
        <p:spPr>
          <a:xfrm>
            <a:off x="46101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ltLang="zh-TW"/>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7"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ltLang="zh-TW"/>
              <a:t>Click to edit Master title style</a:t>
            </a:r>
            <a:endParaRPr lang="en-US"/>
          </a:p>
        </p:txBody>
      </p:sp>
      <p:sp>
        <p:nvSpPr>
          <p:cNvPr id="3" name="Content Placeholder 2"/>
          <p:cNvSpPr>
            <a:spLocks noGrp="1"/>
          </p:cNvSpPr>
          <p:nvPr>
            <p:ph idx="1"/>
          </p:nvPr>
        </p:nvSpPr>
        <p:spPr>
          <a:xfrm>
            <a:off x="3575050" y="273070"/>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ltLang="zh-TW"/>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altLang="zh-TW"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0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42799048"/>
      </p:ext>
    </p:extLst>
  </p:cSld>
  <p:clrMapOvr>
    <a:masterClrMapping/>
  </p:clrMapOvr>
  <p:transition/>
</p:sldLayout>
</file>

<file path=ppt/slideLayouts/slideLayout41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ltLang="zh-TW"/>
              <a:t>Click to edit Master title style</a:t>
            </a:r>
            <a:endParaRPr lang="en-US"/>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srgbClr val="000000"/>
              </a:solidFill>
              <a:latin typeface="Arial" charset="0"/>
              <a:ea typeface="ＭＳ Ｐゴシック" charset="-128"/>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charset="0"/>
              <a:ea typeface="ＭＳ Ｐゴシック" charset="-128"/>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charset="0"/>
              <a:ea typeface="ＭＳ Ｐゴシック" charset="-128"/>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eaLnBrk="0" hangingPunc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eaLnBrk="0" hangingPunct="0">
              <a:defRPr sz="1200" smtClean="0"/>
            </a:lvl1pPr>
          </a:lstStyle>
          <a:p>
            <a:pPr>
              <a:defRPr/>
            </a:pPr>
            <a:fld id="{3337BF1A-2471-8F44-AA10-9A6AA4B4E0AC}" type="slidenum">
              <a:rPr lang="en-US" altLang="en-US"/>
              <a:pPr>
                <a:defRPr/>
              </a:pPr>
              <a:t>‹#›</a:t>
            </a:fld>
            <a:endParaRPr lang="en-US" altLang="en-US"/>
          </a:p>
        </p:txBody>
      </p:sp>
    </p:spTree>
    <p:extLst>
      <p:ext uri="{BB962C8B-B14F-4D97-AF65-F5344CB8AC3E}">
        <p14:creationId xmlns:p14="http://schemas.microsoft.com/office/powerpoint/2010/main" val="3087076613"/>
      </p:ext>
    </p:extLst>
  </p:cSld>
  <p:clrMapOvr>
    <a:masterClrMapping/>
  </p:clrMapOvr>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eaLnBrk="0" hangingPunct="0">
              <a:defRPr smtClean="0"/>
            </a:lvl1pPr>
          </a:lstStyle>
          <a:p>
            <a:pPr>
              <a:defRPr/>
            </a:pPr>
            <a:fld id="{C693BED2-1B18-8744-B8F0-03CBD3594789}" type="slidenum">
              <a:rPr lang="en-US" altLang="en-US"/>
              <a:pPr>
                <a:defRPr/>
              </a:pPr>
              <a:t>‹#›</a:t>
            </a:fld>
            <a:endParaRPr lang="en-US" altLang="en-US"/>
          </a:p>
        </p:txBody>
      </p:sp>
    </p:spTree>
    <p:extLst>
      <p:ext uri="{BB962C8B-B14F-4D97-AF65-F5344CB8AC3E}">
        <p14:creationId xmlns:p14="http://schemas.microsoft.com/office/powerpoint/2010/main" val="3810149434"/>
      </p:ext>
    </p:extLst>
  </p:cSld>
  <p:clrMapOvr>
    <a:masterClrMapping/>
  </p:clrMapOvr>
  <p:transition/>
</p:sldLayout>
</file>

<file path=ppt/slideLayouts/slideLayout4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eaLnBrk="0" hangingPunct="0">
              <a:defRPr smtClean="0"/>
            </a:lvl1pPr>
          </a:lstStyle>
          <a:p>
            <a:pPr>
              <a:defRPr/>
            </a:pPr>
            <a:fld id="{5F36C014-2CFC-0248-B17F-D9D3ED4B0741}" type="slidenum">
              <a:rPr lang="en-US" altLang="en-US"/>
              <a:pPr>
                <a:defRPr/>
              </a:pPr>
              <a:t>‹#›</a:t>
            </a:fld>
            <a:endParaRPr lang="en-US" altLang="en-US"/>
          </a:p>
        </p:txBody>
      </p:sp>
    </p:spTree>
    <p:extLst>
      <p:ext uri="{BB962C8B-B14F-4D97-AF65-F5344CB8AC3E}">
        <p14:creationId xmlns:p14="http://schemas.microsoft.com/office/powerpoint/2010/main" val="2083475498"/>
      </p:ext>
    </p:extLst>
  </p:cSld>
  <p:clrMapOvr>
    <a:masterClrMapping/>
  </p:clrMapOvr>
  <p:transition/>
</p:sldLayout>
</file>

<file path=ppt/slideLayouts/slideLayout4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eaLnBrk="0" hangingPunct="0">
              <a:defRPr smtClean="0"/>
            </a:lvl1pPr>
          </a:lstStyle>
          <a:p>
            <a:pPr>
              <a:defRPr/>
            </a:pPr>
            <a:fld id="{27884B9F-AA6F-5146-9D4E-F8B9364A5890}" type="slidenum">
              <a:rPr lang="en-US" altLang="en-US"/>
              <a:pPr>
                <a:defRPr/>
              </a:pPr>
              <a:t>‹#›</a:t>
            </a:fld>
            <a:endParaRPr lang="en-US" altLang="en-US"/>
          </a:p>
        </p:txBody>
      </p:sp>
    </p:spTree>
    <p:extLst>
      <p:ext uri="{BB962C8B-B14F-4D97-AF65-F5344CB8AC3E}">
        <p14:creationId xmlns:p14="http://schemas.microsoft.com/office/powerpoint/2010/main" val="3417448"/>
      </p:ext>
    </p:extLst>
  </p:cSld>
  <p:clrMapOvr>
    <a:masterClrMapping/>
  </p:clrMapOvr>
  <p:transition/>
</p:sldLayout>
</file>

<file path=ppt/slideLayouts/slideLayout4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eaLnBrk="0" hangingPunct="0">
              <a:defRPr smtClean="0"/>
            </a:lvl1pPr>
          </a:lstStyle>
          <a:p>
            <a:pPr>
              <a:defRPr/>
            </a:pPr>
            <a:fld id="{6632DC94-572A-394E-9D76-1A9221DAD858}" type="slidenum">
              <a:rPr lang="en-US" altLang="en-US"/>
              <a:pPr>
                <a:defRPr/>
              </a:pPr>
              <a:t>‹#›</a:t>
            </a:fld>
            <a:endParaRPr lang="en-US" altLang="en-US"/>
          </a:p>
        </p:txBody>
      </p:sp>
    </p:spTree>
    <p:extLst>
      <p:ext uri="{BB962C8B-B14F-4D97-AF65-F5344CB8AC3E}">
        <p14:creationId xmlns:p14="http://schemas.microsoft.com/office/powerpoint/2010/main" val="3093445701"/>
      </p:ext>
    </p:extLst>
  </p:cSld>
  <p:clrMapOvr>
    <a:masterClrMapping/>
  </p:clrMapOvr>
  <p:transition/>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eaLnBrk="0" hangingPunct="0">
              <a:defRPr smtClean="0"/>
            </a:lvl1pPr>
          </a:lstStyle>
          <a:p>
            <a:pPr>
              <a:defRPr/>
            </a:pPr>
            <a:fld id="{71F917F0-9109-1345-BF35-EE606B428F97}" type="slidenum">
              <a:rPr lang="en-US" altLang="en-US"/>
              <a:pPr>
                <a:defRPr/>
              </a:pPr>
              <a:t>‹#›</a:t>
            </a:fld>
            <a:endParaRPr lang="en-US" altLang="en-US"/>
          </a:p>
        </p:txBody>
      </p:sp>
    </p:spTree>
    <p:extLst>
      <p:ext uri="{BB962C8B-B14F-4D97-AF65-F5344CB8AC3E}">
        <p14:creationId xmlns:p14="http://schemas.microsoft.com/office/powerpoint/2010/main" val="2752119605"/>
      </p:ext>
    </p:extLst>
  </p:cSld>
  <p:clrMapOvr>
    <a:masterClrMapping/>
  </p:clrMapOvr>
  <p:transition/>
</p:sldLayout>
</file>

<file path=ppt/slideLayouts/slideLayout4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eaLnBrk="0" hangingPunct="0">
              <a:defRPr smtClean="0"/>
            </a:lvl1pPr>
          </a:lstStyle>
          <a:p>
            <a:pPr>
              <a:defRPr/>
            </a:pPr>
            <a:fld id="{53D5049F-F691-FD4A-87B4-FC136EBC24AE}" type="slidenum">
              <a:rPr lang="en-US" altLang="en-US"/>
              <a:pPr>
                <a:defRPr/>
              </a:pPr>
              <a:t>‹#›</a:t>
            </a:fld>
            <a:endParaRPr lang="en-US" altLang="en-US"/>
          </a:p>
        </p:txBody>
      </p:sp>
    </p:spTree>
    <p:extLst>
      <p:ext uri="{BB962C8B-B14F-4D97-AF65-F5344CB8AC3E}">
        <p14:creationId xmlns:p14="http://schemas.microsoft.com/office/powerpoint/2010/main" val="3273736856"/>
      </p:ext>
    </p:extLst>
  </p:cSld>
  <p:clrMapOvr>
    <a:masterClrMapping/>
  </p:clrMapOvr>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eaLnBrk="0" hangingPunct="0">
              <a:defRPr smtClean="0"/>
            </a:lvl1pPr>
          </a:lstStyle>
          <a:p>
            <a:pPr>
              <a:defRPr/>
            </a:pPr>
            <a:fld id="{C4FF2DC8-52E2-BA40-9B61-ADB6606CB234}" type="slidenum">
              <a:rPr lang="en-US" altLang="en-US"/>
              <a:pPr>
                <a:defRPr/>
              </a:pPr>
              <a:t>‹#›</a:t>
            </a:fld>
            <a:endParaRPr lang="en-US" altLang="en-US"/>
          </a:p>
        </p:txBody>
      </p:sp>
    </p:spTree>
    <p:extLst>
      <p:ext uri="{BB962C8B-B14F-4D97-AF65-F5344CB8AC3E}">
        <p14:creationId xmlns:p14="http://schemas.microsoft.com/office/powerpoint/2010/main" val="1807450089"/>
      </p:ext>
    </p:extLst>
  </p:cSld>
  <p:clrMapOvr>
    <a:masterClrMapping/>
  </p:clrMapOvr>
  <p:transition/>
</p:sldLayout>
</file>

<file path=ppt/slideLayouts/slideLayout4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eaLnBrk="0" hangingPunct="0">
              <a:defRPr smtClean="0"/>
            </a:lvl1pPr>
          </a:lstStyle>
          <a:p>
            <a:pPr>
              <a:defRPr/>
            </a:pPr>
            <a:fld id="{E86DCD5A-1682-9A4A-A8BE-C69B256BA033}" type="slidenum">
              <a:rPr lang="en-US" altLang="en-US"/>
              <a:pPr>
                <a:defRPr/>
              </a:pPr>
              <a:t>‹#›</a:t>
            </a:fld>
            <a:endParaRPr lang="en-US" altLang="en-US"/>
          </a:p>
        </p:txBody>
      </p:sp>
    </p:spTree>
    <p:extLst>
      <p:ext uri="{BB962C8B-B14F-4D97-AF65-F5344CB8AC3E}">
        <p14:creationId xmlns:p14="http://schemas.microsoft.com/office/powerpoint/2010/main" val="3761828218"/>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9270323"/>
      </p:ext>
    </p:extLst>
  </p:cSld>
  <p:clrMapOvr>
    <a:masterClrMapping/>
  </p:clrMapOvr>
  <p:transition/>
</p:sldLayout>
</file>

<file path=ppt/slideLayouts/slideLayout4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eaLnBrk="0" hangingPunct="0">
              <a:defRPr smtClean="0"/>
            </a:lvl1pPr>
          </a:lstStyle>
          <a:p>
            <a:pPr>
              <a:defRPr/>
            </a:pPr>
            <a:fld id="{B82F0991-4873-3C42-B683-77E9BCEE3FE6}" type="slidenum">
              <a:rPr lang="en-US" altLang="en-US"/>
              <a:pPr>
                <a:defRPr/>
              </a:pPr>
              <a:t>‹#›</a:t>
            </a:fld>
            <a:endParaRPr lang="en-US" altLang="en-US"/>
          </a:p>
        </p:txBody>
      </p:sp>
    </p:spTree>
    <p:extLst>
      <p:ext uri="{BB962C8B-B14F-4D97-AF65-F5344CB8AC3E}">
        <p14:creationId xmlns:p14="http://schemas.microsoft.com/office/powerpoint/2010/main" val="880693441"/>
      </p:ext>
    </p:extLst>
  </p:cSld>
  <p:clrMapOvr>
    <a:masterClrMapping/>
  </p:clrMapOvr>
  <p:transition/>
</p:sldLayout>
</file>

<file path=ppt/slideLayouts/slideLayout4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52400"/>
            <a:ext cx="2152651"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6" y="152400"/>
            <a:ext cx="6305551"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eaLnBrk="0" hangingPunct="0">
              <a:defRPr smtClean="0"/>
            </a:lvl1pPr>
          </a:lstStyle>
          <a:p>
            <a:pPr>
              <a:defRPr/>
            </a:pPr>
            <a:fld id="{CB8C91F0-DD8C-7E4D-9F03-2FF316F79135}" type="slidenum">
              <a:rPr lang="en-US" altLang="en-US"/>
              <a:pPr>
                <a:defRPr/>
              </a:pPr>
              <a:t>‹#›</a:t>
            </a:fld>
            <a:endParaRPr lang="en-US" altLang="en-US"/>
          </a:p>
        </p:txBody>
      </p:sp>
    </p:spTree>
    <p:extLst>
      <p:ext uri="{BB962C8B-B14F-4D97-AF65-F5344CB8AC3E}">
        <p14:creationId xmlns:p14="http://schemas.microsoft.com/office/powerpoint/2010/main" val="2831490560"/>
      </p:ext>
    </p:extLst>
  </p:cSld>
  <p:clrMapOvr>
    <a:masterClrMapping/>
  </p:clrMapOvr>
  <p:transition/>
</p:sldLayout>
</file>

<file path=ppt/slideLayouts/slideLayout42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3"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3"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eaLnBrk="0" hangingPunct="0">
              <a:defRPr smtClean="0"/>
            </a:lvl1pPr>
          </a:lstStyle>
          <a:p>
            <a:pPr>
              <a:defRPr/>
            </a:pPr>
            <a:fld id="{62F0A46D-7C23-D442-BDA7-74E36D162CC8}" type="slidenum">
              <a:rPr lang="en-US" altLang="en-US"/>
              <a:pPr>
                <a:defRPr/>
              </a:pPr>
              <a:t>‹#›</a:t>
            </a:fld>
            <a:endParaRPr lang="en-US" altLang="en-US"/>
          </a:p>
        </p:txBody>
      </p:sp>
    </p:spTree>
    <p:extLst>
      <p:ext uri="{BB962C8B-B14F-4D97-AF65-F5344CB8AC3E}">
        <p14:creationId xmlns:p14="http://schemas.microsoft.com/office/powerpoint/2010/main" val="166955143"/>
      </p:ext>
    </p:extLst>
  </p:cSld>
  <p:clrMapOvr>
    <a:masterClrMapping/>
  </p:clrMapOvr>
  <p:transition/>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prstClr val="black"/>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prstClr val="black"/>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930401317"/>
      </p:ext>
    </p:extLst>
  </p:cSld>
  <p:clrMapOvr>
    <a:masterClrMapping/>
  </p:clrMapOvr>
  <p:transition/>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40768776"/>
      </p:ext>
    </p:extLst>
  </p:cSld>
  <p:clrMapOvr>
    <a:masterClrMapping/>
  </p:clrMapOvr>
  <p:transition/>
</p:sldLayout>
</file>

<file path=ppt/slideLayouts/slideLayout4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260511931"/>
      </p:ext>
    </p:extLst>
  </p:cSld>
  <p:clrMapOvr>
    <a:masterClrMapping/>
  </p:clrMapOvr>
  <p:transition/>
</p:sldLayout>
</file>

<file path=ppt/slideLayouts/slideLayout4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986174166"/>
      </p:ext>
    </p:extLst>
  </p:cSld>
  <p:clrMapOvr>
    <a:masterClrMapping/>
  </p:clrMapOvr>
  <p:transition/>
</p:sldLayout>
</file>

<file path=ppt/slideLayouts/slideLayout4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89919389"/>
      </p:ext>
    </p:extLst>
  </p:cSld>
  <p:clrMapOvr>
    <a:masterClrMapping/>
  </p:clrMapOvr>
  <p:transition/>
</p:sldLayout>
</file>

<file path=ppt/slideLayouts/slideLayout4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05318677"/>
      </p:ext>
    </p:extLst>
  </p:cSld>
  <p:clrMapOvr>
    <a:masterClrMapping/>
  </p:clrMapOvr>
  <p:transition/>
</p:sldLayout>
</file>

<file path=ppt/slideLayouts/slideLayout4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77374766"/>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8098509"/>
      </p:ext>
    </p:extLst>
  </p:cSld>
  <p:clrMapOvr>
    <a:masterClrMapping/>
  </p:clrMapOvr>
  <p:transition/>
</p:sldLayout>
</file>

<file path=ppt/slideLayouts/slideLayout4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68041354"/>
      </p:ext>
    </p:extLst>
  </p:cSld>
  <p:clrMapOvr>
    <a:masterClrMapping/>
  </p:clrMapOvr>
  <p:transition/>
</p:sldLayout>
</file>

<file path=ppt/slideLayouts/slideLayout4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43398135"/>
      </p:ext>
    </p:extLst>
  </p:cSld>
  <p:clrMapOvr>
    <a:masterClrMapping/>
  </p:clrMapOvr>
  <p:transition/>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629488110"/>
      </p:ext>
    </p:extLst>
  </p:cSld>
  <p:clrMapOvr>
    <a:masterClrMapping/>
  </p:clrMapOvr>
  <p:transition/>
</p:sldLayout>
</file>

<file path=ppt/slideLayouts/slideLayout4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533301839"/>
      </p:ext>
    </p:extLst>
  </p:cSld>
  <p:clrMapOvr>
    <a:masterClrMapping/>
  </p:clrMapOvr>
  <p:transition/>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34625789"/>
      </p:ext>
    </p:extLst>
  </p:cSld>
  <p:clrMapOvr>
    <a:masterClrMapping/>
  </p:clrMapOvr>
  <p:transition/>
</p:sldLayout>
</file>

<file path=ppt/slideLayouts/slideLayout4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88409016"/>
      </p:ext>
    </p:extLst>
  </p:cSld>
  <p:clrMapOvr>
    <a:masterClrMapping/>
  </p:clrMapOvr>
  <p:transition/>
</p:sldLayout>
</file>

<file path=ppt/slideLayouts/slideLayout4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816495892"/>
      </p:ext>
    </p:extLst>
  </p:cSld>
  <p:clrMapOvr>
    <a:masterClrMapping/>
  </p:clrMapOvr>
  <p:transition/>
</p:sldLayout>
</file>

<file path=ppt/slideLayouts/slideLayout4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31889725"/>
      </p:ext>
    </p:extLst>
  </p:cSld>
  <p:clrMapOvr>
    <a:masterClrMapping/>
  </p:clrMapOvr>
  <p:transition/>
</p:sldLayout>
</file>

<file path=ppt/slideLayouts/slideLayout4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3419311"/>
      </p:ext>
    </p:extLst>
  </p:cSld>
  <p:clrMapOvr>
    <a:masterClrMapping/>
  </p:clrMapOvr>
  <p:transition/>
</p:sldLayout>
</file>

<file path=ppt/slideLayouts/slideLayout4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87196653"/>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21487723"/>
      </p:ext>
    </p:extLst>
  </p:cSld>
  <p:clrMapOvr>
    <a:masterClrMapping/>
  </p:clrMapOvr>
  <p:transition/>
</p:sldLayout>
</file>

<file path=ppt/slideLayouts/slideLayout4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443399964"/>
      </p:ext>
    </p:extLst>
  </p:cSld>
  <p:clrMapOvr>
    <a:masterClrMapping/>
  </p:clrMapOvr>
  <p:transition/>
</p:sldLayout>
</file>

<file path=ppt/slideLayouts/slideLayout4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91952778"/>
      </p:ext>
    </p:extLst>
  </p:cSld>
  <p:clrMapOvr>
    <a:masterClrMapping/>
  </p:clrMapOvr>
  <p:transition/>
</p:sldLayout>
</file>

<file path=ppt/slideLayouts/slideLayout4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3665507306"/>
      </p:ext>
    </p:extLst>
  </p:cSld>
  <p:clrMapOvr>
    <a:masterClrMapping/>
  </p:clrMapOvr>
  <p:transition/>
</p:sldLayout>
</file>

<file path=ppt/slideLayouts/slideLayout4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82677281"/>
      </p:ext>
    </p:extLst>
  </p:cSld>
  <p:clrMapOvr>
    <a:masterClrMapping/>
  </p:clrMapOvr>
  <p:transition/>
</p:sldLayout>
</file>

<file path=ppt/slideLayouts/slideLayout4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820621740"/>
      </p:ext>
    </p:extLst>
  </p:cSld>
  <p:clrMapOvr>
    <a:masterClrMapping/>
  </p:clrMapOvr>
  <p:transition/>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47456820"/>
      </p:ext>
    </p:extLst>
  </p:cSld>
  <p:clrMapOvr>
    <a:masterClrMapping/>
  </p:clrMapOvr>
  <p:transition/>
</p:sldLayout>
</file>

<file path=ppt/slideLayouts/slideLayout4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4926908"/>
      </p:ext>
    </p:extLst>
  </p:cSld>
  <p:clrMapOvr>
    <a:masterClrMapping/>
  </p:clrMapOvr>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56354275"/>
      </p:ext>
    </p:extLst>
  </p:cSld>
  <p:clrMapOvr>
    <a:masterClrMapping/>
  </p:clrMapOvr>
  <p:transition/>
</p:sldLayout>
</file>

<file path=ppt/slideLayouts/slideLayout4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63248345"/>
      </p:ext>
    </p:extLst>
  </p:cSld>
  <p:clrMapOvr>
    <a:masterClrMapping/>
  </p:clrMapOvr>
  <p:transition/>
</p:sldLayout>
</file>

<file path=ppt/slideLayouts/slideLayout4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9797984"/>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685800" y="1524000"/>
            <a:ext cx="7924800" cy="1752600"/>
          </a:xfrm>
        </p:spPr>
        <p:txBody>
          <a:bodyPr/>
          <a:lstStyle>
            <a:lvl1pPr algn="ctr">
              <a:defRPr sz="4800"/>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85159992"/>
      </p:ext>
    </p:extLst>
  </p:cSld>
  <p:clrMapOvr>
    <a:masterClrMapping/>
  </p:clrMapOvr>
  <p:transition/>
</p:sldLayout>
</file>

<file path=ppt/slideLayouts/slideLayout4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6771066"/>
      </p:ext>
    </p:extLst>
  </p:cSld>
  <p:clrMapOvr>
    <a:masterClrMapping/>
  </p:clrMapOvr>
  <p:transition/>
</p:sldLayout>
</file>

<file path=ppt/slideLayouts/slideLayout4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46128682"/>
      </p:ext>
    </p:extLst>
  </p:cSld>
  <p:clrMapOvr>
    <a:masterClrMapping/>
  </p:clrMapOvr>
  <p:transition/>
</p:sldLayout>
</file>

<file path=ppt/slideLayouts/slideLayout4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6798312"/>
      </p:ext>
    </p:extLst>
  </p:cSld>
  <p:clrMapOvr>
    <a:masterClrMapping/>
  </p:clrMapOvr>
  <p:transition/>
</p:sldLayout>
</file>

<file path=ppt/slideLayouts/slideLayout4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49677376"/>
      </p:ext>
    </p:extLst>
  </p:cSld>
  <p:clrMapOvr>
    <a:masterClrMapping/>
  </p:clrMapOvr>
  <p:transition/>
</p:sldLayout>
</file>

<file path=ppt/slideLayouts/slideLayout4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6940184"/>
      </p:ext>
    </p:extLst>
  </p:cSld>
  <p:clrMapOvr>
    <a:masterClrMapping/>
  </p:clrMapOvr>
  <p:transition/>
</p:sldLayout>
</file>

<file path=ppt/slideLayouts/slideLayout4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8021759"/>
      </p:ext>
    </p:extLst>
  </p:cSld>
  <p:clrMapOvr>
    <a:masterClrMapping/>
  </p:clrMapOvr>
  <p:transition/>
</p:sldLayout>
</file>

<file path=ppt/slideLayouts/slideLayout4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p:spPr>
        <p:txBody>
          <a:bodyPr lIns="91440"/>
          <a:lstStyle>
            <a:lvl1pPr algn="ctr">
              <a:defRPr/>
            </a:lvl1p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920D214A-2AFC-4BE3-89FE-6518807E148F}" type="datetime1">
              <a:rPr lang="en-US" smtClean="0"/>
              <a:t>10/29/23</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Tree>
    <p:extLst>
      <p:ext uri="{BB962C8B-B14F-4D97-AF65-F5344CB8AC3E}">
        <p14:creationId xmlns:p14="http://schemas.microsoft.com/office/powerpoint/2010/main" val="3922012122"/>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E9021861-6BD7-4EE9-A68B-37E75913A333}" type="datetime1">
              <a:rPr lang="en-US" smtClean="0"/>
              <a:t>10/29/23</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Tree>
    <p:extLst>
      <p:ext uri="{BB962C8B-B14F-4D97-AF65-F5344CB8AC3E}">
        <p14:creationId xmlns:p14="http://schemas.microsoft.com/office/powerpoint/2010/main" val="3909742792"/>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CE294271-EC2C-4AA4-B1D8-6325DBCD6885}" type="datetime1">
              <a:rPr lang="en-US" smtClean="0"/>
              <a:t>10/29/23</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Tree>
    <p:extLst>
      <p:ext uri="{BB962C8B-B14F-4D97-AF65-F5344CB8AC3E}">
        <p14:creationId xmlns:p14="http://schemas.microsoft.com/office/powerpoint/2010/main" val="1639459670"/>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C26C81D6-5C0A-4888-8AA2-94A703B72A86}" type="datetime1">
              <a:rPr lang="en-US" smtClean="0"/>
              <a:t>10/29/23</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Tree>
    <p:extLst>
      <p:ext uri="{BB962C8B-B14F-4D97-AF65-F5344CB8AC3E}">
        <p14:creationId xmlns:p14="http://schemas.microsoft.com/office/powerpoint/2010/main" val="15868365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669925" indent="-325438">
              <a:buFont typeface="Wingdings" charset="2"/>
              <a:buChar char="q"/>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cxnSp>
        <p:nvCxnSpPr>
          <p:cNvPr id="6" name="Straight Connector 5"/>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7884214"/>
      </p:ext>
    </p:extLst>
  </p:cSld>
  <p:clrMapOvr>
    <a:masterClrMapping/>
  </p:clrMapOvr>
  <p:transition/>
</p:sldLayout>
</file>

<file path=ppt/slideLayouts/slideLayout4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8"/>
            <a:ext cx="2133600" cy="365125"/>
          </a:xfrm>
          <a:prstGeom prst="rect">
            <a:avLst/>
          </a:prstGeom>
        </p:spPr>
        <p:txBody>
          <a:bodyPr/>
          <a:lstStyle/>
          <a:p>
            <a:fld id="{5C6A7242-E7F0-452E-9AAD-6A266A1C3304}" type="datetime1">
              <a:rPr lang="en-US" smtClean="0"/>
              <a:t>10/29/23</a:t>
            </a:fld>
            <a:endParaRPr lang="en-US"/>
          </a:p>
        </p:txBody>
      </p:sp>
      <p:sp>
        <p:nvSpPr>
          <p:cNvPr id="8" name="Footer Placeholder 7"/>
          <p:cNvSpPr>
            <a:spLocks noGrp="1"/>
          </p:cNvSpPr>
          <p:nvPr>
            <p:ph type="ftr" sz="quarter" idx="11"/>
          </p:nvPr>
        </p:nvSpPr>
        <p:spPr>
          <a:xfrm>
            <a:off x="3124200" y="6356358"/>
            <a:ext cx="2895600" cy="365125"/>
          </a:xfrm>
          <a:prstGeom prst="rect">
            <a:avLst/>
          </a:prstGeom>
        </p:spPr>
        <p:txBody>
          <a:bodyPr/>
          <a:lstStyle/>
          <a:p>
            <a:endParaRPr lang="en-US"/>
          </a:p>
        </p:txBody>
      </p:sp>
    </p:spTree>
    <p:extLst>
      <p:ext uri="{BB962C8B-B14F-4D97-AF65-F5344CB8AC3E}">
        <p14:creationId xmlns:p14="http://schemas.microsoft.com/office/powerpoint/2010/main" val="2538937078"/>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8"/>
            <a:ext cx="2133600" cy="365125"/>
          </a:xfrm>
          <a:prstGeom prst="rect">
            <a:avLst/>
          </a:prstGeom>
        </p:spPr>
        <p:txBody>
          <a:bodyPr/>
          <a:lstStyle/>
          <a:p>
            <a:fld id="{E4A2E865-F686-4BA8-A1F8-7363E1251590}" type="datetime1">
              <a:rPr lang="en-US" smtClean="0"/>
              <a:t>10/29/23</a:t>
            </a:fld>
            <a:endParaRPr lang="en-US"/>
          </a:p>
        </p:txBody>
      </p:sp>
      <p:sp>
        <p:nvSpPr>
          <p:cNvPr id="4" name="Footer Placeholder 3"/>
          <p:cNvSpPr>
            <a:spLocks noGrp="1"/>
          </p:cNvSpPr>
          <p:nvPr>
            <p:ph type="ftr" sz="quarter" idx="11"/>
          </p:nvPr>
        </p:nvSpPr>
        <p:spPr>
          <a:xfrm>
            <a:off x="3124200" y="6356358"/>
            <a:ext cx="2895600" cy="365125"/>
          </a:xfrm>
          <a:prstGeom prst="rect">
            <a:avLst/>
          </a:prstGeom>
        </p:spPr>
        <p:txBody>
          <a:bodyPr/>
          <a:lstStyle/>
          <a:p>
            <a:endParaRPr lang="en-US"/>
          </a:p>
        </p:txBody>
      </p:sp>
    </p:spTree>
    <p:extLst>
      <p:ext uri="{BB962C8B-B14F-4D97-AF65-F5344CB8AC3E}">
        <p14:creationId xmlns:p14="http://schemas.microsoft.com/office/powerpoint/2010/main" val="1626248155"/>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8"/>
            <a:ext cx="2133600" cy="365125"/>
          </a:xfrm>
          <a:prstGeom prst="rect">
            <a:avLst/>
          </a:prstGeom>
        </p:spPr>
        <p:txBody>
          <a:bodyPr/>
          <a:lstStyle/>
          <a:p>
            <a:fld id="{13858B6D-F0A8-4A5A-A21C-F2DDFAEE91CA}" type="datetime1">
              <a:rPr lang="en-US" smtClean="0"/>
              <a:t>10/29/23</a:t>
            </a:fld>
            <a:endParaRPr lang="en-US"/>
          </a:p>
        </p:txBody>
      </p:sp>
      <p:sp>
        <p:nvSpPr>
          <p:cNvPr id="3" name="Footer Placeholder 2"/>
          <p:cNvSpPr>
            <a:spLocks noGrp="1"/>
          </p:cNvSpPr>
          <p:nvPr>
            <p:ph type="ftr" sz="quarter" idx="11"/>
          </p:nvPr>
        </p:nvSpPr>
        <p:spPr>
          <a:xfrm>
            <a:off x="3124200" y="6356358"/>
            <a:ext cx="2895600" cy="365125"/>
          </a:xfrm>
          <a:prstGeom prst="rect">
            <a:avLst/>
          </a:prstGeom>
        </p:spPr>
        <p:txBody>
          <a:bodyPr/>
          <a:lstStyle/>
          <a:p>
            <a:endParaRPr lang="en-US"/>
          </a:p>
        </p:txBody>
      </p:sp>
    </p:spTree>
    <p:extLst>
      <p:ext uri="{BB962C8B-B14F-4D97-AF65-F5344CB8AC3E}">
        <p14:creationId xmlns:p14="http://schemas.microsoft.com/office/powerpoint/2010/main" val="1957706365"/>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4BE59F63-4AED-4D19-AEDC-2344A5DC207C}" type="datetime1">
              <a:rPr lang="en-US" smtClean="0"/>
              <a:t>10/29/23</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Tree>
    <p:extLst>
      <p:ext uri="{BB962C8B-B14F-4D97-AF65-F5344CB8AC3E}">
        <p14:creationId xmlns:p14="http://schemas.microsoft.com/office/powerpoint/2010/main" val="366082106"/>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CE2DF23D-22DE-41A0-9045-8939205C2A67}" type="datetime1">
              <a:rPr lang="en-US" smtClean="0"/>
              <a:t>10/29/23</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Tree>
    <p:extLst>
      <p:ext uri="{BB962C8B-B14F-4D97-AF65-F5344CB8AC3E}">
        <p14:creationId xmlns:p14="http://schemas.microsoft.com/office/powerpoint/2010/main" val="1612540118"/>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206B5BB5-C062-4C16-8C4E-0D7EE65EA5A7}" type="datetime1">
              <a:rPr lang="en-US" smtClean="0"/>
              <a:t>10/29/23</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Tree>
    <p:extLst>
      <p:ext uri="{BB962C8B-B14F-4D97-AF65-F5344CB8AC3E}">
        <p14:creationId xmlns:p14="http://schemas.microsoft.com/office/powerpoint/2010/main" val="3305648210"/>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93CCC17E-136C-4D5B-9C83-1E9F6F691804}" type="datetime1">
              <a:rPr lang="en-US" smtClean="0"/>
              <a:t>10/29/23</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Tree>
    <p:extLst>
      <p:ext uri="{BB962C8B-B14F-4D97-AF65-F5344CB8AC3E}">
        <p14:creationId xmlns:p14="http://schemas.microsoft.com/office/powerpoint/2010/main" val="3726393183"/>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194996880"/>
      </p:ext>
    </p:extLst>
  </p:cSld>
  <p:clrMapOvr>
    <a:masterClrMapping/>
  </p:clrMapOvr>
  <p:transition/>
</p:sldLayout>
</file>

<file path=ppt/slideLayouts/slideLayout4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3022748827"/>
      </p:ext>
    </p:extLst>
  </p:cSld>
  <p:clrMapOvr>
    <a:masterClrMapping/>
  </p:clrMapOvr>
  <p:transition/>
</p:sldLayout>
</file>

<file path=ppt/slideLayouts/slideLayout4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2844348648"/>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490275371"/>
      </p:ext>
    </p:extLst>
  </p:cSld>
  <p:clrMapOvr>
    <a:masterClrMapping/>
  </p:clrMapOvr>
  <p:transition/>
</p:sldLayout>
</file>

<file path=ppt/slideLayouts/slideLayout4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673294743"/>
      </p:ext>
    </p:extLst>
  </p:cSld>
  <p:clrMapOvr>
    <a:masterClrMapping/>
  </p:clrMapOvr>
  <p:transition/>
</p:sldLayout>
</file>

<file path=ppt/slideLayouts/slideLayout4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2431732729"/>
      </p:ext>
    </p:extLst>
  </p:cSld>
  <p:clrMapOvr>
    <a:masterClrMapping/>
  </p:clrMapOvr>
  <p:transition/>
</p:sldLayout>
</file>

<file path=ppt/slideLayouts/slideLayout4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978746972"/>
      </p:ext>
    </p:extLst>
  </p:cSld>
  <p:clrMapOvr>
    <a:masterClrMapping/>
  </p:clrMapOvr>
  <p:transition/>
</p:sldLayout>
</file>

<file path=ppt/slideLayouts/slideLayout4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386205692"/>
      </p:ext>
    </p:extLst>
  </p:cSld>
  <p:clrMapOvr>
    <a:masterClrMapping/>
  </p:clrMapOvr>
  <p:transition/>
</p:sldLayout>
</file>

<file path=ppt/slideLayouts/slideLayout4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666324575"/>
      </p:ext>
    </p:extLst>
  </p:cSld>
  <p:clrMapOvr>
    <a:masterClrMapping/>
  </p:clrMapOvr>
  <p:transition/>
</p:sldLayout>
</file>

<file path=ppt/slideLayouts/slideLayout4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1766707855"/>
      </p:ext>
    </p:extLst>
  </p:cSld>
  <p:clrMapOvr>
    <a:masterClrMapping/>
  </p:clrMapOvr>
  <p:transition/>
</p:sldLayout>
</file>

<file path=ppt/slideLayouts/slideLayout4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452579808"/>
      </p:ext>
    </p:extLst>
  </p:cSld>
  <p:clrMapOvr>
    <a:masterClrMapping/>
  </p:clrMapOvr>
  <p:transition/>
</p:sldLayout>
</file>

<file path=ppt/slideLayouts/slideLayout4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110139324"/>
      </p:ext>
    </p:extLst>
  </p:cSld>
  <p:clrMapOvr>
    <a:masterClrMapping/>
  </p:clrMapOvr>
  <p:transition/>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1698652"/>
      </p:ext>
    </p:extLst>
  </p:cSld>
  <p:clrMapOvr>
    <a:masterClrMapping/>
  </p:clrMapOvr>
  <p:transition/>
</p:sldLayout>
</file>

<file path=ppt/slideLayouts/slideLayout4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38482364"/>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cxnSp>
        <p:nvCxnSpPr>
          <p:cNvPr id="7" name="Straight Connector 6"/>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941544"/>
      </p:ext>
    </p:extLst>
  </p:cSld>
  <p:clrMapOvr>
    <a:masterClrMapping/>
  </p:clrMapOvr>
  <p:transition/>
</p:sldLayout>
</file>

<file path=ppt/slideLayouts/slideLayout4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3161478"/>
      </p:ext>
    </p:extLst>
  </p:cSld>
  <p:clrMapOvr>
    <a:masterClrMapping/>
  </p:clrMapOvr>
  <p:transition/>
</p:sldLayout>
</file>

<file path=ppt/slideLayouts/slideLayout4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84185520"/>
      </p:ext>
    </p:extLst>
  </p:cSld>
  <p:clrMapOvr>
    <a:masterClrMapping/>
  </p:clrMapOvr>
  <p:transition/>
</p:sldLayout>
</file>

<file path=ppt/slideLayouts/slideLayout4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54878452"/>
      </p:ext>
    </p:extLst>
  </p:cSld>
  <p:clrMapOvr>
    <a:masterClrMapping/>
  </p:clrMapOvr>
  <p:transition/>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9680095"/>
      </p:ext>
    </p:extLst>
  </p:cSld>
  <p:clrMapOvr>
    <a:masterClrMapping/>
  </p:clrMapOvr>
  <p:transition/>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2736310"/>
      </p:ext>
    </p:extLst>
  </p:cSld>
  <p:clrMapOvr>
    <a:masterClrMapping/>
  </p:clrMapOvr>
  <p:transition/>
</p:sldLayout>
</file>

<file path=ppt/slideLayouts/slideLayout4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31627763"/>
      </p:ext>
    </p:extLst>
  </p:cSld>
  <p:clrMapOvr>
    <a:masterClrMapping/>
  </p:clrMapOvr>
  <p:transition/>
</p:sldLayout>
</file>

<file path=ppt/slideLayouts/slideLayout4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7407949"/>
      </p:ext>
    </p:extLst>
  </p:cSld>
  <p:clrMapOvr>
    <a:masterClrMapping/>
  </p:clrMapOvr>
  <p:transition/>
</p:sldLayout>
</file>

<file path=ppt/slideLayouts/slideLayout4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91999752"/>
      </p:ext>
    </p:extLst>
  </p:cSld>
  <p:clrMapOvr>
    <a:masterClrMapping/>
  </p:clrMapOvr>
  <p:transition/>
</p:sldLayout>
</file>

<file path=ppt/slideLayouts/slideLayout4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07868246"/>
      </p:ext>
    </p:extLst>
  </p:cSld>
  <p:clrMapOvr>
    <a:masterClrMapping/>
  </p:clrMapOvr>
  <p:transition/>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03425495"/>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513969514"/>
      </p:ext>
    </p:extLst>
  </p:cSld>
  <p:clrMapOvr>
    <a:masterClrMapping/>
  </p:clrMapOvr>
  <p:transition/>
</p:sldLayout>
</file>

<file path=ppt/slideLayouts/slideLayout4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470731054"/>
      </p:ext>
    </p:extLst>
  </p:cSld>
  <p:clrMapOvr>
    <a:masterClrMapping/>
  </p:clrMapOvr>
  <p:transition/>
</p:sldLayout>
</file>

<file path=ppt/slideLayouts/slideLayout4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1852116492"/>
      </p:ext>
    </p:extLst>
  </p:cSld>
  <p:clrMapOvr>
    <a:masterClrMapping/>
  </p:clrMapOvr>
  <p:transition/>
</p:sldLayout>
</file>

<file path=ppt/slideLayouts/slideLayout4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969844510"/>
      </p:ext>
    </p:extLst>
  </p:cSld>
  <p:clrMapOvr>
    <a:masterClrMapping/>
  </p:clrMapOvr>
  <p:transition/>
</p:sldLayout>
</file>

<file path=ppt/slideLayouts/slideLayout4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307270744"/>
      </p:ext>
    </p:extLst>
  </p:cSld>
  <p:clrMapOvr>
    <a:masterClrMapping/>
  </p:clrMapOvr>
  <p:transition/>
</p:sldLayout>
</file>

<file path=ppt/slideLayouts/slideLayout4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13182394"/>
      </p:ext>
    </p:extLst>
  </p:cSld>
  <p:clrMapOvr>
    <a:masterClrMapping/>
  </p:clrMapOvr>
  <p:transition/>
</p:sldLayout>
</file>

<file path=ppt/slideLayouts/slideLayout4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986152822"/>
      </p:ext>
    </p:extLst>
  </p:cSld>
  <p:clrMapOvr>
    <a:masterClrMapping/>
  </p:clrMapOvr>
  <p:transition/>
</p:sldLayout>
</file>

<file path=ppt/slideLayouts/slideLayout4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062486270"/>
      </p:ext>
    </p:extLst>
  </p:cSld>
  <p:clrMapOvr>
    <a:masterClrMapping/>
  </p:clrMapOvr>
  <p:transition/>
</p:sldLayout>
</file>

<file path=ppt/slideLayouts/slideLayout4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018878341"/>
      </p:ext>
    </p:extLst>
  </p:cSld>
  <p:clrMapOvr>
    <a:masterClrMapping/>
  </p:clrMapOvr>
  <p:transition/>
</p:sldLayout>
</file>

<file path=ppt/slideLayouts/slideLayout4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983644539"/>
      </p:ext>
    </p:extLst>
  </p:cSld>
  <p:clrMapOvr>
    <a:masterClrMapping/>
  </p:clrMapOvr>
  <p:transition/>
</p:sldLayout>
</file>

<file path=ppt/slideLayouts/slideLayout4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96820539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429205284"/>
      </p:ext>
    </p:extLst>
  </p:cSld>
  <p:clrMapOvr>
    <a:masterClrMapping/>
  </p:clrMapOvr>
  <p:transition/>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CDC00C90-2B48-774D-9D10-ACD2AA1FABF5}"/>
              </a:ext>
            </a:extLst>
          </p:cNvPr>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a:extLst>
              <a:ext uri="{FF2B5EF4-FFF2-40B4-BE49-F238E27FC236}">
                <a16:creationId xmlns:a16="http://schemas.microsoft.com/office/drawing/2014/main" id="{99AEA994-74D3-F245-934E-07CD18FA44C3}"/>
              </a:ext>
            </a:extLst>
          </p:cNvPr>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0">
            <a:extLst>
              <a:ext uri="{FF2B5EF4-FFF2-40B4-BE49-F238E27FC236}">
                <a16:creationId xmlns:a16="http://schemas.microsoft.com/office/drawing/2014/main" id="{503ED410-A9AE-8449-9FA1-D23B9ED458F9}"/>
              </a:ext>
            </a:extLst>
          </p:cNvPr>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a:extLst>
              <a:ext uri="{FF2B5EF4-FFF2-40B4-BE49-F238E27FC236}">
                <a16:creationId xmlns:a16="http://schemas.microsoft.com/office/drawing/2014/main" id="{C5096B33-C878-B64E-8604-BF7B8540464E}"/>
              </a:ext>
            </a:extLst>
          </p:cNvPr>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a:defRPr/>
            </a:pPr>
            <a:r>
              <a:rPr lang="en-US"/>
              <a:t>Efficient Runahead Execution</a:t>
            </a:r>
          </a:p>
        </p:txBody>
      </p:sp>
      <p:sp>
        <p:nvSpPr>
          <p:cNvPr id="8" name="Rectangle 5">
            <a:extLst>
              <a:ext uri="{FF2B5EF4-FFF2-40B4-BE49-F238E27FC236}">
                <a16:creationId xmlns:a16="http://schemas.microsoft.com/office/drawing/2014/main" id="{D5E56938-326F-5F44-80B6-62A0071E3E54}"/>
              </a:ext>
            </a:extLst>
          </p:cNvPr>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2C0A28E5-8C47-A644-82FE-3D3608916BE2}"/>
              </a:ext>
            </a:extLst>
          </p:cNvPr>
          <p:cNvSpPr>
            <a:spLocks noGrp="1" noChangeArrowheads="1"/>
          </p:cNvSpPr>
          <p:nvPr>
            <p:ph type="sldNum" sz="quarter" idx="12"/>
          </p:nvPr>
        </p:nvSpPr>
        <p:spPr/>
        <p:txBody>
          <a:bodyPr/>
          <a:lstStyle>
            <a:lvl1pPr>
              <a:defRPr sz="1200"/>
            </a:lvl1pPr>
          </a:lstStyle>
          <a:p>
            <a:pPr>
              <a:defRPr/>
            </a:pPr>
            <a:fld id="{25068BFD-CE97-1846-81A4-E105DC1B4DBA}" type="slidenum">
              <a:rPr lang="en-US" altLang="en-US"/>
              <a:pPr>
                <a:defRPr/>
              </a:pPr>
              <a:t>‹#›</a:t>
            </a:fld>
            <a:endParaRPr lang="en-US" altLang="en-US"/>
          </a:p>
        </p:txBody>
      </p:sp>
    </p:spTree>
    <p:extLst>
      <p:ext uri="{BB962C8B-B14F-4D97-AF65-F5344CB8AC3E}">
        <p14:creationId xmlns:p14="http://schemas.microsoft.com/office/powerpoint/2010/main" val="4043721932"/>
      </p:ext>
    </p:extLst>
  </p:cSld>
  <p:clrMapOvr>
    <a:masterClrMapping/>
  </p:clrMapOvr>
  <p:transition/>
</p:sldLayout>
</file>

<file path=ppt/slideLayouts/slideLayout5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2C7EF4DF-9854-0047-B390-FE2847086963}"/>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15A02980-DCD2-954D-8D11-E3B6E3D1C240}"/>
              </a:ext>
            </a:extLst>
          </p:cNvPr>
          <p:cNvSpPr>
            <a:spLocks noGrp="1" noChangeArrowheads="1"/>
          </p:cNvSpPr>
          <p:nvPr>
            <p:ph type="sldNum" sz="quarter" idx="11"/>
          </p:nvPr>
        </p:nvSpPr>
        <p:spPr>
          <a:ln/>
        </p:spPr>
        <p:txBody>
          <a:bodyPr/>
          <a:lstStyle>
            <a:lvl1pPr>
              <a:defRPr/>
            </a:lvl1pPr>
          </a:lstStyle>
          <a:p>
            <a:pPr>
              <a:defRPr/>
            </a:pPr>
            <a:fld id="{696CF17A-3047-224B-BC46-DD606BE3B229}" type="slidenum">
              <a:rPr lang="en-US" altLang="en-US"/>
              <a:pPr>
                <a:defRPr/>
              </a:pPr>
              <a:t>‹#›</a:t>
            </a:fld>
            <a:endParaRPr lang="en-US" altLang="en-US"/>
          </a:p>
        </p:txBody>
      </p:sp>
    </p:spTree>
    <p:extLst>
      <p:ext uri="{BB962C8B-B14F-4D97-AF65-F5344CB8AC3E}">
        <p14:creationId xmlns:p14="http://schemas.microsoft.com/office/powerpoint/2010/main" val="165626076"/>
      </p:ext>
    </p:extLst>
  </p:cSld>
  <p:clrMapOvr>
    <a:masterClrMapping/>
  </p:clrMapOvr>
  <p:transition/>
</p:sldLayout>
</file>

<file path=ppt/slideLayouts/slideLayout5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CE49ADBD-06B6-8446-AA68-DEB60554B867}"/>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0FB0AD4B-F99D-A04F-AFEA-C26A531657EF}"/>
              </a:ext>
            </a:extLst>
          </p:cNvPr>
          <p:cNvSpPr>
            <a:spLocks noGrp="1" noChangeArrowheads="1"/>
          </p:cNvSpPr>
          <p:nvPr>
            <p:ph type="sldNum" sz="quarter" idx="11"/>
          </p:nvPr>
        </p:nvSpPr>
        <p:spPr>
          <a:ln/>
        </p:spPr>
        <p:txBody>
          <a:bodyPr/>
          <a:lstStyle>
            <a:lvl1pPr>
              <a:defRPr/>
            </a:lvl1pPr>
          </a:lstStyle>
          <a:p>
            <a:pPr>
              <a:defRPr/>
            </a:pPr>
            <a:fld id="{480945C1-562E-0B43-8BA6-CECFB3DB6883}" type="slidenum">
              <a:rPr lang="en-US" altLang="en-US"/>
              <a:pPr>
                <a:defRPr/>
              </a:pPr>
              <a:t>‹#›</a:t>
            </a:fld>
            <a:endParaRPr lang="en-US" altLang="en-US"/>
          </a:p>
        </p:txBody>
      </p:sp>
    </p:spTree>
    <p:extLst>
      <p:ext uri="{BB962C8B-B14F-4D97-AF65-F5344CB8AC3E}">
        <p14:creationId xmlns:p14="http://schemas.microsoft.com/office/powerpoint/2010/main" val="2847917747"/>
      </p:ext>
    </p:extLst>
  </p:cSld>
  <p:clrMapOvr>
    <a:masterClrMapping/>
  </p:clrMapOvr>
  <p:transition/>
</p:sldLayout>
</file>

<file path=ppt/slideLayouts/slideLayout5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7B0B1CC9-3AFE-3B4A-916B-FD0123FECDBC}"/>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D0ADB426-B89D-CE46-AC70-3C1BF392FD2A}"/>
              </a:ext>
            </a:extLst>
          </p:cNvPr>
          <p:cNvSpPr>
            <a:spLocks noGrp="1" noChangeArrowheads="1"/>
          </p:cNvSpPr>
          <p:nvPr>
            <p:ph type="sldNum" sz="quarter" idx="11"/>
          </p:nvPr>
        </p:nvSpPr>
        <p:spPr>
          <a:ln/>
        </p:spPr>
        <p:txBody>
          <a:bodyPr/>
          <a:lstStyle>
            <a:lvl1pPr>
              <a:defRPr/>
            </a:lvl1pPr>
          </a:lstStyle>
          <a:p>
            <a:pPr>
              <a:defRPr/>
            </a:pPr>
            <a:fld id="{FD41BB3E-5830-2B45-BB27-0294365D18EF}" type="slidenum">
              <a:rPr lang="en-US" altLang="en-US"/>
              <a:pPr>
                <a:defRPr/>
              </a:pPr>
              <a:t>‹#›</a:t>
            </a:fld>
            <a:endParaRPr lang="en-US" altLang="en-US"/>
          </a:p>
        </p:txBody>
      </p:sp>
    </p:spTree>
    <p:extLst>
      <p:ext uri="{BB962C8B-B14F-4D97-AF65-F5344CB8AC3E}">
        <p14:creationId xmlns:p14="http://schemas.microsoft.com/office/powerpoint/2010/main" val="2759301775"/>
      </p:ext>
    </p:extLst>
  </p:cSld>
  <p:clrMapOvr>
    <a:masterClrMapping/>
  </p:clrMapOvr>
  <p:transition/>
</p:sldLayout>
</file>

<file path=ppt/slideLayouts/slideLayout5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38422B8E-BA55-FE4A-81E9-8B46CBC0B31D}"/>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a:extLst>
              <a:ext uri="{FF2B5EF4-FFF2-40B4-BE49-F238E27FC236}">
                <a16:creationId xmlns:a16="http://schemas.microsoft.com/office/drawing/2014/main" id="{2E94FC70-3D31-9340-9E6C-A712F6C3A501}"/>
              </a:ext>
            </a:extLst>
          </p:cNvPr>
          <p:cNvSpPr>
            <a:spLocks noGrp="1" noChangeArrowheads="1"/>
          </p:cNvSpPr>
          <p:nvPr>
            <p:ph type="sldNum" sz="quarter" idx="11"/>
          </p:nvPr>
        </p:nvSpPr>
        <p:spPr>
          <a:ln/>
        </p:spPr>
        <p:txBody>
          <a:bodyPr/>
          <a:lstStyle>
            <a:lvl1pPr>
              <a:defRPr/>
            </a:lvl1pPr>
          </a:lstStyle>
          <a:p>
            <a:pPr>
              <a:defRPr/>
            </a:pPr>
            <a:fld id="{ACEFB2BF-590A-6A48-A02A-D30AA854250D}" type="slidenum">
              <a:rPr lang="en-US" altLang="en-US"/>
              <a:pPr>
                <a:defRPr/>
              </a:pPr>
              <a:t>‹#›</a:t>
            </a:fld>
            <a:endParaRPr lang="en-US" altLang="en-US"/>
          </a:p>
        </p:txBody>
      </p:sp>
    </p:spTree>
    <p:extLst>
      <p:ext uri="{BB962C8B-B14F-4D97-AF65-F5344CB8AC3E}">
        <p14:creationId xmlns:p14="http://schemas.microsoft.com/office/powerpoint/2010/main" val="2982690492"/>
      </p:ext>
    </p:extLst>
  </p:cSld>
  <p:clrMapOvr>
    <a:masterClrMapping/>
  </p:clrMapOvr>
  <p:transition/>
</p:sldLayout>
</file>

<file path=ppt/slideLayouts/slideLayout5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25F3CC42-0BD2-394C-8B7F-5631AD30E6A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a:extLst>
              <a:ext uri="{FF2B5EF4-FFF2-40B4-BE49-F238E27FC236}">
                <a16:creationId xmlns:a16="http://schemas.microsoft.com/office/drawing/2014/main" id="{4679DEDC-0C3A-3C44-A2D5-4BD3691757A9}"/>
              </a:ext>
            </a:extLst>
          </p:cNvPr>
          <p:cNvSpPr>
            <a:spLocks noGrp="1" noChangeArrowheads="1"/>
          </p:cNvSpPr>
          <p:nvPr>
            <p:ph type="sldNum" sz="quarter" idx="11"/>
          </p:nvPr>
        </p:nvSpPr>
        <p:spPr>
          <a:ln/>
        </p:spPr>
        <p:txBody>
          <a:bodyPr/>
          <a:lstStyle>
            <a:lvl1pPr>
              <a:defRPr/>
            </a:lvl1pPr>
          </a:lstStyle>
          <a:p>
            <a:pPr>
              <a:defRPr/>
            </a:pPr>
            <a:fld id="{CF03530E-84F0-4E4D-97EC-F41FDF532921}" type="slidenum">
              <a:rPr lang="en-US" altLang="en-US"/>
              <a:pPr>
                <a:defRPr/>
              </a:pPr>
              <a:t>‹#›</a:t>
            </a:fld>
            <a:endParaRPr lang="en-US" altLang="en-US"/>
          </a:p>
        </p:txBody>
      </p:sp>
    </p:spTree>
    <p:extLst>
      <p:ext uri="{BB962C8B-B14F-4D97-AF65-F5344CB8AC3E}">
        <p14:creationId xmlns:p14="http://schemas.microsoft.com/office/powerpoint/2010/main" val="2379072469"/>
      </p:ext>
    </p:extLst>
  </p:cSld>
  <p:clrMapOvr>
    <a:masterClrMapping/>
  </p:clrMapOvr>
  <p:transition/>
</p:sldLayout>
</file>

<file path=ppt/slideLayouts/slideLayout5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E18DF1E5-E2E8-6947-99AF-7738B051BC70}"/>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a:extLst>
              <a:ext uri="{FF2B5EF4-FFF2-40B4-BE49-F238E27FC236}">
                <a16:creationId xmlns:a16="http://schemas.microsoft.com/office/drawing/2014/main" id="{9663BC53-9B1F-B146-8B0E-991A3099170E}"/>
              </a:ext>
            </a:extLst>
          </p:cNvPr>
          <p:cNvSpPr>
            <a:spLocks noGrp="1" noChangeArrowheads="1"/>
          </p:cNvSpPr>
          <p:nvPr>
            <p:ph type="sldNum" sz="quarter" idx="11"/>
          </p:nvPr>
        </p:nvSpPr>
        <p:spPr>
          <a:ln/>
        </p:spPr>
        <p:txBody>
          <a:bodyPr/>
          <a:lstStyle>
            <a:lvl1pPr>
              <a:defRPr/>
            </a:lvl1pPr>
          </a:lstStyle>
          <a:p>
            <a:pPr>
              <a:defRPr/>
            </a:pPr>
            <a:fld id="{AF3C5C33-E6A1-4847-95A7-3EBF9E8B9CAD}" type="slidenum">
              <a:rPr lang="en-US" altLang="en-US"/>
              <a:pPr>
                <a:defRPr/>
              </a:pPr>
              <a:t>‹#›</a:t>
            </a:fld>
            <a:endParaRPr lang="en-US" altLang="en-US"/>
          </a:p>
        </p:txBody>
      </p:sp>
    </p:spTree>
    <p:extLst>
      <p:ext uri="{BB962C8B-B14F-4D97-AF65-F5344CB8AC3E}">
        <p14:creationId xmlns:p14="http://schemas.microsoft.com/office/powerpoint/2010/main" val="4021952159"/>
      </p:ext>
    </p:extLst>
  </p:cSld>
  <p:clrMapOvr>
    <a:masterClrMapping/>
  </p:clrMapOvr>
  <p:transition/>
</p:sldLayout>
</file>

<file path=ppt/slideLayouts/slideLayout5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3E7E5B98-DD40-5A4E-A09F-1A9E05C90B7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C4051EDA-0257-094E-A24D-0D703F040B2B}"/>
              </a:ext>
            </a:extLst>
          </p:cNvPr>
          <p:cNvSpPr>
            <a:spLocks noGrp="1" noChangeArrowheads="1"/>
          </p:cNvSpPr>
          <p:nvPr>
            <p:ph type="sldNum" sz="quarter" idx="11"/>
          </p:nvPr>
        </p:nvSpPr>
        <p:spPr>
          <a:ln/>
        </p:spPr>
        <p:txBody>
          <a:bodyPr/>
          <a:lstStyle>
            <a:lvl1pPr>
              <a:defRPr/>
            </a:lvl1pPr>
          </a:lstStyle>
          <a:p>
            <a:pPr>
              <a:defRPr/>
            </a:pPr>
            <a:fld id="{96F1F150-A575-9E40-AA2B-9458DBEC6D59}" type="slidenum">
              <a:rPr lang="en-US" altLang="en-US"/>
              <a:pPr>
                <a:defRPr/>
              </a:pPr>
              <a:t>‹#›</a:t>
            </a:fld>
            <a:endParaRPr lang="en-US" altLang="en-US"/>
          </a:p>
        </p:txBody>
      </p:sp>
    </p:spTree>
    <p:extLst>
      <p:ext uri="{BB962C8B-B14F-4D97-AF65-F5344CB8AC3E}">
        <p14:creationId xmlns:p14="http://schemas.microsoft.com/office/powerpoint/2010/main" val="2253111488"/>
      </p:ext>
    </p:extLst>
  </p:cSld>
  <p:clrMapOvr>
    <a:masterClrMapping/>
  </p:clrMapOvr>
  <p:transition/>
</p:sldLayout>
</file>

<file path=ppt/slideLayouts/slideLayout5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F7DFFAD8-B4E9-194F-A4BA-016598261537}"/>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9D408619-7AF3-7B4F-BD18-D47A85A5592E}"/>
              </a:ext>
            </a:extLst>
          </p:cNvPr>
          <p:cNvSpPr>
            <a:spLocks noGrp="1" noChangeArrowheads="1"/>
          </p:cNvSpPr>
          <p:nvPr>
            <p:ph type="sldNum" sz="quarter" idx="11"/>
          </p:nvPr>
        </p:nvSpPr>
        <p:spPr>
          <a:ln/>
        </p:spPr>
        <p:txBody>
          <a:bodyPr/>
          <a:lstStyle>
            <a:lvl1pPr>
              <a:defRPr/>
            </a:lvl1pPr>
          </a:lstStyle>
          <a:p>
            <a:pPr>
              <a:defRPr/>
            </a:pPr>
            <a:fld id="{E844B256-FDB8-A24A-BC54-E455A5EB84A9}" type="slidenum">
              <a:rPr lang="en-US" altLang="en-US"/>
              <a:pPr>
                <a:defRPr/>
              </a:pPr>
              <a:t>‹#›</a:t>
            </a:fld>
            <a:endParaRPr lang="en-US" altLang="en-US"/>
          </a:p>
        </p:txBody>
      </p:sp>
    </p:spTree>
    <p:extLst>
      <p:ext uri="{BB962C8B-B14F-4D97-AF65-F5344CB8AC3E}">
        <p14:creationId xmlns:p14="http://schemas.microsoft.com/office/powerpoint/2010/main" val="1922563859"/>
      </p:ext>
    </p:extLst>
  </p:cSld>
  <p:clrMapOvr>
    <a:masterClrMapping/>
  </p:clrMapOvr>
  <p:transition/>
</p:sldLayout>
</file>

<file path=ppt/slideLayouts/slideLayout5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29E45739-2222-874D-9ADA-D29F4ED43FBA}"/>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E334804F-BD3E-3B41-A0D1-E466DD49F22E}"/>
              </a:ext>
            </a:extLst>
          </p:cNvPr>
          <p:cNvSpPr>
            <a:spLocks noGrp="1" noChangeArrowheads="1"/>
          </p:cNvSpPr>
          <p:nvPr>
            <p:ph type="sldNum" sz="quarter" idx="11"/>
          </p:nvPr>
        </p:nvSpPr>
        <p:spPr>
          <a:ln/>
        </p:spPr>
        <p:txBody>
          <a:bodyPr/>
          <a:lstStyle>
            <a:lvl1pPr>
              <a:defRPr/>
            </a:lvl1pPr>
          </a:lstStyle>
          <a:p>
            <a:pPr>
              <a:defRPr/>
            </a:pPr>
            <a:fld id="{18BB26D8-7164-314F-AD57-1692E7A0EDBC}" type="slidenum">
              <a:rPr lang="en-US" altLang="en-US"/>
              <a:pPr>
                <a:defRPr/>
              </a:pPr>
              <a:t>‹#›</a:t>
            </a:fld>
            <a:endParaRPr lang="en-US" altLang="en-US"/>
          </a:p>
        </p:txBody>
      </p:sp>
    </p:spTree>
    <p:extLst>
      <p:ext uri="{BB962C8B-B14F-4D97-AF65-F5344CB8AC3E}">
        <p14:creationId xmlns:p14="http://schemas.microsoft.com/office/powerpoint/2010/main" val="457244716"/>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670808844"/>
      </p:ext>
    </p:extLst>
  </p:cSld>
  <p:clrMapOvr>
    <a:masterClrMapping/>
  </p:clrMapOvr>
  <p:transition/>
</p:sldLayout>
</file>

<file path=ppt/slideLayouts/slideLayout5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82887B67-9E93-F84F-9444-CEA91BB1C946}"/>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69B68B1E-88E7-FB46-BF5C-290B340EEA78}"/>
              </a:ext>
            </a:extLst>
          </p:cNvPr>
          <p:cNvSpPr>
            <a:spLocks noGrp="1" noChangeArrowheads="1"/>
          </p:cNvSpPr>
          <p:nvPr>
            <p:ph type="sldNum" sz="quarter" idx="11"/>
          </p:nvPr>
        </p:nvSpPr>
        <p:spPr>
          <a:ln/>
        </p:spPr>
        <p:txBody>
          <a:bodyPr/>
          <a:lstStyle>
            <a:lvl1pPr>
              <a:defRPr/>
            </a:lvl1pPr>
          </a:lstStyle>
          <a:p>
            <a:pPr>
              <a:defRPr/>
            </a:pPr>
            <a:fld id="{67BFF8DB-66A4-8F4B-9ECB-5597B3DAFE8A}" type="slidenum">
              <a:rPr lang="en-US" altLang="en-US"/>
              <a:pPr>
                <a:defRPr/>
              </a:pPr>
              <a:t>‹#›</a:t>
            </a:fld>
            <a:endParaRPr lang="en-US" altLang="en-US"/>
          </a:p>
        </p:txBody>
      </p:sp>
    </p:spTree>
    <p:extLst>
      <p:ext uri="{BB962C8B-B14F-4D97-AF65-F5344CB8AC3E}">
        <p14:creationId xmlns:p14="http://schemas.microsoft.com/office/powerpoint/2010/main" val="3159951418"/>
      </p:ext>
    </p:extLst>
  </p:cSld>
  <p:clrMapOvr>
    <a:masterClrMapping/>
  </p:clrMapOvr>
  <p:transition/>
</p:sldLayout>
</file>

<file path=ppt/slideLayouts/slideLayout51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55F49D8D-996B-D84B-BAC3-E81FCC0D2491}"/>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B64841AC-0C79-4A4E-B268-24574D71519A}"/>
              </a:ext>
            </a:extLst>
          </p:cNvPr>
          <p:cNvSpPr>
            <a:spLocks noGrp="1" noChangeArrowheads="1"/>
          </p:cNvSpPr>
          <p:nvPr>
            <p:ph type="sldNum" sz="quarter" idx="11"/>
          </p:nvPr>
        </p:nvSpPr>
        <p:spPr>
          <a:ln/>
        </p:spPr>
        <p:txBody>
          <a:bodyPr/>
          <a:lstStyle>
            <a:lvl1pPr>
              <a:defRPr/>
            </a:lvl1pPr>
          </a:lstStyle>
          <a:p>
            <a:pPr>
              <a:defRPr/>
            </a:pPr>
            <a:fld id="{1299FE76-E591-2347-A8E7-E38782B1C689}" type="slidenum">
              <a:rPr lang="en-US" altLang="en-US"/>
              <a:pPr>
                <a:defRPr/>
              </a:pPr>
              <a:t>‹#›</a:t>
            </a:fld>
            <a:endParaRPr lang="en-US" altLang="en-US"/>
          </a:p>
        </p:txBody>
      </p:sp>
    </p:spTree>
    <p:extLst>
      <p:ext uri="{BB962C8B-B14F-4D97-AF65-F5344CB8AC3E}">
        <p14:creationId xmlns:p14="http://schemas.microsoft.com/office/powerpoint/2010/main" val="3501174241"/>
      </p:ext>
    </p:extLst>
  </p:cSld>
  <p:clrMapOvr>
    <a:masterClrMapping/>
  </p:clrMapOvr>
  <p:transition/>
</p:sldLayout>
</file>

<file path=ppt/slideLayouts/slideLayout5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he American university of beirut: Challenges and opportunities.">
            <a:extLst>
              <a:ext uri="{FF2B5EF4-FFF2-40B4-BE49-F238E27FC236}">
                <a16:creationId xmlns:a16="http://schemas.microsoft.com/office/drawing/2014/main" id="{606DF6D3-5B79-C8AD-9141-7B61139E4DE9}"/>
              </a:ext>
            </a:extLst>
          </p:cNvPr>
          <p:cNvSpPr txBox="1"/>
          <p:nvPr userDrawn="1"/>
        </p:nvSpPr>
        <p:spPr>
          <a:xfrm>
            <a:off x="7012307" y="614663"/>
            <a:ext cx="1510030" cy="1077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spAutoFit/>
          </a:bodyPr>
          <a:lstStyle/>
          <a:p>
            <a:pPr algn="r">
              <a:defRPr sz="2300">
                <a:solidFill>
                  <a:srgbClr val="000000"/>
                </a:solidFill>
                <a:latin typeface="Proxima Nova Rg"/>
                <a:ea typeface="Proxima Nova Rg"/>
                <a:cs typeface="Proxima Nova Rg"/>
                <a:sym typeface="Proxima Nova"/>
              </a:defRPr>
            </a:pPr>
            <a:r>
              <a:rPr lang="en-LB" sz="450" b="1" i="0" dirty="0">
                <a:solidFill>
                  <a:srgbClr val="929292"/>
                </a:solidFill>
                <a:effectLst/>
                <a:latin typeface="Helvetica" pitchFamily="2" charset="0"/>
              </a:rPr>
              <a:t>ⓒ</a:t>
            </a:r>
            <a:r>
              <a:rPr lang="en-LB" sz="450" b="0" i="0" dirty="0">
                <a:solidFill>
                  <a:srgbClr val="929292"/>
                </a:solidFill>
                <a:effectLst/>
                <a:latin typeface="Helvetica" pitchFamily="2" charset="0"/>
              </a:rPr>
              <a:t> </a:t>
            </a:r>
            <a:r>
              <a:rPr lang="en-US" sz="450" dirty="0">
                <a:solidFill>
                  <a:srgbClr val="929292"/>
                </a:solidFill>
                <a:latin typeface="Helvetica" pitchFamily="2" charset="0"/>
              </a:rPr>
              <a:t>All rights reserved. American University of Beirut 2023.</a:t>
            </a:r>
            <a:endParaRPr sz="450" dirty="0">
              <a:solidFill>
                <a:srgbClr val="929292"/>
              </a:solidFill>
              <a:latin typeface="Helvetica" pitchFamily="2" charset="0"/>
              <a:ea typeface="Proxima Nova Lt"/>
              <a:cs typeface="Proxima Nova Lt"/>
              <a:sym typeface="Proxima Nova Semibold"/>
            </a:endParaRPr>
          </a:p>
        </p:txBody>
      </p:sp>
      <p:sp>
        <p:nvSpPr>
          <p:cNvPr id="10" name="Line">
            <a:extLst>
              <a:ext uri="{FF2B5EF4-FFF2-40B4-BE49-F238E27FC236}">
                <a16:creationId xmlns:a16="http://schemas.microsoft.com/office/drawing/2014/main" id="{F84AC768-427F-8E14-15D3-89F6E9B223DC}"/>
              </a:ext>
            </a:extLst>
          </p:cNvPr>
          <p:cNvSpPr/>
          <p:nvPr userDrawn="1"/>
        </p:nvSpPr>
        <p:spPr>
          <a:xfrm>
            <a:off x="5984946" y="567029"/>
            <a:ext cx="2532492" cy="0"/>
          </a:xfrm>
          <a:prstGeom prst="line">
            <a:avLst/>
          </a:prstGeom>
          <a:ln w="25400">
            <a:solidFill>
              <a:schemeClr val="tx1">
                <a:lumMod val="60000"/>
                <a:lumOff val="40000"/>
              </a:schemeClr>
            </a:solidFill>
            <a:miter lim="400000"/>
          </a:ln>
        </p:spPr>
        <p:txBody>
          <a:bodyPr lIns="19050" tIns="19050" rIns="19050" bIns="19050" anchor="ctr"/>
          <a:lstStyle/>
          <a:p>
            <a:endParaRPr sz="675" dirty="0"/>
          </a:p>
        </p:txBody>
      </p:sp>
      <p:pic>
        <p:nvPicPr>
          <p:cNvPr id="11" name="Picture 10">
            <a:extLst>
              <a:ext uri="{FF2B5EF4-FFF2-40B4-BE49-F238E27FC236}">
                <a16:creationId xmlns:a16="http://schemas.microsoft.com/office/drawing/2014/main" id="{B4C1D1F4-C3B9-D6B0-C2FB-C2861092CDB3}"/>
              </a:ext>
            </a:extLst>
          </p:cNvPr>
          <p:cNvPicPr>
            <a:picLocks noChangeAspect="1"/>
          </p:cNvPicPr>
          <p:nvPr userDrawn="1"/>
        </p:nvPicPr>
        <p:blipFill>
          <a:blip r:embed="rId2"/>
          <a:stretch>
            <a:fillRect/>
          </a:stretch>
        </p:blipFill>
        <p:spPr>
          <a:xfrm>
            <a:off x="8597757" y="334366"/>
            <a:ext cx="339258" cy="452344"/>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D2465328-713A-3437-1DA2-C638CEF8C2D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6984" y="261516"/>
            <a:ext cx="1903484" cy="616014"/>
          </a:xfrm>
          <a:prstGeom prst="rect">
            <a:avLst/>
          </a:prstGeom>
        </p:spPr>
      </p:pic>
      <p:sp>
        <p:nvSpPr>
          <p:cNvPr id="12" name="Content Placeholder 2">
            <a:extLst>
              <a:ext uri="{FF2B5EF4-FFF2-40B4-BE49-F238E27FC236}">
                <a16:creationId xmlns:a16="http://schemas.microsoft.com/office/drawing/2014/main" id="{F9FE9DBA-8BF0-4EAC-A73E-96E1891F07D4}"/>
              </a:ext>
            </a:extLst>
          </p:cNvPr>
          <p:cNvSpPr>
            <a:spLocks noGrp="1"/>
          </p:cNvSpPr>
          <p:nvPr>
            <p:ph sz="quarter" idx="10"/>
          </p:nvPr>
        </p:nvSpPr>
        <p:spPr>
          <a:xfrm>
            <a:off x="77787" y="1476225"/>
            <a:ext cx="8988426" cy="5264991"/>
          </a:xfrm>
          <a:prstGeom prst="rect">
            <a:avLst/>
          </a:prstGeom>
        </p:spPr>
        <p:txBody>
          <a:bodyPr/>
          <a:lstStyle>
            <a:lvl1pPr marL="171450" indent="-171450">
              <a:buClr>
                <a:schemeClr val="tx1"/>
              </a:buClr>
              <a:defRPr sz="1500"/>
            </a:lvl1pPr>
            <a:lvl2pPr marL="342900" indent="-171450">
              <a:buClr>
                <a:schemeClr val="tx1"/>
              </a:buClr>
              <a:defRPr sz="1350"/>
            </a:lvl2pPr>
            <a:lvl3pPr marL="514350" indent="-171450">
              <a:buClr>
                <a:schemeClr val="tx1"/>
              </a:buClr>
              <a:defRPr sz="1200"/>
            </a:lvl3pPr>
            <a:lvl4pPr marL="685800" indent="-171450">
              <a:buClr>
                <a:schemeClr val="tx1"/>
              </a:buClr>
              <a:defRPr sz="1050"/>
            </a:lvl4pPr>
            <a:lvl5pPr marL="857250" indent="-171450">
              <a:buClr>
                <a:schemeClr val="tx1"/>
              </a:buClr>
              <a:defRPr sz="10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74E84130-4E40-4C11-A874-A4991F5BF7B0}"/>
              </a:ext>
            </a:extLst>
          </p:cNvPr>
          <p:cNvSpPr>
            <a:spLocks noGrp="1"/>
          </p:cNvSpPr>
          <p:nvPr>
            <p:ph type="body" sz="quarter" idx="11"/>
          </p:nvPr>
        </p:nvSpPr>
        <p:spPr>
          <a:xfrm>
            <a:off x="77986" y="950659"/>
            <a:ext cx="8988028" cy="452438"/>
          </a:xfrm>
          <a:prstGeom prst="rect">
            <a:avLst/>
          </a:prstGeom>
        </p:spPr>
        <p:txBody>
          <a:bodyPr anchor="ctr" anchorCtr="0"/>
          <a:lstStyle>
            <a:lvl1pPr marL="0" indent="0" algn="ctr" rtl="0">
              <a:buNone/>
              <a:defRPr sz="2025" b="1"/>
            </a:lvl1pPr>
          </a:lstStyle>
          <a:p>
            <a:pPr lvl="0"/>
            <a:endParaRPr lang="en-US" dirty="0"/>
          </a:p>
        </p:txBody>
      </p:sp>
      <p:pic>
        <p:nvPicPr>
          <p:cNvPr id="13" name="Picture 2" descr="File:ETH Zürich Logo black.svg - Wikimedia Commons">
            <a:extLst>
              <a:ext uri="{FF2B5EF4-FFF2-40B4-BE49-F238E27FC236}">
                <a16:creationId xmlns:a16="http://schemas.microsoft.com/office/drawing/2014/main" id="{F3D97CE6-3648-CF48-9472-F89F15807B6D}"/>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527023" y="205720"/>
            <a:ext cx="1639957" cy="3647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09AD705D-6014-B949-8087-854751C19DD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407319" y="187904"/>
            <a:ext cx="1208621" cy="639482"/>
          </a:xfrm>
          <a:prstGeom prst="rect">
            <a:avLst/>
          </a:prstGeom>
        </p:spPr>
      </p:pic>
    </p:spTree>
    <p:extLst>
      <p:ext uri="{BB962C8B-B14F-4D97-AF65-F5344CB8AC3E}">
        <p14:creationId xmlns:p14="http://schemas.microsoft.com/office/powerpoint/2010/main" val="100680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2658042"/>
      </p:ext>
    </p:extLst>
  </p:cSld>
  <p:clrMapOvr>
    <a:masterClrMapping/>
  </p:clrMapOvr>
  <p:transition/>
</p:sldLayout>
</file>

<file path=ppt/slideLayouts/slideLayout5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1775802"/>
      </p:ext>
    </p:extLst>
  </p:cSld>
  <p:clrMapOvr>
    <a:masterClrMapping/>
  </p:clrMapOvr>
  <p:transition/>
</p:sldLayout>
</file>

<file path=ppt/slideLayouts/slideLayout5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33966446"/>
      </p:ext>
    </p:extLst>
  </p:cSld>
  <p:clrMapOvr>
    <a:masterClrMapping/>
  </p:clrMapOvr>
  <p:transition/>
</p:sldLayout>
</file>

<file path=ppt/slideLayouts/slideLayout5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2931253"/>
      </p:ext>
    </p:extLst>
  </p:cSld>
  <p:clrMapOvr>
    <a:masterClrMapping/>
  </p:clrMapOvr>
  <p:transition/>
</p:sldLayout>
</file>

<file path=ppt/slideLayouts/slideLayout5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9473481"/>
      </p:ext>
    </p:extLst>
  </p:cSld>
  <p:clrMapOvr>
    <a:masterClrMapping/>
  </p:clrMapOvr>
  <p:transition/>
</p:sldLayout>
</file>

<file path=ppt/slideLayouts/slideLayout5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58120122"/>
      </p:ext>
    </p:extLst>
  </p:cSld>
  <p:clrMapOvr>
    <a:masterClrMapping/>
  </p:clrMapOvr>
  <p:transition/>
</p:sldLayout>
</file>

<file path=ppt/slideLayouts/slideLayout5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8014594"/>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12475374"/>
      </p:ext>
    </p:extLst>
  </p:cSld>
  <p:clrMapOvr>
    <a:masterClrMapping/>
  </p:clrMapOvr>
  <p:transition/>
</p:sldLayout>
</file>

<file path=ppt/slideLayouts/slideLayout5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06802520"/>
      </p:ext>
    </p:extLst>
  </p:cSld>
  <p:clrMapOvr>
    <a:masterClrMapping/>
  </p:clrMapOvr>
  <p:transition/>
</p:sldLayout>
</file>

<file path=ppt/slideLayouts/slideLayout5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4679863"/>
      </p:ext>
    </p:extLst>
  </p:cSld>
  <p:clrMapOvr>
    <a:masterClrMapping/>
  </p:clrMapOvr>
  <p:transition/>
</p:sldLayout>
</file>

<file path=ppt/slideLayouts/slideLayout5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054041"/>
      </p:ext>
    </p:extLst>
  </p:cSld>
  <p:clrMapOvr>
    <a:masterClrMapping/>
  </p:clrMapOvr>
  <p:transition/>
</p:sldLayout>
</file>

<file path=ppt/slideLayouts/slideLayout5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93516007"/>
      </p:ext>
    </p:extLst>
  </p:cSld>
  <p:clrMapOvr>
    <a:masterClrMapping/>
  </p:clrMapOvr>
  <p:transition/>
</p:sldLayout>
</file>

<file path=ppt/slideLayouts/slideLayout5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80714961"/>
      </p:ext>
    </p:extLst>
  </p:cSld>
  <p:clrMapOvr>
    <a:masterClrMapping/>
  </p:clrMapOvr>
  <p:transition/>
</p:sldLayout>
</file>

<file path=ppt/slideLayouts/slideLayout5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849193371"/>
      </p:ext>
    </p:extLst>
  </p:cSld>
  <p:clrMapOvr>
    <a:masterClrMapping/>
  </p:clrMapOvr>
  <p:transition/>
</p:sldLayout>
</file>

<file path=ppt/slideLayouts/slideLayout5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589501526"/>
      </p:ext>
    </p:extLst>
  </p:cSld>
  <p:clrMapOvr>
    <a:masterClrMapping/>
  </p:clrMapOvr>
  <p:transition/>
</p:sldLayout>
</file>

<file path=ppt/slideLayouts/slideLayout5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46749651"/>
      </p:ext>
    </p:extLst>
  </p:cSld>
  <p:clrMapOvr>
    <a:masterClrMapping/>
  </p:clrMapOvr>
  <p:transition/>
</p:sldLayout>
</file>

<file path=ppt/slideLayouts/slideLayout5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0607654"/>
      </p:ext>
    </p:extLst>
  </p:cSld>
  <p:clrMapOvr>
    <a:masterClrMapping/>
  </p:clrMapOvr>
  <p:transition/>
</p:sldLayout>
</file>

<file path=ppt/slideLayouts/slideLayout5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66817788"/>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38178713"/>
      </p:ext>
    </p:extLst>
  </p:cSld>
  <p:clrMapOvr>
    <a:masterClrMapping/>
  </p:clrMapOvr>
  <p:transition/>
</p:sldLayout>
</file>

<file path=ppt/slideLayouts/slideLayout5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203430946"/>
      </p:ext>
    </p:extLst>
  </p:cSld>
  <p:clrMapOvr>
    <a:masterClrMapping/>
  </p:clrMapOvr>
  <p:transition/>
</p:sldLayout>
</file>

<file path=ppt/slideLayouts/slideLayout5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3621467233"/>
      </p:ext>
    </p:extLst>
  </p:cSld>
  <p:clrMapOvr>
    <a:masterClrMapping/>
  </p:clrMapOvr>
  <p:transition/>
</p:sldLayout>
</file>

<file path=ppt/slideLayouts/slideLayout5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558646969"/>
      </p:ext>
    </p:extLst>
  </p:cSld>
  <p:clrMapOvr>
    <a:masterClrMapping/>
  </p:clrMapOvr>
  <p:transition/>
</p:sldLayout>
</file>

<file path=ppt/slideLayouts/slideLayout5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878319528"/>
      </p:ext>
    </p:extLst>
  </p:cSld>
  <p:clrMapOvr>
    <a:masterClrMapping/>
  </p:clrMapOvr>
  <p:transition/>
</p:sldLayout>
</file>

<file path=ppt/slideLayouts/slideLayout5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740107998"/>
      </p:ext>
    </p:extLst>
  </p:cSld>
  <p:clrMapOvr>
    <a:masterClrMapping/>
  </p:clrMapOvr>
  <p:transition/>
</p:sldLayout>
</file>

<file path=ppt/slideLayouts/slideLayout5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6611412"/>
      </p:ext>
    </p:extLst>
  </p:cSld>
  <p:clrMapOvr>
    <a:masterClrMapping/>
  </p:clrMapOvr>
  <p:transition/>
</p:sldLayout>
</file>

<file path=ppt/slideLayouts/slideLayout5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3683005"/>
      </p:ext>
    </p:extLst>
  </p:cSld>
  <p:clrMapOvr>
    <a:masterClrMapping/>
  </p:clrMapOvr>
  <p:transition/>
</p:sldLayout>
</file>

<file path=ppt/slideLayouts/slideLayout5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991947"/>
      </p:ext>
    </p:extLst>
  </p:cSld>
  <p:clrMapOvr>
    <a:masterClrMapping/>
  </p:clrMapOvr>
  <p:transition/>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6846919"/>
      </p:ext>
    </p:extLst>
  </p:cSld>
  <p:clrMapOvr>
    <a:masterClrMapping/>
  </p:clrMapOvr>
  <p:transition/>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95541919"/>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178834339"/>
      </p:ext>
    </p:extLst>
  </p:cSld>
  <p:clrMapOvr>
    <a:masterClrMapping/>
  </p:clrMapOvr>
  <p:transition/>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9768868"/>
      </p:ext>
    </p:extLst>
  </p:cSld>
  <p:clrMapOvr>
    <a:masterClrMapping/>
  </p:clrMapOvr>
  <p:transition/>
</p:sldLayout>
</file>

<file path=ppt/slideLayouts/slideLayout5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2381794"/>
      </p:ext>
    </p:extLst>
  </p:cSld>
  <p:clrMapOvr>
    <a:masterClrMapping/>
  </p:clrMapOvr>
  <p:transition/>
</p:sldLayout>
</file>

<file path=ppt/slideLayouts/slideLayout5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05540252"/>
      </p:ext>
    </p:extLst>
  </p:cSld>
  <p:clrMapOvr>
    <a:masterClrMapping/>
  </p:clrMapOvr>
  <p:transition/>
</p:sldLayout>
</file>

<file path=ppt/slideLayouts/slideLayout5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0510753"/>
      </p:ext>
    </p:extLst>
  </p:cSld>
  <p:clrMapOvr>
    <a:masterClrMapping/>
  </p:clrMapOvr>
  <p:transition/>
</p:sldLayout>
</file>

<file path=ppt/slideLayouts/slideLayout5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2388659"/>
      </p:ext>
    </p:extLst>
  </p:cSld>
  <p:clrMapOvr>
    <a:masterClrMapping/>
  </p:clrMapOvr>
  <p:transition/>
</p:sldLayout>
</file>

<file path=ppt/slideLayouts/slideLayout5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0961845"/>
      </p:ext>
    </p:extLst>
  </p:cSld>
  <p:clrMapOvr>
    <a:masterClrMapping/>
  </p:clrMapOvr>
  <p:transition/>
</p:sldLayout>
</file>

<file path=ppt/slideLayouts/slideLayout54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51937757"/>
      </p:ext>
    </p:extLst>
  </p:cSld>
  <p:clrMapOvr>
    <a:masterClrMapping/>
  </p:clrMapOvr>
  <p:transition/>
</p:sldLayout>
</file>

<file path=ppt/slideLayouts/slideLayout5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1889456"/>
      </p:ext>
    </p:extLst>
  </p:cSld>
  <p:clrMapOvr>
    <a:masterClrMapping/>
  </p:clrMapOvr>
  <p:transition/>
</p:sldLayout>
</file>

<file path=ppt/slideLayouts/slideLayout5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66784263"/>
      </p:ext>
    </p:extLst>
  </p:cSld>
  <p:clrMapOvr>
    <a:masterClrMapping/>
  </p:clrMapOvr>
  <p:transition/>
</p:sldLayout>
</file>

<file path=ppt/slideLayouts/slideLayout5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49137394"/>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06403914"/>
      </p:ext>
    </p:extLst>
  </p:cSld>
  <p:clrMapOvr>
    <a:masterClrMapping/>
  </p:clrMapOvr>
  <p:transition/>
</p:sldLayout>
</file>

<file path=ppt/slideLayouts/slideLayout5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7434173"/>
      </p:ext>
    </p:extLst>
  </p:cSld>
  <p:clrMapOvr>
    <a:masterClrMapping/>
  </p:clrMapOvr>
  <p:transition/>
</p:sldLayout>
</file>

<file path=ppt/slideLayouts/slideLayout5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0469503"/>
      </p:ext>
    </p:extLst>
  </p:cSld>
  <p:clrMapOvr>
    <a:masterClrMapping/>
  </p:clrMapOvr>
  <p:transition/>
</p:sldLayout>
</file>

<file path=ppt/slideLayouts/slideLayout5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4542624"/>
      </p:ext>
    </p:extLst>
  </p:cSld>
  <p:clrMapOvr>
    <a:masterClrMapping/>
  </p:clrMapOvr>
  <p:transition/>
</p:sldLayout>
</file>

<file path=ppt/slideLayouts/slideLayout5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38563842"/>
      </p:ext>
    </p:extLst>
  </p:cSld>
  <p:clrMapOvr>
    <a:masterClrMapping/>
  </p:clrMapOvr>
  <p:transition/>
</p:sldLayout>
</file>

<file path=ppt/slideLayouts/slideLayout5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4580434"/>
      </p:ext>
    </p:extLst>
  </p:cSld>
  <p:clrMapOvr>
    <a:masterClrMapping/>
  </p:clrMapOvr>
  <p:transition/>
</p:sldLayout>
</file>

<file path=ppt/slideLayouts/slideLayout5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64604124"/>
      </p:ext>
    </p:extLst>
  </p:cSld>
  <p:clrMapOvr>
    <a:masterClrMapping/>
  </p:clrMapOvr>
  <p:transition/>
</p:sldLayout>
</file>

<file path=ppt/slideLayouts/slideLayout5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1290896"/>
      </p:ext>
    </p:extLst>
  </p:cSld>
  <p:clrMapOvr>
    <a:masterClrMapping/>
  </p:clrMapOvr>
  <p:transition/>
</p:sldLayout>
</file>

<file path=ppt/slideLayouts/slideLayout5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7256847"/>
      </p:ext>
    </p:extLst>
  </p:cSld>
  <p:clrMapOvr>
    <a:masterClrMapping/>
  </p:clrMapOvr>
  <p:transition/>
</p:sldLayout>
</file>

<file path=ppt/slideLayouts/slideLayout5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3021770"/>
      </p:ext>
    </p:extLst>
  </p:cSld>
  <p:clrMapOvr>
    <a:masterClrMapping/>
  </p:clrMapOvr>
  <p:transition/>
</p:sldLayout>
</file>

<file path=ppt/slideLayouts/slideLayout5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41203353"/>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black&amp;w.png"/>
          <p:cNvPicPr>
            <a:picLocks noChangeAspect="1"/>
          </p:cNvPicPr>
          <p:nvPr userDrawn="1"/>
        </p:nvPicPr>
        <p:blipFill>
          <a:blip r:embed="rId2" cstate="screen">
            <a:extLst>
              <a:ext uri="{28A0092B-C50C-407E-A947-70E740481C1C}">
                <a14:useLocalDpi xmlns:a14="http://schemas.microsoft.com/office/drawing/2010/main"/>
              </a:ext>
            </a:extLst>
          </a:blip>
          <a:srcRect t="-30672"/>
          <a:stretch>
            <a:fillRect/>
          </a:stretch>
        </p:blipFill>
        <p:spPr>
          <a:xfrm>
            <a:off x="-1" y="0"/>
            <a:ext cx="9144001" cy="6858000"/>
          </a:xfrm>
          <a:prstGeom prst="rect">
            <a:avLst/>
          </a:prstGeom>
          <a:solidFill>
            <a:schemeClr val="bg1"/>
          </a:solidFill>
        </p:spPr>
      </p:pic>
      <p:sp>
        <p:nvSpPr>
          <p:cNvPr id="2" name="Title 1"/>
          <p:cNvSpPr>
            <a:spLocks noGrp="1"/>
          </p:cNvSpPr>
          <p:nvPr>
            <p:ph type="ctrTitle"/>
          </p:nvPr>
        </p:nvSpPr>
        <p:spPr>
          <a:xfrm>
            <a:off x="386494" y="469200"/>
            <a:ext cx="7772400" cy="1308232"/>
          </a:xfrm>
          <a:prstGeom prst="rect">
            <a:avLst/>
          </a:prstGeom>
        </p:spPr>
        <p:txBody>
          <a:bodyPr anchor="t"/>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386494" y="1941516"/>
            <a:ext cx="5009103" cy="1752600"/>
          </a:xfrm>
          <a:prstGeom prst="rect">
            <a:avLst/>
          </a:prstGeom>
        </p:spPr>
        <p:txBody>
          <a:bodyPr/>
          <a:lstStyle>
            <a:lvl1pPr marL="0" indent="0" algn="l">
              <a:buNone/>
              <a:defRPr sz="2800">
                <a:solidFill>
                  <a:schemeClr val="accent1"/>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Rectangle 7"/>
          <p:cNvSpPr/>
          <p:nvPr userDrawn="1"/>
        </p:nvSpPr>
        <p:spPr>
          <a:xfrm>
            <a:off x="-1" y="5967630"/>
            <a:ext cx="9144001" cy="890370"/>
          </a:xfrm>
          <a:prstGeom prst="rect">
            <a:avLst/>
          </a:prstGeom>
          <a:solidFill>
            <a:srgbClr val="FFFFFF">
              <a:alpha val="6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pic>
        <p:nvPicPr>
          <p:cNvPr id="9" name="Picture 8" descr="ecelogorb.psd"/>
          <p:cNvPicPr>
            <a:picLocks noChangeAspect="1"/>
          </p:cNvPicPr>
          <p:nvPr userDrawn="1"/>
        </p:nvPicPr>
        <p:blipFill>
          <a:blip r:embed="rId3" cstate="screen">
            <a:lum bright="-8000"/>
            <a:extLst>
              <a:ext uri="{28A0092B-C50C-407E-A947-70E740481C1C}">
                <a14:useLocalDpi xmlns:a14="http://schemas.microsoft.com/office/drawing/2010/main"/>
              </a:ext>
            </a:extLst>
          </a:blip>
          <a:stretch>
            <a:fillRect/>
          </a:stretch>
        </p:blipFill>
        <p:spPr>
          <a:xfrm>
            <a:off x="252528" y="6080245"/>
            <a:ext cx="3275179" cy="655036"/>
          </a:xfrm>
          <a:prstGeom prst="rect">
            <a:avLst/>
          </a:prstGeom>
          <a:effectLst/>
        </p:spPr>
      </p:pic>
      <p:pic>
        <p:nvPicPr>
          <p:cNvPr id="10" name="Picture 9" descr="CMU_logo_horiz_black.eps"/>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108519" y="6259200"/>
            <a:ext cx="3895838" cy="354413"/>
          </a:xfrm>
          <a:prstGeom prst="rect">
            <a:avLst/>
          </a:prstGeom>
          <a:effectLst/>
        </p:spPr>
      </p:pic>
    </p:spTree>
    <p:extLst>
      <p:ext uri="{BB962C8B-B14F-4D97-AF65-F5344CB8AC3E}">
        <p14:creationId xmlns:p14="http://schemas.microsoft.com/office/powerpoint/2010/main" val="1412859093"/>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881052"/>
      </p:ext>
    </p:extLst>
  </p:cSld>
  <p:clrMapOvr>
    <a:masterClrMapping/>
  </p:clrMapOvr>
  <p:transition/>
</p:sldLayout>
</file>

<file path=ppt/slideLayouts/slideLayout5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58093815"/>
      </p:ext>
    </p:extLst>
  </p:cSld>
  <p:clrMapOvr>
    <a:masterClrMapping/>
  </p:clrMapOvr>
  <p:transition/>
</p:sldLayout>
</file>

<file path=ppt/slideLayouts/slideLayout5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20366137"/>
      </p:ext>
    </p:extLst>
  </p:cSld>
  <p:clrMapOvr>
    <a:masterClrMapping/>
  </p:clrMapOvr>
  <p:transition/>
</p:sldLayout>
</file>

<file path=ppt/slideLayouts/slideLayout5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9387529"/>
      </p:ext>
    </p:extLst>
  </p:cSld>
  <p:clrMapOvr>
    <a:masterClrMapping/>
  </p:clrMapOvr>
  <p:transition/>
</p:sldLayout>
</file>

<file path=ppt/slideLayouts/slideLayout5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5807467"/>
      </p:ext>
    </p:extLst>
  </p:cSld>
  <p:clrMapOvr>
    <a:masterClrMapping/>
  </p:clrMapOvr>
  <p:transition/>
</p:sldLayout>
</file>

<file path=ppt/slideLayouts/slideLayout5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07232110"/>
      </p:ext>
    </p:extLst>
  </p:cSld>
  <p:clrMapOvr>
    <a:masterClrMapping/>
  </p:clrMapOvr>
  <p:transition/>
</p:sldLayout>
</file>

<file path=ppt/slideLayouts/slideLayout5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85917201"/>
      </p:ext>
    </p:extLst>
  </p:cSld>
  <p:clrMapOvr>
    <a:masterClrMapping/>
  </p:clrMapOvr>
  <p:transition/>
</p:sldLayout>
</file>

<file path=ppt/slideLayouts/slideLayout5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2576942"/>
      </p:ext>
    </p:extLst>
  </p:cSld>
  <p:clrMapOvr>
    <a:masterClrMapping/>
  </p:clrMapOvr>
  <p:transition/>
</p:sldLayout>
</file>

<file path=ppt/slideLayouts/slideLayout5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83375152"/>
      </p:ext>
    </p:extLst>
  </p:cSld>
  <p:clrMapOvr>
    <a:masterClrMapping/>
  </p:clrMapOvr>
  <p:transition/>
</p:sldLayout>
</file>

<file path=ppt/slideLayouts/slideLayout5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8697546"/>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4327"/>
          </a:xfrm>
          <a:prstGeom prst="rect">
            <a:avLst/>
          </a:prstGeom>
        </p:spPr>
        <p:txBody>
          <a:bodyPr/>
          <a:lstStyle>
            <a:lvl1pPr>
              <a:defRPr>
                <a:latin typeface="Arial"/>
              </a:defRPr>
            </a:lvl1pPr>
          </a:lstStyle>
          <a:p>
            <a:r>
              <a:rPr lang="en-US" dirty="0"/>
              <a:t>Click to edit Master title style</a:t>
            </a:r>
          </a:p>
        </p:txBody>
      </p:sp>
      <p:sp>
        <p:nvSpPr>
          <p:cNvPr id="3" name="Content Placeholder 2"/>
          <p:cNvSpPr>
            <a:spLocks noGrp="1"/>
          </p:cNvSpPr>
          <p:nvPr>
            <p:ph idx="1"/>
          </p:nvPr>
        </p:nvSpPr>
        <p:spPr>
          <a:xfrm>
            <a:off x="457200" y="1079500"/>
            <a:ext cx="8229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999452"/>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3563949"/>
      </p:ext>
    </p:extLst>
  </p:cSld>
  <p:clrMapOvr>
    <a:masterClrMapping/>
  </p:clrMapOvr>
  <p:transition/>
</p:sldLayout>
</file>

<file path=ppt/slideLayouts/slideLayout5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5968767"/>
      </p:ext>
    </p:extLst>
  </p:cSld>
  <p:clrMapOvr>
    <a:masterClrMapping/>
  </p:clrMapOvr>
  <p:transition/>
</p:sldLayout>
</file>

<file path=ppt/slideLayouts/slideLayout5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38010157"/>
      </p:ext>
    </p:extLst>
  </p:cSld>
  <p:clrMapOvr>
    <a:masterClrMapping/>
  </p:clrMapOvr>
  <p:transition/>
</p:sldLayout>
</file>

<file path=ppt/slideLayouts/slideLayout5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70068310"/>
      </p:ext>
    </p:extLst>
  </p:cSld>
  <p:clrMapOvr>
    <a:masterClrMapping/>
  </p:clrMapOvr>
  <p:transition/>
</p:sldLayout>
</file>

<file path=ppt/slideLayouts/slideLayout5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2751675"/>
      </p:ext>
    </p:extLst>
  </p:cSld>
  <p:clrMapOvr>
    <a:masterClrMapping/>
  </p:clrMapOvr>
  <p:transition/>
</p:sldLayout>
</file>

<file path=ppt/slideLayouts/slideLayout5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3721418"/>
      </p:ext>
    </p:extLst>
  </p:cSld>
  <p:clrMapOvr>
    <a:masterClrMapping/>
  </p:clrMapOvr>
  <p:transition/>
</p:sldLayout>
</file>

<file path=ppt/slideLayouts/slideLayout5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0145277"/>
      </p:ext>
    </p:extLst>
  </p:cSld>
  <p:clrMapOvr>
    <a:masterClrMapping/>
  </p:clrMapOvr>
  <p:transition/>
</p:sldLayout>
</file>

<file path=ppt/slideLayouts/slideLayout5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53586944"/>
      </p:ext>
    </p:extLst>
  </p:cSld>
  <p:clrMapOvr>
    <a:masterClrMapping/>
  </p:clrMapOvr>
  <p:transition/>
</p:sldLayout>
</file>

<file path=ppt/slideLayouts/slideLayout5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26344101"/>
      </p:ext>
    </p:extLst>
  </p:cSld>
  <p:clrMapOvr>
    <a:masterClrMapping/>
  </p:clrMapOvr>
  <p:transition/>
</p:sldLayout>
</file>

<file path=ppt/slideLayouts/slideLayout5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44338968"/>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800">
                <a:solidFill>
                  <a:schemeClr val="accent2"/>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647485846"/>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pPr>
              <a:defRPr/>
            </a:pPr>
            <a:fld id="{AF4A5797-4A52-3C47-A60F-384E101789BB}" type="slidenum">
              <a:rPr lang="en-US"/>
              <a:pPr>
                <a:defRPr/>
              </a:pPr>
              <a:t>‹#›</a:t>
            </a:fld>
            <a:endParaRPr lang="en-US"/>
          </a:p>
        </p:txBody>
      </p:sp>
    </p:spTree>
    <p:extLst>
      <p:ext uri="{BB962C8B-B14F-4D97-AF65-F5344CB8AC3E}">
        <p14:creationId xmlns:p14="http://schemas.microsoft.com/office/powerpoint/2010/main" val="1532664424"/>
      </p:ext>
    </p:extLst>
  </p:cSld>
  <p:clrMapOvr>
    <a:masterClrMapping/>
  </p:clrMapOvr>
  <p:transition/>
</p:sldLayout>
</file>

<file path=ppt/slideLayouts/slideLayout5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5A4FB91F-8620-9C4D-8A32-1AD02BFD54B1}" type="slidenum">
              <a:rPr lang="en-US"/>
              <a:pPr>
                <a:defRPr/>
              </a:pPr>
              <a:t>‹#›</a:t>
            </a:fld>
            <a:endParaRPr lang="en-US"/>
          </a:p>
        </p:txBody>
      </p:sp>
    </p:spTree>
    <p:extLst>
      <p:ext uri="{BB962C8B-B14F-4D97-AF65-F5344CB8AC3E}">
        <p14:creationId xmlns:p14="http://schemas.microsoft.com/office/powerpoint/2010/main" val="1013330960"/>
      </p:ext>
    </p:extLst>
  </p:cSld>
  <p:clrMapOvr>
    <a:masterClrMapping/>
  </p:clrMapOvr>
  <p:transition/>
</p:sldLayout>
</file>

<file path=ppt/slideLayouts/slideLayout5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073B9C50-E303-F947-B3E2-3E825F48C7D2}" type="slidenum">
              <a:rPr lang="en-US"/>
              <a:pPr>
                <a:defRPr/>
              </a:pPr>
              <a:t>‹#›</a:t>
            </a:fld>
            <a:endParaRPr lang="en-US"/>
          </a:p>
        </p:txBody>
      </p:sp>
    </p:spTree>
    <p:extLst>
      <p:ext uri="{BB962C8B-B14F-4D97-AF65-F5344CB8AC3E}">
        <p14:creationId xmlns:p14="http://schemas.microsoft.com/office/powerpoint/2010/main" val="780721335"/>
      </p:ext>
    </p:extLst>
  </p:cSld>
  <p:clrMapOvr>
    <a:masterClrMapping/>
  </p:clrMapOvr>
  <p:transition/>
</p:sldLayout>
</file>

<file path=ppt/slideLayouts/slideLayout5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220808B7-3DFC-6D40-89A2-98C67E53C3E2}" type="slidenum">
              <a:rPr lang="en-US"/>
              <a:pPr>
                <a:defRPr/>
              </a:pPr>
              <a:t>‹#›</a:t>
            </a:fld>
            <a:endParaRPr lang="en-US"/>
          </a:p>
        </p:txBody>
      </p:sp>
    </p:spTree>
    <p:extLst>
      <p:ext uri="{BB962C8B-B14F-4D97-AF65-F5344CB8AC3E}">
        <p14:creationId xmlns:p14="http://schemas.microsoft.com/office/powerpoint/2010/main" val="2994295624"/>
      </p:ext>
    </p:extLst>
  </p:cSld>
  <p:clrMapOvr>
    <a:masterClrMapping/>
  </p:clrMapOvr>
  <p:transition/>
</p:sldLayout>
</file>

<file path=ppt/slideLayouts/slideLayout5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pPr>
              <a:defRPr/>
            </a:pPr>
            <a:fld id="{FA78E456-01DF-094D-8CFB-DA5FA9E8BD10}" type="slidenum">
              <a:rPr lang="en-US"/>
              <a:pPr>
                <a:defRPr/>
              </a:pPr>
              <a:t>‹#›</a:t>
            </a:fld>
            <a:endParaRPr lang="en-US"/>
          </a:p>
        </p:txBody>
      </p:sp>
    </p:spTree>
    <p:extLst>
      <p:ext uri="{BB962C8B-B14F-4D97-AF65-F5344CB8AC3E}">
        <p14:creationId xmlns:p14="http://schemas.microsoft.com/office/powerpoint/2010/main" val="229640177"/>
      </p:ext>
    </p:extLst>
  </p:cSld>
  <p:clrMapOvr>
    <a:masterClrMapping/>
  </p:clrMapOvr>
  <p:transition/>
</p:sldLayout>
</file>

<file path=ppt/slideLayouts/slideLayout5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pPr>
              <a:defRPr/>
            </a:pPr>
            <a:fld id="{428B0D83-FC11-C440-9D61-A92EDF7AC339}" type="slidenum">
              <a:rPr lang="en-US"/>
              <a:pPr>
                <a:defRPr/>
              </a:pPr>
              <a:t>‹#›</a:t>
            </a:fld>
            <a:endParaRPr lang="en-US"/>
          </a:p>
        </p:txBody>
      </p:sp>
    </p:spTree>
    <p:extLst>
      <p:ext uri="{BB962C8B-B14F-4D97-AF65-F5344CB8AC3E}">
        <p14:creationId xmlns:p14="http://schemas.microsoft.com/office/powerpoint/2010/main" val="3883942028"/>
      </p:ext>
    </p:extLst>
  </p:cSld>
  <p:clrMapOvr>
    <a:masterClrMapping/>
  </p:clrMapOvr>
  <p:transition/>
</p:sldLayout>
</file>

<file path=ppt/slideLayouts/slideLayout5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pPr>
              <a:defRPr/>
            </a:pPr>
            <a:fld id="{293D0A55-7789-CF47-ACA7-2311AFA1B98E}" type="slidenum">
              <a:rPr lang="en-US"/>
              <a:pPr>
                <a:defRPr/>
              </a:pPr>
              <a:t>‹#›</a:t>
            </a:fld>
            <a:endParaRPr lang="en-US"/>
          </a:p>
        </p:txBody>
      </p:sp>
    </p:spTree>
    <p:extLst>
      <p:ext uri="{BB962C8B-B14F-4D97-AF65-F5344CB8AC3E}">
        <p14:creationId xmlns:p14="http://schemas.microsoft.com/office/powerpoint/2010/main" val="3374944274"/>
      </p:ext>
    </p:extLst>
  </p:cSld>
  <p:clrMapOvr>
    <a:masterClrMapping/>
  </p:clrMapOvr>
  <p:transition/>
</p:sldLayout>
</file>

<file path=ppt/slideLayouts/slideLayout5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DE99BBE6-A637-304C-B5B7-9A7E3C08C57E}" type="slidenum">
              <a:rPr lang="en-US"/>
              <a:pPr>
                <a:defRPr/>
              </a:pPr>
              <a:t>‹#›</a:t>
            </a:fld>
            <a:endParaRPr lang="en-US"/>
          </a:p>
        </p:txBody>
      </p:sp>
    </p:spTree>
    <p:extLst>
      <p:ext uri="{BB962C8B-B14F-4D97-AF65-F5344CB8AC3E}">
        <p14:creationId xmlns:p14="http://schemas.microsoft.com/office/powerpoint/2010/main" val="847208058"/>
      </p:ext>
    </p:extLst>
  </p:cSld>
  <p:clrMapOvr>
    <a:masterClrMapping/>
  </p:clrMapOvr>
  <p:transition/>
</p:sldLayout>
</file>

<file path=ppt/slideLayouts/slideLayout5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E35BCF56-964A-F947-93A6-92ACEE6C7F5E}" type="slidenum">
              <a:rPr lang="en-US"/>
              <a:pPr>
                <a:defRPr/>
              </a:pPr>
              <a:t>‹#›</a:t>
            </a:fld>
            <a:endParaRPr lang="en-US"/>
          </a:p>
        </p:txBody>
      </p:sp>
    </p:spTree>
    <p:extLst>
      <p:ext uri="{BB962C8B-B14F-4D97-AF65-F5344CB8AC3E}">
        <p14:creationId xmlns:p14="http://schemas.microsoft.com/office/powerpoint/2010/main" val="3856979627"/>
      </p:ext>
    </p:extLst>
  </p:cSld>
  <p:clrMapOvr>
    <a:masterClrMapping/>
  </p:clrMapOvr>
  <p:transition/>
</p:sldLayout>
</file>

<file path=ppt/slideLayouts/slideLayout5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AF1CA570-B74D-4749-94AD-86C253965FD8}" type="slidenum">
              <a:rPr lang="en-US"/>
              <a:pPr>
                <a:defRPr/>
              </a:pPr>
              <a:t>‹#›</a:t>
            </a:fld>
            <a:endParaRPr lang="en-US"/>
          </a:p>
        </p:txBody>
      </p:sp>
    </p:spTree>
    <p:extLst>
      <p:ext uri="{BB962C8B-B14F-4D97-AF65-F5344CB8AC3E}">
        <p14:creationId xmlns:p14="http://schemas.microsoft.com/office/powerpoint/2010/main" val="557915780"/>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idx="13"/>
          </p:nvPr>
        </p:nvSpPr>
        <p:spPr>
          <a:xfrm>
            <a:off x="457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7200" y="274638"/>
            <a:ext cx="8229600" cy="532719"/>
          </a:xfrm>
          <a:prstGeom prst="rect">
            <a:avLst/>
          </a:prstGeom>
        </p:spPr>
        <p:txBody>
          <a:bodyPr/>
          <a:lstStyle>
            <a:lvl1pPr>
              <a:defRPr>
                <a:latin typeface="Arial"/>
              </a:defRPr>
            </a:lvl1pPr>
          </a:lstStyle>
          <a:p>
            <a:r>
              <a:rPr lang="en-US" dirty="0"/>
              <a:t>Click to edit Master title style</a:t>
            </a:r>
          </a:p>
        </p:txBody>
      </p:sp>
      <p:sp>
        <p:nvSpPr>
          <p:cNvPr id="10" name="Content Placeholder 2"/>
          <p:cNvSpPr>
            <a:spLocks noGrp="1"/>
          </p:cNvSpPr>
          <p:nvPr>
            <p:ph idx="14"/>
          </p:nvPr>
        </p:nvSpPr>
        <p:spPr>
          <a:xfrm>
            <a:off x="4648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30542122"/>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52400"/>
            <a:ext cx="2152651"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6" y="152400"/>
            <a:ext cx="6305551"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20CE11DC-2133-4F4D-8A86-82695C13466E}" type="slidenum">
              <a:rPr lang="en-US"/>
              <a:pPr>
                <a:defRPr/>
              </a:pPr>
              <a:t>‹#›</a:t>
            </a:fld>
            <a:endParaRPr lang="en-US"/>
          </a:p>
        </p:txBody>
      </p:sp>
    </p:spTree>
    <p:extLst>
      <p:ext uri="{BB962C8B-B14F-4D97-AF65-F5344CB8AC3E}">
        <p14:creationId xmlns:p14="http://schemas.microsoft.com/office/powerpoint/2010/main" val="2231705550"/>
      </p:ext>
    </p:extLst>
  </p:cSld>
  <p:clrMapOvr>
    <a:masterClrMapping/>
  </p:clrMapOvr>
  <p:transition/>
</p:sldLayout>
</file>

<file path=ppt/slideLayouts/slideLayout59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3"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3"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26D320AC-71F7-B345-A8F3-275013FA312A}" type="slidenum">
              <a:rPr lang="en-US"/>
              <a:pPr>
                <a:defRPr/>
              </a:pPr>
              <a:t>‹#›</a:t>
            </a:fld>
            <a:endParaRPr lang="en-US"/>
          </a:p>
        </p:txBody>
      </p:sp>
    </p:spTree>
    <p:extLst>
      <p:ext uri="{BB962C8B-B14F-4D97-AF65-F5344CB8AC3E}">
        <p14:creationId xmlns:p14="http://schemas.microsoft.com/office/powerpoint/2010/main" val="3489979743"/>
      </p:ext>
    </p:extLst>
  </p:cSld>
  <p:clrMapOvr>
    <a:masterClrMapping/>
  </p:clrMapOvr>
  <p:transition/>
</p:sldLayout>
</file>

<file path=ppt/slideLayouts/slideLayout59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67269631"/>
      </p:ext>
    </p:extLst>
  </p:cSld>
  <p:clrMapOvr>
    <a:masterClrMapping/>
  </p:clrMapOvr>
  <p:transition/>
</p:sldLayout>
</file>

<file path=ppt/slideLayouts/slideLayout5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74391"/>
      </p:ext>
    </p:extLst>
  </p:cSld>
  <p:clrMapOvr>
    <a:masterClrMapping/>
  </p:clrMapOvr>
  <p:transition/>
</p:sldLayout>
</file>

<file path=ppt/slideLayouts/slideLayout5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5482950"/>
      </p:ext>
    </p:extLst>
  </p:cSld>
  <p:clrMapOvr>
    <a:masterClrMapping/>
  </p:clrMapOvr>
  <p:transition/>
</p:sldLayout>
</file>

<file path=ppt/slideLayouts/slideLayout5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484604"/>
      </p:ext>
    </p:extLst>
  </p:cSld>
  <p:clrMapOvr>
    <a:masterClrMapping/>
  </p:clrMapOvr>
  <p:transition/>
</p:sldLayout>
</file>

<file path=ppt/slideLayouts/slideLayout5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56305679"/>
      </p:ext>
    </p:extLst>
  </p:cSld>
  <p:clrMapOvr>
    <a:masterClrMapping/>
  </p:clrMapOvr>
  <p:transition/>
</p:sldLayout>
</file>

<file path=ppt/slideLayouts/slideLayout5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94105328"/>
      </p:ext>
    </p:extLst>
  </p:cSld>
  <p:clrMapOvr>
    <a:masterClrMapping/>
  </p:clrMapOvr>
  <p:transition/>
</p:sldLayout>
</file>

<file path=ppt/slideLayouts/slideLayout5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74969480"/>
      </p:ext>
    </p:extLst>
  </p:cSld>
  <p:clrMapOvr>
    <a:masterClrMapping/>
  </p:clrMapOvr>
  <p:transition/>
</p:sldLayout>
</file>

<file path=ppt/slideLayouts/slideLayout5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18513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Text Placeholder 2"/>
          <p:cNvSpPr>
            <a:spLocks noGrp="1"/>
          </p:cNvSpPr>
          <p:nvPr>
            <p:ph type="body" idx="1"/>
          </p:nvPr>
        </p:nvSpPr>
        <p:spPr>
          <a:xfrm>
            <a:off x="457200" y="1170214"/>
            <a:ext cx="4040188"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645025" y="1170214"/>
            <a:ext cx="4041775"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Picture Placeholder 10"/>
          <p:cNvSpPr>
            <a:spLocks noGrp="1"/>
          </p:cNvSpPr>
          <p:nvPr>
            <p:ph type="pic" sz="quarter" idx="13"/>
          </p:nvPr>
        </p:nvSpPr>
        <p:spPr>
          <a:xfrm>
            <a:off x="457200"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
        <p:nvSpPr>
          <p:cNvPr id="12" name="Picture Placeholder 10"/>
          <p:cNvSpPr>
            <a:spLocks noGrp="1"/>
          </p:cNvSpPr>
          <p:nvPr>
            <p:ph type="pic" sz="quarter" idx="14"/>
          </p:nvPr>
        </p:nvSpPr>
        <p:spPr>
          <a:xfrm>
            <a:off x="4649788"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Tree>
    <p:extLst>
      <p:ext uri="{BB962C8B-B14F-4D97-AF65-F5344CB8AC3E}">
        <p14:creationId xmlns:p14="http://schemas.microsoft.com/office/powerpoint/2010/main" val="1284382925"/>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4230101"/>
      </p:ext>
    </p:extLst>
  </p:cSld>
  <p:clrMapOvr>
    <a:masterClrMapping/>
  </p:clrMapOvr>
  <p:transition/>
</p:sldLayout>
</file>

<file path=ppt/slideLayouts/slideLayout6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35113"/>
      </p:ext>
    </p:extLst>
  </p:cSld>
  <p:clrMapOvr>
    <a:masterClrMapping/>
  </p:clrMapOvr>
  <p:transition/>
</p:sldLayout>
</file>

<file path=ppt/slideLayouts/slideLayout6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95070776"/>
      </p:ext>
    </p:extLst>
  </p:cSld>
  <p:clrMapOvr>
    <a:masterClrMapping/>
  </p:clrMapOvr>
  <p:transition/>
</p:sldLayout>
</file>

<file path=ppt/slideLayouts/slideLayout6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3503890"/>
      </p:ext>
    </p:extLst>
  </p:cSld>
  <p:clrMapOvr>
    <a:masterClrMapping/>
  </p:clrMapOvr>
  <p:transition/>
</p:sldLayout>
</file>

<file path=ppt/slideLayouts/slideLayout6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22647218"/>
      </p:ext>
    </p:extLst>
  </p:cSld>
  <p:clrMapOvr>
    <a:masterClrMapping/>
  </p:clrMapOvr>
  <p:transition/>
</p:sldLayout>
</file>

<file path=ppt/slideLayouts/slideLayout6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6397697"/>
      </p:ext>
    </p:extLst>
  </p:cSld>
  <p:clrMapOvr>
    <a:masterClrMapping/>
  </p:clrMapOvr>
  <p:transition/>
</p:sldLayout>
</file>

<file path=ppt/slideLayouts/slideLayout6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71724017"/>
      </p:ext>
    </p:extLst>
  </p:cSld>
  <p:clrMapOvr>
    <a:masterClrMapping/>
  </p:clrMapOvr>
  <p:transition/>
</p:sldLayout>
</file>

<file path=ppt/slideLayouts/slideLayout6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54423395"/>
      </p:ext>
    </p:extLst>
  </p:cSld>
  <p:clrMapOvr>
    <a:masterClrMapping/>
  </p:clrMapOvr>
  <p:transition/>
</p:sldLayout>
</file>

<file path=ppt/slideLayouts/slideLayout6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58492406"/>
      </p:ext>
    </p:extLst>
  </p:cSld>
  <p:clrMapOvr>
    <a:masterClrMapping/>
  </p:clrMapOvr>
  <p:transition/>
</p:sldLayout>
</file>

<file path=ppt/slideLayouts/slideLayout6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8364639"/>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756813581"/>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02089538"/>
      </p:ext>
    </p:extLst>
  </p:cSld>
  <p:clrMapOvr>
    <a:masterClrMapping/>
  </p:clrMapOvr>
  <p:transition/>
</p:sldLayout>
</file>

<file path=ppt/slideLayouts/slideLayout6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1450286"/>
      </p:ext>
    </p:extLst>
  </p:cSld>
  <p:clrMapOvr>
    <a:masterClrMapping/>
  </p:clrMapOvr>
  <p:transition/>
</p:sldLayout>
</file>

<file path=ppt/slideLayouts/slideLayout6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5437046"/>
      </p:ext>
    </p:extLst>
  </p:cSld>
  <p:clrMapOvr>
    <a:masterClrMapping/>
  </p:clrMapOvr>
  <p:transition/>
</p:sldLayout>
</file>

<file path=ppt/slideLayouts/slideLayout6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55617253"/>
      </p:ext>
    </p:extLst>
  </p:cSld>
  <p:clrMapOvr>
    <a:masterClrMapping/>
  </p:clrMapOvr>
  <p:transition/>
</p:sldLayout>
</file>

<file path=ppt/slideLayouts/slideLayout6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625676"/>
      </p:ext>
    </p:extLst>
  </p:cSld>
  <p:clrMapOvr>
    <a:masterClrMapping/>
  </p:clrMapOvr>
  <p:transition/>
</p:sldLayout>
</file>

<file path=ppt/slideLayouts/slideLayout6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2090546"/>
      </p:ext>
    </p:extLst>
  </p:cSld>
  <p:clrMapOvr>
    <a:masterClrMapping/>
  </p:clrMapOvr>
  <p:transition/>
</p:sldLayout>
</file>

<file path=ppt/slideLayouts/slideLayout6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9100005"/>
      </p:ext>
    </p:extLst>
  </p:cSld>
  <p:clrMapOvr>
    <a:masterClrMapping/>
  </p:clrMapOvr>
  <p:transition/>
</p:sldLayout>
</file>

<file path=ppt/slideLayouts/slideLayout6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55056819"/>
      </p:ext>
    </p:extLst>
  </p:cSld>
  <p:clrMapOvr>
    <a:masterClrMapping/>
  </p:clrMapOvr>
  <p:transition/>
</p:sldLayout>
</file>

<file path=ppt/slideLayouts/slideLayout6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36412476"/>
      </p:ext>
    </p:extLst>
  </p:cSld>
  <p:clrMapOvr>
    <a:masterClrMapping/>
  </p:clrMapOvr>
  <p:transition/>
</p:sldLayout>
</file>

<file path=ppt/slideLayouts/slideLayout6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8089379"/>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256587941"/>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95081763"/>
      </p:ext>
    </p:extLst>
  </p:cSld>
  <p:clrMapOvr>
    <a:masterClrMapping/>
  </p:clrMapOvr>
  <p:transition/>
</p:sldLayout>
</file>

<file path=ppt/slideLayouts/slideLayout6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8603731"/>
      </p:ext>
    </p:extLst>
  </p:cSld>
  <p:clrMapOvr>
    <a:masterClrMapping/>
  </p:clrMapOvr>
  <p:transition/>
</p:sldLayout>
</file>

<file path=ppt/slideLayouts/slideLayout6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8735776"/>
      </p:ext>
    </p:extLst>
  </p:cSld>
  <p:clrMapOvr>
    <a:masterClrMapping/>
  </p:clrMapOvr>
  <p:transition/>
</p:sldLayout>
</file>

<file path=ppt/slideLayouts/slideLayout6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766877"/>
      </p:ext>
    </p:extLst>
  </p:cSld>
  <p:clrMapOvr>
    <a:masterClrMapping/>
  </p:clrMapOvr>
  <p:transition/>
</p:sldLayout>
</file>

<file path=ppt/slideLayouts/slideLayout6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6333599"/>
      </p:ext>
    </p:extLst>
  </p:cSld>
  <p:clrMapOvr>
    <a:masterClrMapping/>
  </p:clrMapOvr>
  <p:transition/>
</p:sldLayout>
</file>

<file path=ppt/slideLayouts/slideLayout62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61804900"/>
      </p:ext>
    </p:extLst>
  </p:cSld>
  <p:clrMapOvr>
    <a:masterClrMapping/>
  </p:clrMapOvr>
  <p:transition/>
</p:sldLayout>
</file>

<file path=ppt/slideLayouts/slideLayout6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67627032"/>
      </p:ext>
    </p:extLst>
  </p:cSld>
  <p:clrMapOvr>
    <a:masterClrMapping/>
  </p:clrMapOvr>
  <p:transition/>
</p:sldLayout>
</file>

<file path=ppt/slideLayouts/slideLayout6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867705307"/>
      </p:ext>
    </p:extLst>
  </p:cSld>
  <p:clrMapOvr>
    <a:masterClrMapping/>
  </p:clrMapOvr>
  <p:transition/>
</p:sldLayout>
</file>

<file path=ppt/slideLayouts/slideLayout6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909213287"/>
      </p:ext>
    </p:extLst>
  </p:cSld>
  <p:clrMapOvr>
    <a:masterClrMapping/>
  </p:clrMapOvr>
  <p:transition/>
</p:sldLayout>
</file>

<file path=ppt/slideLayouts/slideLayout6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04551678"/>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700729064"/>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52114607"/>
      </p:ext>
    </p:extLst>
  </p:cSld>
  <p:clrMapOvr>
    <a:masterClrMapping/>
  </p:clrMapOvr>
  <p:transition/>
</p:sldLayout>
</file>

<file path=ppt/slideLayouts/slideLayout6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2396304225"/>
      </p:ext>
    </p:extLst>
  </p:cSld>
  <p:clrMapOvr>
    <a:masterClrMapping/>
  </p:clrMapOvr>
  <p:transition/>
</p:sldLayout>
</file>

<file path=ppt/slideLayouts/slideLayout6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686446272"/>
      </p:ext>
    </p:extLst>
  </p:cSld>
  <p:clrMapOvr>
    <a:masterClrMapping/>
  </p:clrMapOvr>
  <p:transition/>
</p:sldLayout>
</file>

<file path=ppt/slideLayouts/slideLayout6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4147850429"/>
      </p:ext>
    </p:extLst>
  </p:cSld>
  <p:clrMapOvr>
    <a:masterClrMapping/>
  </p:clrMapOvr>
  <p:transition/>
</p:sldLayout>
</file>

<file path=ppt/slideLayouts/slideLayout6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2727827147"/>
      </p:ext>
    </p:extLst>
  </p:cSld>
  <p:clrMapOvr>
    <a:masterClrMapping/>
  </p:clrMapOvr>
  <p:transition/>
</p:sldLayout>
</file>

<file path=ppt/slideLayouts/slideLayout6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402603565"/>
      </p:ext>
    </p:extLst>
  </p:cSld>
  <p:clrMapOvr>
    <a:masterClrMapping/>
  </p:clrMapOvr>
  <p:transition/>
</p:sldLayout>
</file>

<file path=ppt/slideLayouts/slideLayout6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41652260"/>
      </p:ext>
    </p:extLst>
  </p:cSld>
  <p:clrMapOvr>
    <a:masterClrMapping/>
  </p:clrMapOvr>
  <p:transition/>
</p:sldLayout>
</file>

<file path=ppt/slideLayouts/slideLayout6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0238494"/>
      </p:ext>
    </p:extLst>
  </p:cSld>
  <p:clrMapOvr>
    <a:masterClrMapping/>
  </p:clrMapOvr>
  <p:transition/>
</p:sldLayout>
</file>

<file path=ppt/slideLayouts/slideLayout6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27273774"/>
      </p:ext>
    </p:extLst>
  </p:cSld>
  <p:clrMapOvr>
    <a:masterClrMapping/>
  </p:clrMapOvr>
  <p:transition/>
</p:sldLayout>
</file>

<file path=ppt/slideLayouts/slideLayout6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1525032"/>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
        <p:nvSpPr>
          <p:cNvPr id="6" name="Text Placeholder 2"/>
          <p:cNvSpPr>
            <a:spLocks noGrp="1"/>
          </p:cNvSpPr>
          <p:nvPr>
            <p:ph idx="1" hasCustomPrompt="1"/>
          </p:nvPr>
        </p:nvSpPr>
        <p:spPr>
          <a:xfrm>
            <a:off x="457200" y="1161143"/>
            <a:ext cx="8229600" cy="4525963"/>
          </a:xfrm>
          <a:prstGeom prst="rect">
            <a:avLst/>
          </a:prstGeom>
        </p:spPr>
        <p:txBody>
          <a:bodyPr vert="horz" lIns="91440" tIns="45720" rIns="91440" bIns="45720" rtlCol="0">
            <a:normAutofit/>
          </a:bodyPr>
          <a:lstStyle>
            <a:lvl1pPr marL="342900" marR="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latin typeface="Arial"/>
              </a:defRPr>
            </a:lvl1pPr>
            <a:lvl2pPr>
              <a:defRPr>
                <a:latin typeface="Arial"/>
              </a:defRPr>
            </a:lvl2pPr>
            <a:lvl3pPr>
              <a:defRPr>
                <a:latin typeface="Arial"/>
              </a:defRPr>
            </a:lvl3pPr>
          </a:lstStyle>
          <a:p>
            <a:pPr marL="342900" marR="0" lvl="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pPr>
            <a:r>
              <a:rPr kumimoji="0" lang="en-US" sz="2800" b="0" i="0" u="none" strike="noStrike" kern="1200" cap="none" spc="0" normalizeH="0" baseline="0" noProof="0" dirty="0">
                <a:ln>
                  <a:noFill/>
                </a:ln>
                <a:solidFill>
                  <a:srgbClr val="585858"/>
                </a:solidFill>
                <a:effectLst/>
                <a:uLnTx/>
                <a:uFillTx/>
                <a:latin typeface="Arial"/>
                <a:ea typeface="+mn-ea"/>
                <a:cs typeface="+mn-cs"/>
              </a:rPr>
              <a:t>Click to edit Master text styles</a:t>
            </a:r>
          </a:p>
          <a:p>
            <a:pPr marL="742950" marR="0" lvl="1" indent="-28575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400" b="0" i="0" u="none" strike="noStrike" kern="1200" cap="none" spc="0" normalizeH="0" baseline="0" noProof="0" dirty="0">
                <a:ln>
                  <a:noFill/>
                </a:ln>
                <a:solidFill>
                  <a:srgbClr val="A1A1A1"/>
                </a:solidFill>
                <a:effectLst/>
                <a:uLnTx/>
                <a:uFillTx/>
                <a:latin typeface="Arial"/>
                <a:ea typeface="+mn-ea"/>
                <a:cs typeface="+mn-cs"/>
              </a:rPr>
              <a:t>Second level</a:t>
            </a:r>
          </a:p>
          <a:p>
            <a:pPr marL="1143000" marR="0" lvl="2" indent="-22860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Third level</a:t>
            </a:r>
          </a:p>
        </p:txBody>
      </p:sp>
    </p:spTree>
    <p:extLst>
      <p:ext uri="{BB962C8B-B14F-4D97-AF65-F5344CB8AC3E}">
        <p14:creationId xmlns:p14="http://schemas.microsoft.com/office/powerpoint/2010/main" val="634875511"/>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407841"/>
      </p:ext>
    </p:extLst>
  </p:cSld>
  <p:clrMapOvr>
    <a:masterClrMapping/>
  </p:clrMapOvr>
  <p:transition/>
</p:sldLayout>
</file>

<file path=ppt/slideLayouts/slideLayout6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8197304"/>
      </p:ext>
    </p:extLst>
  </p:cSld>
  <p:clrMapOvr>
    <a:masterClrMapping/>
  </p:clrMapOvr>
  <p:transition/>
</p:sldLayout>
</file>

<file path=ppt/slideLayouts/slideLayout6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5844893"/>
      </p:ext>
    </p:extLst>
  </p:cSld>
  <p:clrMapOvr>
    <a:masterClrMapping/>
  </p:clrMapOvr>
  <p:transition/>
</p:sldLayout>
</file>

<file path=ppt/slideLayouts/slideLayout6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6572785"/>
      </p:ext>
    </p:extLst>
  </p:cSld>
  <p:clrMapOvr>
    <a:masterClrMapping/>
  </p:clrMapOvr>
  <p:transition/>
</p:sldLayout>
</file>

<file path=ppt/slideLayouts/slideLayout6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62490012"/>
      </p:ext>
    </p:extLst>
  </p:cSld>
  <p:clrMapOvr>
    <a:masterClrMapping/>
  </p:clrMapOvr>
  <p:transition/>
</p:sldLayout>
</file>

<file path=ppt/slideLayouts/slideLayout6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24392628"/>
      </p:ext>
    </p:extLst>
  </p:cSld>
  <p:clrMapOvr>
    <a:masterClrMapping/>
  </p:clrMapOvr>
  <p:transition/>
</p:sldLayout>
</file>

<file path=ppt/slideLayouts/slideLayout6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3930839"/>
      </p:ext>
    </p:extLst>
  </p:cSld>
  <p:clrMapOvr>
    <a:masterClrMapping/>
  </p:clrMapOvr>
  <p:transition/>
</p:sldLayout>
</file>

<file path=ppt/slideLayouts/slideLayout6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6634247"/>
      </p:ext>
    </p:extLst>
  </p:cSld>
  <p:clrMapOvr>
    <a:masterClrMapping/>
  </p:clrMapOvr>
  <p:transition/>
</p:sldLayout>
</file>

<file path=ppt/slideLayouts/slideLayout6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3547196"/>
      </p:ext>
    </p:extLst>
  </p:cSld>
  <p:clrMapOvr>
    <a:masterClrMapping/>
  </p:clrMapOvr>
  <p:transition/>
</p:sldLayout>
</file>

<file path=ppt/slideLayouts/slideLayout6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9537139"/>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400">
                <a:solidFill>
                  <a:schemeClr val="accent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343345180"/>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4076267"/>
      </p:ext>
    </p:extLst>
  </p:cSld>
  <p:clrMapOvr>
    <a:masterClrMapping/>
  </p:clrMapOvr>
  <p:transition/>
</p:sldLayout>
</file>

<file path=ppt/slideLayouts/slideLayout6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7316184"/>
      </p:ext>
    </p:extLst>
  </p:cSld>
  <p:clrMapOvr>
    <a:masterClrMapping/>
  </p:clrMapOvr>
  <p:transition/>
</p:sldLayout>
</file>

<file path=ppt/slideLayouts/slideLayout6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25361187"/>
      </p:ext>
    </p:extLst>
  </p:cSld>
  <p:clrMapOvr>
    <a:masterClrMapping/>
  </p:clrMapOvr>
  <p:transition/>
</p:sldLayout>
</file>

<file path=ppt/slideLayouts/slideLayout6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55929227"/>
      </p:ext>
    </p:extLst>
  </p:cSld>
  <p:clrMapOvr>
    <a:masterClrMapping/>
  </p:clrMapOvr>
  <p:transition/>
</p:sldLayout>
</file>

<file path=ppt/slideLayouts/slideLayout6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0194000"/>
      </p:ext>
    </p:extLst>
  </p:cSld>
  <p:clrMapOvr>
    <a:masterClrMapping/>
  </p:clrMapOvr>
  <p:transition/>
</p:sldLayout>
</file>

<file path=ppt/slideLayouts/slideLayout6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5794084"/>
      </p:ext>
    </p:extLst>
  </p:cSld>
  <p:clrMapOvr>
    <a:masterClrMapping/>
  </p:clrMapOvr>
  <p:transition/>
</p:sldLayout>
</file>

<file path=ppt/slideLayouts/slideLayout6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89503525"/>
      </p:ext>
    </p:extLst>
  </p:cSld>
  <p:clrMapOvr>
    <a:masterClrMapping/>
  </p:clrMapOvr>
  <p:transition/>
</p:sldLayout>
</file>

<file path=ppt/slideLayouts/slideLayout6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69029388"/>
      </p:ext>
    </p:extLst>
  </p:cSld>
  <p:clrMapOvr>
    <a:masterClrMapping/>
  </p:clrMapOvr>
  <p:transition/>
</p:sldLayout>
</file>

<file path=ppt/slideLayouts/slideLayout6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7053703"/>
      </p:ext>
    </p:extLst>
  </p:cSld>
  <p:clrMapOvr>
    <a:masterClrMapping/>
  </p:clrMapOvr>
  <p:transition/>
</p:sldLayout>
</file>

<file path=ppt/slideLayouts/slideLayout65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1183286"/>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137557"/>
            <a:ext cx="5486400" cy="4114800"/>
          </a:xfrm>
          <a:prstGeom prst="rect">
            <a:avLst/>
          </a:prstGeom>
        </p:spPr>
        <p:txBody>
          <a:bodyPr/>
          <a:lstStyle>
            <a:lvl1pPr marL="0" indent="0">
              <a:buNone/>
              <a:defRPr sz="320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252357"/>
            <a:ext cx="5486400" cy="804862"/>
          </a:xfrm>
          <a:prstGeom prst="rect">
            <a:avLst/>
          </a:prstGeo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1733082049"/>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0"/>
            <a:ext cx="9144000" cy="4379053"/>
          </a:xfrm>
          <a:prstGeom prst="rect">
            <a:avLst/>
          </a:prstGeom>
          <a:solidFill>
            <a:srgbClr val="A5A5A5">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CH" sz="1351"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09311" y="2839453"/>
            <a:ext cx="6858000" cy="1539600"/>
          </a:xfrm>
        </p:spPr>
        <p:txBody>
          <a:bodyPr>
            <a:normAutofit/>
          </a:bodyPr>
          <a:lstStyle>
            <a:lvl1pPr marL="0" indent="0" algn="ctr">
              <a:buNone/>
              <a:defRPr sz="3200" b="1" i="0" baseline="0">
                <a:latin typeface="+mj-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sz="3200" b="1" dirty="0">
                <a:latin typeface="Segoe UI" panose="020B0502040204020203" pitchFamily="34" charset="0"/>
                <a:ea typeface="Cambria" panose="02040503050406030204" pitchFamily="18"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6696" y="6030665"/>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6084489" y="5887318"/>
            <a:ext cx="2640412" cy="607663"/>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220667"/>
            <a:ext cx="9144000" cy="2619375"/>
          </a:xfrm>
        </p:spPr>
        <p:txBody>
          <a:bodyPr anchor="ctr">
            <a:normAutofit/>
          </a:bodyPr>
          <a:lstStyle>
            <a:lvl1pPr marL="0" indent="0" algn="ctr">
              <a:buNone/>
              <a:defRPr sz="4800" b="1">
                <a:latin typeface="Segoe UI Symbol" panose="020B0502040204020203" pitchFamily="34" charset="0"/>
                <a:ea typeface="Segoe UI Symbol" panose="020B0502040204020203" pitchFamily="34" charset="0"/>
                <a:cs typeface="Segoe UI Historic" panose="020B0502040204020203" pitchFamily="34" charset="0"/>
              </a:defRPr>
            </a:lvl1pPr>
          </a:lstStyle>
          <a:p>
            <a:pPr lvl="0"/>
            <a:r>
              <a:rPr lang="en-US" dirty="0"/>
              <a:t>Click to edit Title</a:t>
            </a:r>
          </a:p>
        </p:txBody>
      </p:sp>
    </p:spTree>
    <p:extLst>
      <p:ext uri="{BB962C8B-B14F-4D97-AF65-F5344CB8AC3E}">
        <p14:creationId xmlns:p14="http://schemas.microsoft.com/office/powerpoint/2010/main" val="1503228778"/>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5"/>
            <a:ext cx="8894602" cy="606084"/>
          </a:xfrm>
          <a:prstGeom prst="rect">
            <a:avLst/>
          </a:prstGeom>
        </p:spPr>
        <p:txBody>
          <a:bodyPr/>
          <a:lstStyle>
            <a:lvl1pPr>
              <a:defRPr sz="4400" b="1">
                <a:latin typeface="Segoe UI" panose="020B0502040204020203" pitchFamily="34" charset="0"/>
                <a:cs typeface="Segoe UI" panose="020B0502040204020203" pitchFamily="34" charset="0"/>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Segoe UI" panose="020B0502040204020203" pitchFamily="34" charset="0"/>
                <a:cs typeface="Segoe UI" panose="020B0502040204020203" pitchFamily="34" charset="0"/>
              </a:defRPr>
            </a:lvl1pPr>
            <a:lvl2pPr marL="685766" indent="-228589">
              <a:buFont typeface="Cambria" panose="02040503050406030204" pitchFamily="18" charset="0"/>
              <a:buChar char="-"/>
              <a:defRPr sz="2400">
                <a:latin typeface="Segoe UI" panose="020B0502040204020203" pitchFamily="34" charset="0"/>
                <a:cs typeface="Segoe UI" panose="020B0502040204020203" pitchFamily="34" charset="0"/>
              </a:defRPr>
            </a:lvl2pPr>
            <a:lvl3pPr>
              <a:defRPr sz="2000">
                <a:latin typeface="Segoe UI" panose="020B0502040204020203" pitchFamily="34" charset="0"/>
                <a:cs typeface="Segoe UI" panose="020B0502040204020203" pitchFamily="34" charset="0"/>
              </a:defRPr>
            </a:lvl3pPr>
            <a:lvl4pPr>
              <a:defRPr sz="2000">
                <a:latin typeface="Segoe UI" panose="020B0502040204020203" pitchFamily="34" charset="0"/>
                <a:cs typeface="Segoe UI" panose="020B0502040204020203" pitchFamily="34" charset="0"/>
              </a:defRPr>
            </a:lvl4pPr>
            <a:lvl5pPr>
              <a:defRPr sz="2000">
                <a:latin typeface="Segoe UI" panose="020B0502040204020203" pitchFamily="34" charset="0"/>
                <a:cs typeface="Segoe UI" panose="020B05020402040202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355716"/>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z="2000" smtClean="0">
                <a:latin typeface="Segoe UI" panose="020B0502040204020203" pitchFamily="34" charset="0"/>
                <a:cs typeface="Segoe UI" panose="020B0502040204020203" pitchFamily="34" charset="0"/>
              </a:rPr>
              <a:pPr/>
              <a:t>‹#›</a:t>
            </a:fld>
            <a:endParaRPr lang="en-US" sz="2000" dirty="0">
              <a:latin typeface="Segoe UI" panose="020B0502040204020203" pitchFamily="34" charset="0"/>
              <a:cs typeface="Segoe UI" panose="020B0502040204020203" pitchFamily="34" charset="0"/>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413145"/>
            <a:ext cx="1080120" cy="312523"/>
          </a:xfrm>
          <a:prstGeom prst="rect">
            <a:avLst/>
          </a:prstGeom>
        </p:spPr>
      </p:pic>
      <p:cxnSp>
        <p:nvCxnSpPr>
          <p:cNvPr id="16" name="Straight Connector 15">
            <a:extLst>
              <a:ext uri="{FF2B5EF4-FFF2-40B4-BE49-F238E27FC236}">
                <a16:creationId xmlns:a16="http://schemas.microsoft.com/office/drawing/2014/main" id="{89CD1133-1492-4A44-93C1-B89EF4FD41F6}"/>
              </a:ext>
            </a:extLst>
          </p:cNvPr>
          <p:cNvCxnSpPr>
            <a:cxnSpLocks/>
          </p:cNvCxnSpPr>
          <p:nvPr userDrawn="1"/>
        </p:nvCxnSpPr>
        <p:spPr>
          <a:xfrm>
            <a:off x="117027" y="831499"/>
            <a:ext cx="8894601"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3639277"/>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187587689"/>
      </p:ext>
    </p:extLst>
  </p:cSld>
  <p:clrMapOvr>
    <a:masterClrMapping/>
  </p:clrMapOvr>
  <p:transition/>
</p:sldLayout>
</file>

<file path=ppt/slideLayouts/slideLayout6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906073210"/>
      </p:ext>
    </p:extLst>
  </p:cSld>
  <p:clrMapOvr>
    <a:masterClrMapping/>
  </p:clrMapOvr>
  <p:transition/>
</p:sldLayout>
</file>

<file path=ppt/slideLayouts/slideLayout6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841937945"/>
      </p:ext>
    </p:extLst>
  </p:cSld>
  <p:clrMapOvr>
    <a:masterClrMapping/>
  </p:clrMapOvr>
  <p:transition/>
</p:sldLayout>
</file>

<file path=ppt/slideLayouts/slideLayout6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610741826"/>
      </p:ext>
    </p:extLst>
  </p:cSld>
  <p:clrMapOvr>
    <a:masterClrMapping/>
  </p:clrMapOvr>
  <p:transition/>
</p:sldLayout>
</file>

<file path=ppt/slideLayouts/slideLayout6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554522207"/>
      </p:ext>
    </p:extLst>
  </p:cSld>
  <p:clrMapOvr>
    <a:masterClrMapping/>
  </p:clrMapOvr>
  <p:transition/>
</p:sldLayout>
</file>

<file path=ppt/slideLayouts/slideLayout6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2081880840"/>
      </p:ext>
    </p:extLst>
  </p:cSld>
  <p:clrMapOvr>
    <a:masterClrMapping/>
  </p:clrMapOvr>
  <p:transition/>
</p:sldLayout>
</file>

<file path=ppt/slideLayouts/slideLayout6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2232130875"/>
      </p:ext>
    </p:extLst>
  </p:cSld>
  <p:clrMapOvr>
    <a:masterClrMapping/>
  </p:clrMapOvr>
  <p:transition/>
</p:sldLayout>
</file>

<file path=ppt/slideLayouts/slideLayout6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104288215"/>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defRPr>
            </a:lvl1pPr>
          </a:lstStyle>
          <a:p>
            <a:r>
              <a:rPr lang="en-US" dirty="0"/>
              <a:t>Click to edit Master title style</a:t>
            </a:r>
          </a:p>
        </p:txBody>
      </p:sp>
      <p:sp>
        <p:nvSpPr>
          <p:cNvPr id="7" name="Picture Placeholder 2"/>
          <p:cNvSpPr>
            <a:spLocks noGrp="1"/>
          </p:cNvSpPr>
          <p:nvPr>
            <p:ph type="pic" idx="1"/>
          </p:nvPr>
        </p:nvSpPr>
        <p:spPr>
          <a:xfrm>
            <a:off x="3316288" y="1070426"/>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Text Placeholder 3"/>
          <p:cNvSpPr>
            <a:spLocks noGrp="1"/>
          </p:cNvSpPr>
          <p:nvPr>
            <p:ph type="body" sz="half" idx="2"/>
          </p:nvPr>
        </p:nvSpPr>
        <p:spPr>
          <a:xfrm>
            <a:off x="3316288" y="5185226"/>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3"/>
          <p:cNvSpPr>
            <a:spLocks noGrp="1"/>
          </p:cNvSpPr>
          <p:nvPr>
            <p:ph type="body" sz="half" idx="10"/>
          </p:nvPr>
        </p:nvSpPr>
        <p:spPr>
          <a:xfrm>
            <a:off x="457201" y="1070426"/>
            <a:ext cx="2859088" cy="49196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8640885"/>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178303478"/>
      </p:ext>
    </p:extLst>
  </p:cSld>
  <p:clrMapOvr>
    <a:masterClrMapping/>
  </p:clrMapOvr>
  <p:transition/>
</p:sldLayout>
</file>

<file path=ppt/slideLayouts/slideLayout6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405102020"/>
      </p:ext>
    </p:extLst>
  </p:cSld>
  <p:clrMapOvr>
    <a:masterClrMapping/>
  </p:clrMapOvr>
  <p:transition/>
</p:sldLayout>
</file>

<file path=ppt/slideLayouts/slideLayout6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2170455392"/>
      </p:ext>
    </p:extLst>
  </p:cSld>
  <p:clrMapOvr>
    <a:masterClrMapping/>
  </p:clrMapOvr>
  <p:transition/>
</p:sldLayout>
</file>

<file path=ppt/slideLayouts/slideLayout67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406493594"/>
      </p:ext>
    </p:extLst>
  </p:cSld>
  <p:clrMapOvr>
    <a:masterClrMapping/>
  </p:clrMapOvr>
  <p:transition/>
</p:sldLayout>
</file>

<file path=ppt/slideLayouts/slideLayout6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41418167"/>
      </p:ext>
    </p:extLst>
  </p:cSld>
  <p:clrMapOvr>
    <a:masterClrMapping/>
  </p:clrMapOvr>
  <p:transition/>
</p:sldLayout>
</file>

<file path=ppt/slideLayouts/slideLayout6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19222955"/>
      </p:ext>
    </p:extLst>
  </p:cSld>
  <p:clrMapOvr>
    <a:masterClrMapping/>
  </p:clrMapOvr>
  <p:transition/>
</p:sldLayout>
</file>

<file path=ppt/slideLayouts/slideLayout6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98287346"/>
      </p:ext>
    </p:extLst>
  </p:cSld>
  <p:clrMapOvr>
    <a:masterClrMapping/>
  </p:clrMapOvr>
  <p:transition/>
</p:sldLayout>
</file>

<file path=ppt/slideLayouts/slideLayout6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224051311"/>
      </p:ext>
    </p:extLst>
  </p:cSld>
  <p:clrMapOvr>
    <a:masterClrMapping/>
  </p:clrMapOvr>
  <p:transition/>
</p:sldLayout>
</file>

<file path=ppt/slideLayouts/slideLayout6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93033677"/>
      </p:ext>
    </p:extLst>
  </p:cSld>
  <p:clrMapOvr>
    <a:masterClrMapping/>
  </p:clrMapOvr>
  <p:transition/>
</p:sldLayout>
</file>

<file path=ppt/slideLayouts/slideLayout6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783937851"/>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p:nvPr userDrawn="1"/>
        </p:nvSpPr>
        <p:spPr>
          <a:xfrm>
            <a:off x="3184071" y="145143"/>
            <a:ext cx="5959929" cy="7710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3558354292"/>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894882459"/>
      </p:ext>
    </p:extLst>
  </p:cSld>
  <p:clrMapOvr>
    <a:masterClrMapping/>
  </p:clrMapOvr>
  <p:transition/>
</p:sldLayout>
</file>

<file path=ppt/slideLayouts/slideLayout6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550556957"/>
      </p:ext>
    </p:extLst>
  </p:cSld>
  <p:clrMapOvr>
    <a:masterClrMapping/>
  </p:clrMapOvr>
  <p:transition/>
</p:sldLayout>
</file>

<file path=ppt/slideLayouts/slideLayout6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4073670780"/>
      </p:ext>
    </p:extLst>
  </p:cSld>
  <p:clrMapOvr>
    <a:masterClrMapping/>
  </p:clrMapOvr>
  <p:transition/>
</p:sldLayout>
</file>

<file path=ppt/slideLayouts/slideLayout6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0584815"/>
      </p:ext>
    </p:extLst>
  </p:cSld>
  <p:clrMapOvr>
    <a:masterClrMapping/>
  </p:clrMapOvr>
  <p:transition/>
</p:sldLayout>
</file>

<file path=ppt/slideLayouts/slideLayout684.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t>10/29/23</a:t>
            </a:fld>
            <a:endParaRPr lang="en-US"/>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492315846"/>
      </p:ext>
    </p:extLst>
  </p:cSld>
  <p:clrMapOvr>
    <a:overrideClrMapping bg1="lt1" tx1="dk1" bg2="lt2" tx2="dk2" accent1="accent1" accent2="accent2" accent3="accent3" accent4="accent4" accent5="accent5" accent6="accent6" hlink="hlink" folHlink="folHlink"/>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t>10/29/23</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156730039"/>
      </p:ext>
    </p:extLst>
  </p:cSld>
  <p:clrMapOvr>
    <a:overrideClrMapping bg1="lt1" tx1="dk1" bg2="lt2" tx2="dk2" accent1="accent1" accent2="accent2" accent3="accent3" accent4="accent4" accent5="accent5" accent6="accent6" hlink="hlink" folHlink="folHlink"/>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t>10/29/23</a:t>
            </a:fld>
            <a:endParaRPr lang="en-US"/>
          </a:p>
        </p:txBody>
      </p:sp>
      <p:sp>
        <p:nvSpPr>
          <p:cNvPr id="6" name="Footer Placeholder 5"/>
          <p:cNvSpPr>
            <a:spLocks noGrp="1"/>
          </p:cNvSpPr>
          <p:nvPr>
            <p:ph type="ftr" sz="quarter" idx="13"/>
          </p:nvPr>
        </p:nvSpPr>
        <p:spPr/>
        <p:txBody>
          <a:bodyPr/>
          <a:lstStyle/>
          <a:p>
            <a:endParaRPr lang="en-US" dirty="0"/>
          </a:p>
        </p:txBody>
      </p:sp>
      <p:sp>
        <p:nvSpPr>
          <p:cNvPr id="7" name="Slide Number Placeholder 6"/>
          <p:cNvSpPr>
            <a:spLocks noGrp="1"/>
          </p:cNvSpPr>
          <p:nvPr>
            <p:ph type="sldNum" sz="quarter" idx="14"/>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453638048"/>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t>10/29/23</a:t>
            </a:fld>
            <a:endParaRPr lang="en-US"/>
          </a:p>
        </p:txBody>
      </p:sp>
      <p:sp>
        <p:nvSpPr>
          <p:cNvPr id="5" name="Footer Placeholder 4"/>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075341329"/>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t>10/29/23</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156889935"/>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t>10/29/23</a:t>
            </a:fld>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1644715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28330788"/>
      </p:ext>
    </p:extLst>
  </p:cSld>
  <p:clrMapOvr>
    <a:masterClrMapping/>
  </p:clrMapOvr>
  <p:transition/>
</p:sldLayout>
</file>

<file path=ppt/slideLayouts/slideLayout6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t>10/29/23</a:t>
            </a:fld>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425733146"/>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t>10/29/23</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377600235"/>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t>10/29/23</a:t>
            </a:fld>
            <a:endParaRPr lang="en-US"/>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09409846"/>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t>10/29/23</a:t>
            </a:fld>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802169756"/>
      </p:ext>
    </p:extLst>
  </p:cSld>
  <p:clrMapOvr>
    <a:overrideClrMapping bg1="dk1" tx1="lt1" bg2="dk2" tx2="lt2" accent1="accent1" accent2="accent2" accent3="accent3" accent4="accent4" accent5="accent5" accent6="accent6" hlink="hlink" folHlink="folHlink"/>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t>10/29/23</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449382373"/>
      </p:ext>
    </p:extLst>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t>10/29/23</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819989314"/>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BB22F3D8-372A-7E4F-BAF0-2B62E16D72F9}"/>
              </a:ext>
            </a:extLst>
          </p:cNvPr>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a:extLst>
              <a:ext uri="{FF2B5EF4-FFF2-40B4-BE49-F238E27FC236}">
                <a16:creationId xmlns:a16="http://schemas.microsoft.com/office/drawing/2014/main" id="{2538D10A-B20C-1F4A-A69F-0F0B507B6CBC}"/>
              </a:ext>
            </a:extLst>
          </p:cNvPr>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0">
            <a:extLst>
              <a:ext uri="{FF2B5EF4-FFF2-40B4-BE49-F238E27FC236}">
                <a16:creationId xmlns:a16="http://schemas.microsoft.com/office/drawing/2014/main" id="{323C0A52-D6B6-4A4D-BD73-5955293DBD07}"/>
              </a:ext>
            </a:extLst>
          </p:cNvPr>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a:extLst>
              <a:ext uri="{FF2B5EF4-FFF2-40B4-BE49-F238E27FC236}">
                <a16:creationId xmlns:a16="http://schemas.microsoft.com/office/drawing/2014/main" id="{203D96CF-D2B5-284A-8A3B-88E2B14F16CA}"/>
              </a:ext>
            </a:extLst>
          </p:cNvPr>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a:defRPr/>
            </a:pPr>
            <a:r>
              <a:rPr lang="en-US"/>
              <a:t>Efficient Runahead Execution</a:t>
            </a:r>
          </a:p>
        </p:txBody>
      </p:sp>
      <p:sp>
        <p:nvSpPr>
          <p:cNvPr id="8" name="Rectangle 5">
            <a:extLst>
              <a:ext uri="{FF2B5EF4-FFF2-40B4-BE49-F238E27FC236}">
                <a16:creationId xmlns:a16="http://schemas.microsoft.com/office/drawing/2014/main" id="{ECE92EBB-E8F1-BB42-9972-9FC2F1E39DD3}"/>
              </a:ext>
            </a:extLst>
          </p:cNvPr>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D815D7EE-6875-8949-837F-2AE3A4F79FD4}"/>
              </a:ext>
            </a:extLst>
          </p:cNvPr>
          <p:cNvSpPr>
            <a:spLocks noGrp="1" noChangeArrowheads="1"/>
          </p:cNvSpPr>
          <p:nvPr>
            <p:ph type="sldNum" sz="quarter" idx="12"/>
          </p:nvPr>
        </p:nvSpPr>
        <p:spPr/>
        <p:txBody>
          <a:bodyPr/>
          <a:lstStyle>
            <a:lvl1pPr>
              <a:defRPr sz="1200"/>
            </a:lvl1pPr>
          </a:lstStyle>
          <a:p>
            <a:pPr>
              <a:defRPr/>
            </a:pPr>
            <a:fld id="{800691C5-9FA5-3F46-90A7-ED5D0D102BB3}" type="slidenum">
              <a:rPr lang="en-US" altLang="en-US"/>
              <a:pPr>
                <a:defRPr/>
              </a:pPr>
              <a:t>‹#›</a:t>
            </a:fld>
            <a:endParaRPr lang="en-US" altLang="en-US"/>
          </a:p>
        </p:txBody>
      </p:sp>
    </p:spTree>
    <p:extLst>
      <p:ext uri="{BB962C8B-B14F-4D97-AF65-F5344CB8AC3E}">
        <p14:creationId xmlns:p14="http://schemas.microsoft.com/office/powerpoint/2010/main" val="1070578482"/>
      </p:ext>
    </p:extLst>
  </p:cSld>
  <p:clrMapOvr>
    <a:masterClrMapping/>
  </p:clrMapOvr>
  <p:transition/>
</p:sldLayout>
</file>

<file path=ppt/slideLayouts/slideLayout6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30D4116A-1656-924F-8339-968CDC00B50D}"/>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A92E4BB7-CF8F-934D-88CB-2C51D02F6495}"/>
              </a:ext>
            </a:extLst>
          </p:cNvPr>
          <p:cNvSpPr>
            <a:spLocks noGrp="1" noChangeArrowheads="1"/>
          </p:cNvSpPr>
          <p:nvPr>
            <p:ph type="sldNum" sz="quarter" idx="11"/>
          </p:nvPr>
        </p:nvSpPr>
        <p:spPr>
          <a:ln/>
        </p:spPr>
        <p:txBody>
          <a:bodyPr/>
          <a:lstStyle>
            <a:lvl1pPr>
              <a:defRPr/>
            </a:lvl1pPr>
          </a:lstStyle>
          <a:p>
            <a:pPr>
              <a:defRPr/>
            </a:pPr>
            <a:fld id="{8DE33320-76E4-0249-8CA9-3902D97168FA}" type="slidenum">
              <a:rPr lang="en-US" altLang="en-US"/>
              <a:pPr>
                <a:defRPr/>
              </a:pPr>
              <a:t>‹#›</a:t>
            </a:fld>
            <a:endParaRPr lang="en-US" altLang="en-US"/>
          </a:p>
        </p:txBody>
      </p:sp>
    </p:spTree>
    <p:extLst>
      <p:ext uri="{BB962C8B-B14F-4D97-AF65-F5344CB8AC3E}">
        <p14:creationId xmlns:p14="http://schemas.microsoft.com/office/powerpoint/2010/main" val="380498551"/>
      </p:ext>
    </p:extLst>
  </p:cSld>
  <p:clrMapOvr>
    <a:masterClrMapping/>
  </p:clrMapOvr>
  <p:transition/>
</p:sldLayout>
</file>

<file path=ppt/slideLayouts/slideLayout6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2D009077-10AD-0947-8806-7D3C25918E64}"/>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AA347429-32EA-F843-AE5C-FC1A699EBC2F}"/>
              </a:ext>
            </a:extLst>
          </p:cNvPr>
          <p:cNvSpPr>
            <a:spLocks noGrp="1" noChangeArrowheads="1"/>
          </p:cNvSpPr>
          <p:nvPr>
            <p:ph type="sldNum" sz="quarter" idx="11"/>
          </p:nvPr>
        </p:nvSpPr>
        <p:spPr>
          <a:ln/>
        </p:spPr>
        <p:txBody>
          <a:bodyPr/>
          <a:lstStyle>
            <a:lvl1pPr>
              <a:defRPr/>
            </a:lvl1pPr>
          </a:lstStyle>
          <a:p>
            <a:pPr>
              <a:defRPr/>
            </a:pPr>
            <a:fld id="{06FAB052-3664-BF4F-993F-29369860E1D8}" type="slidenum">
              <a:rPr lang="en-US" altLang="en-US"/>
              <a:pPr>
                <a:defRPr/>
              </a:pPr>
              <a:t>‹#›</a:t>
            </a:fld>
            <a:endParaRPr lang="en-US" altLang="en-US"/>
          </a:p>
        </p:txBody>
      </p:sp>
    </p:spTree>
    <p:extLst>
      <p:ext uri="{BB962C8B-B14F-4D97-AF65-F5344CB8AC3E}">
        <p14:creationId xmlns:p14="http://schemas.microsoft.com/office/powerpoint/2010/main" val="2842300859"/>
      </p:ext>
    </p:extLst>
  </p:cSld>
  <p:clrMapOvr>
    <a:masterClrMapping/>
  </p:clrMapOvr>
  <p:transition/>
</p:sldLayout>
</file>

<file path=ppt/slideLayouts/slideLayout6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24642810-0270-CB48-A1CA-24DCF4455E9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431DA97B-4E00-DC4F-B7DB-18E15C434422}"/>
              </a:ext>
            </a:extLst>
          </p:cNvPr>
          <p:cNvSpPr>
            <a:spLocks noGrp="1" noChangeArrowheads="1"/>
          </p:cNvSpPr>
          <p:nvPr>
            <p:ph type="sldNum" sz="quarter" idx="11"/>
          </p:nvPr>
        </p:nvSpPr>
        <p:spPr>
          <a:ln/>
        </p:spPr>
        <p:txBody>
          <a:bodyPr/>
          <a:lstStyle>
            <a:lvl1pPr>
              <a:defRPr/>
            </a:lvl1pPr>
          </a:lstStyle>
          <a:p>
            <a:pPr>
              <a:defRPr/>
            </a:pPr>
            <a:fld id="{6C6EB4A5-7404-294B-999D-175F606D6201}" type="slidenum">
              <a:rPr lang="en-US" altLang="en-US"/>
              <a:pPr>
                <a:defRPr/>
              </a:pPr>
              <a:t>‹#›</a:t>
            </a:fld>
            <a:endParaRPr lang="en-US" altLang="en-US"/>
          </a:p>
        </p:txBody>
      </p:sp>
    </p:spTree>
    <p:extLst>
      <p:ext uri="{BB962C8B-B14F-4D97-AF65-F5344CB8AC3E}">
        <p14:creationId xmlns:p14="http://schemas.microsoft.com/office/powerpoint/2010/main" val="70417602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8626753"/>
      </p:ext>
    </p:extLst>
  </p:cSld>
  <p:clrMapOvr>
    <a:masterClrMapping/>
  </p:clrMapOvr>
  <p:transition/>
</p:sldLayout>
</file>

<file path=ppt/slideLayouts/slideLayout7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24BD8FCD-1BEB-6A42-B8B1-C39ED5BE279E}"/>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a:extLst>
              <a:ext uri="{FF2B5EF4-FFF2-40B4-BE49-F238E27FC236}">
                <a16:creationId xmlns:a16="http://schemas.microsoft.com/office/drawing/2014/main" id="{91A21973-5A9E-154E-A49A-033DD08EB7E1}"/>
              </a:ext>
            </a:extLst>
          </p:cNvPr>
          <p:cNvSpPr>
            <a:spLocks noGrp="1" noChangeArrowheads="1"/>
          </p:cNvSpPr>
          <p:nvPr>
            <p:ph type="sldNum" sz="quarter" idx="11"/>
          </p:nvPr>
        </p:nvSpPr>
        <p:spPr>
          <a:ln/>
        </p:spPr>
        <p:txBody>
          <a:bodyPr/>
          <a:lstStyle>
            <a:lvl1pPr>
              <a:defRPr/>
            </a:lvl1pPr>
          </a:lstStyle>
          <a:p>
            <a:pPr>
              <a:defRPr/>
            </a:pPr>
            <a:fld id="{08A13A1E-7D24-2943-AA19-843CF9E69946}" type="slidenum">
              <a:rPr lang="en-US" altLang="en-US"/>
              <a:pPr>
                <a:defRPr/>
              </a:pPr>
              <a:t>‹#›</a:t>
            </a:fld>
            <a:endParaRPr lang="en-US" altLang="en-US"/>
          </a:p>
        </p:txBody>
      </p:sp>
    </p:spTree>
    <p:extLst>
      <p:ext uri="{BB962C8B-B14F-4D97-AF65-F5344CB8AC3E}">
        <p14:creationId xmlns:p14="http://schemas.microsoft.com/office/powerpoint/2010/main" val="1391142666"/>
      </p:ext>
    </p:extLst>
  </p:cSld>
  <p:clrMapOvr>
    <a:masterClrMapping/>
  </p:clrMapOvr>
  <p:transition/>
</p:sldLayout>
</file>

<file path=ppt/slideLayouts/slideLayout7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DB659D62-F008-694B-A107-310AB43E4CD0}"/>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a:extLst>
              <a:ext uri="{FF2B5EF4-FFF2-40B4-BE49-F238E27FC236}">
                <a16:creationId xmlns:a16="http://schemas.microsoft.com/office/drawing/2014/main" id="{866F093A-DC6C-3444-8F25-CDFB50F79EDF}"/>
              </a:ext>
            </a:extLst>
          </p:cNvPr>
          <p:cNvSpPr>
            <a:spLocks noGrp="1" noChangeArrowheads="1"/>
          </p:cNvSpPr>
          <p:nvPr>
            <p:ph type="sldNum" sz="quarter" idx="11"/>
          </p:nvPr>
        </p:nvSpPr>
        <p:spPr>
          <a:ln/>
        </p:spPr>
        <p:txBody>
          <a:bodyPr/>
          <a:lstStyle>
            <a:lvl1pPr>
              <a:defRPr/>
            </a:lvl1pPr>
          </a:lstStyle>
          <a:p>
            <a:pPr>
              <a:defRPr/>
            </a:pPr>
            <a:fld id="{3BD812E9-CA0A-8244-A046-0571FC545305}" type="slidenum">
              <a:rPr lang="en-US" altLang="en-US"/>
              <a:pPr>
                <a:defRPr/>
              </a:pPr>
              <a:t>‹#›</a:t>
            </a:fld>
            <a:endParaRPr lang="en-US" altLang="en-US"/>
          </a:p>
        </p:txBody>
      </p:sp>
    </p:spTree>
    <p:extLst>
      <p:ext uri="{BB962C8B-B14F-4D97-AF65-F5344CB8AC3E}">
        <p14:creationId xmlns:p14="http://schemas.microsoft.com/office/powerpoint/2010/main" val="771534073"/>
      </p:ext>
    </p:extLst>
  </p:cSld>
  <p:clrMapOvr>
    <a:masterClrMapping/>
  </p:clrMapOvr>
  <p:transition/>
</p:sldLayout>
</file>

<file path=ppt/slideLayouts/slideLayout7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F96B94DE-149A-A84D-858F-4D5B428FA7A4}"/>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a:extLst>
              <a:ext uri="{FF2B5EF4-FFF2-40B4-BE49-F238E27FC236}">
                <a16:creationId xmlns:a16="http://schemas.microsoft.com/office/drawing/2014/main" id="{24B1C692-591D-3346-8E1A-A19CC1BBF043}"/>
              </a:ext>
            </a:extLst>
          </p:cNvPr>
          <p:cNvSpPr>
            <a:spLocks noGrp="1" noChangeArrowheads="1"/>
          </p:cNvSpPr>
          <p:nvPr>
            <p:ph type="sldNum" sz="quarter" idx="11"/>
          </p:nvPr>
        </p:nvSpPr>
        <p:spPr>
          <a:ln/>
        </p:spPr>
        <p:txBody>
          <a:bodyPr/>
          <a:lstStyle>
            <a:lvl1pPr>
              <a:defRPr/>
            </a:lvl1pPr>
          </a:lstStyle>
          <a:p>
            <a:pPr>
              <a:defRPr/>
            </a:pPr>
            <a:fld id="{1D4001C4-BF5C-F640-BD99-70162C2025EC}" type="slidenum">
              <a:rPr lang="en-US" altLang="en-US"/>
              <a:pPr>
                <a:defRPr/>
              </a:pPr>
              <a:t>‹#›</a:t>
            </a:fld>
            <a:endParaRPr lang="en-US" altLang="en-US"/>
          </a:p>
        </p:txBody>
      </p:sp>
    </p:spTree>
    <p:extLst>
      <p:ext uri="{BB962C8B-B14F-4D97-AF65-F5344CB8AC3E}">
        <p14:creationId xmlns:p14="http://schemas.microsoft.com/office/powerpoint/2010/main" val="1776676437"/>
      </p:ext>
    </p:extLst>
  </p:cSld>
  <p:clrMapOvr>
    <a:masterClrMapping/>
  </p:clrMapOvr>
  <p:transition/>
</p:sldLayout>
</file>

<file path=ppt/slideLayouts/slideLayout7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7690CA2F-7EF4-4D4B-B05E-9CD06D97C0C5}"/>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3EF9E563-85B6-884B-A069-BAB01B87B7D8}"/>
              </a:ext>
            </a:extLst>
          </p:cNvPr>
          <p:cNvSpPr>
            <a:spLocks noGrp="1" noChangeArrowheads="1"/>
          </p:cNvSpPr>
          <p:nvPr>
            <p:ph type="sldNum" sz="quarter" idx="11"/>
          </p:nvPr>
        </p:nvSpPr>
        <p:spPr>
          <a:ln/>
        </p:spPr>
        <p:txBody>
          <a:bodyPr/>
          <a:lstStyle>
            <a:lvl1pPr>
              <a:defRPr/>
            </a:lvl1pPr>
          </a:lstStyle>
          <a:p>
            <a:pPr>
              <a:defRPr/>
            </a:pPr>
            <a:fld id="{7D3D0717-7499-9E44-845B-E851FCB16976}" type="slidenum">
              <a:rPr lang="en-US" altLang="en-US"/>
              <a:pPr>
                <a:defRPr/>
              </a:pPr>
              <a:t>‹#›</a:t>
            </a:fld>
            <a:endParaRPr lang="en-US" altLang="en-US"/>
          </a:p>
        </p:txBody>
      </p:sp>
    </p:spTree>
    <p:extLst>
      <p:ext uri="{BB962C8B-B14F-4D97-AF65-F5344CB8AC3E}">
        <p14:creationId xmlns:p14="http://schemas.microsoft.com/office/powerpoint/2010/main" val="1398444785"/>
      </p:ext>
    </p:extLst>
  </p:cSld>
  <p:clrMapOvr>
    <a:masterClrMapping/>
  </p:clrMapOvr>
  <p:transition/>
</p:sldLayout>
</file>

<file path=ppt/slideLayouts/slideLayout7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9562426B-A5A0-F944-991E-0F589442A93D}"/>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9EBECD59-3F6D-0145-A9B5-5EE2DF859F8B}"/>
              </a:ext>
            </a:extLst>
          </p:cNvPr>
          <p:cNvSpPr>
            <a:spLocks noGrp="1" noChangeArrowheads="1"/>
          </p:cNvSpPr>
          <p:nvPr>
            <p:ph type="sldNum" sz="quarter" idx="11"/>
          </p:nvPr>
        </p:nvSpPr>
        <p:spPr>
          <a:ln/>
        </p:spPr>
        <p:txBody>
          <a:bodyPr/>
          <a:lstStyle>
            <a:lvl1pPr>
              <a:defRPr/>
            </a:lvl1pPr>
          </a:lstStyle>
          <a:p>
            <a:pPr>
              <a:defRPr/>
            </a:pPr>
            <a:fld id="{25E9139E-1132-E74D-AAEB-A81F8150B18F}" type="slidenum">
              <a:rPr lang="en-US" altLang="en-US"/>
              <a:pPr>
                <a:defRPr/>
              </a:pPr>
              <a:t>‹#›</a:t>
            </a:fld>
            <a:endParaRPr lang="en-US" altLang="en-US"/>
          </a:p>
        </p:txBody>
      </p:sp>
    </p:spTree>
    <p:extLst>
      <p:ext uri="{BB962C8B-B14F-4D97-AF65-F5344CB8AC3E}">
        <p14:creationId xmlns:p14="http://schemas.microsoft.com/office/powerpoint/2010/main" val="726192138"/>
      </p:ext>
    </p:extLst>
  </p:cSld>
  <p:clrMapOvr>
    <a:masterClrMapping/>
  </p:clrMapOvr>
  <p:transition/>
</p:sldLayout>
</file>

<file path=ppt/slideLayouts/slideLayout7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BB00FC4D-28B2-774A-BDF5-CB3A5D1E70EC}"/>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EBDB0E60-2A7B-1B44-BB6D-97BF3A139C97}"/>
              </a:ext>
            </a:extLst>
          </p:cNvPr>
          <p:cNvSpPr>
            <a:spLocks noGrp="1" noChangeArrowheads="1"/>
          </p:cNvSpPr>
          <p:nvPr>
            <p:ph type="sldNum" sz="quarter" idx="11"/>
          </p:nvPr>
        </p:nvSpPr>
        <p:spPr>
          <a:ln/>
        </p:spPr>
        <p:txBody>
          <a:bodyPr/>
          <a:lstStyle>
            <a:lvl1pPr>
              <a:defRPr/>
            </a:lvl1pPr>
          </a:lstStyle>
          <a:p>
            <a:pPr>
              <a:defRPr/>
            </a:pPr>
            <a:fld id="{FC5C9412-F662-064D-BEDC-D33A60B08A72}" type="slidenum">
              <a:rPr lang="en-US" altLang="en-US"/>
              <a:pPr>
                <a:defRPr/>
              </a:pPr>
              <a:t>‹#›</a:t>
            </a:fld>
            <a:endParaRPr lang="en-US" altLang="en-US"/>
          </a:p>
        </p:txBody>
      </p:sp>
    </p:spTree>
    <p:extLst>
      <p:ext uri="{BB962C8B-B14F-4D97-AF65-F5344CB8AC3E}">
        <p14:creationId xmlns:p14="http://schemas.microsoft.com/office/powerpoint/2010/main" val="1607606529"/>
      </p:ext>
    </p:extLst>
  </p:cSld>
  <p:clrMapOvr>
    <a:masterClrMapping/>
  </p:clrMapOvr>
  <p:transition/>
</p:sldLayout>
</file>

<file path=ppt/slideLayouts/slideLayout7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10E3EA30-DFF3-9C4B-9691-5C9AAB88EB45}"/>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a:extLst>
              <a:ext uri="{FF2B5EF4-FFF2-40B4-BE49-F238E27FC236}">
                <a16:creationId xmlns:a16="http://schemas.microsoft.com/office/drawing/2014/main" id="{2B2EE262-3A13-4443-80B8-614C7A4B25F7}"/>
              </a:ext>
            </a:extLst>
          </p:cNvPr>
          <p:cNvSpPr>
            <a:spLocks noGrp="1" noChangeArrowheads="1"/>
          </p:cNvSpPr>
          <p:nvPr>
            <p:ph type="sldNum" sz="quarter" idx="11"/>
          </p:nvPr>
        </p:nvSpPr>
        <p:spPr>
          <a:ln/>
        </p:spPr>
        <p:txBody>
          <a:bodyPr/>
          <a:lstStyle>
            <a:lvl1pPr>
              <a:defRPr/>
            </a:lvl1pPr>
          </a:lstStyle>
          <a:p>
            <a:pPr>
              <a:defRPr/>
            </a:pPr>
            <a:fld id="{C5970A1F-36EE-AC4A-B790-1CFE7EECDED3}" type="slidenum">
              <a:rPr lang="en-US" altLang="en-US"/>
              <a:pPr>
                <a:defRPr/>
              </a:pPr>
              <a:t>‹#›</a:t>
            </a:fld>
            <a:endParaRPr lang="en-US" altLang="en-US"/>
          </a:p>
        </p:txBody>
      </p:sp>
    </p:spTree>
    <p:extLst>
      <p:ext uri="{BB962C8B-B14F-4D97-AF65-F5344CB8AC3E}">
        <p14:creationId xmlns:p14="http://schemas.microsoft.com/office/powerpoint/2010/main" val="495334145"/>
      </p:ext>
    </p:extLst>
  </p:cSld>
  <p:clrMapOvr>
    <a:masterClrMapping/>
  </p:clrMapOvr>
  <p:transition/>
</p:sldLayout>
</file>

<file path=ppt/slideLayouts/slideLayout70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2A476F68-C964-6F4C-B323-CADD64DDE3DD}"/>
              </a:ext>
            </a:extLst>
          </p:cNvPr>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a:extLst>
              <a:ext uri="{FF2B5EF4-FFF2-40B4-BE49-F238E27FC236}">
                <a16:creationId xmlns:a16="http://schemas.microsoft.com/office/drawing/2014/main" id="{F4A41114-0EC5-4244-A8AE-388F27C49018}"/>
              </a:ext>
            </a:extLst>
          </p:cNvPr>
          <p:cNvSpPr>
            <a:spLocks noGrp="1" noChangeArrowheads="1"/>
          </p:cNvSpPr>
          <p:nvPr>
            <p:ph type="sldNum" sz="quarter" idx="11"/>
          </p:nvPr>
        </p:nvSpPr>
        <p:spPr>
          <a:ln/>
        </p:spPr>
        <p:txBody>
          <a:bodyPr/>
          <a:lstStyle>
            <a:lvl1pPr>
              <a:defRPr/>
            </a:lvl1pPr>
          </a:lstStyle>
          <a:p>
            <a:pPr>
              <a:defRPr/>
            </a:pPr>
            <a:fld id="{C811C9BF-9555-1749-A87B-CA7C52D013D0}" type="slidenum">
              <a:rPr lang="en-US" altLang="en-US"/>
              <a:pPr>
                <a:defRPr/>
              </a:pPr>
              <a:t>‹#›</a:t>
            </a:fld>
            <a:endParaRPr lang="en-US" altLang="en-US"/>
          </a:p>
        </p:txBody>
      </p:sp>
    </p:spTree>
    <p:extLst>
      <p:ext uri="{BB962C8B-B14F-4D97-AF65-F5344CB8AC3E}">
        <p14:creationId xmlns:p14="http://schemas.microsoft.com/office/powerpoint/2010/main" val="4091680657"/>
      </p:ext>
    </p:extLst>
  </p:cSld>
  <p:clrMapOvr>
    <a:masterClrMapping/>
  </p:clrMapOvr>
  <p:transition/>
</p:sldLayout>
</file>

<file path=ppt/slideLayouts/slideLayout70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385096"/>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79447"/>
            <a:ext cx="8987622" cy="740193"/>
          </a:xfrm>
          <a:prstGeom prst="rect">
            <a:avLst/>
          </a:prstGeom>
        </p:spPr>
        <p:txBody>
          <a:bodyPr/>
          <a:lstStyle>
            <a:lvl1pPr>
              <a:defRPr sz="4000" b="1">
                <a:solidFill>
                  <a:schemeClr val="tx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75991" y="911224"/>
            <a:ext cx="8987622" cy="5318753"/>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19672293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92073927"/>
      </p:ext>
    </p:extLst>
  </p:cSld>
  <p:clrMapOvr>
    <a:masterClrMapping/>
  </p:clrMapOvr>
  <p:transition/>
</p:sldLayout>
</file>

<file path=ppt/slideLayouts/slideLayout7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7617582"/>
      </p:ext>
    </p:extLst>
  </p:cSld>
  <p:clrMapOvr>
    <a:masterClrMapping/>
  </p:clrMapOvr>
  <p:transition/>
</p:sldLayout>
</file>

<file path=ppt/slideLayouts/slideLayout7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257509"/>
      </p:ext>
    </p:extLst>
  </p:cSld>
  <p:clrMapOvr>
    <a:masterClrMapping/>
  </p:clrMapOvr>
  <p:transition/>
</p:sldLayout>
</file>

<file path=ppt/slideLayouts/slideLayout7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4662162"/>
      </p:ext>
    </p:extLst>
  </p:cSld>
  <p:clrMapOvr>
    <a:masterClrMapping/>
  </p:clrMapOvr>
  <p:transition/>
</p:sldLayout>
</file>

<file path=ppt/slideLayouts/slideLayout7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3185493"/>
      </p:ext>
    </p:extLst>
  </p:cSld>
  <p:clrMapOvr>
    <a:masterClrMapping/>
  </p:clrMapOvr>
  <p:transition/>
</p:sldLayout>
</file>

<file path=ppt/slideLayouts/slideLayout7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9682941"/>
      </p:ext>
    </p:extLst>
  </p:cSld>
  <p:clrMapOvr>
    <a:masterClrMapping/>
  </p:clrMapOvr>
  <p:transition/>
</p:sldLayout>
</file>

<file path=ppt/slideLayouts/slideLayout7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35294882"/>
      </p:ext>
    </p:extLst>
  </p:cSld>
  <p:clrMapOvr>
    <a:masterClrMapping/>
  </p:clrMapOvr>
  <p:transition/>
</p:sldLayout>
</file>

<file path=ppt/slideLayouts/slideLayout7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988996"/>
      </p:ext>
    </p:extLst>
  </p:cSld>
  <p:clrMapOvr>
    <a:masterClrMapping/>
  </p:clrMapOvr>
  <p:transition/>
</p:sldLayout>
</file>

<file path=ppt/slideLayouts/slideLayout7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41250370"/>
      </p:ext>
    </p:extLst>
  </p:cSld>
  <p:clrMapOvr>
    <a:masterClrMapping/>
  </p:clrMapOvr>
  <p:transition/>
</p:sldLayout>
</file>

<file path=ppt/slideLayouts/slideLayout7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7860778"/>
      </p:ext>
    </p:extLst>
  </p:cSld>
  <p:clrMapOvr>
    <a:masterClrMapping/>
  </p:clrMapOvr>
  <p:transition/>
</p:sldLayout>
</file>

<file path=ppt/slideLayouts/slideLayout7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74112"/>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6813583"/>
      </p:ext>
    </p:extLst>
  </p:cSld>
  <p:clrMapOvr>
    <a:masterClrMapping/>
  </p:clrMapOvr>
  <p:transition/>
</p:sldLayout>
</file>

<file path=ppt/slideLayouts/slideLayout7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168815"/>
      </p:ext>
    </p:extLst>
  </p:cSld>
  <p:clrMapOvr>
    <a:masterClrMapping/>
  </p:clrMapOvr>
  <p:transition/>
</p:sldLayout>
</file>

<file path=ppt/slideLayouts/slideLayout7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0"/>
            <a:ext cx="9144000" cy="4379053"/>
          </a:xfrm>
          <a:prstGeom prst="rect">
            <a:avLst/>
          </a:prstGeom>
          <a:solidFill>
            <a:srgbClr val="A5A5A5">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CH" sz="1351"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09311" y="2839453"/>
            <a:ext cx="6858000" cy="1539600"/>
          </a:xfrm>
        </p:spPr>
        <p:txBody>
          <a:bodyPr>
            <a:normAutofit/>
          </a:bodyPr>
          <a:lstStyle>
            <a:lvl1pPr marL="0" indent="0" algn="ctr">
              <a:buNone/>
              <a:defRPr sz="3200" b="1" i="0" baseline="0">
                <a:latin typeface="+mj-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sz="3200" b="1" dirty="0">
                <a:latin typeface="Segoe UI" panose="020B0502040204020203" pitchFamily="34" charset="0"/>
                <a:ea typeface="Cambria" panose="02040503050406030204" pitchFamily="18"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6696" y="6030665"/>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6084489" y="5887318"/>
            <a:ext cx="2640412" cy="607663"/>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220667"/>
            <a:ext cx="9144000" cy="2619375"/>
          </a:xfrm>
        </p:spPr>
        <p:txBody>
          <a:bodyPr anchor="ctr">
            <a:normAutofit/>
          </a:bodyPr>
          <a:lstStyle>
            <a:lvl1pPr marL="0" indent="0" algn="ctr">
              <a:buNone/>
              <a:defRPr sz="4800" b="1">
                <a:latin typeface="Segoe UI Symbol" panose="020B0502040204020203" pitchFamily="34" charset="0"/>
                <a:ea typeface="Segoe UI Symbol" panose="020B0502040204020203" pitchFamily="34" charset="0"/>
                <a:cs typeface="Segoe UI Historic" panose="020B0502040204020203" pitchFamily="34" charset="0"/>
              </a:defRPr>
            </a:lvl1pPr>
          </a:lstStyle>
          <a:p>
            <a:pPr lvl="0"/>
            <a:r>
              <a:rPr lang="en-US" dirty="0"/>
              <a:t>Click to edit Title</a:t>
            </a:r>
          </a:p>
        </p:txBody>
      </p:sp>
    </p:spTree>
    <p:extLst>
      <p:ext uri="{BB962C8B-B14F-4D97-AF65-F5344CB8AC3E}">
        <p14:creationId xmlns:p14="http://schemas.microsoft.com/office/powerpoint/2010/main" val="4255879790"/>
      </p:ext>
    </p:extLst>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5"/>
            <a:ext cx="8894602" cy="606084"/>
          </a:xfrm>
          <a:prstGeom prst="rect">
            <a:avLst/>
          </a:prstGeom>
        </p:spPr>
        <p:txBody>
          <a:bodyPr/>
          <a:lstStyle>
            <a:lvl1pPr>
              <a:defRPr sz="4400" b="1">
                <a:latin typeface="Candara" panose="020E0502030303020204" pitchFamily="34" charset="0"/>
                <a:ea typeface="Geneva" panose="020B050303040404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Candara" panose="020E0502030303020204" pitchFamily="34" charset="0"/>
                <a:ea typeface="Geneva" panose="020B0503030404040204" pitchFamily="34" charset="0"/>
                <a:cs typeface="Beirut" pitchFamily="2" charset="-78"/>
              </a:defRPr>
            </a:lvl1pPr>
            <a:lvl2pPr marL="685766" indent="-228589">
              <a:buFont typeface="Cambria" panose="02040503050406030204" pitchFamily="18" charset="0"/>
              <a:buChar char="-"/>
              <a:defRPr sz="2400">
                <a:latin typeface="Candara" panose="020E0502030303020204" pitchFamily="34" charset="0"/>
                <a:ea typeface="Geneva" panose="020B0503030404040204" pitchFamily="34" charset="0"/>
                <a:cs typeface="Beirut" pitchFamily="2" charset="-78"/>
              </a:defRPr>
            </a:lvl2pPr>
            <a:lvl3pPr>
              <a:defRPr sz="2000">
                <a:latin typeface="Candara" panose="020E0502030303020204" pitchFamily="34" charset="0"/>
                <a:ea typeface="Geneva" panose="020B0503030404040204" pitchFamily="34" charset="0"/>
                <a:cs typeface="Beirut" pitchFamily="2" charset="-78"/>
              </a:defRPr>
            </a:lvl3pPr>
            <a:lvl4pPr>
              <a:defRPr sz="2000">
                <a:latin typeface="Candara" panose="020E0502030303020204" pitchFamily="34" charset="0"/>
                <a:ea typeface="Geneva" panose="020B0503030404040204" pitchFamily="34" charset="0"/>
                <a:cs typeface="Beirut" pitchFamily="2" charset="-78"/>
              </a:defRPr>
            </a:lvl4pPr>
            <a:lvl5pPr>
              <a:defRPr sz="2000">
                <a:latin typeface="Candara" panose="020E0502030303020204" pitchFamily="34" charset="0"/>
                <a:ea typeface="Geneva" panose="020B0503030404040204" pitchFamily="34" charset="0"/>
                <a:cs typeface="Beirut"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7648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z="2000" smtClean="0">
                <a:latin typeface="Segoe UI" panose="020B0502040204020203" pitchFamily="34" charset="0"/>
                <a:cs typeface="Segoe UI" panose="020B0502040204020203" pitchFamily="34" charset="0"/>
              </a:rPr>
              <a:pPr/>
              <a:t>‹#›</a:t>
            </a:fld>
            <a:endParaRPr lang="en-US" sz="2000" dirty="0">
              <a:latin typeface="Segoe UI" panose="020B0502040204020203" pitchFamily="34" charset="0"/>
              <a:cs typeface="Segoe UI" panose="020B0502040204020203" pitchFamily="34" charset="0"/>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525283"/>
            <a:ext cx="1080120" cy="312523"/>
          </a:xfrm>
          <a:prstGeom prst="rect">
            <a:avLst/>
          </a:prstGeom>
        </p:spPr>
      </p:pic>
      <p:cxnSp>
        <p:nvCxnSpPr>
          <p:cNvPr id="16" name="Straight Connector 15">
            <a:extLst>
              <a:ext uri="{FF2B5EF4-FFF2-40B4-BE49-F238E27FC236}">
                <a16:creationId xmlns:a16="http://schemas.microsoft.com/office/drawing/2014/main" id="{89CD1133-1492-4A44-93C1-B89EF4FD41F6}"/>
              </a:ext>
            </a:extLst>
          </p:cNvPr>
          <p:cNvCxnSpPr>
            <a:cxnSpLocks/>
          </p:cNvCxnSpPr>
          <p:nvPr userDrawn="1"/>
        </p:nvCxnSpPr>
        <p:spPr>
          <a:xfrm>
            <a:off x="117027" y="831499"/>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4E97BD3-6BDD-8949-ACFE-8F75374CA53C}"/>
              </a:ext>
            </a:extLst>
          </p:cNvPr>
          <p:cNvCxnSpPr>
            <a:cxnSpLocks/>
          </p:cNvCxnSpPr>
          <p:nvPr userDrawn="1"/>
        </p:nvCxnSpPr>
        <p:spPr>
          <a:xfrm>
            <a:off x="117027" y="6482153"/>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6363259"/>
      </p:ext>
    </p:extLst>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504494551"/>
      </p:ext>
    </p:extLst>
  </p:cSld>
  <p:clrMapOvr>
    <a:masterClrMapping/>
  </p:clrMapOvr>
  <p:transition/>
</p:sldLayout>
</file>

<file path=ppt/slideLayouts/slideLayout7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464722346"/>
      </p:ext>
    </p:extLst>
  </p:cSld>
  <p:clrMapOvr>
    <a:masterClrMapping/>
  </p:clrMapOvr>
  <p:transition/>
</p:sldLayout>
</file>

<file path=ppt/slideLayouts/slideLayout7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951266905"/>
      </p:ext>
    </p:extLst>
  </p:cSld>
  <p:clrMapOvr>
    <a:masterClrMapping/>
  </p:clrMapOvr>
  <p:transition/>
</p:sldLayout>
</file>

<file path=ppt/slideLayouts/slideLayout7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2049135"/>
      </p:ext>
    </p:extLst>
  </p:cSld>
  <p:clrMapOvr>
    <a:masterClrMapping/>
  </p:clrMapOvr>
  <p:transition/>
</p:sldLayout>
</file>

<file path=ppt/slideLayouts/slideLayout7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2912208044"/>
      </p:ext>
    </p:extLst>
  </p:cSld>
  <p:clrMapOvr>
    <a:masterClrMapping/>
  </p:clrMapOvr>
  <p:transition/>
</p:sldLayout>
</file>

<file path=ppt/slideLayouts/slideLayout7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185326197"/>
      </p:ext>
    </p:extLst>
  </p:cSld>
  <p:clrMapOvr>
    <a:masterClrMapping/>
  </p:clrMapOvr>
  <p:transition/>
</p:sldLayout>
</file>

<file path=ppt/slideLayouts/slideLayout7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1479488599"/>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92685609"/>
      </p:ext>
    </p:extLst>
  </p:cSld>
  <p:clrMapOvr>
    <a:masterClrMapping/>
  </p:clrMapOvr>
  <p:transition/>
</p:sldLayout>
</file>

<file path=ppt/slideLayouts/slideLayout7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669865"/>
      </p:ext>
    </p:extLst>
  </p:cSld>
  <p:clrMapOvr>
    <a:masterClrMapping/>
  </p:clrMapOvr>
  <p:transition/>
</p:sldLayout>
</file>

<file path=ppt/slideLayouts/slideLayout7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2769677468"/>
      </p:ext>
    </p:extLst>
  </p:cSld>
  <p:clrMapOvr>
    <a:masterClrMapping/>
  </p:clrMapOvr>
  <p:transition/>
</p:sldLayout>
</file>

<file path=ppt/slideLayouts/slideLayout7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237133227"/>
      </p:ext>
    </p:extLst>
  </p:cSld>
  <p:clrMapOvr>
    <a:masterClrMapping/>
  </p:clrMapOvr>
  <p:transition/>
</p:sldLayout>
</file>

<file path=ppt/slideLayouts/slideLayout7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522553654"/>
      </p:ext>
    </p:extLst>
  </p:cSld>
  <p:clrMapOvr>
    <a:masterClrMapping/>
  </p:clrMapOvr>
  <p:transition/>
</p:sldLayout>
</file>

<file path=ppt/slideLayouts/slideLayout73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77863980"/>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90EDC1BF-D507-7F45-A7C4-0B906829077C}"/>
              </a:ext>
            </a:extLst>
          </p:cNvPr>
          <p:cNvSpPr>
            <a:spLocks noChangeArrowheads="1"/>
          </p:cNvSpPr>
          <p:nvPr/>
        </p:nvSpPr>
        <p:spPr bwMode="auto">
          <a:xfrm>
            <a:off x="457200" y="1123950"/>
            <a:ext cx="8229600" cy="914400"/>
          </a:xfrm>
          <a:custGeom>
            <a:avLst/>
            <a:gdLst>
              <a:gd name="T0" fmla="*/ 0 w 1000"/>
              <a:gd name="T1" fmla="*/ 2147483646 h 1000"/>
              <a:gd name="T2" fmla="*/ 0 w 1000"/>
              <a:gd name="T3" fmla="*/ 0 h 1000"/>
              <a:gd name="T4" fmla="*/ 2147483646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a:extLst>
              <a:ext uri="{FF2B5EF4-FFF2-40B4-BE49-F238E27FC236}">
                <a16:creationId xmlns:a16="http://schemas.microsoft.com/office/drawing/2014/main" id="{1992A2FD-3614-2F4F-8D8D-1968A4FCD5C3}"/>
              </a:ext>
            </a:extLst>
          </p:cNvPr>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Line 10">
            <a:extLst>
              <a:ext uri="{FF2B5EF4-FFF2-40B4-BE49-F238E27FC236}">
                <a16:creationId xmlns:a16="http://schemas.microsoft.com/office/drawing/2014/main" id="{88F423D4-7D62-A046-9486-902C5E643230}"/>
              </a:ext>
            </a:extLst>
          </p:cNvPr>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a:extLst>
              <a:ext uri="{FF2B5EF4-FFF2-40B4-BE49-F238E27FC236}">
                <a16:creationId xmlns:a16="http://schemas.microsoft.com/office/drawing/2014/main" id="{93B21A48-4278-2847-949C-8F4EE04798A4}"/>
              </a:ext>
            </a:extLst>
          </p:cNvPr>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Garamond" pitchFamily="-106" charset="0"/>
                <a:ea typeface="Arial" pitchFamily="-106" charset="0"/>
                <a:cs typeface="Arial" pitchFamily="-106" charset="0"/>
              </a:defRPr>
            </a:lvl1pPr>
          </a:lstStyle>
          <a:p>
            <a:pPr>
              <a:defRPr/>
            </a:pPr>
            <a:r>
              <a:rPr lang="en-US"/>
              <a:t>Efficient Runahead Execution</a:t>
            </a:r>
          </a:p>
        </p:txBody>
      </p:sp>
      <p:sp>
        <p:nvSpPr>
          <p:cNvPr id="8" name="Rectangle 5">
            <a:extLst>
              <a:ext uri="{FF2B5EF4-FFF2-40B4-BE49-F238E27FC236}">
                <a16:creationId xmlns:a16="http://schemas.microsoft.com/office/drawing/2014/main" id="{B665F9C1-6ECF-784D-8FE7-AA1307BE8426}"/>
              </a:ext>
            </a:extLst>
          </p:cNvPr>
          <p:cNvSpPr>
            <a:spLocks noGrp="1" noChangeArrowheads="1"/>
          </p:cNvSpPr>
          <p:nvPr>
            <p:ph type="ftr" sz="quarter" idx="11"/>
          </p:nvPr>
        </p:nvSpPr>
        <p:spPr>
          <a:xfrm>
            <a:off x="3124200" y="6243638"/>
            <a:ext cx="2895600" cy="457200"/>
          </a:xfrm>
        </p:spPr>
        <p:txBody>
          <a:bodyPr/>
          <a:lstStyle>
            <a:lvl1pPr eaLnBrk="0" hangingPunct="0">
              <a:defRPr/>
            </a:lvl1pPr>
          </a:lstStyle>
          <a:p>
            <a:pPr>
              <a:defRPr/>
            </a:pPr>
            <a:endParaRPr lang="en-US" altLang="en-US"/>
          </a:p>
        </p:txBody>
      </p:sp>
      <p:sp>
        <p:nvSpPr>
          <p:cNvPr id="9" name="Rectangle 6">
            <a:extLst>
              <a:ext uri="{FF2B5EF4-FFF2-40B4-BE49-F238E27FC236}">
                <a16:creationId xmlns:a16="http://schemas.microsoft.com/office/drawing/2014/main" id="{11459B8B-977C-BF46-961F-BB3F0DCA34CC}"/>
              </a:ext>
            </a:extLst>
          </p:cNvPr>
          <p:cNvSpPr>
            <a:spLocks noGrp="1" noChangeArrowheads="1"/>
          </p:cNvSpPr>
          <p:nvPr>
            <p:ph type="sldNum" sz="quarter" idx="12"/>
          </p:nvPr>
        </p:nvSpPr>
        <p:spPr/>
        <p:txBody>
          <a:bodyPr/>
          <a:lstStyle>
            <a:lvl1pPr eaLnBrk="0" hangingPunct="0">
              <a:defRPr sz="1200"/>
            </a:lvl1pPr>
          </a:lstStyle>
          <a:p>
            <a:pPr>
              <a:defRPr/>
            </a:pPr>
            <a:fld id="{FE9E5A73-BAFF-F548-9E2E-21289D47583D}" type="slidenum">
              <a:rPr lang="en-US" altLang="en-US"/>
              <a:pPr>
                <a:defRPr/>
              </a:pPr>
              <a:t>‹#›</a:t>
            </a:fld>
            <a:endParaRPr lang="en-US" altLang="en-US"/>
          </a:p>
        </p:txBody>
      </p:sp>
    </p:spTree>
    <p:extLst>
      <p:ext uri="{BB962C8B-B14F-4D97-AF65-F5344CB8AC3E}">
        <p14:creationId xmlns:p14="http://schemas.microsoft.com/office/powerpoint/2010/main" val="285576032"/>
      </p:ext>
    </p:extLst>
  </p:cSld>
  <p:clrMapOvr>
    <a:masterClrMapping/>
  </p:clrMapOvr>
  <p:transition/>
</p:sldLayout>
</file>

<file path=ppt/slideLayouts/slideLayout7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7F827B9E-D107-FE47-BCBA-A0F54423FF28}"/>
              </a:ext>
            </a:extLst>
          </p:cNvPr>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5" name="Rectangle 1030">
            <a:extLst>
              <a:ext uri="{FF2B5EF4-FFF2-40B4-BE49-F238E27FC236}">
                <a16:creationId xmlns:a16="http://schemas.microsoft.com/office/drawing/2014/main" id="{AAE25E78-7811-3E45-9C3F-3AE96402681A}"/>
              </a:ext>
            </a:extLst>
          </p:cNvPr>
          <p:cNvSpPr>
            <a:spLocks noGrp="1" noChangeArrowheads="1"/>
          </p:cNvSpPr>
          <p:nvPr>
            <p:ph type="sldNum" sz="quarter" idx="11"/>
          </p:nvPr>
        </p:nvSpPr>
        <p:spPr/>
        <p:txBody>
          <a:bodyPr/>
          <a:lstStyle>
            <a:lvl1pPr eaLnBrk="0" hangingPunct="0">
              <a:defRPr/>
            </a:lvl1pPr>
          </a:lstStyle>
          <a:p>
            <a:pPr>
              <a:defRPr/>
            </a:pPr>
            <a:fld id="{9CD3246B-4504-6A44-A3C6-3AD1B220008A}" type="slidenum">
              <a:rPr lang="en-US" altLang="en-US"/>
              <a:pPr>
                <a:defRPr/>
              </a:pPr>
              <a:t>‹#›</a:t>
            </a:fld>
            <a:endParaRPr lang="en-US" altLang="en-US"/>
          </a:p>
        </p:txBody>
      </p:sp>
    </p:spTree>
    <p:extLst>
      <p:ext uri="{BB962C8B-B14F-4D97-AF65-F5344CB8AC3E}">
        <p14:creationId xmlns:p14="http://schemas.microsoft.com/office/powerpoint/2010/main" val="411795746"/>
      </p:ext>
    </p:extLst>
  </p:cSld>
  <p:clrMapOvr>
    <a:masterClrMapping/>
  </p:clrMapOvr>
  <p:transition/>
</p:sldLayout>
</file>

<file path=ppt/slideLayouts/slideLayout7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94D63735-01BA-B944-9CAC-1B9C54BD73C2}"/>
              </a:ext>
            </a:extLst>
          </p:cNvPr>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5" name="Rectangle 1030">
            <a:extLst>
              <a:ext uri="{FF2B5EF4-FFF2-40B4-BE49-F238E27FC236}">
                <a16:creationId xmlns:a16="http://schemas.microsoft.com/office/drawing/2014/main" id="{7C670B12-B340-A643-9F4E-E46E2789DC7F}"/>
              </a:ext>
            </a:extLst>
          </p:cNvPr>
          <p:cNvSpPr>
            <a:spLocks noGrp="1" noChangeArrowheads="1"/>
          </p:cNvSpPr>
          <p:nvPr>
            <p:ph type="sldNum" sz="quarter" idx="11"/>
          </p:nvPr>
        </p:nvSpPr>
        <p:spPr/>
        <p:txBody>
          <a:bodyPr/>
          <a:lstStyle>
            <a:lvl1pPr eaLnBrk="0" hangingPunct="0">
              <a:defRPr/>
            </a:lvl1pPr>
          </a:lstStyle>
          <a:p>
            <a:pPr>
              <a:defRPr/>
            </a:pPr>
            <a:fld id="{CB2591BB-F593-DC41-9202-A6281FB4FDB6}" type="slidenum">
              <a:rPr lang="en-US" altLang="en-US"/>
              <a:pPr>
                <a:defRPr/>
              </a:pPr>
              <a:t>‹#›</a:t>
            </a:fld>
            <a:endParaRPr lang="en-US" altLang="en-US"/>
          </a:p>
        </p:txBody>
      </p:sp>
    </p:spTree>
    <p:extLst>
      <p:ext uri="{BB962C8B-B14F-4D97-AF65-F5344CB8AC3E}">
        <p14:creationId xmlns:p14="http://schemas.microsoft.com/office/powerpoint/2010/main" val="2624071484"/>
      </p:ext>
    </p:extLst>
  </p:cSld>
  <p:clrMapOvr>
    <a:masterClrMapping/>
  </p:clrMapOvr>
  <p:transition/>
</p:sldLayout>
</file>

<file path=ppt/slideLayouts/slideLayout7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FD1CFE7F-38BF-7E4F-8084-41548CC6EB39}"/>
              </a:ext>
            </a:extLst>
          </p:cNvPr>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6" name="Rectangle 1030">
            <a:extLst>
              <a:ext uri="{FF2B5EF4-FFF2-40B4-BE49-F238E27FC236}">
                <a16:creationId xmlns:a16="http://schemas.microsoft.com/office/drawing/2014/main" id="{0B09D385-5ADD-F044-A1E9-12910F637D9B}"/>
              </a:ext>
            </a:extLst>
          </p:cNvPr>
          <p:cNvSpPr>
            <a:spLocks noGrp="1" noChangeArrowheads="1"/>
          </p:cNvSpPr>
          <p:nvPr>
            <p:ph type="sldNum" sz="quarter" idx="11"/>
          </p:nvPr>
        </p:nvSpPr>
        <p:spPr/>
        <p:txBody>
          <a:bodyPr/>
          <a:lstStyle>
            <a:lvl1pPr eaLnBrk="0" hangingPunct="0">
              <a:defRPr/>
            </a:lvl1pPr>
          </a:lstStyle>
          <a:p>
            <a:pPr>
              <a:defRPr/>
            </a:pPr>
            <a:fld id="{A850AAB8-6D13-F74D-82DE-01543047371E}" type="slidenum">
              <a:rPr lang="en-US" altLang="en-US"/>
              <a:pPr>
                <a:defRPr/>
              </a:pPr>
              <a:t>‹#›</a:t>
            </a:fld>
            <a:endParaRPr lang="en-US" altLang="en-US"/>
          </a:p>
        </p:txBody>
      </p:sp>
    </p:spTree>
    <p:extLst>
      <p:ext uri="{BB962C8B-B14F-4D97-AF65-F5344CB8AC3E}">
        <p14:creationId xmlns:p14="http://schemas.microsoft.com/office/powerpoint/2010/main" val="2651874735"/>
      </p:ext>
    </p:extLst>
  </p:cSld>
  <p:clrMapOvr>
    <a:masterClrMapping/>
  </p:clrMapOvr>
  <p:transition/>
</p:sldLayout>
</file>

<file path=ppt/slideLayouts/slideLayout7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5F562CE1-D7B9-2B48-AABD-520F279FD19B}"/>
              </a:ext>
            </a:extLst>
          </p:cNvPr>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8" name="Rectangle 1030">
            <a:extLst>
              <a:ext uri="{FF2B5EF4-FFF2-40B4-BE49-F238E27FC236}">
                <a16:creationId xmlns:a16="http://schemas.microsoft.com/office/drawing/2014/main" id="{48A76E69-B5F0-BF4B-B407-6D552D390EF3}"/>
              </a:ext>
            </a:extLst>
          </p:cNvPr>
          <p:cNvSpPr>
            <a:spLocks noGrp="1" noChangeArrowheads="1"/>
          </p:cNvSpPr>
          <p:nvPr>
            <p:ph type="sldNum" sz="quarter" idx="11"/>
          </p:nvPr>
        </p:nvSpPr>
        <p:spPr/>
        <p:txBody>
          <a:bodyPr/>
          <a:lstStyle>
            <a:lvl1pPr eaLnBrk="0" hangingPunct="0">
              <a:defRPr/>
            </a:lvl1pPr>
          </a:lstStyle>
          <a:p>
            <a:pPr>
              <a:defRPr/>
            </a:pPr>
            <a:fld id="{7DCC7F1B-7885-0949-97FC-084E8A56F43B}" type="slidenum">
              <a:rPr lang="en-US" altLang="en-US"/>
              <a:pPr>
                <a:defRPr/>
              </a:pPr>
              <a:t>‹#›</a:t>
            </a:fld>
            <a:endParaRPr lang="en-US" altLang="en-US"/>
          </a:p>
        </p:txBody>
      </p:sp>
    </p:spTree>
    <p:extLst>
      <p:ext uri="{BB962C8B-B14F-4D97-AF65-F5344CB8AC3E}">
        <p14:creationId xmlns:p14="http://schemas.microsoft.com/office/powerpoint/2010/main" val="1691528761"/>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5252787"/>
      </p:ext>
    </p:extLst>
  </p:cSld>
  <p:clrMapOvr>
    <a:masterClrMapping/>
  </p:clrMapOvr>
  <p:transition/>
</p:sldLayout>
</file>

<file path=ppt/slideLayouts/slideLayout7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335DD151-C820-B34A-B26B-2D2F1D3E1F83}"/>
              </a:ext>
            </a:extLst>
          </p:cNvPr>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4" name="Rectangle 1030">
            <a:extLst>
              <a:ext uri="{FF2B5EF4-FFF2-40B4-BE49-F238E27FC236}">
                <a16:creationId xmlns:a16="http://schemas.microsoft.com/office/drawing/2014/main" id="{CCFDF57E-6974-814A-893F-5B3EC8AC9CA0}"/>
              </a:ext>
            </a:extLst>
          </p:cNvPr>
          <p:cNvSpPr>
            <a:spLocks noGrp="1" noChangeArrowheads="1"/>
          </p:cNvSpPr>
          <p:nvPr>
            <p:ph type="sldNum" sz="quarter" idx="11"/>
          </p:nvPr>
        </p:nvSpPr>
        <p:spPr/>
        <p:txBody>
          <a:bodyPr/>
          <a:lstStyle>
            <a:lvl1pPr eaLnBrk="0" hangingPunct="0">
              <a:defRPr/>
            </a:lvl1pPr>
          </a:lstStyle>
          <a:p>
            <a:pPr>
              <a:defRPr/>
            </a:pPr>
            <a:fld id="{BDA969E1-C8A6-544B-920A-17EB75C6EE01}" type="slidenum">
              <a:rPr lang="en-US" altLang="en-US"/>
              <a:pPr>
                <a:defRPr/>
              </a:pPr>
              <a:t>‹#›</a:t>
            </a:fld>
            <a:endParaRPr lang="en-US" altLang="en-US"/>
          </a:p>
        </p:txBody>
      </p:sp>
    </p:spTree>
    <p:extLst>
      <p:ext uri="{BB962C8B-B14F-4D97-AF65-F5344CB8AC3E}">
        <p14:creationId xmlns:p14="http://schemas.microsoft.com/office/powerpoint/2010/main" val="1078949230"/>
      </p:ext>
    </p:extLst>
  </p:cSld>
  <p:clrMapOvr>
    <a:masterClrMapping/>
  </p:clrMapOvr>
  <p:transition/>
</p:sldLayout>
</file>

<file path=ppt/slideLayouts/slideLayout7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53C2F28A-A914-FE46-A024-DF13262B8C5F}"/>
              </a:ext>
            </a:extLst>
          </p:cNvPr>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3" name="Rectangle 1030">
            <a:extLst>
              <a:ext uri="{FF2B5EF4-FFF2-40B4-BE49-F238E27FC236}">
                <a16:creationId xmlns:a16="http://schemas.microsoft.com/office/drawing/2014/main" id="{19100917-C7B6-434C-99E9-E987DCCAA5D8}"/>
              </a:ext>
            </a:extLst>
          </p:cNvPr>
          <p:cNvSpPr>
            <a:spLocks noGrp="1" noChangeArrowheads="1"/>
          </p:cNvSpPr>
          <p:nvPr>
            <p:ph type="sldNum" sz="quarter" idx="11"/>
          </p:nvPr>
        </p:nvSpPr>
        <p:spPr/>
        <p:txBody>
          <a:bodyPr/>
          <a:lstStyle>
            <a:lvl1pPr eaLnBrk="0" hangingPunct="0">
              <a:defRPr/>
            </a:lvl1pPr>
          </a:lstStyle>
          <a:p>
            <a:pPr>
              <a:defRPr/>
            </a:pPr>
            <a:fld id="{6585CF00-0E48-FA45-8634-07059AC75E63}" type="slidenum">
              <a:rPr lang="en-US" altLang="en-US"/>
              <a:pPr>
                <a:defRPr/>
              </a:pPr>
              <a:t>‹#›</a:t>
            </a:fld>
            <a:endParaRPr lang="en-US" altLang="en-US"/>
          </a:p>
        </p:txBody>
      </p:sp>
    </p:spTree>
    <p:extLst>
      <p:ext uri="{BB962C8B-B14F-4D97-AF65-F5344CB8AC3E}">
        <p14:creationId xmlns:p14="http://schemas.microsoft.com/office/powerpoint/2010/main" val="1621676667"/>
      </p:ext>
    </p:extLst>
  </p:cSld>
  <p:clrMapOvr>
    <a:masterClrMapping/>
  </p:clrMapOvr>
  <p:transition/>
</p:sldLayout>
</file>

<file path=ppt/slideLayouts/slideLayout7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8552A2B8-84EB-424B-AB45-BF86C41D24AC}"/>
              </a:ext>
            </a:extLst>
          </p:cNvPr>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6" name="Rectangle 1030">
            <a:extLst>
              <a:ext uri="{FF2B5EF4-FFF2-40B4-BE49-F238E27FC236}">
                <a16:creationId xmlns:a16="http://schemas.microsoft.com/office/drawing/2014/main" id="{A2D8C86B-640E-DD49-A5A7-2807F5B6B58F}"/>
              </a:ext>
            </a:extLst>
          </p:cNvPr>
          <p:cNvSpPr>
            <a:spLocks noGrp="1" noChangeArrowheads="1"/>
          </p:cNvSpPr>
          <p:nvPr>
            <p:ph type="sldNum" sz="quarter" idx="11"/>
          </p:nvPr>
        </p:nvSpPr>
        <p:spPr/>
        <p:txBody>
          <a:bodyPr/>
          <a:lstStyle>
            <a:lvl1pPr eaLnBrk="0" hangingPunct="0">
              <a:defRPr/>
            </a:lvl1pPr>
          </a:lstStyle>
          <a:p>
            <a:pPr>
              <a:defRPr/>
            </a:pPr>
            <a:fld id="{2C344135-9420-D548-BD7C-79317C91434F}" type="slidenum">
              <a:rPr lang="en-US" altLang="en-US"/>
              <a:pPr>
                <a:defRPr/>
              </a:pPr>
              <a:t>‹#›</a:t>
            </a:fld>
            <a:endParaRPr lang="en-US" altLang="en-US"/>
          </a:p>
        </p:txBody>
      </p:sp>
    </p:spTree>
    <p:extLst>
      <p:ext uri="{BB962C8B-B14F-4D97-AF65-F5344CB8AC3E}">
        <p14:creationId xmlns:p14="http://schemas.microsoft.com/office/powerpoint/2010/main" val="2875020726"/>
      </p:ext>
    </p:extLst>
  </p:cSld>
  <p:clrMapOvr>
    <a:masterClrMapping/>
  </p:clrMapOvr>
  <p:transition/>
</p:sldLayout>
</file>

<file path=ppt/slideLayouts/slideLayout7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8EBB0C76-64C6-2942-B4EB-EE86FC1D051F}"/>
              </a:ext>
            </a:extLst>
          </p:cNvPr>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6" name="Rectangle 1030">
            <a:extLst>
              <a:ext uri="{FF2B5EF4-FFF2-40B4-BE49-F238E27FC236}">
                <a16:creationId xmlns:a16="http://schemas.microsoft.com/office/drawing/2014/main" id="{2E47F2FC-584D-BF4D-AF6A-AD9133707603}"/>
              </a:ext>
            </a:extLst>
          </p:cNvPr>
          <p:cNvSpPr>
            <a:spLocks noGrp="1" noChangeArrowheads="1"/>
          </p:cNvSpPr>
          <p:nvPr>
            <p:ph type="sldNum" sz="quarter" idx="11"/>
          </p:nvPr>
        </p:nvSpPr>
        <p:spPr/>
        <p:txBody>
          <a:bodyPr/>
          <a:lstStyle>
            <a:lvl1pPr eaLnBrk="0" hangingPunct="0">
              <a:defRPr/>
            </a:lvl1pPr>
          </a:lstStyle>
          <a:p>
            <a:pPr>
              <a:defRPr/>
            </a:pPr>
            <a:fld id="{F1DB68E5-2868-6D4F-A89F-4CC0EFD4A2B9}" type="slidenum">
              <a:rPr lang="en-US" altLang="en-US"/>
              <a:pPr>
                <a:defRPr/>
              </a:pPr>
              <a:t>‹#›</a:t>
            </a:fld>
            <a:endParaRPr lang="en-US" altLang="en-US"/>
          </a:p>
        </p:txBody>
      </p:sp>
    </p:spTree>
    <p:extLst>
      <p:ext uri="{BB962C8B-B14F-4D97-AF65-F5344CB8AC3E}">
        <p14:creationId xmlns:p14="http://schemas.microsoft.com/office/powerpoint/2010/main" val="1022421767"/>
      </p:ext>
    </p:extLst>
  </p:cSld>
  <p:clrMapOvr>
    <a:masterClrMapping/>
  </p:clrMapOvr>
  <p:transition/>
</p:sldLayout>
</file>

<file path=ppt/slideLayouts/slideLayout7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7631792A-AD76-664C-A1F8-67622FD12195}"/>
              </a:ext>
            </a:extLst>
          </p:cNvPr>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5" name="Rectangle 1030">
            <a:extLst>
              <a:ext uri="{FF2B5EF4-FFF2-40B4-BE49-F238E27FC236}">
                <a16:creationId xmlns:a16="http://schemas.microsoft.com/office/drawing/2014/main" id="{AD1CFAAE-D710-B945-880C-4838C9E27A0A}"/>
              </a:ext>
            </a:extLst>
          </p:cNvPr>
          <p:cNvSpPr>
            <a:spLocks noGrp="1" noChangeArrowheads="1"/>
          </p:cNvSpPr>
          <p:nvPr>
            <p:ph type="sldNum" sz="quarter" idx="11"/>
          </p:nvPr>
        </p:nvSpPr>
        <p:spPr/>
        <p:txBody>
          <a:bodyPr/>
          <a:lstStyle>
            <a:lvl1pPr eaLnBrk="0" hangingPunct="0">
              <a:defRPr/>
            </a:lvl1pPr>
          </a:lstStyle>
          <a:p>
            <a:pPr>
              <a:defRPr/>
            </a:pPr>
            <a:fld id="{B99F8390-5E7B-F84D-BB5A-F0643481A975}" type="slidenum">
              <a:rPr lang="en-US" altLang="en-US"/>
              <a:pPr>
                <a:defRPr/>
              </a:pPr>
              <a:t>‹#›</a:t>
            </a:fld>
            <a:endParaRPr lang="en-US" altLang="en-US"/>
          </a:p>
        </p:txBody>
      </p:sp>
    </p:spTree>
    <p:extLst>
      <p:ext uri="{BB962C8B-B14F-4D97-AF65-F5344CB8AC3E}">
        <p14:creationId xmlns:p14="http://schemas.microsoft.com/office/powerpoint/2010/main" val="1893274077"/>
      </p:ext>
    </p:extLst>
  </p:cSld>
  <p:clrMapOvr>
    <a:masterClrMapping/>
  </p:clrMapOvr>
  <p:transition/>
</p:sldLayout>
</file>

<file path=ppt/slideLayouts/slideLayout7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52400"/>
            <a:ext cx="2152651"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6" y="152400"/>
            <a:ext cx="6305551"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550158EE-260B-B548-928C-E911F37962D7}"/>
              </a:ext>
            </a:extLst>
          </p:cNvPr>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5" name="Rectangle 1030">
            <a:extLst>
              <a:ext uri="{FF2B5EF4-FFF2-40B4-BE49-F238E27FC236}">
                <a16:creationId xmlns:a16="http://schemas.microsoft.com/office/drawing/2014/main" id="{D3577B43-A5DC-1B40-946C-9AFCCF79B3B1}"/>
              </a:ext>
            </a:extLst>
          </p:cNvPr>
          <p:cNvSpPr>
            <a:spLocks noGrp="1" noChangeArrowheads="1"/>
          </p:cNvSpPr>
          <p:nvPr>
            <p:ph type="sldNum" sz="quarter" idx="11"/>
          </p:nvPr>
        </p:nvSpPr>
        <p:spPr/>
        <p:txBody>
          <a:bodyPr/>
          <a:lstStyle>
            <a:lvl1pPr eaLnBrk="0" hangingPunct="0">
              <a:defRPr/>
            </a:lvl1pPr>
          </a:lstStyle>
          <a:p>
            <a:pPr>
              <a:defRPr/>
            </a:pPr>
            <a:fld id="{954DE8F5-A1D7-DB49-969C-EAC86A464DD7}" type="slidenum">
              <a:rPr lang="en-US" altLang="en-US"/>
              <a:pPr>
                <a:defRPr/>
              </a:pPr>
              <a:t>‹#›</a:t>
            </a:fld>
            <a:endParaRPr lang="en-US" altLang="en-US"/>
          </a:p>
        </p:txBody>
      </p:sp>
    </p:spTree>
    <p:extLst>
      <p:ext uri="{BB962C8B-B14F-4D97-AF65-F5344CB8AC3E}">
        <p14:creationId xmlns:p14="http://schemas.microsoft.com/office/powerpoint/2010/main" val="3395671225"/>
      </p:ext>
    </p:extLst>
  </p:cSld>
  <p:clrMapOvr>
    <a:masterClrMapping/>
  </p:clrMapOvr>
  <p:transition/>
</p:sldLayout>
</file>

<file path=ppt/slideLayouts/slideLayout74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3"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3"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26F2D48B-DA98-9943-BC1C-A3EA9EB5DCED}"/>
              </a:ext>
            </a:extLst>
          </p:cNvPr>
          <p:cNvSpPr>
            <a:spLocks noGrp="1" noChangeArrowheads="1"/>
          </p:cNvSpPr>
          <p:nvPr>
            <p:ph type="ftr" sz="quarter" idx="10"/>
          </p:nvPr>
        </p:nvSpPr>
        <p:spPr/>
        <p:txBody>
          <a:bodyPr/>
          <a:lstStyle>
            <a:lvl1pPr eaLnBrk="0" hangingPunct="0">
              <a:defRPr/>
            </a:lvl1pPr>
          </a:lstStyle>
          <a:p>
            <a:pPr>
              <a:defRPr/>
            </a:pPr>
            <a:endParaRPr lang="en-US" altLang="en-US"/>
          </a:p>
        </p:txBody>
      </p:sp>
      <p:sp>
        <p:nvSpPr>
          <p:cNvPr id="6" name="Rectangle 1030">
            <a:extLst>
              <a:ext uri="{FF2B5EF4-FFF2-40B4-BE49-F238E27FC236}">
                <a16:creationId xmlns:a16="http://schemas.microsoft.com/office/drawing/2014/main" id="{D1997EEF-E597-CB49-82CE-E15B3C1E8B73}"/>
              </a:ext>
            </a:extLst>
          </p:cNvPr>
          <p:cNvSpPr>
            <a:spLocks noGrp="1" noChangeArrowheads="1"/>
          </p:cNvSpPr>
          <p:nvPr>
            <p:ph type="sldNum" sz="quarter" idx="11"/>
          </p:nvPr>
        </p:nvSpPr>
        <p:spPr/>
        <p:txBody>
          <a:bodyPr/>
          <a:lstStyle>
            <a:lvl1pPr eaLnBrk="0" hangingPunct="0">
              <a:defRPr/>
            </a:lvl1pPr>
          </a:lstStyle>
          <a:p>
            <a:pPr>
              <a:defRPr/>
            </a:pPr>
            <a:fld id="{C61C15F8-46C5-1E47-A52A-D0FDBA87F580}" type="slidenum">
              <a:rPr lang="en-US" altLang="en-US"/>
              <a:pPr>
                <a:defRPr/>
              </a:pPr>
              <a:t>‹#›</a:t>
            </a:fld>
            <a:endParaRPr lang="en-US" altLang="en-US"/>
          </a:p>
        </p:txBody>
      </p:sp>
    </p:spTree>
    <p:extLst>
      <p:ext uri="{BB962C8B-B14F-4D97-AF65-F5344CB8AC3E}">
        <p14:creationId xmlns:p14="http://schemas.microsoft.com/office/powerpoint/2010/main" val="273338151"/>
      </p:ext>
    </p:extLst>
  </p:cSld>
  <p:clrMapOvr>
    <a:masterClrMapping/>
  </p:clrMapOvr>
  <p:transition/>
</p:sldLayout>
</file>

<file path=ppt/slideLayouts/slideLayout7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5" charset="0"/>
                <a:ea typeface="Arial" pitchFamily="-105" charset="0"/>
                <a:cs typeface="Arial" pitchFamily="-105" charset="0"/>
              </a:defRPr>
            </a:lvl1pPr>
          </a:lstStyle>
          <a:p>
            <a:pPr eaLnBrk="1" hangingPunct="1">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fld id="{08C9543E-5205-9747-9651-834D4A4090BA}" type="slidenum">
              <a:rPr lang="en-US"/>
              <a:pPr/>
              <a:t>‹#›</a:t>
            </a:fld>
            <a:endParaRPr lang="en-US"/>
          </a:p>
        </p:txBody>
      </p:sp>
    </p:spTree>
    <p:extLst>
      <p:ext uri="{BB962C8B-B14F-4D97-AF65-F5344CB8AC3E}">
        <p14:creationId xmlns:p14="http://schemas.microsoft.com/office/powerpoint/2010/main" val="1519692779"/>
      </p:ext>
    </p:extLst>
  </p:cSld>
  <p:clrMapOvr>
    <a:masterClrMapping/>
  </p:clrMapOvr>
  <p:transition/>
</p:sldLayout>
</file>

<file path=ppt/slideLayouts/slideLayout7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27F28456-B93E-5440-A8F9-7EDDF5DA4557}" type="slidenum">
              <a:rPr lang="en-US"/>
              <a:pPr/>
              <a:t>‹#›</a:t>
            </a:fld>
            <a:endParaRPr lang="en-US"/>
          </a:p>
        </p:txBody>
      </p:sp>
    </p:spTree>
    <p:extLst>
      <p:ext uri="{BB962C8B-B14F-4D97-AF65-F5344CB8AC3E}">
        <p14:creationId xmlns:p14="http://schemas.microsoft.com/office/powerpoint/2010/main" val="3146301177"/>
      </p:ext>
    </p:extLst>
  </p:cSld>
  <p:clrMapOvr>
    <a:masterClrMapping/>
  </p:clrMapOvr>
  <p:transition/>
</p:sldLayout>
</file>

<file path=ppt/slideLayouts/slideLayout7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805E74C4-6B34-3540-BD78-3BF22C79F728}" type="slidenum">
              <a:rPr lang="en-US"/>
              <a:pPr/>
              <a:t>‹#›</a:t>
            </a:fld>
            <a:endParaRPr lang="en-US"/>
          </a:p>
        </p:txBody>
      </p:sp>
    </p:spTree>
    <p:extLst>
      <p:ext uri="{BB962C8B-B14F-4D97-AF65-F5344CB8AC3E}">
        <p14:creationId xmlns:p14="http://schemas.microsoft.com/office/powerpoint/2010/main" val="3065118346"/>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1690549"/>
      </p:ext>
    </p:extLst>
  </p:cSld>
  <p:clrMapOvr>
    <a:masterClrMapping/>
  </p:clrMapOvr>
  <p:transition/>
</p:sldLayout>
</file>

<file path=ppt/slideLayouts/slideLayout7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8C3A4C24-166C-5343-9210-F74E0D4C9304}" type="slidenum">
              <a:rPr lang="en-US"/>
              <a:pPr/>
              <a:t>‹#›</a:t>
            </a:fld>
            <a:endParaRPr lang="en-US"/>
          </a:p>
        </p:txBody>
      </p:sp>
    </p:spTree>
    <p:extLst>
      <p:ext uri="{BB962C8B-B14F-4D97-AF65-F5344CB8AC3E}">
        <p14:creationId xmlns:p14="http://schemas.microsoft.com/office/powerpoint/2010/main" val="1483246772"/>
      </p:ext>
    </p:extLst>
  </p:cSld>
  <p:clrMapOvr>
    <a:masterClrMapping/>
  </p:clrMapOvr>
  <p:transition/>
</p:sldLayout>
</file>

<file path=ppt/slideLayouts/slideLayout7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713D87D2-DA19-8940-8B3B-FF8552C5B77C}" type="slidenum">
              <a:rPr lang="en-US"/>
              <a:pPr/>
              <a:t>‹#›</a:t>
            </a:fld>
            <a:endParaRPr lang="en-US"/>
          </a:p>
        </p:txBody>
      </p:sp>
    </p:spTree>
    <p:extLst>
      <p:ext uri="{BB962C8B-B14F-4D97-AF65-F5344CB8AC3E}">
        <p14:creationId xmlns:p14="http://schemas.microsoft.com/office/powerpoint/2010/main" val="885478953"/>
      </p:ext>
    </p:extLst>
  </p:cSld>
  <p:clrMapOvr>
    <a:masterClrMapping/>
  </p:clrMapOvr>
  <p:transition/>
</p:sldLayout>
</file>

<file path=ppt/slideLayouts/slideLayout7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A2AE99FD-8268-5940-A9CC-24B1D52103AE}" type="slidenum">
              <a:rPr lang="en-US"/>
              <a:pPr/>
              <a:t>‹#›</a:t>
            </a:fld>
            <a:endParaRPr lang="en-US"/>
          </a:p>
        </p:txBody>
      </p:sp>
    </p:spTree>
    <p:extLst>
      <p:ext uri="{BB962C8B-B14F-4D97-AF65-F5344CB8AC3E}">
        <p14:creationId xmlns:p14="http://schemas.microsoft.com/office/powerpoint/2010/main" val="3253864224"/>
      </p:ext>
    </p:extLst>
  </p:cSld>
  <p:clrMapOvr>
    <a:masterClrMapping/>
  </p:clrMapOvr>
  <p:transition/>
</p:sldLayout>
</file>

<file path=ppt/slideLayouts/slideLayout7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9CE2CAEC-1353-BA41-92DA-2E5E12ABA71A}" type="slidenum">
              <a:rPr lang="en-US"/>
              <a:pPr/>
              <a:t>‹#›</a:t>
            </a:fld>
            <a:endParaRPr lang="en-US"/>
          </a:p>
        </p:txBody>
      </p:sp>
    </p:spTree>
    <p:extLst>
      <p:ext uri="{BB962C8B-B14F-4D97-AF65-F5344CB8AC3E}">
        <p14:creationId xmlns:p14="http://schemas.microsoft.com/office/powerpoint/2010/main" val="3976989733"/>
      </p:ext>
    </p:extLst>
  </p:cSld>
  <p:clrMapOvr>
    <a:masterClrMapping/>
  </p:clrMapOvr>
  <p:transition/>
</p:sldLayout>
</file>

<file path=ppt/slideLayouts/slideLayout7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EED2ADA9-1537-724E-8CE4-71E37348B15C}" type="slidenum">
              <a:rPr lang="en-US"/>
              <a:pPr/>
              <a:t>‹#›</a:t>
            </a:fld>
            <a:endParaRPr lang="en-US"/>
          </a:p>
        </p:txBody>
      </p:sp>
    </p:spTree>
    <p:extLst>
      <p:ext uri="{BB962C8B-B14F-4D97-AF65-F5344CB8AC3E}">
        <p14:creationId xmlns:p14="http://schemas.microsoft.com/office/powerpoint/2010/main" val="1082505316"/>
      </p:ext>
    </p:extLst>
  </p:cSld>
  <p:clrMapOvr>
    <a:masterClrMapping/>
  </p:clrMapOvr>
  <p:transition/>
</p:sldLayout>
</file>

<file path=ppt/slideLayouts/slideLayout7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0FD07FE-2D64-9D48-9FEC-8FE722137A75}" type="slidenum">
              <a:rPr lang="en-US"/>
              <a:pPr/>
              <a:t>‹#›</a:t>
            </a:fld>
            <a:endParaRPr lang="en-US"/>
          </a:p>
        </p:txBody>
      </p:sp>
    </p:spTree>
    <p:extLst>
      <p:ext uri="{BB962C8B-B14F-4D97-AF65-F5344CB8AC3E}">
        <p14:creationId xmlns:p14="http://schemas.microsoft.com/office/powerpoint/2010/main" val="390171636"/>
      </p:ext>
    </p:extLst>
  </p:cSld>
  <p:clrMapOvr>
    <a:masterClrMapping/>
  </p:clrMapOvr>
  <p:transition/>
</p:sldLayout>
</file>

<file path=ppt/slideLayouts/slideLayout7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8EE5A95C-21DE-4C43-BF97-15D8A913B216}" type="slidenum">
              <a:rPr lang="en-US"/>
              <a:pPr/>
              <a:t>‹#›</a:t>
            </a:fld>
            <a:endParaRPr lang="en-US"/>
          </a:p>
        </p:txBody>
      </p:sp>
    </p:spTree>
    <p:extLst>
      <p:ext uri="{BB962C8B-B14F-4D97-AF65-F5344CB8AC3E}">
        <p14:creationId xmlns:p14="http://schemas.microsoft.com/office/powerpoint/2010/main" val="3006189548"/>
      </p:ext>
    </p:extLst>
  </p:cSld>
  <p:clrMapOvr>
    <a:masterClrMapping/>
  </p:clrMapOvr>
  <p:transition/>
</p:sldLayout>
</file>

<file path=ppt/slideLayouts/slideLayout7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8742D8AE-8785-5A4E-95AC-C39405B3DBA1}" type="slidenum">
              <a:rPr lang="en-US"/>
              <a:pPr/>
              <a:t>‹#›</a:t>
            </a:fld>
            <a:endParaRPr lang="en-US"/>
          </a:p>
        </p:txBody>
      </p:sp>
    </p:spTree>
    <p:extLst>
      <p:ext uri="{BB962C8B-B14F-4D97-AF65-F5344CB8AC3E}">
        <p14:creationId xmlns:p14="http://schemas.microsoft.com/office/powerpoint/2010/main" val="536914815"/>
      </p:ext>
    </p:extLst>
  </p:cSld>
  <p:clrMapOvr>
    <a:masterClrMapping/>
  </p:clrMapOvr>
  <p:transition/>
</p:sldLayout>
</file>

<file path=ppt/slideLayouts/slideLayout75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719EA279-ECCA-8F44-B787-311CA82BAECD}" type="slidenum">
              <a:rPr lang="en-US"/>
              <a:pPr/>
              <a:t>‹#›</a:t>
            </a:fld>
            <a:endParaRPr lang="en-US"/>
          </a:p>
        </p:txBody>
      </p:sp>
    </p:spTree>
    <p:extLst>
      <p:ext uri="{BB962C8B-B14F-4D97-AF65-F5344CB8AC3E}">
        <p14:creationId xmlns:p14="http://schemas.microsoft.com/office/powerpoint/2010/main" val="405265272"/>
      </p:ext>
    </p:extLst>
  </p:cSld>
  <p:clrMapOvr>
    <a:masterClrMapping/>
  </p:clrMapOvr>
  <p:transition/>
</p:sldLayout>
</file>

<file path=ppt/slideLayouts/slideLayout75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385805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00113194"/>
      </p:ext>
    </p:extLst>
  </p:cSld>
  <p:clrMapOvr>
    <a:masterClrMapping/>
  </p:clrMapOvr>
  <p:transition/>
</p:sldLayout>
</file>

<file path=ppt/slideLayouts/slideLayout7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9560" y="95697"/>
            <a:ext cx="8798061" cy="770467"/>
          </a:xfrm>
          <a:prstGeom prst="rect">
            <a:avLst/>
          </a:prstGeom>
        </p:spPr>
        <p:txBody>
          <a:bodyPr anchor="ctr"/>
          <a:lstStyle>
            <a:lvl1pPr>
              <a:lnSpc>
                <a:spcPct val="100000"/>
              </a:lnSpc>
              <a:spcAft>
                <a:spcPts val="600"/>
              </a:spcAft>
              <a:defRPr sz="3600" b="1">
                <a:solidFill>
                  <a:srgbClr val="0062A0"/>
                </a:solidFill>
                <a:latin typeface="Corbel" panose="020B0503020204020204" pitchFamily="34" charset="0"/>
              </a:defRPr>
            </a:lvl1pPr>
          </a:lstStyle>
          <a:p>
            <a:r>
              <a:rPr lang="en-US" dirty="0"/>
              <a:t>Click to edit Master title style</a:t>
            </a:r>
          </a:p>
        </p:txBody>
      </p:sp>
      <p:sp>
        <p:nvSpPr>
          <p:cNvPr id="3" name="Content Placeholder 2"/>
          <p:cNvSpPr>
            <a:spLocks noGrp="1"/>
          </p:cNvSpPr>
          <p:nvPr>
            <p:ph idx="1"/>
          </p:nvPr>
        </p:nvSpPr>
        <p:spPr>
          <a:xfrm>
            <a:off x="189560" y="978194"/>
            <a:ext cx="8798061" cy="5377521"/>
          </a:xfrm>
          <a:prstGeom prst="rect">
            <a:avLst/>
          </a:prstGeom>
        </p:spPr>
        <p:txBody>
          <a:bodyPr/>
          <a:lstStyle>
            <a:lvl1pPr marL="187200" indent="-187200">
              <a:buClr>
                <a:schemeClr val="tx1"/>
              </a:buClr>
              <a:tabLst/>
              <a:defRPr sz="2800">
                <a:latin typeface="Corbel" panose="020B0503020204020204" pitchFamily="34" charset="0"/>
              </a:defRPr>
            </a:lvl1pPr>
            <a:lvl2pPr marL="311150" indent="-187200">
              <a:buFont typeface="Cambria" panose="02040503050406030204" pitchFamily="18" charset="0"/>
              <a:buChar char="-"/>
              <a:tabLst/>
              <a:defRPr sz="2400">
                <a:latin typeface="Corbel" panose="020B0503020204020204" pitchFamily="34" charset="0"/>
              </a:defRPr>
            </a:lvl2pPr>
            <a:lvl3pPr marL="533400" indent="-187200">
              <a:buClr>
                <a:schemeClr val="tx1"/>
              </a:buClr>
              <a:tabLst/>
              <a:defRPr sz="2400">
                <a:latin typeface="Corbel" panose="020B0503020204020204" pitchFamily="34" charset="0"/>
              </a:defRPr>
            </a:lvl3pPr>
            <a:lvl4pPr indent="-187200">
              <a:defRPr sz="2400">
                <a:latin typeface="Corbel" panose="020B0503020204020204" pitchFamily="34" charset="0"/>
              </a:defRPr>
            </a:lvl4pPr>
            <a:lvl5pPr indent="-187200">
              <a:defRPr sz="2400">
                <a:latin typeface="Corbel" panose="020B05030202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latin typeface="+mn-lt"/>
              </a:rPr>
              <a:pPr/>
              <a:t>‹#›</a:t>
            </a:fld>
            <a:endParaRPr lang="en-US" dirty="0">
              <a:latin typeface="+mn-lt"/>
            </a:endParaRP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3025077291"/>
      </p:ext>
    </p:extLst>
  </p:cSld>
  <p:clrMapOvr>
    <a:masterClrMapping/>
  </p:clrMapOvr>
</p:sldLayout>
</file>

<file path=ppt/slideLayouts/slideLayout7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a:extLst>
              <a:ext uri="{FF2B5EF4-FFF2-40B4-BE49-F238E27FC236}">
                <a16:creationId xmlns:a16="http://schemas.microsoft.com/office/drawing/2014/main" id="{9CD35D2D-5E91-46D5-981B-E75BA6DA71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a:extLst>
              <a:ext uri="{FF2B5EF4-FFF2-40B4-BE49-F238E27FC236}">
                <a16:creationId xmlns:a16="http://schemas.microsoft.com/office/drawing/2014/main" id="{7A21EAFC-4035-4857-807A-CB62B3BF44F4}"/>
              </a:ext>
            </a:extLst>
          </p:cNvPr>
          <p:cNvSpPr>
            <a:spLocks noGrp="1" noChangeArrowheads="1"/>
          </p:cNvSpPr>
          <p:nvPr>
            <p:ph type="ftr" sz="quarter" idx="10"/>
          </p:nvPr>
        </p:nvSpPr>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C888C28F-145F-424D-84CC-5AE9AF6843AB}"/>
              </a:ext>
            </a:extLst>
          </p:cNvPr>
          <p:cNvSpPr>
            <a:spLocks noGrp="1" noChangeArrowheads="1"/>
          </p:cNvSpPr>
          <p:nvPr>
            <p:ph type="sldNum" sz="quarter" idx="11"/>
          </p:nvPr>
        </p:nvSpPr>
        <p:spPr/>
        <p:txBody>
          <a:bodyPr/>
          <a:lstStyle>
            <a:lvl1pPr>
              <a:defRPr/>
            </a:lvl1pPr>
          </a:lstStyle>
          <a:p>
            <a:pPr>
              <a:defRPr/>
            </a:pPr>
            <a:fld id="{43826BB2-7A42-4BD5-B790-DBCEF432F448}" type="slidenum">
              <a:rPr lang="en-US" altLang="en-US"/>
              <a:pPr>
                <a:defRPr/>
              </a:pPr>
              <a:t>‹#›</a:t>
            </a:fld>
            <a:endParaRPr lang="en-US" altLang="en-US"/>
          </a:p>
        </p:txBody>
      </p:sp>
    </p:spTree>
    <p:extLst>
      <p:ext uri="{BB962C8B-B14F-4D97-AF65-F5344CB8AC3E}">
        <p14:creationId xmlns:p14="http://schemas.microsoft.com/office/powerpoint/2010/main" val="920010822"/>
      </p:ext>
    </p:extLst>
  </p:cSld>
  <p:clrMapOvr>
    <a:masterClrMapping/>
  </p:clrMapOvr>
  <p:transition/>
</p:sldLayout>
</file>

<file path=ppt/slideLayouts/slideLayout7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409AC565-7350-4525-9420-2EB7757D3061}"/>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4AA7F312-6BE9-48B6-AA7B-A6D10D628BA6}"/>
              </a:ext>
            </a:extLst>
          </p:cNvPr>
          <p:cNvSpPr>
            <a:spLocks noGrp="1" noChangeArrowheads="1"/>
          </p:cNvSpPr>
          <p:nvPr>
            <p:ph type="sldNum" sz="quarter" idx="11"/>
          </p:nvPr>
        </p:nvSpPr>
        <p:spPr>
          <a:ln/>
        </p:spPr>
        <p:txBody>
          <a:bodyPr/>
          <a:lstStyle>
            <a:lvl1pPr>
              <a:defRPr/>
            </a:lvl1pPr>
          </a:lstStyle>
          <a:p>
            <a:pPr>
              <a:defRPr/>
            </a:pPr>
            <a:fld id="{8B19D7DF-598B-483B-A6D0-8553CDFAE631}" type="slidenum">
              <a:rPr lang="en-US" altLang="en-US"/>
              <a:pPr>
                <a:defRPr/>
              </a:pPr>
              <a:t>‹#›</a:t>
            </a:fld>
            <a:endParaRPr lang="en-US" altLang="en-US"/>
          </a:p>
        </p:txBody>
      </p:sp>
    </p:spTree>
    <p:extLst>
      <p:ext uri="{BB962C8B-B14F-4D97-AF65-F5344CB8AC3E}">
        <p14:creationId xmlns:p14="http://schemas.microsoft.com/office/powerpoint/2010/main" val="4103998078"/>
      </p:ext>
    </p:extLst>
  </p:cSld>
  <p:clrMapOvr>
    <a:masterClrMapping/>
  </p:clrMapOvr>
  <p:transition/>
</p:sldLayout>
</file>

<file path=ppt/slideLayouts/slideLayout7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08787426-EFB2-4064-9F82-5B1B136B39E1}"/>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60038527-DAED-4D79-A54B-129F6A20F670}"/>
              </a:ext>
            </a:extLst>
          </p:cNvPr>
          <p:cNvSpPr>
            <a:spLocks noGrp="1" noChangeArrowheads="1"/>
          </p:cNvSpPr>
          <p:nvPr>
            <p:ph type="sldNum" sz="quarter" idx="11"/>
          </p:nvPr>
        </p:nvSpPr>
        <p:spPr>
          <a:ln/>
        </p:spPr>
        <p:txBody>
          <a:bodyPr/>
          <a:lstStyle>
            <a:lvl1pPr>
              <a:defRPr/>
            </a:lvl1pPr>
          </a:lstStyle>
          <a:p>
            <a:pPr>
              <a:defRPr/>
            </a:pPr>
            <a:fld id="{63D67C19-8364-4600-B88B-828769DCBD4B}" type="slidenum">
              <a:rPr lang="en-US" altLang="en-US"/>
              <a:pPr>
                <a:defRPr/>
              </a:pPr>
              <a:t>‹#›</a:t>
            </a:fld>
            <a:endParaRPr lang="en-US" altLang="en-US"/>
          </a:p>
        </p:txBody>
      </p:sp>
    </p:spTree>
    <p:extLst>
      <p:ext uri="{BB962C8B-B14F-4D97-AF65-F5344CB8AC3E}">
        <p14:creationId xmlns:p14="http://schemas.microsoft.com/office/powerpoint/2010/main" val="2749112868"/>
      </p:ext>
    </p:extLst>
  </p:cSld>
  <p:clrMapOvr>
    <a:masterClrMapping/>
  </p:clrMapOvr>
  <p:transition/>
</p:sldLayout>
</file>

<file path=ppt/slideLayouts/slideLayout7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DB333F77-5829-459B-B71C-A401B0AC83F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DC357D67-E160-41BD-A8F4-591D3B61CA44}"/>
              </a:ext>
            </a:extLst>
          </p:cNvPr>
          <p:cNvSpPr>
            <a:spLocks noGrp="1" noChangeArrowheads="1"/>
          </p:cNvSpPr>
          <p:nvPr>
            <p:ph type="sldNum" sz="quarter" idx="11"/>
          </p:nvPr>
        </p:nvSpPr>
        <p:spPr>
          <a:ln/>
        </p:spPr>
        <p:txBody>
          <a:bodyPr/>
          <a:lstStyle>
            <a:lvl1pPr>
              <a:defRPr/>
            </a:lvl1pPr>
          </a:lstStyle>
          <a:p>
            <a:pPr>
              <a:defRPr/>
            </a:pPr>
            <a:fld id="{A9E1BDAC-3FCE-4406-AD14-A59ECE86B20E}" type="slidenum">
              <a:rPr lang="en-US" altLang="en-US"/>
              <a:pPr>
                <a:defRPr/>
              </a:pPr>
              <a:t>‹#›</a:t>
            </a:fld>
            <a:endParaRPr lang="en-US" altLang="en-US"/>
          </a:p>
        </p:txBody>
      </p:sp>
    </p:spTree>
    <p:extLst>
      <p:ext uri="{BB962C8B-B14F-4D97-AF65-F5344CB8AC3E}">
        <p14:creationId xmlns:p14="http://schemas.microsoft.com/office/powerpoint/2010/main" val="2135372309"/>
      </p:ext>
    </p:extLst>
  </p:cSld>
  <p:clrMapOvr>
    <a:masterClrMapping/>
  </p:clrMapOvr>
  <p:transition/>
</p:sldLayout>
</file>

<file path=ppt/slideLayouts/slideLayout7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D26DBB79-5AEF-450D-8A69-9E473A6D46FD}"/>
              </a:ext>
            </a:extLst>
          </p:cNvPr>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a:extLst>
              <a:ext uri="{FF2B5EF4-FFF2-40B4-BE49-F238E27FC236}">
                <a16:creationId xmlns:a16="http://schemas.microsoft.com/office/drawing/2014/main" id="{5613F326-A967-4A16-9691-5994EAA77F81}"/>
              </a:ext>
            </a:extLst>
          </p:cNvPr>
          <p:cNvSpPr>
            <a:spLocks noGrp="1" noChangeArrowheads="1"/>
          </p:cNvSpPr>
          <p:nvPr>
            <p:ph type="sldNum" sz="quarter" idx="11"/>
          </p:nvPr>
        </p:nvSpPr>
        <p:spPr>
          <a:ln/>
        </p:spPr>
        <p:txBody>
          <a:bodyPr/>
          <a:lstStyle>
            <a:lvl1pPr>
              <a:defRPr/>
            </a:lvl1pPr>
          </a:lstStyle>
          <a:p>
            <a:pPr>
              <a:defRPr/>
            </a:pPr>
            <a:fld id="{4DDDAB56-7687-49EE-9BFA-357DD2115F9B}" type="slidenum">
              <a:rPr lang="en-US" altLang="en-US"/>
              <a:pPr>
                <a:defRPr/>
              </a:pPr>
              <a:t>‹#›</a:t>
            </a:fld>
            <a:endParaRPr lang="en-US" altLang="en-US"/>
          </a:p>
        </p:txBody>
      </p:sp>
    </p:spTree>
    <p:extLst>
      <p:ext uri="{BB962C8B-B14F-4D97-AF65-F5344CB8AC3E}">
        <p14:creationId xmlns:p14="http://schemas.microsoft.com/office/powerpoint/2010/main" val="1532744262"/>
      </p:ext>
    </p:extLst>
  </p:cSld>
  <p:clrMapOvr>
    <a:masterClrMapping/>
  </p:clrMapOvr>
  <p:transition/>
</p:sldLayout>
</file>

<file path=ppt/slideLayouts/slideLayout7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25C5F115-951D-416A-8367-F27935F171CC}"/>
              </a:ext>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a:extLst>
              <a:ext uri="{FF2B5EF4-FFF2-40B4-BE49-F238E27FC236}">
                <a16:creationId xmlns:a16="http://schemas.microsoft.com/office/drawing/2014/main" id="{9FA67899-1E4C-4F33-994F-0FE9DDF922F2}"/>
              </a:ext>
            </a:extLst>
          </p:cNvPr>
          <p:cNvSpPr>
            <a:spLocks noGrp="1" noChangeArrowheads="1"/>
          </p:cNvSpPr>
          <p:nvPr>
            <p:ph type="sldNum" sz="quarter" idx="11"/>
          </p:nvPr>
        </p:nvSpPr>
        <p:spPr>
          <a:ln/>
        </p:spPr>
        <p:txBody>
          <a:bodyPr/>
          <a:lstStyle>
            <a:lvl1pPr>
              <a:defRPr/>
            </a:lvl1pPr>
          </a:lstStyle>
          <a:p>
            <a:pPr>
              <a:defRPr/>
            </a:pPr>
            <a:fld id="{EE6ABE56-5E07-4208-997F-19E78ED34494}" type="slidenum">
              <a:rPr lang="en-US" altLang="en-US"/>
              <a:pPr>
                <a:defRPr/>
              </a:pPr>
              <a:t>‹#›</a:t>
            </a:fld>
            <a:endParaRPr lang="en-US" altLang="en-US"/>
          </a:p>
        </p:txBody>
      </p:sp>
    </p:spTree>
    <p:extLst>
      <p:ext uri="{BB962C8B-B14F-4D97-AF65-F5344CB8AC3E}">
        <p14:creationId xmlns:p14="http://schemas.microsoft.com/office/powerpoint/2010/main" val="2038879376"/>
      </p:ext>
    </p:extLst>
  </p:cSld>
  <p:clrMapOvr>
    <a:masterClrMapping/>
  </p:clrMapOvr>
  <p:transition/>
</p:sldLayout>
</file>

<file path=ppt/slideLayouts/slideLayout7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A3210EB8-01E8-436A-B41F-069A2DB8B749}"/>
              </a:ext>
            </a:extLst>
          </p:cNvPr>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a:extLst>
              <a:ext uri="{FF2B5EF4-FFF2-40B4-BE49-F238E27FC236}">
                <a16:creationId xmlns:a16="http://schemas.microsoft.com/office/drawing/2014/main" id="{88357862-E4F0-4312-AEFB-533810CEB356}"/>
              </a:ext>
            </a:extLst>
          </p:cNvPr>
          <p:cNvSpPr>
            <a:spLocks noGrp="1" noChangeArrowheads="1"/>
          </p:cNvSpPr>
          <p:nvPr>
            <p:ph type="sldNum" sz="quarter" idx="11"/>
          </p:nvPr>
        </p:nvSpPr>
        <p:spPr>
          <a:ln/>
        </p:spPr>
        <p:txBody>
          <a:bodyPr/>
          <a:lstStyle>
            <a:lvl1pPr>
              <a:defRPr/>
            </a:lvl1pPr>
          </a:lstStyle>
          <a:p>
            <a:pPr>
              <a:defRPr/>
            </a:pPr>
            <a:fld id="{63632353-6DA2-4969-8B9B-3DBC4F8425A4}" type="slidenum">
              <a:rPr lang="en-US" altLang="en-US"/>
              <a:pPr>
                <a:defRPr/>
              </a:pPr>
              <a:t>‹#›</a:t>
            </a:fld>
            <a:endParaRPr lang="en-US" altLang="en-US"/>
          </a:p>
        </p:txBody>
      </p:sp>
    </p:spTree>
    <p:extLst>
      <p:ext uri="{BB962C8B-B14F-4D97-AF65-F5344CB8AC3E}">
        <p14:creationId xmlns:p14="http://schemas.microsoft.com/office/powerpoint/2010/main" val="1102853564"/>
      </p:ext>
    </p:extLst>
  </p:cSld>
  <p:clrMapOvr>
    <a:masterClrMapping/>
  </p:clrMapOvr>
  <p:transition/>
</p:sldLayout>
</file>

<file path=ppt/slideLayouts/slideLayout7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7D8C17F0-0F2C-4BA2-ACAD-9F9DD7E1D754}"/>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01206954-09DD-443F-8138-FD04D7E91044}"/>
              </a:ext>
            </a:extLst>
          </p:cNvPr>
          <p:cNvSpPr>
            <a:spLocks noGrp="1" noChangeArrowheads="1"/>
          </p:cNvSpPr>
          <p:nvPr>
            <p:ph type="sldNum" sz="quarter" idx="11"/>
          </p:nvPr>
        </p:nvSpPr>
        <p:spPr>
          <a:ln/>
        </p:spPr>
        <p:txBody>
          <a:bodyPr/>
          <a:lstStyle>
            <a:lvl1pPr>
              <a:defRPr/>
            </a:lvl1pPr>
          </a:lstStyle>
          <a:p>
            <a:pPr>
              <a:defRPr/>
            </a:pPr>
            <a:fld id="{00E294FE-CC9E-4E10-B310-514CFBF72E7D}" type="slidenum">
              <a:rPr lang="en-US" altLang="en-US"/>
              <a:pPr>
                <a:defRPr/>
              </a:pPr>
              <a:t>‹#›</a:t>
            </a:fld>
            <a:endParaRPr lang="en-US" altLang="en-US"/>
          </a:p>
        </p:txBody>
      </p:sp>
    </p:spTree>
    <p:extLst>
      <p:ext uri="{BB962C8B-B14F-4D97-AF65-F5344CB8AC3E}">
        <p14:creationId xmlns:p14="http://schemas.microsoft.com/office/powerpoint/2010/main" val="3350566870"/>
      </p:ext>
    </p:extLst>
  </p:cSld>
  <p:clrMapOvr>
    <a:masterClrMapping/>
  </p:clrMapOvr>
  <p:transition/>
</p:sldLayout>
</file>

<file path=ppt/slideLayouts/slideLayout7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2D2B0F18-FF15-4EF6-984A-01641DEDA28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1E37D587-FAF0-4764-AD77-644AFEF7307D}"/>
              </a:ext>
            </a:extLst>
          </p:cNvPr>
          <p:cNvSpPr>
            <a:spLocks noGrp="1" noChangeArrowheads="1"/>
          </p:cNvSpPr>
          <p:nvPr>
            <p:ph type="sldNum" sz="quarter" idx="11"/>
          </p:nvPr>
        </p:nvSpPr>
        <p:spPr>
          <a:ln/>
        </p:spPr>
        <p:txBody>
          <a:bodyPr/>
          <a:lstStyle>
            <a:lvl1pPr>
              <a:defRPr/>
            </a:lvl1pPr>
          </a:lstStyle>
          <a:p>
            <a:pPr>
              <a:defRPr/>
            </a:pPr>
            <a:fld id="{EA63DEC2-A46B-4DF0-9B6D-3DA55177CC49}" type="slidenum">
              <a:rPr lang="en-US" altLang="en-US"/>
              <a:pPr>
                <a:defRPr/>
              </a:pPr>
              <a:t>‹#›</a:t>
            </a:fld>
            <a:endParaRPr lang="en-US" altLang="en-US"/>
          </a:p>
        </p:txBody>
      </p:sp>
    </p:spTree>
    <p:extLst>
      <p:ext uri="{BB962C8B-B14F-4D97-AF65-F5344CB8AC3E}">
        <p14:creationId xmlns:p14="http://schemas.microsoft.com/office/powerpoint/2010/main" val="280765019"/>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0437132"/>
      </p:ext>
    </p:extLst>
  </p:cSld>
  <p:clrMapOvr>
    <a:masterClrMapping/>
  </p:clrMapOvr>
  <p:transition/>
</p:sldLayout>
</file>

<file path=ppt/slideLayouts/slideLayout7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C0A08B9B-687C-4AD3-8C6D-FA4C5E16A313}"/>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5BE2A02B-D63E-4DD6-9FFA-98D71570A2AD}"/>
              </a:ext>
            </a:extLst>
          </p:cNvPr>
          <p:cNvSpPr>
            <a:spLocks noGrp="1" noChangeArrowheads="1"/>
          </p:cNvSpPr>
          <p:nvPr>
            <p:ph type="sldNum" sz="quarter" idx="11"/>
          </p:nvPr>
        </p:nvSpPr>
        <p:spPr>
          <a:ln/>
        </p:spPr>
        <p:txBody>
          <a:bodyPr/>
          <a:lstStyle>
            <a:lvl1pPr>
              <a:defRPr/>
            </a:lvl1pPr>
          </a:lstStyle>
          <a:p>
            <a:pPr>
              <a:defRPr/>
            </a:pPr>
            <a:fld id="{AC4704B9-2B86-45E3-BC5C-2F3F28BAAB8B}" type="slidenum">
              <a:rPr lang="en-US" altLang="en-US"/>
              <a:pPr>
                <a:defRPr/>
              </a:pPr>
              <a:t>‹#›</a:t>
            </a:fld>
            <a:endParaRPr lang="en-US" altLang="en-US"/>
          </a:p>
        </p:txBody>
      </p:sp>
    </p:spTree>
    <p:extLst>
      <p:ext uri="{BB962C8B-B14F-4D97-AF65-F5344CB8AC3E}">
        <p14:creationId xmlns:p14="http://schemas.microsoft.com/office/powerpoint/2010/main" val="3420058119"/>
      </p:ext>
    </p:extLst>
  </p:cSld>
  <p:clrMapOvr>
    <a:masterClrMapping/>
  </p:clrMapOvr>
  <p:transition/>
</p:sldLayout>
</file>

<file path=ppt/slideLayouts/slideLayout7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E62CEBD1-E2A7-41F0-A158-62153EC297D5}"/>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6011B996-071A-4884-856A-6B25C3879E5F}"/>
              </a:ext>
            </a:extLst>
          </p:cNvPr>
          <p:cNvSpPr>
            <a:spLocks noGrp="1" noChangeArrowheads="1"/>
          </p:cNvSpPr>
          <p:nvPr>
            <p:ph type="sldNum" sz="quarter" idx="11"/>
          </p:nvPr>
        </p:nvSpPr>
        <p:spPr>
          <a:ln/>
        </p:spPr>
        <p:txBody>
          <a:bodyPr/>
          <a:lstStyle>
            <a:lvl1pPr>
              <a:defRPr/>
            </a:lvl1pPr>
          </a:lstStyle>
          <a:p>
            <a:pPr>
              <a:defRPr/>
            </a:pPr>
            <a:fld id="{9FC1C64C-0813-4AB1-8463-69A3B31BE146}" type="slidenum">
              <a:rPr lang="en-US" altLang="en-US"/>
              <a:pPr>
                <a:defRPr/>
              </a:pPr>
              <a:t>‹#›</a:t>
            </a:fld>
            <a:endParaRPr lang="en-US" altLang="en-US"/>
          </a:p>
        </p:txBody>
      </p:sp>
    </p:spTree>
    <p:extLst>
      <p:ext uri="{BB962C8B-B14F-4D97-AF65-F5344CB8AC3E}">
        <p14:creationId xmlns:p14="http://schemas.microsoft.com/office/powerpoint/2010/main" val="286619212"/>
      </p:ext>
    </p:extLst>
  </p:cSld>
  <p:clrMapOvr>
    <a:masterClrMapping/>
  </p:clrMapOvr>
  <p:transition/>
</p:sldLayout>
</file>

<file path=ppt/slideLayouts/slideLayout77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a:extLst>
              <a:ext uri="{FF2B5EF4-FFF2-40B4-BE49-F238E27FC236}">
                <a16:creationId xmlns:a16="http://schemas.microsoft.com/office/drawing/2014/main" id="{B55989F0-9C2F-467D-8A2B-E760CFC57E82}"/>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B76D41D7-E031-46E6-8D53-528FF913AD9F}"/>
              </a:ext>
            </a:extLst>
          </p:cNvPr>
          <p:cNvSpPr>
            <a:spLocks noGrp="1" noChangeArrowheads="1"/>
          </p:cNvSpPr>
          <p:nvPr>
            <p:ph type="sldNum" sz="quarter" idx="11"/>
          </p:nvPr>
        </p:nvSpPr>
        <p:spPr>
          <a:ln/>
        </p:spPr>
        <p:txBody>
          <a:bodyPr/>
          <a:lstStyle>
            <a:lvl1pPr>
              <a:defRPr/>
            </a:lvl1pPr>
          </a:lstStyle>
          <a:p>
            <a:pPr>
              <a:defRPr/>
            </a:pPr>
            <a:fld id="{20C0357D-5951-4316-833F-FB5D4423D797}" type="slidenum">
              <a:rPr lang="en-US" altLang="en-US"/>
              <a:pPr>
                <a:defRPr/>
              </a:pPr>
              <a:t>‹#›</a:t>
            </a:fld>
            <a:endParaRPr lang="en-US" altLang="en-US"/>
          </a:p>
        </p:txBody>
      </p:sp>
    </p:spTree>
    <p:extLst>
      <p:ext uri="{BB962C8B-B14F-4D97-AF65-F5344CB8AC3E}">
        <p14:creationId xmlns:p14="http://schemas.microsoft.com/office/powerpoint/2010/main" val="865291627"/>
      </p:ext>
    </p:extLst>
  </p:cSld>
  <p:clrMapOvr>
    <a:masterClrMapping/>
  </p:clrMapOvr>
  <p:transition/>
</p:sldLayout>
</file>

<file path=ppt/slideLayouts/slideLayout77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136972"/>
      </p:ext>
    </p:extLst>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14105809"/>
      </p:ext>
    </p:extLst>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4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pic>
        <p:nvPicPr>
          <p:cNvPr id="10" name="Picture 2">
            <a:extLst>
              <a:ext uri="{FF2B5EF4-FFF2-40B4-BE49-F238E27FC236}">
                <a16:creationId xmlns:a16="http://schemas.microsoft.com/office/drawing/2014/main" id="{22204A7A-FB0E-A441-B9F5-28F279051F9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4921" y="6449551"/>
            <a:ext cx="1867175" cy="3828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pic>
        <p:nvPicPr>
          <p:cNvPr id="11" name="Picture 2">
            <a:extLst>
              <a:ext uri="{FF2B5EF4-FFF2-40B4-BE49-F238E27FC236}">
                <a16:creationId xmlns:a16="http://schemas.microsoft.com/office/drawing/2014/main" id="{111B3916-F58F-6644-9FA8-ED642158E897}"/>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r="60005"/>
          <a:stretch/>
        </p:blipFill>
        <p:spPr bwMode="auto">
          <a:xfrm>
            <a:off x="1263518" y="6510185"/>
            <a:ext cx="589994" cy="302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158891"/>
      </p:ext>
    </p:extLst>
  </p:cSld>
  <p:clrMapOvr>
    <a:masterClrMapping/>
  </p:clrMapOvr>
</p:sldLayout>
</file>

<file path=ppt/slideLayouts/slideLayout77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22387842"/>
      </p:ext>
    </p:extLst>
  </p:cSld>
  <p:clrMapOvr>
    <a:masterClrMapping/>
  </p:clrMapOvr>
</p:sldLayout>
</file>

<file path=ppt/slideLayouts/slideLayout7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p:spPr>
        <p:txBody>
          <a:bodyPr lIns="91440"/>
          <a:lstStyle>
            <a:lvl1pPr algn="ctr">
              <a:defRPr/>
            </a:lvl1p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920D214A-2AFC-4BE3-89FE-6518807E148F}" type="datetime1">
              <a:rPr lang="en-US" smtClean="0"/>
              <a:t>10/29/23</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256657422"/>
      </p:ext>
    </p:extLst>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E9021861-6BD7-4EE9-A68B-37E75913A333}" type="datetime1">
              <a:rPr lang="en-US" smtClean="0"/>
              <a:t>10/29/23</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388823973"/>
      </p:ext>
    </p:extLst>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CE294271-EC2C-4AA4-B1D8-6325DBCD6885}" type="datetime1">
              <a:rPr lang="en-US" smtClean="0"/>
              <a:t>10/29/23</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19857304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72594476"/>
      </p:ext>
    </p:extLst>
  </p:cSld>
  <p:clrMapOvr>
    <a:masterClrMapping/>
  </p:clrMapOvr>
  <p:transition/>
</p:sldLayout>
</file>

<file path=ppt/slideLayouts/slideLayout7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C26C81D6-5C0A-4888-8AA2-94A703B72A86}" type="datetime1">
              <a:rPr lang="en-US" smtClean="0"/>
              <a:t>10/29/23</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737313666"/>
      </p:ext>
    </p:extLst>
  </p:cSld>
  <p:clrMapOvr>
    <a:masterClrMapping/>
  </p:clrMapOvr>
</p:sldLayout>
</file>

<file path=ppt/slideLayouts/slideLayout7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8"/>
            <a:ext cx="2133600" cy="365125"/>
          </a:xfrm>
          <a:prstGeom prst="rect">
            <a:avLst/>
          </a:prstGeom>
        </p:spPr>
        <p:txBody>
          <a:bodyPr/>
          <a:lstStyle/>
          <a:p>
            <a:fld id="{5C6A7242-E7F0-452E-9AAD-6A266A1C3304}" type="datetime1">
              <a:rPr lang="en-US" smtClean="0"/>
              <a:t>10/29/23</a:t>
            </a:fld>
            <a:endParaRPr lang="en-US"/>
          </a:p>
        </p:txBody>
      </p:sp>
      <p:sp>
        <p:nvSpPr>
          <p:cNvPr id="8" name="Footer Placeholder 7"/>
          <p:cNvSpPr>
            <a:spLocks noGrp="1"/>
          </p:cNvSpPr>
          <p:nvPr>
            <p:ph type="ftr" sz="quarter" idx="11"/>
          </p:nvPr>
        </p:nvSpPr>
        <p:spPr>
          <a:xfrm>
            <a:off x="3124200" y="6356358"/>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293718008"/>
      </p:ext>
    </p:extLst>
  </p:cSld>
  <p:clrMapOvr>
    <a:masterClrMapping/>
  </p:clrMapOvr>
</p:sldLayout>
</file>

<file path=ppt/slideLayouts/slideLayout7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8"/>
            <a:ext cx="2133600" cy="365125"/>
          </a:xfrm>
          <a:prstGeom prst="rect">
            <a:avLst/>
          </a:prstGeom>
        </p:spPr>
        <p:txBody>
          <a:bodyPr/>
          <a:lstStyle/>
          <a:p>
            <a:fld id="{E4A2E865-F686-4BA8-A1F8-7363E1251590}" type="datetime1">
              <a:rPr lang="en-US" smtClean="0"/>
              <a:t>10/29/23</a:t>
            </a:fld>
            <a:endParaRPr lang="en-US"/>
          </a:p>
        </p:txBody>
      </p:sp>
      <p:sp>
        <p:nvSpPr>
          <p:cNvPr id="4" name="Footer Placeholder 3"/>
          <p:cNvSpPr>
            <a:spLocks noGrp="1"/>
          </p:cNvSpPr>
          <p:nvPr>
            <p:ph type="ftr" sz="quarter" idx="11"/>
          </p:nvPr>
        </p:nvSpPr>
        <p:spPr>
          <a:xfrm>
            <a:off x="3124200" y="6356358"/>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2748347890"/>
      </p:ext>
    </p:extLst>
  </p:cSld>
  <p:clrMapOvr>
    <a:masterClrMapping/>
  </p:clrMapOvr>
</p:sldLayout>
</file>

<file path=ppt/slideLayouts/slideLayout7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8"/>
            <a:ext cx="2133600" cy="365125"/>
          </a:xfrm>
          <a:prstGeom prst="rect">
            <a:avLst/>
          </a:prstGeom>
        </p:spPr>
        <p:txBody>
          <a:bodyPr/>
          <a:lstStyle/>
          <a:p>
            <a:fld id="{13858B6D-F0A8-4A5A-A21C-F2DDFAEE91CA}" type="datetime1">
              <a:rPr lang="en-US" smtClean="0"/>
              <a:t>10/29/23</a:t>
            </a:fld>
            <a:endParaRPr lang="en-US"/>
          </a:p>
        </p:txBody>
      </p:sp>
      <p:sp>
        <p:nvSpPr>
          <p:cNvPr id="3" name="Footer Placeholder 2"/>
          <p:cNvSpPr>
            <a:spLocks noGrp="1"/>
          </p:cNvSpPr>
          <p:nvPr>
            <p:ph type="ftr" sz="quarter" idx="11"/>
          </p:nvPr>
        </p:nvSpPr>
        <p:spPr>
          <a:xfrm>
            <a:off x="3124200" y="6356358"/>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3226017405"/>
      </p:ext>
    </p:extLst>
  </p:cSld>
  <p:clrMapOvr>
    <a:masterClrMapping/>
  </p:clrMapOvr>
</p:sldLayout>
</file>

<file path=ppt/slideLayouts/slideLayout7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4BE59F63-4AED-4D19-AEDC-2344A5DC207C}" type="datetime1">
              <a:rPr lang="en-US" smtClean="0"/>
              <a:t>10/29/23</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972613284"/>
      </p:ext>
    </p:extLst>
  </p:cSld>
  <p:clrMapOvr>
    <a:masterClrMapping/>
  </p:clrMapOvr>
</p:sldLayout>
</file>

<file path=ppt/slideLayouts/slideLayout7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CE2DF23D-22DE-41A0-9045-8939205C2A67}" type="datetime1">
              <a:rPr lang="en-US" smtClean="0"/>
              <a:t>10/29/23</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3766111262"/>
      </p:ext>
    </p:extLst>
  </p:cSld>
  <p:clrMapOvr>
    <a:masterClrMapping/>
  </p:clrMapOvr>
</p:sldLayout>
</file>

<file path=ppt/slideLayouts/slideLayout7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206B5BB5-C062-4C16-8C4E-0D7EE65EA5A7}" type="datetime1">
              <a:rPr lang="en-US" smtClean="0"/>
              <a:t>10/29/23</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3238710355"/>
      </p:ext>
    </p:extLst>
  </p:cSld>
  <p:clrMapOvr>
    <a:masterClrMapping/>
  </p:clrMapOvr>
</p:sldLayout>
</file>

<file path=ppt/slideLayouts/slideLayout7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93CCC17E-136C-4D5B-9C83-1E9F6F691804}" type="datetime1">
              <a:rPr lang="en-US" smtClean="0"/>
              <a:t>10/29/23</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393910029"/>
      </p:ext>
    </p:extLst>
  </p:cSld>
  <p:clrMapOvr>
    <a:masterClrMapping/>
  </p:clrMapOvr>
</p:sldLayout>
</file>

<file path=ppt/slideLayouts/slideLayout78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8277809"/>
      </p:ext>
    </p:extLst>
  </p:cSld>
  <p:clrMapOvr>
    <a:masterClrMapping/>
  </p:clrMapOvr>
</p:sldLayout>
</file>

<file path=ppt/slideLayouts/slideLayout7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D989BB-6B22-6F4F-A2DB-495D1361DBE3}"/>
              </a:ext>
            </a:extLst>
          </p:cNvPr>
          <p:cNvSpPr/>
          <p:nvPr userDrawn="1"/>
        </p:nvSpPr>
        <p:spPr>
          <a:xfrm>
            <a:off x="0" y="-23584"/>
            <a:ext cx="9144000" cy="685800"/>
          </a:xfrm>
          <a:prstGeom prst="rect">
            <a:avLst/>
          </a:prstGeom>
          <a:solidFill>
            <a:srgbClr val="45A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5991" y="73723"/>
            <a:ext cx="8987622" cy="740193"/>
          </a:xfrm>
          <a:prstGeom prst="rect">
            <a:avLst/>
          </a:prstGeom>
        </p:spPr>
        <p:txBody>
          <a:bodyPr/>
          <a:lstStyle>
            <a:lvl1pPr algn="l">
              <a:defRPr sz="3600" b="1">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813916"/>
            <a:ext cx="8987622" cy="5416061"/>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9890417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7013786"/>
      </p:ext>
    </p:extLst>
  </p:cSld>
  <p:clrMapOvr>
    <a:masterClrMapping/>
  </p:clrMapOvr>
  <p:transition/>
</p:sldLayout>
</file>

<file path=ppt/slideLayouts/slideLayout79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eaLnBrk="1" hangingPunct="1">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lvl1pPr>
          </a:lstStyle>
          <a:p>
            <a:pPr>
              <a:defRPr/>
            </a:pPr>
            <a:fld id="{53EC4547-E2B1-9B4F-845F-F274F3C623A5}" type="slidenum">
              <a:rPr lang="en-US"/>
              <a:pPr>
                <a:defRPr/>
              </a:pPr>
              <a:t>‹#›</a:t>
            </a:fld>
            <a:endParaRPr lang="en-US"/>
          </a:p>
        </p:txBody>
      </p:sp>
    </p:spTree>
    <p:extLst>
      <p:ext uri="{BB962C8B-B14F-4D97-AF65-F5344CB8AC3E}">
        <p14:creationId xmlns:p14="http://schemas.microsoft.com/office/powerpoint/2010/main" val="2758791326"/>
      </p:ext>
    </p:extLst>
  </p:cSld>
  <p:clrMapOvr>
    <a:masterClrMapping/>
  </p:clrMapOvr>
  <p:transition/>
</p:sldLayout>
</file>

<file path=ppt/slideLayouts/slideLayout7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76BB4180-6920-9C42-9DA1-4829E0437063}" type="slidenum">
              <a:rPr lang="en-US"/>
              <a:pPr>
                <a:defRPr/>
              </a:pPr>
              <a:t>‹#›</a:t>
            </a:fld>
            <a:endParaRPr lang="en-US"/>
          </a:p>
        </p:txBody>
      </p:sp>
    </p:spTree>
    <p:extLst>
      <p:ext uri="{BB962C8B-B14F-4D97-AF65-F5344CB8AC3E}">
        <p14:creationId xmlns:p14="http://schemas.microsoft.com/office/powerpoint/2010/main" val="3901951674"/>
      </p:ext>
    </p:extLst>
  </p:cSld>
  <p:clrMapOvr>
    <a:masterClrMapping/>
  </p:clrMapOvr>
  <p:transition/>
</p:sldLayout>
</file>

<file path=ppt/slideLayouts/slideLayout7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B4330D3C-7D80-0940-9C38-883CA56758D1}" type="slidenum">
              <a:rPr lang="en-US"/>
              <a:pPr>
                <a:defRPr/>
              </a:pPr>
              <a:t>‹#›</a:t>
            </a:fld>
            <a:endParaRPr lang="en-US"/>
          </a:p>
        </p:txBody>
      </p:sp>
    </p:spTree>
    <p:extLst>
      <p:ext uri="{BB962C8B-B14F-4D97-AF65-F5344CB8AC3E}">
        <p14:creationId xmlns:p14="http://schemas.microsoft.com/office/powerpoint/2010/main" val="3811271819"/>
      </p:ext>
    </p:extLst>
  </p:cSld>
  <p:clrMapOvr>
    <a:masterClrMapping/>
  </p:clrMapOvr>
  <p:transition/>
</p:sldLayout>
</file>

<file path=ppt/slideLayouts/slideLayout7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3"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7649F32B-3CEF-984C-BBF2-963F764B3663}" type="slidenum">
              <a:rPr lang="en-US"/>
              <a:pPr>
                <a:defRPr/>
              </a:pPr>
              <a:t>‹#›</a:t>
            </a:fld>
            <a:endParaRPr lang="en-US"/>
          </a:p>
        </p:txBody>
      </p:sp>
    </p:spTree>
    <p:extLst>
      <p:ext uri="{BB962C8B-B14F-4D97-AF65-F5344CB8AC3E}">
        <p14:creationId xmlns:p14="http://schemas.microsoft.com/office/powerpoint/2010/main" val="607395441"/>
      </p:ext>
    </p:extLst>
  </p:cSld>
  <p:clrMapOvr>
    <a:masterClrMapping/>
  </p:clrMapOvr>
  <p:transition/>
</p:sldLayout>
</file>

<file path=ppt/slideLayouts/slideLayout7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a:ln/>
        </p:spPr>
        <p:txBody>
          <a:bodyPr/>
          <a:lstStyle>
            <a:lvl1pPr>
              <a:defRPr/>
            </a:lvl1pPr>
          </a:lstStyle>
          <a:p>
            <a:pPr>
              <a:defRPr/>
            </a:pPr>
            <a:fld id="{68434898-7376-D942-82A4-9987F9AC7C42}" type="slidenum">
              <a:rPr lang="en-US"/>
              <a:pPr>
                <a:defRPr/>
              </a:pPr>
              <a:t>‹#›</a:t>
            </a:fld>
            <a:endParaRPr lang="en-US"/>
          </a:p>
        </p:txBody>
      </p:sp>
    </p:spTree>
    <p:extLst>
      <p:ext uri="{BB962C8B-B14F-4D97-AF65-F5344CB8AC3E}">
        <p14:creationId xmlns:p14="http://schemas.microsoft.com/office/powerpoint/2010/main" val="829486752"/>
      </p:ext>
    </p:extLst>
  </p:cSld>
  <p:clrMapOvr>
    <a:masterClrMapping/>
  </p:clrMapOvr>
  <p:transition/>
</p:sldLayout>
</file>

<file path=ppt/slideLayouts/slideLayout7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a:ln/>
        </p:spPr>
        <p:txBody>
          <a:bodyPr/>
          <a:lstStyle>
            <a:lvl1pPr>
              <a:defRPr/>
            </a:lvl1pPr>
          </a:lstStyle>
          <a:p>
            <a:pPr>
              <a:defRPr/>
            </a:pPr>
            <a:fld id="{BDAE4D29-6AD3-F447-89DA-A4F13DC75D38}" type="slidenum">
              <a:rPr lang="en-US"/>
              <a:pPr>
                <a:defRPr/>
              </a:pPr>
              <a:t>‹#›</a:t>
            </a:fld>
            <a:endParaRPr lang="en-US"/>
          </a:p>
        </p:txBody>
      </p:sp>
    </p:spTree>
    <p:extLst>
      <p:ext uri="{BB962C8B-B14F-4D97-AF65-F5344CB8AC3E}">
        <p14:creationId xmlns:p14="http://schemas.microsoft.com/office/powerpoint/2010/main" val="3524218155"/>
      </p:ext>
    </p:extLst>
  </p:cSld>
  <p:clrMapOvr>
    <a:masterClrMapping/>
  </p:clrMapOvr>
  <p:transition/>
</p:sldLayout>
</file>

<file path=ppt/slideLayouts/slideLayout7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a:ln/>
        </p:spPr>
        <p:txBody>
          <a:bodyPr/>
          <a:lstStyle>
            <a:lvl1pPr>
              <a:defRPr/>
            </a:lvl1pPr>
          </a:lstStyle>
          <a:p>
            <a:pPr>
              <a:defRPr/>
            </a:pPr>
            <a:fld id="{5C9A4055-98B6-5F49-80DA-F6F7DEF7F674}" type="slidenum">
              <a:rPr lang="en-US"/>
              <a:pPr>
                <a:defRPr/>
              </a:pPr>
              <a:t>‹#›</a:t>
            </a:fld>
            <a:endParaRPr lang="en-US"/>
          </a:p>
        </p:txBody>
      </p:sp>
    </p:spTree>
    <p:extLst>
      <p:ext uri="{BB962C8B-B14F-4D97-AF65-F5344CB8AC3E}">
        <p14:creationId xmlns:p14="http://schemas.microsoft.com/office/powerpoint/2010/main" val="122950970"/>
      </p:ext>
    </p:extLst>
  </p:cSld>
  <p:clrMapOvr>
    <a:masterClrMapping/>
  </p:clrMapOvr>
  <p:transition/>
</p:sldLayout>
</file>

<file path=ppt/slideLayouts/slideLayout7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5"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4C89ECD9-3D5F-7F4F-998D-56B78CDEA664}" type="slidenum">
              <a:rPr lang="en-US"/>
              <a:pPr>
                <a:defRPr/>
              </a:pPr>
              <a:t>‹#›</a:t>
            </a:fld>
            <a:endParaRPr lang="en-US"/>
          </a:p>
        </p:txBody>
      </p:sp>
    </p:spTree>
    <p:extLst>
      <p:ext uri="{BB962C8B-B14F-4D97-AF65-F5344CB8AC3E}">
        <p14:creationId xmlns:p14="http://schemas.microsoft.com/office/powerpoint/2010/main" val="2437951259"/>
      </p:ext>
    </p:extLst>
  </p:cSld>
  <p:clrMapOvr>
    <a:masterClrMapping/>
  </p:clrMapOvr>
  <p:transition/>
</p:sldLayout>
</file>

<file path=ppt/slideLayouts/slideLayout7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EFA65131-7DE5-1D4D-A3CF-3D0607171E1C}" type="slidenum">
              <a:rPr lang="en-US"/>
              <a:pPr>
                <a:defRPr/>
              </a:pPr>
              <a:t>‹#›</a:t>
            </a:fld>
            <a:endParaRPr lang="en-US"/>
          </a:p>
        </p:txBody>
      </p:sp>
    </p:spTree>
    <p:extLst>
      <p:ext uri="{BB962C8B-B14F-4D97-AF65-F5344CB8AC3E}">
        <p14:creationId xmlns:p14="http://schemas.microsoft.com/office/powerpoint/2010/main" val="1288936763"/>
      </p:ext>
    </p:extLst>
  </p:cSld>
  <p:clrMapOvr>
    <a:masterClrMapping/>
  </p:clrMapOvr>
  <p:transition/>
</p:sldLayout>
</file>

<file path=ppt/slideLayouts/slideLayout7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FC0B6F9A-1324-4947-8B68-D47C27442892}" type="slidenum">
              <a:rPr lang="en-US"/>
              <a:pPr>
                <a:defRPr/>
              </a:pPr>
              <a:t>‹#›</a:t>
            </a:fld>
            <a:endParaRPr lang="en-US"/>
          </a:p>
        </p:txBody>
      </p:sp>
    </p:spTree>
    <p:extLst>
      <p:ext uri="{BB962C8B-B14F-4D97-AF65-F5344CB8AC3E}">
        <p14:creationId xmlns:p14="http://schemas.microsoft.com/office/powerpoint/2010/main" val="264585092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91700649"/>
      </p:ext>
    </p:extLst>
  </p:cSld>
  <p:clrMapOvr>
    <a:masterClrMapping/>
  </p:clrMapOvr>
  <p:transition/>
</p:sldLayout>
</file>

<file path=ppt/slideLayouts/slideLayout8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49" y="152400"/>
            <a:ext cx="2152651"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6" y="152400"/>
            <a:ext cx="6305551"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a:ln/>
        </p:spPr>
        <p:txBody>
          <a:bodyPr/>
          <a:lstStyle>
            <a:lvl1pPr>
              <a:defRPr/>
            </a:lvl1pPr>
          </a:lstStyle>
          <a:p>
            <a:pPr>
              <a:defRPr/>
            </a:pPr>
            <a:fld id="{4A0D1EA7-F64C-644A-BE34-B5A402A870E5}" type="slidenum">
              <a:rPr lang="en-US"/>
              <a:pPr>
                <a:defRPr/>
              </a:pPr>
              <a:t>‹#›</a:t>
            </a:fld>
            <a:endParaRPr lang="en-US"/>
          </a:p>
        </p:txBody>
      </p:sp>
    </p:spTree>
    <p:extLst>
      <p:ext uri="{BB962C8B-B14F-4D97-AF65-F5344CB8AC3E}">
        <p14:creationId xmlns:p14="http://schemas.microsoft.com/office/powerpoint/2010/main" val="1040942984"/>
      </p:ext>
    </p:extLst>
  </p:cSld>
  <p:clrMapOvr>
    <a:masterClrMapping/>
  </p:clrMapOvr>
  <p:transition/>
</p:sldLayout>
</file>

<file path=ppt/slideLayouts/slideLayout80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3"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3"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a:ln/>
        </p:spPr>
        <p:txBody>
          <a:bodyPr/>
          <a:lstStyle>
            <a:lvl1pPr>
              <a:defRPr/>
            </a:lvl1pPr>
          </a:lstStyle>
          <a:p>
            <a:pPr>
              <a:defRPr/>
            </a:pPr>
            <a:fld id="{1E6C4A1C-A8E8-3C42-88AB-792537E5FFC6}" type="slidenum">
              <a:rPr lang="en-US"/>
              <a:pPr>
                <a:defRPr/>
              </a:pPr>
              <a:t>‹#›</a:t>
            </a:fld>
            <a:endParaRPr lang="en-US"/>
          </a:p>
        </p:txBody>
      </p:sp>
    </p:spTree>
    <p:extLst>
      <p:ext uri="{BB962C8B-B14F-4D97-AF65-F5344CB8AC3E}">
        <p14:creationId xmlns:p14="http://schemas.microsoft.com/office/powerpoint/2010/main" val="356495591"/>
      </p:ext>
    </p:extLst>
  </p:cSld>
  <p:clrMapOvr>
    <a:masterClrMapping/>
  </p:clrMapOvr>
  <p:transition/>
</p:sldLayout>
</file>

<file path=ppt/slideLayouts/slideLayout8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5" charset="0"/>
                <a:ea typeface="Arial" pitchFamily="-105" charset="0"/>
                <a:cs typeface="Arial" pitchFamily="-105"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latin typeface="Garamond"/>
            </a:endParaRPr>
          </a:p>
        </p:txBody>
      </p:sp>
      <p:sp>
        <p:nvSpPr>
          <p:cNvPr id="9" name="Rectangle 6"/>
          <p:cNvSpPr>
            <a:spLocks noGrp="1" noChangeArrowheads="1"/>
          </p:cNvSpPr>
          <p:nvPr>
            <p:ph type="sldNum" sz="quarter" idx="12"/>
          </p:nvPr>
        </p:nvSpPr>
        <p:spPr/>
        <p:txBody>
          <a:bodyPr/>
          <a:lstStyle>
            <a:lvl1pPr>
              <a:defRPr sz="1200"/>
            </a:lvl1pPr>
          </a:lstStyle>
          <a:p>
            <a:fld id="{EF0CAD05-5F98-C240-A41D-E171A6304933}" type="slidenum">
              <a:rPr lang="en-US"/>
              <a:pPr/>
              <a:t>‹#›</a:t>
            </a:fld>
            <a:endParaRPr lang="en-US"/>
          </a:p>
        </p:txBody>
      </p:sp>
    </p:spTree>
    <p:extLst>
      <p:ext uri="{BB962C8B-B14F-4D97-AF65-F5344CB8AC3E}">
        <p14:creationId xmlns:p14="http://schemas.microsoft.com/office/powerpoint/2010/main" val="6435254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71752C56-4F8A-824F-A263-2404B5D536A2}" type="slidenum">
              <a:rPr lang="en-US"/>
              <a:pPr/>
              <a:t>‹#›</a:t>
            </a:fld>
            <a:endParaRPr lang="en-US"/>
          </a:p>
        </p:txBody>
      </p:sp>
    </p:spTree>
    <p:extLst>
      <p:ext uri="{BB962C8B-B14F-4D97-AF65-F5344CB8AC3E}">
        <p14:creationId xmlns:p14="http://schemas.microsoft.com/office/powerpoint/2010/main" val="3447449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E2A6F638-9311-044E-822F-DB90AF0533D9}" type="slidenum">
              <a:rPr lang="en-US"/>
              <a:pPr/>
              <a:t>‹#›</a:t>
            </a:fld>
            <a:endParaRPr lang="en-US"/>
          </a:p>
        </p:txBody>
      </p:sp>
    </p:spTree>
    <p:extLst>
      <p:ext uri="{BB962C8B-B14F-4D97-AF65-F5344CB8AC3E}">
        <p14:creationId xmlns:p14="http://schemas.microsoft.com/office/powerpoint/2010/main" val="20176680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D098FC8E-6941-C74C-BC08-436BE2F5B5D2}" type="slidenum">
              <a:rPr lang="en-US"/>
              <a:pPr/>
              <a:t>‹#›</a:t>
            </a:fld>
            <a:endParaRPr lang="en-US"/>
          </a:p>
        </p:txBody>
      </p:sp>
    </p:spTree>
    <p:extLst>
      <p:ext uri="{BB962C8B-B14F-4D97-AF65-F5344CB8AC3E}">
        <p14:creationId xmlns:p14="http://schemas.microsoft.com/office/powerpoint/2010/main" val="2197563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8" name="Rectangle 1030"/>
          <p:cNvSpPr>
            <a:spLocks noGrp="1" noChangeArrowheads="1"/>
          </p:cNvSpPr>
          <p:nvPr>
            <p:ph type="sldNum" sz="quarter" idx="11"/>
          </p:nvPr>
        </p:nvSpPr>
        <p:spPr>
          <a:ln/>
        </p:spPr>
        <p:txBody>
          <a:bodyPr/>
          <a:lstStyle>
            <a:lvl1pPr>
              <a:defRPr/>
            </a:lvl1pPr>
          </a:lstStyle>
          <a:p>
            <a:fld id="{EC2913EA-86C8-7044-8F98-044F5E7301AC}" type="slidenum">
              <a:rPr lang="en-US"/>
              <a:pPr/>
              <a:t>‹#›</a:t>
            </a:fld>
            <a:endParaRPr lang="en-US"/>
          </a:p>
        </p:txBody>
      </p:sp>
    </p:spTree>
    <p:extLst>
      <p:ext uri="{BB962C8B-B14F-4D97-AF65-F5344CB8AC3E}">
        <p14:creationId xmlns:p14="http://schemas.microsoft.com/office/powerpoint/2010/main" val="21125214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4" name="Rectangle 1030"/>
          <p:cNvSpPr>
            <a:spLocks noGrp="1" noChangeArrowheads="1"/>
          </p:cNvSpPr>
          <p:nvPr>
            <p:ph type="sldNum" sz="quarter" idx="11"/>
          </p:nvPr>
        </p:nvSpPr>
        <p:spPr>
          <a:ln/>
        </p:spPr>
        <p:txBody>
          <a:bodyPr/>
          <a:lstStyle>
            <a:lvl1pPr>
              <a:defRPr/>
            </a:lvl1pPr>
          </a:lstStyle>
          <a:p>
            <a:fld id="{E9EB2717-EF8A-4F48-9475-0E5579379CAF}" type="slidenum">
              <a:rPr lang="en-US"/>
              <a:pPr/>
              <a:t>‹#›</a:t>
            </a:fld>
            <a:endParaRPr lang="en-US"/>
          </a:p>
        </p:txBody>
      </p:sp>
    </p:spTree>
    <p:extLst>
      <p:ext uri="{BB962C8B-B14F-4D97-AF65-F5344CB8AC3E}">
        <p14:creationId xmlns:p14="http://schemas.microsoft.com/office/powerpoint/2010/main" val="40831223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3" name="Rectangle 1030"/>
          <p:cNvSpPr>
            <a:spLocks noGrp="1" noChangeArrowheads="1"/>
          </p:cNvSpPr>
          <p:nvPr>
            <p:ph type="sldNum" sz="quarter" idx="11"/>
          </p:nvPr>
        </p:nvSpPr>
        <p:spPr>
          <a:ln/>
        </p:spPr>
        <p:txBody>
          <a:bodyPr/>
          <a:lstStyle>
            <a:lvl1pPr>
              <a:defRPr/>
            </a:lvl1pPr>
          </a:lstStyle>
          <a:p>
            <a:fld id="{09CEDDA7-F9BC-D143-BB10-4566D815D5F9}" type="slidenum">
              <a:rPr lang="en-US"/>
              <a:pPr/>
              <a:t>‹#›</a:t>
            </a:fld>
            <a:endParaRPr lang="en-US"/>
          </a:p>
        </p:txBody>
      </p:sp>
    </p:spTree>
    <p:extLst>
      <p:ext uri="{BB962C8B-B14F-4D97-AF65-F5344CB8AC3E}">
        <p14:creationId xmlns:p14="http://schemas.microsoft.com/office/powerpoint/2010/main" val="8826271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24CCDBC6-CC01-564B-8353-1EF7BD2EDA4C}" type="slidenum">
              <a:rPr lang="en-US"/>
              <a:pPr/>
              <a:t>‹#›</a:t>
            </a:fld>
            <a:endParaRPr lang="en-US"/>
          </a:p>
        </p:txBody>
      </p:sp>
    </p:spTree>
    <p:extLst>
      <p:ext uri="{BB962C8B-B14F-4D97-AF65-F5344CB8AC3E}">
        <p14:creationId xmlns:p14="http://schemas.microsoft.com/office/powerpoint/2010/main" val="21459857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6690191"/>
      </p:ext>
    </p:extLst>
  </p:cSld>
  <p:clrMapOvr>
    <a:masterClrMapping/>
  </p:clrMapOvr>
  <p:transition/>
</p:sldLayout>
</file>

<file path=ppt/slideLayouts/slideLayout8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63E88A4F-2F9B-8940-A946-705E7B7AAFF5}" type="slidenum">
              <a:rPr lang="en-US"/>
              <a:pPr/>
              <a:t>‹#›</a:t>
            </a:fld>
            <a:endParaRPr lang="en-US"/>
          </a:p>
        </p:txBody>
      </p:sp>
    </p:spTree>
    <p:extLst>
      <p:ext uri="{BB962C8B-B14F-4D97-AF65-F5344CB8AC3E}">
        <p14:creationId xmlns:p14="http://schemas.microsoft.com/office/powerpoint/2010/main" val="2436482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1F0E8B17-B4D9-5340-8D3E-0FD2DBAED3D0}" type="slidenum">
              <a:rPr lang="en-US"/>
              <a:pPr/>
              <a:t>‹#›</a:t>
            </a:fld>
            <a:endParaRPr lang="en-US"/>
          </a:p>
        </p:txBody>
      </p:sp>
    </p:spTree>
    <p:extLst>
      <p:ext uri="{BB962C8B-B14F-4D97-AF65-F5344CB8AC3E}">
        <p14:creationId xmlns:p14="http://schemas.microsoft.com/office/powerpoint/2010/main" val="5822586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85F24509-A4B3-2C4F-9AD0-DD3550F7CEC3}" type="slidenum">
              <a:rPr lang="en-US"/>
              <a:pPr/>
              <a:t>‹#›</a:t>
            </a:fld>
            <a:endParaRPr lang="en-US"/>
          </a:p>
        </p:txBody>
      </p:sp>
    </p:spTree>
    <p:extLst>
      <p:ext uri="{BB962C8B-B14F-4D97-AF65-F5344CB8AC3E}">
        <p14:creationId xmlns:p14="http://schemas.microsoft.com/office/powerpoint/2010/main" val="32012025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F135D994-FDC0-964B-B4AE-94C64D4C4962}" type="slidenum">
              <a:rPr lang="en-US"/>
              <a:pPr/>
              <a:t>‹#›</a:t>
            </a:fld>
            <a:endParaRPr lang="en-US"/>
          </a:p>
        </p:txBody>
      </p:sp>
    </p:spTree>
    <p:extLst>
      <p:ext uri="{BB962C8B-B14F-4D97-AF65-F5344CB8AC3E}">
        <p14:creationId xmlns:p14="http://schemas.microsoft.com/office/powerpoint/2010/main" val="20674410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4000" b="1">
                <a:solidFill>
                  <a:schemeClr val="tx1"/>
                </a:solidFill>
                <a:latin typeface="Gill Sans MT" panose="020B0502020104020203"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Gill Sans MT" panose="020B05020201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latin typeface="Gill Sans MT" panose="020B0502020104020203" pitchFamily="34" charset="0"/>
              </a:defRPr>
            </a:lvl1pPr>
          </a:lstStyle>
          <a:p>
            <a:fld id="{111EC4E2-6E65-4B38-A9F0-2491CD022231}" type="datetime1">
              <a:rPr lang="en-US" smtClean="0">
                <a:solidFill>
                  <a:prstClr val="black">
                    <a:tint val="75000"/>
                  </a:prstClr>
                </a:solidFill>
              </a:rPr>
              <a:pPr/>
              <a:t>10/29/23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Gill Sans MT" panose="020B0502020104020203" pitchFamily="34" charset="0"/>
              </a:defRPr>
            </a:lvl1p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sz="1400">
                <a:solidFill>
                  <a:schemeClr val="tx1"/>
                </a:solidFill>
                <a:latin typeface="Gill Sans MT" panose="020B0502020104020203" pitchFamily="34" charset="0"/>
              </a:defRPr>
            </a:lvl1pPr>
          </a:lstStyle>
          <a:p>
            <a:fld id="{13F32364-6BA0-48AA-B029-3ED2192016FC}"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400914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534400" cy="1143000"/>
          </a:xfrm>
        </p:spPr>
        <p:txBody>
          <a:bodyPr>
            <a:normAutofit/>
          </a:bodyPr>
          <a:lstStyle>
            <a:lvl1pPr algn="l">
              <a:defRPr sz="3800" b="1">
                <a:solidFill>
                  <a:schemeClr val="tx1"/>
                </a:solidFill>
                <a:latin typeface="Gill Sans MT" panose="020B0502020104020203" pitchFamily="34" charset="0"/>
              </a:defRPr>
            </a:lvl1pPr>
          </a:lstStyle>
          <a:p>
            <a:r>
              <a:rPr lang="en-US" dirty="0"/>
              <a:t>Click to edit Master title style</a:t>
            </a:r>
          </a:p>
        </p:txBody>
      </p:sp>
      <p:sp>
        <p:nvSpPr>
          <p:cNvPr id="3" name="Content Placeholder 2"/>
          <p:cNvSpPr>
            <a:spLocks noGrp="1"/>
          </p:cNvSpPr>
          <p:nvPr>
            <p:ph idx="1"/>
          </p:nvPr>
        </p:nvSpPr>
        <p:spPr>
          <a:xfrm>
            <a:off x="304800" y="1219200"/>
            <a:ext cx="8534400" cy="5334000"/>
          </a:xfrm>
        </p:spPr>
        <p:txBody>
          <a:bodyPr/>
          <a:lstStyle>
            <a:lvl1pPr>
              <a:defRPr sz="2800">
                <a:latin typeface="Gill Sans MT" panose="020B0502020104020203" pitchFamily="34" charset="0"/>
              </a:defRPr>
            </a:lvl1pPr>
            <a:lvl2pPr>
              <a:defRPr sz="2400">
                <a:latin typeface="Gill Sans MT" panose="020B0502020104020203" pitchFamily="34" charset="0"/>
              </a:defRPr>
            </a:lvl2pPr>
            <a:lvl3pPr>
              <a:defRPr sz="2000">
                <a:latin typeface="Gill Sans MT" panose="020B0502020104020203" pitchFamily="34" charset="0"/>
              </a:defRPr>
            </a:lvl3pPr>
            <a:lvl4pPr>
              <a:defRPr>
                <a:latin typeface="Gill Sans MT" panose="020B0502020104020203" pitchFamily="34" charset="0"/>
              </a:defRPr>
            </a:lvl4pPr>
            <a:lvl5pPr>
              <a:defRPr>
                <a:latin typeface="Gill Sans MT" panose="020B05020201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sz="1400">
                <a:solidFill>
                  <a:schemeClr val="tx1"/>
                </a:solidFill>
                <a:latin typeface="Gill Sans MT" panose="020B0502020104020203" pitchFamily="34" charset="0"/>
              </a:defRPr>
            </a:lvl1pPr>
          </a:lstStyle>
          <a:p>
            <a:fld id="{13F32364-6BA0-48AA-B029-3ED2192016FC}" type="slidenum">
              <a:rPr lang="en-US" smtClean="0">
                <a:solidFill>
                  <a:prstClr val="black"/>
                </a:solidFill>
              </a:rPr>
              <a:pPr/>
              <a:t>‹#›</a:t>
            </a:fld>
            <a:endParaRPr lang="en-US" dirty="0">
              <a:solidFill>
                <a:prstClr val="black"/>
              </a:solidFill>
            </a:endParaRPr>
          </a:p>
        </p:txBody>
      </p:sp>
      <p:cxnSp>
        <p:nvCxnSpPr>
          <p:cNvPr id="5" name="Straight Connector 4"/>
          <p:cNvCxnSpPr/>
          <p:nvPr userDrawn="1"/>
        </p:nvCxnSpPr>
        <p:spPr>
          <a:xfrm>
            <a:off x="304800" y="1066800"/>
            <a:ext cx="85344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06726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C2EE5E-49E3-41BC-B690-56250386BB7E}" type="datetime1">
              <a:rPr lang="en-US" smtClean="0">
                <a:solidFill>
                  <a:prstClr val="black">
                    <a:tint val="75000"/>
                  </a:prstClr>
                </a:solidFill>
                <a:latin typeface="Gill Sans MT"/>
              </a:rPr>
              <a:pPr/>
              <a:t>10/29/23</a:t>
            </a:fld>
            <a:endParaRPr lang="en-US">
              <a:solidFill>
                <a:prstClr val="black">
                  <a:tint val="75000"/>
                </a:prstClr>
              </a:solidFill>
              <a:latin typeface="Gill Sans MT"/>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Gill Sans MT"/>
            </a:endParaRPr>
          </a:p>
        </p:txBody>
      </p:sp>
      <p:sp>
        <p:nvSpPr>
          <p:cNvPr id="6" name="Slide Number Placeholder 5"/>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304291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3F18D-3D7C-411A-A3D5-BE9D715C217A}" type="datetime1">
              <a:rPr lang="en-US" smtClean="0">
                <a:solidFill>
                  <a:prstClr val="black">
                    <a:tint val="75000"/>
                  </a:prstClr>
                </a:solidFill>
                <a:latin typeface="Gill Sans MT"/>
              </a:rPr>
              <a:pPr/>
              <a:t>10/29/23</a:t>
            </a:fld>
            <a:endParaRPr lang="en-US">
              <a:solidFill>
                <a:prstClr val="black">
                  <a:tint val="75000"/>
                </a:prstClr>
              </a:solidFill>
              <a:latin typeface="Gill Sans MT"/>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Gill Sans MT"/>
            </a:endParaRPr>
          </a:p>
        </p:txBody>
      </p:sp>
      <p:sp>
        <p:nvSpPr>
          <p:cNvPr id="7" name="Slide Number Placeholder 6"/>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1528488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9761C9-07B9-4029-8A9C-6B9D4FE4DECF}" type="datetime1">
              <a:rPr lang="en-US" smtClean="0">
                <a:solidFill>
                  <a:prstClr val="black">
                    <a:tint val="75000"/>
                  </a:prstClr>
                </a:solidFill>
                <a:latin typeface="Gill Sans MT"/>
              </a:rPr>
              <a:pPr/>
              <a:t>10/29/23</a:t>
            </a:fld>
            <a:endParaRPr lang="en-US">
              <a:solidFill>
                <a:prstClr val="black">
                  <a:tint val="75000"/>
                </a:prstClr>
              </a:solidFill>
              <a:latin typeface="Gill Sans MT"/>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Gill Sans MT"/>
            </a:endParaRPr>
          </a:p>
        </p:txBody>
      </p:sp>
      <p:sp>
        <p:nvSpPr>
          <p:cNvPr id="9" name="Slide Number Placeholder 8"/>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099054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E2F76E-CE6C-410C-8FDC-D0091C24DEF1}" type="datetime1">
              <a:rPr lang="en-US" smtClean="0">
                <a:solidFill>
                  <a:prstClr val="black">
                    <a:tint val="75000"/>
                  </a:prstClr>
                </a:solidFill>
                <a:latin typeface="Gill Sans MT"/>
              </a:rPr>
              <a:pPr/>
              <a:t>10/29/23</a:t>
            </a:fld>
            <a:endParaRPr lang="en-US">
              <a:solidFill>
                <a:prstClr val="black">
                  <a:tint val="75000"/>
                </a:prstClr>
              </a:solidFill>
              <a:latin typeface="Gill Sans MT"/>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Gill Sans MT"/>
            </a:endParaRPr>
          </a:p>
        </p:txBody>
      </p:sp>
      <p:sp>
        <p:nvSpPr>
          <p:cNvPr id="5" name="Slide Number Placeholder 4"/>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021805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45754154"/>
      </p:ext>
    </p:extLst>
  </p:cSld>
  <p:clrMapOvr>
    <a:masterClrMapping/>
  </p:clrMapOvr>
  <p:transition/>
</p:sldLayout>
</file>

<file path=ppt/slideLayouts/slideLayout8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35B8DD-F4B6-4735-BE3E-A30AC9916A28}" type="datetime1">
              <a:rPr lang="en-US" smtClean="0">
                <a:solidFill>
                  <a:prstClr val="black">
                    <a:tint val="75000"/>
                  </a:prstClr>
                </a:solidFill>
                <a:latin typeface="Gill Sans MT"/>
              </a:rPr>
              <a:pPr/>
              <a:t>10/29/23</a:t>
            </a:fld>
            <a:endParaRPr lang="en-US">
              <a:solidFill>
                <a:prstClr val="black">
                  <a:tint val="75000"/>
                </a:prstClr>
              </a:solidFill>
              <a:latin typeface="Gill Sans MT"/>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Gill Sans MT"/>
            </a:endParaRPr>
          </a:p>
        </p:txBody>
      </p:sp>
      <p:sp>
        <p:nvSpPr>
          <p:cNvPr id="4" name="Slide Number Placeholder 3"/>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5406467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4FB2D7-3DDB-4FFD-8B82-F323B81C51BF}" type="datetime1">
              <a:rPr lang="en-US" smtClean="0">
                <a:solidFill>
                  <a:prstClr val="black">
                    <a:tint val="75000"/>
                  </a:prstClr>
                </a:solidFill>
                <a:latin typeface="Gill Sans MT"/>
              </a:rPr>
              <a:pPr/>
              <a:t>10/29/23</a:t>
            </a:fld>
            <a:endParaRPr lang="en-US">
              <a:solidFill>
                <a:prstClr val="black">
                  <a:tint val="75000"/>
                </a:prstClr>
              </a:solidFill>
              <a:latin typeface="Gill Sans MT"/>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Gill Sans MT"/>
            </a:endParaRPr>
          </a:p>
        </p:txBody>
      </p:sp>
      <p:sp>
        <p:nvSpPr>
          <p:cNvPr id="7" name="Slide Number Placeholder 6"/>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6200356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08811807-3D87-4FB5-A3F7-954D5D4F8EE2}" type="datetime1">
              <a:rPr lang="en-US" smtClean="0">
                <a:solidFill>
                  <a:prstClr val="black">
                    <a:tint val="75000"/>
                  </a:prstClr>
                </a:solidFill>
                <a:latin typeface="Gill Sans MT"/>
              </a:rPr>
              <a:pPr/>
              <a:t>10/29/23</a:t>
            </a:fld>
            <a:endParaRPr lang="en-US">
              <a:solidFill>
                <a:prstClr val="black">
                  <a:tint val="75000"/>
                </a:prstClr>
              </a:solidFill>
              <a:latin typeface="Gill Sans MT"/>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Gill Sans MT"/>
            </a:endParaRPr>
          </a:p>
        </p:txBody>
      </p:sp>
      <p:sp>
        <p:nvSpPr>
          <p:cNvPr id="7" name="Slide Number Placeholder 6"/>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7437099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A4A0BD-C698-4141-B404-5A877B3AA909}" type="datetime1">
              <a:rPr lang="en-US" smtClean="0">
                <a:solidFill>
                  <a:prstClr val="black">
                    <a:tint val="75000"/>
                  </a:prstClr>
                </a:solidFill>
                <a:latin typeface="Gill Sans MT"/>
              </a:rPr>
              <a:pPr/>
              <a:t>10/29/23</a:t>
            </a:fld>
            <a:endParaRPr lang="en-US">
              <a:solidFill>
                <a:prstClr val="black">
                  <a:tint val="75000"/>
                </a:prstClr>
              </a:solidFill>
              <a:latin typeface="Gill Sans MT"/>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Gill Sans MT"/>
            </a:endParaRPr>
          </a:p>
        </p:txBody>
      </p:sp>
      <p:sp>
        <p:nvSpPr>
          <p:cNvPr id="6" name="Slide Number Placeholder 5"/>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9957522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8FC6B9-10FF-4561-B52B-0EFAB655D039}" type="datetime1">
              <a:rPr lang="en-US" smtClean="0">
                <a:solidFill>
                  <a:prstClr val="black">
                    <a:tint val="75000"/>
                  </a:prstClr>
                </a:solidFill>
                <a:latin typeface="Gill Sans MT"/>
              </a:rPr>
              <a:pPr/>
              <a:t>10/29/23</a:t>
            </a:fld>
            <a:endParaRPr lang="en-US">
              <a:solidFill>
                <a:prstClr val="black">
                  <a:tint val="75000"/>
                </a:prstClr>
              </a:solidFill>
              <a:latin typeface="Gill Sans MT"/>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Gill Sans MT"/>
            </a:endParaRPr>
          </a:p>
        </p:txBody>
      </p:sp>
      <p:sp>
        <p:nvSpPr>
          <p:cNvPr id="6" name="Slide Number Placeholder 5"/>
          <p:cNvSpPr>
            <a:spLocks noGrp="1"/>
          </p:cNvSpPr>
          <p:nvPr>
            <p:ph type="sldNum" sz="quarter" idx="12"/>
          </p:nvPr>
        </p:nvSpPr>
        <p:spPr/>
        <p:txBody>
          <a:body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25478799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5756102"/>
      </p:ext>
    </p:extLst>
  </p:cSld>
  <p:clrMapOvr>
    <a:masterClrMapping/>
  </p:clrMapOvr>
</p:sldLayout>
</file>

<file path=ppt/slideLayouts/slideLayout8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79447"/>
            <a:ext cx="8987622" cy="740193"/>
          </a:xfrm>
          <a:prstGeom prst="rect">
            <a:avLst/>
          </a:prstGeom>
        </p:spPr>
        <p:txBody>
          <a:bodyPr/>
          <a:lstStyle>
            <a:lvl1pPr>
              <a:defRPr sz="4000" b="1">
                <a:solidFill>
                  <a:schemeClr val="tx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75991" y="911224"/>
            <a:ext cx="8987622" cy="5318753"/>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
        <p:nvSpPr>
          <p:cNvPr id="6" name="Slide Number Placeholder 5">
            <a:extLst>
              <a:ext uri="{FF2B5EF4-FFF2-40B4-BE49-F238E27FC236}">
                <a16:creationId xmlns:a16="http://schemas.microsoft.com/office/drawing/2014/main" id="{8B3B3008-E6BE-1848-B501-0927B6E70570}"/>
              </a:ext>
            </a:extLst>
          </p:cNvPr>
          <p:cNvSpPr txBox="1">
            <a:spLocks/>
          </p:cNvSpPr>
          <p:nvPr userDrawn="1"/>
        </p:nvSpPr>
        <p:spPr>
          <a:xfrm>
            <a:off x="7977054"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latin typeface="Segoe UI" panose="020B0502040204020203" pitchFamily="34" charset="0"/>
                <a:cs typeface="Segoe UI" panose="020B0502040204020203" pitchFamily="34" charset="0"/>
              </a:rPr>
              <a:pPr/>
              <a:t>‹#›</a:t>
            </a:fld>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18121390"/>
      </p:ext>
    </p:extLst>
  </p:cSld>
  <p:clrMapOvr>
    <a:masterClrMapping/>
  </p:clrMapOvr>
</p:sldLayout>
</file>

<file path=ppt/slideLayouts/slideLayout82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D67F7A59-CF4E-EC20-68A0-390CB76C13C3}"/>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6" name="Picture 5" descr="safari.png">
            <a:extLst>
              <a:ext uri="{FF2B5EF4-FFF2-40B4-BE49-F238E27FC236}">
                <a16:creationId xmlns:a16="http://schemas.microsoft.com/office/drawing/2014/main" id="{4F195A89-C410-BCD9-0B74-E87F1A1635F1}"/>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7" name="Content Placeholder 13">
            <a:extLst>
              <a:ext uri="{FF2B5EF4-FFF2-40B4-BE49-F238E27FC236}">
                <a16:creationId xmlns:a16="http://schemas.microsoft.com/office/drawing/2014/main" id="{B7FAED6D-FE25-984D-F3D8-912BF36CF3D8}"/>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Tree>
    <p:extLst>
      <p:ext uri="{BB962C8B-B14F-4D97-AF65-F5344CB8AC3E}">
        <p14:creationId xmlns:p14="http://schemas.microsoft.com/office/powerpoint/2010/main" val="2127153966"/>
      </p:ext>
    </p:extLst>
  </p:cSld>
  <p:clrMapOvr>
    <a:masterClrMapping/>
  </p:clrMapOvr>
</p:sldLayout>
</file>

<file path=ppt/slideLayouts/slideLayout82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60D64B3-47B9-4B80-8494-C2463AAD593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4" name="Title 1">
            <a:extLst>
              <a:ext uri="{FF2B5EF4-FFF2-40B4-BE49-F238E27FC236}">
                <a16:creationId xmlns:a16="http://schemas.microsoft.com/office/drawing/2014/main" id="{029DDEC7-5C22-7ADB-60BD-945BAEBCFDE7}"/>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995964943"/>
      </p:ext>
    </p:extLst>
  </p:cSld>
  <p:clrMapOvr>
    <a:masterClrMapping/>
  </p:clrMapOvr>
</p:sldLayout>
</file>

<file path=ppt/slideLayouts/slideLayout8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58EF1544-24EE-9F40-92D1-5F7EF2704AEF}"/>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5" name="Picture 4" descr="safari.png">
            <a:extLst>
              <a:ext uri="{FF2B5EF4-FFF2-40B4-BE49-F238E27FC236}">
                <a16:creationId xmlns:a16="http://schemas.microsoft.com/office/drawing/2014/main" id="{BCE086F2-9422-3233-969B-2DF0AF8C277B}"/>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11" name="Content Placeholder 13">
            <a:extLst>
              <a:ext uri="{FF2B5EF4-FFF2-40B4-BE49-F238E27FC236}">
                <a16:creationId xmlns:a16="http://schemas.microsoft.com/office/drawing/2014/main" id="{BD73B27A-EBF7-DCCC-F4F6-DD46A37DA75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12" name="Title 1">
            <a:extLst>
              <a:ext uri="{FF2B5EF4-FFF2-40B4-BE49-F238E27FC236}">
                <a16:creationId xmlns:a16="http://schemas.microsoft.com/office/drawing/2014/main" id="{1DB119B3-1AA6-94B9-13B9-6E10CE82D05A}"/>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179117879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47945867"/>
      </p:ext>
    </p:extLst>
  </p:cSld>
  <p:clrMapOvr>
    <a:masterClrMapping/>
  </p:clrMapOvr>
  <p:transition/>
</p:sldLayout>
</file>

<file path=ppt/slideLayouts/slideLayout830.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652D26D-6A0A-80F5-0467-32E58CC08E88}"/>
              </a:ext>
            </a:extLst>
          </p:cNvPr>
          <p:cNvSpPr txBox="1">
            <a:spLocks/>
          </p:cNvSpPr>
          <p:nvPr userDrawn="1"/>
        </p:nvSpPr>
        <p:spPr>
          <a:xfrm>
            <a:off x="7006213" y="6413428"/>
            <a:ext cx="2057400" cy="365125"/>
          </a:xfrm>
          <a:prstGeom prst="rect">
            <a:avLst/>
          </a:prstGeom>
        </p:spPr>
        <p:txBody>
          <a:bodyPr/>
          <a:lstStyle>
            <a:defPPr>
              <a:defRPr lang="en-US"/>
            </a:defPPr>
            <a:lvl1pPr marL="0" algn="ctr" defTabSz="457200" rtl="0" eaLnBrk="1" latinLnBrk="0" hangingPunct="1">
              <a:defRPr sz="1400" kern="1200">
                <a:solidFill>
                  <a:schemeClr val="bg1">
                    <a:lumMod val="65000"/>
                  </a:schemeClr>
                </a:solidFill>
                <a:latin typeface="Corbel" panose="020B05030202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DEAB76D-489F-BC47-AE8A-9A4958F60173}" type="slidenum">
              <a:rPr lang="en-CH" smtClean="0"/>
              <a:pPr algn="r"/>
              <a:t>‹#›</a:t>
            </a:fld>
            <a:endParaRPr lang="en-CH"/>
          </a:p>
        </p:txBody>
      </p:sp>
      <p:pic>
        <p:nvPicPr>
          <p:cNvPr id="7" name="Picture 6" descr="safari.png">
            <a:extLst>
              <a:ext uri="{FF2B5EF4-FFF2-40B4-BE49-F238E27FC236}">
                <a16:creationId xmlns:a16="http://schemas.microsoft.com/office/drawing/2014/main" id="{AE34FD6A-B99A-3D50-4BF8-F449A040CC8A}"/>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Tree>
    <p:extLst>
      <p:ext uri="{BB962C8B-B14F-4D97-AF65-F5344CB8AC3E}">
        <p14:creationId xmlns:p14="http://schemas.microsoft.com/office/powerpoint/2010/main" val="1643813891"/>
      </p:ext>
    </p:extLst>
  </p:cSld>
  <p:clrMapOvr>
    <a:masterClrMapping/>
  </p:clrMapOvr>
  <p:transition/>
</p:sldLayout>
</file>

<file path=ppt/slideLayouts/slideLayout8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1435202288"/>
      </p:ext>
    </p:extLst>
  </p:cSld>
  <p:clrMapOvr>
    <a:masterClrMapping/>
  </p:clrMapOvr>
</p:sldLayout>
</file>

<file path=ppt/slideLayouts/slideLayout8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1"/>
            <a:ext cx="8382000" cy="761999"/>
          </a:xfrm>
        </p:spPr>
        <p:txBody>
          <a:bodyPr>
            <a:noAutofit/>
          </a:bodyPr>
          <a:lstStyle>
            <a:lvl1pPr>
              <a:defRPr sz="4800" b="1"/>
            </a:lvl1pPr>
          </a:lstStyle>
          <a:p>
            <a:r>
              <a:rPr lang="en-US"/>
              <a:t>Click to edit Master title style</a:t>
            </a:r>
            <a:endParaRPr lang="en-US" dirty="0"/>
          </a:p>
        </p:txBody>
      </p:sp>
      <p:sp>
        <p:nvSpPr>
          <p:cNvPr id="3" name="Content Placeholder 2"/>
          <p:cNvSpPr>
            <a:spLocks noGrp="1"/>
          </p:cNvSpPr>
          <p:nvPr>
            <p:ph idx="1"/>
          </p:nvPr>
        </p:nvSpPr>
        <p:spPr>
          <a:xfrm>
            <a:off x="381000" y="1066800"/>
            <a:ext cx="8382000" cy="5638800"/>
          </a:xfrm>
        </p:spPr>
        <p:txBody>
          <a:bodyPr>
            <a:noAutofit/>
          </a:bodyPr>
          <a:lstStyle>
            <a:lvl1pPr marL="285750" indent="-285750">
              <a:defRPr sz="3600">
                <a:latin typeface="+mj-lt"/>
              </a:defRPr>
            </a:lvl1pPr>
            <a:lvl2pPr marL="742950" indent="-285750">
              <a:buFont typeface="Calibri Light" panose="020F0302020204030204" pitchFamily="34" charset="0"/>
              <a:buChar char="–"/>
              <a:defRPr sz="3200">
                <a:latin typeface="+mj-lt"/>
              </a:defRPr>
            </a:lvl2pPr>
            <a:lvl3pPr>
              <a:defRPr sz="2800">
                <a:latin typeface="+mj-lt"/>
              </a:defRPr>
            </a:lvl3pPr>
            <a:lvl4pPr>
              <a:defRPr sz="2400">
                <a:latin typeface="+mj-lt"/>
              </a:defRPr>
            </a:lvl4pPr>
            <a:lvl5pPr>
              <a:defRPr sz="24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a:xfrm>
            <a:off x="8077200" y="6340475"/>
            <a:ext cx="685800" cy="365125"/>
          </a:xfrm>
        </p:spPr>
        <p:txBody>
          <a:bodyPr wrap="square" numCol="1" anchorCtr="0" compatLnSpc="1">
            <a:prstTxWarp prst="textNoShape">
              <a:avLst/>
            </a:prstTxWarp>
          </a:bodyPr>
          <a:lstStyle>
            <a:lvl1pPr fontAlgn="base">
              <a:spcBef>
                <a:spcPct val="0"/>
              </a:spcBef>
              <a:spcAft>
                <a:spcPct val="0"/>
              </a:spcAft>
              <a:defRPr sz="2000">
                <a:solidFill>
                  <a:srgbClr val="898989"/>
                </a:solidFill>
                <a:latin typeface="Cambria Math" charset="0"/>
                <a:ea typeface="ＭＳ Ｐゴシック" charset="0"/>
                <a:cs typeface="Cambria Math" charset="0"/>
              </a:defRPr>
            </a:lvl1pPr>
          </a:lstStyle>
          <a:p>
            <a:fld id="{2F9AB1DC-1F54-3E4A-95A3-3C4F38B38287}" type="slidenum">
              <a:rPr lang="en-US"/>
              <a:pPr/>
              <a:t>‹#›</a:t>
            </a:fld>
            <a:endParaRPr lang="en-US"/>
          </a:p>
        </p:txBody>
      </p:sp>
    </p:spTree>
    <p:extLst>
      <p:ext uri="{BB962C8B-B14F-4D97-AF65-F5344CB8AC3E}">
        <p14:creationId xmlns:p14="http://schemas.microsoft.com/office/powerpoint/2010/main" val="1615881631"/>
      </p:ext>
    </p:extLst>
  </p:cSld>
  <p:clrMapOvr>
    <a:masterClrMapping/>
  </p:clrMapOvr>
</p:sldLayout>
</file>

<file path=ppt/slideLayouts/slideLayout8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0D5ABD69-D797-204B-8AF8-3D380E6914CA}" type="slidenum">
              <a:rPr lang="en-US"/>
              <a:pPr>
                <a:defRPr/>
              </a:pPr>
              <a:t>‹#›</a:t>
            </a:fld>
            <a:endParaRPr lang="en-US"/>
          </a:p>
        </p:txBody>
      </p:sp>
    </p:spTree>
    <p:extLst>
      <p:ext uri="{BB962C8B-B14F-4D97-AF65-F5344CB8AC3E}">
        <p14:creationId xmlns:p14="http://schemas.microsoft.com/office/powerpoint/2010/main" val="3807407518"/>
      </p:ext>
    </p:extLst>
  </p:cSld>
  <p:clrMapOvr>
    <a:masterClrMapping/>
  </p:clrMapOvr>
</p:sldLayout>
</file>

<file path=ppt/slideLayouts/slideLayout8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D4167CB6-3B08-5F41-8B2C-916DD676D121}" type="slidenum">
              <a:rPr lang="en-US"/>
              <a:pPr>
                <a:defRPr/>
              </a:pPr>
              <a:t>‹#›</a:t>
            </a:fld>
            <a:endParaRPr lang="en-US"/>
          </a:p>
        </p:txBody>
      </p:sp>
    </p:spTree>
    <p:extLst>
      <p:ext uri="{BB962C8B-B14F-4D97-AF65-F5344CB8AC3E}">
        <p14:creationId xmlns:p14="http://schemas.microsoft.com/office/powerpoint/2010/main" val="3958538740"/>
      </p:ext>
    </p:extLst>
  </p:cSld>
  <p:clrMapOvr>
    <a:masterClrMapping/>
  </p:clrMapOvr>
</p:sldLayout>
</file>

<file path=ppt/slideLayouts/slideLayout8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AA0D681A-F5B4-9644-896C-61B2B0FDE4AA}" type="slidenum">
              <a:rPr lang="en-US"/>
              <a:pPr>
                <a:defRPr/>
              </a:pPr>
              <a:t>‹#›</a:t>
            </a:fld>
            <a:endParaRPr lang="en-US"/>
          </a:p>
        </p:txBody>
      </p:sp>
    </p:spTree>
    <p:extLst>
      <p:ext uri="{BB962C8B-B14F-4D97-AF65-F5344CB8AC3E}">
        <p14:creationId xmlns:p14="http://schemas.microsoft.com/office/powerpoint/2010/main" val="2800239257"/>
      </p:ext>
    </p:extLst>
  </p:cSld>
  <p:clrMapOvr>
    <a:masterClrMapping/>
  </p:clrMapOvr>
</p:sldLayout>
</file>

<file path=ppt/slideLayouts/slideLayout8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E9EE30A7-2F09-2442-8BD0-04F2DD3C2603}" type="slidenum">
              <a:rPr lang="en-US"/>
              <a:pPr>
                <a:defRPr/>
              </a:pPr>
              <a:t>‹#›</a:t>
            </a:fld>
            <a:endParaRPr lang="en-US"/>
          </a:p>
        </p:txBody>
      </p:sp>
    </p:spTree>
    <p:extLst>
      <p:ext uri="{BB962C8B-B14F-4D97-AF65-F5344CB8AC3E}">
        <p14:creationId xmlns:p14="http://schemas.microsoft.com/office/powerpoint/2010/main" val="2044006753"/>
      </p:ext>
    </p:extLst>
  </p:cSld>
  <p:clrMapOvr>
    <a:masterClrMapping/>
  </p:clrMapOvr>
</p:sldLayout>
</file>

<file path=ppt/slideLayouts/slideLayout8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456C5735-7F4B-8947-B422-F91141E3F4AD}" type="slidenum">
              <a:rPr lang="en-US"/>
              <a:pPr>
                <a:defRPr/>
              </a:pPr>
              <a:t>‹#›</a:t>
            </a:fld>
            <a:endParaRPr lang="en-US"/>
          </a:p>
        </p:txBody>
      </p:sp>
    </p:spTree>
    <p:extLst>
      <p:ext uri="{BB962C8B-B14F-4D97-AF65-F5344CB8AC3E}">
        <p14:creationId xmlns:p14="http://schemas.microsoft.com/office/powerpoint/2010/main" val="524204743"/>
      </p:ext>
    </p:extLst>
  </p:cSld>
  <p:clrMapOvr>
    <a:masterClrMapping/>
  </p:clrMapOvr>
</p:sldLayout>
</file>

<file path=ppt/slideLayouts/slideLayout8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A9E84826-6BA8-884D-A601-2AAB8825DBC3}" type="slidenum">
              <a:rPr lang="en-US"/>
              <a:pPr>
                <a:defRPr/>
              </a:pPr>
              <a:t>‹#›</a:t>
            </a:fld>
            <a:endParaRPr lang="en-US"/>
          </a:p>
        </p:txBody>
      </p:sp>
    </p:spTree>
    <p:extLst>
      <p:ext uri="{BB962C8B-B14F-4D97-AF65-F5344CB8AC3E}">
        <p14:creationId xmlns:p14="http://schemas.microsoft.com/office/powerpoint/2010/main" val="503296931"/>
      </p:ext>
    </p:extLst>
  </p:cSld>
  <p:clrMapOvr>
    <a:masterClrMapping/>
  </p:clrMapOvr>
</p:sldLayout>
</file>

<file path=ppt/slideLayouts/slideLayout8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6531BACC-C330-6040-8E9C-315FB8A2D4F3}" type="slidenum">
              <a:rPr lang="en-US"/>
              <a:pPr>
                <a:defRPr/>
              </a:pPr>
              <a:t>‹#›</a:t>
            </a:fld>
            <a:endParaRPr lang="en-US"/>
          </a:p>
        </p:txBody>
      </p:sp>
    </p:spTree>
    <p:extLst>
      <p:ext uri="{BB962C8B-B14F-4D97-AF65-F5344CB8AC3E}">
        <p14:creationId xmlns:p14="http://schemas.microsoft.com/office/powerpoint/2010/main" val="40772903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637371"/>
      </p:ext>
    </p:extLst>
  </p:cSld>
  <p:clrMapOvr>
    <a:masterClrMapping/>
  </p:clrMapOvr>
  <p:transition/>
</p:sldLayout>
</file>

<file path=ppt/slideLayouts/slideLayout8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CA13EE9E-551C-B04A-8AEF-33C040418E39}" type="slidenum">
              <a:rPr lang="en-US"/>
              <a:pPr>
                <a:defRPr/>
              </a:pPr>
              <a:t>‹#›</a:t>
            </a:fld>
            <a:endParaRPr lang="en-US"/>
          </a:p>
        </p:txBody>
      </p:sp>
    </p:spTree>
    <p:extLst>
      <p:ext uri="{BB962C8B-B14F-4D97-AF65-F5344CB8AC3E}">
        <p14:creationId xmlns:p14="http://schemas.microsoft.com/office/powerpoint/2010/main" val="369680986"/>
      </p:ext>
    </p:extLst>
  </p:cSld>
  <p:clrMapOvr>
    <a:masterClrMapping/>
  </p:clrMapOvr>
</p:sldLayout>
</file>

<file path=ppt/slideLayouts/slideLayout8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ea typeface="ＭＳ Ｐゴシック" charset="0"/>
                <a:cs typeface="ＭＳ Ｐゴシック" charset="0"/>
              </a:defRPr>
            </a:lvl1pPr>
          </a:lstStyle>
          <a:p>
            <a:pPr>
              <a:defRPr/>
            </a:pPr>
            <a:fld id="{A200974D-7775-EC48-B655-6C7A7623F53B}" type="slidenum">
              <a:rPr lang="en-US"/>
              <a:pPr>
                <a:defRPr/>
              </a:pPr>
              <a:t>‹#›</a:t>
            </a:fld>
            <a:endParaRPr lang="en-US"/>
          </a:p>
        </p:txBody>
      </p:sp>
    </p:spTree>
    <p:extLst>
      <p:ext uri="{BB962C8B-B14F-4D97-AF65-F5344CB8AC3E}">
        <p14:creationId xmlns:p14="http://schemas.microsoft.com/office/powerpoint/2010/main" val="3600695759"/>
      </p:ext>
    </p:extLst>
  </p:cSld>
  <p:clrMapOvr>
    <a:masterClrMapping/>
  </p:clrMapOvr>
</p:sldLayout>
</file>

<file path=ppt/slideLayouts/slideLayout8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541522537"/>
      </p:ext>
    </p:extLst>
  </p:cSld>
  <p:clrMapOvr>
    <a:masterClrMapping/>
  </p:clrMapOvr>
</p:sldLayout>
</file>

<file path=ppt/slideLayouts/slideLayout8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1"/>
            <a:ext cx="8382000" cy="761999"/>
          </a:xfrm>
        </p:spPr>
        <p:txBody>
          <a:bodyPr>
            <a:noAutofit/>
          </a:bodyPr>
          <a:lstStyle>
            <a:lvl1pPr>
              <a:defRPr sz="4800" b="1"/>
            </a:lvl1pPr>
          </a:lstStyle>
          <a:p>
            <a:r>
              <a:rPr lang="en-US"/>
              <a:t>Click to edit Master title style</a:t>
            </a:r>
            <a:endParaRPr lang="en-US" dirty="0"/>
          </a:p>
        </p:txBody>
      </p:sp>
      <p:sp>
        <p:nvSpPr>
          <p:cNvPr id="3" name="Content Placeholder 2"/>
          <p:cNvSpPr>
            <a:spLocks noGrp="1"/>
          </p:cNvSpPr>
          <p:nvPr>
            <p:ph idx="1"/>
          </p:nvPr>
        </p:nvSpPr>
        <p:spPr>
          <a:xfrm>
            <a:off x="381000" y="1066800"/>
            <a:ext cx="8382000" cy="5638800"/>
          </a:xfrm>
        </p:spPr>
        <p:txBody>
          <a:bodyPr>
            <a:noAutofit/>
          </a:bodyPr>
          <a:lstStyle>
            <a:lvl1pPr marL="285750" indent="-285750">
              <a:defRPr sz="3600">
                <a:latin typeface="+mj-lt"/>
              </a:defRPr>
            </a:lvl1pPr>
            <a:lvl2pPr marL="742950" indent="-285750">
              <a:buFont typeface="Calibri Light" panose="020F0302020204030204" pitchFamily="34" charset="0"/>
              <a:buChar char="–"/>
              <a:defRPr sz="3200">
                <a:latin typeface="+mj-lt"/>
              </a:defRPr>
            </a:lvl2pPr>
            <a:lvl3pPr>
              <a:defRPr sz="2800">
                <a:latin typeface="+mj-lt"/>
              </a:defRPr>
            </a:lvl3pPr>
            <a:lvl4pPr>
              <a:defRPr sz="2400">
                <a:latin typeface="+mj-lt"/>
              </a:defRPr>
            </a:lvl4pPr>
            <a:lvl5pPr>
              <a:defRPr sz="24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2"/>
          </p:nvPr>
        </p:nvSpPr>
        <p:spPr>
          <a:xfrm>
            <a:off x="8077200" y="6340475"/>
            <a:ext cx="685800" cy="365125"/>
          </a:xfrm>
        </p:spPr>
        <p:txBody>
          <a:bodyPr/>
          <a:lstStyle>
            <a:lvl1pPr>
              <a:defRPr sz="2000">
                <a:latin typeface="Cambria Math" panose="02040503050406030204" pitchFamily="18" charset="0"/>
                <a:ea typeface="Cambria Math" panose="02040503050406030204" pitchFamily="18" charset="0"/>
              </a:defRPr>
            </a:lvl1pPr>
          </a:lstStyle>
          <a:p>
            <a:fld id="{D4D2B188-1D62-4FCA-8363-938AD4629B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3057504"/>
      </p:ext>
    </p:extLst>
  </p:cSld>
  <p:clrMapOvr>
    <a:masterClrMapping/>
  </p:clrMapOvr>
</p:sldLayout>
</file>

<file path=ppt/slideLayouts/slideLayout8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4D2B188-1D62-4FCA-8363-938AD4629B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6619904"/>
      </p:ext>
    </p:extLst>
  </p:cSld>
  <p:clrMapOvr>
    <a:masterClrMapping/>
  </p:clrMapOvr>
</p:sldLayout>
</file>

<file path=ppt/slideLayouts/slideLayout8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4D2B188-1D62-4FCA-8363-938AD4629B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4240422"/>
      </p:ext>
    </p:extLst>
  </p:cSld>
  <p:clrMapOvr>
    <a:masterClrMapping/>
  </p:clrMapOvr>
</p:sldLayout>
</file>

<file path=ppt/slideLayouts/slideLayout8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4D2B188-1D62-4FCA-8363-938AD4629B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3040594"/>
      </p:ext>
    </p:extLst>
  </p:cSld>
  <p:clrMapOvr>
    <a:masterClrMapping/>
  </p:clrMapOvr>
</p:sldLayout>
</file>

<file path=ppt/slideLayouts/slideLayout8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4D2B188-1D62-4FCA-8363-938AD4629B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6973701"/>
      </p:ext>
    </p:extLst>
  </p:cSld>
  <p:clrMapOvr>
    <a:masterClrMapping/>
  </p:clrMapOvr>
</p:sldLayout>
</file>

<file path=ppt/slideLayouts/slideLayout8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4D2B188-1D62-4FCA-8363-938AD4629B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2831075"/>
      </p:ext>
    </p:extLst>
  </p:cSld>
  <p:clrMapOvr>
    <a:masterClrMapping/>
  </p:clrMapOvr>
</p:sldLayout>
</file>

<file path=ppt/slideLayouts/slideLayout8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4D2B188-1D62-4FCA-8363-938AD4629B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088233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6877408"/>
      </p:ext>
    </p:extLst>
  </p:cSld>
  <p:clrMapOvr>
    <a:masterClrMapping/>
  </p:clrMapOvr>
  <p:transition/>
</p:sldLayout>
</file>

<file path=ppt/slideLayouts/slideLayout8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4D2B188-1D62-4FCA-8363-938AD4629B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3753531"/>
      </p:ext>
    </p:extLst>
  </p:cSld>
  <p:clrMapOvr>
    <a:masterClrMapping/>
  </p:clrMapOvr>
</p:sldLayout>
</file>

<file path=ppt/slideLayouts/slideLayout8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4D2B188-1D62-4FCA-8363-938AD4629B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1528273"/>
      </p:ext>
    </p:extLst>
  </p:cSld>
  <p:clrMapOvr>
    <a:masterClrMapping/>
  </p:clrMapOvr>
</p:sldLayout>
</file>

<file path=ppt/slideLayouts/slideLayout8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4D2B188-1D62-4FCA-8363-938AD4629B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2417092"/>
      </p:ext>
    </p:extLst>
  </p:cSld>
  <p:clrMapOvr>
    <a:masterClrMapping/>
  </p:clrMapOvr>
</p:sldLayout>
</file>

<file path=ppt/slideLayouts/slideLayout85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5" charset="0"/>
                <a:ea typeface="Arial" pitchFamily="-105" charset="0"/>
                <a:cs typeface="Arial" pitchFamily="-105"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latin typeface="Garamond"/>
            </a:endParaRPr>
          </a:p>
        </p:txBody>
      </p:sp>
      <p:sp>
        <p:nvSpPr>
          <p:cNvPr id="9" name="Rectangle 6"/>
          <p:cNvSpPr>
            <a:spLocks noGrp="1" noChangeArrowheads="1"/>
          </p:cNvSpPr>
          <p:nvPr>
            <p:ph type="sldNum" sz="quarter" idx="12"/>
          </p:nvPr>
        </p:nvSpPr>
        <p:spPr/>
        <p:txBody>
          <a:bodyPr/>
          <a:lstStyle>
            <a:lvl1pPr>
              <a:defRPr sz="1200"/>
            </a:lvl1pPr>
          </a:lstStyle>
          <a:p>
            <a:fld id="{08C9543E-5205-9747-9651-834D4A4090BA}" type="slidenum">
              <a:rPr lang="en-US"/>
              <a:pPr/>
              <a:t>‹#›</a:t>
            </a:fld>
            <a:endParaRPr lang="en-US"/>
          </a:p>
        </p:txBody>
      </p:sp>
    </p:spTree>
    <p:extLst>
      <p:ext uri="{BB962C8B-B14F-4D97-AF65-F5344CB8AC3E}">
        <p14:creationId xmlns:p14="http://schemas.microsoft.com/office/powerpoint/2010/main" val="1402997200"/>
      </p:ext>
    </p:extLst>
  </p:cSld>
  <p:clrMapOvr>
    <a:masterClrMapping/>
  </p:clrMapOvr>
  <p:transition/>
</p:sldLayout>
</file>

<file path=ppt/slideLayouts/slideLayout8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27F28456-B93E-5440-A8F9-7EDDF5DA4557}" type="slidenum">
              <a:rPr lang="en-US"/>
              <a:pPr/>
              <a:t>‹#›</a:t>
            </a:fld>
            <a:endParaRPr lang="en-US"/>
          </a:p>
        </p:txBody>
      </p:sp>
    </p:spTree>
    <p:extLst>
      <p:ext uri="{BB962C8B-B14F-4D97-AF65-F5344CB8AC3E}">
        <p14:creationId xmlns:p14="http://schemas.microsoft.com/office/powerpoint/2010/main" val="2834355110"/>
      </p:ext>
    </p:extLst>
  </p:cSld>
  <p:clrMapOvr>
    <a:masterClrMapping/>
  </p:clrMapOvr>
  <p:transition/>
</p:sldLayout>
</file>

<file path=ppt/slideLayouts/slideLayout8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805E74C4-6B34-3540-BD78-3BF22C79F728}" type="slidenum">
              <a:rPr lang="en-US"/>
              <a:pPr/>
              <a:t>‹#›</a:t>
            </a:fld>
            <a:endParaRPr lang="en-US"/>
          </a:p>
        </p:txBody>
      </p:sp>
    </p:spTree>
    <p:extLst>
      <p:ext uri="{BB962C8B-B14F-4D97-AF65-F5344CB8AC3E}">
        <p14:creationId xmlns:p14="http://schemas.microsoft.com/office/powerpoint/2010/main" val="1245483406"/>
      </p:ext>
    </p:extLst>
  </p:cSld>
  <p:clrMapOvr>
    <a:masterClrMapping/>
  </p:clrMapOvr>
  <p:transition/>
</p:sldLayout>
</file>

<file path=ppt/slideLayouts/slideLayout8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8C3A4C24-166C-5343-9210-F74E0D4C9304}" type="slidenum">
              <a:rPr lang="en-US"/>
              <a:pPr/>
              <a:t>‹#›</a:t>
            </a:fld>
            <a:endParaRPr lang="en-US"/>
          </a:p>
        </p:txBody>
      </p:sp>
    </p:spTree>
    <p:extLst>
      <p:ext uri="{BB962C8B-B14F-4D97-AF65-F5344CB8AC3E}">
        <p14:creationId xmlns:p14="http://schemas.microsoft.com/office/powerpoint/2010/main" val="1431193931"/>
      </p:ext>
    </p:extLst>
  </p:cSld>
  <p:clrMapOvr>
    <a:masterClrMapping/>
  </p:clrMapOvr>
  <p:transition/>
</p:sldLayout>
</file>

<file path=ppt/slideLayouts/slideLayout8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8" name="Rectangle 1030"/>
          <p:cNvSpPr>
            <a:spLocks noGrp="1" noChangeArrowheads="1"/>
          </p:cNvSpPr>
          <p:nvPr>
            <p:ph type="sldNum" sz="quarter" idx="11"/>
          </p:nvPr>
        </p:nvSpPr>
        <p:spPr>
          <a:ln/>
        </p:spPr>
        <p:txBody>
          <a:bodyPr/>
          <a:lstStyle>
            <a:lvl1pPr>
              <a:defRPr/>
            </a:lvl1pPr>
          </a:lstStyle>
          <a:p>
            <a:fld id="{713D87D2-DA19-8940-8B3B-FF8552C5B77C}" type="slidenum">
              <a:rPr lang="en-US"/>
              <a:pPr/>
              <a:t>‹#›</a:t>
            </a:fld>
            <a:endParaRPr lang="en-US"/>
          </a:p>
        </p:txBody>
      </p:sp>
    </p:spTree>
    <p:extLst>
      <p:ext uri="{BB962C8B-B14F-4D97-AF65-F5344CB8AC3E}">
        <p14:creationId xmlns:p14="http://schemas.microsoft.com/office/powerpoint/2010/main" val="2985370050"/>
      </p:ext>
    </p:extLst>
  </p:cSld>
  <p:clrMapOvr>
    <a:masterClrMapping/>
  </p:clrMapOvr>
  <p:transition/>
</p:sldLayout>
</file>

<file path=ppt/slideLayouts/slideLayout8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4" name="Rectangle 1030"/>
          <p:cNvSpPr>
            <a:spLocks noGrp="1" noChangeArrowheads="1"/>
          </p:cNvSpPr>
          <p:nvPr>
            <p:ph type="sldNum" sz="quarter" idx="11"/>
          </p:nvPr>
        </p:nvSpPr>
        <p:spPr>
          <a:ln/>
        </p:spPr>
        <p:txBody>
          <a:bodyPr/>
          <a:lstStyle>
            <a:lvl1pPr>
              <a:defRPr/>
            </a:lvl1pPr>
          </a:lstStyle>
          <a:p>
            <a:fld id="{A2AE99FD-8268-5940-A9CC-24B1D52103AE}" type="slidenum">
              <a:rPr lang="en-US"/>
              <a:pPr/>
              <a:t>‹#›</a:t>
            </a:fld>
            <a:endParaRPr lang="en-US"/>
          </a:p>
        </p:txBody>
      </p:sp>
    </p:spTree>
    <p:extLst>
      <p:ext uri="{BB962C8B-B14F-4D97-AF65-F5344CB8AC3E}">
        <p14:creationId xmlns:p14="http://schemas.microsoft.com/office/powerpoint/2010/main" val="3055418315"/>
      </p:ext>
    </p:extLst>
  </p:cSld>
  <p:clrMapOvr>
    <a:masterClrMapping/>
  </p:clrMapOvr>
  <p:transition/>
</p:sldLayout>
</file>

<file path=ppt/slideLayouts/slideLayout8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3" name="Rectangle 1030"/>
          <p:cNvSpPr>
            <a:spLocks noGrp="1" noChangeArrowheads="1"/>
          </p:cNvSpPr>
          <p:nvPr>
            <p:ph type="sldNum" sz="quarter" idx="11"/>
          </p:nvPr>
        </p:nvSpPr>
        <p:spPr>
          <a:ln/>
        </p:spPr>
        <p:txBody>
          <a:bodyPr/>
          <a:lstStyle>
            <a:lvl1pPr>
              <a:defRPr/>
            </a:lvl1pPr>
          </a:lstStyle>
          <a:p>
            <a:fld id="{9CE2CAEC-1353-BA41-92DA-2E5E12ABA71A}" type="slidenum">
              <a:rPr lang="en-US"/>
              <a:pPr/>
              <a:t>‹#›</a:t>
            </a:fld>
            <a:endParaRPr lang="en-US"/>
          </a:p>
        </p:txBody>
      </p:sp>
    </p:spTree>
    <p:extLst>
      <p:ext uri="{BB962C8B-B14F-4D97-AF65-F5344CB8AC3E}">
        <p14:creationId xmlns:p14="http://schemas.microsoft.com/office/powerpoint/2010/main" val="860373404"/>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9029212"/>
      </p:ext>
    </p:extLst>
  </p:cSld>
  <p:clrMapOvr>
    <a:masterClrMapping/>
  </p:clrMapOvr>
  <p:transition/>
</p:sldLayout>
</file>

<file path=ppt/slideLayouts/slideLayout8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EED2ADA9-1537-724E-8CE4-71E37348B15C}" type="slidenum">
              <a:rPr lang="en-US"/>
              <a:pPr/>
              <a:t>‹#›</a:t>
            </a:fld>
            <a:endParaRPr lang="en-US"/>
          </a:p>
        </p:txBody>
      </p:sp>
    </p:spTree>
    <p:extLst>
      <p:ext uri="{BB962C8B-B14F-4D97-AF65-F5344CB8AC3E}">
        <p14:creationId xmlns:p14="http://schemas.microsoft.com/office/powerpoint/2010/main" val="2729616651"/>
      </p:ext>
    </p:extLst>
  </p:cSld>
  <p:clrMapOvr>
    <a:masterClrMapping/>
  </p:clrMapOvr>
  <p:transition/>
</p:sldLayout>
</file>

<file path=ppt/slideLayouts/slideLayout8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90FD07FE-2D64-9D48-9FEC-8FE722137A75}" type="slidenum">
              <a:rPr lang="en-US"/>
              <a:pPr/>
              <a:t>‹#›</a:t>
            </a:fld>
            <a:endParaRPr lang="en-US"/>
          </a:p>
        </p:txBody>
      </p:sp>
    </p:spTree>
    <p:extLst>
      <p:ext uri="{BB962C8B-B14F-4D97-AF65-F5344CB8AC3E}">
        <p14:creationId xmlns:p14="http://schemas.microsoft.com/office/powerpoint/2010/main" val="3640262561"/>
      </p:ext>
    </p:extLst>
  </p:cSld>
  <p:clrMapOvr>
    <a:masterClrMapping/>
  </p:clrMapOvr>
  <p:transition/>
</p:sldLayout>
</file>

<file path=ppt/slideLayouts/slideLayout8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8EE5A95C-21DE-4C43-BF97-15D8A913B216}" type="slidenum">
              <a:rPr lang="en-US"/>
              <a:pPr/>
              <a:t>‹#›</a:t>
            </a:fld>
            <a:endParaRPr lang="en-US"/>
          </a:p>
        </p:txBody>
      </p:sp>
    </p:spTree>
    <p:extLst>
      <p:ext uri="{BB962C8B-B14F-4D97-AF65-F5344CB8AC3E}">
        <p14:creationId xmlns:p14="http://schemas.microsoft.com/office/powerpoint/2010/main" val="2730480996"/>
      </p:ext>
    </p:extLst>
  </p:cSld>
  <p:clrMapOvr>
    <a:masterClrMapping/>
  </p:clrMapOvr>
  <p:transition/>
</p:sldLayout>
</file>

<file path=ppt/slideLayouts/slideLayout8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5" name="Rectangle 1030"/>
          <p:cNvSpPr>
            <a:spLocks noGrp="1" noChangeArrowheads="1"/>
          </p:cNvSpPr>
          <p:nvPr>
            <p:ph type="sldNum" sz="quarter" idx="11"/>
          </p:nvPr>
        </p:nvSpPr>
        <p:spPr>
          <a:ln/>
        </p:spPr>
        <p:txBody>
          <a:bodyPr/>
          <a:lstStyle>
            <a:lvl1pPr>
              <a:defRPr/>
            </a:lvl1pPr>
          </a:lstStyle>
          <a:p>
            <a:fld id="{8742D8AE-8785-5A4E-95AC-C39405B3DBA1}" type="slidenum">
              <a:rPr lang="en-US"/>
              <a:pPr/>
              <a:t>‹#›</a:t>
            </a:fld>
            <a:endParaRPr lang="en-US"/>
          </a:p>
        </p:txBody>
      </p:sp>
    </p:spTree>
    <p:extLst>
      <p:ext uri="{BB962C8B-B14F-4D97-AF65-F5344CB8AC3E}">
        <p14:creationId xmlns:p14="http://schemas.microsoft.com/office/powerpoint/2010/main" val="3181545633"/>
      </p:ext>
    </p:extLst>
  </p:cSld>
  <p:clrMapOvr>
    <a:masterClrMapping/>
  </p:clrMapOvr>
  <p:transition/>
</p:sldLayout>
</file>

<file path=ppt/slideLayouts/slideLayout86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ltLang="en-US">
              <a:latin typeface="Garamond"/>
            </a:endParaRPr>
          </a:p>
        </p:txBody>
      </p:sp>
      <p:sp>
        <p:nvSpPr>
          <p:cNvPr id="6" name="Rectangle 1030"/>
          <p:cNvSpPr>
            <a:spLocks noGrp="1" noChangeArrowheads="1"/>
          </p:cNvSpPr>
          <p:nvPr>
            <p:ph type="sldNum" sz="quarter" idx="11"/>
          </p:nvPr>
        </p:nvSpPr>
        <p:spPr>
          <a:ln/>
        </p:spPr>
        <p:txBody>
          <a:bodyPr/>
          <a:lstStyle>
            <a:lvl1pPr>
              <a:defRPr/>
            </a:lvl1pPr>
          </a:lstStyle>
          <a:p>
            <a:fld id="{719EA279-ECCA-8F44-B787-311CA82BAECD}" type="slidenum">
              <a:rPr lang="en-US"/>
              <a:pPr/>
              <a:t>‹#›</a:t>
            </a:fld>
            <a:endParaRPr lang="en-US"/>
          </a:p>
        </p:txBody>
      </p:sp>
    </p:spTree>
    <p:extLst>
      <p:ext uri="{BB962C8B-B14F-4D97-AF65-F5344CB8AC3E}">
        <p14:creationId xmlns:p14="http://schemas.microsoft.com/office/powerpoint/2010/main" val="3391837754"/>
      </p:ext>
    </p:extLst>
  </p:cSld>
  <p:clrMapOvr>
    <a:masterClrMapping/>
  </p:clrMapOvr>
  <p:transition/>
</p:sldLayout>
</file>

<file path=ppt/slideLayouts/slideLayout86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5374187"/>
      </p:ext>
    </p:extLst>
  </p:cSld>
  <p:clrMapOvr>
    <a:masterClrMapping/>
  </p:clrMapOvr>
</p:sldLayout>
</file>

<file path=ppt/slideLayouts/slideLayout8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5991" y="73725"/>
            <a:ext cx="8987623" cy="740193"/>
          </a:xfrm>
          <a:prstGeom prst="rect">
            <a:avLst/>
          </a:prstGeom>
        </p:spPr>
        <p:txBody>
          <a:bodyPr/>
          <a:lstStyle>
            <a:lvl1pPr>
              <a:defRPr sz="4800">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11225"/>
            <a:ext cx="8987623" cy="5318753"/>
          </a:xfrm>
          <a:prstGeom prst="rect">
            <a:avLst/>
          </a:prstGeom>
        </p:spPr>
        <p:txBody>
          <a:bodyPr/>
          <a:lstStyle>
            <a:lvl1pPr>
              <a:defRPr sz="3600">
                <a:latin typeface="Cambria" panose="02040503050406030204" pitchFamily="18" charset="0"/>
              </a:defRPr>
            </a:lvl1pPr>
            <a:lvl2pPr marL="685783" indent="-228594">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3"/>
          </a:xfrm>
          <a:prstGeom prst="rect">
            <a:avLst/>
          </a:prstGeom>
        </p:spPr>
      </p:pic>
    </p:spTree>
    <p:extLst>
      <p:ext uri="{BB962C8B-B14F-4D97-AF65-F5344CB8AC3E}">
        <p14:creationId xmlns:p14="http://schemas.microsoft.com/office/powerpoint/2010/main" val="2397067968"/>
      </p:ext>
    </p:extLst>
  </p:cSld>
  <p:clrMapOvr>
    <a:masterClrMapping/>
  </p:clrMapOvr>
</p:sldLayout>
</file>

<file path=ppt/slideLayouts/slideLayout867.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9"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44821682"/>
      </p:ext>
    </p:extLst>
  </p:cSld>
  <p:clrMapOvr>
    <a:masterClrMapping/>
  </p:clrMapOvr>
</p:sldLayout>
</file>

<file path=ppt/slideLayouts/slideLayout86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189" lvl="0" indent="-342891">
              <a:spcBef>
                <a:spcPts val="0"/>
              </a:spcBef>
              <a:spcAft>
                <a:spcPts val="0"/>
              </a:spcAft>
              <a:buSzPts val="1800"/>
              <a:buChar char="●"/>
              <a:defRPr/>
            </a:lvl1pPr>
            <a:lvl2pPr marL="914377"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1"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9"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9543249"/>
      </p:ext>
    </p:extLst>
  </p:cSld>
  <p:clrMapOvr>
    <a:masterClrMapping/>
  </p:clrMapOvr>
</p:sldLayout>
</file>

<file path=ppt/slideLayouts/slideLayout8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E94D8-3B35-0727-B4E2-241AC58DD756}"/>
              </a:ext>
            </a:extLst>
          </p:cNvPr>
          <p:cNvSpPr>
            <a:spLocks noGrp="1"/>
          </p:cNvSpPr>
          <p:nvPr>
            <p:ph type="ctrTitle"/>
          </p:nvPr>
        </p:nvSpPr>
        <p:spPr>
          <a:xfrm>
            <a:off x="0" y="1122363"/>
            <a:ext cx="9144000" cy="2387600"/>
          </a:xfrm>
          <a:solidFill>
            <a:srgbClr val="FAF7F5"/>
          </a:solidFill>
          <a:ln>
            <a:solidFill>
              <a:srgbClr val="FAF7F5"/>
            </a:solidFill>
          </a:ln>
        </p:spPr>
        <p:txBody>
          <a:bodyPr anchor="ctr">
            <a:normAutofit/>
          </a:bodyPr>
          <a:lstStyle>
            <a:lvl1pPr algn="ctr">
              <a:lnSpc>
                <a:spcPct val="110000"/>
              </a:lnSpc>
              <a:defRPr sz="3600">
                <a:solidFill>
                  <a:srgbClr val="C80060"/>
                </a:solidFill>
              </a:defRPr>
            </a:lvl1pPr>
          </a:lstStyle>
          <a:p>
            <a:r>
              <a:rPr lang="en-GB"/>
              <a:t>Click to edit Master title style</a:t>
            </a:r>
            <a:endParaRPr lang="en-CH" dirty="0"/>
          </a:p>
        </p:txBody>
      </p:sp>
      <p:sp>
        <p:nvSpPr>
          <p:cNvPr id="3" name="Subtitle 2">
            <a:extLst>
              <a:ext uri="{FF2B5EF4-FFF2-40B4-BE49-F238E27FC236}">
                <a16:creationId xmlns:a16="http://schemas.microsoft.com/office/drawing/2014/main" id="{2A199CD0-69FB-5141-54B6-3956626D3CE1}"/>
              </a:ext>
            </a:extLst>
          </p:cNvPr>
          <p:cNvSpPr>
            <a:spLocks noGrp="1"/>
          </p:cNvSpPr>
          <p:nvPr>
            <p:ph type="subTitle" idx="1"/>
          </p:nvPr>
        </p:nvSpPr>
        <p:spPr>
          <a:xfrm>
            <a:off x="1143000" y="4079875"/>
            <a:ext cx="6858000" cy="209563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CH" dirty="0"/>
          </a:p>
        </p:txBody>
      </p:sp>
      <p:sp>
        <p:nvSpPr>
          <p:cNvPr id="8" name="Rectangle 7">
            <a:extLst>
              <a:ext uri="{FF2B5EF4-FFF2-40B4-BE49-F238E27FC236}">
                <a16:creationId xmlns:a16="http://schemas.microsoft.com/office/drawing/2014/main" id="{72A71D8C-6C6C-0E43-C344-9D08D9E1FB2F}"/>
              </a:ext>
            </a:extLst>
          </p:cNvPr>
          <p:cNvSpPr/>
          <p:nvPr userDrawn="1"/>
        </p:nvSpPr>
        <p:spPr>
          <a:xfrm>
            <a:off x="0" y="942113"/>
            <a:ext cx="9144000" cy="176350"/>
          </a:xfrm>
          <a:prstGeom prst="rect">
            <a:avLst/>
          </a:prstGeom>
          <a:solidFill>
            <a:srgbClr val="C80060"/>
          </a:solidFill>
          <a:ln>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1350"/>
          </a:p>
        </p:txBody>
      </p:sp>
      <p:sp>
        <p:nvSpPr>
          <p:cNvPr id="9" name="Rectangle 8">
            <a:extLst>
              <a:ext uri="{FF2B5EF4-FFF2-40B4-BE49-F238E27FC236}">
                <a16:creationId xmlns:a16="http://schemas.microsoft.com/office/drawing/2014/main" id="{F94B6E8A-AD55-AF2C-D557-449A0305A438}"/>
              </a:ext>
            </a:extLst>
          </p:cNvPr>
          <p:cNvSpPr/>
          <p:nvPr userDrawn="1"/>
        </p:nvSpPr>
        <p:spPr>
          <a:xfrm>
            <a:off x="0" y="3513863"/>
            <a:ext cx="9144000" cy="176350"/>
          </a:xfrm>
          <a:prstGeom prst="rect">
            <a:avLst/>
          </a:prstGeom>
          <a:solidFill>
            <a:srgbClr val="C80060"/>
          </a:solidFill>
          <a:ln>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1350"/>
          </a:p>
        </p:txBody>
      </p:sp>
    </p:spTree>
    <p:extLst>
      <p:ext uri="{BB962C8B-B14F-4D97-AF65-F5344CB8AC3E}">
        <p14:creationId xmlns:p14="http://schemas.microsoft.com/office/powerpoint/2010/main" val="286183725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38838355"/>
      </p:ext>
    </p:extLst>
  </p:cSld>
  <p:clrMapOvr>
    <a:masterClrMapping/>
  </p:clrMapOvr>
  <p:transition/>
</p:sldLayout>
</file>

<file path=ppt/slideLayouts/slideLayout8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F2C52-D81D-6103-C514-3D93F3A3A3E7}"/>
              </a:ext>
            </a:extLst>
          </p:cNvPr>
          <p:cNvSpPr>
            <a:spLocks noGrp="1"/>
          </p:cNvSpPr>
          <p:nvPr>
            <p:ph type="title"/>
          </p:nvPr>
        </p:nvSpPr>
        <p:spPr>
          <a:xfrm>
            <a:off x="0" y="1"/>
            <a:ext cx="9144000" cy="800082"/>
          </a:xfrm>
          <a:solidFill>
            <a:srgbClr val="FAF7F5"/>
          </a:solidFill>
          <a:ln>
            <a:solidFill>
              <a:srgbClr val="FAF7F5"/>
            </a:solidFill>
          </a:ln>
        </p:spPr>
        <p:txBody>
          <a:bodyPr tIns="180000">
            <a:normAutofit/>
          </a:bodyPr>
          <a:lstStyle>
            <a:lvl1pPr>
              <a:defRPr sz="3200">
                <a:solidFill>
                  <a:srgbClr val="66665C"/>
                </a:solidFill>
              </a:defRPr>
            </a:lvl1pPr>
          </a:lstStyle>
          <a:p>
            <a:r>
              <a:rPr lang="en-GB" dirty="0"/>
              <a:t>Click to edit Master title style</a:t>
            </a:r>
            <a:endParaRPr lang="en-CH" dirty="0"/>
          </a:p>
        </p:txBody>
      </p:sp>
      <p:sp>
        <p:nvSpPr>
          <p:cNvPr id="3" name="Content Placeholder 2">
            <a:extLst>
              <a:ext uri="{FF2B5EF4-FFF2-40B4-BE49-F238E27FC236}">
                <a16:creationId xmlns:a16="http://schemas.microsoft.com/office/drawing/2014/main" id="{CB56C9A7-A794-032F-6DCF-FA32238AA5C7}"/>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CH" dirty="0"/>
          </a:p>
        </p:txBody>
      </p:sp>
      <p:sp>
        <p:nvSpPr>
          <p:cNvPr id="5" name="Footer Placeholder 4">
            <a:extLst>
              <a:ext uri="{FF2B5EF4-FFF2-40B4-BE49-F238E27FC236}">
                <a16:creationId xmlns:a16="http://schemas.microsoft.com/office/drawing/2014/main" id="{D11946FB-B897-7EEF-322B-36B66F1D7D09}"/>
              </a:ext>
            </a:extLst>
          </p:cNvPr>
          <p:cNvSpPr>
            <a:spLocks noGrp="1"/>
          </p:cNvSpPr>
          <p:nvPr>
            <p:ph type="ftr" sz="quarter" idx="11"/>
          </p:nvPr>
        </p:nvSpPr>
        <p:spPr>
          <a:xfrm>
            <a:off x="-8519" y="6560583"/>
            <a:ext cx="8004550" cy="365125"/>
          </a:xfrm>
        </p:spPr>
        <p:txBody>
          <a:bodyPr/>
          <a:lstStyle>
            <a:lvl1pPr>
              <a:defRPr sz="1200" b="1" i="0">
                <a:solidFill>
                  <a:schemeClr val="bg1"/>
                </a:solidFill>
                <a:latin typeface="Avenir Next Demi Bold" panose="020B0503020202020204" pitchFamily="34" charset="0"/>
              </a:defRPr>
            </a:lvl1pPr>
          </a:lstStyle>
          <a:p>
            <a:r>
              <a:rPr lang="en-GB" dirty="0"/>
              <a:t>Flash-Cosmos: In-Flash Bulk Bitwise Operations Using Inherent Computation </a:t>
            </a:r>
            <a:r>
              <a:rPr lang="en-GB" dirty="0" err="1"/>
              <a:t>Capbility</a:t>
            </a:r>
            <a:r>
              <a:rPr lang="en-GB" dirty="0"/>
              <a:t> of NAND Flash Memory</a:t>
            </a:r>
            <a:endParaRPr lang="en-CH" dirty="0"/>
          </a:p>
        </p:txBody>
      </p:sp>
      <p:sp>
        <p:nvSpPr>
          <p:cNvPr id="6" name="Slide Number Placeholder 5">
            <a:extLst>
              <a:ext uri="{FF2B5EF4-FFF2-40B4-BE49-F238E27FC236}">
                <a16:creationId xmlns:a16="http://schemas.microsoft.com/office/drawing/2014/main" id="{4A994CEE-A16E-CD13-AD5A-343524F6CAA0}"/>
              </a:ext>
            </a:extLst>
          </p:cNvPr>
          <p:cNvSpPr>
            <a:spLocks noGrp="1"/>
          </p:cNvSpPr>
          <p:nvPr>
            <p:ph type="sldNum" sz="quarter" idx="12"/>
          </p:nvPr>
        </p:nvSpPr>
        <p:spPr>
          <a:xfrm>
            <a:off x="6967331" y="6560583"/>
            <a:ext cx="2057400" cy="365125"/>
          </a:xfrm>
        </p:spPr>
        <p:txBody>
          <a:bodyPr/>
          <a:lstStyle>
            <a:lvl1pPr>
              <a:defRPr sz="1400" b="1" i="0">
                <a:solidFill>
                  <a:srgbClr val="66665C"/>
                </a:solidFill>
                <a:latin typeface="Avenir Next Demi Bold" panose="020B0503020202020204" pitchFamily="34" charset="0"/>
              </a:defRPr>
            </a:lvl1pPr>
          </a:lstStyle>
          <a:p>
            <a:fld id="{CC579B59-77B5-774A-97C3-0D6C62254113}" type="slidenum">
              <a:rPr lang="en-CH" smtClean="0"/>
              <a:pPr/>
              <a:t>‹#›</a:t>
            </a:fld>
            <a:endParaRPr lang="en-CH" dirty="0"/>
          </a:p>
        </p:txBody>
      </p:sp>
      <p:sp>
        <p:nvSpPr>
          <p:cNvPr id="7" name="Rectangle 6">
            <a:extLst>
              <a:ext uri="{FF2B5EF4-FFF2-40B4-BE49-F238E27FC236}">
                <a16:creationId xmlns:a16="http://schemas.microsoft.com/office/drawing/2014/main" id="{F7D32CAE-C200-B97E-8C05-88E1DCEFC7C8}"/>
              </a:ext>
            </a:extLst>
          </p:cNvPr>
          <p:cNvSpPr/>
          <p:nvPr userDrawn="1"/>
        </p:nvSpPr>
        <p:spPr>
          <a:xfrm>
            <a:off x="0" y="802951"/>
            <a:ext cx="9144000" cy="74466"/>
          </a:xfrm>
          <a:prstGeom prst="rect">
            <a:avLst/>
          </a:prstGeom>
          <a:solidFill>
            <a:srgbClr val="C80060"/>
          </a:solidFill>
          <a:ln>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sz="1350"/>
          </a:p>
        </p:txBody>
      </p:sp>
      <p:pic>
        <p:nvPicPr>
          <p:cNvPr id="4" name="그래픽 12">
            <a:extLst>
              <a:ext uri="{FF2B5EF4-FFF2-40B4-BE49-F238E27FC236}">
                <a16:creationId xmlns:a16="http://schemas.microsoft.com/office/drawing/2014/main" id="{2D6660E3-897F-7940-5162-70C1F7A2295C}"/>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096" y="6637917"/>
            <a:ext cx="978667" cy="188277"/>
          </a:xfrm>
          <a:prstGeom prst="rect">
            <a:avLst/>
          </a:prstGeom>
        </p:spPr>
      </p:pic>
    </p:spTree>
    <p:extLst>
      <p:ext uri="{BB962C8B-B14F-4D97-AF65-F5344CB8AC3E}">
        <p14:creationId xmlns:p14="http://schemas.microsoft.com/office/powerpoint/2010/main" val="13116331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5256693"/>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3062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1494368"/>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58396810"/>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7678932"/>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71486633"/>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42156"/>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39204901"/>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1634217"/>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4237537"/>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7247826"/>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7479838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image" Target="../media/image1.pn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10.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image" Target="../media/image1.pn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1.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image" Target="../media/image1.png"/><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2.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image" Target="../media/image1.png"/><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3.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4.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image" Target="../media/image1.png"/><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theme" Target="../theme/theme15.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theme" Target="../theme/theme16.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5.xml"/><Relationship Id="rId13" Type="http://schemas.openxmlformats.org/officeDocument/2006/relationships/image" Target="../media/image1.png"/><Relationship Id="rId3" Type="http://schemas.openxmlformats.org/officeDocument/2006/relationships/slideLayout" Target="../slideLayouts/slideLayout170.xml"/><Relationship Id="rId7" Type="http://schemas.openxmlformats.org/officeDocument/2006/relationships/slideLayout" Target="../slideLayouts/slideLayout174.xml"/><Relationship Id="rId12" Type="http://schemas.openxmlformats.org/officeDocument/2006/relationships/theme" Target="../theme/theme17.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5" Type="http://schemas.openxmlformats.org/officeDocument/2006/relationships/slideLayout" Target="../slideLayouts/slideLayout172.xml"/><Relationship Id="rId10" Type="http://schemas.openxmlformats.org/officeDocument/2006/relationships/slideLayout" Target="../slideLayouts/slideLayout177.xml"/><Relationship Id="rId4" Type="http://schemas.openxmlformats.org/officeDocument/2006/relationships/slideLayout" Target="../slideLayouts/slideLayout171.xml"/><Relationship Id="rId9" Type="http://schemas.openxmlformats.org/officeDocument/2006/relationships/slideLayout" Target="../slideLayouts/slideLayout17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6.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12" Type="http://schemas.openxmlformats.org/officeDocument/2006/relationships/theme" Target="../theme/theme18.xml"/><Relationship Id="rId2" Type="http://schemas.openxmlformats.org/officeDocument/2006/relationships/slideLayout" Target="../slideLayouts/slideLayout180.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slideLayout" Target="../slideLayouts/slideLayout189.xml"/><Relationship Id="rId5" Type="http://schemas.openxmlformats.org/officeDocument/2006/relationships/slideLayout" Target="../slideLayouts/slideLayout183.xml"/><Relationship Id="rId10" Type="http://schemas.openxmlformats.org/officeDocument/2006/relationships/slideLayout" Target="../slideLayouts/slideLayout188.xml"/><Relationship Id="rId4" Type="http://schemas.openxmlformats.org/officeDocument/2006/relationships/slideLayout" Target="../slideLayouts/slideLayout182.xml"/><Relationship Id="rId9" Type="http://schemas.openxmlformats.org/officeDocument/2006/relationships/slideLayout" Target="../slideLayouts/slideLayout18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theme" Target="../theme/theme19.xml"/><Relationship Id="rId3" Type="http://schemas.openxmlformats.org/officeDocument/2006/relationships/slideLayout" Target="../slideLayouts/slideLayout192.xml"/><Relationship Id="rId7" Type="http://schemas.openxmlformats.org/officeDocument/2006/relationships/slideLayout" Target="../slideLayouts/slideLayout196.xml"/><Relationship Id="rId12" Type="http://schemas.openxmlformats.org/officeDocument/2006/relationships/slideLayout" Target="../slideLayouts/slideLayout201.xml"/><Relationship Id="rId2" Type="http://schemas.openxmlformats.org/officeDocument/2006/relationships/slideLayout" Target="../slideLayouts/slideLayout191.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0" Type="http://schemas.openxmlformats.org/officeDocument/2006/relationships/slideLayout" Target="../slideLayouts/slideLayout199.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9.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theme" Target="../theme/theme20.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image" Target="../media/image1.png"/><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theme" Target="../theme/theme21.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0" Type="http://schemas.openxmlformats.org/officeDocument/2006/relationships/slideLayout" Target="../slideLayouts/slideLayout222.xml"/><Relationship Id="rId4" Type="http://schemas.openxmlformats.org/officeDocument/2006/relationships/slideLayout" Target="../slideLayouts/slideLayout216.xml"/><Relationship Id="rId9" Type="http://schemas.openxmlformats.org/officeDocument/2006/relationships/slideLayout" Target="../slideLayouts/slideLayout2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1.xml"/><Relationship Id="rId3" Type="http://schemas.openxmlformats.org/officeDocument/2006/relationships/slideLayout" Target="../slideLayouts/slideLayout226.xml"/><Relationship Id="rId7" Type="http://schemas.openxmlformats.org/officeDocument/2006/relationships/slideLayout" Target="../slideLayouts/slideLayout230.xml"/><Relationship Id="rId12" Type="http://schemas.openxmlformats.org/officeDocument/2006/relationships/theme" Target="../theme/theme22.xml"/><Relationship Id="rId2" Type="http://schemas.openxmlformats.org/officeDocument/2006/relationships/slideLayout" Target="../slideLayouts/slideLayout225.xml"/><Relationship Id="rId1" Type="http://schemas.openxmlformats.org/officeDocument/2006/relationships/slideLayout" Target="../slideLayouts/slideLayout224.xml"/><Relationship Id="rId6" Type="http://schemas.openxmlformats.org/officeDocument/2006/relationships/slideLayout" Target="../slideLayouts/slideLayout229.xml"/><Relationship Id="rId11" Type="http://schemas.openxmlformats.org/officeDocument/2006/relationships/slideLayout" Target="../slideLayouts/slideLayout234.xml"/><Relationship Id="rId5" Type="http://schemas.openxmlformats.org/officeDocument/2006/relationships/slideLayout" Target="../slideLayouts/slideLayout228.xml"/><Relationship Id="rId10" Type="http://schemas.openxmlformats.org/officeDocument/2006/relationships/slideLayout" Target="../slideLayouts/slideLayout233.xml"/><Relationship Id="rId4" Type="http://schemas.openxmlformats.org/officeDocument/2006/relationships/slideLayout" Target="../slideLayouts/slideLayout227.xml"/><Relationship Id="rId9" Type="http://schemas.openxmlformats.org/officeDocument/2006/relationships/slideLayout" Target="../slideLayouts/slideLayout232.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42.xml"/><Relationship Id="rId13" Type="http://schemas.openxmlformats.org/officeDocument/2006/relationships/theme" Target="../theme/theme23.xml"/><Relationship Id="rId3" Type="http://schemas.openxmlformats.org/officeDocument/2006/relationships/slideLayout" Target="../slideLayouts/slideLayout237.xml"/><Relationship Id="rId7" Type="http://schemas.openxmlformats.org/officeDocument/2006/relationships/slideLayout" Target="../slideLayouts/slideLayout241.xml"/><Relationship Id="rId12" Type="http://schemas.openxmlformats.org/officeDocument/2006/relationships/slideLayout" Target="../slideLayouts/slideLayout246.xml"/><Relationship Id="rId2" Type="http://schemas.openxmlformats.org/officeDocument/2006/relationships/slideLayout" Target="../slideLayouts/slideLayout236.xml"/><Relationship Id="rId1" Type="http://schemas.openxmlformats.org/officeDocument/2006/relationships/slideLayout" Target="../slideLayouts/slideLayout235.xml"/><Relationship Id="rId6" Type="http://schemas.openxmlformats.org/officeDocument/2006/relationships/slideLayout" Target="../slideLayouts/slideLayout240.xml"/><Relationship Id="rId11" Type="http://schemas.openxmlformats.org/officeDocument/2006/relationships/slideLayout" Target="../slideLayouts/slideLayout245.xml"/><Relationship Id="rId5" Type="http://schemas.openxmlformats.org/officeDocument/2006/relationships/slideLayout" Target="../slideLayouts/slideLayout239.xml"/><Relationship Id="rId10" Type="http://schemas.openxmlformats.org/officeDocument/2006/relationships/slideLayout" Target="../slideLayouts/slideLayout244.xml"/><Relationship Id="rId4" Type="http://schemas.openxmlformats.org/officeDocument/2006/relationships/slideLayout" Target="../slideLayouts/slideLayout238.xml"/><Relationship Id="rId9" Type="http://schemas.openxmlformats.org/officeDocument/2006/relationships/slideLayout" Target="../slideLayouts/slideLayout243.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theme" Target="../theme/theme24.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66.xml"/><Relationship Id="rId13" Type="http://schemas.openxmlformats.org/officeDocument/2006/relationships/theme" Target="../theme/theme25.xml"/><Relationship Id="rId3" Type="http://schemas.openxmlformats.org/officeDocument/2006/relationships/slideLayout" Target="../slideLayouts/slideLayout261.xml"/><Relationship Id="rId7" Type="http://schemas.openxmlformats.org/officeDocument/2006/relationships/slideLayout" Target="../slideLayouts/slideLayout265.xml"/><Relationship Id="rId12" Type="http://schemas.openxmlformats.org/officeDocument/2006/relationships/slideLayout" Target="../slideLayouts/slideLayout270.xml"/><Relationship Id="rId2" Type="http://schemas.openxmlformats.org/officeDocument/2006/relationships/slideLayout" Target="../slideLayouts/slideLayout260.xml"/><Relationship Id="rId1" Type="http://schemas.openxmlformats.org/officeDocument/2006/relationships/slideLayout" Target="../slideLayouts/slideLayout259.xml"/><Relationship Id="rId6" Type="http://schemas.openxmlformats.org/officeDocument/2006/relationships/slideLayout" Target="../slideLayouts/slideLayout264.xml"/><Relationship Id="rId11" Type="http://schemas.openxmlformats.org/officeDocument/2006/relationships/slideLayout" Target="../slideLayouts/slideLayout269.xml"/><Relationship Id="rId5" Type="http://schemas.openxmlformats.org/officeDocument/2006/relationships/slideLayout" Target="../slideLayouts/slideLayout263.xml"/><Relationship Id="rId10" Type="http://schemas.openxmlformats.org/officeDocument/2006/relationships/slideLayout" Target="../slideLayouts/slideLayout268.xml"/><Relationship Id="rId4" Type="http://schemas.openxmlformats.org/officeDocument/2006/relationships/slideLayout" Target="../slideLayouts/slideLayout262.xml"/><Relationship Id="rId9" Type="http://schemas.openxmlformats.org/officeDocument/2006/relationships/slideLayout" Target="../slideLayouts/slideLayout267.xml"/><Relationship Id="rId14" Type="http://schemas.openxmlformats.org/officeDocument/2006/relationships/image" Target="../media/image1.png"/></Relationships>
</file>

<file path=ppt/slideMasters/_rels/slideMaster26.xml.rels><?xml version="1.0" encoding="UTF-8" standalone="yes"?>
<Relationships xmlns="http://schemas.openxmlformats.org/package/2006/relationships"><Relationship Id="rId8" Type="http://schemas.openxmlformats.org/officeDocument/2006/relationships/theme" Target="../theme/theme26.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5" Type="http://schemas.openxmlformats.org/officeDocument/2006/relationships/slideLayout" Target="../slideLayouts/slideLayout275.xml"/><Relationship Id="rId4" Type="http://schemas.openxmlformats.org/officeDocument/2006/relationships/slideLayout" Target="../slideLayouts/slideLayout27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85.xml"/><Relationship Id="rId13" Type="http://schemas.openxmlformats.org/officeDocument/2006/relationships/image" Target="../media/image1.png"/><Relationship Id="rId3" Type="http://schemas.openxmlformats.org/officeDocument/2006/relationships/slideLayout" Target="../slideLayouts/slideLayout280.xml"/><Relationship Id="rId7" Type="http://schemas.openxmlformats.org/officeDocument/2006/relationships/slideLayout" Target="../slideLayouts/slideLayout284.xml"/><Relationship Id="rId12" Type="http://schemas.openxmlformats.org/officeDocument/2006/relationships/theme" Target="../theme/theme27.xml"/><Relationship Id="rId2" Type="http://schemas.openxmlformats.org/officeDocument/2006/relationships/slideLayout" Target="../slideLayouts/slideLayout279.xml"/><Relationship Id="rId1" Type="http://schemas.openxmlformats.org/officeDocument/2006/relationships/slideLayout" Target="../slideLayouts/slideLayout278.xml"/><Relationship Id="rId6" Type="http://schemas.openxmlformats.org/officeDocument/2006/relationships/slideLayout" Target="../slideLayouts/slideLayout283.xml"/><Relationship Id="rId11" Type="http://schemas.openxmlformats.org/officeDocument/2006/relationships/slideLayout" Target="../slideLayouts/slideLayout288.xml"/><Relationship Id="rId5" Type="http://schemas.openxmlformats.org/officeDocument/2006/relationships/slideLayout" Target="../slideLayouts/slideLayout282.xml"/><Relationship Id="rId10" Type="http://schemas.openxmlformats.org/officeDocument/2006/relationships/slideLayout" Target="../slideLayouts/slideLayout287.xml"/><Relationship Id="rId4" Type="http://schemas.openxmlformats.org/officeDocument/2006/relationships/slideLayout" Target="../slideLayouts/slideLayout281.xml"/><Relationship Id="rId9" Type="http://schemas.openxmlformats.org/officeDocument/2006/relationships/slideLayout" Target="../slideLayouts/slideLayout286.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296.xml"/><Relationship Id="rId13" Type="http://schemas.openxmlformats.org/officeDocument/2006/relationships/image" Target="../media/image1.png"/><Relationship Id="rId3" Type="http://schemas.openxmlformats.org/officeDocument/2006/relationships/slideLayout" Target="../slideLayouts/slideLayout291.xml"/><Relationship Id="rId7" Type="http://schemas.openxmlformats.org/officeDocument/2006/relationships/slideLayout" Target="../slideLayouts/slideLayout295.xml"/><Relationship Id="rId12" Type="http://schemas.openxmlformats.org/officeDocument/2006/relationships/theme" Target="../theme/theme28.xml"/><Relationship Id="rId2" Type="http://schemas.openxmlformats.org/officeDocument/2006/relationships/slideLayout" Target="../slideLayouts/slideLayout290.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1" Type="http://schemas.openxmlformats.org/officeDocument/2006/relationships/slideLayout" Target="../slideLayouts/slideLayout299.xml"/><Relationship Id="rId5" Type="http://schemas.openxmlformats.org/officeDocument/2006/relationships/slideLayout" Target="../slideLayouts/slideLayout293.xml"/><Relationship Id="rId10" Type="http://schemas.openxmlformats.org/officeDocument/2006/relationships/slideLayout" Target="../slideLayouts/slideLayout298.xml"/><Relationship Id="rId4" Type="http://schemas.openxmlformats.org/officeDocument/2006/relationships/slideLayout" Target="../slideLayouts/slideLayout292.xml"/><Relationship Id="rId9" Type="http://schemas.openxmlformats.org/officeDocument/2006/relationships/slideLayout" Target="../slideLayouts/slideLayout297.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07.xml"/><Relationship Id="rId13" Type="http://schemas.openxmlformats.org/officeDocument/2006/relationships/image" Target="../media/image1.png"/><Relationship Id="rId3" Type="http://schemas.openxmlformats.org/officeDocument/2006/relationships/slideLayout" Target="../slideLayouts/slideLayout302.xml"/><Relationship Id="rId7" Type="http://schemas.openxmlformats.org/officeDocument/2006/relationships/slideLayout" Target="../slideLayouts/slideLayout306.xml"/><Relationship Id="rId12" Type="http://schemas.openxmlformats.org/officeDocument/2006/relationships/theme" Target="../theme/theme29.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5" Type="http://schemas.openxmlformats.org/officeDocument/2006/relationships/slideLayout" Target="../slideLayouts/slideLayout304.xml"/><Relationship Id="rId10" Type="http://schemas.openxmlformats.org/officeDocument/2006/relationships/slideLayout" Target="../slideLayouts/slideLayout309.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18.xml"/><Relationship Id="rId13" Type="http://schemas.openxmlformats.org/officeDocument/2006/relationships/theme" Target="../theme/theme30.xml"/><Relationship Id="rId3" Type="http://schemas.openxmlformats.org/officeDocument/2006/relationships/slideLayout" Target="../slideLayouts/slideLayout313.xml"/><Relationship Id="rId7" Type="http://schemas.openxmlformats.org/officeDocument/2006/relationships/slideLayout" Target="../slideLayouts/slideLayout317.xml"/><Relationship Id="rId12" Type="http://schemas.openxmlformats.org/officeDocument/2006/relationships/slideLayout" Target="../slideLayouts/slideLayout322.xml"/><Relationship Id="rId2" Type="http://schemas.openxmlformats.org/officeDocument/2006/relationships/slideLayout" Target="../slideLayouts/slideLayout312.xml"/><Relationship Id="rId1" Type="http://schemas.openxmlformats.org/officeDocument/2006/relationships/slideLayout" Target="../slideLayouts/slideLayout311.xml"/><Relationship Id="rId6" Type="http://schemas.openxmlformats.org/officeDocument/2006/relationships/slideLayout" Target="../slideLayouts/slideLayout316.xml"/><Relationship Id="rId11" Type="http://schemas.openxmlformats.org/officeDocument/2006/relationships/slideLayout" Target="../slideLayouts/slideLayout321.xml"/><Relationship Id="rId5" Type="http://schemas.openxmlformats.org/officeDocument/2006/relationships/slideLayout" Target="../slideLayouts/slideLayout315.xml"/><Relationship Id="rId10" Type="http://schemas.openxmlformats.org/officeDocument/2006/relationships/slideLayout" Target="../slideLayouts/slideLayout320.xml"/><Relationship Id="rId4" Type="http://schemas.openxmlformats.org/officeDocument/2006/relationships/slideLayout" Target="../slideLayouts/slideLayout314.xml"/><Relationship Id="rId9" Type="http://schemas.openxmlformats.org/officeDocument/2006/relationships/slideLayout" Target="../slideLayouts/slideLayout319.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0.xml"/><Relationship Id="rId13" Type="http://schemas.openxmlformats.org/officeDocument/2006/relationships/image" Target="../media/image1.png"/><Relationship Id="rId3" Type="http://schemas.openxmlformats.org/officeDocument/2006/relationships/slideLayout" Target="../slideLayouts/slideLayout325.xml"/><Relationship Id="rId7" Type="http://schemas.openxmlformats.org/officeDocument/2006/relationships/slideLayout" Target="../slideLayouts/slideLayout329.xml"/><Relationship Id="rId12" Type="http://schemas.openxmlformats.org/officeDocument/2006/relationships/theme" Target="../theme/theme31.xml"/><Relationship Id="rId2" Type="http://schemas.openxmlformats.org/officeDocument/2006/relationships/slideLayout" Target="../slideLayouts/slideLayout324.xml"/><Relationship Id="rId1" Type="http://schemas.openxmlformats.org/officeDocument/2006/relationships/slideLayout" Target="../slideLayouts/slideLayout323.xml"/><Relationship Id="rId6" Type="http://schemas.openxmlformats.org/officeDocument/2006/relationships/slideLayout" Target="../slideLayouts/slideLayout328.xml"/><Relationship Id="rId11" Type="http://schemas.openxmlformats.org/officeDocument/2006/relationships/slideLayout" Target="../slideLayouts/slideLayout333.xml"/><Relationship Id="rId5" Type="http://schemas.openxmlformats.org/officeDocument/2006/relationships/slideLayout" Target="../slideLayouts/slideLayout327.xml"/><Relationship Id="rId10" Type="http://schemas.openxmlformats.org/officeDocument/2006/relationships/slideLayout" Target="../slideLayouts/slideLayout332.xml"/><Relationship Id="rId4" Type="http://schemas.openxmlformats.org/officeDocument/2006/relationships/slideLayout" Target="../slideLayouts/slideLayout326.xml"/><Relationship Id="rId9" Type="http://schemas.openxmlformats.org/officeDocument/2006/relationships/slideLayout" Target="../slideLayouts/slideLayout331.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1.xml"/><Relationship Id="rId3" Type="http://schemas.openxmlformats.org/officeDocument/2006/relationships/slideLayout" Target="../slideLayouts/slideLayout336.xml"/><Relationship Id="rId7" Type="http://schemas.openxmlformats.org/officeDocument/2006/relationships/slideLayout" Target="../slideLayouts/slideLayout340.xml"/><Relationship Id="rId12" Type="http://schemas.openxmlformats.org/officeDocument/2006/relationships/theme" Target="../theme/theme32.xml"/><Relationship Id="rId2" Type="http://schemas.openxmlformats.org/officeDocument/2006/relationships/slideLayout" Target="../slideLayouts/slideLayout335.xml"/><Relationship Id="rId1" Type="http://schemas.openxmlformats.org/officeDocument/2006/relationships/slideLayout" Target="../slideLayouts/slideLayout334.xml"/><Relationship Id="rId6" Type="http://schemas.openxmlformats.org/officeDocument/2006/relationships/slideLayout" Target="../slideLayouts/slideLayout339.xml"/><Relationship Id="rId11" Type="http://schemas.openxmlformats.org/officeDocument/2006/relationships/slideLayout" Target="../slideLayouts/slideLayout344.xml"/><Relationship Id="rId5" Type="http://schemas.openxmlformats.org/officeDocument/2006/relationships/slideLayout" Target="../slideLayouts/slideLayout338.xml"/><Relationship Id="rId10" Type="http://schemas.openxmlformats.org/officeDocument/2006/relationships/slideLayout" Target="../slideLayouts/slideLayout343.xml"/><Relationship Id="rId4" Type="http://schemas.openxmlformats.org/officeDocument/2006/relationships/slideLayout" Target="../slideLayouts/slideLayout337.xml"/><Relationship Id="rId9" Type="http://schemas.openxmlformats.org/officeDocument/2006/relationships/slideLayout" Target="../slideLayouts/slideLayout342.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52.xml"/><Relationship Id="rId13" Type="http://schemas.openxmlformats.org/officeDocument/2006/relationships/image" Target="../media/image1.png"/><Relationship Id="rId3" Type="http://schemas.openxmlformats.org/officeDocument/2006/relationships/slideLayout" Target="../slideLayouts/slideLayout347.xml"/><Relationship Id="rId7" Type="http://schemas.openxmlformats.org/officeDocument/2006/relationships/slideLayout" Target="../slideLayouts/slideLayout351.xml"/><Relationship Id="rId12" Type="http://schemas.openxmlformats.org/officeDocument/2006/relationships/theme" Target="../theme/theme33.xml"/><Relationship Id="rId2" Type="http://schemas.openxmlformats.org/officeDocument/2006/relationships/slideLayout" Target="../slideLayouts/slideLayout346.xml"/><Relationship Id="rId1" Type="http://schemas.openxmlformats.org/officeDocument/2006/relationships/slideLayout" Target="../slideLayouts/slideLayout345.xml"/><Relationship Id="rId6" Type="http://schemas.openxmlformats.org/officeDocument/2006/relationships/slideLayout" Target="../slideLayouts/slideLayout350.xml"/><Relationship Id="rId11" Type="http://schemas.openxmlformats.org/officeDocument/2006/relationships/slideLayout" Target="../slideLayouts/slideLayout355.xml"/><Relationship Id="rId5" Type="http://schemas.openxmlformats.org/officeDocument/2006/relationships/slideLayout" Target="../slideLayouts/slideLayout349.xml"/><Relationship Id="rId10" Type="http://schemas.openxmlformats.org/officeDocument/2006/relationships/slideLayout" Target="../slideLayouts/slideLayout354.xml"/><Relationship Id="rId4" Type="http://schemas.openxmlformats.org/officeDocument/2006/relationships/slideLayout" Target="../slideLayouts/slideLayout348.xml"/><Relationship Id="rId9" Type="http://schemas.openxmlformats.org/officeDocument/2006/relationships/slideLayout" Target="../slideLayouts/slideLayout353.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63.xml"/><Relationship Id="rId3" Type="http://schemas.openxmlformats.org/officeDocument/2006/relationships/slideLayout" Target="../slideLayouts/slideLayout358.xml"/><Relationship Id="rId7" Type="http://schemas.openxmlformats.org/officeDocument/2006/relationships/slideLayout" Target="../slideLayouts/slideLayout362.xml"/><Relationship Id="rId12" Type="http://schemas.openxmlformats.org/officeDocument/2006/relationships/theme" Target="../theme/theme34.xml"/><Relationship Id="rId2" Type="http://schemas.openxmlformats.org/officeDocument/2006/relationships/slideLayout" Target="../slideLayouts/slideLayout357.xml"/><Relationship Id="rId1" Type="http://schemas.openxmlformats.org/officeDocument/2006/relationships/slideLayout" Target="../slideLayouts/slideLayout356.xml"/><Relationship Id="rId6" Type="http://schemas.openxmlformats.org/officeDocument/2006/relationships/slideLayout" Target="../slideLayouts/slideLayout361.xml"/><Relationship Id="rId11" Type="http://schemas.openxmlformats.org/officeDocument/2006/relationships/slideLayout" Target="../slideLayouts/slideLayout366.xml"/><Relationship Id="rId5" Type="http://schemas.openxmlformats.org/officeDocument/2006/relationships/slideLayout" Target="../slideLayouts/slideLayout360.xml"/><Relationship Id="rId10" Type="http://schemas.openxmlformats.org/officeDocument/2006/relationships/slideLayout" Target="../slideLayouts/slideLayout365.xml"/><Relationship Id="rId4" Type="http://schemas.openxmlformats.org/officeDocument/2006/relationships/slideLayout" Target="../slideLayouts/slideLayout359.xml"/><Relationship Id="rId9" Type="http://schemas.openxmlformats.org/officeDocument/2006/relationships/slideLayout" Target="../slideLayouts/slideLayout364.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74.xml"/><Relationship Id="rId3" Type="http://schemas.openxmlformats.org/officeDocument/2006/relationships/slideLayout" Target="../slideLayouts/slideLayout369.xml"/><Relationship Id="rId7" Type="http://schemas.openxmlformats.org/officeDocument/2006/relationships/slideLayout" Target="../slideLayouts/slideLayout373.xml"/><Relationship Id="rId12" Type="http://schemas.openxmlformats.org/officeDocument/2006/relationships/theme" Target="../theme/theme35.xml"/><Relationship Id="rId2" Type="http://schemas.openxmlformats.org/officeDocument/2006/relationships/slideLayout" Target="../slideLayouts/slideLayout368.xml"/><Relationship Id="rId1" Type="http://schemas.openxmlformats.org/officeDocument/2006/relationships/slideLayout" Target="../slideLayouts/slideLayout367.xml"/><Relationship Id="rId6" Type="http://schemas.openxmlformats.org/officeDocument/2006/relationships/slideLayout" Target="../slideLayouts/slideLayout372.xml"/><Relationship Id="rId11" Type="http://schemas.openxmlformats.org/officeDocument/2006/relationships/slideLayout" Target="../slideLayouts/slideLayout377.xml"/><Relationship Id="rId5" Type="http://schemas.openxmlformats.org/officeDocument/2006/relationships/slideLayout" Target="../slideLayouts/slideLayout371.xml"/><Relationship Id="rId10" Type="http://schemas.openxmlformats.org/officeDocument/2006/relationships/slideLayout" Target="../slideLayouts/slideLayout376.xml"/><Relationship Id="rId4" Type="http://schemas.openxmlformats.org/officeDocument/2006/relationships/slideLayout" Target="../slideLayouts/slideLayout370.xml"/><Relationship Id="rId9" Type="http://schemas.openxmlformats.org/officeDocument/2006/relationships/slideLayout" Target="../slideLayouts/slideLayout375.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85.xml"/><Relationship Id="rId13" Type="http://schemas.openxmlformats.org/officeDocument/2006/relationships/image" Target="../media/image1.png"/><Relationship Id="rId3" Type="http://schemas.openxmlformats.org/officeDocument/2006/relationships/slideLayout" Target="../slideLayouts/slideLayout380.xml"/><Relationship Id="rId7" Type="http://schemas.openxmlformats.org/officeDocument/2006/relationships/slideLayout" Target="../slideLayouts/slideLayout384.xml"/><Relationship Id="rId12" Type="http://schemas.openxmlformats.org/officeDocument/2006/relationships/theme" Target="../theme/theme36.xml"/><Relationship Id="rId2" Type="http://schemas.openxmlformats.org/officeDocument/2006/relationships/slideLayout" Target="../slideLayouts/slideLayout379.xml"/><Relationship Id="rId1" Type="http://schemas.openxmlformats.org/officeDocument/2006/relationships/slideLayout" Target="../slideLayouts/slideLayout378.xml"/><Relationship Id="rId6" Type="http://schemas.openxmlformats.org/officeDocument/2006/relationships/slideLayout" Target="../slideLayouts/slideLayout383.xml"/><Relationship Id="rId11" Type="http://schemas.openxmlformats.org/officeDocument/2006/relationships/slideLayout" Target="../slideLayouts/slideLayout388.xml"/><Relationship Id="rId5" Type="http://schemas.openxmlformats.org/officeDocument/2006/relationships/slideLayout" Target="../slideLayouts/slideLayout382.xml"/><Relationship Id="rId10" Type="http://schemas.openxmlformats.org/officeDocument/2006/relationships/slideLayout" Target="../slideLayouts/slideLayout387.xml"/><Relationship Id="rId4" Type="http://schemas.openxmlformats.org/officeDocument/2006/relationships/slideLayout" Target="../slideLayouts/slideLayout381.xml"/><Relationship Id="rId9" Type="http://schemas.openxmlformats.org/officeDocument/2006/relationships/slideLayout" Target="../slideLayouts/slideLayout386.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396.xml"/><Relationship Id="rId13" Type="http://schemas.openxmlformats.org/officeDocument/2006/relationships/image" Target="../media/image1.png"/><Relationship Id="rId3" Type="http://schemas.openxmlformats.org/officeDocument/2006/relationships/slideLayout" Target="../slideLayouts/slideLayout391.xml"/><Relationship Id="rId7" Type="http://schemas.openxmlformats.org/officeDocument/2006/relationships/slideLayout" Target="../slideLayouts/slideLayout395.xml"/><Relationship Id="rId12" Type="http://schemas.openxmlformats.org/officeDocument/2006/relationships/theme" Target="../theme/theme37.xml"/><Relationship Id="rId2" Type="http://schemas.openxmlformats.org/officeDocument/2006/relationships/slideLayout" Target="../slideLayouts/slideLayout390.xml"/><Relationship Id="rId1" Type="http://schemas.openxmlformats.org/officeDocument/2006/relationships/slideLayout" Target="../slideLayouts/slideLayout389.xml"/><Relationship Id="rId6" Type="http://schemas.openxmlformats.org/officeDocument/2006/relationships/slideLayout" Target="../slideLayouts/slideLayout394.xml"/><Relationship Id="rId11" Type="http://schemas.openxmlformats.org/officeDocument/2006/relationships/slideLayout" Target="../slideLayouts/slideLayout399.xml"/><Relationship Id="rId5" Type="http://schemas.openxmlformats.org/officeDocument/2006/relationships/slideLayout" Target="../slideLayouts/slideLayout393.xml"/><Relationship Id="rId10" Type="http://schemas.openxmlformats.org/officeDocument/2006/relationships/slideLayout" Target="../slideLayouts/slideLayout398.xml"/><Relationship Id="rId4" Type="http://schemas.openxmlformats.org/officeDocument/2006/relationships/slideLayout" Target="../slideLayouts/slideLayout392.xml"/><Relationship Id="rId9" Type="http://schemas.openxmlformats.org/officeDocument/2006/relationships/slideLayout" Target="../slideLayouts/slideLayout39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07.xml"/><Relationship Id="rId13" Type="http://schemas.openxmlformats.org/officeDocument/2006/relationships/image" Target="../media/image1.png"/><Relationship Id="rId3" Type="http://schemas.openxmlformats.org/officeDocument/2006/relationships/slideLayout" Target="../slideLayouts/slideLayout402.xml"/><Relationship Id="rId7" Type="http://schemas.openxmlformats.org/officeDocument/2006/relationships/slideLayout" Target="../slideLayouts/slideLayout406.xml"/><Relationship Id="rId12" Type="http://schemas.openxmlformats.org/officeDocument/2006/relationships/theme" Target="../theme/theme38.xml"/><Relationship Id="rId2" Type="http://schemas.openxmlformats.org/officeDocument/2006/relationships/slideLayout" Target="../slideLayouts/slideLayout401.xml"/><Relationship Id="rId1" Type="http://schemas.openxmlformats.org/officeDocument/2006/relationships/slideLayout" Target="../slideLayouts/slideLayout400.xml"/><Relationship Id="rId6" Type="http://schemas.openxmlformats.org/officeDocument/2006/relationships/slideLayout" Target="../slideLayouts/slideLayout405.xml"/><Relationship Id="rId11" Type="http://schemas.openxmlformats.org/officeDocument/2006/relationships/slideLayout" Target="../slideLayouts/slideLayout410.xml"/><Relationship Id="rId5" Type="http://schemas.openxmlformats.org/officeDocument/2006/relationships/slideLayout" Target="../slideLayouts/slideLayout404.xml"/><Relationship Id="rId10" Type="http://schemas.openxmlformats.org/officeDocument/2006/relationships/slideLayout" Target="../slideLayouts/slideLayout409.xml"/><Relationship Id="rId4" Type="http://schemas.openxmlformats.org/officeDocument/2006/relationships/slideLayout" Target="../slideLayouts/slideLayout403.xml"/><Relationship Id="rId9" Type="http://schemas.openxmlformats.org/officeDocument/2006/relationships/slideLayout" Target="../slideLayouts/slideLayout408.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18.xml"/><Relationship Id="rId13" Type="http://schemas.openxmlformats.org/officeDocument/2006/relationships/theme" Target="../theme/theme39.xml"/><Relationship Id="rId3" Type="http://schemas.openxmlformats.org/officeDocument/2006/relationships/slideLayout" Target="../slideLayouts/slideLayout413.xml"/><Relationship Id="rId7" Type="http://schemas.openxmlformats.org/officeDocument/2006/relationships/slideLayout" Target="../slideLayouts/slideLayout417.xml"/><Relationship Id="rId12" Type="http://schemas.openxmlformats.org/officeDocument/2006/relationships/slideLayout" Target="../slideLayouts/slideLayout422.xml"/><Relationship Id="rId2" Type="http://schemas.openxmlformats.org/officeDocument/2006/relationships/slideLayout" Target="../slideLayouts/slideLayout412.xml"/><Relationship Id="rId1" Type="http://schemas.openxmlformats.org/officeDocument/2006/relationships/slideLayout" Target="../slideLayouts/slideLayout411.xml"/><Relationship Id="rId6" Type="http://schemas.openxmlformats.org/officeDocument/2006/relationships/slideLayout" Target="../slideLayouts/slideLayout416.xml"/><Relationship Id="rId11" Type="http://schemas.openxmlformats.org/officeDocument/2006/relationships/slideLayout" Target="../slideLayouts/slideLayout421.xml"/><Relationship Id="rId5" Type="http://schemas.openxmlformats.org/officeDocument/2006/relationships/slideLayout" Target="../slideLayouts/slideLayout415.xml"/><Relationship Id="rId10" Type="http://schemas.openxmlformats.org/officeDocument/2006/relationships/slideLayout" Target="../slideLayouts/slideLayout420.xml"/><Relationship Id="rId4" Type="http://schemas.openxmlformats.org/officeDocument/2006/relationships/slideLayout" Target="../slideLayouts/slideLayout414.xml"/><Relationship Id="rId9" Type="http://schemas.openxmlformats.org/officeDocument/2006/relationships/slideLayout" Target="../slideLayouts/slideLayout4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0.xml"/><Relationship Id="rId3" Type="http://schemas.openxmlformats.org/officeDocument/2006/relationships/slideLayout" Target="../slideLayouts/slideLayout425.xml"/><Relationship Id="rId7" Type="http://schemas.openxmlformats.org/officeDocument/2006/relationships/slideLayout" Target="../slideLayouts/slideLayout429.xml"/><Relationship Id="rId12" Type="http://schemas.openxmlformats.org/officeDocument/2006/relationships/theme" Target="../theme/theme40.xml"/><Relationship Id="rId2" Type="http://schemas.openxmlformats.org/officeDocument/2006/relationships/slideLayout" Target="../slideLayouts/slideLayout424.xml"/><Relationship Id="rId1" Type="http://schemas.openxmlformats.org/officeDocument/2006/relationships/slideLayout" Target="../slideLayouts/slideLayout423.xml"/><Relationship Id="rId6" Type="http://schemas.openxmlformats.org/officeDocument/2006/relationships/slideLayout" Target="../slideLayouts/slideLayout428.xml"/><Relationship Id="rId11" Type="http://schemas.openxmlformats.org/officeDocument/2006/relationships/slideLayout" Target="../slideLayouts/slideLayout433.xml"/><Relationship Id="rId5" Type="http://schemas.openxmlformats.org/officeDocument/2006/relationships/slideLayout" Target="../slideLayouts/slideLayout427.xml"/><Relationship Id="rId10" Type="http://schemas.openxmlformats.org/officeDocument/2006/relationships/slideLayout" Target="../slideLayouts/slideLayout432.xml"/><Relationship Id="rId4" Type="http://schemas.openxmlformats.org/officeDocument/2006/relationships/slideLayout" Target="../slideLayouts/slideLayout426.xml"/><Relationship Id="rId9" Type="http://schemas.openxmlformats.org/officeDocument/2006/relationships/slideLayout" Target="../slideLayouts/slideLayout431.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1.xml"/><Relationship Id="rId3" Type="http://schemas.openxmlformats.org/officeDocument/2006/relationships/slideLayout" Target="../slideLayouts/slideLayout436.xml"/><Relationship Id="rId7" Type="http://schemas.openxmlformats.org/officeDocument/2006/relationships/slideLayout" Target="../slideLayouts/slideLayout440.xml"/><Relationship Id="rId12" Type="http://schemas.openxmlformats.org/officeDocument/2006/relationships/theme" Target="../theme/theme41.xml"/><Relationship Id="rId2" Type="http://schemas.openxmlformats.org/officeDocument/2006/relationships/slideLayout" Target="../slideLayouts/slideLayout435.xml"/><Relationship Id="rId1" Type="http://schemas.openxmlformats.org/officeDocument/2006/relationships/slideLayout" Target="../slideLayouts/slideLayout434.xml"/><Relationship Id="rId6" Type="http://schemas.openxmlformats.org/officeDocument/2006/relationships/slideLayout" Target="../slideLayouts/slideLayout439.xml"/><Relationship Id="rId11" Type="http://schemas.openxmlformats.org/officeDocument/2006/relationships/slideLayout" Target="../slideLayouts/slideLayout444.xml"/><Relationship Id="rId5" Type="http://schemas.openxmlformats.org/officeDocument/2006/relationships/slideLayout" Target="../slideLayouts/slideLayout438.xml"/><Relationship Id="rId10" Type="http://schemas.openxmlformats.org/officeDocument/2006/relationships/slideLayout" Target="../slideLayouts/slideLayout443.xml"/><Relationship Id="rId4" Type="http://schemas.openxmlformats.org/officeDocument/2006/relationships/slideLayout" Target="../slideLayouts/slideLayout437.xml"/><Relationship Id="rId9" Type="http://schemas.openxmlformats.org/officeDocument/2006/relationships/slideLayout" Target="../slideLayouts/slideLayout442.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2.xml"/><Relationship Id="rId13" Type="http://schemas.openxmlformats.org/officeDocument/2006/relationships/image" Target="../media/image1.png"/><Relationship Id="rId3" Type="http://schemas.openxmlformats.org/officeDocument/2006/relationships/slideLayout" Target="../slideLayouts/slideLayout447.xml"/><Relationship Id="rId7" Type="http://schemas.openxmlformats.org/officeDocument/2006/relationships/slideLayout" Target="../slideLayouts/slideLayout451.xml"/><Relationship Id="rId12" Type="http://schemas.openxmlformats.org/officeDocument/2006/relationships/theme" Target="../theme/theme42.xml"/><Relationship Id="rId2" Type="http://schemas.openxmlformats.org/officeDocument/2006/relationships/slideLayout" Target="../slideLayouts/slideLayout446.xml"/><Relationship Id="rId1" Type="http://schemas.openxmlformats.org/officeDocument/2006/relationships/slideLayout" Target="../slideLayouts/slideLayout445.xml"/><Relationship Id="rId6" Type="http://schemas.openxmlformats.org/officeDocument/2006/relationships/slideLayout" Target="../slideLayouts/slideLayout450.xml"/><Relationship Id="rId11" Type="http://schemas.openxmlformats.org/officeDocument/2006/relationships/slideLayout" Target="../slideLayouts/slideLayout455.xml"/><Relationship Id="rId5" Type="http://schemas.openxmlformats.org/officeDocument/2006/relationships/slideLayout" Target="../slideLayouts/slideLayout449.xml"/><Relationship Id="rId10" Type="http://schemas.openxmlformats.org/officeDocument/2006/relationships/slideLayout" Target="../slideLayouts/slideLayout454.xml"/><Relationship Id="rId4" Type="http://schemas.openxmlformats.org/officeDocument/2006/relationships/slideLayout" Target="../slideLayouts/slideLayout448.xml"/><Relationship Id="rId9" Type="http://schemas.openxmlformats.org/officeDocument/2006/relationships/slideLayout" Target="../slideLayouts/slideLayout453.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63.xml"/><Relationship Id="rId3" Type="http://schemas.openxmlformats.org/officeDocument/2006/relationships/slideLayout" Target="../slideLayouts/slideLayout458.xml"/><Relationship Id="rId7" Type="http://schemas.openxmlformats.org/officeDocument/2006/relationships/slideLayout" Target="../slideLayouts/slideLayout462.xml"/><Relationship Id="rId12" Type="http://schemas.openxmlformats.org/officeDocument/2006/relationships/theme" Target="../theme/theme43.xml"/><Relationship Id="rId2" Type="http://schemas.openxmlformats.org/officeDocument/2006/relationships/slideLayout" Target="../slideLayouts/slideLayout457.xml"/><Relationship Id="rId1" Type="http://schemas.openxmlformats.org/officeDocument/2006/relationships/slideLayout" Target="../slideLayouts/slideLayout456.xml"/><Relationship Id="rId6" Type="http://schemas.openxmlformats.org/officeDocument/2006/relationships/slideLayout" Target="../slideLayouts/slideLayout461.xml"/><Relationship Id="rId11" Type="http://schemas.openxmlformats.org/officeDocument/2006/relationships/slideLayout" Target="../slideLayouts/slideLayout466.xml"/><Relationship Id="rId5" Type="http://schemas.openxmlformats.org/officeDocument/2006/relationships/slideLayout" Target="../slideLayouts/slideLayout460.xml"/><Relationship Id="rId10" Type="http://schemas.openxmlformats.org/officeDocument/2006/relationships/slideLayout" Target="../slideLayouts/slideLayout465.xml"/><Relationship Id="rId4" Type="http://schemas.openxmlformats.org/officeDocument/2006/relationships/slideLayout" Target="../slideLayouts/slideLayout459.xml"/><Relationship Id="rId9" Type="http://schemas.openxmlformats.org/officeDocument/2006/relationships/slideLayout" Target="../slideLayouts/slideLayout464.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74.xml"/><Relationship Id="rId3" Type="http://schemas.openxmlformats.org/officeDocument/2006/relationships/slideLayout" Target="../slideLayouts/slideLayout469.xml"/><Relationship Id="rId7" Type="http://schemas.openxmlformats.org/officeDocument/2006/relationships/slideLayout" Target="../slideLayouts/slideLayout473.xml"/><Relationship Id="rId12" Type="http://schemas.openxmlformats.org/officeDocument/2006/relationships/theme" Target="../theme/theme44.xml"/><Relationship Id="rId2" Type="http://schemas.openxmlformats.org/officeDocument/2006/relationships/slideLayout" Target="../slideLayouts/slideLayout468.xml"/><Relationship Id="rId1" Type="http://schemas.openxmlformats.org/officeDocument/2006/relationships/slideLayout" Target="../slideLayouts/slideLayout467.xml"/><Relationship Id="rId6" Type="http://schemas.openxmlformats.org/officeDocument/2006/relationships/slideLayout" Target="../slideLayouts/slideLayout472.xml"/><Relationship Id="rId11" Type="http://schemas.openxmlformats.org/officeDocument/2006/relationships/slideLayout" Target="../slideLayouts/slideLayout477.xml"/><Relationship Id="rId5" Type="http://schemas.openxmlformats.org/officeDocument/2006/relationships/slideLayout" Target="../slideLayouts/slideLayout471.xml"/><Relationship Id="rId10" Type="http://schemas.openxmlformats.org/officeDocument/2006/relationships/slideLayout" Target="../slideLayouts/slideLayout476.xml"/><Relationship Id="rId4" Type="http://schemas.openxmlformats.org/officeDocument/2006/relationships/slideLayout" Target="../slideLayouts/slideLayout470.xml"/><Relationship Id="rId9" Type="http://schemas.openxmlformats.org/officeDocument/2006/relationships/slideLayout" Target="../slideLayouts/slideLayout475.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85.xml"/><Relationship Id="rId13" Type="http://schemas.openxmlformats.org/officeDocument/2006/relationships/image" Target="../media/image1.png"/><Relationship Id="rId3" Type="http://schemas.openxmlformats.org/officeDocument/2006/relationships/slideLayout" Target="../slideLayouts/slideLayout480.xml"/><Relationship Id="rId7" Type="http://schemas.openxmlformats.org/officeDocument/2006/relationships/slideLayout" Target="../slideLayouts/slideLayout484.xml"/><Relationship Id="rId12" Type="http://schemas.openxmlformats.org/officeDocument/2006/relationships/theme" Target="../theme/theme45.xml"/><Relationship Id="rId2" Type="http://schemas.openxmlformats.org/officeDocument/2006/relationships/slideLayout" Target="../slideLayouts/slideLayout479.xml"/><Relationship Id="rId1" Type="http://schemas.openxmlformats.org/officeDocument/2006/relationships/slideLayout" Target="../slideLayouts/slideLayout478.xml"/><Relationship Id="rId6" Type="http://schemas.openxmlformats.org/officeDocument/2006/relationships/slideLayout" Target="../slideLayouts/slideLayout483.xml"/><Relationship Id="rId11" Type="http://schemas.openxmlformats.org/officeDocument/2006/relationships/slideLayout" Target="../slideLayouts/slideLayout488.xml"/><Relationship Id="rId5" Type="http://schemas.openxmlformats.org/officeDocument/2006/relationships/slideLayout" Target="../slideLayouts/slideLayout482.xml"/><Relationship Id="rId10" Type="http://schemas.openxmlformats.org/officeDocument/2006/relationships/slideLayout" Target="../slideLayouts/slideLayout487.xml"/><Relationship Id="rId4" Type="http://schemas.openxmlformats.org/officeDocument/2006/relationships/slideLayout" Target="../slideLayouts/slideLayout481.xml"/><Relationship Id="rId9" Type="http://schemas.openxmlformats.org/officeDocument/2006/relationships/slideLayout" Target="../slideLayouts/slideLayout486.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496.xml"/><Relationship Id="rId13" Type="http://schemas.openxmlformats.org/officeDocument/2006/relationships/image" Target="../media/image1.png"/><Relationship Id="rId3" Type="http://schemas.openxmlformats.org/officeDocument/2006/relationships/slideLayout" Target="../slideLayouts/slideLayout491.xml"/><Relationship Id="rId7" Type="http://schemas.openxmlformats.org/officeDocument/2006/relationships/slideLayout" Target="../slideLayouts/slideLayout495.xml"/><Relationship Id="rId12" Type="http://schemas.openxmlformats.org/officeDocument/2006/relationships/theme" Target="../theme/theme46.xml"/><Relationship Id="rId2" Type="http://schemas.openxmlformats.org/officeDocument/2006/relationships/slideLayout" Target="../slideLayouts/slideLayout490.xml"/><Relationship Id="rId1" Type="http://schemas.openxmlformats.org/officeDocument/2006/relationships/slideLayout" Target="../slideLayouts/slideLayout489.xml"/><Relationship Id="rId6" Type="http://schemas.openxmlformats.org/officeDocument/2006/relationships/slideLayout" Target="../slideLayouts/slideLayout494.xml"/><Relationship Id="rId11" Type="http://schemas.openxmlformats.org/officeDocument/2006/relationships/slideLayout" Target="../slideLayouts/slideLayout499.xml"/><Relationship Id="rId5" Type="http://schemas.openxmlformats.org/officeDocument/2006/relationships/slideLayout" Target="../slideLayouts/slideLayout493.xml"/><Relationship Id="rId10" Type="http://schemas.openxmlformats.org/officeDocument/2006/relationships/slideLayout" Target="../slideLayouts/slideLayout498.xml"/><Relationship Id="rId4" Type="http://schemas.openxmlformats.org/officeDocument/2006/relationships/slideLayout" Target="../slideLayouts/slideLayout492.xml"/><Relationship Id="rId9" Type="http://schemas.openxmlformats.org/officeDocument/2006/relationships/slideLayout" Target="../slideLayouts/slideLayout497.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07.xml"/><Relationship Id="rId13" Type="http://schemas.openxmlformats.org/officeDocument/2006/relationships/slideLayout" Target="../slideLayouts/slideLayout512.xml"/><Relationship Id="rId3" Type="http://schemas.openxmlformats.org/officeDocument/2006/relationships/slideLayout" Target="../slideLayouts/slideLayout502.xml"/><Relationship Id="rId7" Type="http://schemas.openxmlformats.org/officeDocument/2006/relationships/slideLayout" Target="../slideLayouts/slideLayout506.xml"/><Relationship Id="rId12" Type="http://schemas.openxmlformats.org/officeDocument/2006/relationships/slideLayout" Target="../slideLayouts/slideLayout511.xml"/><Relationship Id="rId2" Type="http://schemas.openxmlformats.org/officeDocument/2006/relationships/slideLayout" Target="../slideLayouts/slideLayout501.xml"/><Relationship Id="rId1" Type="http://schemas.openxmlformats.org/officeDocument/2006/relationships/slideLayout" Target="../slideLayouts/slideLayout500.xml"/><Relationship Id="rId6" Type="http://schemas.openxmlformats.org/officeDocument/2006/relationships/slideLayout" Target="../slideLayouts/slideLayout505.xml"/><Relationship Id="rId11" Type="http://schemas.openxmlformats.org/officeDocument/2006/relationships/slideLayout" Target="../slideLayouts/slideLayout510.xml"/><Relationship Id="rId5" Type="http://schemas.openxmlformats.org/officeDocument/2006/relationships/slideLayout" Target="../slideLayouts/slideLayout504.xml"/><Relationship Id="rId10" Type="http://schemas.openxmlformats.org/officeDocument/2006/relationships/slideLayout" Target="../slideLayouts/slideLayout509.xml"/><Relationship Id="rId4" Type="http://schemas.openxmlformats.org/officeDocument/2006/relationships/slideLayout" Target="../slideLayouts/slideLayout503.xml"/><Relationship Id="rId9" Type="http://schemas.openxmlformats.org/officeDocument/2006/relationships/slideLayout" Target="../slideLayouts/slideLayout508.xml"/><Relationship Id="rId14" Type="http://schemas.openxmlformats.org/officeDocument/2006/relationships/theme" Target="../theme/theme47.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0.xml"/><Relationship Id="rId13" Type="http://schemas.openxmlformats.org/officeDocument/2006/relationships/image" Target="../media/image1.png"/><Relationship Id="rId3" Type="http://schemas.openxmlformats.org/officeDocument/2006/relationships/slideLayout" Target="../slideLayouts/slideLayout515.xml"/><Relationship Id="rId7" Type="http://schemas.openxmlformats.org/officeDocument/2006/relationships/slideLayout" Target="../slideLayouts/slideLayout519.xml"/><Relationship Id="rId12" Type="http://schemas.openxmlformats.org/officeDocument/2006/relationships/theme" Target="../theme/theme48.xml"/><Relationship Id="rId2" Type="http://schemas.openxmlformats.org/officeDocument/2006/relationships/slideLayout" Target="../slideLayouts/slideLayout514.xml"/><Relationship Id="rId1" Type="http://schemas.openxmlformats.org/officeDocument/2006/relationships/slideLayout" Target="../slideLayouts/slideLayout513.xml"/><Relationship Id="rId6" Type="http://schemas.openxmlformats.org/officeDocument/2006/relationships/slideLayout" Target="../slideLayouts/slideLayout518.xml"/><Relationship Id="rId11" Type="http://schemas.openxmlformats.org/officeDocument/2006/relationships/slideLayout" Target="../slideLayouts/slideLayout523.xml"/><Relationship Id="rId5" Type="http://schemas.openxmlformats.org/officeDocument/2006/relationships/slideLayout" Target="../slideLayouts/slideLayout517.xml"/><Relationship Id="rId10" Type="http://schemas.openxmlformats.org/officeDocument/2006/relationships/slideLayout" Target="../slideLayouts/slideLayout522.xml"/><Relationship Id="rId4" Type="http://schemas.openxmlformats.org/officeDocument/2006/relationships/slideLayout" Target="../slideLayouts/slideLayout516.xml"/><Relationship Id="rId9" Type="http://schemas.openxmlformats.org/officeDocument/2006/relationships/slideLayout" Target="../slideLayouts/slideLayout521.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1.xml"/><Relationship Id="rId13" Type="http://schemas.openxmlformats.org/officeDocument/2006/relationships/image" Target="../media/image1.png"/><Relationship Id="rId3" Type="http://schemas.openxmlformats.org/officeDocument/2006/relationships/slideLayout" Target="../slideLayouts/slideLayout526.xml"/><Relationship Id="rId7" Type="http://schemas.openxmlformats.org/officeDocument/2006/relationships/slideLayout" Target="../slideLayouts/slideLayout530.xml"/><Relationship Id="rId12" Type="http://schemas.openxmlformats.org/officeDocument/2006/relationships/theme" Target="../theme/theme49.xml"/><Relationship Id="rId2" Type="http://schemas.openxmlformats.org/officeDocument/2006/relationships/slideLayout" Target="../slideLayouts/slideLayout525.xml"/><Relationship Id="rId1" Type="http://schemas.openxmlformats.org/officeDocument/2006/relationships/slideLayout" Target="../slideLayouts/slideLayout524.xml"/><Relationship Id="rId6" Type="http://schemas.openxmlformats.org/officeDocument/2006/relationships/slideLayout" Target="../slideLayouts/slideLayout529.xml"/><Relationship Id="rId11" Type="http://schemas.openxmlformats.org/officeDocument/2006/relationships/slideLayout" Target="../slideLayouts/slideLayout534.xml"/><Relationship Id="rId5" Type="http://schemas.openxmlformats.org/officeDocument/2006/relationships/slideLayout" Target="../slideLayouts/slideLayout528.xml"/><Relationship Id="rId10" Type="http://schemas.openxmlformats.org/officeDocument/2006/relationships/slideLayout" Target="../slideLayouts/slideLayout533.xml"/><Relationship Id="rId4" Type="http://schemas.openxmlformats.org/officeDocument/2006/relationships/slideLayout" Target="../slideLayouts/slideLayout527.xml"/><Relationship Id="rId9" Type="http://schemas.openxmlformats.org/officeDocument/2006/relationships/slideLayout" Target="../slideLayouts/slideLayout53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2.xml"/><Relationship Id="rId13" Type="http://schemas.openxmlformats.org/officeDocument/2006/relationships/theme" Target="../theme/theme50.xml"/><Relationship Id="rId3" Type="http://schemas.openxmlformats.org/officeDocument/2006/relationships/slideLayout" Target="../slideLayouts/slideLayout537.xml"/><Relationship Id="rId7" Type="http://schemas.openxmlformats.org/officeDocument/2006/relationships/slideLayout" Target="../slideLayouts/slideLayout541.xml"/><Relationship Id="rId12" Type="http://schemas.openxmlformats.org/officeDocument/2006/relationships/slideLayout" Target="../slideLayouts/slideLayout546.xml"/><Relationship Id="rId2" Type="http://schemas.openxmlformats.org/officeDocument/2006/relationships/slideLayout" Target="../slideLayouts/slideLayout536.xml"/><Relationship Id="rId1" Type="http://schemas.openxmlformats.org/officeDocument/2006/relationships/slideLayout" Target="../slideLayouts/slideLayout535.xml"/><Relationship Id="rId6" Type="http://schemas.openxmlformats.org/officeDocument/2006/relationships/slideLayout" Target="../slideLayouts/slideLayout540.xml"/><Relationship Id="rId11" Type="http://schemas.openxmlformats.org/officeDocument/2006/relationships/slideLayout" Target="../slideLayouts/slideLayout545.xml"/><Relationship Id="rId5" Type="http://schemas.openxmlformats.org/officeDocument/2006/relationships/slideLayout" Target="../slideLayouts/slideLayout539.xml"/><Relationship Id="rId10" Type="http://schemas.openxmlformats.org/officeDocument/2006/relationships/slideLayout" Target="../slideLayouts/slideLayout544.xml"/><Relationship Id="rId4" Type="http://schemas.openxmlformats.org/officeDocument/2006/relationships/slideLayout" Target="../slideLayouts/slideLayout538.xml"/><Relationship Id="rId9" Type="http://schemas.openxmlformats.org/officeDocument/2006/relationships/slideLayout" Target="../slideLayouts/slideLayout543.xml"/><Relationship Id="rId14" Type="http://schemas.openxmlformats.org/officeDocument/2006/relationships/image" Target="../media/image1.png"/></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4.xml"/><Relationship Id="rId13" Type="http://schemas.openxmlformats.org/officeDocument/2006/relationships/image" Target="../media/image1.png"/><Relationship Id="rId3" Type="http://schemas.openxmlformats.org/officeDocument/2006/relationships/slideLayout" Target="../slideLayouts/slideLayout549.xml"/><Relationship Id="rId7" Type="http://schemas.openxmlformats.org/officeDocument/2006/relationships/slideLayout" Target="../slideLayouts/slideLayout553.xml"/><Relationship Id="rId12" Type="http://schemas.openxmlformats.org/officeDocument/2006/relationships/theme" Target="../theme/theme51.xml"/><Relationship Id="rId2" Type="http://schemas.openxmlformats.org/officeDocument/2006/relationships/slideLayout" Target="../slideLayouts/slideLayout548.xml"/><Relationship Id="rId1" Type="http://schemas.openxmlformats.org/officeDocument/2006/relationships/slideLayout" Target="../slideLayouts/slideLayout547.xml"/><Relationship Id="rId6" Type="http://schemas.openxmlformats.org/officeDocument/2006/relationships/slideLayout" Target="../slideLayouts/slideLayout552.xml"/><Relationship Id="rId11" Type="http://schemas.openxmlformats.org/officeDocument/2006/relationships/slideLayout" Target="../slideLayouts/slideLayout557.xml"/><Relationship Id="rId5" Type="http://schemas.openxmlformats.org/officeDocument/2006/relationships/slideLayout" Target="../slideLayouts/slideLayout551.xml"/><Relationship Id="rId10" Type="http://schemas.openxmlformats.org/officeDocument/2006/relationships/slideLayout" Target="../slideLayouts/slideLayout556.xml"/><Relationship Id="rId4" Type="http://schemas.openxmlformats.org/officeDocument/2006/relationships/slideLayout" Target="../slideLayouts/slideLayout550.xml"/><Relationship Id="rId9" Type="http://schemas.openxmlformats.org/officeDocument/2006/relationships/slideLayout" Target="../slideLayouts/slideLayout555.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5.xml"/><Relationship Id="rId13" Type="http://schemas.openxmlformats.org/officeDocument/2006/relationships/image" Target="../media/image1.png"/><Relationship Id="rId3" Type="http://schemas.openxmlformats.org/officeDocument/2006/relationships/slideLayout" Target="../slideLayouts/slideLayout560.xml"/><Relationship Id="rId7" Type="http://schemas.openxmlformats.org/officeDocument/2006/relationships/slideLayout" Target="../slideLayouts/slideLayout564.xml"/><Relationship Id="rId12" Type="http://schemas.openxmlformats.org/officeDocument/2006/relationships/theme" Target="../theme/theme52.xml"/><Relationship Id="rId2" Type="http://schemas.openxmlformats.org/officeDocument/2006/relationships/slideLayout" Target="../slideLayouts/slideLayout559.xml"/><Relationship Id="rId1" Type="http://schemas.openxmlformats.org/officeDocument/2006/relationships/slideLayout" Target="../slideLayouts/slideLayout558.xml"/><Relationship Id="rId6" Type="http://schemas.openxmlformats.org/officeDocument/2006/relationships/slideLayout" Target="../slideLayouts/slideLayout563.xml"/><Relationship Id="rId11" Type="http://schemas.openxmlformats.org/officeDocument/2006/relationships/slideLayout" Target="../slideLayouts/slideLayout568.xml"/><Relationship Id="rId5" Type="http://schemas.openxmlformats.org/officeDocument/2006/relationships/slideLayout" Target="../slideLayouts/slideLayout562.xml"/><Relationship Id="rId10" Type="http://schemas.openxmlformats.org/officeDocument/2006/relationships/slideLayout" Target="../slideLayouts/slideLayout567.xml"/><Relationship Id="rId4" Type="http://schemas.openxmlformats.org/officeDocument/2006/relationships/slideLayout" Target="../slideLayouts/slideLayout561.xml"/><Relationship Id="rId9" Type="http://schemas.openxmlformats.org/officeDocument/2006/relationships/slideLayout" Target="../slideLayouts/slideLayout566.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76.xml"/><Relationship Id="rId13" Type="http://schemas.openxmlformats.org/officeDocument/2006/relationships/image" Target="../media/image1.png"/><Relationship Id="rId3" Type="http://schemas.openxmlformats.org/officeDocument/2006/relationships/slideLayout" Target="../slideLayouts/slideLayout571.xml"/><Relationship Id="rId7" Type="http://schemas.openxmlformats.org/officeDocument/2006/relationships/slideLayout" Target="../slideLayouts/slideLayout575.xml"/><Relationship Id="rId12" Type="http://schemas.openxmlformats.org/officeDocument/2006/relationships/theme" Target="../theme/theme53.xml"/><Relationship Id="rId2" Type="http://schemas.openxmlformats.org/officeDocument/2006/relationships/slideLayout" Target="../slideLayouts/slideLayout570.xml"/><Relationship Id="rId1" Type="http://schemas.openxmlformats.org/officeDocument/2006/relationships/slideLayout" Target="../slideLayouts/slideLayout569.xml"/><Relationship Id="rId6" Type="http://schemas.openxmlformats.org/officeDocument/2006/relationships/slideLayout" Target="../slideLayouts/slideLayout574.xml"/><Relationship Id="rId11" Type="http://schemas.openxmlformats.org/officeDocument/2006/relationships/slideLayout" Target="../slideLayouts/slideLayout579.xml"/><Relationship Id="rId5" Type="http://schemas.openxmlformats.org/officeDocument/2006/relationships/slideLayout" Target="../slideLayouts/slideLayout573.xml"/><Relationship Id="rId10" Type="http://schemas.openxmlformats.org/officeDocument/2006/relationships/slideLayout" Target="../slideLayouts/slideLayout578.xml"/><Relationship Id="rId4" Type="http://schemas.openxmlformats.org/officeDocument/2006/relationships/slideLayout" Target="../slideLayouts/slideLayout572.xml"/><Relationship Id="rId9" Type="http://schemas.openxmlformats.org/officeDocument/2006/relationships/slideLayout" Target="../slideLayouts/slideLayout577.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87.xml"/><Relationship Id="rId13" Type="http://schemas.openxmlformats.org/officeDocument/2006/relationships/theme" Target="../theme/theme54.xml"/><Relationship Id="rId3" Type="http://schemas.openxmlformats.org/officeDocument/2006/relationships/slideLayout" Target="../slideLayouts/slideLayout582.xml"/><Relationship Id="rId7" Type="http://schemas.openxmlformats.org/officeDocument/2006/relationships/slideLayout" Target="../slideLayouts/slideLayout586.xml"/><Relationship Id="rId12" Type="http://schemas.openxmlformats.org/officeDocument/2006/relationships/slideLayout" Target="../slideLayouts/slideLayout591.xml"/><Relationship Id="rId2" Type="http://schemas.openxmlformats.org/officeDocument/2006/relationships/slideLayout" Target="../slideLayouts/slideLayout581.xml"/><Relationship Id="rId1" Type="http://schemas.openxmlformats.org/officeDocument/2006/relationships/slideLayout" Target="../slideLayouts/slideLayout580.xml"/><Relationship Id="rId6" Type="http://schemas.openxmlformats.org/officeDocument/2006/relationships/slideLayout" Target="../slideLayouts/slideLayout585.xml"/><Relationship Id="rId11" Type="http://schemas.openxmlformats.org/officeDocument/2006/relationships/slideLayout" Target="../slideLayouts/slideLayout590.xml"/><Relationship Id="rId5" Type="http://schemas.openxmlformats.org/officeDocument/2006/relationships/slideLayout" Target="../slideLayouts/slideLayout584.xml"/><Relationship Id="rId10" Type="http://schemas.openxmlformats.org/officeDocument/2006/relationships/slideLayout" Target="../slideLayouts/slideLayout589.xml"/><Relationship Id="rId4" Type="http://schemas.openxmlformats.org/officeDocument/2006/relationships/slideLayout" Target="../slideLayouts/slideLayout583.xml"/><Relationship Id="rId9" Type="http://schemas.openxmlformats.org/officeDocument/2006/relationships/slideLayout" Target="../slideLayouts/slideLayout588.xml"/></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599.xml"/><Relationship Id="rId13" Type="http://schemas.openxmlformats.org/officeDocument/2006/relationships/image" Target="../media/image1.png"/><Relationship Id="rId3" Type="http://schemas.openxmlformats.org/officeDocument/2006/relationships/slideLayout" Target="../slideLayouts/slideLayout594.xml"/><Relationship Id="rId7" Type="http://schemas.openxmlformats.org/officeDocument/2006/relationships/slideLayout" Target="../slideLayouts/slideLayout598.xml"/><Relationship Id="rId12" Type="http://schemas.openxmlformats.org/officeDocument/2006/relationships/theme" Target="../theme/theme55.xml"/><Relationship Id="rId2" Type="http://schemas.openxmlformats.org/officeDocument/2006/relationships/slideLayout" Target="../slideLayouts/slideLayout593.xml"/><Relationship Id="rId1" Type="http://schemas.openxmlformats.org/officeDocument/2006/relationships/slideLayout" Target="../slideLayouts/slideLayout592.xml"/><Relationship Id="rId6" Type="http://schemas.openxmlformats.org/officeDocument/2006/relationships/slideLayout" Target="../slideLayouts/slideLayout597.xml"/><Relationship Id="rId11" Type="http://schemas.openxmlformats.org/officeDocument/2006/relationships/slideLayout" Target="../slideLayouts/slideLayout602.xml"/><Relationship Id="rId5" Type="http://schemas.openxmlformats.org/officeDocument/2006/relationships/slideLayout" Target="../slideLayouts/slideLayout596.xml"/><Relationship Id="rId10" Type="http://schemas.openxmlformats.org/officeDocument/2006/relationships/slideLayout" Target="../slideLayouts/slideLayout601.xml"/><Relationship Id="rId4" Type="http://schemas.openxmlformats.org/officeDocument/2006/relationships/slideLayout" Target="../slideLayouts/slideLayout595.xml"/><Relationship Id="rId9" Type="http://schemas.openxmlformats.org/officeDocument/2006/relationships/slideLayout" Target="../slideLayouts/slideLayout600.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10.xml"/><Relationship Id="rId13" Type="http://schemas.openxmlformats.org/officeDocument/2006/relationships/image" Target="../media/image1.png"/><Relationship Id="rId3" Type="http://schemas.openxmlformats.org/officeDocument/2006/relationships/slideLayout" Target="../slideLayouts/slideLayout605.xml"/><Relationship Id="rId7" Type="http://schemas.openxmlformats.org/officeDocument/2006/relationships/slideLayout" Target="../slideLayouts/slideLayout609.xml"/><Relationship Id="rId12" Type="http://schemas.openxmlformats.org/officeDocument/2006/relationships/theme" Target="../theme/theme56.xml"/><Relationship Id="rId2" Type="http://schemas.openxmlformats.org/officeDocument/2006/relationships/slideLayout" Target="../slideLayouts/slideLayout604.xml"/><Relationship Id="rId1" Type="http://schemas.openxmlformats.org/officeDocument/2006/relationships/slideLayout" Target="../slideLayouts/slideLayout603.xml"/><Relationship Id="rId6" Type="http://schemas.openxmlformats.org/officeDocument/2006/relationships/slideLayout" Target="../slideLayouts/slideLayout608.xml"/><Relationship Id="rId11" Type="http://schemas.openxmlformats.org/officeDocument/2006/relationships/slideLayout" Target="../slideLayouts/slideLayout613.xml"/><Relationship Id="rId5" Type="http://schemas.openxmlformats.org/officeDocument/2006/relationships/slideLayout" Target="../slideLayouts/slideLayout607.xml"/><Relationship Id="rId10" Type="http://schemas.openxmlformats.org/officeDocument/2006/relationships/slideLayout" Target="../slideLayouts/slideLayout612.xml"/><Relationship Id="rId4" Type="http://schemas.openxmlformats.org/officeDocument/2006/relationships/slideLayout" Target="../slideLayouts/slideLayout606.xml"/><Relationship Id="rId9" Type="http://schemas.openxmlformats.org/officeDocument/2006/relationships/slideLayout" Target="../slideLayouts/slideLayout611.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21.xml"/><Relationship Id="rId13" Type="http://schemas.openxmlformats.org/officeDocument/2006/relationships/theme" Target="../theme/theme57.xml"/><Relationship Id="rId3" Type="http://schemas.openxmlformats.org/officeDocument/2006/relationships/slideLayout" Target="../slideLayouts/slideLayout616.xml"/><Relationship Id="rId7" Type="http://schemas.openxmlformats.org/officeDocument/2006/relationships/slideLayout" Target="../slideLayouts/slideLayout620.xml"/><Relationship Id="rId12" Type="http://schemas.openxmlformats.org/officeDocument/2006/relationships/slideLayout" Target="../slideLayouts/slideLayout625.xml"/><Relationship Id="rId2" Type="http://schemas.openxmlformats.org/officeDocument/2006/relationships/slideLayout" Target="../slideLayouts/slideLayout615.xml"/><Relationship Id="rId1" Type="http://schemas.openxmlformats.org/officeDocument/2006/relationships/slideLayout" Target="../slideLayouts/slideLayout614.xml"/><Relationship Id="rId6" Type="http://schemas.openxmlformats.org/officeDocument/2006/relationships/slideLayout" Target="../slideLayouts/slideLayout619.xml"/><Relationship Id="rId11" Type="http://schemas.openxmlformats.org/officeDocument/2006/relationships/slideLayout" Target="../slideLayouts/slideLayout624.xml"/><Relationship Id="rId5" Type="http://schemas.openxmlformats.org/officeDocument/2006/relationships/slideLayout" Target="../slideLayouts/slideLayout618.xml"/><Relationship Id="rId10" Type="http://schemas.openxmlformats.org/officeDocument/2006/relationships/slideLayout" Target="../slideLayouts/slideLayout623.xml"/><Relationship Id="rId4" Type="http://schemas.openxmlformats.org/officeDocument/2006/relationships/slideLayout" Target="../slideLayouts/slideLayout617.xml"/><Relationship Id="rId9" Type="http://schemas.openxmlformats.org/officeDocument/2006/relationships/slideLayout" Target="../slideLayouts/slideLayout622.xml"/><Relationship Id="rId14" Type="http://schemas.openxmlformats.org/officeDocument/2006/relationships/image" Target="../media/image1.png"/></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3.xml"/><Relationship Id="rId13" Type="http://schemas.openxmlformats.org/officeDocument/2006/relationships/image" Target="../media/image1.png"/><Relationship Id="rId3" Type="http://schemas.openxmlformats.org/officeDocument/2006/relationships/slideLayout" Target="../slideLayouts/slideLayout628.xml"/><Relationship Id="rId7" Type="http://schemas.openxmlformats.org/officeDocument/2006/relationships/slideLayout" Target="../slideLayouts/slideLayout632.xml"/><Relationship Id="rId12" Type="http://schemas.openxmlformats.org/officeDocument/2006/relationships/theme" Target="../theme/theme58.xml"/><Relationship Id="rId2" Type="http://schemas.openxmlformats.org/officeDocument/2006/relationships/slideLayout" Target="../slideLayouts/slideLayout627.xml"/><Relationship Id="rId1" Type="http://schemas.openxmlformats.org/officeDocument/2006/relationships/slideLayout" Target="../slideLayouts/slideLayout626.xml"/><Relationship Id="rId6" Type="http://schemas.openxmlformats.org/officeDocument/2006/relationships/slideLayout" Target="../slideLayouts/slideLayout631.xml"/><Relationship Id="rId11" Type="http://schemas.openxmlformats.org/officeDocument/2006/relationships/slideLayout" Target="../slideLayouts/slideLayout636.xml"/><Relationship Id="rId5" Type="http://schemas.openxmlformats.org/officeDocument/2006/relationships/slideLayout" Target="../slideLayouts/slideLayout630.xml"/><Relationship Id="rId10" Type="http://schemas.openxmlformats.org/officeDocument/2006/relationships/slideLayout" Target="../slideLayouts/slideLayout635.xml"/><Relationship Id="rId4" Type="http://schemas.openxmlformats.org/officeDocument/2006/relationships/slideLayout" Target="../slideLayouts/slideLayout629.xml"/><Relationship Id="rId9" Type="http://schemas.openxmlformats.org/officeDocument/2006/relationships/slideLayout" Target="../slideLayouts/slideLayout634.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4.xml"/><Relationship Id="rId13" Type="http://schemas.openxmlformats.org/officeDocument/2006/relationships/image" Target="../media/image1.png"/><Relationship Id="rId3" Type="http://schemas.openxmlformats.org/officeDocument/2006/relationships/slideLayout" Target="../slideLayouts/slideLayout639.xml"/><Relationship Id="rId7" Type="http://schemas.openxmlformats.org/officeDocument/2006/relationships/slideLayout" Target="../slideLayouts/slideLayout643.xml"/><Relationship Id="rId12" Type="http://schemas.openxmlformats.org/officeDocument/2006/relationships/theme" Target="../theme/theme59.xml"/><Relationship Id="rId2" Type="http://schemas.openxmlformats.org/officeDocument/2006/relationships/slideLayout" Target="../slideLayouts/slideLayout638.xml"/><Relationship Id="rId1" Type="http://schemas.openxmlformats.org/officeDocument/2006/relationships/slideLayout" Target="../slideLayouts/slideLayout637.xml"/><Relationship Id="rId6" Type="http://schemas.openxmlformats.org/officeDocument/2006/relationships/slideLayout" Target="../slideLayouts/slideLayout642.xml"/><Relationship Id="rId11" Type="http://schemas.openxmlformats.org/officeDocument/2006/relationships/slideLayout" Target="../slideLayouts/slideLayout647.xml"/><Relationship Id="rId5" Type="http://schemas.openxmlformats.org/officeDocument/2006/relationships/slideLayout" Target="../slideLayouts/slideLayout641.xml"/><Relationship Id="rId10" Type="http://schemas.openxmlformats.org/officeDocument/2006/relationships/slideLayout" Target="../slideLayouts/slideLayout646.xml"/><Relationship Id="rId4" Type="http://schemas.openxmlformats.org/officeDocument/2006/relationships/slideLayout" Target="../slideLayouts/slideLayout640.xml"/><Relationship Id="rId9" Type="http://schemas.openxmlformats.org/officeDocument/2006/relationships/slideLayout" Target="../slideLayouts/slideLayout64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55.xml"/><Relationship Id="rId13" Type="http://schemas.openxmlformats.org/officeDocument/2006/relationships/theme" Target="../theme/theme60.xml"/><Relationship Id="rId3" Type="http://schemas.openxmlformats.org/officeDocument/2006/relationships/slideLayout" Target="../slideLayouts/slideLayout650.xml"/><Relationship Id="rId7" Type="http://schemas.openxmlformats.org/officeDocument/2006/relationships/slideLayout" Target="../slideLayouts/slideLayout654.xml"/><Relationship Id="rId12" Type="http://schemas.openxmlformats.org/officeDocument/2006/relationships/slideLayout" Target="../slideLayouts/slideLayout659.xml"/><Relationship Id="rId2" Type="http://schemas.openxmlformats.org/officeDocument/2006/relationships/slideLayout" Target="../slideLayouts/slideLayout649.xml"/><Relationship Id="rId1" Type="http://schemas.openxmlformats.org/officeDocument/2006/relationships/slideLayout" Target="../slideLayouts/slideLayout648.xml"/><Relationship Id="rId6" Type="http://schemas.openxmlformats.org/officeDocument/2006/relationships/slideLayout" Target="../slideLayouts/slideLayout653.xml"/><Relationship Id="rId11" Type="http://schemas.openxmlformats.org/officeDocument/2006/relationships/slideLayout" Target="../slideLayouts/slideLayout658.xml"/><Relationship Id="rId5" Type="http://schemas.openxmlformats.org/officeDocument/2006/relationships/slideLayout" Target="../slideLayouts/slideLayout652.xml"/><Relationship Id="rId10" Type="http://schemas.openxmlformats.org/officeDocument/2006/relationships/slideLayout" Target="../slideLayouts/slideLayout657.xml"/><Relationship Id="rId4" Type="http://schemas.openxmlformats.org/officeDocument/2006/relationships/slideLayout" Target="../slideLayouts/slideLayout651.xml"/><Relationship Id="rId9" Type="http://schemas.openxmlformats.org/officeDocument/2006/relationships/slideLayout" Target="../slideLayouts/slideLayout656.xml"/><Relationship Id="rId14" Type="http://schemas.openxmlformats.org/officeDocument/2006/relationships/image" Target="../media/image1.png"/></Relationships>
</file>

<file path=ppt/slideMasters/_rels/slideMaster61.xml.rels><?xml version="1.0" encoding="UTF-8" standalone="yes"?>
<Relationships xmlns="http://schemas.openxmlformats.org/package/2006/relationships"><Relationship Id="rId3" Type="http://schemas.openxmlformats.org/officeDocument/2006/relationships/theme" Target="../theme/theme61.xml"/><Relationship Id="rId2" Type="http://schemas.openxmlformats.org/officeDocument/2006/relationships/slideLayout" Target="../slideLayouts/slideLayout661.xml"/><Relationship Id="rId1" Type="http://schemas.openxmlformats.org/officeDocument/2006/relationships/slideLayout" Target="../slideLayouts/slideLayout660.xml"/></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69.xml"/><Relationship Id="rId13" Type="http://schemas.openxmlformats.org/officeDocument/2006/relationships/image" Target="../media/image1.png"/><Relationship Id="rId3" Type="http://schemas.openxmlformats.org/officeDocument/2006/relationships/slideLayout" Target="../slideLayouts/slideLayout664.xml"/><Relationship Id="rId7" Type="http://schemas.openxmlformats.org/officeDocument/2006/relationships/slideLayout" Target="../slideLayouts/slideLayout668.xml"/><Relationship Id="rId12" Type="http://schemas.openxmlformats.org/officeDocument/2006/relationships/theme" Target="../theme/theme62.xml"/><Relationship Id="rId2" Type="http://schemas.openxmlformats.org/officeDocument/2006/relationships/slideLayout" Target="../slideLayouts/slideLayout663.xml"/><Relationship Id="rId1" Type="http://schemas.openxmlformats.org/officeDocument/2006/relationships/slideLayout" Target="../slideLayouts/slideLayout662.xml"/><Relationship Id="rId6" Type="http://schemas.openxmlformats.org/officeDocument/2006/relationships/slideLayout" Target="../slideLayouts/slideLayout667.xml"/><Relationship Id="rId11" Type="http://schemas.openxmlformats.org/officeDocument/2006/relationships/slideLayout" Target="../slideLayouts/slideLayout672.xml"/><Relationship Id="rId5" Type="http://schemas.openxmlformats.org/officeDocument/2006/relationships/slideLayout" Target="../slideLayouts/slideLayout666.xml"/><Relationship Id="rId10" Type="http://schemas.openxmlformats.org/officeDocument/2006/relationships/slideLayout" Target="../slideLayouts/slideLayout671.xml"/><Relationship Id="rId4" Type="http://schemas.openxmlformats.org/officeDocument/2006/relationships/slideLayout" Target="../slideLayouts/slideLayout665.xml"/><Relationship Id="rId9" Type="http://schemas.openxmlformats.org/officeDocument/2006/relationships/slideLayout" Target="../slideLayouts/slideLayout670.xml"/></Relationships>
</file>

<file path=ppt/slideMasters/_rels/slideMaster63.xml.rels><?xml version="1.0" encoding="UTF-8" standalone="yes"?>
<Relationships xmlns="http://schemas.openxmlformats.org/package/2006/relationships"><Relationship Id="rId8" Type="http://schemas.openxmlformats.org/officeDocument/2006/relationships/slideLayout" Target="../slideLayouts/slideLayout680.xml"/><Relationship Id="rId13" Type="http://schemas.openxmlformats.org/officeDocument/2006/relationships/image" Target="../media/image1.png"/><Relationship Id="rId3" Type="http://schemas.openxmlformats.org/officeDocument/2006/relationships/slideLayout" Target="../slideLayouts/slideLayout675.xml"/><Relationship Id="rId7" Type="http://schemas.openxmlformats.org/officeDocument/2006/relationships/slideLayout" Target="../slideLayouts/slideLayout679.xml"/><Relationship Id="rId12" Type="http://schemas.openxmlformats.org/officeDocument/2006/relationships/theme" Target="../theme/theme63.xml"/><Relationship Id="rId2" Type="http://schemas.openxmlformats.org/officeDocument/2006/relationships/slideLayout" Target="../slideLayouts/slideLayout674.xml"/><Relationship Id="rId1" Type="http://schemas.openxmlformats.org/officeDocument/2006/relationships/slideLayout" Target="../slideLayouts/slideLayout673.xml"/><Relationship Id="rId6" Type="http://schemas.openxmlformats.org/officeDocument/2006/relationships/slideLayout" Target="../slideLayouts/slideLayout678.xml"/><Relationship Id="rId11" Type="http://schemas.openxmlformats.org/officeDocument/2006/relationships/slideLayout" Target="../slideLayouts/slideLayout683.xml"/><Relationship Id="rId5" Type="http://schemas.openxmlformats.org/officeDocument/2006/relationships/slideLayout" Target="../slideLayouts/slideLayout677.xml"/><Relationship Id="rId10" Type="http://schemas.openxmlformats.org/officeDocument/2006/relationships/slideLayout" Target="../slideLayouts/slideLayout682.xml"/><Relationship Id="rId4" Type="http://schemas.openxmlformats.org/officeDocument/2006/relationships/slideLayout" Target="../slideLayouts/slideLayout676.xml"/><Relationship Id="rId9" Type="http://schemas.openxmlformats.org/officeDocument/2006/relationships/slideLayout" Target="../slideLayouts/slideLayout681.xml"/></Relationships>
</file>

<file path=ppt/slideMasters/_rels/slideMaster64.xml.rels><?xml version="1.0" encoding="UTF-8" standalone="yes"?>
<Relationships xmlns="http://schemas.openxmlformats.org/package/2006/relationships"><Relationship Id="rId8" Type="http://schemas.openxmlformats.org/officeDocument/2006/relationships/slideLayout" Target="../slideLayouts/slideLayout691.xml"/><Relationship Id="rId13" Type="http://schemas.openxmlformats.org/officeDocument/2006/relationships/theme" Target="../theme/theme64.xml"/><Relationship Id="rId3" Type="http://schemas.openxmlformats.org/officeDocument/2006/relationships/slideLayout" Target="../slideLayouts/slideLayout686.xml"/><Relationship Id="rId7" Type="http://schemas.openxmlformats.org/officeDocument/2006/relationships/slideLayout" Target="../slideLayouts/slideLayout690.xml"/><Relationship Id="rId12" Type="http://schemas.openxmlformats.org/officeDocument/2006/relationships/slideLayout" Target="../slideLayouts/slideLayout695.xml"/><Relationship Id="rId2" Type="http://schemas.openxmlformats.org/officeDocument/2006/relationships/slideLayout" Target="../slideLayouts/slideLayout685.xml"/><Relationship Id="rId1" Type="http://schemas.openxmlformats.org/officeDocument/2006/relationships/slideLayout" Target="../slideLayouts/slideLayout684.xml"/><Relationship Id="rId6" Type="http://schemas.openxmlformats.org/officeDocument/2006/relationships/slideLayout" Target="../slideLayouts/slideLayout689.xml"/><Relationship Id="rId11" Type="http://schemas.openxmlformats.org/officeDocument/2006/relationships/slideLayout" Target="../slideLayouts/slideLayout694.xml"/><Relationship Id="rId5" Type="http://schemas.openxmlformats.org/officeDocument/2006/relationships/slideLayout" Target="../slideLayouts/slideLayout688.xml"/><Relationship Id="rId10" Type="http://schemas.openxmlformats.org/officeDocument/2006/relationships/slideLayout" Target="../slideLayouts/slideLayout693.xml"/><Relationship Id="rId4" Type="http://schemas.openxmlformats.org/officeDocument/2006/relationships/slideLayout" Target="../slideLayouts/slideLayout687.xml"/><Relationship Id="rId9" Type="http://schemas.openxmlformats.org/officeDocument/2006/relationships/slideLayout" Target="../slideLayouts/slideLayout692.xml"/></Relationships>
</file>

<file path=ppt/slideMasters/_rels/slideMaster65.xml.rels><?xml version="1.0" encoding="UTF-8" standalone="yes"?>
<Relationships xmlns="http://schemas.openxmlformats.org/package/2006/relationships"><Relationship Id="rId8" Type="http://schemas.openxmlformats.org/officeDocument/2006/relationships/slideLayout" Target="../slideLayouts/slideLayout703.xml"/><Relationship Id="rId13" Type="http://schemas.openxmlformats.org/officeDocument/2006/relationships/theme" Target="../theme/theme65.xml"/><Relationship Id="rId3" Type="http://schemas.openxmlformats.org/officeDocument/2006/relationships/slideLayout" Target="../slideLayouts/slideLayout698.xml"/><Relationship Id="rId7" Type="http://schemas.openxmlformats.org/officeDocument/2006/relationships/slideLayout" Target="../slideLayouts/slideLayout702.xml"/><Relationship Id="rId12" Type="http://schemas.openxmlformats.org/officeDocument/2006/relationships/slideLayout" Target="../slideLayouts/slideLayout707.xml"/><Relationship Id="rId2" Type="http://schemas.openxmlformats.org/officeDocument/2006/relationships/slideLayout" Target="../slideLayouts/slideLayout697.xml"/><Relationship Id="rId1" Type="http://schemas.openxmlformats.org/officeDocument/2006/relationships/slideLayout" Target="../slideLayouts/slideLayout696.xml"/><Relationship Id="rId6" Type="http://schemas.openxmlformats.org/officeDocument/2006/relationships/slideLayout" Target="../slideLayouts/slideLayout701.xml"/><Relationship Id="rId11" Type="http://schemas.openxmlformats.org/officeDocument/2006/relationships/slideLayout" Target="../slideLayouts/slideLayout706.xml"/><Relationship Id="rId5" Type="http://schemas.openxmlformats.org/officeDocument/2006/relationships/slideLayout" Target="../slideLayouts/slideLayout700.xml"/><Relationship Id="rId10" Type="http://schemas.openxmlformats.org/officeDocument/2006/relationships/slideLayout" Target="../slideLayouts/slideLayout705.xml"/><Relationship Id="rId4" Type="http://schemas.openxmlformats.org/officeDocument/2006/relationships/slideLayout" Target="../slideLayouts/slideLayout699.xml"/><Relationship Id="rId9" Type="http://schemas.openxmlformats.org/officeDocument/2006/relationships/slideLayout" Target="../slideLayouts/slideLayout704.xml"/></Relationships>
</file>

<file path=ppt/slideMasters/_rels/slideMaster66.xml.rels><?xml version="1.0" encoding="UTF-8" standalone="yes"?>
<Relationships xmlns="http://schemas.openxmlformats.org/package/2006/relationships"><Relationship Id="rId3" Type="http://schemas.openxmlformats.org/officeDocument/2006/relationships/theme" Target="../theme/theme66.xml"/><Relationship Id="rId2" Type="http://schemas.openxmlformats.org/officeDocument/2006/relationships/slideLayout" Target="../slideLayouts/slideLayout709.xml"/><Relationship Id="rId1" Type="http://schemas.openxmlformats.org/officeDocument/2006/relationships/slideLayout" Target="../slideLayouts/slideLayout708.xml"/></Relationships>
</file>

<file path=ppt/slideMasters/_rels/slideMaster67.xml.rels><?xml version="1.0" encoding="UTF-8" standalone="yes"?>
<Relationships xmlns="http://schemas.openxmlformats.org/package/2006/relationships"><Relationship Id="rId8" Type="http://schemas.openxmlformats.org/officeDocument/2006/relationships/slideLayout" Target="../slideLayouts/slideLayout717.xml"/><Relationship Id="rId13" Type="http://schemas.openxmlformats.org/officeDocument/2006/relationships/image" Target="../media/image1.png"/><Relationship Id="rId3" Type="http://schemas.openxmlformats.org/officeDocument/2006/relationships/slideLayout" Target="../slideLayouts/slideLayout712.xml"/><Relationship Id="rId7" Type="http://schemas.openxmlformats.org/officeDocument/2006/relationships/slideLayout" Target="../slideLayouts/slideLayout716.xml"/><Relationship Id="rId12" Type="http://schemas.openxmlformats.org/officeDocument/2006/relationships/theme" Target="../theme/theme67.xml"/><Relationship Id="rId2" Type="http://schemas.openxmlformats.org/officeDocument/2006/relationships/slideLayout" Target="../slideLayouts/slideLayout711.xml"/><Relationship Id="rId1" Type="http://schemas.openxmlformats.org/officeDocument/2006/relationships/slideLayout" Target="../slideLayouts/slideLayout710.xml"/><Relationship Id="rId6" Type="http://schemas.openxmlformats.org/officeDocument/2006/relationships/slideLayout" Target="../slideLayouts/slideLayout715.xml"/><Relationship Id="rId11" Type="http://schemas.openxmlformats.org/officeDocument/2006/relationships/slideLayout" Target="../slideLayouts/slideLayout720.xml"/><Relationship Id="rId5" Type="http://schemas.openxmlformats.org/officeDocument/2006/relationships/slideLayout" Target="../slideLayouts/slideLayout714.xml"/><Relationship Id="rId10" Type="http://schemas.openxmlformats.org/officeDocument/2006/relationships/slideLayout" Target="../slideLayouts/slideLayout719.xml"/><Relationship Id="rId4" Type="http://schemas.openxmlformats.org/officeDocument/2006/relationships/slideLayout" Target="../slideLayouts/slideLayout713.xml"/><Relationship Id="rId9" Type="http://schemas.openxmlformats.org/officeDocument/2006/relationships/slideLayout" Target="../slideLayouts/slideLayout718.xml"/></Relationships>
</file>

<file path=ppt/slideMasters/_rels/slideMaster68.xml.rels><?xml version="1.0" encoding="UTF-8" standalone="yes"?>
<Relationships xmlns="http://schemas.openxmlformats.org/package/2006/relationships"><Relationship Id="rId3" Type="http://schemas.openxmlformats.org/officeDocument/2006/relationships/theme" Target="../theme/theme68.xml"/><Relationship Id="rId2" Type="http://schemas.openxmlformats.org/officeDocument/2006/relationships/slideLayout" Target="../slideLayouts/slideLayout722.xml"/><Relationship Id="rId1" Type="http://schemas.openxmlformats.org/officeDocument/2006/relationships/slideLayout" Target="../slideLayouts/slideLayout721.xml"/></Relationships>
</file>

<file path=ppt/slideMasters/_rels/slideMaster69.xml.rels><?xml version="1.0" encoding="UTF-8" standalone="yes"?>
<Relationships xmlns="http://schemas.openxmlformats.org/package/2006/relationships"><Relationship Id="rId8" Type="http://schemas.openxmlformats.org/officeDocument/2006/relationships/slideLayout" Target="../slideLayouts/slideLayout730.xml"/><Relationship Id="rId13" Type="http://schemas.openxmlformats.org/officeDocument/2006/relationships/theme" Target="../theme/theme69.xml"/><Relationship Id="rId3" Type="http://schemas.openxmlformats.org/officeDocument/2006/relationships/slideLayout" Target="../slideLayouts/slideLayout725.xml"/><Relationship Id="rId7" Type="http://schemas.openxmlformats.org/officeDocument/2006/relationships/slideLayout" Target="../slideLayouts/slideLayout729.xml"/><Relationship Id="rId12" Type="http://schemas.openxmlformats.org/officeDocument/2006/relationships/slideLayout" Target="../slideLayouts/slideLayout734.xml"/><Relationship Id="rId2" Type="http://schemas.openxmlformats.org/officeDocument/2006/relationships/slideLayout" Target="../slideLayouts/slideLayout724.xml"/><Relationship Id="rId1" Type="http://schemas.openxmlformats.org/officeDocument/2006/relationships/slideLayout" Target="../slideLayouts/slideLayout723.xml"/><Relationship Id="rId6" Type="http://schemas.openxmlformats.org/officeDocument/2006/relationships/slideLayout" Target="../slideLayouts/slideLayout728.xml"/><Relationship Id="rId11" Type="http://schemas.openxmlformats.org/officeDocument/2006/relationships/slideLayout" Target="../slideLayouts/slideLayout733.xml"/><Relationship Id="rId5" Type="http://schemas.openxmlformats.org/officeDocument/2006/relationships/slideLayout" Target="../slideLayouts/slideLayout727.xml"/><Relationship Id="rId10" Type="http://schemas.openxmlformats.org/officeDocument/2006/relationships/slideLayout" Target="../slideLayouts/slideLayout732.xml"/><Relationship Id="rId4" Type="http://schemas.openxmlformats.org/officeDocument/2006/relationships/slideLayout" Target="../slideLayouts/slideLayout726.xml"/><Relationship Id="rId9" Type="http://schemas.openxmlformats.org/officeDocument/2006/relationships/slideLayout" Target="../slideLayouts/slideLayout731.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image" Target="../media/image5.emf"/><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4.png"/><Relationship Id="rId2" Type="http://schemas.openxmlformats.org/officeDocument/2006/relationships/slideLayout" Target="../slideLayouts/slideLayout57.xml"/><Relationship Id="rId16" Type="http://schemas.openxmlformats.org/officeDocument/2006/relationships/image" Target="../media/image3.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2.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7.xml"/></Relationships>
</file>

<file path=ppt/slideMasters/_rels/slideMaster70.xml.rels><?xml version="1.0" encoding="UTF-8" standalone="yes"?>
<Relationships xmlns="http://schemas.openxmlformats.org/package/2006/relationships"><Relationship Id="rId8" Type="http://schemas.openxmlformats.org/officeDocument/2006/relationships/slideLayout" Target="../slideLayouts/slideLayout742.xml"/><Relationship Id="rId13" Type="http://schemas.openxmlformats.org/officeDocument/2006/relationships/theme" Target="../theme/theme70.xml"/><Relationship Id="rId3" Type="http://schemas.openxmlformats.org/officeDocument/2006/relationships/slideLayout" Target="../slideLayouts/slideLayout737.xml"/><Relationship Id="rId7" Type="http://schemas.openxmlformats.org/officeDocument/2006/relationships/slideLayout" Target="../slideLayouts/slideLayout741.xml"/><Relationship Id="rId12" Type="http://schemas.openxmlformats.org/officeDocument/2006/relationships/slideLayout" Target="../slideLayouts/slideLayout746.xml"/><Relationship Id="rId2" Type="http://schemas.openxmlformats.org/officeDocument/2006/relationships/slideLayout" Target="../slideLayouts/slideLayout736.xml"/><Relationship Id="rId1" Type="http://schemas.openxmlformats.org/officeDocument/2006/relationships/slideLayout" Target="../slideLayouts/slideLayout735.xml"/><Relationship Id="rId6" Type="http://schemas.openxmlformats.org/officeDocument/2006/relationships/slideLayout" Target="../slideLayouts/slideLayout740.xml"/><Relationship Id="rId11" Type="http://schemas.openxmlformats.org/officeDocument/2006/relationships/slideLayout" Target="../slideLayouts/slideLayout745.xml"/><Relationship Id="rId5" Type="http://schemas.openxmlformats.org/officeDocument/2006/relationships/slideLayout" Target="../slideLayouts/slideLayout739.xml"/><Relationship Id="rId10" Type="http://schemas.openxmlformats.org/officeDocument/2006/relationships/slideLayout" Target="../slideLayouts/slideLayout744.xml"/><Relationship Id="rId4" Type="http://schemas.openxmlformats.org/officeDocument/2006/relationships/slideLayout" Target="../slideLayouts/slideLayout738.xml"/><Relationship Id="rId9" Type="http://schemas.openxmlformats.org/officeDocument/2006/relationships/slideLayout" Target="../slideLayouts/slideLayout743.xml"/></Relationships>
</file>

<file path=ppt/slideMasters/_rels/slideMaster71.xml.rels><?xml version="1.0" encoding="UTF-8" standalone="yes"?>
<Relationships xmlns="http://schemas.openxmlformats.org/package/2006/relationships"><Relationship Id="rId8" Type="http://schemas.openxmlformats.org/officeDocument/2006/relationships/slideLayout" Target="../slideLayouts/slideLayout754.xml"/><Relationship Id="rId13" Type="http://schemas.openxmlformats.org/officeDocument/2006/relationships/theme" Target="../theme/theme71.xml"/><Relationship Id="rId3" Type="http://schemas.openxmlformats.org/officeDocument/2006/relationships/slideLayout" Target="../slideLayouts/slideLayout749.xml"/><Relationship Id="rId7" Type="http://schemas.openxmlformats.org/officeDocument/2006/relationships/slideLayout" Target="../slideLayouts/slideLayout753.xml"/><Relationship Id="rId12" Type="http://schemas.openxmlformats.org/officeDocument/2006/relationships/slideLayout" Target="../slideLayouts/slideLayout758.xml"/><Relationship Id="rId2" Type="http://schemas.openxmlformats.org/officeDocument/2006/relationships/slideLayout" Target="../slideLayouts/slideLayout748.xml"/><Relationship Id="rId1" Type="http://schemas.openxmlformats.org/officeDocument/2006/relationships/slideLayout" Target="../slideLayouts/slideLayout747.xml"/><Relationship Id="rId6" Type="http://schemas.openxmlformats.org/officeDocument/2006/relationships/slideLayout" Target="../slideLayouts/slideLayout752.xml"/><Relationship Id="rId11" Type="http://schemas.openxmlformats.org/officeDocument/2006/relationships/slideLayout" Target="../slideLayouts/slideLayout757.xml"/><Relationship Id="rId5" Type="http://schemas.openxmlformats.org/officeDocument/2006/relationships/slideLayout" Target="../slideLayouts/slideLayout751.xml"/><Relationship Id="rId10" Type="http://schemas.openxmlformats.org/officeDocument/2006/relationships/slideLayout" Target="../slideLayouts/slideLayout756.xml"/><Relationship Id="rId4" Type="http://schemas.openxmlformats.org/officeDocument/2006/relationships/slideLayout" Target="../slideLayouts/slideLayout750.xml"/><Relationship Id="rId9" Type="http://schemas.openxmlformats.org/officeDocument/2006/relationships/slideLayout" Target="../slideLayouts/slideLayout755.xml"/><Relationship Id="rId14" Type="http://schemas.openxmlformats.org/officeDocument/2006/relationships/image" Target="../media/image1.png"/></Relationships>
</file>

<file path=ppt/slideMasters/_rels/slideMaster72.xml.rels><?xml version="1.0" encoding="UTF-8" standalone="yes"?>
<Relationships xmlns="http://schemas.openxmlformats.org/package/2006/relationships"><Relationship Id="rId3" Type="http://schemas.openxmlformats.org/officeDocument/2006/relationships/theme" Target="../theme/theme72.xml"/><Relationship Id="rId2" Type="http://schemas.openxmlformats.org/officeDocument/2006/relationships/slideLayout" Target="../slideLayouts/slideLayout760.xml"/><Relationship Id="rId1" Type="http://schemas.openxmlformats.org/officeDocument/2006/relationships/slideLayout" Target="../slideLayouts/slideLayout759.xml"/></Relationships>
</file>

<file path=ppt/slideMasters/_rels/slideMaster73.xml.rels><?xml version="1.0" encoding="UTF-8" standalone="yes"?>
<Relationships xmlns="http://schemas.openxmlformats.org/package/2006/relationships"><Relationship Id="rId8" Type="http://schemas.openxmlformats.org/officeDocument/2006/relationships/slideLayout" Target="../slideLayouts/slideLayout768.xml"/><Relationship Id="rId13" Type="http://schemas.openxmlformats.org/officeDocument/2006/relationships/theme" Target="../theme/theme73.xml"/><Relationship Id="rId3" Type="http://schemas.openxmlformats.org/officeDocument/2006/relationships/slideLayout" Target="../slideLayouts/slideLayout763.xml"/><Relationship Id="rId7" Type="http://schemas.openxmlformats.org/officeDocument/2006/relationships/slideLayout" Target="../slideLayouts/slideLayout767.xml"/><Relationship Id="rId12" Type="http://schemas.openxmlformats.org/officeDocument/2006/relationships/slideLayout" Target="../slideLayouts/slideLayout772.xml"/><Relationship Id="rId2" Type="http://schemas.openxmlformats.org/officeDocument/2006/relationships/slideLayout" Target="../slideLayouts/slideLayout762.xml"/><Relationship Id="rId1" Type="http://schemas.openxmlformats.org/officeDocument/2006/relationships/slideLayout" Target="../slideLayouts/slideLayout761.xml"/><Relationship Id="rId6" Type="http://schemas.openxmlformats.org/officeDocument/2006/relationships/slideLayout" Target="../slideLayouts/slideLayout766.xml"/><Relationship Id="rId11" Type="http://schemas.openxmlformats.org/officeDocument/2006/relationships/slideLayout" Target="../slideLayouts/slideLayout771.xml"/><Relationship Id="rId5" Type="http://schemas.openxmlformats.org/officeDocument/2006/relationships/slideLayout" Target="../slideLayouts/slideLayout765.xml"/><Relationship Id="rId10" Type="http://schemas.openxmlformats.org/officeDocument/2006/relationships/slideLayout" Target="../slideLayouts/slideLayout770.xml"/><Relationship Id="rId4" Type="http://schemas.openxmlformats.org/officeDocument/2006/relationships/slideLayout" Target="../slideLayouts/slideLayout764.xml"/><Relationship Id="rId9" Type="http://schemas.openxmlformats.org/officeDocument/2006/relationships/slideLayout" Target="../slideLayouts/slideLayout769.xml"/><Relationship Id="rId14" Type="http://schemas.openxmlformats.org/officeDocument/2006/relationships/image" Target="../media/image1.png"/></Relationships>
</file>

<file path=ppt/slideMasters/_rels/slideMaster74.xml.rels><?xml version="1.0" encoding="UTF-8" standalone="yes"?>
<Relationships xmlns="http://schemas.openxmlformats.org/package/2006/relationships"><Relationship Id="rId3" Type="http://schemas.openxmlformats.org/officeDocument/2006/relationships/slideLayout" Target="../slideLayouts/slideLayout775.xml"/><Relationship Id="rId2" Type="http://schemas.openxmlformats.org/officeDocument/2006/relationships/slideLayout" Target="../slideLayouts/slideLayout774.xml"/><Relationship Id="rId1" Type="http://schemas.openxmlformats.org/officeDocument/2006/relationships/slideLayout" Target="../slideLayouts/slideLayout773.xml"/><Relationship Id="rId5" Type="http://schemas.openxmlformats.org/officeDocument/2006/relationships/theme" Target="../theme/theme74.xml"/><Relationship Id="rId4" Type="http://schemas.openxmlformats.org/officeDocument/2006/relationships/slideLayout" Target="../slideLayouts/slideLayout776.xml"/></Relationships>
</file>

<file path=ppt/slideMasters/_rels/slideMaster75.xml.rels><?xml version="1.0" encoding="UTF-8" standalone="yes"?>
<Relationships xmlns="http://schemas.openxmlformats.org/package/2006/relationships"><Relationship Id="rId8" Type="http://schemas.openxmlformats.org/officeDocument/2006/relationships/slideLayout" Target="../slideLayouts/slideLayout784.xml"/><Relationship Id="rId3" Type="http://schemas.openxmlformats.org/officeDocument/2006/relationships/slideLayout" Target="../slideLayouts/slideLayout779.xml"/><Relationship Id="rId7" Type="http://schemas.openxmlformats.org/officeDocument/2006/relationships/slideLayout" Target="../slideLayouts/slideLayout783.xml"/><Relationship Id="rId12" Type="http://schemas.openxmlformats.org/officeDocument/2006/relationships/theme" Target="../theme/theme75.xml"/><Relationship Id="rId2" Type="http://schemas.openxmlformats.org/officeDocument/2006/relationships/slideLayout" Target="../slideLayouts/slideLayout778.xml"/><Relationship Id="rId1" Type="http://schemas.openxmlformats.org/officeDocument/2006/relationships/slideLayout" Target="../slideLayouts/slideLayout777.xml"/><Relationship Id="rId6" Type="http://schemas.openxmlformats.org/officeDocument/2006/relationships/slideLayout" Target="../slideLayouts/slideLayout782.xml"/><Relationship Id="rId11" Type="http://schemas.openxmlformats.org/officeDocument/2006/relationships/slideLayout" Target="../slideLayouts/slideLayout787.xml"/><Relationship Id="rId5" Type="http://schemas.openxmlformats.org/officeDocument/2006/relationships/slideLayout" Target="../slideLayouts/slideLayout781.xml"/><Relationship Id="rId10" Type="http://schemas.openxmlformats.org/officeDocument/2006/relationships/slideLayout" Target="../slideLayouts/slideLayout786.xml"/><Relationship Id="rId4" Type="http://schemas.openxmlformats.org/officeDocument/2006/relationships/slideLayout" Target="../slideLayouts/slideLayout780.xml"/><Relationship Id="rId9" Type="http://schemas.openxmlformats.org/officeDocument/2006/relationships/slideLayout" Target="../slideLayouts/slideLayout785.xml"/></Relationships>
</file>

<file path=ppt/slideMasters/_rels/slideMaster76.xml.rels><?xml version="1.0" encoding="UTF-8" standalone="yes"?>
<Relationships xmlns="http://schemas.openxmlformats.org/package/2006/relationships"><Relationship Id="rId3" Type="http://schemas.openxmlformats.org/officeDocument/2006/relationships/theme" Target="../theme/theme76.xml"/><Relationship Id="rId2" Type="http://schemas.openxmlformats.org/officeDocument/2006/relationships/slideLayout" Target="../slideLayouts/slideLayout789.xml"/><Relationship Id="rId1" Type="http://schemas.openxmlformats.org/officeDocument/2006/relationships/slideLayout" Target="../slideLayouts/slideLayout788.xml"/></Relationships>
</file>

<file path=ppt/slideMasters/_rels/slideMaster77.xml.rels><?xml version="1.0" encoding="UTF-8" standalone="yes"?>
<Relationships xmlns="http://schemas.openxmlformats.org/package/2006/relationships"><Relationship Id="rId8" Type="http://schemas.openxmlformats.org/officeDocument/2006/relationships/slideLayout" Target="../slideLayouts/slideLayout797.xml"/><Relationship Id="rId13" Type="http://schemas.openxmlformats.org/officeDocument/2006/relationships/theme" Target="../theme/theme77.xml"/><Relationship Id="rId3" Type="http://schemas.openxmlformats.org/officeDocument/2006/relationships/slideLayout" Target="../slideLayouts/slideLayout792.xml"/><Relationship Id="rId7" Type="http://schemas.openxmlformats.org/officeDocument/2006/relationships/slideLayout" Target="../slideLayouts/slideLayout796.xml"/><Relationship Id="rId12" Type="http://schemas.openxmlformats.org/officeDocument/2006/relationships/slideLayout" Target="../slideLayouts/slideLayout801.xml"/><Relationship Id="rId2" Type="http://schemas.openxmlformats.org/officeDocument/2006/relationships/slideLayout" Target="../slideLayouts/slideLayout791.xml"/><Relationship Id="rId1" Type="http://schemas.openxmlformats.org/officeDocument/2006/relationships/slideLayout" Target="../slideLayouts/slideLayout790.xml"/><Relationship Id="rId6" Type="http://schemas.openxmlformats.org/officeDocument/2006/relationships/slideLayout" Target="../slideLayouts/slideLayout795.xml"/><Relationship Id="rId11" Type="http://schemas.openxmlformats.org/officeDocument/2006/relationships/slideLayout" Target="../slideLayouts/slideLayout800.xml"/><Relationship Id="rId5" Type="http://schemas.openxmlformats.org/officeDocument/2006/relationships/slideLayout" Target="../slideLayouts/slideLayout794.xml"/><Relationship Id="rId10" Type="http://schemas.openxmlformats.org/officeDocument/2006/relationships/slideLayout" Target="../slideLayouts/slideLayout799.xml"/><Relationship Id="rId4" Type="http://schemas.openxmlformats.org/officeDocument/2006/relationships/slideLayout" Target="../slideLayouts/slideLayout793.xml"/><Relationship Id="rId9" Type="http://schemas.openxmlformats.org/officeDocument/2006/relationships/slideLayout" Target="../slideLayouts/slideLayout798.xml"/></Relationships>
</file>

<file path=ppt/slideMasters/_rels/slideMaster78.xml.rels><?xml version="1.0" encoding="UTF-8" standalone="yes"?>
<Relationships xmlns="http://schemas.openxmlformats.org/package/2006/relationships"><Relationship Id="rId8" Type="http://schemas.openxmlformats.org/officeDocument/2006/relationships/slideLayout" Target="../slideLayouts/slideLayout809.xml"/><Relationship Id="rId13" Type="http://schemas.openxmlformats.org/officeDocument/2006/relationships/theme" Target="../theme/theme78.xml"/><Relationship Id="rId3" Type="http://schemas.openxmlformats.org/officeDocument/2006/relationships/slideLayout" Target="../slideLayouts/slideLayout804.xml"/><Relationship Id="rId7" Type="http://schemas.openxmlformats.org/officeDocument/2006/relationships/slideLayout" Target="../slideLayouts/slideLayout808.xml"/><Relationship Id="rId12" Type="http://schemas.openxmlformats.org/officeDocument/2006/relationships/slideLayout" Target="../slideLayouts/slideLayout813.xml"/><Relationship Id="rId2" Type="http://schemas.openxmlformats.org/officeDocument/2006/relationships/slideLayout" Target="../slideLayouts/slideLayout803.xml"/><Relationship Id="rId1" Type="http://schemas.openxmlformats.org/officeDocument/2006/relationships/slideLayout" Target="../slideLayouts/slideLayout802.xml"/><Relationship Id="rId6" Type="http://schemas.openxmlformats.org/officeDocument/2006/relationships/slideLayout" Target="../slideLayouts/slideLayout807.xml"/><Relationship Id="rId11" Type="http://schemas.openxmlformats.org/officeDocument/2006/relationships/slideLayout" Target="../slideLayouts/slideLayout812.xml"/><Relationship Id="rId5" Type="http://schemas.openxmlformats.org/officeDocument/2006/relationships/slideLayout" Target="../slideLayouts/slideLayout806.xml"/><Relationship Id="rId10" Type="http://schemas.openxmlformats.org/officeDocument/2006/relationships/slideLayout" Target="../slideLayouts/slideLayout811.xml"/><Relationship Id="rId4" Type="http://schemas.openxmlformats.org/officeDocument/2006/relationships/slideLayout" Target="../slideLayouts/slideLayout805.xml"/><Relationship Id="rId9" Type="http://schemas.openxmlformats.org/officeDocument/2006/relationships/slideLayout" Target="../slideLayouts/slideLayout810.xml"/><Relationship Id="rId14" Type="http://schemas.openxmlformats.org/officeDocument/2006/relationships/image" Target="../media/image1.png"/></Relationships>
</file>

<file path=ppt/slideMasters/_rels/slideMaster79.xml.rels><?xml version="1.0" encoding="UTF-8" standalone="yes"?>
<Relationships xmlns="http://schemas.openxmlformats.org/package/2006/relationships"><Relationship Id="rId8" Type="http://schemas.openxmlformats.org/officeDocument/2006/relationships/slideLayout" Target="../slideLayouts/slideLayout821.xml"/><Relationship Id="rId3" Type="http://schemas.openxmlformats.org/officeDocument/2006/relationships/slideLayout" Target="../slideLayouts/slideLayout816.xml"/><Relationship Id="rId7" Type="http://schemas.openxmlformats.org/officeDocument/2006/relationships/slideLayout" Target="../slideLayouts/slideLayout820.xml"/><Relationship Id="rId12" Type="http://schemas.openxmlformats.org/officeDocument/2006/relationships/theme" Target="../theme/theme79.xml"/><Relationship Id="rId2" Type="http://schemas.openxmlformats.org/officeDocument/2006/relationships/slideLayout" Target="../slideLayouts/slideLayout815.xml"/><Relationship Id="rId1" Type="http://schemas.openxmlformats.org/officeDocument/2006/relationships/slideLayout" Target="../slideLayouts/slideLayout814.xml"/><Relationship Id="rId6" Type="http://schemas.openxmlformats.org/officeDocument/2006/relationships/slideLayout" Target="../slideLayouts/slideLayout819.xml"/><Relationship Id="rId11" Type="http://schemas.openxmlformats.org/officeDocument/2006/relationships/slideLayout" Target="../slideLayouts/slideLayout824.xml"/><Relationship Id="rId5" Type="http://schemas.openxmlformats.org/officeDocument/2006/relationships/slideLayout" Target="../slideLayouts/slideLayout818.xml"/><Relationship Id="rId10" Type="http://schemas.openxmlformats.org/officeDocument/2006/relationships/slideLayout" Target="../slideLayouts/slideLayout823.xml"/><Relationship Id="rId4" Type="http://schemas.openxmlformats.org/officeDocument/2006/relationships/slideLayout" Target="../slideLayouts/slideLayout817.xml"/><Relationship Id="rId9" Type="http://schemas.openxmlformats.org/officeDocument/2006/relationships/slideLayout" Target="../slideLayouts/slideLayout82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0.xml.rels><?xml version="1.0" encoding="UTF-8" standalone="yes"?>
<Relationships xmlns="http://schemas.openxmlformats.org/package/2006/relationships"><Relationship Id="rId3" Type="http://schemas.openxmlformats.org/officeDocument/2006/relationships/theme" Target="../theme/theme80.xml"/><Relationship Id="rId2" Type="http://schemas.openxmlformats.org/officeDocument/2006/relationships/slideLayout" Target="../slideLayouts/slideLayout826.xml"/><Relationship Id="rId1" Type="http://schemas.openxmlformats.org/officeDocument/2006/relationships/slideLayout" Target="../slideLayouts/slideLayout825.xml"/></Relationships>
</file>

<file path=ppt/slideMasters/_rels/slideMaster81.xml.rels><?xml version="1.0" encoding="UTF-8" standalone="yes"?>
<Relationships xmlns="http://schemas.openxmlformats.org/package/2006/relationships"><Relationship Id="rId3" Type="http://schemas.openxmlformats.org/officeDocument/2006/relationships/slideLayout" Target="../slideLayouts/slideLayout829.xml"/><Relationship Id="rId2" Type="http://schemas.openxmlformats.org/officeDocument/2006/relationships/slideLayout" Target="../slideLayouts/slideLayout828.xml"/><Relationship Id="rId1" Type="http://schemas.openxmlformats.org/officeDocument/2006/relationships/slideLayout" Target="../slideLayouts/slideLayout827.xml"/><Relationship Id="rId5" Type="http://schemas.openxmlformats.org/officeDocument/2006/relationships/theme" Target="../theme/theme81.xml"/><Relationship Id="rId4" Type="http://schemas.openxmlformats.org/officeDocument/2006/relationships/slideLayout" Target="../slideLayouts/slideLayout830.xml"/></Relationships>
</file>

<file path=ppt/slideMasters/_rels/slideMaster82.xml.rels><?xml version="1.0" encoding="UTF-8" standalone="yes"?>
<Relationships xmlns="http://schemas.openxmlformats.org/package/2006/relationships"><Relationship Id="rId8" Type="http://schemas.openxmlformats.org/officeDocument/2006/relationships/slideLayout" Target="../slideLayouts/slideLayout838.xml"/><Relationship Id="rId3" Type="http://schemas.openxmlformats.org/officeDocument/2006/relationships/slideLayout" Target="../slideLayouts/slideLayout833.xml"/><Relationship Id="rId7" Type="http://schemas.openxmlformats.org/officeDocument/2006/relationships/slideLayout" Target="../slideLayouts/slideLayout837.xml"/><Relationship Id="rId12" Type="http://schemas.openxmlformats.org/officeDocument/2006/relationships/theme" Target="../theme/theme82.xml"/><Relationship Id="rId2" Type="http://schemas.openxmlformats.org/officeDocument/2006/relationships/slideLayout" Target="../slideLayouts/slideLayout832.xml"/><Relationship Id="rId1" Type="http://schemas.openxmlformats.org/officeDocument/2006/relationships/slideLayout" Target="../slideLayouts/slideLayout831.xml"/><Relationship Id="rId6" Type="http://schemas.openxmlformats.org/officeDocument/2006/relationships/slideLayout" Target="../slideLayouts/slideLayout836.xml"/><Relationship Id="rId11" Type="http://schemas.openxmlformats.org/officeDocument/2006/relationships/slideLayout" Target="../slideLayouts/slideLayout841.xml"/><Relationship Id="rId5" Type="http://schemas.openxmlformats.org/officeDocument/2006/relationships/slideLayout" Target="../slideLayouts/slideLayout835.xml"/><Relationship Id="rId10" Type="http://schemas.openxmlformats.org/officeDocument/2006/relationships/slideLayout" Target="../slideLayouts/slideLayout840.xml"/><Relationship Id="rId4" Type="http://schemas.openxmlformats.org/officeDocument/2006/relationships/slideLayout" Target="../slideLayouts/slideLayout834.xml"/><Relationship Id="rId9" Type="http://schemas.openxmlformats.org/officeDocument/2006/relationships/slideLayout" Target="../slideLayouts/slideLayout839.xml"/></Relationships>
</file>

<file path=ppt/slideMasters/_rels/slideMaster83.xml.rels><?xml version="1.0" encoding="UTF-8" standalone="yes"?>
<Relationships xmlns="http://schemas.openxmlformats.org/package/2006/relationships"><Relationship Id="rId8" Type="http://schemas.openxmlformats.org/officeDocument/2006/relationships/slideLayout" Target="../slideLayouts/slideLayout849.xml"/><Relationship Id="rId3" Type="http://schemas.openxmlformats.org/officeDocument/2006/relationships/slideLayout" Target="../slideLayouts/slideLayout844.xml"/><Relationship Id="rId7" Type="http://schemas.openxmlformats.org/officeDocument/2006/relationships/slideLayout" Target="../slideLayouts/slideLayout848.xml"/><Relationship Id="rId12" Type="http://schemas.openxmlformats.org/officeDocument/2006/relationships/theme" Target="../theme/theme83.xml"/><Relationship Id="rId2" Type="http://schemas.openxmlformats.org/officeDocument/2006/relationships/slideLayout" Target="../slideLayouts/slideLayout843.xml"/><Relationship Id="rId1" Type="http://schemas.openxmlformats.org/officeDocument/2006/relationships/slideLayout" Target="../slideLayouts/slideLayout842.xml"/><Relationship Id="rId6" Type="http://schemas.openxmlformats.org/officeDocument/2006/relationships/slideLayout" Target="../slideLayouts/slideLayout847.xml"/><Relationship Id="rId11" Type="http://schemas.openxmlformats.org/officeDocument/2006/relationships/slideLayout" Target="../slideLayouts/slideLayout852.xml"/><Relationship Id="rId5" Type="http://schemas.openxmlformats.org/officeDocument/2006/relationships/slideLayout" Target="../slideLayouts/slideLayout846.xml"/><Relationship Id="rId10" Type="http://schemas.openxmlformats.org/officeDocument/2006/relationships/slideLayout" Target="../slideLayouts/slideLayout851.xml"/><Relationship Id="rId4" Type="http://schemas.openxmlformats.org/officeDocument/2006/relationships/slideLayout" Target="../slideLayouts/slideLayout845.xml"/><Relationship Id="rId9" Type="http://schemas.openxmlformats.org/officeDocument/2006/relationships/slideLayout" Target="../slideLayouts/slideLayout850.xml"/></Relationships>
</file>

<file path=ppt/slideMasters/_rels/slideMaster84.xml.rels><?xml version="1.0" encoding="UTF-8" standalone="yes"?>
<Relationships xmlns="http://schemas.openxmlformats.org/package/2006/relationships"><Relationship Id="rId8" Type="http://schemas.openxmlformats.org/officeDocument/2006/relationships/slideLayout" Target="../slideLayouts/slideLayout860.xml"/><Relationship Id="rId13" Type="http://schemas.openxmlformats.org/officeDocument/2006/relationships/theme" Target="../theme/theme84.xml"/><Relationship Id="rId3" Type="http://schemas.openxmlformats.org/officeDocument/2006/relationships/slideLayout" Target="../slideLayouts/slideLayout855.xml"/><Relationship Id="rId7" Type="http://schemas.openxmlformats.org/officeDocument/2006/relationships/slideLayout" Target="../slideLayouts/slideLayout859.xml"/><Relationship Id="rId12" Type="http://schemas.openxmlformats.org/officeDocument/2006/relationships/slideLayout" Target="../slideLayouts/slideLayout864.xml"/><Relationship Id="rId2" Type="http://schemas.openxmlformats.org/officeDocument/2006/relationships/slideLayout" Target="../slideLayouts/slideLayout854.xml"/><Relationship Id="rId1" Type="http://schemas.openxmlformats.org/officeDocument/2006/relationships/slideLayout" Target="../slideLayouts/slideLayout853.xml"/><Relationship Id="rId6" Type="http://schemas.openxmlformats.org/officeDocument/2006/relationships/slideLayout" Target="../slideLayouts/slideLayout858.xml"/><Relationship Id="rId11" Type="http://schemas.openxmlformats.org/officeDocument/2006/relationships/slideLayout" Target="../slideLayouts/slideLayout863.xml"/><Relationship Id="rId5" Type="http://schemas.openxmlformats.org/officeDocument/2006/relationships/slideLayout" Target="../slideLayouts/slideLayout857.xml"/><Relationship Id="rId10" Type="http://schemas.openxmlformats.org/officeDocument/2006/relationships/slideLayout" Target="../slideLayouts/slideLayout862.xml"/><Relationship Id="rId4" Type="http://schemas.openxmlformats.org/officeDocument/2006/relationships/slideLayout" Target="../slideLayouts/slideLayout856.xml"/><Relationship Id="rId9" Type="http://schemas.openxmlformats.org/officeDocument/2006/relationships/slideLayout" Target="../slideLayouts/slideLayout861.xml"/><Relationship Id="rId14" Type="http://schemas.openxmlformats.org/officeDocument/2006/relationships/image" Target="../media/image1.png"/></Relationships>
</file>

<file path=ppt/slideMasters/_rels/slideMaster85.xml.rels><?xml version="1.0" encoding="UTF-8" standalone="yes"?>
<Relationships xmlns="http://schemas.openxmlformats.org/package/2006/relationships"><Relationship Id="rId3" Type="http://schemas.openxmlformats.org/officeDocument/2006/relationships/slideLayout" Target="../slideLayouts/slideLayout867.xml"/><Relationship Id="rId2" Type="http://schemas.openxmlformats.org/officeDocument/2006/relationships/slideLayout" Target="../slideLayouts/slideLayout866.xml"/><Relationship Id="rId1" Type="http://schemas.openxmlformats.org/officeDocument/2006/relationships/slideLayout" Target="../slideLayouts/slideLayout865.xml"/><Relationship Id="rId5" Type="http://schemas.openxmlformats.org/officeDocument/2006/relationships/theme" Target="../theme/theme85.xml"/><Relationship Id="rId4" Type="http://schemas.openxmlformats.org/officeDocument/2006/relationships/slideLayout" Target="../slideLayouts/slideLayout868.xml"/></Relationships>
</file>

<file path=ppt/slideMasters/_rels/slideMaster86.xml.rels><?xml version="1.0" encoding="UTF-8" standalone="yes"?>
<Relationships xmlns="http://schemas.openxmlformats.org/package/2006/relationships"><Relationship Id="rId3" Type="http://schemas.openxmlformats.org/officeDocument/2006/relationships/theme" Target="../theme/theme86.xml"/><Relationship Id="rId2" Type="http://schemas.openxmlformats.org/officeDocument/2006/relationships/slideLayout" Target="../slideLayouts/slideLayout870.xml"/><Relationship Id="rId1" Type="http://schemas.openxmlformats.org/officeDocument/2006/relationships/slideLayout" Target="../slideLayouts/slideLayout86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1.pn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9.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941076515"/>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4174514676"/>
      </p:ext>
    </p:extLst>
  </p:cSld>
  <p:clrMap bg1="lt1" tx1="dk1" bg2="lt2" tx2="dk2" accent1="accent1" accent2="accent2" accent3="accent3" accent4="accent4" accent5="accent5" accent6="accent6" hlink="hlink" folHlink="folHlink"/>
  <p:sldLayoutIdLst>
    <p:sldLayoutId id="2147484282" r:id="rId1"/>
    <p:sldLayoutId id="2147484283" r:id="rId2"/>
    <p:sldLayoutId id="2147484284" r:id="rId3"/>
    <p:sldLayoutId id="2147484285" r:id="rId4"/>
    <p:sldLayoutId id="2147484286" r:id="rId5"/>
    <p:sldLayoutId id="2147484287" r:id="rId6"/>
    <p:sldLayoutId id="2147484288" r:id="rId7"/>
    <p:sldLayoutId id="2147484289" r:id="rId8"/>
    <p:sldLayoutId id="2147484290" r:id="rId9"/>
    <p:sldLayoutId id="2147484291" r:id="rId10"/>
    <p:sldLayoutId id="214748429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r>
              <a:rPr lang="en-US" altLang="en-US" dirty="0">
                <a:solidFill>
                  <a:srgbClr val="000000"/>
                </a:solidFill>
              </a:rPr>
              <a:t>CHIPPER: HPCA 2011</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print"/>
          <a:stretch>
            <a:fillRect/>
          </a:stretch>
        </p:blipFill>
        <p:spPr>
          <a:xfrm>
            <a:off x="285720" y="6357958"/>
            <a:ext cx="1347679" cy="389938"/>
          </a:xfrm>
          <a:prstGeom prst="rect">
            <a:avLst/>
          </a:prstGeom>
        </p:spPr>
      </p:pic>
    </p:spTree>
    <p:extLst>
      <p:ext uri="{BB962C8B-B14F-4D97-AF65-F5344CB8AC3E}">
        <p14:creationId xmlns:p14="http://schemas.microsoft.com/office/powerpoint/2010/main" val="2503778565"/>
      </p:ext>
    </p:extLst>
  </p:cSld>
  <p:clrMap bg1="lt1" tx1="dk1" bg2="lt2" tx2="dk2" accent1="accent1" accent2="accent2" accent3="accent3" accent4="accent4" accent5="accent5" accent6="accent6" hlink="hlink" folHlink="folHlink"/>
  <p:sldLayoutIdLst>
    <p:sldLayoutId id="2147484523" r:id="rId1"/>
    <p:sldLayoutId id="2147484524" r:id="rId2"/>
    <p:sldLayoutId id="2147484525" r:id="rId3"/>
    <p:sldLayoutId id="2147484526" r:id="rId4"/>
    <p:sldLayoutId id="2147484527" r:id="rId5"/>
    <p:sldLayoutId id="2147484528" r:id="rId6"/>
    <p:sldLayoutId id="2147484529" r:id="rId7"/>
    <p:sldLayoutId id="2147484530" r:id="rId8"/>
    <p:sldLayoutId id="2147484531" r:id="rId9"/>
    <p:sldLayoutId id="2147484532" r:id="rId10"/>
    <p:sldLayoutId id="214748453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2586202913"/>
      </p:ext>
    </p:extLst>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 id="2147484575" r:id="rId4"/>
    <p:sldLayoutId id="2147484576" r:id="rId5"/>
    <p:sldLayoutId id="2147484577" r:id="rId6"/>
    <p:sldLayoutId id="2147484578" r:id="rId7"/>
    <p:sldLayoutId id="2147484579" r:id="rId8"/>
    <p:sldLayoutId id="2147484580" r:id="rId9"/>
    <p:sldLayoutId id="2147484581" r:id="rId10"/>
    <p:sldLayoutId id="214748458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472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614864" y="6356176"/>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dirty="0">
              <a:solidFill>
                <a:srgbClr val="000000"/>
              </a:solidFill>
            </a:endParaRPr>
          </a:p>
        </p:txBody>
      </p:sp>
      <p:sp>
        <p:nvSpPr>
          <p:cNvPr id="100360" name="Line 1032"/>
          <p:cNvSpPr>
            <a:spLocks noChangeShapeType="1"/>
          </p:cNvSpPr>
          <p:nvPr/>
        </p:nvSpPr>
        <p:spPr bwMode="auto">
          <a:xfrm>
            <a:off x="228600" y="6453336"/>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4272753442"/>
      </p:ext>
    </p:extLst>
  </p:cSld>
  <p:clrMap bg1="lt1" tx1="dk1" bg2="lt2" tx2="dk2" accent1="accent1" accent2="accent2" accent3="accent3" accent4="accent4" accent5="accent5" accent6="accent6" hlink="hlink" folHlink="folHlink"/>
  <p:sldLayoutIdLst>
    <p:sldLayoutId id="2147484778" r:id="rId1"/>
    <p:sldLayoutId id="2147484779" r:id="rId2"/>
    <p:sldLayoutId id="2147484780" r:id="rId3"/>
    <p:sldLayoutId id="2147484781" r:id="rId4"/>
    <p:sldLayoutId id="2147484782" r:id="rId5"/>
    <p:sldLayoutId id="2147484783" r:id="rId6"/>
    <p:sldLayoutId id="2147484784" r:id="rId7"/>
    <p:sldLayoutId id="2147484785" r:id="rId8"/>
    <p:sldLayoutId id="2147484786" r:id="rId9"/>
    <p:sldLayoutId id="2147484787" r:id="rId10"/>
    <p:sldLayoutId id="21474847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27860052"/>
      </p:ext>
    </p:extLst>
  </p:cSld>
  <p:clrMap bg1="lt1" tx1="dk1" bg2="lt2" tx2="dk2" accent1="accent1" accent2="accent2" accent3="accent3" accent4="accent4" accent5="accent5" accent6="accent6" hlink="hlink" folHlink="folHlink"/>
  <p:sldLayoutIdLst>
    <p:sldLayoutId id="2147484838" r:id="rId1"/>
    <p:sldLayoutId id="2147484839" r:id="rId2"/>
    <p:sldLayoutId id="2147484840" r:id="rId3"/>
    <p:sldLayoutId id="2147484841" r:id="rId4"/>
    <p:sldLayoutId id="2147484842" r:id="rId5"/>
    <p:sldLayoutId id="2147484843" r:id="rId6"/>
    <p:sldLayoutId id="2147484844" r:id="rId7"/>
    <p:sldLayoutId id="2147484845" r:id="rId8"/>
    <p:sldLayoutId id="2147484846" r:id="rId9"/>
    <p:sldLayoutId id="2147484847" r:id="rId10"/>
    <p:sldLayoutId id="214748484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2151711694"/>
      </p:ext>
    </p:extLst>
  </p:cSld>
  <p:clrMap bg1="lt1" tx1="dk1" bg2="lt2" tx2="dk2" accent1="accent1" accent2="accent2" accent3="accent3" accent4="accent4" accent5="accent5" accent6="accent6" hlink="hlink" folHlink="folHlink"/>
  <p:sldLayoutIdLst>
    <p:sldLayoutId id="2147484850" r:id="rId1"/>
    <p:sldLayoutId id="2147484851" r:id="rId2"/>
    <p:sldLayoutId id="2147484852" r:id="rId3"/>
    <p:sldLayoutId id="2147484853" r:id="rId4"/>
    <p:sldLayoutId id="2147484854" r:id="rId5"/>
    <p:sldLayoutId id="2147484855" r:id="rId6"/>
    <p:sldLayoutId id="2147484856" r:id="rId7"/>
    <p:sldLayoutId id="2147484857" r:id="rId8"/>
    <p:sldLayoutId id="2147484858" r:id="rId9"/>
    <p:sldLayoutId id="2147484859" r:id="rId10"/>
    <p:sldLayoutId id="214748486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3691673417"/>
      </p:ext>
    </p:extLst>
  </p:cSld>
  <p:clrMap bg1="lt1" tx1="dk1" bg2="lt2" tx2="dk2" accent1="accent1" accent2="accent2" accent3="accent3" accent4="accent4" accent5="accent5" accent6="accent6" hlink="hlink" folHlink="folHlink"/>
  <p:sldLayoutIdLst>
    <p:sldLayoutId id="2147484862" r:id="rId1"/>
    <p:sldLayoutId id="2147484863" r:id="rId2"/>
    <p:sldLayoutId id="2147484864" r:id="rId3"/>
    <p:sldLayoutId id="2147484865" r:id="rId4"/>
    <p:sldLayoutId id="2147484866" r:id="rId5"/>
    <p:sldLayoutId id="2147484867" r:id="rId6"/>
    <p:sldLayoutId id="2147484868" r:id="rId7"/>
    <p:sldLayoutId id="2147484869" r:id="rId8"/>
    <p:sldLayoutId id="2147484870" r:id="rId9"/>
    <p:sldLayoutId id="2147484871" r:id="rId10"/>
    <p:sldLayoutId id="214748487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1079760595"/>
      </p:ext>
    </p:extLst>
  </p:cSld>
  <p:clrMap bg1="lt1" tx1="dk1" bg2="lt2" tx2="dk2" accent1="accent1" accent2="accent2" accent3="accent3" accent4="accent4" accent5="accent5" accent6="accent6" hlink="hlink" folHlink="folHlink"/>
  <p:sldLayoutIdLst>
    <p:sldLayoutId id="2147484874" r:id="rId1"/>
    <p:sldLayoutId id="2147484875" r:id="rId2"/>
    <p:sldLayoutId id="2147484876" r:id="rId3"/>
    <p:sldLayoutId id="2147484877" r:id="rId4"/>
    <p:sldLayoutId id="2147484878" r:id="rId5"/>
    <p:sldLayoutId id="2147484879" r:id="rId6"/>
    <p:sldLayoutId id="2147484880" r:id="rId7"/>
    <p:sldLayoutId id="2147484881" r:id="rId8"/>
    <p:sldLayoutId id="2147484882" r:id="rId9"/>
    <p:sldLayoutId id="2147484883" r:id="rId10"/>
    <p:sldLayoutId id="214748488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62"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63"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charset="0"/>
              </a:defRPr>
            </a:lvl1pPr>
          </a:lstStyle>
          <a:p>
            <a:pPr fontAlgn="base">
              <a:spcBef>
                <a:spcPct val="0"/>
              </a:spcBef>
              <a:spcAft>
                <a:spcPct val="0"/>
              </a:spcAft>
              <a:defRPr/>
            </a:pPr>
            <a:endParaRPr lang="en-US">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defRPr/>
            </a:pPr>
            <a:fld id="{12B59C95-9F24-CC4B-832C-1D8C21792A43}" type="slidenum">
              <a:rPr lang="en-US">
                <a:ea typeface="ＭＳ Ｐゴシック" charset="0"/>
                <a:cs typeface="ＭＳ Ｐゴシック" charset="0"/>
              </a:rPr>
              <a:pPr fontAlgn="base">
                <a:spcBef>
                  <a:spcPct val="0"/>
                </a:spcBef>
                <a:spcAft>
                  <a:spcPct val="0"/>
                </a:spcAft>
                <a:defRPr/>
              </a:pPr>
              <a:t>‹#›</a:t>
            </a:fld>
            <a:endParaRPr lang="en-US">
              <a:ea typeface="ＭＳ Ｐゴシック" charset="0"/>
              <a:cs typeface="ＭＳ Ｐゴシック" charset="0"/>
            </a:endParaRPr>
          </a:p>
        </p:txBody>
      </p:sp>
      <p:sp>
        <p:nvSpPr>
          <p:cNvPr id="143366"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367"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43368"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5159085"/>
      </p:ext>
    </p:extLst>
  </p:cSld>
  <p:clrMap bg1="lt1" tx1="dk1" bg2="lt2" tx2="dk2" accent1="accent1" accent2="accent2" accent3="accent3" accent4="accent4" accent5="accent5" accent6="accent6" hlink="hlink" folHlink="folHlink"/>
  <p:sldLayoutIdLst>
    <p:sldLayoutId id="2147484970" r:id="rId1"/>
    <p:sldLayoutId id="2147484971" r:id="rId2"/>
    <p:sldLayoutId id="2147484972" r:id="rId3"/>
    <p:sldLayoutId id="2147484973" r:id="rId4"/>
    <p:sldLayoutId id="2147484974" r:id="rId5"/>
    <p:sldLayoutId id="2147484975" r:id="rId6"/>
    <p:sldLayoutId id="2147484976" r:id="rId7"/>
    <p:sldLayoutId id="2147484977" r:id="rId8"/>
    <p:sldLayoutId id="2147484978" r:id="rId9"/>
    <p:sldLayoutId id="2147484979" r:id="rId10"/>
    <p:sldLayoutId id="2147484980" r:id="rId11"/>
    <p:sldLayoutId id="214748498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858009255"/>
      </p:ext>
    </p:extLst>
  </p:cSld>
  <p:clrMap bg1="lt1" tx1="dk1" bg2="lt2" tx2="dk2" accent1="accent1" accent2="accent2" accent3="accent3" accent4="accent4" accent5="accent5" accent6="accent6" hlink="hlink" folHlink="folHlink"/>
  <p:sldLayoutIdLst>
    <p:sldLayoutId id="2147485411" r:id="rId1"/>
    <p:sldLayoutId id="2147485412" r:id="rId2"/>
    <p:sldLayoutId id="2147485413" r:id="rId3"/>
    <p:sldLayoutId id="2147485414" r:id="rId4"/>
    <p:sldLayoutId id="2147485415" r:id="rId5"/>
    <p:sldLayoutId id="2147485416" r:id="rId6"/>
    <p:sldLayoutId id="2147485417" r:id="rId7"/>
    <p:sldLayoutId id="2147485418" r:id="rId8"/>
    <p:sldLayoutId id="2147485419" r:id="rId9"/>
    <p:sldLayoutId id="2147485420" r:id="rId10"/>
    <p:sldLayoutId id="214748542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5848122"/>
      </p:ext>
    </p:extLst>
  </p:cSld>
  <p:clrMap bg1="lt1" tx1="dk1" bg2="lt2" tx2="dk2" accent1="accent1" accent2="accent2" accent3="accent3" accent4="accent4" accent5="accent5" accent6="accent6" hlink="hlink" folHlink="folHlink"/>
  <p:sldLayoutIdLst>
    <p:sldLayoutId id="2147485521" r:id="rId1"/>
    <p:sldLayoutId id="2147485522" r:id="rId2"/>
    <p:sldLayoutId id="2147485523" r:id="rId3"/>
    <p:sldLayoutId id="2147485524" r:id="rId4"/>
    <p:sldLayoutId id="2147485525" r:id="rId5"/>
    <p:sldLayoutId id="2147485526" r:id="rId6"/>
    <p:sldLayoutId id="2147485527" r:id="rId7"/>
    <p:sldLayoutId id="2147485528" r:id="rId8"/>
    <p:sldLayoutId id="2147485529" r:id="rId9"/>
    <p:sldLayoutId id="2147485530" r:id="rId10"/>
    <p:sldLayoutId id="21474855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75632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1921638257"/>
      </p:ext>
    </p:extLst>
  </p:cSld>
  <p:clrMap bg1="lt1" tx1="dk1" bg2="lt2" tx2="dk2" accent1="accent1" accent2="accent2" accent3="accent3" accent4="accent4" accent5="accent5" accent6="accent6" hlink="hlink" folHlink="folHlink"/>
  <p:sldLayoutIdLst>
    <p:sldLayoutId id="2147485533" r:id="rId1"/>
    <p:sldLayoutId id="2147485534" r:id="rId2"/>
    <p:sldLayoutId id="2147485535" r:id="rId3"/>
    <p:sldLayoutId id="2147485536" r:id="rId4"/>
    <p:sldLayoutId id="2147485537" r:id="rId5"/>
    <p:sldLayoutId id="2147485538" r:id="rId6"/>
    <p:sldLayoutId id="2147485539" r:id="rId7"/>
    <p:sldLayoutId id="2147485540" r:id="rId8"/>
    <p:sldLayoutId id="2147485541" r:id="rId9"/>
    <p:sldLayoutId id="2147485542" r:id="rId10"/>
    <p:sldLayoutId id="214748554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9"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227335F6-6954-3C40-A4A8-B5A9BB3542FD}"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4342"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43"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858000284"/>
      </p:ext>
    </p:extLst>
  </p:cSld>
  <p:clrMap bg1="lt1" tx1="dk1" bg2="lt2" tx2="dk2" accent1="accent1" accent2="accent2" accent3="accent3" accent4="accent4" accent5="accent5" accent6="accent6" hlink="hlink" folHlink="folHlink"/>
  <p:sldLayoutIdLst>
    <p:sldLayoutId id="2147485653" r:id="rId1"/>
    <p:sldLayoutId id="2147485654" r:id="rId2"/>
    <p:sldLayoutId id="2147485655" r:id="rId3"/>
    <p:sldLayoutId id="2147485656" r:id="rId4"/>
    <p:sldLayoutId id="2147485657" r:id="rId5"/>
    <p:sldLayoutId id="2147485658" r:id="rId6"/>
    <p:sldLayoutId id="2147485659" r:id="rId7"/>
    <p:sldLayoutId id="2147485660" r:id="rId8"/>
    <p:sldLayoutId id="2147485661" r:id="rId9"/>
    <p:sldLayoutId id="2147485662" r:id="rId10"/>
    <p:sldLayoutId id="2147485663" r:id="rId11"/>
    <p:sldLayoutId id="214748566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2826778"/>
      </p:ext>
    </p:extLst>
  </p:cSld>
  <p:clrMap bg1="lt1" tx1="dk1" bg2="lt2" tx2="dk2" accent1="accent1" accent2="accent2" accent3="accent3" accent4="accent4" accent5="accent5" accent6="accent6" hlink="hlink" folHlink="folHlink"/>
  <p:sldLayoutIdLst>
    <p:sldLayoutId id="2147485666" r:id="rId1"/>
    <p:sldLayoutId id="2147485667" r:id="rId2"/>
    <p:sldLayoutId id="2147485668" r:id="rId3"/>
    <p:sldLayoutId id="2147485669" r:id="rId4"/>
    <p:sldLayoutId id="2147485670" r:id="rId5"/>
    <p:sldLayoutId id="2147485671" r:id="rId6"/>
    <p:sldLayoutId id="2147485672" r:id="rId7"/>
    <p:sldLayoutId id="2147485673" r:id="rId8"/>
    <p:sldLayoutId id="2147485674" r:id="rId9"/>
    <p:sldLayoutId id="2147485675" r:id="rId10"/>
    <p:sldLayoutId id="2147485676" r:id="rId11"/>
    <p:sldLayoutId id="2147485677"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738813"/>
      </p:ext>
    </p:extLst>
  </p:cSld>
  <p:clrMap bg1="lt1" tx1="dk1" bg2="lt2" tx2="dk2" accent1="accent1" accent2="accent2" accent3="accent3" accent4="accent4" accent5="accent5" accent6="accent6" hlink="hlink" folHlink="folHlink"/>
  <p:sldLayoutIdLst>
    <p:sldLayoutId id="2147485715" r:id="rId1"/>
    <p:sldLayoutId id="2147485716" r:id="rId2"/>
    <p:sldLayoutId id="2147485717" r:id="rId3"/>
    <p:sldLayoutId id="2147485718" r:id="rId4"/>
    <p:sldLayoutId id="2147485719" r:id="rId5"/>
    <p:sldLayoutId id="2147485720" r:id="rId6"/>
    <p:sldLayoutId id="2147485721" r:id="rId7"/>
    <p:sldLayoutId id="2147485722" r:id="rId8"/>
    <p:sldLayoutId id="2147485723" r:id="rId9"/>
    <p:sldLayoutId id="2147485724" r:id="rId10"/>
    <p:sldLayoutId id="2147485725" r:id="rId11"/>
    <p:sldLayoutId id="214748572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dirty="0"/>
              <a:t>마스터 제목 스타일 편집</a:t>
            </a:r>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2"/>
          </p:nvPr>
        </p:nvSpPr>
        <p:spPr>
          <a:xfrm>
            <a:off x="457200" y="6453336"/>
            <a:ext cx="2133600" cy="268139"/>
          </a:xfrm>
          <a:prstGeom prst="rect">
            <a:avLst/>
          </a:prstGeom>
        </p:spPr>
        <p:txBody>
          <a:bodyPr vert="horz" lIns="91440" tIns="45720" rIns="91440" bIns="45720" rtlCol="0" anchor="ctr"/>
          <a:lstStyle>
            <a:lvl1pPr algn="l">
              <a:defRPr sz="1200">
                <a:solidFill>
                  <a:schemeClr val="tx1">
                    <a:tint val="75000"/>
                  </a:schemeClr>
                </a:solidFill>
              </a:defRPr>
            </a:lvl1pPr>
          </a:lstStyle>
          <a:p>
            <a:pPr latinLnBrk="1"/>
            <a:fld id="{FB30EDBD-1C2D-4C1E-B459-B60219FAB484}" type="datetimeFigureOut">
              <a:rPr lang="ko-KR" altLang="en-US" smtClean="0">
                <a:solidFill>
                  <a:prstClr val="black">
                    <a:tint val="75000"/>
                  </a:prstClr>
                </a:solidFill>
                <a:latin typeface="Calibri"/>
                <a:ea typeface="나눔고딕"/>
              </a:rPr>
              <a:pPr latinLnBrk="1"/>
              <a:t>2023. 10. 29.</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3"/>
          </p:nvPr>
        </p:nvSpPr>
        <p:spPr>
          <a:xfrm>
            <a:off x="3124200" y="6453336"/>
            <a:ext cx="2895600" cy="268139"/>
          </a:xfrm>
          <a:prstGeom prst="rect">
            <a:avLst/>
          </a:prstGeom>
        </p:spPr>
        <p:txBody>
          <a:bodyPr vert="horz" lIns="91440" tIns="45720" rIns="91440" bIns="45720" rtlCol="0" anchor="ctr"/>
          <a:lstStyle>
            <a:lvl1pPr algn="ctr">
              <a:defRPr sz="1200">
                <a:solidFill>
                  <a:schemeClr val="tx1">
                    <a:tint val="75000"/>
                  </a:schemeClr>
                </a:solidFill>
              </a:defRPr>
            </a:lvl1pPr>
          </a:lstStyle>
          <a:p>
            <a:pPr latinLnBrk="1"/>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4"/>
          </p:nvPr>
        </p:nvSpPr>
        <p:spPr>
          <a:xfrm>
            <a:off x="6553200" y="6453336"/>
            <a:ext cx="2133600" cy="268139"/>
          </a:xfrm>
          <a:prstGeom prst="rect">
            <a:avLst/>
          </a:prstGeom>
        </p:spPr>
        <p:txBody>
          <a:bodyPr vert="horz" lIns="91440" tIns="45720" rIns="91440" bIns="45720" rtlCol="0" anchor="ctr"/>
          <a:lstStyle>
            <a:lvl1pPr algn="r">
              <a:defRPr sz="1200">
                <a:solidFill>
                  <a:schemeClr val="tx1">
                    <a:tint val="75000"/>
                  </a:schemeClr>
                </a:solidFill>
              </a:defRPr>
            </a:lvl1pPr>
          </a:lstStyle>
          <a:p>
            <a:pPr latinLnBrk="1"/>
            <a:fld id="{4BEDD84E-25D4-4983-8AA1-2863C96F08D9}" type="slidenum">
              <a:rPr lang="ko-KR" altLang="en-US" smtClean="0">
                <a:solidFill>
                  <a:prstClr val="black">
                    <a:tint val="75000"/>
                  </a:prstClr>
                </a:solidFill>
                <a:latin typeface="Calibri"/>
                <a:ea typeface="나눔고딕"/>
              </a:rPr>
              <a:pPr latinLnBrk="1"/>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377926446"/>
      </p:ext>
    </p:extLst>
  </p:cSld>
  <p:clrMap bg1="lt1" tx1="dk1" bg2="lt2" tx2="dk2" accent1="accent1" accent2="accent2" accent3="accent3" accent4="accent4" accent5="accent5" accent6="accent6" hlink="hlink" folHlink="folHlink"/>
  <p:sldLayoutIdLst>
    <p:sldLayoutId id="2147486473" r:id="rId1"/>
    <p:sldLayoutId id="2147486474" r:id="rId2"/>
    <p:sldLayoutId id="2147486475" r:id="rId3"/>
    <p:sldLayoutId id="2147486476" r:id="rId4"/>
    <p:sldLayoutId id="2147486477" r:id="rId5"/>
    <p:sldLayoutId id="2147486478" r:id="rId6"/>
    <p:sldLayoutId id="2147486479" r:id="rId7"/>
  </p:sldLayoutIdLst>
  <p:txStyles>
    <p:titleStyle>
      <a:lvl1pPr algn="ctr" defTabSz="914400" rtl="0" eaLnBrk="1" latinLnBrk="1" hangingPunct="1">
        <a:spcBef>
          <a:spcPct val="0"/>
        </a:spcBef>
        <a:buNone/>
        <a:defRPr sz="4000" b="1" kern="1200">
          <a:solidFill>
            <a:schemeClr val="tx1"/>
          </a:solidFill>
          <a:latin typeface="+mj-lt"/>
          <a:ea typeface="+mj-ea"/>
          <a:cs typeface="+mj-cs"/>
        </a:defRPr>
      </a:lvl1pPr>
    </p:titleStyle>
    <p:bodyStyle>
      <a:lvl1pPr marL="342900" indent="-342900" algn="l" defTabSz="914400" rtl="0" eaLnBrk="1" latinLnBrk="1" hangingPunct="1">
        <a:spcBef>
          <a:spcPts val="5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1" hangingPunct="1">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1" hangingPunct="1">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218258153"/>
      </p:ext>
    </p:extLst>
  </p:cSld>
  <p:clrMap bg1="lt1" tx1="dk1" bg2="lt2" tx2="dk2" accent1="accent1" accent2="accent2" accent3="accent3" accent4="accent4" accent5="accent5" accent6="accent6" hlink="hlink" folHlink="folHlink"/>
  <p:sldLayoutIdLst>
    <p:sldLayoutId id="2147486595" r:id="rId1"/>
    <p:sldLayoutId id="2147486596" r:id="rId2"/>
    <p:sldLayoutId id="2147486597" r:id="rId3"/>
    <p:sldLayoutId id="2147486598" r:id="rId4"/>
    <p:sldLayoutId id="2147486599" r:id="rId5"/>
    <p:sldLayoutId id="2147486600" r:id="rId6"/>
    <p:sldLayoutId id="2147486601" r:id="rId7"/>
    <p:sldLayoutId id="2147486602" r:id="rId8"/>
    <p:sldLayoutId id="2147486603" r:id="rId9"/>
    <p:sldLayoutId id="2147486604" r:id="rId10"/>
    <p:sldLayoutId id="214748660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494495"/>
      </p:ext>
    </p:extLst>
  </p:cSld>
  <p:clrMap bg1="lt1" tx1="dk1" bg2="lt2" tx2="dk2" accent1="accent1" accent2="accent2" accent3="accent3" accent4="accent4" accent5="accent5" accent6="accent6" hlink="hlink" folHlink="folHlink"/>
  <p:sldLayoutIdLst>
    <p:sldLayoutId id="2147486872" r:id="rId1"/>
    <p:sldLayoutId id="2147486873" r:id="rId2"/>
    <p:sldLayoutId id="2147486874" r:id="rId3"/>
    <p:sldLayoutId id="2147486875" r:id="rId4"/>
    <p:sldLayoutId id="2147486876" r:id="rId5"/>
    <p:sldLayoutId id="2147486877" r:id="rId6"/>
    <p:sldLayoutId id="2147486878" r:id="rId7"/>
    <p:sldLayoutId id="2147486879" r:id="rId8"/>
    <p:sldLayoutId id="2147486880" r:id="rId9"/>
    <p:sldLayoutId id="2147486881" r:id="rId10"/>
    <p:sldLayoutId id="2147486882"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107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3107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B223C560-0E5F-EA4E-BC8F-576A57968152}" type="slidenum">
              <a:rPr lang="en-US" altLang="en-US"/>
              <a:pPr>
                <a:defRPr/>
              </a:pPr>
              <a:t>‹#›</a:t>
            </a:fld>
            <a:endParaRPr lang="en-US" altLang="en-US"/>
          </a:p>
        </p:txBody>
      </p:sp>
      <p:sp>
        <p:nvSpPr>
          <p:cNvPr id="13107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3107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31080"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79388" y="6453188"/>
            <a:ext cx="1079500" cy="312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3472234"/>
      </p:ext>
    </p:extLst>
  </p:cSld>
  <p:clrMap bg1="lt1" tx1="dk1" bg2="lt2" tx2="dk2" accent1="accent1" accent2="accent2" accent3="accent3" accent4="accent4" accent5="accent5" accent6="accent6" hlink="hlink" folHlink="folHlink"/>
  <p:sldLayoutIdLst>
    <p:sldLayoutId id="2147487121" r:id="rId1"/>
    <p:sldLayoutId id="2147487122" r:id="rId2"/>
    <p:sldLayoutId id="2147487123" r:id="rId3"/>
    <p:sldLayoutId id="2147487124" r:id="rId4"/>
    <p:sldLayoutId id="2147487125" r:id="rId5"/>
    <p:sldLayoutId id="2147487126" r:id="rId6"/>
    <p:sldLayoutId id="2147487127" r:id="rId7"/>
    <p:sldLayoutId id="2147487128" r:id="rId8"/>
    <p:sldLayoutId id="2147487129" r:id="rId9"/>
    <p:sldLayoutId id="2147487130" r:id="rId10"/>
    <p:sldLayoutId id="21474871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48319655"/>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10/29/23</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929406329"/>
      </p:ext>
    </p:extLst>
  </p:cSld>
  <p:clrMap bg1="lt1" tx1="dk1" bg2="lt2" tx2="dk2" accent1="accent1" accent2="accent2" accent3="accent3" accent4="accent4" accent5="accent5" accent6="accent6" hlink="hlink" folHlink="folHlink"/>
  <p:sldLayoutIdLst>
    <p:sldLayoutId id="2147487145" r:id="rId1"/>
    <p:sldLayoutId id="2147487146" r:id="rId2"/>
    <p:sldLayoutId id="2147487147" r:id="rId3"/>
    <p:sldLayoutId id="2147487148" r:id="rId4"/>
    <p:sldLayoutId id="2147487149" r:id="rId5"/>
    <p:sldLayoutId id="2147487150" r:id="rId6"/>
    <p:sldLayoutId id="2147487151" r:id="rId7"/>
    <p:sldLayoutId id="2147487152" r:id="rId8"/>
    <p:sldLayoutId id="2147487153" r:id="rId9"/>
    <p:sldLayoutId id="2147487154" r:id="rId10"/>
    <p:sldLayoutId id="2147487155" r:id="rId11"/>
    <p:sldLayoutId id="2147487156" r:id="rId12"/>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998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69987"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EFC36330-171D-874A-B302-CA3D70443983}" type="slidenum">
              <a:rPr lang="en-US" altLang="en-US"/>
              <a:pPr>
                <a:defRPr/>
              </a:pPr>
              <a:t>‹#›</a:t>
            </a:fld>
            <a:endParaRPr lang="en-US" altLang="en-US"/>
          </a:p>
        </p:txBody>
      </p:sp>
      <p:sp>
        <p:nvSpPr>
          <p:cNvPr id="169990"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69991"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69992"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79388" y="6453188"/>
            <a:ext cx="1079500" cy="312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560839"/>
      </p:ext>
    </p:extLst>
  </p:cSld>
  <p:clrMap bg1="lt1" tx1="dk1" bg2="lt2" tx2="dk2" accent1="accent1" accent2="accent2" accent3="accent3" accent4="accent4" accent5="accent5" accent6="accent6" hlink="hlink" folHlink="folHlink"/>
  <p:sldLayoutIdLst>
    <p:sldLayoutId id="2147487195" r:id="rId1"/>
    <p:sldLayoutId id="2147487196" r:id="rId2"/>
    <p:sldLayoutId id="2147487197" r:id="rId3"/>
    <p:sldLayoutId id="2147487198" r:id="rId4"/>
    <p:sldLayoutId id="2147487199" r:id="rId5"/>
    <p:sldLayoutId id="2147487200" r:id="rId6"/>
    <p:sldLayoutId id="2147487201" r:id="rId7"/>
    <p:sldLayoutId id="2147487202" r:id="rId8"/>
    <p:sldLayoutId id="2147487203" r:id="rId9"/>
    <p:sldLayoutId id="2147487204" r:id="rId10"/>
    <p:sldLayoutId id="214748720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72694B9D-8BFE-654E-8D86-2D1B27ECA5D0}" type="slidenum">
              <a:rPr lang="en-US" altLang="en-US"/>
              <a:pPr>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3237550987"/>
      </p:ext>
    </p:extLst>
  </p:cSld>
  <p:clrMap bg1="lt1" tx1="dk1" bg2="lt2" tx2="dk2" accent1="accent1" accent2="accent2" accent3="accent3" accent4="accent4" accent5="accent5" accent6="accent6" hlink="hlink" folHlink="folHlink"/>
  <p:sldLayoutIdLst>
    <p:sldLayoutId id="2147487207" r:id="rId1"/>
    <p:sldLayoutId id="2147487208" r:id="rId2"/>
    <p:sldLayoutId id="2147487209" r:id="rId3"/>
    <p:sldLayoutId id="2147487210" r:id="rId4"/>
    <p:sldLayoutId id="2147487211" r:id="rId5"/>
    <p:sldLayoutId id="2147487212" r:id="rId6"/>
    <p:sldLayoutId id="2147487213" r:id="rId7"/>
    <p:sldLayoutId id="2147487214" r:id="rId8"/>
    <p:sldLayoutId id="2147487215" r:id="rId9"/>
    <p:sldLayoutId id="2147487216" r:id="rId10"/>
    <p:sldLayoutId id="2147487217"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94431041"/>
      </p:ext>
    </p:extLst>
  </p:cSld>
  <p:clrMap bg1="lt1" tx1="dk1" bg2="lt2" tx2="dk2" accent1="accent1" accent2="accent2" accent3="accent3" accent4="accent4" accent5="accent5" accent6="accent6" hlink="hlink" folHlink="folHlink"/>
  <p:sldLayoutIdLst>
    <p:sldLayoutId id="2147487259" r:id="rId1"/>
    <p:sldLayoutId id="2147487260" r:id="rId2"/>
    <p:sldLayoutId id="2147487261" r:id="rId3"/>
    <p:sldLayoutId id="2147487262" r:id="rId4"/>
    <p:sldLayoutId id="2147487263" r:id="rId5"/>
    <p:sldLayoutId id="2147487264" r:id="rId6"/>
    <p:sldLayoutId id="2147487265" r:id="rId7"/>
    <p:sldLayoutId id="2147487266" r:id="rId8"/>
    <p:sldLayoutId id="2147487267" r:id="rId9"/>
    <p:sldLayoutId id="2147487268" r:id="rId10"/>
    <p:sldLayoutId id="214748726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01E2B0-9580-443F-A6BA-B15F0931263F}" type="datetime1">
              <a:rPr lang="en-US" smtClean="0">
                <a:solidFill>
                  <a:prstClr val="black">
                    <a:tint val="75000"/>
                  </a:prstClr>
                </a:solidFill>
              </a:rPr>
              <a:pPr/>
              <a:t>10/29/23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3C8E0-6DD9-4302-9AA9-5177C785CB7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4407785"/>
      </p:ext>
    </p:extLst>
  </p:cSld>
  <p:clrMap bg1="lt1" tx1="dk1" bg2="lt2" tx2="dk2" accent1="accent1" accent2="accent2" accent3="accent3" accent4="accent4" accent5="accent5" accent6="accent6" hlink="hlink" folHlink="folHlink"/>
  <p:sldLayoutIdLst>
    <p:sldLayoutId id="2147487460" r:id="rId1"/>
    <p:sldLayoutId id="2147487461" r:id="rId2"/>
    <p:sldLayoutId id="2147487462" r:id="rId3"/>
    <p:sldLayoutId id="2147487463" r:id="rId4"/>
    <p:sldLayoutId id="2147487464" r:id="rId5"/>
    <p:sldLayoutId id="2147487465" r:id="rId6"/>
    <p:sldLayoutId id="2147487466" r:id="rId7"/>
    <p:sldLayoutId id="2147487467" r:id="rId8"/>
    <p:sldLayoutId id="2147487468" r:id="rId9"/>
    <p:sldLayoutId id="2147487469" r:id="rId10"/>
    <p:sldLayoutId id="214748747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419100" y="196850"/>
            <a:ext cx="8077200" cy="5588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horz" wrap="square" lIns="25400" tIns="25400" rIns="25400" bIns="25400" numCol="1" anchor="t" anchorCtr="0" compatLnSpc="1">
            <a:prstTxWarp prst="textNoShape">
              <a:avLst/>
            </a:prstTxWarp>
          </a:bodyPr>
          <a:lstStyle/>
          <a:p>
            <a:pPr lvl="0"/>
            <a:r>
              <a:rPr lang="en-US">
                <a:sym typeface="Myriad Pro Bold Cond" charset="0"/>
              </a:rPr>
              <a:t>Click to edit Master title style</a:t>
            </a:r>
          </a:p>
        </p:txBody>
      </p:sp>
      <p:sp>
        <p:nvSpPr>
          <p:cNvPr id="2050" name="Rectangle 2"/>
          <p:cNvSpPr>
            <a:spLocks noGrp="1" noChangeArrowheads="1"/>
          </p:cNvSpPr>
          <p:nvPr>
            <p:ph type="body" idx="1"/>
          </p:nvPr>
        </p:nvSpPr>
        <p:spPr bwMode="auto">
          <a:xfrm>
            <a:off x="419100" y="1047750"/>
            <a:ext cx="8077200" cy="517525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vert="horz" wrap="square" lIns="25400" tIns="25400" rIns="25400" bIns="25400" numCol="1" anchor="t" anchorCtr="0" compatLnSpc="1">
            <a:prstTxWarp prst="textNoShape">
              <a:avLst/>
            </a:prstTxWarp>
          </a:bodyPr>
          <a:lstStyle/>
          <a:p>
            <a:pPr lvl="0"/>
            <a:r>
              <a:rPr lang="en-US">
                <a:sym typeface="Myriad Pro Bold Cond" charset="0"/>
              </a:rPr>
              <a:t>Click to edit Master text styles</a:t>
            </a:r>
          </a:p>
          <a:p>
            <a:pPr lvl="1"/>
            <a:r>
              <a:rPr lang="en-US">
                <a:sym typeface="Myriad Pro Bold Cond" charset="0"/>
              </a:rPr>
              <a:t>Second level</a:t>
            </a:r>
          </a:p>
          <a:p>
            <a:pPr lvl="2"/>
            <a:r>
              <a:rPr lang="en-US">
                <a:sym typeface="Myriad Pro Bold Cond" charset="0"/>
              </a:rPr>
              <a:t>Third level</a:t>
            </a:r>
          </a:p>
          <a:p>
            <a:pPr lvl="3"/>
            <a:r>
              <a:rPr lang="en-US">
                <a:sym typeface="Myriad Pro Bold Cond" charset="0"/>
              </a:rPr>
              <a:t>Fourth level</a:t>
            </a:r>
          </a:p>
          <a:p>
            <a:pPr lvl="4"/>
            <a:r>
              <a:rPr lang="en-US">
                <a:sym typeface="Myriad Pro Bold Cond" charset="0"/>
              </a:rPr>
              <a:t>Fifth level</a:t>
            </a:r>
          </a:p>
        </p:txBody>
      </p:sp>
    </p:spTree>
    <p:extLst>
      <p:ext uri="{BB962C8B-B14F-4D97-AF65-F5344CB8AC3E}">
        <p14:creationId xmlns:p14="http://schemas.microsoft.com/office/powerpoint/2010/main" val="1377622706"/>
      </p:ext>
    </p:extLst>
  </p:cSld>
  <p:clrMap bg1="lt1" tx1="dk1" bg2="lt2" tx2="dk2" accent1="accent1" accent2="accent2" accent3="accent3" accent4="accent4" accent5="accent5" accent6="accent6" hlink="hlink" folHlink="folHlink"/>
  <p:sldLayoutIdLst>
    <p:sldLayoutId id="2147487472" r:id="rId1"/>
    <p:sldLayoutId id="2147487473" r:id="rId2"/>
    <p:sldLayoutId id="2147487474" r:id="rId3"/>
    <p:sldLayoutId id="2147487475" r:id="rId4"/>
    <p:sldLayoutId id="2147487476" r:id="rId5"/>
    <p:sldLayoutId id="2147487477" r:id="rId6"/>
    <p:sldLayoutId id="2147487478" r:id="rId7"/>
    <p:sldLayoutId id="2147487479" r:id="rId8"/>
    <p:sldLayoutId id="2147487480" r:id="rId9"/>
    <p:sldLayoutId id="2147487481" r:id="rId10"/>
    <p:sldLayoutId id="2147487482" r:id="rId11"/>
  </p:sldLayoutIdLst>
  <p:transition/>
  <p:txStyles>
    <p:titleStyle>
      <a:lvl1pPr algn="l" rtl="0" fontAlgn="base">
        <a:spcBef>
          <a:spcPct val="0"/>
        </a:spcBef>
        <a:spcAft>
          <a:spcPct val="0"/>
        </a:spcAft>
        <a:defRPr sz="4200">
          <a:solidFill>
            <a:schemeClr val="tx1"/>
          </a:solidFill>
          <a:latin typeface="+mj-lt"/>
          <a:ea typeface="+mj-ea"/>
          <a:cs typeface="+mj-cs"/>
          <a:sym typeface="Myriad Pro Bold Cond" charset="0"/>
        </a:defRPr>
      </a:lvl1pPr>
      <a:lvl2pPr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2pPr>
      <a:lvl3pPr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3pPr>
      <a:lvl4pPr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4pPr>
      <a:lvl5pPr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5pPr>
      <a:lvl6pPr marL="228600"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6pPr>
      <a:lvl7pPr marL="457200"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7pPr>
      <a:lvl8pPr marL="685800"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8pPr>
      <a:lvl9pPr marL="914400" algn="l" rtl="0" fontAlgn="base">
        <a:spcBef>
          <a:spcPct val="0"/>
        </a:spcBef>
        <a:spcAft>
          <a:spcPct val="0"/>
        </a:spcAft>
        <a:defRPr sz="4200">
          <a:solidFill>
            <a:schemeClr val="tx1"/>
          </a:solidFill>
          <a:latin typeface="Myriad Pro Bold Cond" charset="0"/>
          <a:ea typeface="ヒラギノ角ゴ ProN W6" charset="0"/>
          <a:cs typeface="ヒラギノ角ゴ ProN W6" charset="0"/>
          <a:sym typeface="Myriad Pro Bold Cond" charset="0"/>
        </a:defRPr>
      </a:lvl9pPr>
    </p:titleStyle>
    <p:bodyStyle>
      <a:lvl1pPr marL="400050" indent="-400050" algn="l" rtl="0" fontAlgn="base">
        <a:spcBef>
          <a:spcPts val="700"/>
        </a:spcBef>
        <a:spcAft>
          <a:spcPct val="0"/>
        </a:spcAft>
        <a:buSzPct val="120000"/>
        <a:buFont typeface="Lucida Grande" charset="0"/>
        <a:buChar char="▪"/>
        <a:defRPr sz="2800">
          <a:solidFill>
            <a:schemeClr val="tx1"/>
          </a:solidFill>
          <a:latin typeface="+mn-lt"/>
          <a:ea typeface="+mn-ea"/>
          <a:cs typeface="+mn-cs"/>
          <a:sym typeface="Myriad Pro Bold Cond" charset="0"/>
        </a:defRPr>
      </a:lvl1pPr>
      <a:lvl2pPr marL="6921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2pPr>
      <a:lvl3pPr marL="102870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3pPr>
      <a:lvl4pPr marL="135890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4pPr>
      <a:lvl5pPr marL="16954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5pPr>
      <a:lvl6pPr marL="19240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6pPr>
      <a:lvl7pPr marL="21526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7pPr>
      <a:lvl8pPr marL="23812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8pPr>
      <a:lvl9pPr marL="2609850" indent="-317500" algn="l" rtl="0" fontAlgn="base">
        <a:spcBef>
          <a:spcPts val="700"/>
        </a:spcBef>
        <a:spcAft>
          <a:spcPct val="0"/>
        </a:spcAft>
        <a:buClr>
          <a:srgbClr val="000000"/>
        </a:buClr>
        <a:buSzPct val="129000"/>
        <a:buFont typeface="Myriad Pro Bold Cond" charset="0"/>
        <a:buChar char="-"/>
        <a:defRPr sz="2800">
          <a:solidFill>
            <a:schemeClr val="tx1"/>
          </a:solidFill>
          <a:latin typeface="+mn-lt"/>
          <a:ea typeface="+mn-ea"/>
          <a:cs typeface="+mn-cs"/>
          <a:sym typeface="Myriad Pro Bold Cond" charset="0"/>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07527537"/>
      </p:ext>
    </p:extLst>
  </p:cSld>
  <p:clrMap bg1="lt1" tx1="dk1" bg2="lt2" tx2="dk2" accent1="accent1" accent2="accent2" accent3="accent3" accent4="accent4" accent5="accent5" accent6="accent6" hlink="hlink" folHlink="folHlink"/>
  <p:sldLayoutIdLst>
    <p:sldLayoutId id="2147487575" r:id="rId1"/>
    <p:sldLayoutId id="2147487576" r:id="rId2"/>
    <p:sldLayoutId id="2147487577" r:id="rId3"/>
    <p:sldLayoutId id="2147487578" r:id="rId4"/>
    <p:sldLayoutId id="2147487579" r:id="rId5"/>
    <p:sldLayoutId id="2147487580" r:id="rId6"/>
    <p:sldLayoutId id="2147487581" r:id="rId7"/>
    <p:sldLayoutId id="2147487582" r:id="rId8"/>
    <p:sldLayoutId id="2147487583" r:id="rId9"/>
    <p:sldLayoutId id="2147487584" r:id="rId10"/>
    <p:sldLayoutId id="214748758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24069023"/>
      </p:ext>
    </p:extLst>
  </p:cSld>
  <p:clrMap bg1="lt1" tx1="dk1" bg2="lt2" tx2="dk2" accent1="accent1" accent2="accent2" accent3="accent3" accent4="accent4" accent5="accent5" accent6="accent6" hlink="hlink" folHlink="folHlink"/>
  <p:sldLayoutIdLst>
    <p:sldLayoutId id="2147487624" r:id="rId1"/>
    <p:sldLayoutId id="2147487625" r:id="rId2"/>
    <p:sldLayoutId id="2147487626" r:id="rId3"/>
    <p:sldLayoutId id="2147487627" r:id="rId4"/>
    <p:sldLayoutId id="2147487628" r:id="rId5"/>
    <p:sldLayoutId id="2147487629" r:id="rId6"/>
    <p:sldLayoutId id="2147487630" r:id="rId7"/>
    <p:sldLayoutId id="2147487631" r:id="rId8"/>
    <p:sldLayoutId id="2147487632" r:id="rId9"/>
    <p:sldLayoutId id="2147487633" r:id="rId10"/>
    <p:sldLayoutId id="214748763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按一下以編輯母片標題樣式</a:t>
            </a:r>
            <a:endParaRPr lang="en-US" altLang="en-US"/>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en-US"/>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900">
                <a:latin typeface="Garamond" pitchFamily="18" charset="0"/>
              </a:defRPr>
            </a:lvl1pPr>
          </a:lstStyle>
          <a:p>
            <a:endParaRPr 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fld id="{4CAE9295-42F8-0747-9AE1-33958E89C374}" type="slidenum">
              <a:rPr lang="en-US" smtClean="0">
                <a:solidFill>
                  <a:srgbClr val="000000"/>
                </a:solidFill>
              </a:rPr>
              <a:pPr/>
              <a:t>‹#›</a:t>
            </a:fld>
            <a:endParaRPr 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826463370"/>
      </p:ext>
    </p:extLst>
  </p:cSld>
  <p:clrMap bg1="lt1" tx1="dk1" bg2="lt2" tx2="dk2" accent1="accent1" accent2="accent2" accent3="accent3" accent4="accent4" accent5="accent5" accent6="accent6" hlink="hlink" folHlink="folHlink"/>
  <p:sldLayoutIdLst>
    <p:sldLayoutId id="2147487744" r:id="rId1"/>
    <p:sldLayoutId id="2147487745" r:id="rId2"/>
    <p:sldLayoutId id="2147487746" r:id="rId3"/>
    <p:sldLayoutId id="2147487747" r:id="rId4"/>
    <p:sldLayoutId id="2147487748" r:id="rId5"/>
    <p:sldLayoutId id="2147487749" r:id="rId6"/>
    <p:sldLayoutId id="2147487750" r:id="rId7"/>
    <p:sldLayoutId id="2147487751" r:id="rId8"/>
    <p:sldLayoutId id="2147487752" r:id="rId9"/>
    <p:sldLayoutId id="2147487753" r:id="rId10"/>
    <p:sldLayoutId id="2147487754" r:id="rId11"/>
  </p:sldLayoutIdLst>
  <p:transition/>
  <p:hf hdr="0" ftr="0" dt="0"/>
  <p:txStyles>
    <p:titleStyle>
      <a:lvl1pPr algn="l" rtl="0" eaLnBrk="1" fontAlgn="base" hangingPunct="1">
        <a:spcBef>
          <a:spcPct val="0"/>
        </a:spcBef>
        <a:spcAft>
          <a:spcPct val="0"/>
        </a:spcAft>
        <a:defRPr sz="3000">
          <a:solidFill>
            <a:schemeClr val="tx2"/>
          </a:solidFill>
          <a:latin typeface="+mj-lt"/>
          <a:ea typeface="+mj-ea"/>
          <a:cs typeface="+mj-cs"/>
        </a:defRPr>
      </a:lvl1pPr>
      <a:lvl2pPr algn="l" rtl="0" eaLnBrk="1" fontAlgn="base" hangingPunct="1">
        <a:spcBef>
          <a:spcPct val="0"/>
        </a:spcBef>
        <a:spcAft>
          <a:spcPct val="0"/>
        </a:spcAft>
        <a:defRPr sz="3000">
          <a:solidFill>
            <a:schemeClr val="tx2"/>
          </a:solidFill>
          <a:latin typeface="Garamond" pitchFamily="18" charset="0"/>
        </a:defRPr>
      </a:lvl2pPr>
      <a:lvl3pPr algn="l" rtl="0" eaLnBrk="1" fontAlgn="base" hangingPunct="1">
        <a:spcBef>
          <a:spcPct val="0"/>
        </a:spcBef>
        <a:spcAft>
          <a:spcPct val="0"/>
        </a:spcAft>
        <a:defRPr sz="3000">
          <a:solidFill>
            <a:schemeClr val="tx2"/>
          </a:solidFill>
          <a:latin typeface="Garamond" pitchFamily="18" charset="0"/>
        </a:defRPr>
      </a:lvl3pPr>
      <a:lvl4pPr algn="l" rtl="0" eaLnBrk="1" fontAlgn="base" hangingPunct="1">
        <a:spcBef>
          <a:spcPct val="0"/>
        </a:spcBef>
        <a:spcAft>
          <a:spcPct val="0"/>
        </a:spcAft>
        <a:defRPr sz="3000">
          <a:solidFill>
            <a:schemeClr val="tx2"/>
          </a:solidFill>
          <a:latin typeface="Garamond" pitchFamily="18" charset="0"/>
        </a:defRPr>
      </a:lvl4pPr>
      <a:lvl5pPr algn="l" rtl="0" eaLnBrk="1" fontAlgn="base" hangingPunct="1">
        <a:spcBef>
          <a:spcPct val="0"/>
        </a:spcBef>
        <a:spcAft>
          <a:spcPct val="0"/>
        </a:spcAft>
        <a:defRPr sz="3000">
          <a:solidFill>
            <a:schemeClr val="tx2"/>
          </a:solidFill>
          <a:latin typeface="Garamond" pitchFamily="18" charset="0"/>
        </a:defRPr>
      </a:lvl5pPr>
      <a:lvl6pPr marL="342900" algn="l" rtl="0" eaLnBrk="1" fontAlgn="base" hangingPunct="1">
        <a:spcBef>
          <a:spcPct val="0"/>
        </a:spcBef>
        <a:spcAft>
          <a:spcPct val="0"/>
        </a:spcAft>
        <a:defRPr sz="3000">
          <a:solidFill>
            <a:schemeClr val="tx2"/>
          </a:solidFill>
          <a:latin typeface="Garamond" pitchFamily="18" charset="0"/>
        </a:defRPr>
      </a:lvl6pPr>
      <a:lvl7pPr marL="685800" algn="l" rtl="0" eaLnBrk="1" fontAlgn="base" hangingPunct="1">
        <a:spcBef>
          <a:spcPct val="0"/>
        </a:spcBef>
        <a:spcAft>
          <a:spcPct val="0"/>
        </a:spcAft>
        <a:defRPr sz="3000">
          <a:solidFill>
            <a:schemeClr val="tx2"/>
          </a:solidFill>
          <a:latin typeface="Garamond" pitchFamily="18" charset="0"/>
        </a:defRPr>
      </a:lvl7pPr>
      <a:lvl8pPr marL="1028700" algn="l" rtl="0" eaLnBrk="1" fontAlgn="base" hangingPunct="1">
        <a:spcBef>
          <a:spcPct val="0"/>
        </a:spcBef>
        <a:spcAft>
          <a:spcPct val="0"/>
        </a:spcAft>
        <a:defRPr sz="3000">
          <a:solidFill>
            <a:schemeClr val="tx2"/>
          </a:solidFill>
          <a:latin typeface="Garamond" pitchFamily="18" charset="0"/>
        </a:defRPr>
      </a:lvl8pPr>
      <a:lvl9pPr marL="1371600" algn="l" rtl="0" eaLnBrk="1" fontAlgn="base" hangingPunct="1">
        <a:spcBef>
          <a:spcPct val="0"/>
        </a:spcBef>
        <a:spcAft>
          <a:spcPct val="0"/>
        </a:spcAft>
        <a:defRPr sz="3000">
          <a:solidFill>
            <a:schemeClr val="tx2"/>
          </a:solidFill>
          <a:latin typeface="Garamond" pitchFamily="18" charset="0"/>
        </a:defRPr>
      </a:lvl9pPr>
    </p:titleStyle>
    <p:bodyStyle>
      <a:lvl1pPr marL="257175" indent="-257175" algn="l" rtl="0" eaLnBrk="1" fontAlgn="base" hangingPunct="1">
        <a:spcBef>
          <a:spcPct val="20000"/>
        </a:spcBef>
        <a:spcAft>
          <a:spcPct val="0"/>
        </a:spcAft>
        <a:buClr>
          <a:schemeClr val="accent1"/>
        </a:buClr>
        <a:buSzPct val="65000"/>
        <a:buFont typeface="Wingdings" pitchFamily="2" charset="2"/>
        <a:buChar char="n"/>
        <a:defRPr sz="1800">
          <a:solidFill>
            <a:schemeClr val="tx1"/>
          </a:solidFill>
          <a:latin typeface="+mn-lt"/>
          <a:ea typeface="+mn-ea"/>
          <a:cs typeface="+mn-cs"/>
        </a:defRPr>
      </a:lvl1pPr>
      <a:lvl2pPr marL="502444" indent="-244079" algn="l" rtl="0" eaLnBrk="1" fontAlgn="base" hangingPunct="1">
        <a:spcBef>
          <a:spcPct val="20000"/>
        </a:spcBef>
        <a:spcAft>
          <a:spcPct val="0"/>
        </a:spcAft>
        <a:buClr>
          <a:schemeClr val="accent2"/>
        </a:buClr>
        <a:buSzPct val="60000"/>
        <a:buFont typeface="Wingdings" pitchFamily="2" charset="2"/>
        <a:buChar char="q"/>
        <a:defRPr sz="1650">
          <a:solidFill>
            <a:schemeClr val="tx1"/>
          </a:solidFill>
          <a:latin typeface="+mn-lt"/>
        </a:defRPr>
      </a:lvl2pPr>
      <a:lvl3pPr marL="766763" indent="-263129" algn="l" rtl="0" eaLnBrk="1" fontAlgn="base" hangingPunct="1">
        <a:spcBef>
          <a:spcPct val="20000"/>
        </a:spcBef>
        <a:spcAft>
          <a:spcPct val="0"/>
        </a:spcAft>
        <a:buClr>
          <a:schemeClr val="accent1"/>
        </a:buClr>
        <a:buSzPct val="65000"/>
        <a:buFont typeface="Wingdings" pitchFamily="2" charset="2"/>
        <a:buChar char="n"/>
        <a:defRPr sz="1500">
          <a:solidFill>
            <a:schemeClr val="tx1"/>
          </a:solidFill>
          <a:latin typeface="+mn-lt"/>
        </a:defRPr>
      </a:lvl3pPr>
      <a:lvl4pPr marL="1004888" indent="-236935" algn="l" rtl="0" eaLnBrk="1" fontAlgn="base" hangingPunct="1">
        <a:spcBef>
          <a:spcPct val="20000"/>
        </a:spcBef>
        <a:spcAft>
          <a:spcPct val="0"/>
        </a:spcAft>
        <a:buClr>
          <a:schemeClr val="accent2"/>
        </a:buClr>
        <a:buSzPct val="70000"/>
        <a:buFont typeface="Wingdings" pitchFamily="2" charset="2"/>
        <a:buChar char="q"/>
        <a:defRPr>
          <a:solidFill>
            <a:schemeClr val="tx1"/>
          </a:solidFill>
          <a:latin typeface="+mn-lt"/>
        </a:defRPr>
      </a:lvl4pPr>
      <a:lvl5pPr marL="12608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5pPr>
      <a:lvl6pPr marL="16037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6pPr>
      <a:lvl7pPr marL="19466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7pPr>
      <a:lvl8pPr marL="22895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8pPr>
      <a:lvl9pPr marL="26324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1026"/>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80899" name="Rectangle 1027"/>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smtClean="0">
                <a:solidFill>
                  <a:srgbClr val="000000"/>
                </a:solidFill>
                <a:latin typeface="Garamond" charset="0"/>
              </a:defRPr>
            </a:lvl1pPr>
          </a:lstStyle>
          <a:p>
            <a:pPr fontAlgn="base">
              <a:spcBef>
                <a:spcPct val="0"/>
              </a:spcBef>
              <a:spcAft>
                <a:spcPct val="0"/>
              </a:spcAft>
              <a:defRPr/>
            </a:pPr>
            <a:fld id="{A09D29E3-D8D3-9442-B127-7FC5C7AABDC8}" type="slidenum">
              <a:rPr lang="en-US" altLang="en-US">
                <a:ea typeface="ＭＳ Ｐゴシック" charset="-128"/>
              </a:rPr>
              <a:pPr fontAlgn="base">
                <a:spcBef>
                  <a:spcPct val="0"/>
                </a:spcBef>
                <a:spcAft>
                  <a:spcPct val="0"/>
                </a:spcAft>
                <a:defRPr/>
              </a:pPr>
              <a:t>‹#›</a:t>
            </a:fld>
            <a:endParaRPr lang="en-US" altLang="en-US">
              <a:ea typeface="ＭＳ Ｐゴシック" charset="-128"/>
            </a:endParaRPr>
          </a:p>
        </p:txBody>
      </p:sp>
      <p:sp>
        <p:nvSpPr>
          <p:cNvPr id="80902"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charset="0"/>
              <a:ea typeface="ＭＳ Ｐゴシック" charset="-128"/>
            </a:endParaRPr>
          </a:p>
        </p:txBody>
      </p:sp>
      <p:sp>
        <p:nvSpPr>
          <p:cNvPr id="80903"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srgbClr val="000000"/>
              </a:solidFill>
              <a:latin typeface="Arial" charset="0"/>
              <a:ea typeface="ＭＳ Ｐゴシック" charset="-128"/>
            </a:endParaRPr>
          </a:p>
        </p:txBody>
      </p:sp>
    </p:spTree>
    <p:extLst>
      <p:ext uri="{BB962C8B-B14F-4D97-AF65-F5344CB8AC3E}">
        <p14:creationId xmlns:p14="http://schemas.microsoft.com/office/powerpoint/2010/main" val="3516416445"/>
      </p:ext>
    </p:extLst>
  </p:cSld>
  <p:clrMap bg1="lt1" tx1="dk1" bg2="lt2" tx2="dk2" accent1="accent1" accent2="accent2" accent3="accent3" accent4="accent4" accent5="accent5" accent6="accent6" hlink="hlink" folHlink="folHlink"/>
  <p:sldLayoutIdLst>
    <p:sldLayoutId id="2147488073" r:id="rId1"/>
    <p:sldLayoutId id="2147488074" r:id="rId2"/>
    <p:sldLayoutId id="2147488075" r:id="rId3"/>
    <p:sldLayoutId id="2147488076" r:id="rId4"/>
    <p:sldLayoutId id="2147488077" r:id="rId5"/>
    <p:sldLayoutId id="2147488078" r:id="rId6"/>
    <p:sldLayoutId id="2147488079" r:id="rId7"/>
    <p:sldLayoutId id="2147488080" r:id="rId8"/>
    <p:sldLayoutId id="2147488081" r:id="rId9"/>
    <p:sldLayoutId id="2147488082" r:id="rId10"/>
    <p:sldLayoutId id="2147488083" r:id="rId11"/>
    <p:sldLayoutId id="214748808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395177809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Tree>
    <p:extLst>
      <p:ext uri="{BB962C8B-B14F-4D97-AF65-F5344CB8AC3E}">
        <p14:creationId xmlns:p14="http://schemas.microsoft.com/office/powerpoint/2010/main" val="230368275"/>
      </p:ext>
    </p:extLst>
  </p:cSld>
  <p:clrMap bg1="lt1" tx1="dk1" bg2="lt2" tx2="dk2" accent1="accent1" accent2="accent2" accent3="accent3" accent4="accent4" accent5="accent5" accent6="accent6" hlink="hlink" folHlink="folHlink"/>
  <p:sldLayoutIdLst>
    <p:sldLayoutId id="2147488086" r:id="rId1"/>
    <p:sldLayoutId id="2147488087" r:id="rId2"/>
    <p:sldLayoutId id="2147488088" r:id="rId3"/>
    <p:sldLayoutId id="2147488089" r:id="rId4"/>
    <p:sldLayoutId id="2147488090" r:id="rId5"/>
    <p:sldLayoutId id="2147488091" r:id="rId6"/>
    <p:sldLayoutId id="2147488092" r:id="rId7"/>
    <p:sldLayoutId id="2147488093" r:id="rId8"/>
    <p:sldLayoutId id="2147488094" r:id="rId9"/>
    <p:sldLayoutId id="2147488095" r:id="rId10"/>
    <p:sldLayoutId id="214748809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spTree>
    <p:extLst>
      <p:ext uri="{BB962C8B-B14F-4D97-AF65-F5344CB8AC3E}">
        <p14:creationId xmlns:p14="http://schemas.microsoft.com/office/powerpoint/2010/main" val="1573160285"/>
      </p:ext>
    </p:extLst>
  </p:cSld>
  <p:clrMap bg1="lt1" tx1="dk1" bg2="lt2" tx2="dk2" accent1="accent1" accent2="accent2" accent3="accent3" accent4="accent4" accent5="accent5" accent6="accent6" hlink="hlink" folHlink="folHlink"/>
  <p:sldLayoutIdLst>
    <p:sldLayoutId id="2147488098" r:id="rId1"/>
    <p:sldLayoutId id="2147488099" r:id="rId2"/>
    <p:sldLayoutId id="2147488100" r:id="rId3"/>
    <p:sldLayoutId id="2147488101" r:id="rId4"/>
    <p:sldLayoutId id="2147488102" r:id="rId5"/>
    <p:sldLayoutId id="2147488103" r:id="rId6"/>
    <p:sldLayoutId id="2147488104" r:id="rId7"/>
    <p:sldLayoutId id="2147488105" r:id="rId8"/>
    <p:sldLayoutId id="2147488106" r:id="rId9"/>
    <p:sldLayoutId id="2147488107" r:id="rId10"/>
    <p:sldLayoutId id="214748810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626765284"/>
      </p:ext>
    </p:extLst>
  </p:cSld>
  <p:clrMap bg1="lt1" tx1="dk1" bg2="lt2" tx2="dk2" accent1="accent1" accent2="accent2" accent3="accent3" accent4="accent4" accent5="accent5" accent6="accent6" hlink="hlink" folHlink="folHlink"/>
  <p:sldLayoutIdLst>
    <p:sldLayoutId id="2147488266" r:id="rId1"/>
    <p:sldLayoutId id="2147488267" r:id="rId2"/>
    <p:sldLayoutId id="2147488268" r:id="rId3"/>
    <p:sldLayoutId id="2147488269" r:id="rId4"/>
    <p:sldLayoutId id="2147488270" r:id="rId5"/>
    <p:sldLayoutId id="2147488271" r:id="rId6"/>
    <p:sldLayoutId id="2147488272" r:id="rId7"/>
    <p:sldLayoutId id="2147488273" r:id="rId8"/>
    <p:sldLayoutId id="2147488274" r:id="rId9"/>
    <p:sldLayoutId id="2147488275" r:id="rId10"/>
    <p:sldLayoutId id="214748827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914400"/>
          </a:xfrm>
          <a:prstGeom prst="rect">
            <a:avLst/>
          </a:prstGeom>
        </p:spPr>
        <p:txBody>
          <a:bodyPr vert="horz" lIns="36576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152400" y="1143000"/>
            <a:ext cx="8839200" cy="5257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8858751"/>
      </p:ext>
    </p:extLst>
  </p:cSld>
  <p:clrMap bg1="lt1" tx1="dk1" bg2="lt2" tx2="dk2" accent1="accent1" accent2="accent2" accent3="accent3" accent4="accent4" accent5="accent5" accent6="accent6" hlink="hlink" folHlink="folHlink"/>
  <p:sldLayoutIdLst>
    <p:sldLayoutId id="2147488317" r:id="rId1"/>
    <p:sldLayoutId id="2147488318" r:id="rId2"/>
    <p:sldLayoutId id="2147488319" r:id="rId3"/>
    <p:sldLayoutId id="2147488320" r:id="rId4"/>
    <p:sldLayoutId id="2147488321" r:id="rId5"/>
    <p:sldLayoutId id="2147488322" r:id="rId6"/>
    <p:sldLayoutId id="2147488323" r:id="rId7"/>
    <p:sldLayoutId id="2147488324" r:id="rId8"/>
    <p:sldLayoutId id="2147488325" r:id="rId9"/>
    <p:sldLayoutId id="2147488326" r:id="rId10"/>
    <p:sldLayoutId id="2147488327" r:id="rId11"/>
  </p:sldLayoutIdLst>
  <p:hf hdr="0" ftr="0" dt="0"/>
  <p:txStyles>
    <p:titleStyle>
      <a:lvl1pPr algn="l" defTabSz="914400" rtl="0" eaLnBrk="1" latinLnBrk="0" hangingPunct="1">
        <a:spcBef>
          <a:spcPct val="0"/>
        </a:spcBef>
        <a:buNone/>
        <a:defRPr sz="4400" b="1" kern="1200">
          <a:solidFill>
            <a:schemeClr val="tx1">
              <a:lumMod val="65000"/>
              <a:lumOff val="3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600" b="1"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b="1"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800" b="1"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b="1"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b="1"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eaLnBrk="1" hangingPunct="1">
              <a:defRPr/>
            </a:pPr>
            <a:fld id="{72694B9D-8BFE-654E-8D86-2D1B27ECA5D0}" type="slidenum">
              <a:rPr lang="en-US" altLang="en-US"/>
              <a:pPr eaLnBrk="1" hangingPunct="1">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2483791172"/>
      </p:ext>
    </p:extLst>
  </p:cSld>
  <p:clrMap bg1="lt1" tx1="dk1" bg2="lt2" tx2="dk2" accent1="accent1" accent2="accent2" accent3="accent3" accent4="accent4" accent5="accent5" accent6="accent6" hlink="hlink" folHlink="folHlink"/>
  <p:sldLayoutIdLst>
    <p:sldLayoutId id="2147488341" r:id="rId1"/>
    <p:sldLayoutId id="2147488342" r:id="rId2"/>
    <p:sldLayoutId id="2147488343" r:id="rId3"/>
    <p:sldLayoutId id="2147488344" r:id="rId4"/>
    <p:sldLayoutId id="2147488345" r:id="rId5"/>
    <p:sldLayoutId id="2147488346" r:id="rId6"/>
    <p:sldLayoutId id="2147488347" r:id="rId7"/>
    <p:sldLayoutId id="2147488348" r:id="rId8"/>
    <p:sldLayoutId id="2147488349" r:id="rId9"/>
    <p:sldLayoutId id="2147488350" r:id="rId10"/>
    <p:sldLayoutId id="214748835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eaLnBrk="1" fontAlgn="auto" hangingPunct="1">
              <a:spcBef>
                <a:spcPts val="0"/>
              </a:spcBef>
              <a:spcAft>
                <a:spcPts val="0"/>
              </a:spcAft>
            </a:pPr>
            <a:fld id="{6F400BD0-49BF-48FC-8114-37C1D4F5AB3D}" type="slidenum">
              <a:rPr lang="en-US" altLang="en-US">
                <a:solidFill>
                  <a:srgbClr val="000000"/>
                </a:solidFill>
                <a:ea typeface=""/>
              </a:rPr>
              <a:pPr defTabSz="914024"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41121451"/>
      </p:ext>
    </p:extLst>
  </p:cSld>
  <p:clrMap bg1="lt1" tx1="dk1" bg2="lt2" tx2="dk2" accent1="accent1" accent2="accent2" accent3="accent3" accent4="accent4" accent5="accent5" accent6="accent6" hlink="hlink" folHlink="folHlink"/>
  <p:sldLayoutIdLst>
    <p:sldLayoutId id="2147488379" r:id="rId1"/>
    <p:sldLayoutId id="2147488380" r:id="rId2"/>
    <p:sldLayoutId id="2147488381" r:id="rId3"/>
    <p:sldLayoutId id="2147488382" r:id="rId4"/>
    <p:sldLayoutId id="2147488383" r:id="rId5"/>
    <p:sldLayoutId id="2147488384" r:id="rId6"/>
    <p:sldLayoutId id="2147488385" r:id="rId7"/>
    <p:sldLayoutId id="2147488386" r:id="rId8"/>
    <p:sldLayoutId id="2147488387" r:id="rId9"/>
    <p:sldLayoutId id="2147488388" r:id="rId10"/>
    <p:sldLayoutId id="214748838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dirty="0"/>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4072707315"/>
      </p:ext>
    </p:extLst>
  </p:cSld>
  <p:clrMap bg1="lt1" tx1="dk1" bg2="lt2" tx2="dk2" accent1="accent1" accent2="accent2" accent3="accent3" accent4="accent4" accent5="accent5" accent6="accent6" hlink="hlink" folHlink="folHlink"/>
  <p:sldLayoutIdLst>
    <p:sldLayoutId id="2147488560" r:id="rId1"/>
    <p:sldLayoutId id="2147488561" r:id="rId2"/>
    <p:sldLayoutId id="2147488562" r:id="rId3"/>
    <p:sldLayoutId id="2147488563" r:id="rId4"/>
    <p:sldLayoutId id="2147488564" r:id="rId5"/>
    <p:sldLayoutId id="2147488565" r:id="rId6"/>
    <p:sldLayoutId id="2147488566" r:id="rId7"/>
    <p:sldLayoutId id="2147488567" r:id="rId8"/>
    <p:sldLayoutId id="2147488568" r:id="rId9"/>
    <p:sldLayoutId id="2147488569" r:id="rId10"/>
    <p:sldLayoutId id="214748857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a:extLst>
              <a:ext uri="{FF2B5EF4-FFF2-40B4-BE49-F238E27FC236}">
                <a16:creationId xmlns:a16="http://schemas.microsoft.com/office/drawing/2014/main" id="{50C7FBDD-E441-CD4F-8D0B-986DA964BE68}"/>
              </a:ext>
            </a:extLst>
          </p:cNvPr>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1027">
            <a:extLst>
              <a:ext uri="{FF2B5EF4-FFF2-40B4-BE49-F238E27FC236}">
                <a16:creationId xmlns:a16="http://schemas.microsoft.com/office/drawing/2014/main" id="{4C961336-C8C0-B349-AA8E-7AF2E55425BE}"/>
              </a:ext>
            </a:extLst>
          </p:cNvPr>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359B2321-3A35-4A4F-B784-F9EB82CDF06A}"/>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a:defRPr/>
            </a:pPr>
            <a:endParaRPr lang="en-US" altLang="en-US"/>
          </a:p>
        </p:txBody>
      </p:sp>
      <p:sp>
        <p:nvSpPr>
          <p:cNvPr id="100358" name="Rectangle 1030">
            <a:extLst>
              <a:ext uri="{FF2B5EF4-FFF2-40B4-BE49-F238E27FC236}">
                <a16:creationId xmlns:a16="http://schemas.microsoft.com/office/drawing/2014/main" id="{803C6AB3-8E66-0C47-9AFC-E6BBCC85987C}"/>
              </a:ext>
            </a:extLst>
          </p:cNvPr>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charset="0"/>
                <a:ea typeface="ＭＳ Ｐゴシック" charset="-128"/>
              </a:defRPr>
            </a:lvl1pPr>
          </a:lstStyle>
          <a:p>
            <a:pPr>
              <a:defRPr/>
            </a:pPr>
            <a:fld id="{1D4941C2-832B-CE44-A6CD-6ECEF1806624}" type="slidenum">
              <a:rPr lang="en-US" altLang="en-US"/>
              <a:pPr>
                <a:defRPr/>
              </a:pPr>
              <a:t>‹#›</a:t>
            </a:fld>
            <a:endParaRPr lang="en-US" altLang="en-US"/>
          </a:p>
        </p:txBody>
      </p:sp>
      <p:sp>
        <p:nvSpPr>
          <p:cNvPr id="1030" name="Line 1032">
            <a:extLst>
              <a:ext uri="{FF2B5EF4-FFF2-40B4-BE49-F238E27FC236}">
                <a16:creationId xmlns:a16="http://schemas.microsoft.com/office/drawing/2014/main" id="{84905974-26AA-1845-8C01-E86327ED24C4}"/>
              </a:ext>
            </a:extLst>
          </p:cNvPr>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1" name="Line 1033">
            <a:extLst>
              <a:ext uri="{FF2B5EF4-FFF2-40B4-BE49-F238E27FC236}">
                <a16:creationId xmlns:a16="http://schemas.microsoft.com/office/drawing/2014/main" id="{E18BF5C3-4749-A240-A740-B0558883607B}"/>
              </a:ext>
            </a:extLst>
          </p:cNvPr>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72272598"/>
      </p:ext>
    </p:extLst>
  </p:cSld>
  <p:clrMap bg1="lt1" tx1="dk1" bg2="lt2" tx2="dk2" accent1="accent1" accent2="accent2" accent3="accent3" accent4="accent4" accent5="accent5" accent6="accent6" hlink="hlink" folHlink="folHlink"/>
  <p:sldLayoutIdLst>
    <p:sldLayoutId id="2147488625" r:id="rId1"/>
    <p:sldLayoutId id="2147488626" r:id="rId2"/>
    <p:sldLayoutId id="2147488627" r:id="rId3"/>
    <p:sldLayoutId id="2147488628" r:id="rId4"/>
    <p:sldLayoutId id="2147488629" r:id="rId5"/>
    <p:sldLayoutId id="2147488630" r:id="rId6"/>
    <p:sldLayoutId id="2147488631" r:id="rId7"/>
    <p:sldLayoutId id="2147488632" r:id="rId8"/>
    <p:sldLayoutId id="2147488633" r:id="rId9"/>
    <p:sldLayoutId id="2147488634" r:id="rId10"/>
    <p:sldLayoutId id="2147488635" r:id="rId11"/>
    <p:sldLayoutId id="2147488636" r:id="rId12"/>
    <p:sldLayoutId id="2147490069" r:id="rId13"/>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4223090201"/>
      </p:ext>
    </p:extLst>
  </p:cSld>
  <p:clrMap bg1="lt1" tx1="dk1" bg2="lt2" tx2="dk2" accent1="accent1" accent2="accent2" accent3="accent3" accent4="accent4" accent5="accent5" accent6="accent6" hlink="hlink" folHlink="folHlink"/>
  <p:sldLayoutIdLst>
    <p:sldLayoutId id="2147488638" r:id="rId1"/>
    <p:sldLayoutId id="2147488639" r:id="rId2"/>
    <p:sldLayoutId id="2147488640" r:id="rId3"/>
    <p:sldLayoutId id="2147488641" r:id="rId4"/>
    <p:sldLayoutId id="2147488642" r:id="rId5"/>
    <p:sldLayoutId id="2147488643" r:id="rId6"/>
    <p:sldLayoutId id="2147488644" r:id="rId7"/>
    <p:sldLayoutId id="2147488645" r:id="rId8"/>
    <p:sldLayoutId id="2147488646" r:id="rId9"/>
    <p:sldLayoutId id="2147488647" r:id="rId10"/>
    <p:sldLayoutId id="2147488648"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605458997"/>
      </p:ext>
    </p:extLst>
  </p:cSld>
  <p:clrMap bg1="lt1" tx1="dk1" bg2="lt2" tx2="dk2" accent1="accent1" accent2="accent2" accent3="accent3" accent4="accent4" accent5="accent5" accent6="accent6" hlink="hlink" folHlink="folHlink"/>
  <p:sldLayoutIdLst>
    <p:sldLayoutId id="2147488748" r:id="rId1"/>
    <p:sldLayoutId id="2147488749" r:id="rId2"/>
    <p:sldLayoutId id="2147488750" r:id="rId3"/>
    <p:sldLayoutId id="2147488751" r:id="rId4"/>
    <p:sldLayoutId id="2147488752" r:id="rId5"/>
    <p:sldLayoutId id="2147488753" r:id="rId6"/>
    <p:sldLayoutId id="2147488754" r:id="rId7"/>
    <p:sldLayoutId id="2147488755" r:id="rId8"/>
    <p:sldLayoutId id="2147488756" r:id="rId9"/>
    <p:sldLayoutId id="2147488757" r:id="rId10"/>
    <p:sldLayoutId id="2147488758"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1888125"/>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68926065"/>
      </p:ext>
    </p:extLst>
  </p:cSld>
  <p:clrMap bg1="lt1" tx1="dk1" bg2="lt2" tx2="dk2" accent1="accent1" accent2="accent2" accent3="accent3" accent4="accent4" accent5="accent5" accent6="accent6" hlink="hlink" folHlink="folHlink"/>
  <p:sldLayoutIdLst>
    <p:sldLayoutId id="2147488979" r:id="rId1"/>
    <p:sldLayoutId id="2147488980" r:id="rId2"/>
    <p:sldLayoutId id="2147488981" r:id="rId3"/>
    <p:sldLayoutId id="2147488982" r:id="rId4"/>
    <p:sldLayoutId id="2147488983" r:id="rId5"/>
    <p:sldLayoutId id="2147488984" r:id="rId6"/>
    <p:sldLayoutId id="2147488985" r:id="rId7"/>
    <p:sldLayoutId id="2147488986" r:id="rId8"/>
    <p:sldLayoutId id="2147488987" r:id="rId9"/>
    <p:sldLayoutId id="2147488988" r:id="rId10"/>
    <p:sldLayoutId id="2147488989" r:id="rId11"/>
    <p:sldLayoutId id="2147488990"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632983355"/>
      </p:ext>
    </p:extLst>
  </p:cSld>
  <p:clrMap bg1="lt1" tx1="dk1" bg2="lt2" tx2="dk2" accent1="accent1" accent2="accent2" accent3="accent3" accent4="accent4" accent5="accent5" accent6="accent6" hlink="hlink" folHlink="folHlink"/>
  <p:sldLayoutIdLst>
    <p:sldLayoutId id="2147488992" r:id="rId1"/>
    <p:sldLayoutId id="2147488993" r:id="rId2"/>
    <p:sldLayoutId id="2147488994" r:id="rId3"/>
    <p:sldLayoutId id="2147488995" r:id="rId4"/>
    <p:sldLayoutId id="2147488996" r:id="rId5"/>
    <p:sldLayoutId id="2147488997" r:id="rId6"/>
    <p:sldLayoutId id="2147488998" r:id="rId7"/>
    <p:sldLayoutId id="2147488999" r:id="rId8"/>
    <p:sldLayoutId id="2147489000" r:id="rId9"/>
    <p:sldLayoutId id="2147489001" r:id="rId10"/>
    <p:sldLayoutId id="214748900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945773964"/>
      </p:ext>
    </p:extLst>
  </p:cSld>
  <p:clrMap bg1="lt1" tx1="dk1" bg2="lt2" tx2="dk2" accent1="accent1" accent2="accent2" accent3="accent3" accent4="accent4" accent5="accent5" accent6="accent6" hlink="hlink" folHlink="folHlink"/>
  <p:sldLayoutIdLst>
    <p:sldLayoutId id="2147489017" r:id="rId1"/>
    <p:sldLayoutId id="2147489018" r:id="rId2"/>
    <p:sldLayoutId id="2147489019" r:id="rId3"/>
    <p:sldLayoutId id="2147489020" r:id="rId4"/>
    <p:sldLayoutId id="2147489021" r:id="rId5"/>
    <p:sldLayoutId id="2147489022" r:id="rId6"/>
    <p:sldLayoutId id="2147489023" r:id="rId7"/>
    <p:sldLayoutId id="2147489024" r:id="rId8"/>
    <p:sldLayoutId id="2147489025" r:id="rId9"/>
    <p:sldLayoutId id="2147489026" r:id="rId10"/>
    <p:sldLayoutId id="2147489027"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575735985"/>
      </p:ext>
    </p:extLst>
  </p:cSld>
  <p:clrMap bg1="lt1" tx1="dk1" bg2="lt2" tx2="dk2" accent1="accent1" accent2="accent2" accent3="accent3" accent4="accent4" accent5="accent5" accent6="accent6" hlink="hlink" folHlink="folHlink"/>
  <p:sldLayoutIdLst>
    <p:sldLayoutId id="2147489029" r:id="rId1"/>
    <p:sldLayoutId id="2147489030" r:id="rId2"/>
    <p:sldLayoutId id="2147489031" r:id="rId3"/>
    <p:sldLayoutId id="2147489032" r:id="rId4"/>
    <p:sldLayoutId id="2147489033" r:id="rId5"/>
    <p:sldLayoutId id="2147489034" r:id="rId6"/>
    <p:sldLayoutId id="2147489035" r:id="rId7"/>
    <p:sldLayoutId id="2147489036" r:id="rId8"/>
    <p:sldLayoutId id="2147489037" r:id="rId9"/>
    <p:sldLayoutId id="2147489038" r:id="rId10"/>
    <p:sldLayoutId id="2147489039"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0BD7560A-9F5D-7742-BEE3-53E7C8CD2AD3}"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030"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58377764"/>
      </p:ext>
    </p:extLst>
  </p:cSld>
  <p:clrMap bg1="lt1" tx1="dk1" bg2="lt2" tx2="dk2" accent1="accent1" accent2="accent2" accent3="accent3" accent4="accent4" accent5="accent5" accent6="accent6" hlink="hlink" folHlink="folHlink"/>
  <p:sldLayoutIdLst>
    <p:sldLayoutId id="2147489085" r:id="rId1"/>
    <p:sldLayoutId id="2147489086" r:id="rId2"/>
    <p:sldLayoutId id="2147489087" r:id="rId3"/>
    <p:sldLayoutId id="2147489088" r:id="rId4"/>
    <p:sldLayoutId id="2147489089" r:id="rId5"/>
    <p:sldLayoutId id="2147489090" r:id="rId6"/>
    <p:sldLayoutId id="2147489091" r:id="rId7"/>
    <p:sldLayoutId id="2147489092" r:id="rId8"/>
    <p:sldLayoutId id="2147489093" r:id="rId9"/>
    <p:sldLayoutId id="2147489094" r:id="rId10"/>
    <p:sldLayoutId id="2147489095" r:id="rId11"/>
    <p:sldLayoutId id="214748909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75654414"/>
      </p:ext>
    </p:extLst>
  </p:cSld>
  <p:clrMap bg1="lt1" tx1="dk1" bg2="lt2" tx2="dk2" accent1="accent1" accent2="accent2" accent3="accent3" accent4="accent4" accent5="accent5" accent6="accent6" hlink="hlink" folHlink="folHlink"/>
  <p:sldLayoutIdLst>
    <p:sldLayoutId id="2147489217" r:id="rId1"/>
    <p:sldLayoutId id="2147489218" r:id="rId2"/>
    <p:sldLayoutId id="2147489219" r:id="rId3"/>
    <p:sldLayoutId id="2147489220" r:id="rId4"/>
    <p:sldLayoutId id="2147489221" r:id="rId5"/>
    <p:sldLayoutId id="2147489222" r:id="rId6"/>
    <p:sldLayoutId id="2147489223" r:id="rId7"/>
    <p:sldLayoutId id="2147489224" r:id="rId8"/>
    <p:sldLayoutId id="2147489225" r:id="rId9"/>
    <p:sldLayoutId id="2147489226" r:id="rId10"/>
    <p:sldLayoutId id="214748922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724132488"/>
      </p:ext>
    </p:extLst>
  </p:cSld>
  <p:clrMap bg1="lt1" tx1="dk1" bg2="lt2" tx2="dk2" accent1="accent1" accent2="accent2" accent3="accent3" accent4="accent4" accent5="accent5" accent6="accent6" hlink="hlink" folHlink="folHlink"/>
  <p:sldLayoutIdLst>
    <p:sldLayoutId id="2147489229" r:id="rId1"/>
    <p:sldLayoutId id="2147489230" r:id="rId2"/>
    <p:sldLayoutId id="2147489231" r:id="rId3"/>
    <p:sldLayoutId id="2147489232" r:id="rId4"/>
    <p:sldLayoutId id="2147489233" r:id="rId5"/>
    <p:sldLayoutId id="2147489234" r:id="rId6"/>
    <p:sldLayoutId id="2147489235" r:id="rId7"/>
    <p:sldLayoutId id="2147489236" r:id="rId8"/>
    <p:sldLayoutId id="2147489237" r:id="rId9"/>
    <p:sldLayoutId id="2147489238" r:id="rId10"/>
    <p:sldLayoutId id="214748923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920399"/>
      </p:ext>
    </p:extLst>
  </p:cSld>
  <p:clrMap bg1="lt1" tx1="dk1" bg2="lt2" tx2="dk2" accent1="accent1" accent2="accent2" accent3="accent3" accent4="accent4" accent5="accent5" accent6="accent6" hlink="hlink" folHlink="folHlink"/>
  <p:sldLayoutIdLst>
    <p:sldLayoutId id="2147489253" r:id="rId1"/>
    <p:sldLayoutId id="2147489254" r:id="rId2"/>
    <p:sldLayoutId id="2147489255" r:id="rId3"/>
    <p:sldLayoutId id="2147489256" r:id="rId4"/>
    <p:sldLayoutId id="2147489257" r:id="rId5"/>
    <p:sldLayoutId id="2147489258" r:id="rId6"/>
    <p:sldLayoutId id="2147489259" r:id="rId7"/>
    <p:sldLayoutId id="2147489260" r:id="rId8"/>
    <p:sldLayoutId id="2147489261" r:id="rId9"/>
    <p:sldLayoutId id="2147489262" r:id="rId10"/>
    <p:sldLayoutId id="2147489263" r:id="rId11"/>
    <p:sldLayoutId id="214748926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63842944"/>
      </p:ext>
    </p:extLst>
  </p:cSld>
  <p:clrMap bg1="lt1" tx1="dk1" bg2="lt2" tx2="dk2" accent1="accent1" accent2="accent2" accent3="accent3" accent4="accent4" accent5="accent5" accent6="accent6" hlink="hlink" folHlink="folHlink"/>
  <p:sldLayoutIdLst>
    <p:sldLayoutId id="2147489266" r:id="rId1"/>
    <p:sldLayoutId id="2147489267" r:id="rId2"/>
    <p:sldLayoutId id="2147489268" r:id="rId3"/>
    <p:sldLayoutId id="2147489269" r:id="rId4"/>
    <p:sldLayoutId id="2147489270" r:id="rId5"/>
    <p:sldLayoutId id="2147489271" r:id="rId6"/>
    <p:sldLayoutId id="2147489272" r:id="rId7"/>
    <p:sldLayoutId id="2147489273" r:id="rId8"/>
    <p:sldLayoutId id="2147489274" r:id="rId9"/>
    <p:sldLayoutId id="2147489275" r:id="rId10"/>
    <p:sldLayoutId id="214748927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3724846254"/>
      </p:ext>
    </p:extLst>
  </p:cSld>
  <p:clrMap bg1="lt1" tx1="dk1" bg2="lt2" tx2="dk2" accent1="accent1" accent2="accent2" accent3="accent3" accent4="accent4" accent5="accent5" accent6="accent6" hlink="hlink" folHlink="folHlink"/>
  <p:sldLayoutIdLst>
    <p:sldLayoutId id="2147489278" r:id="rId1"/>
    <p:sldLayoutId id="2147489279" r:id="rId2"/>
    <p:sldLayoutId id="2147489280" r:id="rId3"/>
    <p:sldLayoutId id="2147489281" r:id="rId4"/>
    <p:sldLayoutId id="2147489282" r:id="rId5"/>
    <p:sldLayoutId id="2147489283" r:id="rId6"/>
    <p:sldLayoutId id="2147489284" r:id="rId7"/>
    <p:sldLayoutId id="2147489285" r:id="rId8"/>
    <p:sldLayoutId id="2147489286" r:id="rId9"/>
    <p:sldLayoutId id="2147489287" r:id="rId10"/>
    <p:sldLayoutId id="21474892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pic>
        <p:nvPicPr>
          <p:cNvPr id="6" name="Picture 5"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77287076"/>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ransition/>
  <p:hf hdr="0" ftr="0" dt="0"/>
  <p:txStyles>
    <p:titleStyle>
      <a:lvl1pPr algn="l" rtl="0" eaLnBrk="0" fontAlgn="base" hangingPunct="0">
        <a:spcBef>
          <a:spcPct val="0"/>
        </a:spcBef>
        <a:spcAft>
          <a:spcPct val="0"/>
        </a:spcAft>
        <a:defRPr sz="4000">
          <a:solidFill>
            <a:schemeClr val="tx1"/>
          </a:solidFill>
          <a:latin typeface="Times New Roman"/>
          <a:ea typeface="+mj-ea"/>
          <a:cs typeface="Times New Roman"/>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643515937"/>
      </p:ext>
    </p:extLst>
  </p:cSld>
  <p:clrMap bg1="lt1" tx1="dk1" bg2="lt2" tx2="dk2" accent1="accent1" accent2="accent2" accent3="accent3" accent4="accent4" accent5="accent5" accent6="accent6" hlink="hlink" folHlink="folHlink"/>
  <p:sldLayoutIdLst>
    <p:sldLayoutId id="2147489290" r:id="rId1"/>
    <p:sldLayoutId id="2147489291" r:id="rId2"/>
    <p:sldLayoutId id="2147489292" r:id="rId3"/>
    <p:sldLayoutId id="2147489293" r:id="rId4"/>
    <p:sldLayoutId id="2147489294" r:id="rId5"/>
    <p:sldLayoutId id="2147489295" r:id="rId6"/>
    <p:sldLayoutId id="2147489296" r:id="rId7"/>
    <p:sldLayoutId id="2147489297" r:id="rId8"/>
    <p:sldLayoutId id="2147489298" r:id="rId9"/>
    <p:sldLayoutId id="2147489299" r:id="rId10"/>
    <p:sldLayoutId id="2147489300" r:id="rId11"/>
    <p:sldLayoutId id="2147489301"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10/29/23</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3497416351"/>
      </p:ext>
    </p:extLst>
  </p:cSld>
  <p:clrMap bg1="lt1" tx1="dk1" bg2="lt2" tx2="dk2" accent1="accent1" accent2="accent2" accent3="accent3" accent4="accent4" accent5="accent5" accent6="accent6" hlink="hlink" folHlink="folHlink"/>
  <p:sldLayoutIdLst>
    <p:sldLayoutId id="2147489548" r:id="rId1"/>
    <p:sldLayoutId id="2147489549" r:id="rId2"/>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dirty="0"/>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4020717180"/>
      </p:ext>
    </p:extLst>
  </p:cSld>
  <p:clrMap bg1="lt1" tx1="dk1" bg2="lt2" tx2="dk2" accent1="accent1" accent2="accent2" accent3="accent3" accent4="accent4" accent5="accent5" accent6="accent6" hlink="hlink" folHlink="folHlink"/>
  <p:sldLayoutIdLst>
    <p:sldLayoutId id="2147489551" r:id="rId1"/>
    <p:sldLayoutId id="2147489552" r:id="rId2"/>
    <p:sldLayoutId id="2147489553" r:id="rId3"/>
    <p:sldLayoutId id="2147489554" r:id="rId4"/>
    <p:sldLayoutId id="2147489555" r:id="rId5"/>
    <p:sldLayoutId id="2147489556" r:id="rId6"/>
    <p:sldLayoutId id="2147489557" r:id="rId7"/>
    <p:sldLayoutId id="2147489558" r:id="rId8"/>
    <p:sldLayoutId id="2147489559" r:id="rId9"/>
    <p:sldLayoutId id="2147489560" r:id="rId10"/>
    <p:sldLayoutId id="214748956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73550971"/>
      </p:ext>
    </p:extLst>
  </p:cSld>
  <p:clrMap bg1="lt1" tx1="dk1" bg2="lt2" tx2="dk2" accent1="accent1" accent2="accent2" accent3="accent3" accent4="accent4" accent5="accent5" accent6="accent6" hlink="hlink" folHlink="folHlink"/>
  <p:sldLayoutIdLst>
    <p:sldLayoutId id="2147489563" r:id="rId1"/>
    <p:sldLayoutId id="2147489564" r:id="rId2"/>
    <p:sldLayoutId id="2147489565" r:id="rId3"/>
    <p:sldLayoutId id="2147489566" r:id="rId4"/>
    <p:sldLayoutId id="2147489567" r:id="rId5"/>
    <p:sldLayoutId id="2147489568" r:id="rId6"/>
    <p:sldLayoutId id="2147489569" r:id="rId7"/>
    <p:sldLayoutId id="2147489570" r:id="rId8"/>
    <p:sldLayoutId id="2147489571" r:id="rId9"/>
    <p:sldLayoutId id="2147489572" r:id="rId10"/>
    <p:sldLayoutId id="2147489573"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t>10/29/23</a:t>
            </a:fld>
            <a:endParaRPr lang="en-US"/>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781373689"/>
      </p:ext>
    </p:extLst>
  </p:cSld>
  <p:clrMap bg1="lt1" tx1="dk1" bg2="lt2" tx2="dk2" accent1="accent1" accent2="accent2" accent3="accent3" accent4="accent4" accent5="accent5" accent6="accent6" hlink="hlink" folHlink="folHlink"/>
  <p:sldLayoutIdLst>
    <p:sldLayoutId id="2147489588" r:id="rId1"/>
    <p:sldLayoutId id="2147489589" r:id="rId2"/>
    <p:sldLayoutId id="2147489590" r:id="rId3"/>
    <p:sldLayoutId id="2147489591" r:id="rId4"/>
    <p:sldLayoutId id="2147489592" r:id="rId5"/>
    <p:sldLayoutId id="2147489593" r:id="rId6"/>
    <p:sldLayoutId id="2147489594" r:id="rId7"/>
    <p:sldLayoutId id="2147489595" r:id="rId8"/>
    <p:sldLayoutId id="2147489596" r:id="rId9"/>
    <p:sldLayoutId id="2147489597" r:id="rId10"/>
    <p:sldLayoutId id="2147489598" r:id="rId11"/>
    <p:sldLayoutId id="2147489599"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5666" name="Rectangle 1026">
            <a:extLst>
              <a:ext uri="{FF2B5EF4-FFF2-40B4-BE49-F238E27FC236}">
                <a16:creationId xmlns:a16="http://schemas.microsoft.com/office/drawing/2014/main" id="{767842EF-2E87-9649-8E4C-4EF07515E698}"/>
              </a:ext>
            </a:extLst>
          </p:cNvPr>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625667" name="Rectangle 1027">
            <a:extLst>
              <a:ext uri="{FF2B5EF4-FFF2-40B4-BE49-F238E27FC236}">
                <a16:creationId xmlns:a16="http://schemas.microsoft.com/office/drawing/2014/main" id="{7F46E882-405C-294F-A176-5EB4B6E5E8E2}"/>
              </a:ext>
            </a:extLst>
          </p:cNvPr>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3955FDDD-00C5-1D4C-912E-1BDB0E3BD330}"/>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a:defRPr/>
            </a:pPr>
            <a:endParaRPr lang="en-US" altLang="en-US"/>
          </a:p>
        </p:txBody>
      </p:sp>
      <p:sp>
        <p:nvSpPr>
          <p:cNvPr id="100358" name="Rectangle 1030">
            <a:extLst>
              <a:ext uri="{FF2B5EF4-FFF2-40B4-BE49-F238E27FC236}">
                <a16:creationId xmlns:a16="http://schemas.microsoft.com/office/drawing/2014/main" id="{2C1267A1-BE40-C34F-A587-D92B7D4A5D5B}"/>
              </a:ext>
            </a:extLst>
          </p:cNvPr>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charset="0"/>
              </a:defRPr>
            </a:lvl1pPr>
          </a:lstStyle>
          <a:p>
            <a:pPr>
              <a:defRPr/>
            </a:pPr>
            <a:fld id="{B1C60925-3F6D-0244-A63C-8428EA4EFD07}" type="slidenum">
              <a:rPr lang="en-US" altLang="en-US"/>
              <a:pPr>
                <a:defRPr/>
              </a:pPr>
              <a:t>‹#›</a:t>
            </a:fld>
            <a:endParaRPr lang="en-US" altLang="en-US"/>
          </a:p>
        </p:txBody>
      </p:sp>
      <p:sp>
        <p:nvSpPr>
          <p:cNvPr id="625670" name="Line 1032">
            <a:extLst>
              <a:ext uri="{FF2B5EF4-FFF2-40B4-BE49-F238E27FC236}">
                <a16:creationId xmlns:a16="http://schemas.microsoft.com/office/drawing/2014/main" id="{BEFE2080-76AE-4B40-AEAD-392FD767B104}"/>
              </a:ext>
            </a:extLst>
          </p:cNvPr>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5671" name="Line 1033">
            <a:extLst>
              <a:ext uri="{FF2B5EF4-FFF2-40B4-BE49-F238E27FC236}">
                <a16:creationId xmlns:a16="http://schemas.microsoft.com/office/drawing/2014/main" id="{23A53299-EA82-2047-A09E-6BA500656893}"/>
              </a:ext>
            </a:extLst>
          </p:cNvPr>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04617165"/>
      </p:ext>
    </p:extLst>
  </p:cSld>
  <p:clrMap bg1="lt1" tx1="dk1" bg2="lt2" tx2="dk2" accent1="accent1" accent2="accent2" accent3="accent3" accent4="accent4" accent5="accent5" accent6="accent6" hlink="hlink" folHlink="folHlink"/>
  <p:sldLayoutIdLst>
    <p:sldLayoutId id="2147489612" r:id="rId1"/>
    <p:sldLayoutId id="2147489613" r:id="rId2"/>
    <p:sldLayoutId id="2147489614" r:id="rId3"/>
    <p:sldLayoutId id="2147489615" r:id="rId4"/>
    <p:sldLayoutId id="2147489616" r:id="rId5"/>
    <p:sldLayoutId id="2147489617" r:id="rId6"/>
    <p:sldLayoutId id="2147489618" r:id="rId7"/>
    <p:sldLayoutId id="2147489619" r:id="rId8"/>
    <p:sldLayoutId id="2147489620" r:id="rId9"/>
    <p:sldLayoutId id="2147489621" r:id="rId10"/>
    <p:sldLayoutId id="2147489622" r:id="rId11"/>
    <p:sldLayoutId id="2147489623"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2444271"/>
      </p:ext>
    </p:extLst>
  </p:cSld>
  <p:clrMap bg1="lt1" tx1="dk1" bg2="lt2" tx2="dk2" accent1="accent1" accent2="accent2" accent3="accent3" accent4="accent4" accent5="accent5" accent6="accent6" hlink="hlink" folHlink="folHlink"/>
  <p:sldLayoutIdLst>
    <p:sldLayoutId id="2147489638" r:id="rId1"/>
    <p:sldLayoutId id="2147489639"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55794477"/>
      </p:ext>
    </p:extLst>
  </p:cSld>
  <p:clrMap bg1="lt1" tx1="dk1" bg2="lt2" tx2="dk2" accent1="accent1" accent2="accent2" accent3="accent3" accent4="accent4" accent5="accent5" accent6="accent6" hlink="hlink" folHlink="folHlink"/>
  <p:sldLayoutIdLst>
    <p:sldLayoutId id="2147489644" r:id="rId1"/>
    <p:sldLayoutId id="2147489645" r:id="rId2"/>
    <p:sldLayoutId id="2147489646" r:id="rId3"/>
    <p:sldLayoutId id="2147489647" r:id="rId4"/>
    <p:sldLayoutId id="2147489648" r:id="rId5"/>
    <p:sldLayoutId id="2147489649" r:id="rId6"/>
    <p:sldLayoutId id="2147489650" r:id="rId7"/>
    <p:sldLayoutId id="2147489651" r:id="rId8"/>
    <p:sldLayoutId id="2147489652" r:id="rId9"/>
    <p:sldLayoutId id="2147489653" r:id="rId10"/>
    <p:sldLayoutId id="214748965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10/29/23</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4277918477"/>
      </p:ext>
    </p:extLst>
  </p:cSld>
  <p:clrMap bg1="lt1" tx1="dk1" bg2="lt2" tx2="dk2" accent1="accent1" accent2="accent2" accent3="accent3" accent4="accent4" accent5="accent5" accent6="accent6" hlink="hlink" folHlink="folHlink"/>
  <p:sldLayoutIdLst>
    <p:sldLayoutId id="2147489656" r:id="rId1"/>
    <p:sldLayoutId id="2147489657" r:id="rId2"/>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4"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162018782"/>
      </p:ext>
    </p:extLst>
  </p:cSld>
  <p:clrMap bg1="lt1" tx1="dk1" bg2="lt2" tx2="dk2" accent1="accent1" accent2="accent2" accent3="accent3" accent4="accent4" accent5="accent5" accent6="accent6" hlink="hlink" folHlink="folHlink"/>
  <p:sldLayoutIdLst>
    <p:sldLayoutId id="2147489806" r:id="rId1"/>
    <p:sldLayoutId id="2147489807" r:id="rId2"/>
    <p:sldLayoutId id="2147489808" r:id="rId3"/>
    <p:sldLayoutId id="2147489809" r:id="rId4"/>
    <p:sldLayoutId id="2147489810" r:id="rId5"/>
    <p:sldLayoutId id="2147489811" r:id="rId6"/>
    <p:sldLayoutId id="2147489812" r:id="rId7"/>
    <p:sldLayoutId id="2147489813" r:id="rId8"/>
    <p:sldLayoutId id="2147489814" r:id="rId9"/>
    <p:sldLayoutId id="2147489815" r:id="rId10"/>
    <p:sldLayoutId id="2147489816" r:id="rId11"/>
    <p:sldLayoutId id="214748981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header.png"/>
          <p:cNvPicPr>
            <a:picLocks noChangeAspect="1"/>
          </p:cNvPicPr>
          <p:nvPr userDrawn="1"/>
        </p:nvPicPr>
        <p:blipFill>
          <a:blip r:embed="rId15"/>
          <a:stretch>
            <a:fillRect/>
          </a:stretch>
        </p:blipFill>
        <p:spPr>
          <a:xfrm>
            <a:off x="4053359" y="264849"/>
            <a:ext cx="5102012" cy="542508"/>
          </a:xfrm>
          <a:prstGeom prst="rect">
            <a:avLst/>
          </a:prstGeom>
        </p:spPr>
      </p:pic>
      <p:sp>
        <p:nvSpPr>
          <p:cNvPr id="8" name="Title Placeholder 1"/>
          <p:cNvSpPr>
            <a:spLocks noGrp="1"/>
          </p:cNvSpPr>
          <p:nvPr>
            <p:ph type="title"/>
          </p:nvPr>
        </p:nvSpPr>
        <p:spPr>
          <a:xfrm>
            <a:off x="299306" y="274638"/>
            <a:ext cx="8387494" cy="532719"/>
          </a:xfrm>
          <a:prstGeom prst="rect">
            <a:avLst/>
          </a:prstGeom>
        </p:spPr>
        <p:txBody>
          <a:bodyPr vert="horz" lIns="91440" tIns="45720" rIns="91440" bIns="45720" rtlCol="0" anchor="ctr">
            <a:noAutofit/>
          </a:bodyPr>
          <a:lstStyle/>
          <a:p>
            <a:r>
              <a:rPr lang="en-US" dirty="0"/>
              <a:t>Click edit Master title style</a:t>
            </a:r>
          </a:p>
        </p:txBody>
      </p:sp>
      <p:pic>
        <p:nvPicPr>
          <p:cNvPr id="9" name="Picture 8" descr="footer.png"/>
          <p:cNvPicPr>
            <a:picLocks noChangeAspect="1"/>
          </p:cNvPicPr>
          <p:nvPr userDrawn="1"/>
        </p:nvPicPr>
        <p:blipFill>
          <a:blip r:embed="rId16"/>
          <a:stretch>
            <a:fillRect/>
          </a:stretch>
        </p:blipFill>
        <p:spPr>
          <a:xfrm>
            <a:off x="-27215" y="6267135"/>
            <a:ext cx="9189720" cy="611833"/>
          </a:xfrm>
          <a:prstGeom prst="rect">
            <a:avLst/>
          </a:prstGeom>
          <a:ln>
            <a:noFill/>
          </a:ln>
        </p:spPr>
      </p:pic>
      <p:pic>
        <p:nvPicPr>
          <p:cNvPr id="10" name="Picture 9" descr="ecelogorb.psd"/>
          <p:cNvPicPr>
            <a:picLocks noChangeAspect="1"/>
          </p:cNvPicPr>
          <p:nvPr userDrawn="1"/>
        </p:nvPicPr>
        <p:blipFill>
          <a:blip r:embed="rId17" cstate="screen">
            <a:lum bright="-8000"/>
            <a:extLst>
              <a:ext uri="{28A0092B-C50C-407E-A947-70E740481C1C}">
                <a14:useLocalDpi xmlns:a14="http://schemas.microsoft.com/office/drawing/2010/main"/>
              </a:ext>
            </a:extLst>
          </a:blip>
          <a:stretch>
            <a:fillRect/>
          </a:stretch>
        </p:blipFill>
        <p:spPr>
          <a:xfrm>
            <a:off x="193350" y="6294367"/>
            <a:ext cx="2563296" cy="512659"/>
          </a:xfrm>
          <a:prstGeom prst="rect">
            <a:avLst/>
          </a:prstGeom>
          <a:effectLst/>
        </p:spPr>
      </p:pic>
      <p:pic>
        <p:nvPicPr>
          <p:cNvPr id="11" name="Picture 10" descr="CMU_logo_horiz_black.eps"/>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5263668" y="6393688"/>
            <a:ext cx="3714414" cy="337908"/>
          </a:xfrm>
          <a:prstGeom prst="rect">
            <a:avLst/>
          </a:prstGeom>
          <a:effectLst/>
        </p:spPr>
      </p:pic>
    </p:spTree>
    <p:extLst>
      <p:ext uri="{BB962C8B-B14F-4D97-AF65-F5344CB8AC3E}">
        <p14:creationId xmlns:p14="http://schemas.microsoft.com/office/powerpoint/2010/main" val="1092185447"/>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20" r:id="rId10"/>
    <p:sldLayoutId id="2147483921" r:id="rId11"/>
    <p:sldLayoutId id="2147483922" r:id="rId12"/>
    <p:sldLayoutId id="2147483923" r:id="rId13"/>
  </p:sldLayoutIdLst>
  <p:txStyles>
    <p:titleStyle>
      <a:lvl1pPr algn="l" defTabSz="457200" rtl="0" eaLnBrk="1" latinLnBrk="0" hangingPunct="1">
        <a:spcBef>
          <a:spcPct val="0"/>
        </a:spcBef>
        <a:buNone/>
        <a:defRPr sz="3600" kern="1200">
          <a:solidFill>
            <a:schemeClr val="tx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a:extLst>
              <a:ext uri="{FF2B5EF4-FFF2-40B4-BE49-F238E27FC236}">
                <a16:creationId xmlns:a16="http://schemas.microsoft.com/office/drawing/2014/main" id="{905E7BDC-7850-0840-AE02-4CD684FE19E6}"/>
              </a:ext>
            </a:extLst>
          </p:cNvPr>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4339" name="Rectangle 1027">
            <a:extLst>
              <a:ext uri="{FF2B5EF4-FFF2-40B4-BE49-F238E27FC236}">
                <a16:creationId xmlns:a16="http://schemas.microsoft.com/office/drawing/2014/main" id="{6E0880CC-46D8-144C-AB8F-FA38446BBE49}"/>
              </a:ext>
            </a:extLst>
          </p:cNvPr>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E2720296-8B91-D64B-9FD7-7AF64C732379}"/>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mj-lt"/>
                <a:ea typeface="+mn-ea"/>
                <a:cs typeface="+mn-cs"/>
              </a:defRPr>
            </a:lvl1pPr>
          </a:lstStyle>
          <a:p>
            <a:pPr>
              <a:defRPr/>
            </a:pPr>
            <a:endParaRPr lang="en-US" altLang="en-US"/>
          </a:p>
        </p:txBody>
      </p:sp>
      <p:sp>
        <p:nvSpPr>
          <p:cNvPr id="100358" name="Rectangle 1030">
            <a:extLst>
              <a:ext uri="{FF2B5EF4-FFF2-40B4-BE49-F238E27FC236}">
                <a16:creationId xmlns:a16="http://schemas.microsoft.com/office/drawing/2014/main" id="{39D3AC41-115F-0845-A7A4-47BF361B1873}"/>
              </a:ext>
            </a:extLst>
          </p:cNvPr>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charset="0"/>
                <a:ea typeface="ＭＳ Ｐゴシック" charset="-128"/>
              </a:defRPr>
            </a:lvl1pPr>
          </a:lstStyle>
          <a:p>
            <a:pPr>
              <a:defRPr/>
            </a:pPr>
            <a:fld id="{2E03388C-8DDE-5549-8BDC-829E3484E1EC}" type="slidenum">
              <a:rPr lang="en-US" altLang="en-US"/>
              <a:pPr>
                <a:defRPr/>
              </a:pPr>
              <a:t>‹#›</a:t>
            </a:fld>
            <a:endParaRPr lang="en-US" altLang="en-US"/>
          </a:p>
        </p:txBody>
      </p:sp>
      <p:sp>
        <p:nvSpPr>
          <p:cNvPr id="14342" name="Line 1032">
            <a:extLst>
              <a:ext uri="{FF2B5EF4-FFF2-40B4-BE49-F238E27FC236}">
                <a16:creationId xmlns:a16="http://schemas.microsoft.com/office/drawing/2014/main" id="{C35EBA84-E5B9-C34A-9AC4-3C109F724BD9}"/>
              </a:ext>
            </a:extLst>
          </p:cNvPr>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3" name="Line 1033">
            <a:extLst>
              <a:ext uri="{FF2B5EF4-FFF2-40B4-BE49-F238E27FC236}">
                <a16:creationId xmlns:a16="http://schemas.microsoft.com/office/drawing/2014/main" id="{F5BD3987-485D-E042-8A19-7C18DF05F31E}"/>
              </a:ext>
            </a:extLst>
          </p:cNvPr>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427883387"/>
      </p:ext>
    </p:extLst>
  </p:cSld>
  <p:clrMap bg1="lt1" tx1="dk1" bg2="lt2" tx2="dk2" accent1="accent1" accent2="accent2" accent3="accent3" accent4="accent4" accent5="accent5" accent6="accent6" hlink="hlink" folHlink="folHlink"/>
  <p:sldLayoutIdLst>
    <p:sldLayoutId id="2147489819" r:id="rId1"/>
    <p:sldLayoutId id="2147489820" r:id="rId2"/>
    <p:sldLayoutId id="2147489821" r:id="rId3"/>
    <p:sldLayoutId id="2147489822" r:id="rId4"/>
    <p:sldLayoutId id="2147489823" r:id="rId5"/>
    <p:sldLayoutId id="2147489824" r:id="rId6"/>
    <p:sldLayoutId id="2147489825" r:id="rId7"/>
    <p:sldLayoutId id="2147489826" r:id="rId8"/>
    <p:sldLayoutId id="2147489827" r:id="rId9"/>
    <p:sldLayoutId id="2147489828" r:id="rId10"/>
    <p:sldLayoutId id="2147489829" r:id="rId11"/>
    <p:sldLayoutId id="2147489830"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eaLnBrk="1" hangingPunct="1"/>
            <a:fld id="{A7361BF2-EEC8-BD44-B1FF-0E6EA04503FC}" type="slidenum">
              <a:rPr lang="en-US" smtClean="0">
                <a:ea typeface="ＭＳ Ｐゴシック" charset="0"/>
                <a:cs typeface="Arial" charset="0"/>
              </a:rPr>
              <a:pPr eaLnBrk="1" hangingPunct="1"/>
              <a:t>‹#›</a:t>
            </a:fld>
            <a:endParaRPr lang="en-US">
              <a:ea typeface="ＭＳ Ｐゴシック" charset="0"/>
              <a:cs typeface="Arial" charset="0"/>
            </a:endParaRPr>
          </a:p>
        </p:txBody>
      </p:sp>
      <p:sp>
        <p:nvSpPr>
          <p:cNvPr id="100360" name="Line 1032"/>
          <p:cNvSpPr>
            <a:spLocks noChangeShapeType="1"/>
          </p:cNvSpPr>
          <p:nvPr/>
        </p:nvSpPr>
        <p:spPr bwMode="auto">
          <a:xfrm>
            <a:off x="228600" y="6481763"/>
            <a:ext cx="8610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sp>
        <p:nvSpPr>
          <p:cNvPr id="10036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ffectLst/>
        </p:spPr>
        <p:txBody>
          <a:bodyPr/>
          <a:lstStyle/>
          <a:p>
            <a:pPr eaLnBrk="1" hangingPunct="1">
              <a:defRPr/>
            </a:pPr>
            <a:endParaRPr lang="en-US">
              <a:solidFill>
                <a:srgbClr val="000000"/>
              </a:solidFill>
              <a:latin typeface="Arial" pitchFamily="34" charset="0"/>
              <a:ea typeface="ＭＳ Ｐゴシック" charset="0"/>
              <a:cs typeface="Arial" charset="0"/>
            </a:endParaRPr>
          </a:p>
        </p:txBody>
      </p:sp>
      <p:pic>
        <p:nvPicPr>
          <p:cNvPr id="8" name="Picture 7" descr="safari.png"/>
          <p:cNvPicPr>
            <a:picLocks noChangeAspect="1"/>
          </p:cNvPicPr>
          <p:nvPr userDrawn="1"/>
        </p:nvPicPr>
        <p:blipFill>
          <a:blip r:embed="rId14" cstate="print"/>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1067412566"/>
      </p:ext>
    </p:extLst>
  </p:cSld>
  <p:clrMap bg1="lt1" tx1="dk1" bg2="lt2" tx2="dk2" accent1="accent1" accent2="accent2" accent3="accent3" accent4="accent4" accent5="accent5" accent6="accent6" hlink="hlink" folHlink="folHlink"/>
  <p:sldLayoutIdLst>
    <p:sldLayoutId id="2147489844" r:id="rId1"/>
    <p:sldLayoutId id="2147489845" r:id="rId2"/>
    <p:sldLayoutId id="2147489846" r:id="rId3"/>
    <p:sldLayoutId id="2147489847" r:id="rId4"/>
    <p:sldLayoutId id="2147489848" r:id="rId5"/>
    <p:sldLayoutId id="2147489849" r:id="rId6"/>
    <p:sldLayoutId id="2147489850" r:id="rId7"/>
    <p:sldLayoutId id="2147489851" r:id="rId8"/>
    <p:sldLayoutId id="2147489852" r:id="rId9"/>
    <p:sldLayoutId id="2147489853" r:id="rId10"/>
    <p:sldLayoutId id="2147489854" r:id="rId11"/>
    <p:sldLayoutId id="2147489855"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5" charset="-128"/>
          <a:cs typeface="ＭＳ Ｐゴシック" pitchFamily="-105"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5"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5"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5"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5"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6627495"/>
      </p:ext>
    </p:extLst>
  </p:cSld>
  <p:clrMap bg1="lt1" tx1="dk1" bg2="lt2" tx2="dk2" accent1="accent1" accent2="accent2" accent3="accent3" accent4="accent4" accent5="accent5" accent6="accent6" hlink="hlink" folHlink="folHlink"/>
  <p:sldLayoutIdLst>
    <p:sldLayoutId id="2147489923" r:id="rId1"/>
    <p:sldLayoutId id="214748992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026">
            <a:extLst>
              <a:ext uri="{FF2B5EF4-FFF2-40B4-BE49-F238E27FC236}">
                <a16:creationId xmlns:a16="http://schemas.microsoft.com/office/drawing/2014/main" id="{4100DFBF-1FEE-4ACB-900C-42CD990BE56B}"/>
              </a:ext>
            </a:extLst>
          </p:cNvPr>
          <p:cNvSpPr>
            <a:spLocks noGrp="1" noChangeArrowheads="1"/>
          </p:cNvSpPr>
          <p:nvPr>
            <p:ph type="title"/>
          </p:nvPr>
        </p:nvSpPr>
        <p:spPr bwMode="auto">
          <a:xfrm>
            <a:off x="228600" y="152400"/>
            <a:ext cx="86106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2051" name="Rectangle 1027">
            <a:extLst>
              <a:ext uri="{FF2B5EF4-FFF2-40B4-BE49-F238E27FC236}">
                <a16:creationId xmlns:a16="http://schemas.microsoft.com/office/drawing/2014/main" id="{7B86C5D9-AB13-4DED-A44A-D17CB1C1FDF4}"/>
              </a:ext>
            </a:extLst>
          </p:cNvPr>
          <p:cNvSpPr>
            <a:spLocks noGrp="1" noChangeArrowheads="1"/>
          </p:cNvSpPr>
          <p:nvPr>
            <p:ph type="body" idx="1"/>
          </p:nvPr>
        </p:nvSpPr>
        <p:spPr bwMode="auto">
          <a:xfrm>
            <a:off x="228600" y="1095375"/>
            <a:ext cx="8610600"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D84474C4-284F-9440-A98C-FA4AB90F76FB}"/>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Garamond" charset="0"/>
                <a:ea typeface="ＭＳ Ｐゴシック" charset="0"/>
                <a:cs typeface="ＭＳ Ｐゴシック" charset="0"/>
              </a:defRPr>
            </a:lvl1pPr>
          </a:lstStyle>
          <a:p>
            <a:pPr>
              <a:defRPr/>
            </a:pPr>
            <a:endParaRPr lang="en-US"/>
          </a:p>
        </p:txBody>
      </p:sp>
      <p:sp>
        <p:nvSpPr>
          <p:cNvPr id="100358" name="Rectangle 1030">
            <a:extLst>
              <a:ext uri="{FF2B5EF4-FFF2-40B4-BE49-F238E27FC236}">
                <a16:creationId xmlns:a16="http://schemas.microsoft.com/office/drawing/2014/main" id="{653E7E89-9F9B-F740-A030-C38912ADA09E}"/>
              </a:ext>
            </a:extLst>
          </p:cNvPr>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panose="02020404030301010803" pitchFamily="18" charset="0"/>
              </a:defRPr>
            </a:lvl1pPr>
          </a:lstStyle>
          <a:p>
            <a:pPr>
              <a:defRPr/>
            </a:pPr>
            <a:fld id="{6A6BA0A0-A7BE-4DC4-A1D2-67560873BDCE}" type="slidenum">
              <a:rPr lang="en-US" altLang="en-US"/>
              <a:pPr>
                <a:defRPr/>
              </a:pPr>
              <a:t>‹#›</a:t>
            </a:fld>
            <a:endParaRPr lang="en-US" altLang="en-US"/>
          </a:p>
        </p:txBody>
      </p:sp>
      <p:sp>
        <p:nvSpPr>
          <p:cNvPr id="2054" name="Line 1032">
            <a:extLst>
              <a:ext uri="{FF2B5EF4-FFF2-40B4-BE49-F238E27FC236}">
                <a16:creationId xmlns:a16="http://schemas.microsoft.com/office/drawing/2014/main" id="{B2BA4185-DAF2-4408-906B-C503302DE471}"/>
              </a:ext>
            </a:extLst>
          </p:cNvPr>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5" name="Line 1033">
            <a:extLst>
              <a:ext uri="{FF2B5EF4-FFF2-40B4-BE49-F238E27FC236}">
                <a16:creationId xmlns:a16="http://schemas.microsoft.com/office/drawing/2014/main" id="{BFB13A2A-7836-4554-BA73-7213A39EA284}"/>
              </a:ext>
            </a:extLst>
          </p:cNvPr>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056" name="Picture 7" descr="safari.png">
            <a:extLst>
              <a:ext uri="{FF2B5EF4-FFF2-40B4-BE49-F238E27FC236}">
                <a16:creationId xmlns:a16="http://schemas.microsoft.com/office/drawing/2014/main" id="{1177FD16-61A1-4390-9ECA-67D35227FBA3}"/>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2875257"/>
      </p:ext>
    </p:extLst>
  </p:cSld>
  <p:clrMap bg1="lt1" tx1="dk1" bg2="lt2" tx2="dk2" accent1="accent1" accent2="accent2" accent3="accent3" accent4="accent4" accent5="accent5" accent6="accent6" hlink="hlink" folHlink="folHlink"/>
  <p:sldLayoutIdLst>
    <p:sldLayoutId id="2147489926" r:id="rId1"/>
    <p:sldLayoutId id="2147489927" r:id="rId2"/>
    <p:sldLayoutId id="2147489928" r:id="rId3"/>
    <p:sldLayoutId id="2147489929" r:id="rId4"/>
    <p:sldLayoutId id="2147489930" r:id="rId5"/>
    <p:sldLayoutId id="2147489931" r:id="rId6"/>
    <p:sldLayoutId id="2147489932" r:id="rId7"/>
    <p:sldLayoutId id="2147489933" r:id="rId8"/>
    <p:sldLayoutId id="2147489934" r:id="rId9"/>
    <p:sldLayoutId id="2147489935" r:id="rId10"/>
    <p:sldLayoutId id="2147489936" r:id="rId11"/>
    <p:sldLayoutId id="214748993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6062713"/>
      </p:ext>
    </p:extLst>
  </p:cSld>
  <p:clrMap bg1="lt1" tx1="dk1" bg2="lt2" tx2="dk2" accent1="accent1" accent2="accent2" accent3="accent3" accent4="accent4" accent5="accent5" accent6="accent6" hlink="hlink" folHlink="folHlink"/>
  <p:sldLayoutIdLst>
    <p:sldLayoutId id="2147489951" r:id="rId1"/>
    <p:sldLayoutId id="2147489952" r:id="rId2"/>
    <p:sldLayoutId id="2147489953" r:id="rId3"/>
    <p:sldLayoutId id="2147489954"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914400"/>
          </a:xfrm>
          <a:prstGeom prst="rect">
            <a:avLst/>
          </a:prstGeom>
        </p:spPr>
        <p:txBody>
          <a:bodyPr vert="horz" lIns="36576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152400" y="1143000"/>
            <a:ext cx="8839200" cy="5257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7315200" y="6492883"/>
            <a:ext cx="1828800" cy="365125"/>
          </a:xfrm>
          <a:prstGeom prst="rect">
            <a:avLst/>
          </a:prstGeom>
          <a:solidFill>
            <a:schemeClr val="bg1"/>
          </a:solidFill>
        </p:spPr>
        <p:txBody>
          <a:bodyPr vert="horz" lIns="91440" tIns="45720" rIns="91440" bIns="45720" rtlCol="0" anchor="ctr"/>
          <a:lstStyle>
            <a:lvl1pPr algn="r">
              <a:defRPr sz="2400" b="1">
                <a:solidFill>
                  <a:srgbClr val="0070C0"/>
                </a:solidFill>
              </a:defRPr>
            </a:lvl1pPr>
          </a:lstStyle>
          <a:p>
            <a:fld id="{BA2D8F13-174C-467F-9D40-7DDEF70CAB8C}" type="slidenum">
              <a:rPr lang="en-US" smtClean="0"/>
              <a:t>‹#›</a:t>
            </a:fld>
            <a:endParaRPr lang="en-US"/>
          </a:p>
        </p:txBody>
      </p:sp>
    </p:spTree>
    <p:extLst>
      <p:ext uri="{BB962C8B-B14F-4D97-AF65-F5344CB8AC3E}">
        <p14:creationId xmlns:p14="http://schemas.microsoft.com/office/powerpoint/2010/main" val="2130515833"/>
      </p:ext>
    </p:extLst>
  </p:cSld>
  <p:clrMap bg1="lt1" tx1="dk1" bg2="lt2" tx2="dk2" accent1="accent1" accent2="accent2" accent3="accent3" accent4="accent4" accent5="accent5" accent6="accent6" hlink="hlink" folHlink="folHlink"/>
  <p:sldLayoutIdLst>
    <p:sldLayoutId id="2147489956" r:id="rId1"/>
    <p:sldLayoutId id="2147489957" r:id="rId2"/>
    <p:sldLayoutId id="2147489958" r:id="rId3"/>
    <p:sldLayoutId id="2147489959" r:id="rId4"/>
    <p:sldLayoutId id="2147489960" r:id="rId5"/>
    <p:sldLayoutId id="2147489961" r:id="rId6"/>
    <p:sldLayoutId id="2147489962" r:id="rId7"/>
    <p:sldLayoutId id="2147489963" r:id="rId8"/>
    <p:sldLayoutId id="2147489964" r:id="rId9"/>
    <p:sldLayoutId id="2147489965" r:id="rId10"/>
    <p:sldLayoutId id="2147489966" r:id="rId11"/>
  </p:sldLayoutIdLst>
  <p:hf hdr="0" ftr="0" dt="0"/>
  <p:txStyles>
    <p:titleStyle>
      <a:lvl1pPr algn="l" defTabSz="914400" rtl="0" eaLnBrk="1" latinLnBrk="0" hangingPunct="1">
        <a:spcBef>
          <a:spcPct val="0"/>
        </a:spcBef>
        <a:buNone/>
        <a:defRPr sz="4400" b="1" kern="1200">
          <a:solidFill>
            <a:schemeClr val="tx1">
              <a:lumMod val="65000"/>
              <a:lumOff val="3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600" b="1"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b="1"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800" b="1"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b="1"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b="1"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8636724"/>
      </p:ext>
    </p:extLst>
  </p:cSld>
  <p:clrMap bg1="lt1" tx1="dk1" bg2="lt2" tx2="dk2" accent1="accent1" accent2="accent2" accent3="accent3" accent4="accent4" accent5="accent5" accent6="accent6" hlink="hlink" folHlink="folHlink"/>
  <p:sldLayoutIdLst>
    <p:sldLayoutId id="2147489980" r:id="rId1"/>
    <p:sldLayoutId id="214748998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eaLnBrk="1" hangingPunct="1">
              <a:defRPr/>
            </a:pPr>
            <a:fld id="{A22E6346-468B-3E4F-8804-5358276127F2}" type="slidenum">
              <a:rPr lang="en-US">
                <a:ea typeface="ＭＳ Ｐゴシック" charset="0"/>
              </a:rPr>
              <a:pPr eaLnBrk="1" hangingPunct="1">
                <a:defRPr/>
              </a:pPr>
              <a:t>‹#›</a:t>
            </a:fld>
            <a:endParaRPr lang="en-US">
              <a:ea typeface="ＭＳ Ｐゴシック" charset="0"/>
            </a:endParaRPr>
          </a:p>
        </p:txBody>
      </p:sp>
      <p:sp>
        <p:nvSpPr>
          <p:cNvPr id="1030"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3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1808873795"/>
      </p:ext>
    </p:extLst>
  </p:cSld>
  <p:clrMap bg1="lt1" tx1="dk1" bg2="lt2" tx2="dk2" accent1="accent1" accent2="accent2" accent3="accent3" accent4="accent4" accent5="accent5" accent6="accent6" hlink="hlink" folHlink="folHlink"/>
  <p:sldLayoutIdLst>
    <p:sldLayoutId id="2147490000" r:id="rId1"/>
    <p:sldLayoutId id="2147490001" r:id="rId2"/>
    <p:sldLayoutId id="2147490002" r:id="rId3"/>
    <p:sldLayoutId id="2147490003" r:id="rId4"/>
    <p:sldLayoutId id="2147490004" r:id="rId5"/>
    <p:sldLayoutId id="2147490005" r:id="rId6"/>
    <p:sldLayoutId id="2147490006" r:id="rId7"/>
    <p:sldLayoutId id="2147490007" r:id="rId8"/>
    <p:sldLayoutId id="2147490008" r:id="rId9"/>
    <p:sldLayoutId id="2147490009" r:id="rId10"/>
    <p:sldLayoutId id="2147490010" r:id="rId11"/>
    <p:sldLayoutId id="214749001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fontAlgn="base">
              <a:spcBef>
                <a:spcPct val="0"/>
              </a:spcBef>
              <a:spcAft>
                <a:spcPct val="0"/>
              </a:spcAft>
              <a:defRPr/>
            </a:pPr>
            <a:endParaRPr lang="en-US" altLang="en-US">
              <a:latin typeface="Garamond"/>
            </a:endParaRPr>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pPr>
            <a:fld id="{55D46416-474E-184B-A5AD-7D0BC91A8C60}" type="slidenum">
              <a:rPr lang="en-US" smtClean="0">
                <a:ea typeface="ＭＳ Ｐゴシック" charset="0"/>
                <a:cs typeface="Arial" charset="0"/>
              </a:rPr>
              <a:pPr fontAlgn="base">
                <a:spcBef>
                  <a:spcPct val="0"/>
                </a:spcBef>
                <a:spcAft>
                  <a:spcPct val="0"/>
                </a:spcAft>
              </a:pPr>
              <a:t>‹#›</a:t>
            </a:fld>
            <a:endParaRPr lang="en-US">
              <a:ea typeface="ＭＳ Ｐゴシック" charset="0"/>
              <a:cs typeface="Arial" charset="0"/>
            </a:endParaRPr>
          </a:p>
        </p:txBody>
      </p:sp>
      <p:sp>
        <p:nvSpPr>
          <p:cNvPr id="100360" name="Line 1032"/>
          <p:cNvSpPr>
            <a:spLocks noChangeShapeType="1"/>
          </p:cNvSpPr>
          <p:nvPr/>
        </p:nvSpPr>
        <p:spPr bwMode="auto">
          <a:xfrm>
            <a:off x="228600" y="6481763"/>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036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pic>
        <p:nvPicPr>
          <p:cNvPr id="8" name="Picture 7" descr="safari.png"/>
          <p:cNvPicPr>
            <a:picLocks noChangeAspect="1"/>
          </p:cNvPicPr>
          <p:nvPr userDrawn="1"/>
        </p:nvPicPr>
        <p:blipFill>
          <a:blip r:embed="rId14" cstate="print"/>
          <a:stretch>
            <a:fillRect/>
          </a:stretch>
        </p:blipFill>
        <p:spPr>
          <a:xfrm>
            <a:off x="179512" y="6525344"/>
            <a:ext cx="1080120" cy="312522"/>
          </a:xfrm>
          <a:prstGeom prst="rect">
            <a:avLst/>
          </a:prstGeom>
        </p:spPr>
      </p:pic>
    </p:spTree>
    <p:extLst>
      <p:ext uri="{BB962C8B-B14F-4D97-AF65-F5344CB8AC3E}">
        <p14:creationId xmlns:p14="http://schemas.microsoft.com/office/powerpoint/2010/main" val="68254351"/>
      </p:ext>
    </p:extLst>
  </p:cSld>
  <p:clrMap bg1="lt1" tx1="dk1" bg2="lt2" tx2="dk2" accent1="accent1" accent2="accent2" accent3="accent3" accent4="accent4" accent5="accent5" accent6="accent6" hlink="hlink" folHlink="folHlink"/>
  <p:sldLayoutIdLst>
    <p:sldLayoutId id="2147490013" r:id="rId1"/>
    <p:sldLayoutId id="2147490014" r:id="rId2"/>
    <p:sldLayoutId id="2147490015" r:id="rId3"/>
    <p:sldLayoutId id="2147490016" r:id="rId4"/>
    <p:sldLayoutId id="2147490017" r:id="rId5"/>
    <p:sldLayoutId id="2147490018" r:id="rId6"/>
    <p:sldLayoutId id="2147490019" r:id="rId7"/>
    <p:sldLayoutId id="2147490020" r:id="rId8"/>
    <p:sldLayoutId id="2147490021" r:id="rId9"/>
    <p:sldLayoutId id="2147490022" r:id="rId10"/>
    <p:sldLayoutId id="2147490023" r:id="rId11"/>
    <p:sldLayoutId id="2147490024" r:id="rId12"/>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5" charset="-128"/>
          <a:cs typeface="ＭＳ Ｐゴシック" pitchFamily="-105"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5"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5"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5"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5"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96C65B-3C59-4ED5-9C7F-730621DD0788}" type="datetime1">
              <a:rPr lang="en-US" smtClean="0">
                <a:solidFill>
                  <a:prstClr val="black">
                    <a:tint val="75000"/>
                  </a:prstClr>
                </a:solidFill>
                <a:latin typeface="Gill Sans MT"/>
              </a:rPr>
              <a:pPr/>
              <a:t>10/29/23</a:t>
            </a:fld>
            <a:endParaRPr lang="en-US">
              <a:solidFill>
                <a:prstClr val="black">
                  <a:tint val="75000"/>
                </a:prstClr>
              </a:solidFill>
              <a:latin typeface="Gill Sans MT"/>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Gill Sans MT"/>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F32364-6BA0-48AA-B029-3ED2192016FC}" type="slidenum">
              <a:rPr lang="en-US" smtClean="0">
                <a:solidFill>
                  <a:prstClr val="black">
                    <a:tint val="75000"/>
                  </a:prstClr>
                </a:solidFill>
                <a:latin typeface="Gill Sans MT"/>
              </a:rPr>
              <a:pPr/>
              <a:t>‹#›</a:t>
            </a:fld>
            <a:endParaRPr lang="en-US">
              <a:solidFill>
                <a:prstClr val="black">
                  <a:tint val="75000"/>
                </a:prstClr>
              </a:solidFill>
              <a:latin typeface="Gill Sans MT"/>
            </a:endParaRPr>
          </a:p>
        </p:txBody>
      </p:sp>
    </p:spTree>
    <p:extLst>
      <p:ext uri="{BB962C8B-B14F-4D97-AF65-F5344CB8AC3E}">
        <p14:creationId xmlns:p14="http://schemas.microsoft.com/office/powerpoint/2010/main" val="311635035"/>
      </p:ext>
    </p:extLst>
  </p:cSld>
  <p:clrMap bg1="lt1" tx1="dk1" bg2="lt2" tx2="dk2" accent1="accent1" accent2="accent2" accent3="accent3" accent4="accent4" accent5="accent5" accent6="accent6" hlink="hlink" folHlink="folHlink"/>
  <p:sldLayoutIdLst>
    <p:sldLayoutId id="2147490026" r:id="rId1"/>
    <p:sldLayoutId id="2147490027" r:id="rId2"/>
    <p:sldLayoutId id="2147490028" r:id="rId3"/>
    <p:sldLayoutId id="2147490029" r:id="rId4"/>
    <p:sldLayoutId id="2147490030" r:id="rId5"/>
    <p:sldLayoutId id="2147490031" r:id="rId6"/>
    <p:sldLayoutId id="2147490032" r:id="rId7"/>
    <p:sldLayoutId id="2147490033" r:id="rId8"/>
    <p:sldLayoutId id="2147490034" r:id="rId9"/>
    <p:sldLayoutId id="2147490035" r:id="rId10"/>
    <p:sldLayoutId id="2147490036"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ctr" defTabSz="914400" rtl="0" eaLnBrk="1" latinLnBrk="0" hangingPunct="1">
        <a:spcBef>
          <a:spcPct val="0"/>
        </a:spcBef>
        <a:buNone/>
        <a:defRPr sz="4400" kern="1200">
          <a:solidFill>
            <a:schemeClr val="tx1"/>
          </a:solidFill>
          <a:latin typeface="Gill Sans MT" panose="020B0502020104020203"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Gill Sans MT" panose="020B0502020104020203"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Gill Sans MT" panose="020B0502020104020203"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Gill Sans MT" panose="020B0502020104020203"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Gill Sans MT" panose="020B0502020104020203"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ill Sans MT" panose="020B0502020104020203"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44848149"/>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0744866"/>
      </p:ext>
    </p:extLst>
  </p:cSld>
  <p:clrMap bg1="lt1" tx1="dk1" bg2="lt2" tx2="dk2" accent1="accent1" accent2="accent2" accent3="accent3" accent4="accent4" accent5="accent5" accent6="accent6" hlink="hlink" folHlink="folHlink"/>
  <p:sldLayoutIdLst>
    <p:sldLayoutId id="2147490038" r:id="rId1"/>
    <p:sldLayoutId id="2147490039" r:id="rId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E5EADF-E8A8-9548-6E81-2DAF4ACB28E9}"/>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73691AB1-7A0A-F67A-A59E-47B51F0A359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Slide Number Placeholder 5">
            <a:extLst>
              <a:ext uri="{FF2B5EF4-FFF2-40B4-BE49-F238E27FC236}">
                <a16:creationId xmlns:a16="http://schemas.microsoft.com/office/drawing/2014/main" id="{7E56271B-B905-57CC-06C2-739306F432C5}"/>
              </a:ext>
            </a:extLst>
          </p:cNvPr>
          <p:cNvSpPr>
            <a:spLocks noGrp="1"/>
          </p:cNvSpPr>
          <p:nvPr>
            <p:ph type="sldNum" sz="quarter" idx="4"/>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spTree>
    <p:extLst>
      <p:ext uri="{BB962C8B-B14F-4D97-AF65-F5344CB8AC3E}">
        <p14:creationId xmlns:p14="http://schemas.microsoft.com/office/powerpoint/2010/main" val="3817499812"/>
      </p:ext>
    </p:extLst>
  </p:cSld>
  <p:clrMap bg1="lt1" tx1="dk1" bg2="lt2" tx2="dk2" accent1="accent1" accent2="accent2" accent3="accent3" accent4="accent4" accent5="accent5" accent6="accent6" hlink="hlink" folHlink="folHlink"/>
  <p:sldLayoutIdLst>
    <p:sldLayoutId id="2147490041" r:id="rId1"/>
    <p:sldLayoutId id="2147490042" r:id="rId2"/>
    <p:sldLayoutId id="2147490043" r:id="rId3"/>
    <p:sldLayoutId id="2147490044"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9810" name="Title Placeholder 1"/>
          <p:cNvSpPr>
            <a:spLocks noGrp="1"/>
          </p:cNvSpPr>
          <p:nvPr>
            <p:ph type="title"/>
          </p:nvPr>
        </p:nvSpPr>
        <p:spPr bwMode="auto">
          <a:xfrm>
            <a:off x="228600" y="152400"/>
            <a:ext cx="86868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9811" name="Text Placeholder 2"/>
          <p:cNvSpPr>
            <a:spLocks noGrp="1"/>
          </p:cNvSpPr>
          <p:nvPr>
            <p:ph type="body" idx="1"/>
          </p:nvPr>
        </p:nvSpPr>
        <p:spPr bwMode="auto">
          <a:xfrm>
            <a:off x="228600" y="1219200"/>
            <a:ext cx="8686800" cy="550227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Calibri"/>
                <a:ea typeface="+mn-ea"/>
                <a:cs typeface="+mn-cs"/>
              </a:defRPr>
            </a:lvl1pPr>
          </a:lstStyle>
          <a:p>
            <a:pPr>
              <a:defRPr/>
            </a:pPr>
            <a:fld id="{04427566-1EA6-5D4B-A5C7-FD3E6A54EA41}" type="slidenum">
              <a:rPr lang="en-US"/>
              <a:pPr>
                <a:defRPr/>
              </a:pPr>
              <a:t>‹#›</a:t>
            </a:fld>
            <a:endParaRPr lang="en-US"/>
          </a:p>
        </p:txBody>
      </p:sp>
    </p:spTree>
    <p:extLst>
      <p:ext uri="{BB962C8B-B14F-4D97-AF65-F5344CB8AC3E}">
        <p14:creationId xmlns:p14="http://schemas.microsoft.com/office/powerpoint/2010/main" val="3863330046"/>
      </p:ext>
    </p:extLst>
  </p:cSld>
  <p:clrMap bg1="lt1" tx1="dk1" bg2="lt2" tx2="dk2" accent1="accent1" accent2="accent2" accent3="accent3" accent4="accent4" accent5="accent5" accent6="accent6" hlink="hlink" folHlink="folHlink"/>
  <p:sldLayoutIdLst>
    <p:sldLayoutId id="2147490046" r:id="rId1"/>
    <p:sldLayoutId id="2147490047" r:id="rId2"/>
    <p:sldLayoutId id="2147490048" r:id="rId3"/>
    <p:sldLayoutId id="2147490049" r:id="rId4"/>
    <p:sldLayoutId id="2147490050" r:id="rId5"/>
    <p:sldLayoutId id="2147490051" r:id="rId6"/>
    <p:sldLayoutId id="2147490052" r:id="rId7"/>
    <p:sldLayoutId id="2147490053" r:id="rId8"/>
    <p:sldLayoutId id="2147490054" r:id="rId9"/>
    <p:sldLayoutId id="2147490055" r:id="rId10"/>
    <p:sldLayoutId id="2147490056" r:id="rId11"/>
  </p:sldLayoutIdLst>
  <p:hf hdr="0" ftr="0" dt="0"/>
  <p:txStyles>
    <p:titleStyle>
      <a:lvl1pPr algn="l" rtl="0" fontAlgn="base">
        <a:lnSpc>
          <a:spcPct val="90000"/>
        </a:lnSpc>
        <a:spcBef>
          <a:spcPct val="0"/>
        </a:spcBef>
        <a:spcAft>
          <a:spcPct val="0"/>
        </a:spcAft>
        <a:defRPr sz="4400" kern="1200">
          <a:solidFill>
            <a:schemeClr val="tx1"/>
          </a:solidFill>
          <a:latin typeface="+mj-lt"/>
          <a:ea typeface="ＭＳ Ｐゴシック" charset="0"/>
          <a:cs typeface="ＭＳ Ｐゴシック" charset="0"/>
        </a:defRPr>
      </a:lvl1pPr>
      <a:lvl2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2pPr>
      <a:lvl3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3pPr>
      <a:lvl4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4pPr>
      <a:lvl5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ＭＳ Ｐゴシック" charset="0"/>
          <a:cs typeface="ＭＳ Ｐゴシック" charset="0"/>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ＭＳ Ｐゴシック" charset="0"/>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ＭＳ Ｐゴシック" charset="0"/>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ＭＳ Ｐゴシック" charset="0"/>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ＭＳ Ｐゴシック"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52401"/>
            <a:ext cx="8686800" cy="106679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8600" y="1219200"/>
            <a:ext cx="8686800" cy="55022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D2B188-1D62-4FCA-8363-938AD4629BB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2517005"/>
      </p:ext>
    </p:extLst>
  </p:cSld>
  <p:clrMap bg1="lt1" tx1="dk1" bg2="lt2" tx2="dk2" accent1="accent1" accent2="accent2" accent3="accent3" accent4="accent4" accent5="accent5" accent6="accent6" hlink="hlink" folHlink="folHlink"/>
  <p:sldLayoutIdLst>
    <p:sldLayoutId id="2147490058" r:id="rId1"/>
    <p:sldLayoutId id="2147490059" r:id="rId2"/>
    <p:sldLayoutId id="2147490060" r:id="rId3"/>
    <p:sldLayoutId id="2147490061" r:id="rId4"/>
    <p:sldLayoutId id="2147490062" r:id="rId5"/>
    <p:sldLayoutId id="2147490063" r:id="rId6"/>
    <p:sldLayoutId id="2147490064" r:id="rId7"/>
    <p:sldLayoutId id="2147490065" r:id="rId8"/>
    <p:sldLayoutId id="2147490066" r:id="rId9"/>
    <p:sldLayoutId id="2147490067" r:id="rId10"/>
    <p:sldLayoutId id="214749006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8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898525"/>
            <a:ext cx="8610600" cy="5235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mj-lt"/>
                <a:ea typeface="+mn-ea"/>
                <a:cs typeface="+mn-cs"/>
              </a:defRPr>
            </a:lvl1pPr>
          </a:lstStyle>
          <a:p>
            <a:pPr fontAlgn="base">
              <a:spcBef>
                <a:spcPct val="0"/>
              </a:spcBef>
              <a:spcAft>
                <a:spcPct val="0"/>
              </a:spcAft>
              <a:defRPr/>
            </a:pPr>
            <a:endParaRPr lang="en-US" altLang="en-US">
              <a:latin typeface="Garamond"/>
            </a:endParaRPr>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pPr>
            <a:fld id="{A7361BF2-EEC8-BD44-B1FF-0E6EA04503FC}" type="slidenum">
              <a:rPr lang="en-US" smtClean="0">
                <a:ea typeface="ＭＳ Ｐゴシック" charset="0"/>
                <a:cs typeface="Arial" charset="0"/>
              </a:rPr>
              <a:pPr fontAlgn="base">
                <a:spcBef>
                  <a:spcPct val="0"/>
                </a:spcBef>
                <a:spcAft>
                  <a:spcPct val="0"/>
                </a:spcAft>
              </a:pPr>
              <a:t>‹#›</a:t>
            </a:fld>
            <a:endParaRPr lang="en-US">
              <a:ea typeface="ＭＳ Ｐゴシック" charset="0"/>
              <a:cs typeface="Arial" charset="0"/>
            </a:endParaRPr>
          </a:p>
        </p:txBody>
      </p:sp>
      <p:sp>
        <p:nvSpPr>
          <p:cNvPr id="100360" name="Line 1032"/>
          <p:cNvSpPr>
            <a:spLocks noChangeShapeType="1"/>
          </p:cNvSpPr>
          <p:nvPr/>
        </p:nvSpPr>
        <p:spPr bwMode="auto">
          <a:xfrm>
            <a:off x="228600" y="6481763"/>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sp>
        <p:nvSpPr>
          <p:cNvPr id="100361"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ffectLst/>
        </p:spPr>
        <p:txBody>
          <a:bodyPr/>
          <a:lstStyle/>
          <a:p>
            <a:pPr fontAlgn="base">
              <a:spcBef>
                <a:spcPct val="0"/>
              </a:spcBef>
              <a:spcAft>
                <a:spcPct val="0"/>
              </a:spcAft>
              <a:defRPr/>
            </a:pPr>
            <a:endParaRPr lang="en-US">
              <a:solidFill>
                <a:srgbClr val="000000"/>
              </a:solidFill>
              <a:latin typeface="Arial" pitchFamily="34" charset="0"/>
              <a:ea typeface="ＭＳ Ｐゴシック" charset="0"/>
              <a:cs typeface="Arial" charset="0"/>
            </a:endParaRPr>
          </a:p>
        </p:txBody>
      </p:sp>
      <p:pic>
        <p:nvPicPr>
          <p:cNvPr id="8"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2847662744"/>
      </p:ext>
    </p:extLst>
  </p:cSld>
  <p:clrMap bg1="lt1" tx1="dk1" bg2="lt2" tx2="dk2" accent1="accent1" accent2="accent2" accent3="accent3" accent4="accent4" accent5="accent5" accent6="accent6" hlink="hlink" folHlink="folHlink"/>
  <p:sldLayoutIdLst>
    <p:sldLayoutId id="2147490071" r:id="rId1"/>
    <p:sldLayoutId id="2147490072" r:id="rId2"/>
    <p:sldLayoutId id="2147490073" r:id="rId3"/>
    <p:sldLayoutId id="2147490074" r:id="rId4"/>
    <p:sldLayoutId id="2147490075" r:id="rId5"/>
    <p:sldLayoutId id="2147490076" r:id="rId6"/>
    <p:sldLayoutId id="2147490077" r:id="rId7"/>
    <p:sldLayoutId id="2147490078" r:id="rId8"/>
    <p:sldLayoutId id="2147490079" r:id="rId9"/>
    <p:sldLayoutId id="2147490080" r:id="rId10"/>
    <p:sldLayoutId id="2147490081" r:id="rId11"/>
    <p:sldLayoutId id="2147490082"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5" charset="-128"/>
          <a:cs typeface="ＭＳ Ｐゴシック" pitchFamily="-105"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5" charset="-128"/>
          <a:cs typeface="ＭＳ Ｐゴシック" pitchFamily="-105"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5" charset="-128"/>
          <a:cs typeface="ＭＳ Ｐゴシック" pitchFamily="-105"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5"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5"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5"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5"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7433139"/>
      </p:ext>
    </p:extLst>
  </p:cSld>
  <p:clrMap bg1="lt1" tx1="dk1" bg2="lt2" tx2="dk2" accent1="accent1" accent2="accent2" accent3="accent3" accent4="accent4" accent5="accent5" accent6="accent6" hlink="hlink" folHlink="folHlink"/>
  <p:sldLayoutIdLst>
    <p:sldLayoutId id="2147490084" r:id="rId1"/>
    <p:sldLayoutId id="2147490085" r:id="rId2"/>
    <p:sldLayoutId id="2147490086" r:id="rId3"/>
    <p:sldLayoutId id="2147490087" r:id="rId4"/>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2C175A-001B-F122-EAEC-701B23593B9D}"/>
              </a:ext>
            </a:extLst>
          </p:cNvPr>
          <p:cNvSpPr>
            <a:spLocks noGrp="1"/>
          </p:cNvSpPr>
          <p:nvPr>
            <p:ph type="title"/>
          </p:nvPr>
        </p:nvSpPr>
        <p:spPr>
          <a:xfrm>
            <a:off x="0" y="1"/>
            <a:ext cx="9144000" cy="914400"/>
          </a:xfrm>
          <a:prstGeom prst="rect">
            <a:avLst/>
          </a:prstGeom>
          <a:noFill/>
        </p:spPr>
        <p:txBody>
          <a:bodyPr vert="horz" lIns="180000" tIns="45720" rIns="91440" bIns="45720" rtlCol="0" anchor="ctr">
            <a:normAutofit/>
          </a:bodyPr>
          <a:lstStyle/>
          <a:p>
            <a:r>
              <a:rPr lang="en-GB"/>
              <a:t>Click to edit Master title style</a:t>
            </a:r>
            <a:endParaRPr lang="en-CH" dirty="0"/>
          </a:p>
        </p:txBody>
      </p:sp>
      <p:sp>
        <p:nvSpPr>
          <p:cNvPr id="3" name="Text Placeholder 2">
            <a:extLst>
              <a:ext uri="{FF2B5EF4-FFF2-40B4-BE49-F238E27FC236}">
                <a16:creationId xmlns:a16="http://schemas.microsoft.com/office/drawing/2014/main" id="{288C6696-E964-955E-282B-B11220F407EB}"/>
              </a:ext>
            </a:extLst>
          </p:cNvPr>
          <p:cNvSpPr>
            <a:spLocks noGrp="1"/>
          </p:cNvSpPr>
          <p:nvPr>
            <p:ph type="body" idx="1"/>
          </p:nvPr>
        </p:nvSpPr>
        <p:spPr>
          <a:xfrm>
            <a:off x="119270" y="999986"/>
            <a:ext cx="8905461" cy="547501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dirty="0"/>
          </a:p>
        </p:txBody>
      </p:sp>
      <p:sp>
        <p:nvSpPr>
          <p:cNvPr id="4" name="Date Placeholder 3">
            <a:extLst>
              <a:ext uri="{FF2B5EF4-FFF2-40B4-BE49-F238E27FC236}">
                <a16:creationId xmlns:a16="http://schemas.microsoft.com/office/drawing/2014/main" id="{6A0367FD-E7D1-AA1A-9CFD-E52520E4924D}"/>
              </a:ext>
            </a:extLst>
          </p:cNvPr>
          <p:cNvSpPr>
            <a:spLocks noGrp="1"/>
          </p:cNvSpPr>
          <p:nvPr>
            <p:ph type="dt" sz="half" idx="2"/>
          </p:nvPr>
        </p:nvSpPr>
        <p:spPr>
          <a:xfrm>
            <a:off x="628650" y="6560583"/>
            <a:ext cx="2057400" cy="365125"/>
          </a:xfrm>
          <a:prstGeom prst="rect">
            <a:avLst/>
          </a:prstGeom>
        </p:spPr>
        <p:txBody>
          <a:bodyPr vert="horz" lIns="91440" tIns="45720" rIns="91440" bIns="45720" rtlCol="0" anchor="ctr"/>
          <a:lstStyle>
            <a:lvl1pPr algn="l">
              <a:defRPr sz="900" b="0" i="0">
                <a:solidFill>
                  <a:schemeClr val="tx1">
                    <a:tint val="75000"/>
                  </a:schemeClr>
                </a:solidFill>
                <a:latin typeface="Avenir Next Medium" panose="020B0503020202020204" pitchFamily="34" charset="0"/>
              </a:defRPr>
            </a:lvl1pPr>
          </a:lstStyle>
          <a:p>
            <a:endParaRPr lang="en-CH"/>
          </a:p>
        </p:txBody>
      </p:sp>
      <p:sp>
        <p:nvSpPr>
          <p:cNvPr id="5" name="Footer Placeholder 4">
            <a:extLst>
              <a:ext uri="{FF2B5EF4-FFF2-40B4-BE49-F238E27FC236}">
                <a16:creationId xmlns:a16="http://schemas.microsoft.com/office/drawing/2014/main" id="{B7CCA823-584F-54AF-7E5C-3B25CBCD23D6}"/>
              </a:ext>
            </a:extLst>
          </p:cNvPr>
          <p:cNvSpPr>
            <a:spLocks noGrp="1"/>
          </p:cNvSpPr>
          <p:nvPr>
            <p:ph type="ftr" sz="quarter" idx="3"/>
          </p:nvPr>
        </p:nvSpPr>
        <p:spPr>
          <a:xfrm>
            <a:off x="3028950" y="6560583"/>
            <a:ext cx="3086100" cy="365125"/>
          </a:xfrm>
          <a:prstGeom prst="rect">
            <a:avLst/>
          </a:prstGeom>
        </p:spPr>
        <p:txBody>
          <a:bodyPr vert="horz" lIns="91440" tIns="45720" rIns="91440" bIns="45720" rtlCol="0" anchor="ctr"/>
          <a:lstStyle>
            <a:lvl1pPr algn="ctr">
              <a:defRPr sz="900" b="0" i="0">
                <a:solidFill>
                  <a:schemeClr val="tx1">
                    <a:tint val="75000"/>
                  </a:schemeClr>
                </a:solidFill>
                <a:latin typeface="Avenir Next Medium" panose="020B0503020202020204" pitchFamily="34" charset="0"/>
              </a:defRPr>
            </a:lvl1pPr>
          </a:lstStyle>
          <a:p>
            <a:r>
              <a:rPr lang="en-GB"/>
              <a:t>Flash-Cosmos: In-Flash Bulk Bitwise Operations Using Inherent Computation Capbility of NAND Flash Memory</a:t>
            </a:r>
            <a:endParaRPr lang="en-CH" dirty="0"/>
          </a:p>
        </p:txBody>
      </p:sp>
      <p:sp>
        <p:nvSpPr>
          <p:cNvPr id="6" name="Slide Number Placeholder 5">
            <a:extLst>
              <a:ext uri="{FF2B5EF4-FFF2-40B4-BE49-F238E27FC236}">
                <a16:creationId xmlns:a16="http://schemas.microsoft.com/office/drawing/2014/main" id="{9912CAAC-4D46-D667-4BCE-1658B9342CD9}"/>
              </a:ext>
            </a:extLst>
          </p:cNvPr>
          <p:cNvSpPr>
            <a:spLocks noGrp="1"/>
          </p:cNvSpPr>
          <p:nvPr>
            <p:ph type="sldNum" sz="quarter" idx="4"/>
          </p:nvPr>
        </p:nvSpPr>
        <p:spPr>
          <a:xfrm>
            <a:off x="6457950" y="6560583"/>
            <a:ext cx="2057400" cy="365125"/>
          </a:xfrm>
          <a:prstGeom prst="rect">
            <a:avLst/>
          </a:prstGeom>
        </p:spPr>
        <p:txBody>
          <a:bodyPr vert="horz" lIns="91440" tIns="45720" rIns="91440" bIns="45720" rtlCol="0" anchor="ctr"/>
          <a:lstStyle>
            <a:lvl1pPr algn="r">
              <a:defRPr sz="900" b="0" i="0">
                <a:solidFill>
                  <a:schemeClr val="tx1">
                    <a:tint val="75000"/>
                  </a:schemeClr>
                </a:solidFill>
                <a:latin typeface="Avenir Next Medium" panose="020B0503020202020204" pitchFamily="34" charset="0"/>
              </a:defRPr>
            </a:lvl1pPr>
          </a:lstStyle>
          <a:p>
            <a:fld id="{CC579B59-77B5-774A-97C3-0D6C62254113}" type="slidenum">
              <a:rPr lang="en-CH" smtClean="0"/>
              <a:pPr/>
              <a:t>‹#›</a:t>
            </a:fld>
            <a:endParaRPr lang="en-CH"/>
          </a:p>
        </p:txBody>
      </p:sp>
    </p:spTree>
    <p:extLst>
      <p:ext uri="{BB962C8B-B14F-4D97-AF65-F5344CB8AC3E}">
        <p14:creationId xmlns:p14="http://schemas.microsoft.com/office/powerpoint/2010/main" val="624055877"/>
      </p:ext>
    </p:extLst>
  </p:cSld>
  <p:clrMap bg1="lt1" tx1="dk1" bg2="lt2" tx2="dk2" accent1="accent1" accent2="accent2" accent3="accent3" accent4="accent4" accent5="accent5" accent6="accent6" hlink="hlink" folHlink="folHlink"/>
  <p:sldLayoutIdLst>
    <p:sldLayoutId id="2147490089" r:id="rId1"/>
    <p:sldLayoutId id="2147490090" r:id="rId2"/>
  </p:sldLayoutIdLst>
  <p:hf hdr="0" ftr="0" dt="0"/>
  <p:txStyles>
    <p:titleStyle>
      <a:lvl1pPr algn="l" defTabSz="685800" rtl="0" eaLnBrk="1" latinLnBrk="0" hangingPunct="1">
        <a:lnSpc>
          <a:spcPct val="90000"/>
        </a:lnSpc>
        <a:spcBef>
          <a:spcPct val="0"/>
        </a:spcBef>
        <a:buNone/>
        <a:defRPr sz="3000" b="0" i="0" kern="1200">
          <a:solidFill>
            <a:schemeClr val="tx1"/>
          </a:solidFill>
          <a:latin typeface="Avenir Next Medium" panose="020B0503020202020204" pitchFamily="34" charset="0"/>
          <a:ea typeface="+mj-ea"/>
          <a:cs typeface="+mj-cs"/>
        </a:defRPr>
      </a:lvl1pPr>
    </p:titleStyle>
    <p:bodyStyle>
      <a:lvl1pPr marL="171450" indent="-171450" algn="l" defTabSz="685800" rtl="0" eaLnBrk="1" latinLnBrk="0" hangingPunct="1">
        <a:lnSpc>
          <a:spcPct val="90000"/>
        </a:lnSpc>
        <a:spcBef>
          <a:spcPts val="750"/>
        </a:spcBef>
        <a:buClr>
          <a:srgbClr val="C80060"/>
        </a:buClr>
        <a:buFont typeface="Wingdings" pitchFamily="2" charset="2"/>
        <a:buChar char="§"/>
        <a:defRPr sz="2100" b="0" i="0" kern="1200">
          <a:solidFill>
            <a:schemeClr val="tx1"/>
          </a:solidFill>
          <a:latin typeface="Avenir Next" panose="020B0503020202020204" pitchFamily="34" charset="0"/>
          <a:ea typeface="+mn-ea"/>
          <a:cs typeface="+mn-cs"/>
        </a:defRPr>
      </a:lvl1pPr>
      <a:lvl2pPr marL="514350" indent="-171450" algn="l" defTabSz="685800" rtl="0" eaLnBrk="1" latinLnBrk="0" hangingPunct="1">
        <a:lnSpc>
          <a:spcPct val="90000"/>
        </a:lnSpc>
        <a:spcBef>
          <a:spcPts val="375"/>
        </a:spcBef>
        <a:buClr>
          <a:schemeClr val="tx1"/>
        </a:buClr>
        <a:buFont typeface="Arial" panose="020B0604020202020204" pitchFamily="34" charset="0"/>
        <a:buChar char="•"/>
        <a:defRPr sz="1950" b="0" i="0" kern="1200">
          <a:solidFill>
            <a:schemeClr val="tx1"/>
          </a:solidFill>
          <a:latin typeface="Avenir Next"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1"/>
        </a:buClr>
        <a:buSzPct val="70000"/>
        <a:buFont typeface="Courier New" panose="02070309020205020404" pitchFamily="49" charset="0"/>
        <a:buChar char="o"/>
        <a:defRPr sz="1800" b="0" i="0" kern="1200">
          <a:solidFill>
            <a:schemeClr val="tx1"/>
          </a:solidFill>
          <a:latin typeface="Avenir Next" panose="020B0503020202020204" pitchFamily="34" charset="0"/>
          <a:ea typeface="+mn-ea"/>
          <a:cs typeface="+mn-cs"/>
        </a:defRPr>
      </a:lvl3pPr>
      <a:lvl4pPr marL="1200150" indent="-171450" algn="l" defTabSz="685800" rtl="0" eaLnBrk="1" latinLnBrk="0" hangingPunct="1">
        <a:lnSpc>
          <a:spcPct val="90000"/>
        </a:lnSpc>
        <a:spcBef>
          <a:spcPts val="375"/>
        </a:spcBef>
        <a:buFont typeface="Apple Symbols" panose="02000000000000000000" pitchFamily="2" charset="-79"/>
        <a:buChar char="⎻"/>
        <a:defRPr sz="1650" b="0" i="0" kern="1200">
          <a:solidFill>
            <a:schemeClr val="tx1"/>
          </a:solidFill>
          <a:latin typeface="Avenir Next" panose="020B0503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650" b="0" i="0" kern="1200">
          <a:solidFill>
            <a:schemeClr val="tx1"/>
          </a:solidFill>
          <a:latin typeface="Avenir Next"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CH"/>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4278721475"/>
      </p:ext>
    </p:extLst>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mutlu@gmail.com" TargetMode="External"/><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hyperlink" Target="https://people.inf.ethz.ch/omutlu"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image" Target="../media/image37.png"/><Relationship Id="rId7" Type="http://schemas.openxmlformats.org/officeDocument/2006/relationships/oleObject" Target="../embeddings/oleObject2.bin"/><Relationship Id="rId2" Type="http://schemas.openxmlformats.org/officeDocument/2006/relationships/notesSlide" Target="../notesSlides/notesSlide8.xml"/><Relationship Id="rId1" Type="http://schemas.openxmlformats.org/officeDocument/2006/relationships/slideLayout" Target="../slideLayouts/slideLayout429.xml"/><Relationship Id="rId6" Type="http://schemas.openxmlformats.org/officeDocument/2006/relationships/image" Target="../media/image39.emf"/><Relationship Id="rId5" Type="http://schemas.openxmlformats.org/officeDocument/2006/relationships/oleObject" Target="../embeddings/oleObject1.bin"/><Relationship Id="rId4" Type="http://schemas.openxmlformats.org/officeDocument/2006/relationships/image" Target="../media/image38.jpeg"/></Relationships>
</file>

<file path=ppt/slides/_rels/slide100.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png"/><Relationship Id="rId7" Type="http://schemas.openxmlformats.org/officeDocument/2006/relationships/image" Target="../media/image124.png"/><Relationship Id="rId2" Type="http://schemas.openxmlformats.org/officeDocument/2006/relationships/notesSlide" Target="../notesSlides/notesSlide18.xml"/><Relationship Id="rId1" Type="http://schemas.openxmlformats.org/officeDocument/2006/relationships/slideLayout" Target="../slideLayouts/slideLayout778.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78.xml"/></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78.xml"/></Relationships>
</file>

<file path=ppt/slides/_rels/slide10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457.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57.xml"/><Relationship Id="rId5" Type="http://schemas.openxmlformats.org/officeDocument/2006/relationships/image" Target="../media/image127.png"/><Relationship Id="rId4" Type="http://schemas.openxmlformats.org/officeDocument/2006/relationships/image" Target="../media/image126.png"/></Relationships>
</file>

<file path=ppt/slides/_rels/slide10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3.xml"/><Relationship Id="rId1" Type="http://schemas.openxmlformats.org/officeDocument/2006/relationships/slideLayout" Target="../slideLayouts/slideLayout457.xml"/><Relationship Id="rId4" Type="http://schemas.openxmlformats.org/officeDocument/2006/relationships/image" Target="../media/image1.png"/></Relationships>
</file>

<file path=ppt/slides/_rels/slide10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4.xml"/><Relationship Id="rId1" Type="http://schemas.openxmlformats.org/officeDocument/2006/relationships/slideLayout" Target="../slideLayouts/slideLayout457.xml"/></Relationships>
</file>

<file path=ppt/slides/_rels/slide107.xml.rels><?xml version="1.0" encoding="UTF-8" standalone="yes"?>
<Relationships xmlns="http://schemas.openxmlformats.org/package/2006/relationships"><Relationship Id="rId8" Type="http://schemas.openxmlformats.org/officeDocument/2006/relationships/hyperlink" Target="https://people.inf.ethz.ch/omutlu/pub/Google-consumer-workloads-data-movement-and-PIM_asplos18-poster.pptx" TargetMode="External"/><Relationship Id="rId3" Type="http://schemas.openxmlformats.org/officeDocument/2006/relationships/hyperlink" Target="https://www.asplos2018.org/" TargetMode="External"/><Relationship Id="rId7" Type="http://schemas.openxmlformats.org/officeDocument/2006/relationships/hyperlink" Target="https://people.inf.ethz.ch/omutlu/pub/Google-consumer-workloads-data-movement-and-PIM_asplos18-lightning-talk.pdf" TargetMode="External"/><Relationship Id="rId12" Type="http://schemas.openxmlformats.org/officeDocument/2006/relationships/image" Target="../media/image50.tiff"/><Relationship Id="rId2" Type="http://schemas.openxmlformats.org/officeDocument/2006/relationships/hyperlink" Target="https://people.inf.ethz.ch/omutlu/pub/Google-consumer-workloads-data-movement-and-PIM_asplos18.pdf" TargetMode="External"/><Relationship Id="rId1" Type="http://schemas.openxmlformats.org/officeDocument/2006/relationships/slideLayout" Target="../slideLayouts/slideLayout13.xml"/><Relationship Id="rId6" Type="http://schemas.openxmlformats.org/officeDocument/2006/relationships/hyperlink" Target="https://people.inf.ethz.ch/omutlu/pub/Google-consumer-workloads-data-movement-and-PIM_asplos18-lightning-talk.pptx" TargetMode="External"/><Relationship Id="rId11" Type="http://schemas.openxmlformats.org/officeDocument/2006/relationships/hyperlink" Target="https://www.youtube.com/watch?v=OTB_72HYIn0" TargetMode="External"/><Relationship Id="rId5" Type="http://schemas.openxmlformats.org/officeDocument/2006/relationships/hyperlink" Target="https://people.inf.ethz.ch/omutlu/pub/Google-consumer-workloads-data-movement-and-PIM_asplos18-talk.pdf" TargetMode="External"/><Relationship Id="rId10" Type="http://schemas.openxmlformats.org/officeDocument/2006/relationships/hyperlink" Target="https://www.youtube.com/watch?v=pklgnQ3ejZ4" TargetMode="External"/><Relationship Id="rId4" Type="http://schemas.openxmlformats.org/officeDocument/2006/relationships/hyperlink" Target="https://people.inf.ethz.ch/omutlu/pub/Google-consumer-workloads-data-movement-and-PIM_asplos18-talk.pptx" TargetMode="External"/><Relationship Id="rId9" Type="http://schemas.openxmlformats.org/officeDocument/2006/relationships/hyperlink" Target="https://people.inf.ethz.ch/omutlu/pub/Google-consumer-workloads-data-movement-and-PIM_asplos18-poster.pdf" TargetMode="External"/></Relationships>
</file>

<file path=ppt/slides/_rels/slide108.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hyperlink" Target="http://isca2016.eecs.umich.edu/" TargetMode="External"/><Relationship Id="rId7" Type="http://schemas.openxmlformats.org/officeDocument/2006/relationships/hyperlink" Target="https://users.ece.cmu.edu/~omutlu/pub/TOM-programmer-transparent-GPU-near-date-processing_kevinhsieh_isca16-lightning-talk.pdf" TargetMode="External"/><Relationship Id="rId2" Type="http://schemas.openxmlformats.org/officeDocument/2006/relationships/hyperlink" Target="https://users.ece.cmu.edu/~omutlu/pub/TOM-programmer-transparent-GPU-near-date-processing_isca16.pdf" TargetMode="External"/><Relationship Id="rId1" Type="http://schemas.openxmlformats.org/officeDocument/2006/relationships/slideLayout" Target="../slideLayouts/slideLayout13.xml"/><Relationship Id="rId6" Type="http://schemas.openxmlformats.org/officeDocument/2006/relationships/hyperlink" Target="https://users.ece.cmu.edu/~omutlu/pub/TOM-programmer-transparent-GPU-near-date-processing_kevinhsieh_isca16-lightning-talk.pptx" TargetMode="External"/><Relationship Id="rId5" Type="http://schemas.openxmlformats.org/officeDocument/2006/relationships/hyperlink" Target="https://users.ece.cmu.edu/~omutlu/pub/TOM-programmer-transparent-GPU-near-date-processing_kevinhsieh_isca16-talk.pdf" TargetMode="External"/><Relationship Id="rId4" Type="http://schemas.openxmlformats.org/officeDocument/2006/relationships/hyperlink" Target="https://users.ece.cmu.edu/~omutlu/pub/TOM-programmer-transparent-GPU-near-date-processing_kevinhsieh_isca16-talk.pptx" TargetMode="External"/></Relationships>
</file>

<file path=ppt/slides/_rels/slide109.xml.rels><?xml version="1.0" encoding="UTF-8" standalone="yes"?>
<Relationships xmlns="http://schemas.openxmlformats.org/package/2006/relationships"><Relationship Id="rId3" Type="http://schemas.openxmlformats.org/officeDocument/2006/relationships/hyperlink" Target="http://pactconf.org/" TargetMode="External"/><Relationship Id="rId2" Type="http://schemas.openxmlformats.org/officeDocument/2006/relationships/hyperlink" Target="https://users.ece.cmu.edu/~omutlu/pub/scheduling-for-GPU-processing-in-memory_pact16.pdf" TargetMode="External"/><Relationship Id="rId1" Type="http://schemas.openxmlformats.org/officeDocument/2006/relationships/slideLayout" Target="../slideLayouts/slideLayout13.xml"/><Relationship Id="rId4" Type="http://schemas.openxmlformats.org/officeDocument/2006/relationships/image" Target="../media/image1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hyperlink" Target="http://www.iccd-conf.com/" TargetMode="External"/><Relationship Id="rId2" Type="http://schemas.openxmlformats.org/officeDocument/2006/relationships/hyperlink" Target="https://users.ece.cmu.edu/~omutlu/pub/in-memory-pointer-chasing-accelerator_iccd16.pdf" TargetMode="External"/><Relationship Id="rId1" Type="http://schemas.openxmlformats.org/officeDocument/2006/relationships/slideLayout" Target="../slideLayouts/slideLayout13.xml"/><Relationship Id="rId4" Type="http://schemas.openxmlformats.org/officeDocument/2006/relationships/image" Target="../media/image130.png"/></Relationships>
</file>

<file path=ppt/slides/_rels/slide111.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hyperlink" Target="http://isca2016.eecs.umich.edu/" TargetMode="External"/><Relationship Id="rId7" Type="http://schemas.openxmlformats.org/officeDocument/2006/relationships/hyperlink" Target="https://users.ece.cmu.edu/~omutlu/pub/enhanced-memory-controller-for-dependent-loads_milad_isca16-lightning-talk.pdf" TargetMode="External"/><Relationship Id="rId2" Type="http://schemas.openxmlformats.org/officeDocument/2006/relationships/hyperlink" Target="https://users.ece.cmu.edu/~omutlu/pub/enhanced-memory-controller-for-dependent-loads_isca16.pdf" TargetMode="External"/><Relationship Id="rId1" Type="http://schemas.openxmlformats.org/officeDocument/2006/relationships/slideLayout" Target="../slideLayouts/slideLayout13.xml"/><Relationship Id="rId6" Type="http://schemas.openxmlformats.org/officeDocument/2006/relationships/hyperlink" Target="https://users.ece.cmu.edu/~omutlu/pub/enhanced-memory-controller-for-dependent-loads_milad_isca16-lightning-talk.pptx" TargetMode="External"/><Relationship Id="rId5" Type="http://schemas.openxmlformats.org/officeDocument/2006/relationships/hyperlink" Target="https://users.ece.cmu.edu/~omutlu/pub/enhanced-memory-controller-for-dependent-loads_milad_isca16-talk.pdf" TargetMode="External"/><Relationship Id="rId4" Type="http://schemas.openxmlformats.org/officeDocument/2006/relationships/hyperlink" Target="https://users.ece.cmu.edu/~omutlu/pub/enhanced-memory-controller-for-dependent-loads_milad_isca16-talk.pptx" TargetMode="External"/><Relationship Id="rId9" Type="http://schemas.openxmlformats.org/officeDocument/2006/relationships/image" Target="../media/image132.png"/></Relationships>
</file>

<file path=ppt/slides/_rels/slide112.xml.rels><?xml version="1.0" encoding="UTF-8" standalone="yes"?>
<Relationships xmlns="http://schemas.openxmlformats.org/package/2006/relationships"><Relationship Id="rId8" Type="http://schemas.openxmlformats.org/officeDocument/2006/relationships/hyperlink" Target="https://people.inf.ethz.ch/omutlu/pub/continuous-runahead-engine_micro16-poster.pdf" TargetMode="External"/><Relationship Id="rId3" Type="http://schemas.openxmlformats.org/officeDocument/2006/relationships/hyperlink" Target="http://www.microarch.org/micro49/" TargetMode="External"/><Relationship Id="rId7" Type="http://schemas.openxmlformats.org/officeDocument/2006/relationships/hyperlink" Target="https://people.inf.ethz.ch/omutlu/pub/continuous-runahead-engine_micro16-poster.pptx" TargetMode="External"/><Relationship Id="rId2" Type="http://schemas.openxmlformats.org/officeDocument/2006/relationships/hyperlink" Target="https://people.inf.ethz.ch/omutlu/pub/continuous-runahead-engine_micro16.pdf" TargetMode="External"/><Relationship Id="rId1" Type="http://schemas.openxmlformats.org/officeDocument/2006/relationships/slideLayout" Target="../slideLayouts/slideLayout236.xml"/><Relationship Id="rId6" Type="http://schemas.openxmlformats.org/officeDocument/2006/relationships/hyperlink" Target="https://people.inf.ethz.ch/omutlu/pub/continuous-runahead-engine_micro16-lightning-session-talk.pdf" TargetMode="External"/><Relationship Id="rId5" Type="http://schemas.openxmlformats.org/officeDocument/2006/relationships/hyperlink" Target="https://people.inf.ethz.ch/omutlu/pub/continuous-runahead-engine_micro16-talk.pdf" TargetMode="External"/><Relationship Id="rId4" Type="http://schemas.openxmlformats.org/officeDocument/2006/relationships/hyperlink" Target="https://people.inf.ethz.ch/omutlu/pub/continuous-runahead-engine_micro16-talk.pptx" TargetMode="External"/><Relationship Id="rId9" Type="http://schemas.openxmlformats.org/officeDocument/2006/relationships/image" Target="../media/image133.jpg"/></Relationships>
</file>

<file path=ppt/slides/_rels/slide113.xml.rels><?xml version="1.0" encoding="UTF-8" standalone="yes"?>
<Relationships xmlns="http://schemas.openxmlformats.org/package/2006/relationships"><Relationship Id="rId8" Type="http://schemas.openxmlformats.org/officeDocument/2006/relationships/hyperlink" Target="https://www.youtube.com/watch?v=xMiuqUyjkk0" TargetMode="External"/><Relationship Id="rId3" Type="http://schemas.openxmlformats.org/officeDocument/2006/relationships/hyperlink" Target="https://www.fpl2020.org/" TargetMode="External"/><Relationship Id="rId7" Type="http://schemas.openxmlformats.org/officeDocument/2006/relationships/hyperlink" Target="https://people.inf.ethz.ch/omutlu/pub/NERO-near-memory-stencil-acceleration-for-weather_fpl20-lightning-talk.pdf" TargetMode="External"/><Relationship Id="rId2" Type="http://schemas.openxmlformats.org/officeDocument/2006/relationships/hyperlink" Target="https://people.inf.ethz.ch/omutlu/pub/NERO-near-memory-stencil-acceleration-for-weather_fpl20.pdf" TargetMode="External"/><Relationship Id="rId1" Type="http://schemas.openxmlformats.org/officeDocument/2006/relationships/slideLayout" Target="../slideLayouts/slideLayout13.xml"/><Relationship Id="rId6" Type="http://schemas.openxmlformats.org/officeDocument/2006/relationships/hyperlink" Target="https://people.inf.ethz.ch/omutlu/pub/NERO-near-memory-stencil-acceleration-for-weather_fpl20-lightning-talk.pptx" TargetMode="External"/><Relationship Id="rId5" Type="http://schemas.openxmlformats.org/officeDocument/2006/relationships/hyperlink" Target="https://people.inf.ethz.ch/omutlu/pub/NERO-near-memory-stencil-acceleration-for-weather_fpl20-talk.pdf" TargetMode="External"/><Relationship Id="rId4" Type="http://schemas.openxmlformats.org/officeDocument/2006/relationships/hyperlink" Target="https://people.inf.ethz.ch/omutlu/pub/NERO-near-memory-stencil-acceleration-for-weather_fpl20-talk.pptx" TargetMode="External"/><Relationship Id="rId9" Type="http://schemas.openxmlformats.org/officeDocument/2006/relationships/image" Target="../media/image134.png"/></Relationships>
</file>

<file path=ppt/slides/_rels/slide114.xml.rels><?xml version="1.0" encoding="UTF-8" standalone="yes"?>
<Relationships xmlns="http://schemas.openxmlformats.org/package/2006/relationships"><Relationship Id="rId8" Type="http://schemas.openxmlformats.org/officeDocument/2006/relationships/hyperlink" Target="https://people.inf.ethz.ch/omutlu/pub/GenASM-approximate-string-matching-framework-for-genome-analysis_micro20-talk.pptx" TargetMode="External"/><Relationship Id="rId3" Type="http://schemas.openxmlformats.org/officeDocument/2006/relationships/hyperlink" Target="http://www.microarch.org/micro53/" TargetMode="External"/><Relationship Id="rId7" Type="http://schemas.openxmlformats.org/officeDocument/2006/relationships/hyperlink" Target="https://www.youtube.com/watch?v=srQVqPJFqjo" TargetMode="External"/><Relationship Id="rId2" Type="http://schemas.openxmlformats.org/officeDocument/2006/relationships/hyperlink" Target="https://people.inf.ethz.ch/omutlu/pub/GenASM-approximate-string-matching-framework-for-genome-analysis_micro20.pdf" TargetMode="External"/><Relationship Id="rId1" Type="http://schemas.openxmlformats.org/officeDocument/2006/relationships/slideLayout" Target="../slideLayouts/slideLayout627.xml"/><Relationship Id="rId6" Type="http://schemas.openxmlformats.org/officeDocument/2006/relationships/hyperlink" Target="https://people.inf.ethz.ch/omutlu/pub/GenASM-approximate-string-matching-framework-for-genome-analysis_micro20-lightning-talk.pdf" TargetMode="External"/><Relationship Id="rId5" Type="http://schemas.openxmlformats.org/officeDocument/2006/relationships/hyperlink" Target="https://people.inf.ethz.ch/omutlu/pub/GenASM-approximate-string-matching-framework-for-genome-analysis_micro20-lightning-talk.pptx" TargetMode="External"/><Relationship Id="rId10" Type="http://schemas.openxmlformats.org/officeDocument/2006/relationships/image" Target="../media/image135.png"/><Relationship Id="rId4" Type="http://schemas.openxmlformats.org/officeDocument/2006/relationships/hyperlink" Target="https://www.youtube.com/watch?v=nJs3RRnvk_k" TargetMode="External"/><Relationship Id="rId9" Type="http://schemas.openxmlformats.org/officeDocument/2006/relationships/hyperlink" Target="https://people.inf.ethz.ch/omutlu/pub/GenASM-approximate-string-matching-framework-for-genome-analysis_micro20-talk.pdf" TargetMode="External"/></Relationships>
</file>

<file path=ppt/slides/_rels/slide115.xml.rels><?xml version="1.0" encoding="UTF-8" standalone="yes"?>
<Relationships xmlns="http://schemas.openxmlformats.org/package/2006/relationships"><Relationship Id="rId3" Type="http://schemas.openxmlformats.org/officeDocument/2006/relationships/hyperlink" Target="http://iscaconf.org/isca2022/" TargetMode="External"/><Relationship Id="rId2" Type="http://schemas.openxmlformats.org/officeDocument/2006/relationships/hyperlink" Target="https://people.inf.ethz.ch/omutlu/pub/SeGraM_genomic-sequence-mapping-universal-accelerator_isca22.pdf" TargetMode="External"/><Relationship Id="rId1" Type="http://schemas.openxmlformats.org/officeDocument/2006/relationships/slideLayout" Target="../slideLayouts/slideLayout627.xml"/><Relationship Id="rId5" Type="http://schemas.openxmlformats.org/officeDocument/2006/relationships/image" Target="../media/image136.png"/><Relationship Id="rId4" Type="http://schemas.openxmlformats.org/officeDocument/2006/relationships/hyperlink" Target="https://arxiv.org/pdf/2205.05883.pdf" TargetMode="External"/></Relationships>
</file>

<file path=ppt/slides/_rels/slide116.xml.rels><?xml version="1.0" encoding="UTF-8" standalone="yes"?>
<Relationships xmlns="http://schemas.openxmlformats.org/package/2006/relationships"><Relationship Id="rId8" Type="http://schemas.openxmlformats.org/officeDocument/2006/relationships/hyperlink" Target="https://youtu.be/PWWBtrL60dQ?t=8290" TargetMode="External"/><Relationship Id="rId3" Type="http://schemas.openxmlformats.org/officeDocument/2006/relationships/hyperlink" Target="http://www.microarch.org/micro55/" TargetMode="External"/><Relationship Id="rId7" Type="http://schemas.openxmlformats.org/officeDocument/2006/relationships/hyperlink" Target="https://people.inf.ethz.ch/omutlu/pub/GenPIP_comparch22-lecture-slides.pdf" TargetMode="External"/><Relationship Id="rId2" Type="http://schemas.openxmlformats.org/officeDocument/2006/relationships/hyperlink" Target="https://arxiv.org/pdf/2209.08600.pdf" TargetMode="External"/><Relationship Id="rId1" Type="http://schemas.openxmlformats.org/officeDocument/2006/relationships/slideLayout" Target="../slideLayouts/slideLayout627.xml"/><Relationship Id="rId6" Type="http://schemas.openxmlformats.org/officeDocument/2006/relationships/hyperlink" Target="https://people.inf.ethz.ch/omutlu/pub/GenPIP_comparch22-lecture-slides.pptx" TargetMode="External"/><Relationship Id="rId5" Type="http://schemas.openxmlformats.org/officeDocument/2006/relationships/hyperlink" Target="https://people.inf.ethz.ch/omutlu/pub/GenPIP_micro22-talk.pdf" TargetMode="External"/><Relationship Id="rId10" Type="http://schemas.openxmlformats.org/officeDocument/2006/relationships/image" Target="../media/image137.png"/><Relationship Id="rId4" Type="http://schemas.openxmlformats.org/officeDocument/2006/relationships/hyperlink" Target="https://people.inf.ethz.ch/omutlu/pub/GenPIP_micro22-talk.pptx" TargetMode="External"/><Relationship Id="rId9" Type="http://schemas.openxmlformats.org/officeDocument/2006/relationships/hyperlink" Target="https://arxiv.org/abs/2209.08600" TargetMode="External"/></Relationships>
</file>

<file path=ppt/slides/_rels/slide117.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hyperlink" Target="http://www.iccd-conf.com/" TargetMode="External"/><Relationship Id="rId7" Type="http://schemas.openxmlformats.org/officeDocument/2006/relationships/hyperlink" Target="https://github.com/CMU-SAFARI/NATSA" TargetMode="External"/><Relationship Id="rId2" Type="http://schemas.openxmlformats.org/officeDocument/2006/relationships/hyperlink" Target="https://people.inf.ethz.ch/omutlu/pub/NATSA_time-series-analysis-near-data_iccd20.pdf" TargetMode="External"/><Relationship Id="rId1" Type="http://schemas.openxmlformats.org/officeDocument/2006/relationships/slideLayout" Target="../slideLayouts/slideLayout13.xml"/><Relationship Id="rId6" Type="http://schemas.openxmlformats.org/officeDocument/2006/relationships/hyperlink" Target="https://www.youtube.com/watch?v=PwhtSAVa_W4" TargetMode="External"/><Relationship Id="rId5" Type="http://schemas.openxmlformats.org/officeDocument/2006/relationships/hyperlink" Target="https://people.inf.ethz.ch/omutlu/pub/NATSA_time-series-analysis-near-data_iccd20-talk.pdf" TargetMode="External"/><Relationship Id="rId4" Type="http://schemas.openxmlformats.org/officeDocument/2006/relationships/hyperlink" Target="https://people.inf.ethz.ch/omutlu/pub/NATSA_time-series-analysis-near-data_iccd20-talk.pptx" TargetMode="External"/></Relationships>
</file>

<file path=ppt/slides/_rels/slide118.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hyperlink" Target="http://www.microarch.org/micro54/" TargetMode="External"/><Relationship Id="rId7" Type="http://schemas.openxmlformats.org/officeDocument/2006/relationships/hyperlink" Target="https://arxiv.org/abs/2104.07582" TargetMode="External"/><Relationship Id="rId2" Type="http://schemas.openxmlformats.org/officeDocument/2006/relationships/hyperlink" Target="https://people.inf.ethz.ch/omutlu/pub/SISA-GraphMining-on-PIM_micro21.pdf" TargetMode="External"/><Relationship Id="rId1" Type="http://schemas.openxmlformats.org/officeDocument/2006/relationships/slideLayout" Target="../slideLayouts/slideLayout13.xml"/><Relationship Id="rId6" Type="http://schemas.openxmlformats.org/officeDocument/2006/relationships/hyperlink" Target="https://www.youtube.com/watch?v=6k89Ph2qgRA&amp;list=PL5Q2soXY2Zi--0LrXSQ9sST3N0k0bXp51&amp;index=4" TargetMode="External"/><Relationship Id="rId5" Type="http://schemas.openxmlformats.org/officeDocument/2006/relationships/hyperlink" Target="https://www.youtube.com/watch?v=VL5K1t2qTDU&amp;list=PL5Q2soXY2Zi--0LrXSQ9sST3N0k0bXp51&amp;index=9" TargetMode="External"/><Relationship Id="rId4" Type="http://schemas.openxmlformats.org/officeDocument/2006/relationships/hyperlink" Target="https://people.inf.ethz.ch/omutlu/pub/SISA-GraphMining-on-PIM_micro21-talk.pdf" TargetMode="External"/></Relationships>
</file>

<file path=ppt/slides/_rels/slide119.xml.rels><?xml version="1.0" encoding="UTF-8" standalone="yes"?>
<Relationships xmlns="http://schemas.openxmlformats.org/package/2006/relationships"><Relationship Id="rId8" Type="http://schemas.openxmlformats.org/officeDocument/2006/relationships/hyperlink" Target="https://people.inf.ethz.ch/omutlu/pub/Polynesia_icde22-short-talk.pdf" TargetMode="External"/><Relationship Id="rId3" Type="http://schemas.openxmlformats.org/officeDocument/2006/relationships/hyperlink" Target="https://icde2022.ieeecomputer.my/" TargetMode="External"/><Relationship Id="rId7" Type="http://schemas.openxmlformats.org/officeDocument/2006/relationships/hyperlink" Target="https://people.inf.ethz.ch/omutlu/pub/Polynesia_icde22-short-talk.pptx" TargetMode="External"/><Relationship Id="rId2" Type="http://schemas.openxmlformats.org/officeDocument/2006/relationships/hyperlink" Target="https://people.inf.ethz.ch/omutlu/pub/Polynesia_icde22.pdf" TargetMode="External"/><Relationship Id="rId1" Type="http://schemas.openxmlformats.org/officeDocument/2006/relationships/slideLayout" Target="../slideLayouts/slideLayout13.xml"/><Relationship Id="rId6" Type="http://schemas.openxmlformats.org/officeDocument/2006/relationships/hyperlink" Target="https://people.inf.ethz.ch/omutlu/pub/Polynesia_icde22-talk.pdf" TargetMode="External"/><Relationship Id="rId5" Type="http://schemas.openxmlformats.org/officeDocument/2006/relationships/hyperlink" Target="https://people.inf.ethz.ch/omutlu/pub/Polynesia_icde22-talk.pptx" TargetMode="External"/><Relationship Id="rId4" Type="http://schemas.openxmlformats.org/officeDocument/2006/relationships/hyperlink" Target="https://arxiv.org/pdf/2204.11275.pdf" TargetMode="External"/><Relationship Id="rId9" Type="http://schemas.openxmlformats.org/officeDocument/2006/relationships/image" Target="../media/image140.png"/></Relationships>
</file>

<file path=ppt/slides/_rels/slide12.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hyperlink" Target="http://pactconf.org/" TargetMode="External"/><Relationship Id="rId7" Type="http://schemas.openxmlformats.org/officeDocument/2006/relationships/image" Target="../media/image51.png"/><Relationship Id="rId2" Type="http://schemas.openxmlformats.org/officeDocument/2006/relationships/hyperlink" Target="https://people.inf.ethz.ch/omutlu/pub/Google-neural-networks-for-edge-devices-Mensa-Framework_pact21.pdf" TargetMode="External"/><Relationship Id="rId1" Type="http://schemas.openxmlformats.org/officeDocument/2006/relationships/slideLayout" Target="../slideLayouts/slideLayout13.xml"/><Relationship Id="rId6" Type="http://schemas.openxmlformats.org/officeDocument/2006/relationships/hyperlink" Target="https://www.youtube.com/watch?v=A5gxjDbLRAs&amp;list=PL5Q2soXY2Zi8_VVChACnON4sfh2bJ5IrD&amp;index=178" TargetMode="External"/><Relationship Id="rId5" Type="http://schemas.openxmlformats.org/officeDocument/2006/relationships/hyperlink" Target="https://people.inf.ethz.ch/omutlu/pub/Google-neural-networks-for-edge-devices-Mensa-Framework_pact21-talk.pdf" TargetMode="External"/><Relationship Id="rId4" Type="http://schemas.openxmlformats.org/officeDocument/2006/relationships/hyperlink" Target="https://people.inf.ethz.ch/omutlu/pub/Google-neural-networks-for-edge-devices-Mensa-Framework_pact21-talk.pptx" TargetMode="External"/></Relationships>
</file>

<file path=ppt/slides/_rels/slide121.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7.png"/><Relationship Id="rId7"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777.xml"/><Relationship Id="rId6" Type="http://schemas.openxmlformats.org/officeDocument/2006/relationships/image" Target="../media/image142.png"/><Relationship Id="rId5" Type="http://schemas.openxmlformats.org/officeDocument/2006/relationships/image" Target="../media/image115.png"/><Relationship Id="rId4" Type="http://schemas.openxmlformats.org/officeDocument/2006/relationships/image" Target="../media/image141.svg"/></Relationships>
</file>

<file path=ppt/slides/_rels/slide1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78.xml"/></Relationships>
</file>

<file path=ppt/slides/_rels/slide123.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44.png"/><Relationship Id="rId7"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78.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1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8.xml"/><Relationship Id="rId1" Type="http://schemas.openxmlformats.org/officeDocument/2006/relationships/slideLayout" Target="../slideLayouts/slideLayout778.xml"/><Relationship Id="rId4" Type="http://schemas.openxmlformats.org/officeDocument/2006/relationships/image" Target="../media/image1.png"/></Relationships>
</file>

<file path=ppt/slides/_rels/slide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78.xml"/><Relationship Id="rId5" Type="http://schemas.openxmlformats.org/officeDocument/2006/relationships/chart" Target="../charts/chart10.xml"/><Relationship Id="rId4" Type="http://schemas.openxmlformats.org/officeDocument/2006/relationships/chart" Target="../charts/chart9.xml"/></Relationships>
</file>

<file path=ppt/slides/_rels/slide126.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30.xml"/><Relationship Id="rId1" Type="http://schemas.openxmlformats.org/officeDocument/2006/relationships/slideLayout" Target="../slideLayouts/slideLayout778.xml"/><Relationship Id="rId6" Type="http://schemas.openxmlformats.org/officeDocument/2006/relationships/image" Target="../media/image1.png"/><Relationship Id="rId5" Type="http://schemas.openxmlformats.org/officeDocument/2006/relationships/image" Target="../media/image151.emf"/><Relationship Id="rId4" Type="http://schemas.openxmlformats.org/officeDocument/2006/relationships/image" Target="../media/image150.png"/></Relationships>
</file>

<file path=ppt/slides/_rels/slide12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1.xml"/><Relationship Id="rId1" Type="http://schemas.openxmlformats.org/officeDocument/2006/relationships/slideLayout" Target="../slideLayouts/slideLayout778.xml"/><Relationship Id="rId5" Type="http://schemas.openxmlformats.org/officeDocument/2006/relationships/image" Target="../media/image1.png"/><Relationship Id="rId4" Type="http://schemas.openxmlformats.org/officeDocument/2006/relationships/chart" Target="../charts/chart12.xml"/></Relationships>
</file>

<file path=ppt/slides/_rels/slide12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2.xml"/><Relationship Id="rId1" Type="http://schemas.openxmlformats.org/officeDocument/2006/relationships/slideLayout" Target="../slideLayouts/slideLayout778.xml"/><Relationship Id="rId4" Type="http://schemas.openxmlformats.org/officeDocument/2006/relationships/image" Target="../media/image1.png"/></Relationships>
</file>

<file path=ppt/slides/_rels/slide12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3.xml"/><Relationship Id="rId1" Type="http://schemas.openxmlformats.org/officeDocument/2006/relationships/slideLayout" Target="../slideLayouts/slideLayout778.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36.xml"/></Relationships>
</file>

<file path=ppt/slides/_rels/slide130.xml.rels><?xml version="1.0" encoding="UTF-8" standalone="yes"?>
<Relationships xmlns="http://schemas.openxmlformats.org/package/2006/relationships"><Relationship Id="rId3" Type="http://schemas.openxmlformats.org/officeDocument/2006/relationships/hyperlink" Target="http://pactconf.org/" TargetMode="External"/><Relationship Id="rId7" Type="http://schemas.openxmlformats.org/officeDocument/2006/relationships/image" Target="../media/image51.png"/><Relationship Id="rId2" Type="http://schemas.openxmlformats.org/officeDocument/2006/relationships/hyperlink" Target="https://people.inf.ethz.ch/omutlu/pub/Google-neural-networks-for-edge-devices-Mensa-Framework_pact21.pdf" TargetMode="External"/><Relationship Id="rId1" Type="http://schemas.openxmlformats.org/officeDocument/2006/relationships/slideLayout" Target="../slideLayouts/slideLayout13.xml"/><Relationship Id="rId6" Type="http://schemas.openxmlformats.org/officeDocument/2006/relationships/hyperlink" Target="https://www.youtube.com/watch?v=A5gxjDbLRAs&amp;list=PL5Q2soXY2Zi8_VVChACnON4sfh2bJ5IrD&amp;index=178" TargetMode="External"/><Relationship Id="rId5" Type="http://schemas.openxmlformats.org/officeDocument/2006/relationships/hyperlink" Target="https://people.inf.ethz.ch/omutlu/pub/Google-neural-networks-for-edge-devices-Mensa-Framework_pact21-talk.pdf" TargetMode="External"/><Relationship Id="rId4" Type="http://schemas.openxmlformats.org/officeDocument/2006/relationships/hyperlink" Target="https://people.inf.ethz.ch/omutlu/pub/Google-neural-networks-for-edge-devices-Mensa-Framework_pact21-talk.pptx" TargetMode="External"/></Relationships>
</file>

<file path=ppt/slides/_rels/slide131.xml.rels><?xml version="1.0" encoding="UTF-8" standalone="yes"?>
<Relationships xmlns="http://schemas.openxmlformats.org/package/2006/relationships"><Relationship Id="rId3" Type="http://schemas.openxmlformats.org/officeDocument/2006/relationships/hyperlink" Target="http://www.ece.cmu.edu/calcm/isca2015/" TargetMode="External"/><Relationship Id="rId2" Type="http://schemas.openxmlformats.org/officeDocument/2006/relationships/hyperlink" Target="http://users.ece.cmu.edu/~omutlu/pub/pim-enabled-instructons-for-low-overhead-pim_isca15.pdf" TargetMode="External"/><Relationship Id="rId1" Type="http://schemas.openxmlformats.org/officeDocument/2006/relationships/slideLayout" Target="../slideLayouts/slideLayout13.xml"/><Relationship Id="rId6" Type="http://schemas.openxmlformats.org/officeDocument/2006/relationships/image" Target="../media/image152.png"/><Relationship Id="rId5" Type="http://schemas.openxmlformats.org/officeDocument/2006/relationships/hyperlink" Target="http://users.ece.cmu.edu/~omutlu/pub/pim-enabled-instructons-for-low-overhead-pim_isca15-lightning-talk.pdf" TargetMode="External"/><Relationship Id="rId4" Type="http://schemas.openxmlformats.org/officeDocument/2006/relationships/hyperlink" Target="http://users.ece.cmu.edu/~omutlu/pub/pim-enabled-instructons-for-low-overhead-pim_isca15-talk.pdf" TargetMode="External"/></Relationships>
</file>

<file path=ppt/slides/_rels/slide132.xml.rels><?xml version="1.0" encoding="UTF-8" standalone="yes"?>
<Relationships xmlns="http://schemas.openxmlformats.org/package/2006/relationships"><Relationship Id="rId3" Type="http://schemas.openxmlformats.org/officeDocument/2006/relationships/hyperlink" Target="http://www.computer.org/micro/" TargetMode="External"/><Relationship Id="rId2" Type="http://schemas.openxmlformats.org/officeDocument/2006/relationships/hyperlink" Target="https://arxiv.org/pdf/2106.06433.pdf" TargetMode="External"/><Relationship Id="rId1" Type="http://schemas.openxmlformats.org/officeDocument/2006/relationships/slideLayout" Target="../slideLayouts/slideLayout604.xml"/><Relationship Id="rId4" Type="http://schemas.openxmlformats.org/officeDocument/2006/relationships/image" Target="../media/image153.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8" Type="http://schemas.openxmlformats.org/officeDocument/2006/relationships/image" Target="../media/image70.tiff"/><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236.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png"/><Relationship Id="rId9" Type="http://schemas.openxmlformats.org/officeDocument/2006/relationships/image" Target="../media/image71.png"/></Relationships>
</file>

<file path=ppt/slides/_rels/slide135.xml.rels><?xml version="1.0" encoding="UTF-8" standalone="yes"?>
<Relationships xmlns="http://schemas.openxmlformats.org/package/2006/relationships"><Relationship Id="rId3" Type="http://schemas.openxmlformats.org/officeDocument/2006/relationships/hyperlink" Target="https://www.anandtech.com/show/14750/hot-chips-31-analysis-inmemory-processing-by-upmem" TargetMode="External"/><Relationship Id="rId2" Type="http://schemas.openxmlformats.org/officeDocument/2006/relationships/image" Target="../media/image154.tiff"/><Relationship Id="rId1" Type="http://schemas.openxmlformats.org/officeDocument/2006/relationships/slideLayout" Target="../slideLayouts/slideLayout501.xml"/><Relationship Id="rId5" Type="http://schemas.openxmlformats.org/officeDocument/2006/relationships/hyperlink" Target="https://www.upmem.com/video-upmem-presenting-its-true-processing-in-memory-solution-hot-chips-2019/" TargetMode="External"/><Relationship Id="rId4" Type="http://schemas.openxmlformats.org/officeDocument/2006/relationships/image" Target="../media/image155.tiff"/></Relationships>
</file>

<file path=ppt/slides/_rels/slide136.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34.xml"/><Relationship Id="rId1" Type="http://schemas.openxmlformats.org/officeDocument/2006/relationships/slideLayout" Target="../slideLayouts/slideLayout661.xml"/><Relationship Id="rId4" Type="http://schemas.openxmlformats.org/officeDocument/2006/relationships/hyperlink" Target="http://www.upmem.com/" TargetMode="External"/></Relationships>
</file>

<file path=ppt/slides/_rels/slide137.xml.rels><?xml version="1.0" encoding="UTF-8" standalone="yes"?>
<Relationships xmlns="http://schemas.openxmlformats.org/package/2006/relationships"><Relationship Id="rId8" Type="http://schemas.openxmlformats.org/officeDocument/2006/relationships/image" Target="../media/image162.emf"/><Relationship Id="rId13" Type="http://schemas.openxmlformats.org/officeDocument/2006/relationships/hyperlink" Target="https://arxiv.org/pdf/2105.03814.pdf" TargetMode="External"/><Relationship Id="rId3" Type="http://schemas.openxmlformats.org/officeDocument/2006/relationships/image" Target="../media/image157.emf"/><Relationship Id="rId7" Type="http://schemas.openxmlformats.org/officeDocument/2006/relationships/image" Target="../media/image161.emf"/><Relationship Id="rId12" Type="http://schemas.openxmlformats.org/officeDocument/2006/relationships/image" Target="../media/image166.emf"/><Relationship Id="rId2" Type="http://schemas.openxmlformats.org/officeDocument/2006/relationships/notesSlide" Target="../notesSlides/notesSlide35.xml"/><Relationship Id="rId1" Type="http://schemas.openxmlformats.org/officeDocument/2006/relationships/slideLayout" Target="../slideLayouts/slideLayout501.xml"/><Relationship Id="rId6" Type="http://schemas.openxmlformats.org/officeDocument/2006/relationships/image" Target="../media/image160.emf"/><Relationship Id="rId11" Type="http://schemas.openxmlformats.org/officeDocument/2006/relationships/image" Target="../media/image165.emf"/><Relationship Id="rId5" Type="http://schemas.openxmlformats.org/officeDocument/2006/relationships/image" Target="../media/image159.emf"/><Relationship Id="rId10" Type="http://schemas.openxmlformats.org/officeDocument/2006/relationships/image" Target="../media/image164.emf"/><Relationship Id="rId4" Type="http://schemas.openxmlformats.org/officeDocument/2006/relationships/image" Target="../media/image158.emf"/><Relationship Id="rId9" Type="http://schemas.openxmlformats.org/officeDocument/2006/relationships/image" Target="../media/image163.emf"/><Relationship Id="rId14" Type="http://schemas.openxmlformats.org/officeDocument/2006/relationships/image" Target="../media/image167.png"/></Relationships>
</file>

<file path=ppt/slides/_rels/slide138.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hyperlink" Target="https://www.youtube.com/watch?v=Sscy1Wrr22A&amp;list=PL5Q2soXY2Zi9xidyIgBxUz7xRPS-wisBN&amp;index=26" TargetMode="External"/><Relationship Id="rId1" Type="http://schemas.openxmlformats.org/officeDocument/2006/relationships/slideLayout" Target="../slideLayouts/slideLayout236.xml"/></Relationships>
</file>

<file path=ppt/slides/_rels/slide139.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36.xml"/><Relationship Id="rId1" Type="http://schemas.openxmlformats.org/officeDocument/2006/relationships/slideLayout" Target="../slideLayouts/slideLayout501.xml"/><Relationship Id="rId5" Type="http://schemas.openxmlformats.org/officeDocument/2006/relationships/hyperlink" Target="https://github.com/CMU-SAFARI/prim-benchmarks" TargetMode="External"/><Relationship Id="rId4" Type="http://schemas.openxmlformats.org/officeDocument/2006/relationships/hyperlink" Target="https://arxiv.org/pdf/2105.03814.pdf"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0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22.xml"/></Relationships>
</file>

<file path=ppt/slides/_rels/slide141.xml.rels><?xml version="1.0" encoding="UTF-8" standalone="yes"?>
<Relationships xmlns="http://schemas.openxmlformats.org/package/2006/relationships"><Relationship Id="rId3" Type="http://schemas.openxmlformats.org/officeDocument/2006/relationships/hyperlink" Target="https://github.com/CMU-SAFARI/prim-benchmarks" TargetMode="External"/><Relationship Id="rId2" Type="http://schemas.openxmlformats.org/officeDocument/2006/relationships/notesSlide" Target="../notesSlides/notesSlide37.xml"/><Relationship Id="rId1" Type="http://schemas.openxmlformats.org/officeDocument/2006/relationships/slideLayout" Target="../slideLayouts/slideLayout722.xml"/><Relationship Id="rId4" Type="http://schemas.openxmlformats.org/officeDocument/2006/relationships/image" Target="../media/image170.png"/></Relationships>
</file>

<file path=ppt/slides/_rels/slide142.xml.rels><?xml version="1.0" encoding="UTF-8" standalone="yes"?>
<Relationships xmlns="http://schemas.openxmlformats.org/package/2006/relationships"><Relationship Id="rId3" Type="http://schemas.openxmlformats.org/officeDocument/2006/relationships/hyperlink" Target="https://arxiv.org/pdf/2206.06022.pdf" TargetMode="External"/><Relationship Id="rId2" Type="http://schemas.openxmlformats.org/officeDocument/2006/relationships/notesSlide" Target="../notesSlides/notesSlide38.xml"/><Relationship Id="rId1" Type="http://schemas.openxmlformats.org/officeDocument/2006/relationships/slideLayout" Target="../slideLayouts/slideLayout722.xml"/><Relationship Id="rId5" Type="http://schemas.openxmlformats.org/officeDocument/2006/relationships/image" Target="../media/image172.png"/><Relationship Id="rId4" Type="http://schemas.openxmlformats.org/officeDocument/2006/relationships/image" Target="../media/image171.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22.xml"/></Relationships>
</file>

<file path=ppt/slides/_rels/slide144.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hyperlink" Target="https://www.youtube.com/watch?v=qeukNs5XI3g&amp;t=11226s" TargetMode="Externa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hyperlink" Target="https://arxiv.org/pdf/2201.05072.pdf" TargetMode="External"/><Relationship Id="rId1" Type="http://schemas.openxmlformats.org/officeDocument/2006/relationships/slideLayout" Target="../slideLayouts/slideLayout2.xml"/><Relationship Id="rId5" Type="http://schemas.openxmlformats.org/officeDocument/2006/relationships/hyperlink" Target="https://www.youtube.com/watch?v=5kaOsJKlGrE" TargetMode="External"/><Relationship Id="rId4" Type="http://schemas.openxmlformats.org/officeDocument/2006/relationships/hyperlink" Target="https://github.com/CMU-SAFARI/SparseP" TargetMode="External"/></Relationships>
</file>

<file path=ppt/slides/_rels/slide146.xml.rels><?xml version="1.0" encoding="UTF-8" standalone="yes"?>
<Relationships xmlns="http://schemas.openxmlformats.org/package/2006/relationships"><Relationship Id="rId3" Type="http://schemas.openxmlformats.org/officeDocument/2006/relationships/hyperlink" Target="http://bioinformatics.oxfordjournals.org/" TargetMode="External"/><Relationship Id="rId7" Type="http://schemas.openxmlformats.org/officeDocument/2006/relationships/image" Target="../media/image175.png"/><Relationship Id="rId2" Type="http://schemas.openxmlformats.org/officeDocument/2006/relationships/hyperlink" Target="https://arxiv.org/pdf/2208.01243.pdf" TargetMode="External"/><Relationship Id="rId1" Type="http://schemas.openxmlformats.org/officeDocument/2006/relationships/slideLayout" Target="../slideLayouts/slideLayout501.xml"/><Relationship Id="rId6" Type="http://schemas.openxmlformats.org/officeDocument/2006/relationships/hyperlink" Target="https://github.com/CMU-SAFARI/alignment-in-memory" TargetMode="External"/><Relationship Id="rId5" Type="http://schemas.openxmlformats.org/officeDocument/2006/relationships/hyperlink" Target="https://arxiv.org/abs/2208.01243" TargetMode="External"/><Relationship Id="rId4" Type="http://schemas.openxmlformats.org/officeDocument/2006/relationships/hyperlink" Target="https://doi.org/10.1093/bioinformatics/btad155" TargetMode="External"/></Relationships>
</file>

<file path=ppt/slides/_rels/slide147.xml.rels><?xml version="1.0" encoding="UTF-8" standalone="yes"?>
<Relationships xmlns="http://schemas.openxmlformats.org/package/2006/relationships"><Relationship Id="rId2" Type="http://schemas.openxmlformats.org/officeDocument/2006/relationships/hyperlink" Target="https://github.com/CMU-SAFARI/alignment-in-memory" TargetMode="External"/><Relationship Id="rId1" Type="http://schemas.openxmlformats.org/officeDocument/2006/relationships/slideLayout" Target="../slideLayouts/slideLayout512.xml"/></Relationships>
</file>

<file path=ppt/slides/_rels/slide148.xml.rels><?xml version="1.0" encoding="UTF-8" standalone="yes"?>
<Relationships xmlns="http://schemas.openxmlformats.org/package/2006/relationships"><Relationship Id="rId3" Type="http://schemas.openxmlformats.org/officeDocument/2006/relationships/hyperlink" Target="https://news.samsung.com/global/samsung-develops-industrys-first-high-bandwidth-memory-with-ai-processing-power" TargetMode="External"/><Relationship Id="rId2" Type="http://schemas.openxmlformats.org/officeDocument/2006/relationships/image" Target="../media/image176.png"/><Relationship Id="rId1" Type="http://schemas.openxmlformats.org/officeDocument/2006/relationships/slideLayout" Target="../slideLayouts/slideLayout501.xml"/></Relationships>
</file>

<file path=ppt/slides/_rels/slide149.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501.xml"/></Relationships>
</file>

<file path=ppt/slides/_rels/slide15.xml.rels><?xml version="1.0" encoding="UTF-8" standalone="yes"?>
<Relationships xmlns="http://schemas.openxmlformats.org/package/2006/relationships"><Relationship Id="rId3" Type="http://schemas.openxmlformats.org/officeDocument/2006/relationships/hyperlink" Target="https://youtu.be/gqAYMx34euU" TargetMode="External"/><Relationship Id="rId7" Type="http://schemas.openxmlformats.org/officeDocument/2006/relationships/image" Target="../media/image47.jpg"/><Relationship Id="rId2" Type="http://schemas.openxmlformats.org/officeDocument/2006/relationships/notesSlide" Target="../notesSlides/notesSlide9.xml"/><Relationship Id="rId1" Type="http://schemas.openxmlformats.org/officeDocument/2006/relationships/slideLayout" Target="../slideLayouts/slideLayout501.xml"/><Relationship Id="rId6" Type="http://schemas.openxmlformats.org/officeDocument/2006/relationships/hyperlink" Target="https://community.microcenter.com/discussion/5134/comparing-zen-3-to-zen-2" TargetMode="External"/><Relationship Id="rId5" Type="http://schemas.openxmlformats.org/officeDocument/2006/relationships/image" Target="../media/image46.png"/><Relationship Id="rId4" Type="http://schemas.openxmlformats.org/officeDocument/2006/relationships/hyperlink" Target="https://www.tech-critter.com/amd-keynote-computex-2021/" TargetMode="External"/></Relationships>
</file>

<file path=ppt/slides/_rels/slide150.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9.png"/><Relationship Id="rId1" Type="http://schemas.openxmlformats.org/officeDocument/2006/relationships/slideLayout" Target="../slideLayouts/slideLayout501.xml"/></Relationships>
</file>

<file path=ppt/slides/_rels/slide151.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8.png"/><Relationship Id="rId1" Type="http://schemas.openxmlformats.org/officeDocument/2006/relationships/slideLayout" Target="../slideLayouts/slideLayout501.xml"/></Relationships>
</file>

<file path=ppt/slides/_rels/slide152.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81.png"/><Relationship Id="rId1" Type="http://schemas.openxmlformats.org/officeDocument/2006/relationships/slideLayout" Target="../slideLayouts/slideLayout501.xml"/></Relationships>
</file>

<file path=ppt/slides/_rels/slide153.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501.xml"/></Relationships>
</file>

<file path=ppt/slides/_rels/slide154.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501.xml"/></Relationships>
</file>

<file path=ppt/slides/_rels/slide155.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image" Target="../media/image184.png"/><Relationship Id="rId1" Type="http://schemas.openxmlformats.org/officeDocument/2006/relationships/slideLayout" Target="../slideLayouts/slideLayout501.xml"/></Relationships>
</file>

<file path=ppt/slides/_rels/slide156.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501.xml"/></Relationships>
</file>

<file path=ppt/slides/_rels/slide157.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501.xml"/><Relationship Id="rId5" Type="http://schemas.openxmlformats.org/officeDocument/2006/relationships/image" Target="../media/image70.tiff"/><Relationship Id="rId4" Type="http://schemas.openxmlformats.org/officeDocument/2006/relationships/image" Target="../media/image189.png"/></Relationships>
</file>

<file path=ppt/slides/_rels/slide158.xml.rels><?xml version="1.0" encoding="UTF-8" standalone="yes"?>
<Relationships xmlns="http://schemas.openxmlformats.org/package/2006/relationships"><Relationship Id="rId3" Type="http://schemas.openxmlformats.org/officeDocument/2006/relationships/hyperlink" Target="https://developer.nvidia.com/blog/nvidia-ampere-architecture-in-depth/" TargetMode="External"/><Relationship Id="rId2" Type="http://schemas.openxmlformats.org/officeDocument/2006/relationships/notesSlide" Target="../notesSlides/notesSlide39.xml"/><Relationship Id="rId1" Type="http://schemas.openxmlformats.org/officeDocument/2006/relationships/slideLayout" Target="../slideLayouts/slideLayout501.xml"/><Relationship Id="rId4" Type="http://schemas.openxmlformats.org/officeDocument/2006/relationships/image" Target="../media/image190.emf"/></Relationships>
</file>

<file path=ppt/slides/_rels/slide159.xml.rels><?xml version="1.0" encoding="UTF-8" standalone="yes"?>
<Relationships xmlns="http://schemas.openxmlformats.org/package/2006/relationships"><Relationship Id="rId3" Type="http://schemas.openxmlformats.org/officeDocument/2006/relationships/image" Target="../media/image191.emf"/><Relationship Id="rId2" Type="http://schemas.openxmlformats.org/officeDocument/2006/relationships/hyperlink" Target="https://developer.nvidia.com/blog/nvidia-ampere-architecture-in-depth/" TargetMode="External"/><Relationship Id="rId1" Type="http://schemas.openxmlformats.org/officeDocument/2006/relationships/slideLayout" Target="../slideLayouts/slideLayout501.xml"/><Relationship Id="rId5" Type="http://schemas.openxmlformats.org/officeDocument/2006/relationships/image" Target="../media/image193.emf"/><Relationship Id="rId4" Type="http://schemas.openxmlformats.org/officeDocument/2006/relationships/image" Target="../media/image192.emf"/></Relationships>
</file>

<file path=ppt/slides/_rels/slide1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36.xml"/></Relationships>
</file>

<file path=ppt/slides/_rels/slide160.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png"/><Relationship Id="rId1" Type="http://schemas.openxmlformats.org/officeDocument/2006/relationships/slideLayout" Target="../slideLayouts/slideLayout501.xml"/><Relationship Id="rId4" Type="http://schemas.openxmlformats.org/officeDocument/2006/relationships/image" Target="../media/image196.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45.xml"/></Relationships>
</file>

<file path=ppt/slides/_rels/slide162.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5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5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90.xml"/></Relationships>
</file>

<file path=ppt/slides/_rels/slide166.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notesSlide" Target="../notesSlides/notesSlide40.xml"/><Relationship Id="rId1" Type="http://schemas.openxmlformats.org/officeDocument/2006/relationships/slideLayout" Target="../slideLayouts/slideLayout82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826.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26.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26.xml"/></Relationships>
</file>

<file path=ppt/slides/_rels/slide1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66.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26.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26.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57.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68.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68.xml"/></Relationships>
</file>

<file path=ppt/slides/_rels/slide17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357.xml"/></Relationships>
</file>

<file path=ppt/slides/_rels/slide176.xml.rels><?xml version="1.0" encoding="UTF-8" standalone="yes"?>
<Relationships xmlns="http://schemas.openxmlformats.org/package/2006/relationships"><Relationship Id="rId8" Type="http://schemas.openxmlformats.org/officeDocument/2006/relationships/hyperlink" Target="http://users.ece.cmu.edu/~omutlu/pub/rowclone_seshadri_micro13-poster.pptx" TargetMode="External"/><Relationship Id="rId3" Type="http://schemas.openxmlformats.org/officeDocument/2006/relationships/hyperlink" Target="http://www.microarch.org/micro46/" TargetMode="External"/><Relationship Id="rId7" Type="http://schemas.openxmlformats.org/officeDocument/2006/relationships/hyperlink" Target="http://users.ece.cmu.edu/~omutlu/pub/rowclone_seshadri_micro13_lightning-talk.pdf" TargetMode="External"/><Relationship Id="rId2" Type="http://schemas.openxmlformats.org/officeDocument/2006/relationships/hyperlink" Target="http://users.ece.cmu.edu/~omutlu/pub/rowclone_micro13.pdf" TargetMode="External"/><Relationship Id="rId1" Type="http://schemas.openxmlformats.org/officeDocument/2006/relationships/slideLayout" Target="../slideLayouts/slideLayout236.xml"/><Relationship Id="rId6" Type="http://schemas.openxmlformats.org/officeDocument/2006/relationships/hyperlink" Target="http://users.ece.cmu.edu/~omutlu/pub/rowclone_seshadri_micro13_lightning-talk.pptx" TargetMode="External"/><Relationship Id="rId5" Type="http://schemas.openxmlformats.org/officeDocument/2006/relationships/hyperlink" Target="http://users.ece.cmu.edu/~omutlu/pub/rowclone_seshadri_micro13-talk.pdf" TargetMode="External"/><Relationship Id="rId10" Type="http://schemas.openxmlformats.org/officeDocument/2006/relationships/image" Target="../media/image199.png"/><Relationship Id="rId4" Type="http://schemas.openxmlformats.org/officeDocument/2006/relationships/hyperlink" Target="http://users.ece.cmu.edu/~omutlu/pub/rowclone_seshadri_micro13-talk.pptx" TargetMode="External"/><Relationship Id="rId9" Type="http://schemas.openxmlformats.org/officeDocument/2006/relationships/hyperlink" Target="http://users.ece.cmu.edu/~omutlu/pub/rowclone_seshadri_micro13-poster.pdf" TargetMode="External"/></Relationships>
</file>

<file path=ppt/slides/_rels/slide177.xml.rels><?xml version="1.0" encoding="UTF-8" standalone="yes"?>
<Relationships xmlns="http://schemas.openxmlformats.org/package/2006/relationships"><Relationship Id="rId3" Type="http://schemas.openxmlformats.org/officeDocument/2006/relationships/hyperlink" Target="https://parallel.princeton.edu/papers/micro19-gao.pdf" TargetMode="External"/><Relationship Id="rId2" Type="http://schemas.openxmlformats.org/officeDocument/2006/relationships/image" Target="../media/image200.png"/><Relationship Id="rId1" Type="http://schemas.openxmlformats.org/officeDocument/2006/relationships/slideLayout" Target="../slideLayouts/slideLayout236.xml"/></Relationships>
</file>

<file path=ppt/slides/_rels/slide178.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36.xml"/><Relationship Id="rId5" Type="http://schemas.openxmlformats.org/officeDocument/2006/relationships/image" Target="../media/image201.png"/><Relationship Id="rId4" Type="http://schemas.openxmlformats.org/officeDocument/2006/relationships/hyperlink" Target="https://www.youtube.com/watch?v=qeukNs5XI3g&amp;t=4192s" TargetMode="External"/></Relationships>
</file>

<file path=ppt/slides/_rels/slide179.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36.xml"/><Relationship Id="rId5" Type="http://schemas.openxmlformats.org/officeDocument/2006/relationships/image" Target="../media/image202.jpg"/><Relationship Id="rId4" Type="http://schemas.openxmlformats.org/officeDocument/2006/relationships/hyperlink" Target="https://www.youtube.com/watch?v=qeukNs5XI3g&amp;t=4192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asplos2018.org/" TargetMode="External"/><Relationship Id="rId2" Type="http://schemas.openxmlformats.org/officeDocument/2006/relationships/hyperlink" Target="https://people.inf.ethz.ch/omutlu/pub/Google-consumer-workloads-data-movement-and-PIM_asplos18.pdf" TargetMode="External"/><Relationship Id="rId1" Type="http://schemas.openxmlformats.org/officeDocument/2006/relationships/slideLayout" Target="../slideLayouts/slideLayout604.xml"/><Relationship Id="rId4" Type="http://schemas.openxmlformats.org/officeDocument/2006/relationships/image" Target="../media/image50.tiff"/></Relationships>
</file>

<file path=ppt/slides/_rels/slide180.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36.xml"/><Relationship Id="rId5" Type="http://schemas.openxmlformats.org/officeDocument/2006/relationships/image" Target="../media/image203.png"/><Relationship Id="rId4" Type="http://schemas.openxmlformats.org/officeDocument/2006/relationships/hyperlink" Target="https://www.youtube.com/watch?v=qeukNs5XI3g&amp;t=4192s" TargetMode="External"/></Relationships>
</file>

<file path=ppt/slides/_rels/slide181.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46.xml"/><Relationship Id="rId1" Type="http://schemas.openxmlformats.org/officeDocument/2006/relationships/slideLayout" Target="../slideLayouts/slideLayout775.xml"/></Relationships>
</file>

<file path=ppt/slides/_rels/slide182.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notesSlide" Target="../notesSlides/notesSlide47.xml"/><Relationship Id="rId1" Type="http://schemas.openxmlformats.org/officeDocument/2006/relationships/slideLayout" Target="../slideLayouts/slideLayout775.xml"/><Relationship Id="rId4" Type="http://schemas.openxmlformats.org/officeDocument/2006/relationships/image" Target="../media/image205.png"/></Relationships>
</file>

<file path=ppt/slides/_rels/slide183.xml.rels><?xml version="1.0" encoding="UTF-8" standalone="yes"?>
<Relationships xmlns="http://schemas.openxmlformats.org/package/2006/relationships"><Relationship Id="rId3" Type="http://schemas.openxmlformats.org/officeDocument/2006/relationships/hyperlink" Target="https://arxiv.org/abs/2111.00082" TargetMode="External"/><Relationship Id="rId2" Type="http://schemas.openxmlformats.org/officeDocument/2006/relationships/notesSlide" Target="../notesSlides/notesSlide48.xml"/><Relationship Id="rId1" Type="http://schemas.openxmlformats.org/officeDocument/2006/relationships/slideLayout" Target="../slideLayouts/slideLayout775.xml"/><Relationship Id="rId4" Type="http://schemas.openxmlformats.org/officeDocument/2006/relationships/image" Target="../media/image206.png"/></Relationships>
</file>

<file path=ppt/slides/_rels/slide184.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49.xml"/><Relationship Id="rId1" Type="http://schemas.openxmlformats.org/officeDocument/2006/relationships/slideLayout" Target="../slideLayouts/slideLayout775.xml"/><Relationship Id="rId4" Type="http://schemas.openxmlformats.org/officeDocument/2006/relationships/hyperlink" Target="https://youtu.be/s_z_S6FYpC8" TargetMode="External"/></Relationships>
</file>

<file path=ppt/slides/_rels/slide185.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hyperlink" Target="http://pactconf.org/" TargetMode="External"/><Relationship Id="rId1" Type="http://schemas.openxmlformats.org/officeDocument/2006/relationships/slideLayout" Target="../slideLayouts/slideLayout711.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90.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91.xml"/></Relationships>
</file>

<file path=ppt/slides/_rels/slide188.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hyperlink" Target="http://hpca22.site.ac.upc.edu/" TargetMode="External"/><Relationship Id="rId7" Type="http://schemas.openxmlformats.org/officeDocument/2006/relationships/image" Target="../media/image209.png"/><Relationship Id="rId2" Type="http://schemas.openxmlformats.org/officeDocument/2006/relationships/hyperlink" Target="https://users.ece.cmu.edu/~omutlu/pub/lisa-dram_hpca16.pdf" TargetMode="External"/><Relationship Id="rId1" Type="http://schemas.openxmlformats.org/officeDocument/2006/relationships/slideLayout" Target="../slideLayouts/slideLayout803.xml"/><Relationship Id="rId6" Type="http://schemas.openxmlformats.org/officeDocument/2006/relationships/hyperlink" Target="https://github.com/CMU-SAFARI/RamulatorSharp" TargetMode="External"/><Relationship Id="rId5" Type="http://schemas.openxmlformats.org/officeDocument/2006/relationships/hyperlink" Target="https://users.ece.cmu.edu/~omutlu/pub/lisa-dram_kevinchang_hpca16-talk.pdf" TargetMode="External"/><Relationship Id="rId4" Type="http://schemas.openxmlformats.org/officeDocument/2006/relationships/hyperlink" Target="https://users.ece.cmu.edu/~omutlu/pub/lisa-dram_kevinchang_hpca16-talk.pptx" TargetMode="Externa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15.xml"/></Relationships>
</file>

<file path=ppt/slides/_rels/slide19.xml.rels><?xml version="1.0" encoding="UTF-8" standalone="yes"?>
<Relationships xmlns="http://schemas.openxmlformats.org/package/2006/relationships"><Relationship Id="rId3" Type="http://schemas.openxmlformats.org/officeDocument/2006/relationships/hyperlink" Target="http://pactconf.org/" TargetMode="External"/><Relationship Id="rId7" Type="http://schemas.openxmlformats.org/officeDocument/2006/relationships/image" Target="../media/image51.png"/><Relationship Id="rId2" Type="http://schemas.openxmlformats.org/officeDocument/2006/relationships/hyperlink" Target="https://people.inf.ethz.ch/omutlu/pub/Google-neural-networks-for-edge-devices-Mensa-Framework_pact21.pdf" TargetMode="External"/><Relationship Id="rId1" Type="http://schemas.openxmlformats.org/officeDocument/2006/relationships/slideLayout" Target="../slideLayouts/slideLayout13.xml"/><Relationship Id="rId6" Type="http://schemas.openxmlformats.org/officeDocument/2006/relationships/hyperlink" Target="https://www.youtube.com/watch?v=A5gxjDbLRAs&amp;list=PL5Q2soXY2Zi8_VVChACnON4sfh2bJ5IrD&amp;index=178" TargetMode="External"/><Relationship Id="rId5" Type="http://schemas.openxmlformats.org/officeDocument/2006/relationships/hyperlink" Target="https://people.inf.ethz.ch/omutlu/pub/Google-neural-networks-for-edge-devices-Mensa-Framework_pact21-talk.pdf" TargetMode="External"/><Relationship Id="rId4" Type="http://schemas.openxmlformats.org/officeDocument/2006/relationships/hyperlink" Target="https://people.inf.ethz.ch/omutlu/pub/Google-neural-networks-for-edge-devices-Mensa-Framework_pact21-talk.pptx" TargetMode="External"/></Relationships>
</file>

<file path=ppt/slides/_rels/slide190.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51.xml"/><Relationship Id="rId1" Type="http://schemas.openxmlformats.org/officeDocument/2006/relationships/slideLayout" Target="../slideLayouts/slideLayout815.xml"/></Relationships>
</file>

<file path=ppt/slides/_rels/slide191.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hyperlink" Target="http://hpca22.site.ac.upc.edu/" TargetMode="External"/><Relationship Id="rId7" Type="http://schemas.openxmlformats.org/officeDocument/2006/relationships/image" Target="../media/image209.png"/><Relationship Id="rId2" Type="http://schemas.openxmlformats.org/officeDocument/2006/relationships/hyperlink" Target="https://users.ece.cmu.edu/~omutlu/pub/lisa-dram_hpca16.pdf" TargetMode="External"/><Relationship Id="rId1" Type="http://schemas.openxmlformats.org/officeDocument/2006/relationships/slideLayout" Target="../slideLayouts/slideLayout803.xml"/><Relationship Id="rId6" Type="http://schemas.openxmlformats.org/officeDocument/2006/relationships/hyperlink" Target="https://github.com/CMU-SAFARI/RamulatorSharp" TargetMode="External"/><Relationship Id="rId5" Type="http://schemas.openxmlformats.org/officeDocument/2006/relationships/hyperlink" Target="https://users.ece.cmu.edu/~omutlu/pub/lisa-dram_kevinchang_hpca16-talk.pdf" TargetMode="External"/><Relationship Id="rId4" Type="http://schemas.openxmlformats.org/officeDocument/2006/relationships/hyperlink" Target="https://users.ece.cmu.edu/~omutlu/pub/lisa-dram_kevinchang_hpca16-talk.pptx" TargetMode="External"/></Relationships>
</file>

<file path=ppt/slides/_rels/slide192.xml.rels><?xml version="1.0" encoding="UTF-8" standalone="yes"?>
<Relationships xmlns="http://schemas.openxmlformats.org/package/2006/relationships"><Relationship Id="rId3" Type="http://schemas.openxmlformats.org/officeDocument/2006/relationships/hyperlink" Target="http://www.microarch.org/micro53/" TargetMode="External"/><Relationship Id="rId2" Type="http://schemas.openxmlformats.org/officeDocument/2006/relationships/hyperlink" Target="https://people.inf.ethz.ch/omutlu/pub/FIGARO-fine-grained-in-DRAM-data-relocation-and-caching_micro20.pdf" TargetMode="External"/><Relationship Id="rId1" Type="http://schemas.openxmlformats.org/officeDocument/2006/relationships/slideLayout" Target="../slideLayouts/slideLayout803.xml"/><Relationship Id="rId4" Type="http://schemas.openxmlformats.org/officeDocument/2006/relationships/image" Target="../media/image212.png"/></Relationships>
</file>

<file path=ppt/slides/_rels/slide193.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s://people.inf.ethz.ch/omutlu/pub/network-on-memory-data-copy_ieee-cal20.pdf" TargetMode="External"/><Relationship Id="rId1" Type="http://schemas.openxmlformats.org/officeDocument/2006/relationships/slideLayout" Target="../slideLayouts/slideLayout803.xml"/><Relationship Id="rId4" Type="http://schemas.openxmlformats.org/officeDocument/2006/relationships/image" Target="../media/image213.pn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users.ece.cmu.edu/~omutlu/pub/in-DRAM-bulk-AND-OR-ieee_cal15.pdf" TargetMode="External"/><Relationship Id="rId1" Type="http://schemas.openxmlformats.org/officeDocument/2006/relationships/slideLayout" Target="../slideLayouts/slideLayout2.xml"/><Relationship Id="rId4" Type="http://schemas.openxmlformats.org/officeDocument/2006/relationships/image" Target="../media/image214.png"/></Relationships>
</file>

<file path=ppt/slides/_rels/slide197.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216.tiff"/><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217.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218.tiff"/><Relationship Id="rId1" Type="http://schemas.openxmlformats.org/officeDocument/2006/relationships/slideLayout" Target="../slideLayouts/slideLayout279.xml"/></Relationships>
</file>

<file path=ppt/slides/_rels/slide201.xml.rels><?xml version="1.0" encoding="UTF-8" standalone="yes"?>
<Relationships xmlns="http://schemas.openxmlformats.org/package/2006/relationships"><Relationship Id="rId3" Type="http://schemas.openxmlformats.org/officeDocument/2006/relationships/image" Target="../media/image220.tiff"/><Relationship Id="rId2" Type="http://schemas.openxmlformats.org/officeDocument/2006/relationships/image" Target="../media/image219.tiff"/><Relationship Id="rId1" Type="http://schemas.openxmlformats.org/officeDocument/2006/relationships/slideLayout" Target="../slideLayouts/slideLayout604.xml"/></Relationships>
</file>

<file path=ppt/slides/_rels/slide202.xml.rels><?xml version="1.0" encoding="UTF-8" standalone="yes"?>
<Relationships xmlns="http://schemas.openxmlformats.org/package/2006/relationships"><Relationship Id="rId8" Type="http://schemas.openxmlformats.org/officeDocument/2006/relationships/hyperlink" Target="https://people.inf.ethz.ch/omutlu/pub/ambit-bulk-bitwise-dram_micro17-poster.pptx" TargetMode="External"/><Relationship Id="rId3" Type="http://schemas.openxmlformats.org/officeDocument/2006/relationships/hyperlink" Target="http://www.microarch.org/micro50/" TargetMode="External"/><Relationship Id="rId7" Type="http://schemas.openxmlformats.org/officeDocument/2006/relationships/hyperlink" Target="https://people.inf.ethz.ch/omutlu/pub/ambit-bulk-bitwise-dram_micro17-lightning-talk.pdf" TargetMode="External"/><Relationship Id="rId2" Type="http://schemas.openxmlformats.org/officeDocument/2006/relationships/hyperlink" Target="https://people.inf.ethz.ch/omutlu/pub/ambit-bulk-bitwise-dram_micro17.pdf" TargetMode="External"/><Relationship Id="rId1" Type="http://schemas.openxmlformats.org/officeDocument/2006/relationships/slideLayout" Target="../slideLayouts/slideLayout13.xml"/><Relationship Id="rId6" Type="http://schemas.openxmlformats.org/officeDocument/2006/relationships/hyperlink" Target="https://people.inf.ethz.ch/omutlu/pub/ambit-bulk-bitwise-dram_micro17-lightning-talk.pptx" TargetMode="External"/><Relationship Id="rId5" Type="http://schemas.openxmlformats.org/officeDocument/2006/relationships/hyperlink" Target="https://people.inf.ethz.ch/omutlu/pub/ambit-bulk-bitwise-dram_micro17-talk.pdf" TargetMode="External"/><Relationship Id="rId10" Type="http://schemas.openxmlformats.org/officeDocument/2006/relationships/image" Target="../media/image221.tiff"/><Relationship Id="rId4" Type="http://schemas.openxmlformats.org/officeDocument/2006/relationships/hyperlink" Target="https://people.inf.ethz.ch/omutlu/pub/ambit-bulk-bitwise-dram_micro17-talk.pptx" TargetMode="External"/><Relationship Id="rId9" Type="http://schemas.openxmlformats.org/officeDocument/2006/relationships/hyperlink" Target="https://people.inf.ethz.ch/omutlu/pub/ambit-bulk-bitwise-dram_micro17-poster.pdf" TargetMode="External"/></Relationships>
</file>

<file path=ppt/slides/_rels/slide203.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hyperlink" Target="https://arxiv.org/pdf/1905.09822.pdf" TargetMode="External"/><Relationship Id="rId1" Type="http://schemas.openxmlformats.org/officeDocument/2006/relationships/slideLayout" Target="../slideLayouts/slideLayout346.xml"/></Relationships>
</file>

<file path=ppt/slides/_rels/slide204.xml.rels><?xml version="1.0" encoding="UTF-8" standalone="yes"?>
<Relationships xmlns="http://schemas.openxmlformats.org/package/2006/relationships"><Relationship Id="rId8" Type="http://schemas.openxmlformats.org/officeDocument/2006/relationships/hyperlink" Target="https://people.inf.ethz.ch/omutlu/pub/SIMDRAM_asplos21-talk.pdf" TargetMode="External"/><Relationship Id="rId3" Type="http://schemas.openxmlformats.org/officeDocument/2006/relationships/hyperlink" Target="https://asplos-conference.org/" TargetMode="External"/><Relationship Id="rId7" Type="http://schemas.openxmlformats.org/officeDocument/2006/relationships/hyperlink" Target="https://people.inf.ethz.ch/omutlu/pub/SIMDRAM_asplos21-talk.pptx" TargetMode="External"/><Relationship Id="rId2" Type="http://schemas.openxmlformats.org/officeDocument/2006/relationships/hyperlink" Target="https://people.inf.ethz.ch/omutlu/pub/SIMDRAM_asplos21.pdf" TargetMode="External"/><Relationship Id="rId1" Type="http://schemas.openxmlformats.org/officeDocument/2006/relationships/slideLayout" Target="../slideLayouts/slideLayout346.xml"/><Relationship Id="rId6" Type="http://schemas.openxmlformats.org/officeDocument/2006/relationships/hyperlink" Target="https://people.inf.ethz.ch/omutlu/pub/SIMDRAM_asplos21-short-talk.pdf" TargetMode="External"/><Relationship Id="rId11" Type="http://schemas.openxmlformats.org/officeDocument/2006/relationships/image" Target="../media/image223.png"/><Relationship Id="rId5" Type="http://schemas.openxmlformats.org/officeDocument/2006/relationships/hyperlink" Target="https://people.inf.ethz.ch/omutlu/pub/SIMDRAM_asplos21-short-talk.pptx" TargetMode="External"/><Relationship Id="rId10" Type="http://schemas.openxmlformats.org/officeDocument/2006/relationships/hyperlink" Target="https://www.youtube.com/watch?v=bas9U7djW_8&amp;list=PL5Q2soXY2Zi8_VVChACnON4sfh2bJ5IrD&amp;index=116" TargetMode="External"/><Relationship Id="rId4" Type="http://schemas.openxmlformats.org/officeDocument/2006/relationships/hyperlink" Target="https://people.inf.ethz.ch/omutlu/pub/SIMDRAM_asplos21-extended-abstract.pdf" TargetMode="External"/><Relationship Id="rId9" Type="http://schemas.openxmlformats.org/officeDocument/2006/relationships/hyperlink" Target="https://www.youtube.com/watch?v=g0fE1c7w0xk&amp;list=PL5Q2soXY2Zi8_VVChACnON4sfh2bJ5IrD&amp;index=115" TargetMode="External"/></Relationships>
</file>

<file path=ppt/slides/_rels/slide205.xml.rels><?xml version="1.0" encoding="UTF-8" standalone="yes"?>
<Relationships xmlns="http://schemas.openxmlformats.org/package/2006/relationships"><Relationship Id="rId3" Type="http://schemas.openxmlformats.org/officeDocument/2006/relationships/image" Target="../media/image900.png"/><Relationship Id="rId7" Type="http://schemas.openxmlformats.org/officeDocument/2006/relationships/image" Target="../media/image1510.png"/><Relationship Id="rId2" Type="http://schemas.openxmlformats.org/officeDocument/2006/relationships/notesSlide" Target="../notesSlides/notesSlide52.xml"/><Relationship Id="rId1" Type="http://schemas.openxmlformats.org/officeDocument/2006/relationships/slideLayout" Target="../slideLayouts/slideLayout709.xml"/><Relationship Id="rId6" Type="http://schemas.openxmlformats.org/officeDocument/2006/relationships/image" Target="../media/image1000.png"/><Relationship Id="rId5" Type="http://schemas.openxmlformats.org/officeDocument/2006/relationships/image" Target="../media/image1440.png"/><Relationship Id="rId4" Type="http://schemas.openxmlformats.org/officeDocument/2006/relationships/image" Target="../media/image1360.png"/></Relationships>
</file>

<file path=ppt/slides/_rels/slide206.xml.rels><?xml version="1.0" encoding="UTF-8" standalone="yes"?>
<Relationships xmlns="http://schemas.openxmlformats.org/package/2006/relationships"><Relationship Id="rId8" Type="http://schemas.openxmlformats.org/officeDocument/2006/relationships/hyperlink" Target="https://people.inf.ethz.ch/omutlu/pub/SIMDRAM_asplos21-talk.pdf" TargetMode="External"/><Relationship Id="rId3" Type="http://schemas.openxmlformats.org/officeDocument/2006/relationships/hyperlink" Target="https://asplos-conference.org/" TargetMode="External"/><Relationship Id="rId7" Type="http://schemas.openxmlformats.org/officeDocument/2006/relationships/hyperlink" Target="https://people.inf.ethz.ch/omutlu/pub/SIMDRAM_asplos21-talk.pptx" TargetMode="External"/><Relationship Id="rId2" Type="http://schemas.openxmlformats.org/officeDocument/2006/relationships/hyperlink" Target="https://people.inf.ethz.ch/omutlu/pub/SIMDRAM_asplos21.pdf" TargetMode="External"/><Relationship Id="rId1" Type="http://schemas.openxmlformats.org/officeDocument/2006/relationships/slideLayout" Target="../slideLayouts/slideLayout346.xml"/><Relationship Id="rId6" Type="http://schemas.openxmlformats.org/officeDocument/2006/relationships/hyperlink" Target="https://people.inf.ethz.ch/omutlu/pub/SIMDRAM_asplos21-short-talk.pdf" TargetMode="External"/><Relationship Id="rId11" Type="http://schemas.openxmlformats.org/officeDocument/2006/relationships/image" Target="../media/image223.png"/><Relationship Id="rId5" Type="http://schemas.openxmlformats.org/officeDocument/2006/relationships/hyperlink" Target="https://people.inf.ethz.ch/omutlu/pub/SIMDRAM_asplos21-short-talk.pptx" TargetMode="External"/><Relationship Id="rId10" Type="http://schemas.openxmlformats.org/officeDocument/2006/relationships/hyperlink" Target="https://www.youtube.com/watch?v=bas9U7djW_8&amp;list=PL5Q2soXY2Zi8_VVChACnON4sfh2bJ5IrD&amp;index=116" TargetMode="External"/><Relationship Id="rId4" Type="http://schemas.openxmlformats.org/officeDocument/2006/relationships/hyperlink" Target="https://people.inf.ethz.ch/omutlu/pub/SIMDRAM_asplos21-extended-abstract.pdf" TargetMode="External"/><Relationship Id="rId9" Type="http://schemas.openxmlformats.org/officeDocument/2006/relationships/hyperlink" Target="https://www.youtube.com/watch?v=g0fE1c7w0xk&amp;list=PL5Q2soXY2Zi8_VVChACnON4sfh2bJ5IrD&amp;index=115" TargetMode="External"/></Relationships>
</file>

<file path=ppt/slides/_rels/slide207.xml.rels><?xml version="1.0" encoding="UTF-8" standalone="yes"?>
<Relationships xmlns="http://schemas.openxmlformats.org/package/2006/relationships"><Relationship Id="rId8" Type="http://schemas.openxmlformats.org/officeDocument/2006/relationships/hyperlink" Target="https://people.inf.ethz.ch/omutlu/pub/dram-latency-puf_hpca18_lightning-talk.pdf" TargetMode="External"/><Relationship Id="rId3" Type="http://schemas.openxmlformats.org/officeDocument/2006/relationships/hyperlink" Target="https://hpca2018.ece.ucsb.edu/" TargetMode="External"/><Relationship Id="rId7" Type="http://schemas.openxmlformats.org/officeDocument/2006/relationships/hyperlink" Target="https://people.inf.ethz.ch/omutlu/pub/dram-latency-puf_hpca18_lightning-talk.pptx" TargetMode="External"/><Relationship Id="rId2" Type="http://schemas.openxmlformats.org/officeDocument/2006/relationships/hyperlink" Target="https://people.inf.ethz.ch/omutlu/pub/dram-latency-puf_hpca18.pdf" TargetMode="External"/><Relationship Id="rId1" Type="http://schemas.openxmlformats.org/officeDocument/2006/relationships/slideLayout" Target="../slideLayouts/slideLayout2.xml"/><Relationship Id="rId6" Type="http://schemas.openxmlformats.org/officeDocument/2006/relationships/hyperlink" Target="https://people.inf.ethz.ch/omutlu/pub/dram-latency-puf_hpca18_talk.pdf" TargetMode="External"/><Relationship Id="rId5" Type="http://schemas.openxmlformats.org/officeDocument/2006/relationships/hyperlink" Target="https://people.inf.ethz.ch/omutlu/pub/dram-latency-puf_hpca18_talk.pptx" TargetMode="External"/><Relationship Id="rId10" Type="http://schemas.openxmlformats.org/officeDocument/2006/relationships/image" Target="../media/image224.png"/><Relationship Id="rId4" Type="http://schemas.openxmlformats.org/officeDocument/2006/relationships/hyperlink" Target="https://www.youtube.com/watch?v=Xw0laEEDmsM&amp;feature=youtu.be" TargetMode="External"/><Relationship Id="rId9" Type="http://schemas.openxmlformats.org/officeDocument/2006/relationships/hyperlink" Target="https://www.youtube.com/watch?v=7gqnrTZpjxE" TargetMode="External"/></Relationships>
</file>

<file path=ppt/slides/_rels/slide208.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hyperlink" Target="http://hpca2019.seas.gwu.edu/" TargetMode="External"/><Relationship Id="rId7" Type="http://schemas.openxmlformats.org/officeDocument/2006/relationships/hyperlink" Target="https://www.youtube.com/watch?v=Y3hPv1I5f8Y&amp;list=PL5Q2soXY2Zi-DyoI3HbqcdtUm9YWRR_z-&amp;index=16" TargetMode="External"/><Relationship Id="rId2" Type="http://schemas.openxmlformats.org/officeDocument/2006/relationships/hyperlink" Target="https://people.inf.ethz.ch/omutlu/pub/drange-dram-latency-based-true-random-number-generator_hpca19.pdf" TargetMode="External"/><Relationship Id="rId1" Type="http://schemas.openxmlformats.org/officeDocument/2006/relationships/slideLayout" Target="../slideLayouts/slideLayout260.xml"/><Relationship Id="rId6" Type="http://schemas.openxmlformats.org/officeDocument/2006/relationships/hyperlink" Target="https://www.youtube.com/watch?v=g_GtYdzIPK4&amp;list=PL5Q2soXY2Zi8_VVChACnON4sfh2bJ5IrD&amp;index=19" TargetMode="External"/><Relationship Id="rId5" Type="http://schemas.openxmlformats.org/officeDocument/2006/relationships/hyperlink" Target="https://people.inf.ethz.ch/omutlu/pub/drange-dram-latency-based-true-random-number-generator_hpca19-talk.pdf" TargetMode="External"/><Relationship Id="rId4" Type="http://schemas.openxmlformats.org/officeDocument/2006/relationships/hyperlink" Target="https://people.inf.ethz.ch/omutlu/pub/drange-dram-latency-based-true-random-number-generator_hpca19-talk.pptx" TargetMode="External"/></Relationships>
</file>

<file path=ppt/slides/_rels/slide209.xml.rels><?xml version="1.0" encoding="UTF-8" standalone="yes"?>
<Relationships xmlns="http://schemas.openxmlformats.org/package/2006/relationships"><Relationship Id="rId8" Type="http://schemas.openxmlformats.org/officeDocument/2006/relationships/hyperlink" Target="https://www.youtube.com/watch?v=QtBrq0WVOmQ&amp;list=PL5Q2soXY2Zi8_VVChACnON4sfh2bJ5IrD&amp;index=132" TargetMode="External"/><Relationship Id="rId3" Type="http://schemas.openxmlformats.org/officeDocument/2006/relationships/hyperlink" Target="http://iscaconf.org/isca2021/" TargetMode="External"/><Relationship Id="rId7" Type="http://schemas.openxmlformats.org/officeDocument/2006/relationships/hyperlink" Target="https://people.inf.ethz.ch/omutlu/pub/QUAC-TRNG-DRAM_isca21-short-talk.pdf" TargetMode="External"/><Relationship Id="rId2" Type="http://schemas.openxmlformats.org/officeDocument/2006/relationships/hyperlink" Target="https://people.inf.ethz.ch/omutlu/pub/QUAC-TRNG-DRAM_isca21.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QUAC-TRNG-DRAM_isca21-short-talk.pptx" TargetMode="External"/><Relationship Id="rId5" Type="http://schemas.openxmlformats.org/officeDocument/2006/relationships/hyperlink" Target="https://people.inf.ethz.ch/omutlu/pub/QUAC-TRNG-DRAM_isca21-talk.pdf" TargetMode="External"/><Relationship Id="rId10" Type="http://schemas.openxmlformats.org/officeDocument/2006/relationships/image" Target="../media/image226.png"/><Relationship Id="rId4" Type="http://schemas.openxmlformats.org/officeDocument/2006/relationships/hyperlink" Target="https://people.inf.ethz.ch/omutlu/pub/QUAC-TRNG-DRAM_isca21-talk.pptx" TargetMode="External"/><Relationship Id="rId9" Type="http://schemas.openxmlformats.org/officeDocument/2006/relationships/hyperlink" Target="https://www.youtube.com/watch?v=snvF3g3GfkI&amp;list=PL5Q2soXY2Zi_tOTAYm--dYByNPL7JhwR9&amp;index=6"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8" Type="http://schemas.openxmlformats.org/officeDocument/2006/relationships/image" Target="../media/image227.png"/><Relationship Id="rId3" Type="http://schemas.openxmlformats.org/officeDocument/2006/relationships/hyperlink" Target="https://www.hpca-conf.org/2022/" TargetMode="External"/><Relationship Id="rId7" Type="http://schemas.openxmlformats.org/officeDocument/2006/relationships/hyperlink" Target="https://people.inf.ethz.ch/omutlu/pub/DR_STRANGE_EndtoEnd-DRAM-TRNG_hpca22-shorttalk.pdf" TargetMode="External"/><Relationship Id="rId2" Type="http://schemas.openxmlformats.org/officeDocument/2006/relationships/hyperlink" Target="https://people.inf.ethz.ch/omutlu/pub/DR_STRANGE_EndtoEnd-DRAM-TRNG_hpca22.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DR_STRANGE_EndtoEnd-DRAM-TRNG_hpca22-shorttalk.pptx" TargetMode="External"/><Relationship Id="rId5" Type="http://schemas.openxmlformats.org/officeDocument/2006/relationships/hyperlink" Target="https://people.inf.ethz.ch/omutlu/pub/DR_STRANGE_EndtoEnd-DRAM-TRNG_hpca22-talk.pdf" TargetMode="External"/><Relationship Id="rId4" Type="http://schemas.openxmlformats.org/officeDocument/2006/relationships/hyperlink" Target="https://people.inf.ethz.ch/omutlu/pub/DR_STRANGE_EndtoEnd-DRAM-TRNG_hpca22-talk.pptx" TargetMode="External"/><Relationship Id="rId9" Type="http://schemas.openxmlformats.org/officeDocument/2006/relationships/hyperlink" Target="https://arxiv.org/pdf/2201.01385.pdf" TargetMode="External"/></Relationships>
</file>

<file path=ppt/slides/_rels/slide211.xml.rels><?xml version="1.0" encoding="UTF-8" standalone="yes"?>
<Relationships xmlns="http://schemas.openxmlformats.org/package/2006/relationships"><Relationship Id="rId8" Type="http://schemas.openxmlformats.org/officeDocument/2006/relationships/hyperlink" Target="https://youtu.be/JyWxkeQA0W8?t=2495" TargetMode="External"/><Relationship Id="rId3" Type="http://schemas.openxmlformats.org/officeDocument/2006/relationships/hyperlink" Target="http://www.microarch.org/micro55/" TargetMode="External"/><Relationship Id="rId7" Type="http://schemas.openxmlformats.org/officeDocument/2006/relationships/hyperlink" Target="https://people.inf.ethz.ch/omutlu/pub/pLUTo_lecture-slides.pdf" TargetMode="External"/><Relationship Id="rId2" Type="http://schemas.openxmlformats.org/officeDocument/2006/relationships/hyperlink" Target="https://arxiv.org/pdf/2104.07699.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pLUTo_lecture-slides.pptx" TargetMode="External"/><Relationship Id="rId11" Type="http://schemas.openxmlformats.org/officeDocument/2006/relationships/image" Target="../media/image228.png"/><Relationship Id="rId5" Type="http://schemas.openxmlformats.org/officeDocument/2006/relationships/hyperlink" Target="https://people.inf.ethz.ch/omutlu/pub/pLUTo_micro22-talk.pdf" TargetMode="External"/><Relationship Id="rId10" Type="http://schemas.openxmlformats.org/officeDocument/2006/relationships/hyperlink" Target="https://github.com/CMU-SAFARI/pLUTo" TargetMode="External"/><Relationship Id="rId4" Type="http://schemas.openxmlformats.org/officeDocument/2006/relationships/hyperlink" Target="https://people.inf.ethz.ch/omutlu/pub/pLUTo_micro22-talk.pptx" TargetMode="External"/><Relationship Id="rId9" Type="http://schemas.openxmlformats.org/officeDocument/2006/relationships/hyperlink" Target="https://arxiv.org/abs/2104.07699" TargetMode="External"/></Relationships>
</file>

<file path=ppt/slides/_rels/slide212.xml.rels><?xml version="1.0" encoding="UTF-8" standalone="yes"?>
<Relationships xmlns="http://schemas.openxmlformats.org/package/2006/relationships"><Relationship Id="rId3" Type="http://schemas.openxmlformats.org/officeDocument/2006/relationships/hyperlink" Target="https://youtu.be/9t1FJQ6nNw4?si=bhylWCLZde2DC7os" TargetMode="External"/><Relationship Id="rId2" Type="http://schemas.openxmlformats.org/officeDocument/2006/relationships/hyperlink" Target="https://arxiv.org/pdf/2104.07699.pdf" TargetMode="External"/><Relationship Id="rId1" Type="http://schemas.openxmlformats.org/officeDocument/2006/relationships/slideLayout" Target="../slideLayouts/slideLayout260.xml"/><Relationship Id="rId4" Type="http://schemas.openxmlformats.org/officeDocument/2006/relationships/image" Target="../media/image229.png"/></Relationships>
</file>

<file path=ppt/slides/_rels/slide213.xml.rels><?xml version="1.0" encoding="UTF-8" standalone="yes"?>
<Relationships xmlns="http://schemas.openxmlformats.org/package/2006/relationships"><Relationship Id="rId8" Type="http://schemas.openxmlformats.org/officeDocument/2006/relationships/hyperlink" Target="https://www.youtube.com/watch?v=ioPERTy7bz4" TargetMode="External"/><Relationship Id="rId3" Type="http://schemas.openxmlformats.org/officeDocument/2006/relationships/hyperlink" Target="http://www.microarch.org/micro55/" TargetMode="External"/><Relationship Id="rId7" Type="http://schemas.openxmlformats.org/officeDocument/2006/relationships/hyperlink" Target="https://people.inf.ethz.ch/omutlu/pub/FlashCosmos_SSD-lecture-slides.pdf" TargetMode="External"/><Relationship Id="rId2" Type="http://schemas.openxmlformats.org/officeDocument/2006/relationships/hyperlink" Target="https://arxiv.org/pdf/2209.05566.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FlashCosmos_SSD-lecture-slides.pptx" TargetMode="External"/><Relationship Id="rId5" Type="http://schemas.openxmlformats.org/officeDocument/2006/relationships/hyperlink" Target="https://people.inf.ethz.ch/omutlu/pub/FlashCosmos_micro22-talk.pdf" TargetMode="External"/><Relationship Id="rId10" Type="http://schemas.openxmlformats.org/officeDocument/2006/relationships/image" Target="../media/image230.png"/><Relationship Id="rId4" Type="http://schemas.openxmlformats.org/officeDocument/2006/relationships/hyperlink" Target="https://people.inf.ethz.ch/omutlu/pub/FlashCosmos_micro22-talk.pptx" TargetMode="External"/><Relationship Id="rId9" Type="http://schemas.openxmlformats.org/officeDocument/2006/relationships/hyperlink" Target="https://arxiv.org/abs/2209.05566" TargetMode="External"/></Relationships>
</file>

<file path=ppt/slides/_rels/slide214.xml.rels><?xml version="1.0" encoding="UTF-8" standalone="yes"?>
<Relationships xmlns="http://schemas.openxmlformats.org/package/2006/relationships"><Relationship Id="rId8" Type="http://schemas.openxmlformats.org/officeDocument/2006/relationships/image" Target="../media/image236.svg"/><Relationship Id="rId3" Type="http://schemas.openxmlformats.org/officeDocument/2006/relationships/image" Target="../media/image231.png"/><Relationship Id="rId7" Type="http://schemas.openxmlformats.org/officeDocument/2006/relationships/image" Target="../media/image235.png"/><Relationship Id="rId2" Type="http://schemas.openxmlformats.org/officeDocument/2006/relationships/notesSlide" Target="../notesSlides/notesSlide53.xml"/><Relationship Id="rId1" Type="http://schemas.openxmlformats.org/officeDocument/2006/relationships/slideLayout" Target="../slideLayouts/slideLayout260.xml"/><Relationship Id="rId6" Type="http://schemas.openxmlformats.org/officeDocument/2006/relationships/image" Target="../media/image234.svg"/><Relationship Id="rId5" Type="http://schemas.openxmlformats.org/officeDocument/2006/relationships/image" Target="../media/image233.png"/><Relationship Id="rId4" Type="http://schemas.openxmlformats.org/officeDocument/2006/relationships/image" Target="../media/image232.svg"/></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70.xml"/></Relationships>
</file>

<file path=ppt/slides/_rels/slide216.xml.rels><?xml version="1.0" encoding="UTF-8" standalone="yes"?>
<Relationships xmlns="http://schemas.openxmlformats.org/package/2006/relationships"><Relationship Id="rId3" Type="http://schemas.openxmlformats.org/officeDocument/2006/relationships/hyperlink" Target="https://cseweb.ucsd.edu/~jzhao/files/Pinatubo-dac2016.pdf" TargetMode="External"/><Relationship Id="rId2" Type="http://schemas.openxmlformats.org/officeDocument/2006/relationships/image" Target="../media/image237.png"/><Relationship Id="rId1" Type="http://schemas.openxmlformats.org/officeDocument/2006/relationships/slideLayout" Target="../slideLayouts/slideLayout13.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604.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345.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36.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3" Type="http://schemas.openxmlformats.org/officeDocument/2006/relationships/hyperlink" Target="http://www.ece.cmu.edu/calcm/isca2015/" TargetMode="External"/><Relationship Id="rId2" Type="http://schemas.openxmlformats.org/officeDocument/2006/relationships/hyperlink" Target="http://users.ece.cmu.edu/~omutlu/pub/pim-enabled-instructons-for-low-overhead-pim_isca15.pdf" TargetMode="External"/><Relationship Id="rId1" Type="http://schemas.openxmlformats.org/officeDocument/2006/relationships/slideLayout" Target="../slideLayouts/slideLayout711.xml"/><Relationship Id="rId6" Type="http://schemas.openxmlformats.org/officeDocument/2006/relationships/image" Target="../media/image152.png"/><Relationship Id="rId5" Type="http://schemas.openxmlformats.org/officeDocument/2006/relationships/hyperlink" Target="http://users.ece.cmu.edu/~omutlu/pub/pim-enabled-instructons-for-low-overhead-pim_isca15-lightning-talk.pdf" TargetMode="External"/><Relationship Id="rId4" Type="http://schemas.openxmlformats.org/officeDocument/2006/relationships/hyperlink" Target="http://users.ece.cmu.edu/~omutlu/pub/pim-enabled-instructons-for-low-overhead-pim_isca15-talk.pdf" TargetMode="External"/></Relationships>
</file>

<file path=ppt/slides/_rels/slide223.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hyperlink" Target="https://arxiv.org/pdf/2310.10168.pdf" TargetMode="External"/><Relationship Id="rId1" Type="http://schemas.openxmlformats.org/officeDocument/2006/relationships/slideLayout" Target="../slideLayouts/slideLayout711.xml"/></Relationships>
</file>

<file path=ppt/slides/_rels/slide224.xml.rels><?xml version="1.0" encoding="UTF-8" standalone="yes"?>
<Relationships xmlns="http://schemas.openxmlformats.org/package/2006/relationships"><Relationship Id="rId3" Type="http://schemas.openxmlformats.org/officeDocument/2006/relationships/hyperlink" Target="http://pactconf.org/" TargetMode="External"/><Relationship Id="rId2" Type="http://schemas.openxmlformats.org/officeDocument/2006/relationships/hyperlink" Target="https://people.inf.ethz.ch/omutlu/pub/SimplePIM_pact23.pdf" TargetMode="External"/><Relationship Id="rId1" Type="http://schemas.openxmlformats.org/officeDocument/2006/relationships/slideLayout" Target="../slideLayouts/slideLayout711.xml"/><Relationship Id="rId4" Type="http://schemas.openxmlformats.org/officeDocument/2006/relationships/image" Target="../media/image239.png"/></Relationships>
</file>

<file path=ppt/slides/_rels/slide225.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hyperlink" Target="http://pactconf.org/" TargetMode="External"/><Relationship Id="rId1" Type="http://schemas.openxmlformats.org/officeDocument/2006/relationships/slideLayout" Target="../slideLayouts/slideLayout711.xml"/></Relationships>
</file>

<file path=ppt/slides/_rels/slide226.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s://users.ece.cmu.edu/~omutlu/pub/LazyPIM-coherence-for-processing-in-memory_ieee-cal16.pdf" TargetMode="External"/><Relationship Id="rId1" Type="http://schemas.openxmlformats.org/officeDocument/2006/relationships/slideLayout" Target="../slideLayouts/slideLayout13.xml"/><Relationship Id="rId4" Type="http://schemas.openxmlformats.org/officeDocument/2006/relationships/image" Target="../media/image241.png"/></Relationships>
</file>

<file path=ppt/slides/_rels/slide227.xml.rels><?xml version="1.0" encoding="UTF-8" standalone="yes"?>
<Relationships xmlns="http://schemas.openxmlformats.org/package/2006/relationships"><Relationship Id="rId2" Type="http://schemas.openxmlformats.org/officeDocument/2006/relationships/image" Target="../media/image242.png"/><Relationship Id="rId1" Type="http://schemas.openxmlformats.org/officeDocument/2006/relationships/slideLayout" Target="../slideLayouts/slideLayout627.xml"/></Relationships>
</file>

<file path=ppt/slides/_rels/slide228.xml.rels><?xml version="1.0" encoding="UTF-8" standalone="yes"?>
<Relationships xmlns="http://schemas.openxmlformats.org/package/2006/relationships"><Relationship Id="rId3" Type="http://schemas.openxmlformats.org/officeDocument/2006/relationships/hyperlink" Target="http://iscaconf.org/isca2019/" TargetMode="External"/><Relationship Id="rId2" Type="http://schemas.openxmlformats.org/officeDocument/2006/relationships/hyperlink" Target="https://people.inf.ethz.ch/omutlu/pub/CONDA-coherence-for-near-data-accelerators_isca19.pdf" TargetMode="External"/><Relationship Id="rId1" Type="http://schemas.openxmlformats.org/officeDocument/2006/relationships/slideLayout" Target="../slideLayouts/slideLayout13.xml"/><Relationship Id="rId4" Type="http://schemas.openxmlformats.org/officeDocument/2006/relationships/image" Target="../media/image243.png"/></Relationships>
</file>

<file path=ppt/slides/_rels/slide229.xml.rels><?xml version="1.0" encoding="UTF-8" standalone="yes"?>
<Relationships xmlns="http://schemas.openxmlformats.org/package/2006/relationships"><Relationship Id="rId8" Type="http://schemas.openxmlformats.org/officeDocument/2006/relationships/hyperlink" Target="https://www.youtube.com/watch?v=2DNDjQjNDTw" TargetMode="External"/><Relationship Id="rId3" Type="http://schemas.openxmlformats.org/officeDocument/2006/relationships/hyperlink" Target="https://www.hpca-conf.org/2021/" TargetMode="External"/><Relationship Id="rId7" Type="http://schemas.openxmlformats.org/officeDocument/2006/relationships/hyperlink" Target="https://people.inf.ethz.ch/omutlu/pub/SynCron-synchronization-for-near-data-processing-systems_hpca21-short-talk.pdf" TargetMode="External"/><Relationship Id="rId2" Type="http://schemas.openxmlformats.org/officeDocument/2006/relationships/hyperlink" Target="https://people.inf.ethz.ch/omutlu/pub/SynCron-synchronization-for-near-data-processing-systems_hpca21.pdf" TargetMode="External"/><Relationship Id="rId1" Type="http://schemas.openxmlformats.org/officeDocument/2006/relationships/slideLayout" Target="../slideLayouts/slideLayout13.xml"/><Relationship Id="rId6" Type="http://schemas.openxmlformats.org/officeDocument/2006/relationships/hyperlink" Target="https://people.inf.ethz.ch/omutlu/pub/SynCron-synchronization-for-near-data-processing-systems_hpca21-short-talk.pptx" TargetMode="External"/><Relationship Id="rId5" Type="http://schemas.openxmlformats.org/officeDocument/2006/relationships/hyperlink" Target="https://people.inf.ethz.ch/omutlu/pub/SynCron-synchronization-for-near-data-processing-systems_hpca21-talk.pdf" TargetMode="External"/><Relationship Id="rId10" Type="http://schemas.openxmlformats.org/officeDocument/2006/relationships/image" Target="../media/image244.tiff"/><Relationship Id="rId4" Type="http://schemas.openxmlformats.org/officeDocument/2006/relationships/hyperlink" Target="https://people.inf.ethz.ch/omutlu/pub/SynCron-synchronization-for-near-data-processing-systems_hpca21-talk.pptx" TargetMode="External"/><Relationship Id="rId9" Type="http://schemas.openxmlformats.org/officeDocument/2006/relationships/hyperlink" Target="https://www.youtube.com/watch?v=kGiN-YjeUUA"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36.xml"/></Relationships>
</file>

<file path=ppt/slides/_rels/slide230.xml.rels><?xml version="1.0" encoding="UTF-8" standalone="yes"?>
<Relationships xmlns="http://schemas.openxmlformats.org/package/2006/relationships"><Relationship Id="rId3" Type="http://schemas.openxmlformats.org/officeDocument/2006/relationships/hyperlink" Target="http://www.iccd-conf.com/" TargetMode="External"/><Relationship Id="rId2" Type="http://schemas.openxmlformats.org/officeDocument/2006/relationships/hyperlink" Target="https://users.ece.cmu.edu/~omutlu/pub/in-memory-pointer-chasing-accelerator_iccd16.pdf" TargetMode="External"/><Relationship Id="rId1" Type="http://schemas.openxmlformats.org/officeDocument/2006/relationships/slideLayout" Target="../slideLayouts/slideLayout13.xml"/><Relationship Id="rId4" Type="http://schemas.openxmlformats.org/officeDocument/2006/relationships/image" Target="../media/image130.png"/></Relationships>
</file>

<file path=ppt/slides/_rels/slide231.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hyperlink" Target="http://isca2016.eecs.umich.edu/" TargetMode="External"/><Relationship Id="rId7" Type="http://schemas.openxmlformats.org/officeDocument/2006/relationships/hyperlink" Target="https://users.ece.cmu.edu/~omutlu/pub/TOM-programmer-transparent-GPU-near-date-processing_kevinhsieh_isca16-lightning-talk.pdf" TargetMode="External"/><Relationship Id="rId2" Type="http://schemas.openxmlformats.org/officeDocument/2006/relationships/hyperlink" Target="https://users.ece.cmu.edu/~omutlu/pub/TOM-programmer-transparent-GPU-near-date-processing_isca16.pdf" TargetMode="External"/><Relationship Id="rId1" Type="http://schemas.openxmlformats.org/officeDocument/2006/relationships/slideLayout" Target="../slideLayouts/slideLayout604.xml"/><Relationship Id="rId6" Type="http://schemas.openxmlformats.org/officeDocument/2006/relationships/hyperlink" Target="https://users.ece.cmu.edu/~omutlu/pub/TOM-programmer-transparent-GPU-near-date-processing_kevinhsieh_isca16-lightning-talk.pptx" TargetMode="External"/><Relationship Id="rId5" Type="http://schemas.openxmlformats.org/officeDocument/2006/relationships/hyperlink" Target="https://users.ece.cmu.edu/~omutlu/pub/TOM-programmer-transparent-GPU-near-date-processing_kevinhsieh_isca16-talk.pdf" TargetMode="External"/><Relationship Id="rId4" Type="http://schemas.openxmlformats.org/officeDocument/2006/relationships/hyperlink" Target="https://users.ece.cmu.edu/~omutlu/pub/TOM-programmer-transparent-GPU-near-date-processing_kevinhsieh_isca16-talk.pptx" TargetMode="External"/></Relationships>
</file>

<file path=ppt/slides/_rels/slide232.xml.rels><?xml version="1.0" encoding="UTF-8" standalone="yes"?>
<Relationships xmlns="http://schemas.openxmlformats.org/package/2006/relationships"><Relationship Id="rId3" Type="http://schemas.openxmlformats.org/officeDocument/2006/relationships/hyperlink" Target="https://arxiv.org/pdf/2105.03725.pdf" TargetMode="External"/><Relationship Id="rId2" Type="http://schemas.openxmlformats.org/officeDocument/2006/relationships/image" Target="../media/image245.pn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notesSlide" Target="../notesSlides/notesSlide55.xml"/><Relationship Id="rId1" Type="http://schemas.openxmlformats.org/officeDocument/2006/relationships/slideLayout" Target="../slideLayouts/slideLayout789.xml"/><Relationship Id="rId4" Type="http://schemas.microsoft.com/office/2007/relationships/hdphoto" Target="../media/hdphoto2.wdp"/></Relationships>
</file>

<file path=ppt/slides/_rels/slide23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notesSlide" Target="../notesSlides/notesSlide56.xml"/><Relationship Id="rId1" Type="http://schemas.openxmlformats.org/officeDocument/2006/relationships/slideLayout" Target="../slideLayouts/slideLayout789.xml"/><Relationship Id="rId4" Type="http://schemas.microsoft.com/office/2007/relationships/hdphoto" Target="../media/hdphoto2.wdp"/></Relationships>
</file>

<file path=ppt/slides/_rels/slide235.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notesSlide" Target="../notesSlides/notesSlide57.xml"/><Relationship Id="rId1" Type="http://schemas.openxmlformats.org/officeDocument/2006/relationships/slideLayout" Target="../slideLayouts/slideLayout789.xml"/><Relationship Id="rId4" Type="http://schemas.microsoft.com/office/2007/relationships/hdphoto" Target="../media/hdphoto2.wdp"/></Relationships>
</file>

<file path=ppt/slides/_rels/slide236.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notesSlide" Target="../notesSlides/notesSlide58.xml"/><Relationship Id="rId1" Type="http://schemas.openxmlformats.org/officeDocument/2006/relationships/slideLayout" Target="../slideLayouts/slideLayout789.xml"/><Relationship Id="rId4" Type="http://schemas.microsoft.com/office/2007/relationships/hdphoto" Target="../media/hdphoto2.wdp"/></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89.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89.xml"/></Relationships>
</file>

<file path=ppt/slides/_rels/slide239.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notesSlide" Target="../notesSlides/notesSlide61.xml"/><Relationship Id="rId1" Type="http://schemas.openxmlformats.org/officeDocument/2006/relationships/slideLayout" Target="../slideLayouts/slideLayout789.xml"/><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hyperlink" Target="http://www.cs.arizona.edu/hpca9/" TargetMode="External"/><Relationship Id="rId2" Type="http://schemas.openxmlformats.org/officeDocument/2006/relationships/hyperlink" Target="https://people.inf.ethz.ch/omutlu/pub/mutlu_hpca03.pdf" TargetMode="External"/><Relationship Id="rId1" Type="http://schemas.openxmlformats.org/officeDocument/2006/relationships/slideLayout" Target="../slideLayouts/slideLayout412.xml"/><Relationship Id="rId5" Type="http://schemas.openxmlformats.org/officeDocument/2006/relationships/image" Target="../media/image54.tiff"/><Relationship Id="rId4" Type="http://schemas.openxmlformats.org/officeDocument/2006/relationships/hyperlink" Target="https://people.inf.ethz.ch/omutlu/pub/mutlu_hpca03_talk.pdf" TargetMode="Externa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89.xml"/></Relationships>
</file>

<file path=ppt/slides/_rels/slide241.xml.rels><?xml version="1.0" encoding="UTF-8" standalone="yes"?>
<Relationships xmlns="http://schemas.openxmlformats.org/package/2006/relationships"><Relationship Id="rId3" Type="http://schemas.openxmlformats.org/officeDocument/2006/relationships/hyperlink" Target="https://github.com/CMU-SAFARI/DAMOV" TargetMode="External"/><Relationship Id="rId2" Type="http://schemas.openxmlformats.org/officeDocument/2006/relationships/notesSlide" Target="../notesSlides/notesSlide63.xml"/><Relationship Id="rId1" Type="http://schemas.openxmlformats.org/officeDocument/2006/relationships/slideLayout" Target="../slideLayouts/slideLayout789.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89.xml"/></Relationships>
</file>

<file path=ppt/slides/_rels/slide243.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notesSlide" Target="../notesSlides/notesSlide65.xml"/><Relationship Id="rId1" Type="http://schemas.openxmlformats.org/officeDocument/2006/relationships/slideLayout" Target="../slideLayouts/slideLayout789.xml"/></Relationships>
</file>

<file path=ppt/slides/_rels/slide244.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notesSlide" Target="../notesSlides/notesSlide66.xml"/><Relationship Id="rId1" Type="http://schemas.openxmlformats.org/officeDocument/2006/relationships/slideLayout" Target="../slideLayouts/slideLayout789.xml"/><Relationship Id="rId4" Type="http://schemas.openxmlformats.org/officeDocument/2006/relationships/hyperlink" Target="https://github.com/CMU-SAFARI/DAMOV" TargetMode="External"/></Relationships>
</file>

<file path=ppt/slides/_rels/slide245.xml.rels><?xml version="1.0" encoding="UTF-8" standalone="yes"?>
<Relationships xmlns="http://schemas.openxmlformats.org/package/2006/relationships"><Relationship Id="rId3" Type="http://schemas.openxmlformats.org/officeDocument/2006/relationships/image" Target="../media/image248.png"/><Relationship Id="rId2" Type="http://schemas.openxmlformats.org/officeDocument/2006/relationships/hyperlink" Target="https://www.youtube.com/watch?v=GWideVyo0nM&amp;list=PL5Q2soXY2Zi_tOTAYm--dYByNPL7JhwR9&amp;index=3" TargetMode="External"/><Relationship Id="rId1" Type="http://schemas.openxmlformats.org/officeDocument/2006/relationships/slideLayout" Target="../slideLayouts/slideLayout236.xml"/></Relationships>
</file>

<file path=ppt/slides/_rels/slide246.xml.rels><?xml version="1.0" encoding="UTF-8" standalone="yes"?>
<Relationships xmlns="http://schemas.openxmlformats.org/package/2006/relationships"><Relationship Id="rId8" Type="http://schemas.openxmlformats.org/officeDocument/2006/relationships/hyperlink" Target="https://www.youtube.com/watch?v=HkMYuYMuZOg&amp;list=PL5Q2soXY2Zi8_VVChACnON4sfh2bJ5IrD&amp;index=161" TargetMode="External"/><Relationship Id="rId3" Type="http://schemas.openxmlformats.org/officeDocument/2006/relationships/hyperlink" Target="https://doi.org/10.1109/ACCESS.2021.3110993" TargetMode="External"/><Relationship Id="rId7" Type="http://schemas.openxmlformats.org/officeDocument/2006/relationships/hyperlink" Target="https://www.youtube.com/watch?v=GWideVyo0nM&amp;list=PL5Q2soXY2Zi8_VVChACnON4sfh2bJ5IrD&amp;index=156" TargetMode="External"/><Relationship Id="rId2" Type="http://schemas.openxmlformats.org/officeDocument/2006/relationships/hyperlink" Target="https://people.inf.ethz.ch/omutlu/pub/DAMOV-Bottleneck-Analysis-and-DataMovement-Benchmarks_arxiv21.pdf" TargetMode="External"/><Relationship Id="rId1" Type="http://schemas.openxmlformats.org/officeDocument/2006/relationships/slideLayout" Target="../slideLayouts/slideLayout2.xml"/><Relationship Id="rId6" Type="http://schemas.openxmlformats.org/officeDocument/2006/relationships/hyperlink" Target="https://github.com/CMU-SAFARI/DAMOV" TargetMode="External"/><Relationship Id="rId5" Type="http://schemas.openxmlformats.org/officeDocument/2006/relationships/hyperlink" Target="https://arxiv.org/pdf/2105.03725.pdf" TargetMode="External"/><Relationship Id="rId4" Type="http://schemas.openxmlformats.org/officeDocument/2006/relationships/hyperlink" Target="https://arxiv.org/abs/2105.03725" TargetMode="External"/><Relationship Id="rId9" Type="http://schemas.openxmlformats.org/officeDocument/2006/relationships/image" Target="../media/image249.png"/></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55.tiff"/><Relationship Id="rId1" Type="http://schemas.openxmlformats.org/officeDocument/2006/relationships/slideLayout" Target="../slideLayouts/slideLayout236.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36.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254.xml.rels><?xml version="1.0" encoding="UTF-8" standalone="yes"?>
<Relationships xmlns="http://schemas.openxmlformats.org/package/2006/relationships"><Relationship Id="rId3" Type="http://schemas.openxmlformats.org/officeDocument/2006/relationships/hyperlink" Target="https://people.inf.ethz.ch/omutlu/projects.htm" TargetMode="External"/><Relationship Id="rId2" Type="http://schemas.openxmlformats.org/officeDocument/2006/relationships/hyperlink" Target="https://people.inf.ethz.ch/omutlu/pub/ModernPrimerOnPIM_springer-emerging-computing-bookchapter21.pdf" TargetMode="External"/><Relationship Id="rId1" Type="http://schemas.openxmlformats.org/officeDocument/2006/relationships/slideLayout" Target="../slideLayouts/slideLayout13.xml"/><Relationship Id="rId5" Type="http://schemas.openxmlformats.org/officeDocument/2006/relationships/image" Target="../media/image93.png"/><Relationship Id="rId4" Type="http://schemas.openxmlformats.org/officeDocument/2006/relationships/hyperlink" Target="https://arxiv.org/pdf/1903.03988.pdf" TargetMode="External"/></Relationships>
</file>

<file path=ppt/slides/_rels/slide255.xml.rels><?xml version="1.0" encoding="UTF-8" standalone="yes"?>
<Relationships xmlns="http://schemas.openxmlformats.org/package/2006/relationships"><Relationship Id="rId8" Type="http://schemas.openxmlformats.org/officeDocument/2006/relationships/hyperlink" Target="https://www.youtube.com/watch?v=eAZZGDlsDAY" TargetMode="External"/><Relationship Id="rId3" Type="http://schemas.openxmlformats.org/officeDocument/2006/relationships/hyperlink" Target="http://www.date-conference.com/" TargetMode="External"/><Relationship Id="rId7" Type="http://schemas.openxmlformats.org/officeDocument/2006/relationships/hyperlink" Target="https://people.inf.ethz.ch/omutlu/pub/onur-IEDM-Tutorial-MemoryCentricComputingSystems-December-12-2020-FINAL.pdf" TargetMode="External"/><Relationship Id="rId2" Type="http://schemas.openxmlformats.org/officeDocument/2006/relationships/hyperlink" Target="https://people.inf.ethz.ch/omutlu/pub/intelligent-architectures-for-intelligent-computingsystems-invited_paper_DATE21.pdf" TargetMode="External"/><Relationship Id="rId1" Type="http://schemas.openxmlformats.org/officeDocument/2006/relationships/slideLayout" Target="../slideLayouts/slideLayout627.xml"/><Relationship Id="rId6" Type="http://schemas.openxmlformats.org/officeDocument/2006/relationships/hyperlink" Target="https://people.inf.ethz.ch/omutlu/pub/onur-IEDM-Tutorial-MemoryCentricComputingSystems-December-12-2020-FINAL.pptx" TargetMode="External"/><Relationship Id="rId5" Type="http://schemas.openxmlformats.org/officeDocument/2006/relationships/hyperlink" Target="https://people.inf.ethz.ch/omutlu/pub/onur-DATE-InvitedTalk-IntelligentArchitecturesForIntelligentComputingSystems-January-22-2021.pdf" TargetMode="External"/><Relationship Id="rId10" Type="http://schemas.openxmlformats.org/officeDocument/2006/relationships/image" Target="../media/image58.png"/><Relationship Id="rId4" Type="http://schemas.openxmlformats.org/officeDocument/2006/relationships/hyperlink" Target="https://people.inf.ethz.ch/omutlu/pub/onur-DATE-InvitedTalk-IntelligentArchitecturesForIntelligentComputingSystems-January-22-2021.pptx" TargetMode="External"/><Relationship Id="rId9" Type="http://schemas.openxmlformats.org/officeDocument/2006/relationships/hyperlink" Target="https://www.youtube.com/watch?v=H3sEaINPBOE" TargetMode="Externa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257.xml.rels><?xml version="1.0" encoding="UTF-8" standalone="yes"?>
<Relationships xmlns="http://schemas.openxmlformats.org/package/2006/relationships"><Relationship Id="rId3" Type="http://schemas.openxmlformats.org/officeDocument/2006/relationships/image" Target="../media/image250.jpeg"/><Relationship Id="rId2" Type="http://schemas.openxmlformats.org/officeDocument/2006/relationships/hyperlink" Target="http://www.safari.ethz.ch/" TargetMode="External"/><Relationship Id="rId1" Type="http://schemas.openxmlformats.org/officeDocument/2006/relationships/slideLayout" Target="../slideLayouts/slideLayout236.xml"/></Relationships>
</file>

<file path=ppt/slides/_rels/slide25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51.png"/><Relationship Id="rId1" Type="http://schemas.openxmlformats.org/officeDocument/2006/relationships/slideLayout" Target="../slideLayouts/slideLayout866.xml"/><Relationship Id="rId6" Type="http://schemas.openxmlformats.org/officeDocument/2006/relationships/hyperlink" Target="https://safari.ethz.ch/safari-newsletter-january-2021/" TargetMode="External"/><Relationship Id="rId5" Type="http://schemas.openxmlformats.org/officeDocument/2006/relationships/image" Target="../media/image252.jpeg"/><Relationship Id="rId4" Type="http://schemas.openxmlformats.org/officeDocument/2006/relationships/hyperlink" Target="http://www.safari.ethz.ch/" TargetMode="External"/></Relationships>
</file>

<file path=ppt/slides/_rels/slide259.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hyperlink" Target="https://safari.ethz.ch/safari-newsletter-december-2021/" TargetMode="External"/><Relationship Id="rId1" Type="http://schemas.openxmlformats.org/officeDocument/2006/relationships/slideLayout" Target="../slideLayouts/slideLayout581.xml"/></Relationships>
</file>

<file path=ppt/slides/_rels/slide26.xml.rels><?xml version="1.0" encoding="UTF-8" standalone="yes"?>
<Relationships xmlns="http://schemas.openxmlformats.org/package/2006/relationships"><Relationship Id="rId2" Type="http://schemas.openxmlformats.org/officeDocument/2006/relationships/image" Target="../media/image56.tiff"/><Relationship Id="rId1" Type="http://schemas.openxmlformats.org/officeDocument/2006/relationships/slideLayout" Target="../slideLayouts/slideLayout236.xml"/></Relationships>
</file>

<file path=ppt/slides/_rels/slide260.xml.rels><?xml version="1.0" encoding="UTF-8" standalone="yes"?>
<Relationships xmlns="http://schemas.openxmlformats.org/package/2006/relationships"><Relationship Id="rId3" Type="http://schemas.openxmlformats.org/officeDocument/2006/relationships/image" Target="../media/image252.jpeg"/><Relationship Id="rId2" Type="http://schemas.openxmlformats.org/officeDocument/2006/relationships/hyperlink" Target="https://www.youtube.com/watch?v=mV2OuB2djEs" TargetMode="External"/><Relationship Id="rId1" Type="http://schemas.openxmlformats.org/officeDocument/2006/relationships/slideLayout" Target="../slideLayouts/slideLayout866.xml"/><Relationship Id="rId4" Type="http://schemas.openxmlformats.org/officeDocument/2006/relationships/image" Target="../media/image254.png"/></Relationships>
</file>

<file path=ppt/slides/_rels/slide261.xml.rels><?xml version="1.0" encoding="UTF-8" standalone="yes"?>
<Relationships xmlns="http://schemas.openxmlformats.org/package/2006/relationships"><Relationship Id="rId3" Type="http://schemas.openxmlformats.org/officeDocument/2006/relationships/hyperlink" Target="https://www.youtube.com/onurmutlulectures" TargetMode="External"/><Relationship Id="rId2" Type="http://schemas.openxmlformats.org/officeDocument/2006/relationships/hyperlink" Target="https://people.inf.ethz.ch/omutlu/projects.htm" TargetMode="External"/><Relationship Id="rId1" Type="http://schemas.openxmlformats.org/officeDocument/2006/relationships/slideLayout" Target="../slideLayouts/slideLayout854.xml"/></Relationships>
</file>

<file path=ppt/slides/_rels/slide262.xml.rels><?xml version="1.0" encoding="UTF-8" standalone="yes"?>
<Relationships xmlns="http://schemas.openxmlformats.org/package/2006/relationships"><Relationship Id="rId8" Type="http://schemas.openxmlformats.org/officeDocument/2006/relationships/image" Target="../media/image260.png"/><Relationship Id="rId3" Type="http://schemas.openxmlformats.org/officeDocument/2006/relationships/image" Target="../media/image255.png"/><Relationship Id="rId7" Type="http://schemas.openxmlformats.org/officeDocument/2006/relationships/image" Target="../media/image259.png"/><Relationship Id="rId2" Type="http://schemas.openxmlformats.org/officeDocument/2006/relationships/hyperlink" Target="https://github.com/CMU-SAFARI/" TargetMode="External"/><Relationship Id="rId1" Type="http://schemas.openxmlformats.org/officeDocument/2006/relationships/slideLayout" Target="../slideLayouts/slideLayout581.xml"/><Relationship Id="rId6" Type="http://schemas.openxmlformats.org/officeDocument/2006/relationships/image" Target="../media/image258.png"/><Relationship Id="rId5" Type="http://schemas.openxmlformats.org/officeDocument/2006/relationships/image" Target="../media/image257.png"/><Relationship Id="rId4" Type="http://schemas.openxmlformats.org/officeDocument/2006/relationships/image" Target="../media/image256.png"/><Relationship Id="rId9" Type="http://schemas.openxmlformats.org/officeDocument/2006/relationships/image" Target="../media/image261.png"/></Relationships>
</file>

<file path=ppt/slides/_rels/slide263.xml.rels><?xml version="1.0" encoding="UTF-8" standalone="yes"?>
<Relationships xmlns="http://schemas.openxmlformats.org/package/2006/relationships"><Relationship Id="rId3" Type="http://schemas.openxmlformats.org/officeDocument/2006/relationships/hyperlink" Target="https://www.youtube.com/watch?v=qeukNs5XI3g" TargetMode="External"/><Relationship Id="rId2" Type="http://schemas.openxmlformats.org/officeDocument/2006/relationships/image" Target="../media/image262.png"/><Relationship Id="rId1" Type="http://schemas.openxmlformats.org/officeDocument/2006/relationships/slideLayout" Target="../slideLayouts/slideLayout627.xml"/></Relationships>
</file>

<file path=ppt/slides/_rels/slide264.xml.rels><?xml version="1.0" encoding="UTF-8" standalone="yes"?>
<Relationships xmlns="http://schemas.openxmlformats.org/package/2006/relationships"><Relationship Id="rId3" Type="http://schemas.openxmlformats.org/officeDocument/2006/relationships/image" Target="../media/image263.png"/><Relationship Id="rId2" Type="http://schemas.openxmlformats.org/officeDocument/2006/relationships/hyperlink" Target="https://www.youtube.com/playlist?list=PL5Q2soXY2Zi8KzG2CQYRNQOVD0GOBrnKy" TargetMode="External"/><Relationship Id="rId1" Type="http://schemas.openxmlformats.org/officeDocument/2006/relationships/slideLayout" Target="../slideLayouts/slideLayout627.xml"/></Relationships>
</file>

<file path=ppt/slides/_rels/slide265.xml.rels><?xml version="1.0" encoding="UTF-8" standalone="yes"?>
<Relationships xmlns="http://schemas.openxmlformats.org/package/2006/relationships"><Relationship Id="rId3" Type="http://schemas.openxmlformats.org/officeDocument/2006/relationships/hyperlink" Target="https://safari.ethz.ch/architecture/fall2020/doku.php?id=schedule" TargetMode="External"/><Relationship Id="rId7" Type="http://schemas.openxmlformats.org/officeDocument/2006/relationships/hyperlink" Target="https://www.youtube.com/onurmutlulectures" TargetMode="External"/><Relationship Id="rId2" Type="http://schemas.openxmlformats.org/officeDocument/2006/relationships/hyperlink" Target="https://safari.ethz.ch/architecture/fall2021/doku.php?id=schedule" TargetMode="External"/><Relationship Id="rId1" Type="http://schemas.openxmlformats.org/officeDocument/2006/relationships/slideLayout" Target="../slideLayouts/slideLayout581.xml"/><Relationship Id="rId6" Type="http://schemas.openxmlformats.org/officeDocument/2006/relationships/image" Target="../media/image264.png"/><Relationship Id="rId5" Type="http://schemas.openxmlformats.org/officeDocument/2006/relationships/hyperlink" Target="https://www.youtube.com/watch?v=c3mPdZA-Fmc&amp;list=PL5Q2soXY2Zi9xidyIgBxUz7xRPS-wisBN" TargetMode="External"/><Relationship Id="rId4" Type="http://schemas.openxmlformats.org/officeDocument/2006/relationships/hyperlink" Target="https://www.youtube.com/watch?v=4yfkM_5EFgo&amp;list=PL5Q2soXY2Zi-Mnk1PxjEIG32HAGILkTOF" TargetMode="External"/></Relationships>
</file>

<file path=ppt/slides/_rels/slide266.xml.rels><?xml version="1.0" encoding="UTF-8" standalone="yes"?>
<Relationships xmlns="http://schemas.openxmlformats.org/package/2006/relationships"><Relationship Id="rId8" Type="http://schemas.openxmlformats.org/officeDocument/2006/relationships/hyperlink" Target="https://www.youtube.com/watch?v=4yfkM_5EFgo&amp;list=PL5Q2soXY2Zi-Mnk1PxjEIG32HAGILkTOF" TargetMode="External"/><Relationship Id="rId3" Type="http://schemas.openxmlformats.org/officeDocument/2006/relationships/hyperlink" Target="https://www.youtube.com/onurmutlulectures" TargetMode="External"/><Relationship Id="rId7" Type="http://schemas.openxmlformats.org/officeDocument/2006/relationships/hyperlink" Target="https://www.youtube.com/watch?v=cpXdE3HwvK0&amp;list=PL5Q2soXY2Zi97Ya5DEUpMpO2bbAoaG7c6" TargetMode="External"/><Relationship Id="rId2" Type="http://schemas.openxmlformats.org/officeDocument/2006/relationships/image" Target="../media/image265.png"/><Relationship Id="rId1" Type="http://schemas.openxmlformats.org/officeDocument/2006/relationships/slideLayout" Target="../slideLayouts/slideLayout581.xml"/><Relationship Id="rId6" Type="http://schemas.openxmlformats.org/officeDocument/2006/relationships/hyperlink" Target="https://safari.ethz.ch/digitaltechnik/spring2021/doku.php?id=schedule" TargetMode="External"/><Relationship Id="rId5" Type="http://schemas.openxmlformats.org/officeDocument/2006/relationships/hyperlink" Target="https://safari.ethz.ch/architecture/fall2021/doku.php?id=schedule" TargetMode="External"/><Relationship Id="rId4" Type="http://schemas.openxmlformats.org/officeDocument/2006/relationships/hyperlink" Target="https://safari.ethz.ch/digitaltechnik/spring2022/doku.php?id=schedule" TargetMode="External"/><Relationship Id="rId9" Type="http://schemas.openxmlformats.org/officeDocument/2006/relationships/hyperlink" Target="https://www.youtube.com/watch?v=LbC0EZY8yw4&amp;list=PL5Q2soXY2Zi_uej3aY39YB5pfW4SJ7LlN" TargetMode="External"/></Relationships>
</file>

<file path=ppt/slides/_rels/slide267.xml.rels><?xml version="1.0" encoding="UTF-8" standalone="yes"?>
<Relationships xmlns="http://schemas.openxmlformats.org/package/2006/relationships"><Relationship Id="rId8" Type="http://schemas.openxmlformats.org/officeDocument/2006/relationships/image" Target="../media/image267.png"/><Relationship Id="rId3" Type="http://schemas.openxmlformats.org/officeDocument/2006/relationships/image" Target="../media/image266.png"/><Relationship Id="rId7" Type="http://schemas.openxmlformats.org/officeDocument/2006/relationships/hyperlink" Target="https://www.youtube.com/playlist?list=PL5Q2soXY2Zi_EObuoAZVSq_o6UySWQHvZ" TargetMode="External"/><Relationship Id="rId2" Type="http://schemas.openxmlformats.org/officeDocument/2006/relationships/notesSlide" Target="../notesSlides/notesSlide68.xml"/><Relationship Id="rId1" Type="http://schemas.openxmlformats.org/officeDocument/2006/relationships/slideLayout" Target="../slideLayouts/slideLayout627.xml"/><Relationship Id="rId6" Type="http://schemas.openxmlformats.org/officeDocument/2006/relationships/hyperlink" Target="https://youtube.com/playlist?list=PL5Q2soXY2Zi-841fUYYUK9EsXKhQKRPyX" TargetMode="External"/><Relationship Id="rId5" Type="http://schemas.openxmlformats.org/officeDocument/2006/relationships/hyperlink" Target="https://safari.ethz.ch/projects_and_seminars/spring2023/doku.php?id=processing_in_memory" TargetMode="External"/><Relationship Id="rId4" Type="http://schemas.openxmlformats.org/officeDocument/2006/relationships/hyperlink" Target="https://safari.ethz.ch/projects_and_seminars/fall2021/doku.php?id=processing_in_memory" TargetMode="External"/></Relationships>
</file>

<file path=ppt/slides/_rels/slide268.xml.rels><?xml version="1.0" encoding="UTF-8" standalone="yes"?>
<Relationships xmlns="http://schemas.openxmlformats.org/package/2006/relationships"><Relationship Id="rId8" Type="http://schemas.openxmlformats.org/officeDocument/2006/relationships/image" Target="../media/image269.png"/><Relationship Id="rId3" Type="http://schemas.openxmlformats.org/officeDocument/2006/relationships/hyperlink" Target="https://safari.ethz.ch/projects_and_seminars/fall2021/doku.php?id=processing_in_memory" TargetMode="External"/><Relationship Id="rId7" Type="http://schemas.openxmlformats.org/officeDocument/2006/relationships/image" Target="../media/image268.png"/><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hyperlink" Target="https://youtube.com/playlist?list=PL5Q2soXY2Zi8KzG2CQYRNQOVD0GOBrnKy" TargetMode="External"/><Relationship Id="rId5" Type="http://schemas.openxmlformats.org/officeDocument/2006/relationships/hyperlink" Target="https://youtube.com/playlist?list=PL5Q2soXY2Zi-841fUYYUK9EsXKhQKRPyX" TargetMode="External"/><Relationship Id="rId4" Type="http://schemas.openxmlformats.org/officeDocument/2006/relationships/hyperlink" Target="https://safari.ethz.ch/projects_and_seminars/fall2022/doku.php?id=processing_in_memory" TargetMode="External"/></Relationships>
</file>

<file path=ppt/slides/_rels/slide269.xml.rels><?xml version="1.0" encoding="UTF-8" standalone="yes"?>
<Relationships xmlns="http://schemas.openxmlformats.org/package/2006/relationships"><Relationship Id="rId8" Type="http://schemas.openxmlformats.org/officeDocument/2006/relationships/hyperlink" Target="https://events.safari.ethz.ch/real-pim-tutorial/" TargetMode="External"/><Relationship Id="rId3" Type="http://schemas.openxmlformats.org/officeDocument/2006/relationships/image" Target="../media/image270.png"/><Relationship Id="rId7" Type="http://schemas.openxmlformats.org/officeDocument/2006/relationships/hyperlink" Target="https://www.youtube.com/watch?v=f5-nT1tbz5w" TargetMode="External"/><Relationship Id="rId2" Type="http://schemas.openxmlformats.org/officeDocument/2006/relationships/notesSlide" Target="../notesSlides/notesSlide70.xml"/><Relationship Id="rId1" Type="http://schemas.openxmlformats.org/officeDocument/2006/relationships/slideLayout" Target="../slideLayouts/slideLayout236.xml"/><Relationship Id="rId6" Type="http://schemas.openxmlformats.org/officeDocument/2006/relationships/hyperlink" Target="https://youtube.com/playlist?list=PL5Q2soXY2Zi-841fUYYUK9EsXKhQKRPyX" TargetMode="External"/><Relationship Id="rId5" Type="http://schemas.openxmlformats.org/officeDocument/2006/relationships/image" Target="../media/image272.png"/><Relationship Id="rId4" Type="http://schemas.openxmlformats.org/officeDocument/2006/relationships/image" Target="../media/image27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270.xml.rels><?xml version="1.0" encoding="UTF-8" standalone="yes"?>
<Relationships xmlns="http://schemas.openxmlformats.org/package/2006/relationships"><Relationship Id="rId3" Type="http://schemas.openxmlformats.org/officeDocument/2006/relationships/hyperlink" Target="https://youtube.com/playlist?list=PL5Q2soXY2Zi-841fUYYUK9EsXKhQKRPyX" TargetMode="External"/><Relationship Id="rId7" Type="http://schemas.openxmlformats.org/officeDocument/2006/relationships/image" Target="../media/image275.png"/><Relationship Id="rId2" Type="http://schemas.openxmlformats.org/officeDocument/2006/relationships/notesSlide" Target="../notesSlides/notesSlide71.xml"/><Relationship Id="rId1" Type="http://schemas.openxmlformats.org/officeDocument/2006/relationships/slideLayout" Target="../slideLayouts/slideLayout236.xml"/><Relationship Id="rId6" Type="http://schemas.openxmlformats.org/officeDocument/2006/relationships/image" Target="../media/image274.png"/><Relationship Id="rId5" Type="http://schemas.openxmlformats.org/officeDocument/2006/relationships/image" Target="../media/image273.png"/><Relationship Id="rId4" Type="http://schemas.openxmlformats.org/officeDocument/2006/relationships/hyperlink" Target="https://events.safari.ethz.ch/asplos-pim-tutorial/" TargetMode="External"/></Relationships>
</file>

<file path=ppt/slides/_rels/slide271.xml.rels><?xml version="1.0" encoding="UTF-8" standalone="yes"?>
<Relationships xmlns="http://schemas.openxmlformats.org/package/2006/relationships"><Relationship Id="rId8" Type="http://schemas.openxmlformats.org/officeDocument/2006/relationships/image" Target="../media/image278.png"/><Relationship Id="rId3" Type="http://schemas.openxmlformats.org/officeDocument/2006/relationships/hyperlink" Target="https://youtube.com/playlist?list=PL5Q2soXY2Zi-841fUYYUK9EsXKhQKRPyX" TargetMode="External"/><Relationship Id="rId7" Type="http://schemas.openxmlformats.org/officeDocument/2006/relationships/image" Target="../media/image277.png"/><Relationship Id="rId2" Type="http://schemas.openxmlformats.org/officeDocument/2006/relationships/notesSlide" Target="../notesSlides/notesSlide72.xml"/><Relationship Id="rId1" Type="http://schemas.openxmlformats.org/officeDocument/2006/relationships/slideLayout" Target="../slideLayouts/slideLayout236.xml"/><Relationship Id="rId6" Type="http://schemas.openxmlformats.org/officeDocument/2006/relationships/image" Target="../media/image276.jpeg"/><Relationship Id="rId5" Type="http://schemas.openxmlformats.org/officeDocument/2006/relationships/hyperlink" Target="https://www.youtube.com/live/GIb5EgSrWk0" TargetMode="External"/><Relationship Id="rId4" Type="http://schemas.openxmlformats.org/officeDocument/2006/relationships/hyperlink" Target="https://events.safari.ethz.ch/isca-pim-tutorial/" TargetMode="External"/></Relationships>
</file>

<file path=ppt/slides/_rels/slide272.xml.rels><?xml version="1.0" encoding="UTF-8" standalone="yes"?>
<Relationships xmlns="http://schemas.openxmlformats.org/package/2006/relationships"><Relationship Id="rId8" Type="http://schemas.openxmlformats.org/officeDocument/2006/relationships/image" Target="../media/image281.png"/><Relationship Id="rId3" Type="http://schemas.openxmlformats.org/officeDocument/2006/relationships/hyperlink" Target="https://youtube.com/playlist?list=PL5Q2soXY2Zi-841fUYYUK9EsXKhQKRPyX" TargetMode="External"/><Relationship Id="rId7" Type="http://schemas.openxmlformats.org/officeDocument/2006/relationships/image" Target="../media/image280.png"/><Relationship Id="rId2" Type="http://schemas.openxmlformats.org/officeDocument/2006/relationships/notesSlide" Target="../notesSlides/notesSlide73.xml"/><Relationship Id="rId1" Type="http://schemas.openxmlformats.org/officeDocument/2006/relationships/slideLayout" Target="../slideLayouts/slideLayout236.xml"/><Relationship Id="rId6" Type="http://schemas.openxmlformats.org/officeDocument/2006/relationships/image" Target="../media/image279.png"/><Relationship Id="rId5" Type="http://schemas.openxmlformats.org/officeDocument/2006/relationships/hyperlink" Target="https://www.youtube.com/live/ohU00NSIxOI" TargetMode="External"/><Relationship Id="rId4" Type="http://schemas.openxmlformats.org/officeDocument/2006/relationships/hyperlink" Target="https://events.safari.ethz.ch/micro-pim-tutorial" TargetMode="External"/></Relationships>
</file>

<file path=ppt/slides/_rels/slide273.xml.rels><?xml version="1.0" encoding="UTF-8" standalone="yes"?>
<Relationships xmlns="http://schemas.openxmlformats.org/package/2006/relationships"><Relationship Id="rId8" Type="http://schemas.openxmlformats.org/officeDocument/2006/relationships/hyperlink" Target="https://www.youtube.com/watch?v=hqLrd-Uj0aU&amp;list=PL5Q2soXY2Zi9BJhenUq4JI5bwhAMpAp13&amp;pp=iAQB" TargetMode="External"/><Relationship Id="rId3" Type="http://schemas.openxmlformats.org/officeDocument/2006/relationships/hyperlink" Target="https://safari.ethz.ch/architecture/fall2021/doku.php?id=schedule" TargetMode="External"/><Relationship Id="rId7" Type="http://schemas.openxmlformats.org/officeDocument/2006/relationships/hyperlink" Target="https://www.youtube.com/watch?v=_q4rm71DsY4&amp;list=PL5Q2soXY2Zi8vabcse1kL22DEcgMl2RAq" TargetMode="External"/><Relationship Id="rId2" Type="http://schemas.openxmlformats.org/officeDocument/2006/relationships/hyperlink" Target="https://safari.ethz.ch/projects_and_seminars/spring2023/doku.php?id=modern_ssds" TargetMode="External"/><Relationship Id="rId1" Type="http://schemas.openxmlformats.org/officeDocument/2006/relationships/slideLayout" Target="../slideLayouts/slideLayout697.xml"/><Relationship Id="rId6" Type="http://schemas.openxmlformats.org/officeDocument/2006/relationships/hyperlink" Target="https://www.youtube.com/watch?v=4yfkM_5EFgo&amp;list=PL5Q2soXY2Zi-Mnk1PxjEIG32HAGILkTOF" TargetMode="External"/><Relationship Id="rId5" Type="http://schemas.openxmlformats.org/officeDocument/2006/relationships/hyperlink" Target="https://www.youtube.com/watch?v=4VTwOMmsnJY&amp;list=PL5Q2soXY2Zi_8qOM5Icpp8hB2SHtm4z57&amp;pp=iAQB" TargetMode="External"/><Relationship Id="rId10" Type="http://schemas.openxmlformats.org/officeDocument/2006/relationships/image" Target="../media/image282.png"/><Relationship Id="rId4" Type="http://schemas.openxmlformats.org/officeDocument/2006/relationships/hyperlink" Target="https://safari.ethz.ch/projects_and_seminars/fall2022/doku.php?id=modern_ssds" TargetMode="External"/><Relationship Id="rId9" Type="http://schemas.openxmlformats.org/officeDocument/2006/relationships/hyperlink" Target="https://www.youtube.com/onurmutlulectures" TargetMode="External"/></Relationships>
</file>

<file path=ppt/slides/_rels/slide274.xml.rels><?xml version="1.0" encoding="UTF-8" standalone="yes"?>
<Relationships xmlns="http://schemas.openxmlformats.org/package/2006/relationships"><Relationship Id="rId8" Type="http://schemas.openxmlformats.org/officeDocument/2006/relationships/image" Target="../media/image283.png"/><Relationship Id="rId3" Type="http://schemas.openxmlformats.org/officeDocument/2006/relationships/hyperlink" Target="https://safari.ethz.ch/architecture/fall2021/doku.php?id=schedule" TargetMode="External"/><Relationship Id="rId7" Type="http://schemas.openxmlformats.org/officeDocument/2006/relationships/hyperlink" Target="https://www.youtube.com/watch?v=DEL_5A_Y3TI&amp;list=PL5Q2soXY2Zi8NrPDgOR1yRU_Cxxjw-u18" TargetMode="External"/><Relationship Id="rId2" Type="http://schemas.openxmlformats.org/officeDocument/2006/relationships/hyperlink" Target="https://safari.ethz.ch/projects_and_seminars/fall2022/doku.php?id=bioinformatics" TargetMode="External"/><Relationship Id="rId1" Type="http://schemas.openxmlformats.org/officeDocument/2006/relationships/slideLayout" Target="../slideLayouts/slideLayout724.xml"/><Relationship Id="rId6" Type="http://schemas.openxmlformats.org/officeDocument/2006/relationships/hyperlink" Target="https://www.youtube.com/watch?v=4yfkM_5EFgo&amp;list=PL5Q2soXY2Zi-Mnk1PxjEIG32HAGILkTOF" TargetMode="External"/><Relationship Id="rId5" Type="http://schemas.openxmlformats.org/officeDocument/2006/relationships/hyperlink" Target="https://www.youtube.com/watch?v=nA41964-9r8&amp;list=PL5Q2soXY2Zi8tFlQvdxOdizD_EhVAMVQV" TargetMode="External"/><Relationship Id="rId4" Type="http://schemas.openxmlformats.org/officeDocument/2006/relationships/hyperlink" Target="https://safari.ethz.ch/projects_and_seminars/spring2022/doku.php?id=bioinformatics" TargetMode="External"/><Relationship Id="rId9" Type="http://schemas.openxmlformats.org/officeDocument/2006/relationships/hyperlink" Target="https://www.youtube.com/onurmutlulectures" TargetMode="External"/></Relationships>
</file>

<file path=ppt/slides/_rels/slide275.xml.rels><?xml version="1.0" encoding="UTF-8" standalone="yes"?>
<Relationships xmlns="http://schemas.openxmlformats.org/package/2006/relationships"><Relationship Id="rId3" Type="http://schemas.openxmlformats.org/officeDocument/2006/relationships/hyperlink" Target="https://safari.ethz.ch/architecture/fall2021/doku.php?id=schedule" TargetMode="External"/><Relationship Id="rId7" Type="http://schemas.openxmlformats.org/officeDocument/2006/relationships/hyperlink" Target="https://www.youtube.com/onurmutlulectures" TargetMode="External"/><Relationship Id="rId2" Type="http://schemas.openxmlformats.org/officeDocument/2006/relationships/hyperlink" Target="https://safari.ethz.ch/projects_and_seminars/spring2022/doku.php?id=heterogeneous_systems" TargetMode="External"/><Relationship Id="rId1" Type="http://schemas.openxmlformats.org/officeDocument/2006/relationships/slideLayout" Target="../slideLayouts/slideLayout697.xml"/><Relationship Id="rId6" Type="http://schemas.openxmlformats.org/officeDocument/2006/relationships/image" Target="../media/image284.png"/><Relationship Id="rId5" Type="http://schemas.openxmlformats.org/officeDocument/2006/relationships/hyperlink" Target="https://www.youtube.com/watch?v=4yfkM_5EFgo&amp;list=PL5Q2soXY2Zi-Mnk1PxjEIG32HAGILkTOF" TargetMode="External"/><Relationship Id="rId4" Type="http://schemas.openxmlformats.org/officeDocument/2006/relationships/hyperlink" Target="https://www.youtube.com/watch?v=oFO5fTrgFIY&amp;list=PL5Q2soXY2Zi9XrgXR38IM_FTjmY6h7Gzm" TargetMode="External"/></Relationships>
</file>

<file path=ppt/slides/_rels/slide276.xml.rels><?xml version="1.0" encoding="UTF-8" standalone="yes"?>
<Relationships xmlns="http://schemas.openxmlformats.org/package/2006/relationships"><Relationship Id="rId8" Type="http://schemas.openxmlformats.org/officeDocument/2006/relationships/image" Target="../media/image286.png"/><Relationship Id="rId3" Type="http://schemas.openxmlformats.org/officeDocument/2006/relationships/hyperlink" Target="https://safari.ethz.ch/projects_and_seminars/spring2022/doku.php?id=hw_sw_codesign" TargetMode="External"/><Relationship Id="rId7" Type="http://schemas.openxmlformats.org/officeDocument/2006/relationships/image" Target="../media/image285.png"/><Relationship Id="rId2" Type="http://schemas.openxmlformats.org/officeDocument/2006/relationships/hyperlink" Target="https://safari.ethz.ch/architecture/fall2021/doku.php?id=schedule" TargetMode="External"/><Relationship Id="rId1" Type="http://schemas.openxmlformats.org/officeDocument/2006/relationships/slideLayout" Target="../slideLayouts/slideLayout697.xml"/><Relationship Id="rId6" Type="http://schemas.openxmlformats.org/officeDocument/2006/relationships/hyperlink" Target="https://youtube.com/playlist?list=PL5Q2soXY2Zi8nH7un3ghD2nutKWWDk-NK" TargetMode="External"/><Relationship Id="rId5" Type="http://schemas.openxmlformats.org/officeDocument/2006/relationships/hyperlink" Target="https://www.youtube.com/watch?v=4yfkM_5EFgo&amp;list=PL5Q2soXY2Zi-Mnk1PxjEIG32HAGILkTOF" TargetMode="External"/><Relationship Id="rId4" Type="http://schemas.openxmlformats.org/officeDocument/2006/relationships/hyperlink" Target="https://www.youtube.com/watch?v=9e4Chnwdovo&amp;list=PL5Q2soXY2Zi-841fUYYUK9EsXKhQKRPyX" TargetMode="External"/><Relationship Id="rId9" Type="http://schemas.openxmlformats.org/officeDocument/2006/relationships/hyperlink" Target="https://www.youtube.com/onurmutlulectures" TargetMode="External"/></Relationships>
</file>

<file path=ppt/slides/_rels/slide277.xml.rels><?xml version="1.0" encoding="UTF-8" standalone="yes"?>
<Relationships xmlns="http://schemas.openxmlformats.org/package/2006/relationships"><Relationship Id="rId8" Type="http://schemas.openxmlformats.org/officeDocument/2006/relationships/hyperlink" Target="https://safari.ethz.ch/projects_and_seminars/spring2022/doku.php?id=softmc" TargetMode="External"/><Relationship Id="rId3" Type="http://schemas.openxmlformats.org/officeDocument/2006/relationships/hyperlink" Target="https://www.youtube.com/onurmutlulectures" TargetMode="External"/><Relationship Id="rId7" Type="http://schemas.openxmlformats.org/officeDocument/2006/relationships/hyperlink" Target="https://safari.ethz.ch/digitaltechnik/spring2021/doku.php?id=schedule" TargetMode="External"/><Relationship Id="rId2" Type="http://schemas.openxmlformats.org/officeDocument/2006/relationships/image" Target="../media/image287.png"/><Relationship Id="rId1" Type="http://schemas.openxmlformats.org/officeDocument/2006/relationships/slideLayout" Target="../slideLayouts/slideLayout581.xml"/><Relationship Id="rId6" Type="http://schemas.openxmlformats.org/officeDocument/2006/relationships/hyperlink" Target="https://safari.ethz.ch/projects_and_seminars/fall2022/doku.php?id=softmc" TargetMode="External"/><Relationship Id="rId11" Type="http://schemas.openxmlformats.org/officeDocument/2006/relationships/hyperlink" Target="https://www.youtube.com/watch?v=r5QxuoJWttg&amp;list=PL5Q2soXY2Zi_1trfCckr6PTN8WR72icUO" TargetMode="External"/><Relationship Id="rId5" Type="http://schemas.openxmlformats.org/officeDocument/2006/relationships/hyperlink" Target="https://safari.ethz.ch/architecture/fall2021/doku.php?id=schedule" TargetMode="External"/><Relationship Id="rId10" Type="http://schemas.openxmlformats.org/officeDocument/2006/relationships/hyperlink" Target="https://www.youtube.com/watch?v=4yfkM_5EFgo&amp;list=PL5Q2soXY2Zi-Mnk1PxjEIG32HAGILkTOF" TargetMode="External"/><Relationship Id="rId4" Type="http://schemas.openxmlformats.org/officeDocument/2006/relationships/hyperlink" Target="https://safari.ethz.ch/digitaltechnik/spring2022/doku.php?id=schedule" TargetMode="External"/><Relationship Id="rId9" Type="http://schemas.openxmlformats.org/officeDocument/2006/relationships/hyperlink" Target="https://www.youtube.com/watch?v=cpXdE3HwvK0&amp;list=PL5Q2soXY2Zi97Ya5DEUpMpO2bbAoaG7c6" TargetMode="External"/></Relationships>
</file>

<file path=ppt/slides/_rels/slide278.xml.rels><?xml version="1.0" encoding="UTF-8" standalone="yes"?>
<Relationships xmlns="http://schemas.openxmlformats.org/package/2006/relationships"><Relationship Id="rId8" Type="http://schemas.openxmlformats.org/officeDocument/2006/relationships/hyperlink" Target="https://safari.ethz.ch/projects_and_seminars/spring2022/doku.php?id=ramulator" TargetMode="External"/><Relationship Id="rId3" Type="http://schemas.openxmlformats.org/officeDocument/2006/relationships/hyperlink" Target="https://www.youtube.com/onurmutlulectures" TargetMode="External"/><Relationship Id="rId7" Type="http://schemas.openxmlformats.org/officeDocument/2006/relationships/hyperlink" Target="https://safari.ethz.ch/digitaltechnik/spring2021/doku.php?id=schedule" TargetMode="External"/><Relationship Id="rId2" Type="http://schemas.openxmlformats.org/officeDocument/2006/relationships/image" Target="../media/image288.png"/><Relationship Id="rId1" Type="http://schemas.openxmlformats.org/officeDocument/2006/relationships/slideLayout" Target="../slideLayouts/slideLayout581.xml"/><Relationship Id="rId6" Type="http://schemas.openxmlformats.org/officeDocument/2006/relationships/hyperlink" Target="https://safari.ethz.ch/projects_and_seminars/fall2022/doku.php?id=ramulator" TargetMode="External"/><Relationship Id="rId11" Type="http://schemas.openxmlformats.org/officeDocument/2006/relationships/hyperlink" Target="https://www.youtube.com/watch?v=r5QxuoJWttg&amp;list=PL5Q2soXY2Zi_1trfCckr6PTN8WR72icUO" TargetMode="External"/><Relationship Id="rId5" Type="http://schemas.openxmlformats.org/officeDocument/2006/relationships/hyperlink" Target="https://safari.ethz.ch/architecture/fall2021/doku.php?id=schedule" TargetMode="External"/><Relationship Id="rId10" Type="http://schemas.openxmlformats.org/officeDocument/2006/relationships/hyperlink" Target="https://www.youtube.com/watch?v=4yfkM_5EFgo&amp;list=PL5Q2soXY2Zi-Mnk1PxjEIG32HAGILkTOF" TargetMode="External"/><Relationship Id="rId4" Type="http://schemas.openxmlformats.org/officeDocument/2006/relationships/hyperlink" Target="https://safari.ethz.ch/digitaltechnik/spring2022/doku.php?id=schedule" TargetMode="External"/><Relationship Id="rId9" Type="http://schemas.openxmlformats.org/officeDocument/2006/relationships/hyperlink" Target="https://www.youtube.com/watch?v=cpXdE3HwvK0&amp;list=PL5Q2soXY2Zi97Ya5DEUpMpO2bbAoaG7c6" TargetMode="External"/></Relationships>
</file>

<file path=ppt/slides/_rels/slide279.xml.rels><?xml version="1.0" encoding="UTF-8" standalone="yes"?>
<Relationships xmlns="http://schemas.openxmlformats.org/package/2006/relationships"><Relationship Id="rId3" Type="http://schemas.openxmlformats.org/officeDocument/2006/relationships/hyperlink" Target="mailto:omutlu@gmail.com" TargetMode="External"/><Relationship Id="rId7"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hyperlink" Target="https://people.inf.ethz.ch/omutlu"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0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0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04.xml"/></Relationships>
</file>

<file path=ppt/slides/_rels/slide38.xml.rels><?xml version="1.0" encoding="UTF-8" standalone="yes"?>
<Relationships xmlns="http://schemas.openxmlformats.org/package/2006/relationships"><Relationship Id="rId8" Type="http://schemas.openxmlformats.org/officeDocument/2006/relationships/hyperlink" Target="https://www.youtube.com/watch?v=eAZZGDlsDAY" TargetMode="External"/><Relationship Id="rId3" Type="http://schemas.openxmlformats.org/officeDocument/2006/relationships/hyperlink" Target="http://www.date-conference.com/" TargetMode="External"/><Relationship Id="rId7" Type="http://schemas.openxmlformats.org/officeDocument/2006/relationships/hyperlink" Target="https://people.inf.ethz.ch/omutlu/pub/onur-IEDM-Tutorial-MemoryCentricComputingSystems-December-12-2020-FINAL.pdf" TargetMode="External"/><Relationship Id="rId2" Type="http://schemas.openxmlformats.org/officeDocument/2006/relationships/hyperlink" Target="https://people.inf.ethz.ch/omutlu/pub/intelligent-architectures-for-intelligent-computingsystems-invited_paper_DATE21.pdf" TargetMode="External"/><Relationship Id="rId1" Type="http://schemas.openxmlformats.org/officeDocument/2006/relationships/slideLayout" Target="../slideLayouts/slideLayout627.xml"/><Relationship Id="rId6" Type="http://schemas.openxmlformats.org/officeDocument/2006/relationships/hyperlink" Target="https://people.inf.ethz.ch/omutlu/pub/onur-IEDM-Tutorial-MemoryCentricComputingSystems-December-12-2020-FINAL.pptx" TargetMode="External"/><Relationship Id="rId5" Type="http://schemas.openxmlformats.org/officeDocument/2006/relationships/hyperlink" Target="https://people.inf.ethz.ch/omutlu/pub/onur-DATE-InvitedTalk-IntelligentArchitecturesForIntelligentComputingSystems-January-22-2021.pdf" TargetMode="External"/><Relationship Id="rId10" Type="http://schemas.openxmlformats.org/officeDocument/2006/relationships/image" Target="../media/image58.png"/><Relationship Id="rId4" Type="http://schemas.openxmlformats.org/officeDocument/2006/relationships/hyperlink" Target="https://people.inf.ethz.ch/omutlu/pub/onur-DATE-InvitedTalk-IntelligentArchitecturesForIntelligentComputingSystems-January-22-2021.pptx" TargetMode="External"/><Relationship Id="rId9" Type="http://schemas.openxmlformats.org/officeDocument/2006/relationships/hyperlink" Target="https://www.youtube.com/watch?v=H3sEaINPBOE"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x2-qB0J7KHw" TargetMode="External"/><Relationship Id="rId2" Type="http://schemas.openxmlformats.org/officeDocument/2006/relationships/image" Target="../media/image21.png"/><Relationship Id="rId1" Type="http://schemas.openxmlformats.org/officeDocument/2006/relationships/slideLayout" Target="../slideLayouts/slideLayout62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6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97.xm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doi.org/10.1109/T-C.1969.222754" TargetMode="External"/><Relationship Id="rId1" Type="http://schemas.openxmlformats.org/officeDocument/2006/relationships/slideLayout" Target="../slideLayouts/slideLayout697.xml"/><Relationship Id="rId5" Type="http://schemas.openxmlformats.org/officeDocument/2006/relationships/image" Target="../media/image61.png"/><Relationship Id="rId4" Type="http://schemas.openxmlformats.org/officeDocument/2006/relationships/image" Target="../media/image60.png"/></Relationships>
</file>

<file path=ppt/slides/_rels/slide47.xml.rels><?xml version="1.0" encoding="UTF-8" standalone="yes"?>
<Relationships xmlns="http://schemas.openxmlformats.org/package/2006/relationships"><Relationship Id="rId3" Type="http://schemas.openxmlformats.org/officeDocument/2006/relationships/hyperlink" Target="https://safari.ethz.ch/architecture/fall2020/lib/exe/fetch.php?media=stone_logic_in_memory_1970.pdf" TargetMode="External"/><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doi.org/10.1109/40.592312" TargetMode="Externa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6.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50.xml.rels><?xml version="1.0" encoding="UTF-8" standalone="yes"?>
<Relationships xmlns="http://schemas.openxmlformats.org/package/2006/relationships"><Relationship Id="rId8" Type="http://schemas.openxmlformats.org/officeDocument/2006/relationships/image" Target="../media/image70.tiff"/><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13.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png"/><Relationship Id="rId9" Type="http://schemas.openxmlformats.org/officeDocument/2006/relationships/image" Target="../media/image71.png"/></Relationships>
</file>

<file path=ppt/slides/_rels/slide51.xml.rels><?xml version="1.0" encoding="UTF-8" standalone="yes"?>
<Relationships xmlns="http://schemas.openxmlformats.org/package/2006/relationships"><Relationship Id="rId8" Type="http://schemas.openxmlformats.org/officeDocument/2006/relationships/hyperlink" Target="https://people.inf.ethz.ch/omutlu/pub/memory-scaling_memcon13.pdf" TargetMode="External"/><Relationship Id="rId3" Type="http://schemas.openxmlformats.org/officeDocument/2006/relationships/hyperlink" Target="http://www.ewh.ieee.org/soc/eds/imw/" TargetMode="External"/><Relationship Id="rId7" Type="http://schemas.openxmlformats.org/officeDocument/2006/relationships/image" Target="../media/image72.png"/><Relationship Id="rId2" Type="http://schemas.openxmlformats.org/officeDocument/2006/relationships/hyperlink" Target="https://people.inf.ethz.ch/omutlu/pub/memory-scaling_imw13.pdf" TargetMode="External"/><Relationship Id="rId1" Type="http://schemas.openxmlformats.org/officeDocument/2006/relationships/slideLayout" Target="../slideLayouts/slideLayout236.xml"/><Relationship Id="rId6" Type="http://schemas.openxmlformats.org/officeDocument/2006/relationships/hyperlink" Target="http://www.eetimes.com/document.asp?doc_id=1280950" TargetMode="External"/><Relationship Id="rId5" Type="http://schemas.openxmlformats.org/officeDocument/2006/relationships/hyperlink" Target="https://people.inf.ethz.ch/omutlu/pub/mutlu_memory-scaling_imw13_invited-talk.pdf" TargetMode="External"/><Relationship Id="rId4" Type="http://schemas.openxmlformats.org/officeDocument/2006/relationships/hyperlink" Target="https://people.inf.ethz.ch/omutlu/pub/mutlu_memory-scaling_imw13_invited-talk.pptx" TargetMode="External"/></Relationships>
</file>

<file path=ppt/slides/_rels/slide52.xml.rels><?xml version="1.0" encoding="UTF-8" standalone="yes"?>
<Relationships xmlns="http://schemas.openxmlformats.org/package/2006/relationships"><Relationship Id="rId2" Type="http://schemas.openxmlformats.org/officeDocument/2006/relationships/hyperlink" Target="https://people.inf.ethz.ch/omutlu/pub/dram-row-hammer_isca14.pdf" TargetMode="External"/><Relationship Id="rId1" Type="http://schemas.openxmlformats.org/officeDocument/2006/relationships/slideLayout" Target="../slideLayouts/slideLayout604.xml"/></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xml"/><Relationship Id="rId1" Type="http://schemas.openxmlformats.org/officeDocument/2006/relationships/slideLayout" Target="../slideLayouts/slideLayout236.xml"/></Relationships>
</file>

<file path=ppt/slides/_rels/slide54.xml.rels><?xml version="1.0" encoding="UTF-8" standalone="yes"?>
<Relationships xmlns="http://schemas.openxmlformats.org/package/2006/relationships"><Relationship Id="rId3" Type="http://schemas.openxmlformats.org/officeDocument/2006/relationships/hyperlink" Target="http://users.ece.cmu.edu/~omutlu/pub/dram-row-hammer_isca14.pdf" TargetMode="External"/><Relationship Id="rId2" Type="http://schemas.openxmlformats.org/officeDocument/2006/relationships/notesSlide" Target="../notesSlides/notesSlide11.xml"/><Relationship Id="rId1" Type="http://schemas.openxmlformats.org/officeDocument/2006/relationships/slideLayout" Target="../slideLayouts/slideLayout832.xml"/></Relationships>
</file>

<file path=ppt/slides/_rels/slide5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2.xml"/><Relationship Id="rId1" Type="http://schemas.openxmlformats.org/officeDocument/2006/relationships/slideLayout" Target="../slideLayouts/slideLayout843.xml"/><Relationship Id="rId5" Type="http://schemas.openxmlformats.org/officeDocument/2006/relationships/hyperlink" Target="http://users.ece.cmu.edu/~omutlu/pub/dram-row-hammer_isca14.pdf" TargetMode="External"/><Relationship Id="rId4" Type="http://schemas.microsoft.com/office/2007/relationships/hdphoto" Target="../media/hdphoto1.wdp"/></Relationships>
</file>

<file path=ppt/slides/_rels/slide5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04.xml"/></Relationships>
</file>

<file path=ppt/slides/_rels/slide57.xml.rels><?xml version="1.0" encoding="UTF-8" standalone="yes"?>
<Relationships xmlns="http://schemas.openxmlformats.org/package/2006/relationships"><Relationship Id="rId8" Type="http://schemas.openxmlformats.org/officeDocument/2006/relationships/hyperlink" Target="https://people.inf.ethz.ch/omutlu/pub/dram-row-hammer_kim_lightning-talk_isca14.pdf" TargetMode="External"/><Relationship Id="rId13" Type="http://schemas.openxmlformats.org/officeDocument/2006/relationships/hyperlink" Target="https://sites.coecis.cornell.edu/isca50retrospective/" TargetMode="External"/><Relationship Id="rId3" Type="http://schemas.openxmlformats.org/officeDocument/2006/relationships/hyperlink" Target="https://people.inf.ethz.ch/omutlu/pub/dram-row-hammer_isca14.pdf" TargetMode="External"/><Relationship Id="rId7" Type="http://schemas.openxmlformats.org/officeDocument/2006/relationships/hyperlink" Target="https://people.inf.ethz.ch/omutlu/pub/dram-row-hammer_kim_lightning-talk_isca14.pptx" TargetMode="External"/><Relationship Id="rId12" Type="http://schemas.openxmlformats.org/officeDocument/2006/relationships/hyperlink" Target="https://people.inf.ethz.ch/omutlu/pub/RowHammer_50YearsOfISCA-Retrospective_isca23.pdf" TargetMode="External"/><Relationship Id="rId2" Type="http://schemas.openxmlformats.org/officeDocument/2006/relationships/image" Target="../media/image76.png"/><Relationship Id="rId1" Type="http://schemas.openxmlformats.org/officeDocument/2006/relationships/slideLayout" Target="../slideLayouts/slideLayout615.xml"/><Relationship Id="rId6" Type="http://schemas.openxmlformats.org/officeDocument/2006/relationships/hyperlink" Target="https://people.inf.ethz.ch/omutlu/pub/dram-row-hammer_kim_talk_isca14.pdf" TargetMode="External"/><Relationship Id="rId11" Type="http://schemas.openxmlformats.org/officeDocument/2006/relationships/hyperlink" Target="https://wp.nyu.edu/toppicksinhardwaresecurity/" TargetMode="External"/><Relationship Id="rId5" Type="http://schemas.openxmlformats.org/officeDocument/2006/relationships/hyperlink" Target="https://people.inf.ethz.ch/omutlu/pub/dram-row-hammer_kim_talk_isca14.pptx" TargetMode="External"/><Relationship Id="rId10" Type="http://schemas.openxmlformats.org/officeDocument/2006/relationships/hyperlink" Target="https://www.youtube.com/watch?v=KDy632z23UE" TargetMode="External"/><Relationship Id="rId4" Type="http://schemas.openxmlformats.org/officeDocument/2006/relationships/hyperlink" Target="http://cag.engr.uconn.edu/isca2014/" TargetMode="External"/><Relationship Id="rId9" Type="http://schemas.openxmlformats.org/officeDocument/2006/relationships/hyperlink" Target="https://github.com/CMU-SAFARI/rowhammer" TargetMode="External"/></Relationships>
</file>

<file path=ppt/slides/_rels/slide58.xml.rels><?xml version="1.0" encoding="UTF-8" standalone="yes"?>
<Relationships xmlns="http://schemas.openxmlformats.org/package/2006/relationships"><Relationship Id="rId8" Type="http://schemas.openxmlformats.org/officeDocument/2006/relationships/hyperlink" Target="https://www.youtube.com/watch?v=sgd7PHQQ1AI&amp;list=PL5Q2soXY2Zi8D_5MGV6EnXEJHnV2YFBJl&amp;index=39" TargetMode="External"/><Relationship Id="rId3" Type="http://schemas.openxmlformats.org/officeDocument/2006/relationships/hyperlink" Target="https://ieeexplore.ieee.org/xpl/RecentIssue.jsp?punumber=43" TargetMode="External"/><Relationship Id="rId7" Type="http://schemas.openxmlformats.org/officeDocument/2006/relationships/hyperlink" Target="https://people.inf.ethz.ch/omutlu/pub/onur-RowHammer-VLSI-SOC-October-9-2020.pdf" TargetMode="External"/><Relationship Id="rId2" Type="http://schemas.openxmlformats.org/officeDocument/2006/relationships/hyperlink" Target="https://people.inf.ethz.ch/omutlu/pub/RowHammer-Retrospective_ieee_tcad19.pdf" TargetMode="External"/><Relationship Id="rId1" Type="http://schemas.openxmlformats.org/officeDocument/2006/relationships/slideLayout" Target="../slideLayouts/slideLayout615.xml"/><Relationship Id="rId6" Type="http://schemas.openxmlformats.org/officeDocument/2006/relationships/hyperlink" Target="https://people.inf.ethz.ch/omutlu/pub/onur-RowHammer-VLSI-SOC-October-9-2020.pptx" TargetMode="External"/><Relationship Id="rId5" Type="http://schemas.openxmlformats.org/officeDocument/2006/relationships/hyperlink" Target="https://people.inf.ethz.ch/omutlu/pub/onur-RowHammer-COSADE-Keynote-April-4-2019.pptx" TargetMode="External"/><Relationship Id="rId4" Type="http://schemas.openxmlformats.org/officeDocument/2006/relationships/hyperlink" Target="https://arxiv.org/pdf/1904.09724.pdf" TargetMode="External"/><Relationship Id="rId9" Type="http://schemas.openxmlformats.org/officeDocument/2006/relationships/image" Target="../media/image77.png"/></Relationships>
</file>

<file path=ppt/slides/_rels/slide59.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hyperlink" Target="http://www.aspdac.com/aspdac2023/" TargetMode="External"/><Relationship Id="rId7" Type="http://schemas.openxmlformats.org/officeDocument/2006/relationships/hyperlink" Target="https://www.youtube.com/watch?v=1kpDJkh_I8s" TargetMode="External"/><Relationship Id="rId2" Type="http://schemas.openxmlformats.org/officeDocument/2006/relationships/hyperlink" Target="https://arxiv.org/pdf/2211.07613.pdf" TargetMode="External"/><Relationship Id="rId1" Type="http://schemas.openxmlformats.org/officeDocument/2006/relationships/slideLayout" Target="../slideLayouts/slideLayout615.xml"/><Relationship Id="rId6" Type="http://schemas.openxmlformats.org/officeDocument/2006/relationships/hyperlink" Target="https://people.inf.ethz.ch/omutlu/pub/rowhammer_aspdac23-talk.pdf" TargetMode="External"/><Relationship Id="rId5" Type="http://schemas.openxmlformats.org/officeDocument/2006/relationships/hyperlink" Target="https://people.inf.ethz.ch/omutlu/pub/rowhammer_aspdac23-talk.pptx" TargetMode="External"/><Relationship Id="rId4" Type="http://schemas.openxmlformats.org/officeDocument/2006/relationships/hyperlink" Target="https://arxiv.org/abs/2211.0761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0.xml.rels><?xml version="1.0" encoding="UTF-8" standalone="yes"?>
<Relationships xmlns="http://schemas.openxmlformats.org/package/2006/relationships"><Relationship Id="rId3" Type="http://schemas.openxmlformats.org/officeDocument/2006/relationships/hyperlink" Target="http://www.ewh.ieee.org/soc/eds/imw/" TargetMode="External"/><Relationship Id="rId2" Type="http://schemas.openxmlformats.org/officeDocument/2006/relationships/hyperlink" Target="https://people.inf.ethz.ch/omutlu/pub/onur-RowHammer-IMW-Tutorial-May-15-2022-FINAL.pptx" TargetMode="External"/><Relationship Id="rId1" Type="http://schemas.openxmlformats.org/officeDocument/2006/relationships/slideLayout" Target="../slideLayouts/slideLayout236.xml"/><Relationship Id="rId6" Type="http://schemas.openxmlformats.org/officeDocument/2006/relationships/image" Target="../media/image79.png"/><Relationship Id="rId5" Type="http://schemas.openxmlformats.org/officeDocument/2006/relationships/hyperlink" Target="https://www.youtube.com/watch?v=37hWglkQRG0" TargetMode="External"/><Relationship Id="rId4" Type="http://schemas.openxmlformats.org/officeDocument/2006/relationships/hyperlink" Target="https://people.inf.ethz.ch/omutlu/pub/onur-RowHammer-IMW-Tutorial-May-15-2022-FINAL.pdf"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rss2workshop.github.io/" TargetMode="External"/><Relationship Id="rId7" Type="http://schemas.openxmlformats.org/officeDocument/2006/relationships/hyperlink" Target="https://www.youtube.com/watch?v=ctKTRyi96Bk" TargetMode="External"/><Relationship Id="rId2" Type="http://schemas.openxmlformats.org/officeDocument/2006/relationships/hyperlink" Target="https://people.inf.ethz.ch/omutlu/pub/onur-RowHammer-RSS2-ASPLOS-February-28-2022.pptx" TargetMode="External"/><Relationship Id="rId1" Type="http://schemas.openxmlformats.org/officeDocument/2006/relationships/slideLayout" Target="../slideLayouts/slideLayout236.xml"/><Relationship Id="rId6" Type="http://schemas.openxmlformats.org/officeDocument/2006/relationships/image" Target="../media/image80.png"/><Relationship Id="rId5" Type="http://schemas.openxmlformats.org/officeDocument/2006/relationships/hyperlink" Target="https://people.inf.ethz.ch/omutlu/pub/onur-RowHammer-RSS2-ASPLOS-February-28-2022.pdf" TargetMode="External"/><Relationship Id="rId4" Type="http://schemas.openxmlformats.org/officeDocument/2006/relationships/hyperlink" Target="https://asplos-conference.org/"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s://www.youtube.com/watch?v=p1pjF8WvERQ" TargetMode="External"/><Relationship Id="rId1" Type="http://schemas.openxmlformats.org/officeDocument/2006/relationships/slideLayout" Target="../slideLayouts/slideLayout26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64.xml.rels><?xml version="1.0" encoding="UTF-8" standalone="yes"?>
<Relationships xmlns="http://schemas.openxmlformats.org/package/2006/relationships"><Relationship Id="rId8" Type="http://schemas.openxmlformats.org/officeDocument/2006/relationships/hyperlink" Target="https://people.inf.ethz.ch/omutlu/pub/BlockHammer-IntelHardwareSecurityAcademicAwards-short-talk.pptx" TargetMode="External"/><Relationship Id="rId13" Type="http://schemas.openxmlformats.org/officeDocument/2006/relationships/hyperlink" Target="https://github.com/CMU-SAFARI/BlockHammer" TargetMode="External"/><Relationship Id="rId3" Type="http://schemas.openxmlformats.org/officeDocument/2006/relationships/hyperlink" Target="https://www.hpca-conf.org/2021/" TargetMode="External"/><Relationship Id="rId7" Type="http://schemas.openxmlformats.org/officeDocument/2006/relationships/hyperlink" Target="https://people.inf.ethz.ch/omutlu/pub/BlockHammer-preventing-rowhammer-at-low-cost-by-blacklisting-rapidly-accessed-dram-rows_hpca21-short-talk.pdf" TargetMode="External"/><Relationship Id="rId12" Type="http://schemas.openxmlformats.org/officeDocument/2006/relationships/hyperlink" Target="https://www.youtube.com/watch?v=5TymwquygZM" TargetMode="External"/><Relationship Id="rId2" Type="http://schemas.openxmlformats.org/officeDocument/2006/relationships/hyperlink" Target="https://people.inf.ethz.ch/omutlu/pub/BlockHammer_preventing-DRAM-rowhammer-at-low-cost_hpca21.pdf" TargetMode="External"/><Relationship Id="rId1" Type="http://schemas.openxmlformats.org/officeDocument/2006/relationships/slideLayout" Target="../slideLayouts/slideLayout125.xml"/><Relationship Id="rId6" Type="http://schemas.openxmlformats.org/officeDocument/2006/relationships/hyperlink" Target="https://people.inf.ethz.ch/omutlu/pub/BlockHammer-preventing-rowhammer-at-low-cost-by-blacklisting-rapidly-accessed-dram-rows_hpca21-short-talk.pptx" TargetMode="External"/><Relationship Id="rId11" Type="http://schemas.openxmlformats.org/officeDocument/2006/relationships/hyperlink" Target="https://www.youtube.com/watch?v=h0WiOTVIH70&amp;list=PL5Q2soXY2Zi8_VVChACnON4sfh2bJ5IrD&amp;index=124" TargetMode="External"/><Relationship Id="rId5" Type="http://schemas.openxmlformats.org/officeDocument/2006/relationships/hyperlink" Target="https://people.inf.ethz.ch/omutlu/pub/BlockHammer-preventing-rowhammer-at-low-cost-by-blacklisting-rapidly-accessed-dram-rows_hpca21-talk.pdf" TargetMode="External"/><Relationship Id="rId10" Type="http://schemas.openxmlformats.org/officeDocument/2006/relationships/hyperlink" Target="https://www.youtube.com/watch?v=4Y01N1BhWv4&amp;list=PL5Q2soXY2Zi8_VVChACnON4sfh2bJ5IrD&amp;index=102" TargetMode="External"/><Relationship Id="rId4" Type="http://schemas.openxmlformats.org/officeDocument/2006/relationships/hyperlink" Target="https://people.inf.ethz.ch/omutlu/pub/BlockHammer-preventing-rowhammer-at-low-cost-by-blacklisting-rapidly-accessed-dram-rows_hpca21-talk.pptx" TargetMode="External"/><Relationship Id="rId9" Type="http://schemas.openxmlformats.org/officeDocument/2006/relationships/hyperlink" Target="https://people.inf.ethz.ch/omutlu/pub/BlockHammer-IntelHardwareSecurityAcademicAwards-short-talk.pdf" TargetMode="External"/><Relationship Id="rId14" Type="http://schemas.openxmlformats.org/officeDocument/2006/relationships/image" Target="../media/image82.tiff"/></Relationships>
</file>

<file path=ppt/slides/_rels/slide6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60.xml"/></Relationships>
</file>

<file path=ppt/slides/_rels/slide6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15.xml"/></Relationships>
</file>

<file path=ppt/slides/_rels/slide6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6.png"/><Relationship Id="rId1" Type="http://schemas.openxmlformats.org/officeDocument/2006/relationships/slideLayout" Target="../slideLayouts/slideLayout615.xml"/></Relationships>
</file>

<file path=ppt/slides/_rels/slide68.xml.rels><?xml version="1.0" encoding="UTF-8" standalone="yes"?>
<Relationships xmlns="http://schemas.openxmlformats.org/package/2006/relationships"><Relationship Id="rId3" Type="http://schemas.openxmlformats.org/officeDocument/2006/relationships/hyperlink" Target="https://arxiv.org/pdf/2302.03591v1.pdf" TargetMode="External"/><Relationship Id="rId2" Type="http://schemas.openxmlformats.org/officeDocument/2006/relationships/image" Target="../media/image87.png"/><Relationship Id="rId1" Type="http://schemas.openxmlformats.org/officeDocument/2006/relationships/slideLayout" Target="../slideLayouts/slideLayout615.xml"/></Relationships>
</file>

<file path=ppt/slides/_rels/slide69.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615.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457.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70.xml.rels><?xml version="1.0" encoding="UTF-8" standalone="yes"?>
<Relationships xmlns="http://schemas.openxmlformats.org/package/2006/relationships"><Relationship Id="rId8" Type="http://schemas.openxmlformats.org/officeDocument/2006/relationships/hyperlink" Target="https://www.youtube.com/watch?v=R3VKbbbWMnY" TargetMode="External"/><Relationship Id="rId3" Type="http://schemas.openxmlformats.org/officeDocument/2006/relationships/hyperlink" Target="http://iscaconf.org/isca2023/" TargetMode="External"/><Relationship Id="rId7" Type="http://schemas.openxmlformats.org/officeDocument/2006/relationships/hyperlink" Target="https://people.inf.ethz.ch/omutlu/pub/RowPress_isca23-lightning-talk.pdf" TargetMode="External"/><Relationship Id="rId2" Type="http://schemas.openxmlformats.org/officeDocument/2006/relationships/hyperlink" Target="https://people.inf.ethz.ch/omutlu/pub/RowPress_isca23.pdf" TargetMode="External"/><Relationship Id="rId1" Type="http://schemas.openxmlformats.org/officeDocument/2006/relationships/slideLayout" Target="../slideLayouts/slideLayout260.xml"/><Relationship Id="rId6" Type="http://schemas.openxmlformats.org/officeDocument/2006/relationships/hyperlink" Target="https://people.inf.ethz.ch/omutlu/pub/RowPress_isca23-lightning-talk.pptx" TargetMode="External"/><Relationship Id="rId11" Type="http://schemas.openxmlformats.org/officeDocument/2006/relationships/image" Target="../media/image89.png"/><Relationship Id="rId5" Type="http://schemas.openxmlformats.org/officeDocument/2006/relationships/hyperlink" Target="https://people.inf.ethz.ch/omutlu/pub/RowPress_isca23-talk.pdf" TargetMode="External"/><Relationship Id="rId10" Type="http://schemas.openxmlformats.org/officeDocument/2006/relationships/image" Target="../media/image88.png"/><Relationship Id="rId4" Type="http://schemas.openxmlformats.org/officeDocument/2006/relationships/hyperlink" Target="https://people.inf.ethz.ch/omutlu/pub/RowPress_isca23-talk.pptx" TargetMode="External"/><Relationship Id="rId9" Type="http://schemas.openxmlformats.org/officeDocument/2006/relationships/hyperlink" Target="https://github.com/CMU-SAFARI/RowPress"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isca09.cs.columbia.edu/" TargetMode="External"/><Relationship Id="rId2" Type="http://schemas.openxmlformats.org/officeDocument/2006/relationships/hyperlink" Target="https://people.inf.ethz.ch/omutlu/pub/pcm_isca09.pdf" TargetMode="External"/><Relationship Id="rId1" Type="http://schemas.openxmlformats.org/officeDocument/2006/relationships/slideLayout" Target="../slideLayouts/slideLayout748.xml"/><Relationship Id="rId5" Type="http://schemas.openxmlformats.org/officeDocument/2006/relationships/image" Target="../media/image90.png"/><Relationship Id="rId4" Type="http://schemas.openxmlformats.org/officeDocument/2006/relationships/hyperlink" Target="https://people.inf.ethz.ch/omutlu/pub/lee_isca09_talk.pdf" TargetMode="External"/></Relationships>
</file>

<file path=ppt/slides/_rels/slide7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15.xml"/></Relationships>
</file>

<file path=ppt/slides/_rels/slide7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61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78.xml.rels><?xml version="1.0" encoding="UTF-8" standalone="yes"?>
<Relationships xmlns="http://schemas.openxmlformats.org/package/2006/relationships"><Relationship Id="rId3" Type="http://schemas.openxmlformats.org/officeDocument/2006/relationships/hyperlink" Target="https://people.inf.ethz.ch/omutlu/projects.htm" TargetMode="External"/><Relationship Id="rId2" Type="http://schemas.openxmlformats.org/officeDocument/2006/relationships/hyperlink" Target="https://people.inf.ethz.ch/omutlu/pub/ModernPrimerOnPIM_springer-emerging-computing-bookchapter21.pdf" TargetMode="External"/><Relationship Id="rId1" Type="http://schemas.openxmlformats.org/officeDocument/2006/relationships/slideLayout" Target="../slideLayouts/slideLayout13.xml"/><Relationship Id="rId5" Type="http://schemas.openxmlformats.org/officeDocument/2006/relationships/image" Target="../media/image93.png"/><Relationship Id="rId4" Type="http://schemas.openxmlformats.org/officeDocument/2006/relationships/hyperlink" Target="https://arxiv.org/pdf/1903.03988.pdf"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10.xml"/></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457.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80.xml.rels><?xml version="1.0" encoding="UTF-8" standalone="yes"?>
<Relationships xmlns="http://schemas.openxmlformats.org/package/2006/relationships"><Relationship Id="rId3" Type="http://schemas.openxmlformats.org/officeDocument/2006/relationships/hyperlink" Target="https://people.inf.ethz.ch/omutlu/projects.htm" TargetMode="External"/><Relationship Id="rId2" Type="http://schemas.openxmlformats.org/officeDocument/2006/relationships/hyperlink" Target="https://people.inf.ethz.ch/omutlu/pub/ModernPrimerOnPIM_springer-emerging-computing-bookchapter21.pdf" TargetMode="External"/><Relationship Id="rId1" Type="http://schemas.openxmlformats.org/officeDocument/2006/relationships/slideLayout" Target="../slideLayouts/slideLayout711.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hyperlink" Target="https://www.youtube.com/watch?v=H3sEaINPBOE"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45.xml"/></Relationships>
</file>

<file path=ppt/slides/_rels/slide8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36.xml"/><Relationship Id="rId6" Type="http://schemas.openxmlformats.org/officeDocument/2006/relationships/chart" Target="../charts/chart3.xml"/><Relationship Id="rId5" Type="http://schemas.openxmlformats.org/officeDocument/2006/relationships/image" Target="../media/image99.png"/><Relationship Id="rId4" Type="http://schemas.openxmlformats.org/officeDocument/2006/relationships/image" Target="../media/image98.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www.economist.com/news/21631808-so-much-genetic-data-so-many-uses-genes-unzipped" TargetMode="External"/><Relationship Id="rId5" Type="http://schemas.openxmlformats.org/officeDocument/2006/relationships/image" Target="../media/image36.png"/><Relationship Id="rId4" Type="http://schemas.openxmlformats.org/officeDocument/2006/relationships/image" Target="../media/image35.jpeg"/></Relationships>
</file>

<file path=ppt/slides/_rels/slide9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8" Type="http://schemas.openxmlformats.org/officeDocument/2006/relationships/hyperlink" Target="https://people.inf.ethz.ch/omutlu/pub/Tesseract_50YearsOfISCA-Retrospective_isca23.pdf" TargetMode="External"/><Relationship Id="rId3" Type="http://schemas.openxmlformats.org/officeDocument/2006/relationships/hyperlink" Target="http://www.ece.cmu.edu/calcm/isca2015/" TargetMode="External"/><Relationship Id="rId7" Type="http://schemas.openxmlformats.org/officeDocument/2006/relationships/hyperlink" Target="https://people.inf.ethz.ch/omutlu/pub/tesseract-pim-architecture-for-graph-processing_isca15-lightning-talk.pdf" TargetMode="External"/><Relationship Id="rId2" Type="http://schemas.openxmlformats.org/officeDocument/2006/relationships/hyperlink" Target="https://people.inf.ethz.ch/omutlu/pub/tesseract-pim-architecture-for-graph-processing_isca15.pdf" TargetMode="External"/><Relationship Id="rId1" Type="http://schemas.openxmlformats.org/officeDocument/2006/relationships/slideLayout" Target="../slideLayouts/slideLayout13.xml"/><Relationship Id="rId6" Type="http://schemas.openxmlformats.org/officeDocument/2006/relationships/hyperlink" Target="https://people.inf.ethz.ch/omutlu/pub/tesseract-pim-architecture-for-graph-processing_isca15-lightning-talk.pptx" TargetMode="External"/><Relationship Id="rId5" Type="http://schemas.openxmlformats.org/officeDocument/2006/relationships/hyperlink" Target="https://people.inf.ethz.ch/omutlu/pub/tesseract-pim-architecture-for-graph-processing_isca15-talk.pdf" TargetMode="External"/><Relationship Id="rId10" Type="http://schemas.openxmlformats.org/officeDocument/2006/relationships/image" Target="../media/image100.png"/><Relationship Id="rId4" Type="http://schemas.openxmlformats.org/officeDocument/2006/relationships/hyperlink" Target="https://people.inf.ethz.ch/omutlu/pub/tesseract-pim-architecture-for-graph-processing_isca15-talk.pptx" TargetMode="External"/><Relationship Id="rId9" Type="http://schemas.openxmlformats.org/officeDocument/2006/relationships/hyperlink" Target="https://sites.coecis.cornell.edu/isca50retrospective/" TargetMode="External"/></Relationships>
</file>

<file path=ppt/slides/_rels/slide92.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hyperlink" Target="https://asplos-conference.org/" TargetMode="External"/><Relationship Id="rId7" Type="http://schemas.openxmlformats.org/officeDocument/2006/relationships/hyperlink" Target="https://www.youtube.com/watch?v=bv7hgXOOMjk" TargetMode="External"/><Relationship Id="rId2" Type="http://schemas.openxmlformats.org/officeDocument/2006/relationships/hyperlink" Target="https://people.inf.ethz.ch/omutlu/pub/GenStore_asplos22-arxiv.pdf" TargetMode="External"/><Relationship Id="rId1" Type="http://schemas.openxmlformats.org/officeDocument/2006/relationships/slideLayout" Target="../slideLayouts/slideLayout627.xml"/><Relationship Id="rId6" Type="http://schemas.openxmlformats.org/officeDocument/2006/relationships/hyperlink" Target="https://www.youtube.com/watch?v=Vi1af8KY0g8" TargetMode="External"/><Relationship Id="rId5" Type="http://schemas.openxmlformats.org/officeDocument/2006/relationships/hyperlink" Target="https://people.inf.ethz.ch/omutlu/pub/GenStore_asplos22-lightning-talk.pdf" TargetMode="External"/><Relationship Id="rId4" Type="http://schemas.openxmlformats.org/officeDocument/2006/relationships/hyperlink" Target="https://people.inf.ethz.ch/omutlu/pub/GenStore_asplos22-lightning-talk.pptx" TargetMode="Externa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60.xml"/><Relationship Id="rId1" Type="http://schemas.openxmlformats.org/officeDocument/2006/relationships/tags" Target="../tags/tag1.xml"/><Relationship Id="rId5" Type="http://schemas.openxmlformats.org/officeDocument/2006/relationships/image" Target="../media/image103.svg"/><Relationship Id="rId4" Type="http://schemas.openxmlformats.org/officeDocument/2006/relationships/image" Target="../media/image102.png"/></Relationships>
</file>

<file path=ppt/slides/_rels/slide9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notesSlide" Target="../notesSlides/notesSlide14.xml"/><Relationship Id="rId7" Type="http://schemas.openxmlformats.org/officeDocument/2006/relationships/image" Target="../media/image107.svg"/><Relationship Id="rId2" Type="http://schemas.openxmlformats.org/officeDocument/2006/relationships/slideLayout" Target="../slideLayouts/slideLayout760.xml"/><Relationship Id="rId1" Type="http://schemas.openxmlformats.org/officeDocument/2006/relationships/tags" Target="../tags/tag2.xml"/><Relationship Id="rId6" Type="http://schemas.openxmlformats.org/officeDocument/2006/relationships/image" Target="../media/image106.png"/><Relationship Id="rId11" Type="http://schemas.openxmlformats.org/officeDocument/2006/relationships/image" Target="../media/image103.svg"/><Relationship Id="rId5" Type="http://schemas.openxmlformats.org/officeDocument/2006/relationships/image" Target="../media/image105.svg"/><Relationship Id="rId10" Type="http://schemas.openxmlformats.org/officeDocument/2006/relationships/image" Target="../media/image102.png"/><Relationship Id="rId4" Type="http://schemas.openxmlformats.org/officeDocument/2006/relationships/image" Target="../media/image104.png"/><Relationship Id="rId9" Type="http://schemas.openxmlformats.org/officeDocument/2006/relationships/image" Target="../media/image109.sv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60.xml"/><Relationship Id="rId1" Type="http://schemas.openxmlformats.org/officeDocument/2006/relationships/tags" Target="../tags/tag3.xml"/><Relationship Id="rId5" Type="http://schemas.openxmlformats.org/officeDocument/2006/relationships/image" Target="../media/image111.svg"/><Relationship Id="rId4" Type="http://schemas.openxmlformats.org/officeDocument/2006/relationships/image" Target="../media/image110.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60.xml"/><Relationship Id="rId1" Type="http://schemas.openxmlformats.org/officeDocument/2006/relationships/tags" Target="../tags/tag4.xml"/><Relationship Id="rId5" Type="http://schemas.openxmlformats.org/officeDocument/2006/relationships/image" Target="../media/image111.svg"/><Relationship Id="rId4" Type="http://schemas.openxmlformats.org/officeDocument/2006/relationships/image" Target="../media/image110.png"/></Relationships>
</file>

<file path=ppt/slides/_rels/slide97.xml.rels><?xml version="1.0" encoding="UTF-8" standalone="yes"?>
<Relationships xmlns="http://schemas.openxmlformats.org/package/2006/relationships"><Relationship Id="rId3" Type="http://schemas.openxmlformats.org/officeDocument/2006/relationships/hyperlink" Target="https://asplos-conference.org/" TargetMode="External"/><Relationship Id="rId7" Type="http://schemas.openxmlformats.org/officeDocument/2006/relationships/image" Target="../media/image101.png"/><Relationship Id="rId2" Type="http://schemas.openxmlformats.org/officeDocument/2006/relationships/hyperlink" Target="https://people.inf.ethz.ch/omutlu/pub/GenStore_asplos22-arxiv.pdf" TargetMode="External"/><Relationship Id="rId1" Type="http://schemas.openxmlformats.org/officeDocument/2006/relationships/slideLayout" Target="../slideLayouts/slideLayout627.xml"/><Relationship Id="rId6" Type="http://schemas.openxmlformats.org/officeDocument/2006/relationships/hyperlink" Target="https://www.youtube.com/watch?v=Vi1af8KY0g8" TargetMode="External"/><Relationship Id="rId5" Type="http://schemas.openxmlformats.org/officeDocument/2006/relationships/hyperlink" Target="https://people.inf.ethz.ch/omutlu/pub/GenStore_asplos22-lightning-talk.pdf" TargetMode="External"/><Relationship Id="rId4" Type="http://schemas.openxmlformats.org/officeDocument/2006/relationships/hyperlink" Target="https://people.inf.ethz.ch/omutlu/pub/GenStore_asplos22-lightning-talk.pptx" TargetMode="External"/></Relationships>
</file>

<file path=ppt/slides/_rels/slide98.xml.rels><?xml version="1.0" encoding="UTF-8" standalone="yes"?>
<Relationships xmlns="http://schemas.openxmlformats.org/package/2006/relationships"><Relationship Id="rId3" Type="http://schemas.openxmlformats.org/officeDocument/2006/relationships/image" Target="../media/image113.png"/><Relationship Id="rId7" Type="http://schemas.openxmlformats.org/officeDocument/2006/relationships/image" Target="../media/image116.jpg"/><Relationship Id="rId2" Type="http://schemas.openxmlformats.org/officeDocument/2006/relationships/image" Target="../media/image112.png"/><Relationship Id="rId1" Type="http://schemas.openxmlformats.org/officeDocument/2006/relationships/slideLayout" Target="../slideLayouts/slideLayout777.xml"/><Relationship Id="rId6" Type="http://schemas.openxmlformats.org/officeDocument/2006/relationships/image" Target="../media/image115.png"/><Relationship Id="rId5" Type="http://schemas.openxmlformats.org/officeDocument/2006/relationships/image" Target="../media/image1.png"/><Relationship Id="rId4" Type="http://schemas.openxmlformats.org/officeDocument/2006/relationships/image" Target="../media/image114.png"/></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0.png"/><Relationship Id="rId2" Type="http://schemas.openxmlformats.org/officeDocument/2006/relationships/notesSlide" Target="../notesSlides/notesSlide17.xml"/><Relationship Id="rId1" Type="http://schemas.openxmlformats.org/officeDocument/2006/relationships/slideLayout" Target="../slideLayouts/slideLayout778.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7544" y="3534718"/>
            <a:ext cx="8208912" cy="614362"/>
          </a:xfrm>
        </p:spPr>
        <p:txBody>
          <a:bodyPr>
            <a:noAutofit/>
          </a:bodyPr>
          <a:lstStyle/>
          <a:p>
            <a:r>
              <a:rPr lang="en-US" sz="2000" dirty="0">
                <a:solidFill>
                  <a:srgbClr val="0000FF"/>
                </a:solidFill>
              </a:rPr>
              <a:t>Geraldo F. Oliveira</a:t>
            </a:r>
          </a:p>
          <a:p>
            <a:r>
              <a:rPr lang="en-US" sz="2000" dirty="0"/>
              <a:t>Onur Mutlu</a:t>
            </a:r>
          </a:p>
          <a:p>
            <a:r>
              <a:rPr lang="en-US" sz="2000" dirty="0">
                <a:hlinkClick r:id="rId3"/>
              </a:rPr>
              <a:t>omutlu@gmail.com</a:t>
            </a:r>
            <a:r>
              <a:rPr lang="en-US" sz="2000" dirty="0"/>
              <a:t> </a:t>
            </a:r>
          </a:p>
          <a:p>
            <a:r>
              <a:rPr lang="en-US" sz="2000" dirty="0">
                <a:hlinkClick r:id="rId4"/>
              </a:rPr>
              <a:t>https://people.inf.ethz.ch/omutlu</a:t>
            </a:r>
            <a:endParaRPr lang="en-US" sz="2000" dirty="0"/>
          </a:p>
          <a:p>
            <a:r>
              <a:rPr lang="en-US" sz="2000" dirty="0"/>
              <a:t>29 October 2023</a:t>
            </a:r>
          </a:p>
          <a:p>
            <a:r>
              <a:rPr lang="en-US" sz="2000" dirty="0"/>
              <a:t>Real-World PIM Tutorial Opening Talk @ MICRO-5</a:t>
            </a:r>
            <a:r>
              <a:rPr lang="en-US" sz="2200" dirty="0"/>
              <a:t>6 </a:t>
            </a:r>
          </a:p>
        </p:txBody>
      </p:sp>
      <p:sp>
        <p:nvSpPr>
          <p:cNvPr id="13" name="Title 1"/>
          <p:cNvSpPr>
            <a:spLocks noGrp="1"/>
          </p:cNvSpPr>
          <p:nvPr>
            <p:ph type="ctrTitle"/>
          </p:nvPr>
        </p:nvSpPr>
        <p:spPr>
          <a:xfrm>
            <a:off x="203060" y="1227584"/>
            <a:ext cx="8820472" cy="2201416"/>
          </a:xfrm>
        </p:spPr>
        <p:txBody>
          <a:bodyPr>
            <a:noAutofit/>
          </a:bodyPr>
          <a:lstStyle/>
          <a:p>
            <a:pPr algn="ctr"/>
            <a:r>
              <a:rPr lang="en-US" sz="6000" b="1" dirty="0">
                <a:solidFill>
                  <a:srgbClr val="006633"/>
                </a:solidFill>
              </a:rPr>
              <a:t>Memory-Centric</a:t>
            </a:r>
            <a:br>
              <a:rPr lang="en-US" sz="6000" b="1" dirty="0">
                <a:solidFill>
                  <a:srgbClr val="006633"/>
                </a:solidFill>
              </a:rPr>
            </a:br>
            <a:r>
              <a:rPr lang="en-US" sz="6000" b="1" dirty="0">
                <a:solidFill>
                  <a:srgbClr val="006633"/>
                </a:solidFill>
              </a:rPr>
              <a:t>Computing</a:t>
            </a:r>
            <a:endParaRPr lang="en-US" b="1" dirty="0">
              <a:solidFill>
                <a:srgbClr val="FF0000"/>
              </a:solidFill>
            </a:endParaRPr>
          </a:p>
        </p:txBody>
      </p:sp>
      <p:pic>
        <p:nvPicPr>
          <p:cNvPr id="10" name="Picture 2" descr="ETH Zurich short logo, black"/>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6982" t="31348" r="7940" b="18111"/>
          <a:stretch/>
        </p:blipFill>
        <p:spPr bwMode="auto">
          <a:xfrm>
            <a:off x="3261625" y="5949280"/>
            <a:ext cx="2750535" cy="639738"/>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7" descr="Burgundy_CMU_JPG_Logo.jpg">
            <a:extLst>
              <a:ext uri="{FF2B5EF4-FFF2-40B4-BE49-F238E27FC236}">
                <a16:creationId xmlns:a16="http://schemas.microsoft.com/office/drawing/2014/main" id="{FDEF4BF8-4C42-2C48-ACA7-CAA3C1B63ED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78027" y="5805264"/>
            <a:ext cx="2532185" cy="914400"/>
          </a:xfrm>
          <a:prstGeom prst="rect">
            <a:avLst/>
          </a:prstGeom>
        </p:spPr>
      </p:pic>
      <p:pic>
        <p:nvPicPr>
          <p:cNvPr id="9" name="Picture 8" descr="safari.png">
            <a:extLst>
              <a:ext uri="{FF2B5EF4-FFF2-40B4-BE49-F238E27FC236}">
                <a16:creationId xmlns:a16="http://schemas.microsoft.com/office/drawing/2014/main" id="{979E4862-636A-E34E-B52B-A7AB09A48069}"/>
              </a:ext>
            </a:extLst>
          </p:cNvPr>
          <p:cNvPicPr>
            <a:picLocks noChangeAspect="1"/>
          </p:cNvPicPr>
          <p:nvPr/>
        </p:nvPicPr>
        <p:blipFill>
          <a:blip r:embed="rId7" cstate="print"/>
          <a:stretch>
            <a:fillRect/>
          </a:stretch>
        </p:blipFill>
        <p:spPr>
          <a:xfrm>
            <a:off x="216024" y="5949280"/>
            <a:ext cx="1745138" cy="504938"/>
          </a:xfrm>
          <a:prstGeom prst="rect">
            <a:avLst/>
          </a:prstGeom>
        </p:spPr>
      </p:pic>
    </p:spTree>
    <p:extLst>
      <p:ext uri="{BB962C8B-B14F-4D97-AF65-F5344CB8AC3E}">
        <p14:creationId xmlns:p14="http://schemas.microsoft.com/office/powerpoint/2010/main" val="2974054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1591" y="0"/>
            <a:ext cx="9145859" cy="6858000"/>
          </a:xfrm>
          <a:prstGeom prst="rect">
            <a:avLst/>
          </a:prstGeom>
          <a:solidFill>
            <a:schemeClr val="bg1"/>
          </a:solidFill>
          <a:ln>
            <a:noFill/>
          </a:ln>
        </p:spPr>
        <p:txBody>
          <a:bodyPr wrap="square"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1200" cap="none" spc="0" normalizeH="0" baseline="0" noProof="0" dirty="0">
              <a:ln>
                <a:noFill/>
              </a:ln>
              <a:solidFill>
                <a:srgbClr val="EEECE1"/>
              </a:solidFill>
              <a:effectLst/>
              <a:uLnTx/>
              <a:uFillTx/>
              <a:latin typeface="europa"/>
              <a:ea typeface="+mn-ea"/>
              <a:cs typeface="+mn-cs"/>
            </a:endParaRPr>
          </a:p>
        </p:txBody>
      </p:sp>
      <p:sp>
        <p:nvSpPr>
          <p:cNvPr id="20" name="Rectangle 19"/>
          <p:cNvSpPr/>
          <p:nvPr/>
        </p:nvSpPr>
        <p:spPr>
          <a:xfrm>
            <a:off x="8534400" y="4129073"/>
            <a:ext cx="428980" cy="654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ahoma"/>
              <a:ea typeface="+mn-ea"/>
              <a:cs typeface="+mn-cs"/>
            </a:endParaRPr>
          </a:p>
        </p:txBody>
      </p:sp>
      <p:pic>
        <p:nvPicPr>
          <p:cNvPr id="71" name="Picture 70" descr="http://www.nextplatform.com/wp-content/uploads/2015/03/Glenn1.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05649" y="4094761"/>
            <a:ext cx="4224963" cy="1829100"/>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7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95894" y="3689818"/>
            <a:ext cx="2867618" cy="2653333"/>
          </a:xfrm>
          <a:prstGeom prst="rect">
            <a:avLst/>
          </a:prstGeom>
        </p:spPr>
      </p:pic>
      <p:sp>
        <p:nvSpPr>
          <p:cNvPr id="75" name="Rectangle 74"/>
          <p:cNvSpPr/>
          <p:nvPr/>
        </p:nvSpPr>
        <p:spPr>
          <a:xfrm>
            <a:off x="8022677" y="4174288"/>
            <a:ext cx="428980" cy="654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ahoma"/>
              <a:ea typeface="+mn-ea"/>
              <a:cs typeface="+mn-cs"/>
            </a:endParaRPr>
          </a:p>
        </p:txBody>
      </p:sp>
      <p:sp>
        <p:nvSpPr>
          <p:cNvPr id="78" name="Rectangle 77"/>
          <p:cNvSpPr/>
          <p:nvPr/>
        </p:nvSpPr>
        <p:spPr>
          <a:xfrm>
            <a:off x="4628782" y="0"/>
            <a:ext cx="9144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ahoma"/>
              <a:ea typeface="+mn-ea"/>
              <a:cs typeface="+mn-cs"/>
            </a:endParaRPr>
          </a:p>
        </p:txBody>
      </p:sp>
      <p:sp>
        <p:nvSpPr>
          <p:cNvPr id="79" name="Rectangle 78"/>
          <p:cNvSpPr/>
          <p:nvPr/>
        </p:nvSpPr>
        <p:spPr>
          <a:xfrm>
            <a:off x="1" y="3383280"/>
            <a:ext cx="9144000"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ahoma"/>
              <a:ea typeface="+mn-ea"/>
              <a:cs typeface="+mn-cs"/>
            </a:endParaRPr>
          </a:p>
        </p:txBody>
      </p:sp>
      <p:sp>
        <p:nvSpPr>
          <p:cNvPr id="80" name="Rectangle 79"/>
          <p:cNvSpPr/>
          <p:nvPr/>
        </p:nvSpPr>
        <p:spPr>
          <a:xfrm>
            <a:off x="3610761" y="2895290"/>
            <a:ext cx="2103160" cy="1077218"/>
          </a:xfrm>
          <a:prstGeom prst="rect">
            <a:avLst/>
          </a:prstGeom>
          <a:solidFill>
            <a:schemeClr val="bg1"/>
          </a:solidFill>
          <a:ln>
            <a:solidFill>
              <a:srgbClr val="1B65A8"/>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ahoma"/>
                <a:ea typeface="+mn-ea"/>
                <a:cs typeface="+mn-cs"/>
              </a:rPr>
              <a:t>Genome Analysis</a:t>
            </a:r>
          </a:p>
        </p:txBody>
      </p:sp>
      <p:graphicFrame>
        <p:nvGraphicFramePr>
          <p:cNvPr id="2" name="Object 1"/>
          <p:cNvGraphicFramePr>
            <a:graphicFrameLocks noChangeAspect="1"/>
          </p:cNvGraphicFramePr>
          <p:nvPr/>
        </p:nvGraphicFramePr>
        <p:xfrm>
          <a:off x="5311176" y="36301"/>
          <a:ext cx="3509639" cy="3353943"/>
        </p:xfrm>
        <a:graphic>
          <a:graphicData uri="http://schemas.openxmlformats.org/presentationml/2006/ole">
            <mc:AlternateContent xmlns:mc="http://schemas.openxmlformats.org/markup-compatibility/2006">
              <mc:Choice xmlns:v="urn:schemas-microsoft-com:vml" Requires="v">
                <p:oleObj name="Visio" r:id="rId5" imgW="2695276" imgH="2509932" progId="Visio.Drawing.11">
                  <p:embed/>
                </p:oleObj>
              </mc:Choice>
              <mc:Fallback>
                <p:oleObj name="Visio" r:id="rId5" imgW="2695276" imgH="2509932" progId="Visio.Drawing.11">
                  <p:embed/>
                  <p:pic>
                    <p:nvPicPr>
                      <p:cNvPr id="2" name="Object 1"/>
                      <p:cNvPicPr/>
                      <p:nvPr/>
                    </p:nvPicPr>
                    <p:blipFill>
                      <a:blip r:embed="rId6"/>
                      <a:stretch>
                        <a:fillRect/>
                      </a:stretch>
                    </p:blipFill>
                    <p:spPr>
                      <a:xfrm>
                        <a:off x="5311176" y="36301"/>
                        <a:ext cx="3509639" cy="3353943"/>
                      </a:xfrm>
                      <a:prstGeom prst="rect">
                        <a:avLst/>
                      </a:prstGeom>
                    </p:spPr>
                  </p:pic>
                </p:oleObj>
              </mc:Fallback>
            </mc:AlternateContent>
          </a:graphicData>
        </a:graphic>
      </p:graphicFrame>
      <p:graphicFrame>
        <p:nvGraphicFramePr>
          <p:cNvPr id="23" name="Object 22"/>
          <p:cNvGraphicFramePr>
            <a:graphicFrameLocks noChangeAspect="1"/>
          </p:cNvGraphicFramePr>
          <p:nvPr/>
        </p:nvGraphicFramePr>
        <p:xfrm>
          <a:off x="177467" y="500679"/>
          <a:ext cx="4895872" cy="2150973"/>
        </p:xfrm>
        <a:graphic>
          <a:graphicData uri="http://schemas.openxmlformats.org/presentationml/2006/ole">
            <mc:AlternateContent xmlns:mc="http://schemas.openxmlformats.org/markup-compatibility/2006">
              <mc:Choice xmlns:v="urn:schemas-microsoft-com:vml" Requires="v">
                <p:oleObj name="Visio" r:id="rId7" imgW="3859122" imgH="1695796" progId="Visio.Drawing.11">
                  <p:embed/>
                </p:oleObj>
              </mc:Choice>
              <mc:Fallback>
                <p:oleObj name="Visio" r:id="rId7" imgW="3859122" imgH="1695796" progId="Visio.Drawing.11">
                  <p:embed/>
                  <p:pic>
                    <p:nvPicPr>
                      <p:cNvPr id="23" name="Object 22"/>
                      <p:cNvPicPr/>
                      <p:nvPr/>
                    </p:nvPicPr>
                    <p:blipFill>
                      <a:blip r:embed="rId8"/>
                      <a:stretch>
                        <a:fillRect/>
                      </a:stretch>
                    </p:blipFill>
                    <p:spPr>
                      <a:xfrm>
                        <a:off x="177467" y="500679"/>
                        <a:ext cx="4895872" cy="2150973"/>
                      </a:xfrm>
                      <a:prstGeom prst="rect">
                        <a:avLst/>
                      </a:prstGeom>
                    </p:spPr>
                  </p:pic>
                </p:oleObj>
              </mc:Fallback>
            </mc:AlternateContent>
          </a:graphicData>
        </a:graphic>
      </p:graphicFrame>
      <p:sp>
        <p:nvSpPr>
          <p:cNvPr id="81" name="Snip Diagonal Corner Rectangle 80"/>
          <p:cNvSpPr/>
          <p:nvPr/>
        </p:nvSpPr>
        <p:spPr>
          <a:xfrm>
            <a:off x="0" y="2924937"/>
            <a:ext cx="458343" cy="458343"/>
          </a:xfrm>
          <a:prstGeom prst="snip2Diag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Tahoma"/>
                <a:ea typeface="+mn-ea"/>
                <a:cs typeface="+mn-cs"/>
              </a:rPr>
              <a:t>1</a:t>
            </a:r>
          </a:p>
        </p:txBody>
      </p:sp>
      <p:sp>
        <p:nvSpPr>
          <p:cNvPr id="82" name="Snip Diagonal Corner Rectangle 81"/>
          <p:cNvSpPr/>
          <p:nvPr/>
        </p:nvSpPr>
        <p:spPr>
          <a:xfrm>
            <a:off x="8675925" y="2924936"/>
            <a:ext cx="458343" cy="458343"/>
          </a:xfrm>
          <a:prstGeom prst="snip2Diag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Tahoma"/>
                <a:ea typeface="+mn-ea"/>
                <a:cs typeface="+mn-cs"/>
              </a:rPr>
              <a:t>2</a:t>
            </a:r>
          </a:p>
        </p:txBody>
      </p:sp>
      <p:sp>
        <p:nvSpPr>
          <p:cNvPr id="83" name="TextBox 82"/>
          <p:cNvSpPr txBox="1"/>
          <p:nvPr/>
        </p:nvSpPr>
        <p:spPr>
          <a:xfrm>
            <a:off x="458343" y="2924936"/>
            <a:ext cx="294940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ahoma"/>
                <a:ea typeface="+mn-ea"/>
                <a:cs typeface="+mn-cs"/>
              </a:rPr>
              <a:t>Sequencing</a:t>
            </a:r>
          </a:p>
        </p:txBody>
      </p:sp>
      <p:sp>
        <p:nvSpPr>
          <p:cNvPr id="84" name="TextBox 83"/>
          <p:cNvSpPr txBox="1"/>
          <p:nvPr/>
        </p:nvSpPr>
        <p:spPr>
          <a:xfrm>
            <a:off x="6304876" y="2916378"/>
            <a:ext cx="247322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ahoma"/>
                <a:ea typeface="+mn-ea"/>
                <a:cs typeface="+mn-cs"/>
              </a:rPr>
              <a:t>Read Mapping</a:t>
            </a:r>
          </a:p>
        </p:txBody>
      </p:sp>
      <p:sp>
        <p:nvSpPr>
          <p:cNvPr id="85" name="Snip Diagonal Corner Rectangle 84"/>
          <p:cNvSpPr/>
          <p:nvPr/>
        </p:nvSpPr>
        <p:spPr>
          <a:xfrm>
            <a:off x="-11591" y="6399657"/>
            <a:ext cx="458343" cy="458343"/>
          </a:xfrm>
          <a:prstGeom prst="snip2Diag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Tahoma"/>
                <a:ea typeface="+mn-ea"/>
                <a:cs typeface="+mn-cs"/>
              </a:rPr>
              <a:t>3</a:t>
            </a:r>
          </a:p>
        </p:txBody>
      </p:sp>
      <p:sp>
        <p:nvSpPr>
          <p:cNvPr id="86" name="Snip Diagonal Corner Rectangle 85"/>
          <p:cNvSpPr/>
          <p:nvPr/>
        </p:nvSpPr>
        <p:spPr>
          <a:xfrm>
            <a:off x="8678558" y="6399656"/>
            <a:ext cx="458343" cy="458343"/>
          </a:xfrm>
          <a:prstGeom prst="snip2Diag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Tahoma"/>
                <a:ea typeface="+mn-ea"/>
                <a:cs typeface="+mn-cs"/>
              </a:rPr>
              <a:t>4</a:t>
            </a:r>
          </a:p>
        </p:txBody>
      </p:sp>
      <p:sp>
        <p:nvSpPr>
          <p:cNvPr id="87" name="TextBox 86"/>
          <p:cNvSpPr txBox="1"/>
          <p:nvPr/>
        </p:nvSpPr>
        <p:spPr>
          <a:xfrm>
            <a:off x="483743" y="6379336"/>
            <a:ext cx="294940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ahoma"/>
                <a:ea typeface="+mn-ea"/>
                <a:cs typeface="+mn-cs"/>
              </a:rPr>
              <a:t>Variant Calling</a:t>
            </a:r>
          </a:p>
        </p:txBody>
      </p:sp>
      <p:sp>
        <p:nvSpPr>
          <p:cNvPr id="88" name="TextBox 87"/>
          <p:cNvSpPr txBox="1"/>
          <p:nvPr/>
        </p:nvSpPr>
        <p:spPr>
          <a:xfrm>
            <a:off x="5558503" y="6399656"/>
            <a:ext cx="34048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ahoma"/>
                <a:ea typeface="+mn-ea"/>
                <a:cs typeface="+mn-cs"/>
              </a:rPr>
              <a:t>Scientific Discovery</a:t>
            </a:r>
          </a:p>
        </p:txBody>
      </p:sp>
      <p:sp>
        <p:nvSpPr>
          <p:cNvPr id="22" name="Rectangle 21">
            <a:extLst>
              <a:ext uri="{FF2B5EF4-FFF2-40B4-BE49-F238E27FC236}">
                <a16:creationId xmlns:a16="http://schemas.microsoft.com/office/drawing/2014/main" id="{14CFF81F-F748-1245-84EF-EB79E2E2F17A}"/>
              </a:ext>
            </a:extLst>
          </p:cNvPr>
          <p:cNvSpPr/>
          <p:nvPr/>
        </p:nvSpPr>
        <p:spPr>
          <a:xfrm>
            <a:off x="0" y="4077072"/>
            <a:ext cx="9144000" cy="1169233"/>
          </a:xfrm>
          <a:prstGeom prst="rect">
            <a:avLst/>
          </a:prstGeom>
          <a:solidFill>
            <a:srgbClr val="F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Futura Medium" charset="0"/>
                <a:ea typeface="Futura Medium" charset="0"/>
                <a:cs typeface="Futura Medium" charset="0"/>
              </a:rPr>
              <a:t>Data </a:t>
            </a:r>
            <a:r>
              <a:rPr kumimoji="0" lang="en-US" sz="3200" b="0" i="0" u="none" strike="noStrike" kern="1200" cap="none" spc="0" normalizeH="0" baseline="0" noProof="0" dirty="0">
                <a:ln>
                  <a:noFill/>
                </a:ln>
                <a:solidFill>
                  <a:prstClr val="white"/>
                </a:solidFill>
                <a:effectLst/>
                <a:uLnTx/>
                <a:uFillTx/>
                <a:latin typeface="Cambria Math" panose="02040503050406030204" pitchFamily="18" charset="0"/>
                <a:ea typeface="Cambria Math" panose="02040503050406030204" pitchFamily="18" charset="0"/>
                <a:cs typeface="+mn-cs"/>
              </a:rPr>
              <a:t>→</a:t>
            </a:r>
            <a:r>
              <a:rPr kumimoji="0" lang="en-US" sz="3200" b="0" i="0" u="none" strike="noStrike" kern="1200" cap="none" spc="0" normalizeH="0" baseline="0" noProof="0" dirty="0">
                <a:ln>
                  <a:noFill/>
                </a:ln>
                <a:solidFill>
                  <a:prstClr val="white"/>
                </a:solidFill>
                <a:effectLst/>
                <a:uLnTx/>
                <a:uFillTx/>
                <a:latin typeface="Gill Sans MT"/>
                <a:ea typeface="+mn-ea"/>
                <a:cs typeface="+mn-cs"/>
              </a:rPr>
              <a:t> </a:t>
            </a:r>
            <a:r>
              <a:rPr kumimoji="0" lang="en-US" sz="3200" b="0" i="0" u="none" strike="noStrike" kern="1200" cap="none" spc="0" normalizeH="0" baseline="0" noProof="0" dirty="0">
                <a:ln>
                  <a:noFill/>
                </a:ln>
                <a:solidFill>
                  <a:prstClr val="white"/>
                </a:solidFill>
                <a:effectLst/>
                <a:uLnTx/>
                <a:uFillTx/>
                <a:latin typeface="Futura Medium" charset="0"/>
                <a:ea typeface="Futura Medium" charset="0"/>
                <a:cs typeface="Futura Medium" charset="0"/>
              </a:rPr>
              <a:t>performance &amp; energy bottleneck</a:t>
            </a:r>
          </a:p>
        </p:txBody>
      </p:sp>
    </p:spTree>
    <p:extLst>
      <p:ext uri="{BB962C8B-B14F-4D97-AF65-F5344CB8AC3E}">
        <p14:creationId xmlns:p14="http://schemas.microsoft.com/office/powerpoint/2010/main" val="30158720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10210800" cy="914400"/>
          </a:xfrm>
        </p:spPr>
        <p:txBody>
          <a:bodyPr/>
          <a:lstStyle/>
          <a:p>
            <a:r>
              <a:rPr lang="en-US" sz="3700" dirty="0"/>
              <a:t>Popular Consumer Workloads</a:t>
            </a:r>
          </a:p>
        </p:txBody>
      </p:sp>
      <p:sp>
        <p:nvSpPr>
          <p:cNvPr id="3" name="Content Placeholder 2"/>
          <p:cNvSpPr>
            <a:spLocks noGrp="1"/>
          </p:cNvSpPr>
          <p:nvPr>
            <p:ph idx="1"/>
          </p:nvPr>
        </p:nvSpPr>
        <p:spPr>
          <a:xfrm>
            <a:off x="152400" y="1066800"/>
            <a:ext cx="8839200" cy="5638800"/>
          </a:xfrm>
        </p:spPr>
        <p:txBody>
          <a:bodyPr>
            <a:normAutofit/>
          </a:bodyPr>
          <a:lstStyle/>
          <a:p>
            <a:pPr lvl="1"/>
            <a:endParaRPr lang="en-US" sz="2000" dirty="0">
              <a:solidFill>
                <a:srgbClr val="595959"/>
              </a:solidFill>
            </a:endParaRPr>
          </a:p>
          <a:p>
            <a:pPr lvl="1"/>
            <a:endParaRPr lang="en-US" sz="2400" dirty="0">
              <a:solidFill>
                <a:schemeClr val="tx2"/>
              </a:solidFill>
            </a:endParaRPr>
          </a:p>
          <a:p>
            <a:pPr marL="342900" lvl="1" indent="-342900">
              <a:buFont typeface="Arial" pitchFamily="34" charset="0"/>
              <a:buChar char="•"/>
            </a:pPr>
            <a:endParaRPr lang="en-US" sz="2400" u="sng" dirty="0">
              <a:solidFill>
                <a:schemeClr val="tx2"/>
              </a:solidFill>
            </a:endParaRPr>
          </a:p>
          <a:p>
            <a:pPr lvl="1"/>
            <a:endParaRPr lang="en-US" sz="2000" dirty="0">
              <a:solidFill>
                <a:srgbClr val="595959"/>
              </a:solidFill>
            </a:endParaRPr>
          </a:p>
          <a:p>
            <a:endParaRPr lang="en-US" dirty="0"/>
          </a:p>
        </p:txBody>
      </p:sp>
      <p:pic>
        <p:nvPicPr>
          <p:cNvPr id="6" name="Picture 5" descr="safari.png"/>
          <p:cNvPicPr>
            <a:picLocks noChangeAspect="1"/>
          </p:cNvPicPr>
          <p:nvPr/>
        </p:nvPicPr>
        <p:blipFill>
          <a:blip r:embed="rId3" cstate="print"/>
          <a:stretch>
            <a:fillRect/>
          </a:stretch>
        </p:blipFill>
        <p:spPr>
          <a:xfrm>
            <a:off x="76200" y="6580445"/>
            <a:ext cx="959296" cy="277563"/>
          </a:xfrm>
          <a:prstGeom prst="rect">
            <a:avLst/>
          </a:prstGeom>
        </p:spPr>
      </p:pic>
      <p:sp>
        <p:nvSpPr>
          <p:cNvPr id="5" name="Rectangle 4"/>
          <p:cNvSpPr/>
          <p:nvPr/>
        </p:nvSpPr>
        <p:spPr>
          <a:xfrm>
            <a:off x="533400" y="2433935"/>
            <a:ext cx="3124200" cy="584776"/>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Gill Sans MT"/>
                <a:ea typeface="+mn-ea"/>
                <a:cs typeface="+mn-cs"/>
              </a:rPr>
              <a:t>Chrome</a:t>
            </a:r>
            <a:endParaRPr kumimoji="0" lang="en-US" sz="2800" b="1" i="0" u="none" strike="noStrike" kern="1200" cap="none" spc="0" normalizeH="0" baseline="0" noProof="0" dirty="0">
              <a:ln>
                <a:noFill/>
              </a:ln>
              <a:solidFill>
                <a:prstClr val="black"/>
              </a:solidFill>
              <a:effectLst/>
              <a:uLnTx/>
              <a:uFillTx/>
              <a:latin typeface="Gill Sans MT"/>
              <a:ea typeface="+mn-ea"/>
              <a:cs typeface="+mn-cs"/>
            </a:endParaRPr>
          </a:p>
        </p:txBody>
      </p:sp>
      <p:sp>
        <p:nvSpPr>
          <p:cNvPr id="9" name="TextBox 8"/>
          <p:cNvSpPr txBox="1"/>
          <p:nvPr/>
        </p:nvSpPr>
        <p:spPr>
          <a:xfrm>
            <a:off x="381000" y="2967335"/>
            <a:ext cx="3886200" cy="461665"/>
          </a:xfrm>
          <a:prstGeom prst="rect">
            <a:avLst/>
          </a:prstGeom>
          <a:noFill/>
        </p:spPr>
        <p:txBody>
          <a:bodyPr wrap="square" rtlCol="0">
            <a:spAutoFit/>
          </a:bodyPr>
          <a:lstStyle/>
          <a:p>
            <a:pPr marL="0" marR="0" lvl="2"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web browser</a:t>
            </a:r>
            <a:endParaRPr kumimoji="0" lang="en-US" sz="2400" b="1" i="0" u="none" strike="noStrike" kern="1200" cap="none" spc="0" normalizeH="0" baseline="0" noProof="0" dirty="0">
              <a:ln>
                <a:noFill/>
              </a:ln>
              <a:solidFill>
                <a:srgbClr val="0000FF"/>
              </a:solidFill>
              <a:effectLst/>
              <a:uLnTx/>
              <a:uFillTx/>
              <a:latin typeface="Gill Sans MT"/>
              <a:ea typeface="+mn-ea"/>
              <a:cs typeface="+mn-cs"/>
            </a:endParaRPr>
          </a:p>
        </p:txBody>
      </p:sp>
      <p:sp>
        <p:nvSpPr>
          <p:cNvPr id="11" name="TextBox 10"/>
          <p:cNvSpPr txBox="1"/>
          <p:nvPr/>
        </p:nvSpPr>
        <p:spPr>
          <a:xfrm>
            <a:off x="4267200" y="2463224"/>
            <a:ext cx="4267200" cy="5847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Gill Sans MT"/>
                <a:ea typeface="+mn-ea"/>
                <a:cs typeface="+mn-cs"/>
              </a:rPr>
              <a:t>TensorFlow</a:t>
            </a:r>
            <a:r>
              <a:rPr kumimoji="0" lang="en-US" sz="3200" b="1" i="0" u="none" strike="noStrike" kern="1200" cap="none" spc="0" normalizeH="0" baseline="0" noProof="0" dirty="0">
                <a:ln>
                  <a:noFill/>
                </a:ln>
                <a:solidFill>
                  <a:srgbClr val="000000"/>
                </a:solidFill>
                <a:effectLst/>
                <a:uLnTx/>
                <a:uFillTx/>
                <a:latin typeface="Gill Sans MT"/>
                <a:ea typeface="+mn-ea"/>
                <a:cs typeface="+mn-cs"/>
              </a:rPr>
              <a:t> Mobile</a:t>
            </a:r>
            <a:endParaRPr kumimoji="0" lang="en-US" sz="2600" b="1" i="0" u="none" strike="noStrike" kern="1200" cap="none" spc="0" normalizeH="0" baseline="0" noProof="0" dirty="0">
              <a:ln>
                <a:noFill/>
              </a:ln>
              <a:solidFill>
                <a:srgbClr val="000000"/>
              </a:solidFill>
              <a:effectLst/>
              <a:uLnTx/>
              <a:uFillTx/>
              <a:latin typeface="Gill Sans MT"/>
              <a:ea typeface="+mn-ea"/>
              <a:cs typeface="+mn-cs"/>
            </a:endParaRPr>
          </a:p>
        </p:txBody>
      </p:sp>
      <p:sp>
        <p:nvSpPr>
          <p:cNvPr id="12" name="TextBox 11"/>
          <p:cNvSpPr txBox="1"/>
          <p:nvPr/>
        </p:nvSpPr>
        <p:spPr>
          <a:xfrm>
            <a:off x="3810000" y="2979003"/>
            <a:ext cx="52578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machine learning framework</a:t>
            </a:r>
            <a:endParaRPr kumimoji="0" lang="en-US" sz="2400" b="0" i="0" u="none" strike="noStrike" kern="1200" cap="none" spc="0" normalizeH="0" baseline="0" noProof="0" dirty="0">
              <a:ln>
                <a:noFill/>
              </a:ln>
              <a:solidFill>
                <a:srgbClr val="595959"/>
              </a:solidFill>
              <a:effectLst/>
              <a:uLnTx/>
              <a:uFillTx/>
              <a:latin typeface="Gill Sans MT"/>
              <a:ea typeface="+mn-ea"/>
              <a:cs typeface="+mn-cs"/>
            </a:endParaRPr>
          </a:p>
        </p:txBody>
      </p:sp>
      <p:sp>
        <p:nvSpPr>
          <p:cNvPr id="16" name="Rectangle 15"/>
          <p:cNvSpPr/>
          <p:nvPr/>
        </p:nvSpPr>
        <p:spPr>
          <a:xfrm>
            <a:off x="-76200" y="5334000"/>
            <a:ext cx="4114800" cy="584776"/>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Gill Sans MT"/>
                <a:ea typeface="+mn-ea"/>
                <a:cs typeface="+mn-cs"/>
              </a:rPr>
              <a:t>Video Playback</a:t>
            </a:r>
          </a:p>
        </p:txBody>
      </p:sp>
      <p:sp>
        <p:nvSpPr>
          <p:cNvPr id="17" name="TextBox 16"/>
          <p:cNvSpPr txBox="1"/>
          <p:nvPr/>
        </p:nvSpPr>
        <p:spPr>
          <a:xfrm>
            <a:off x="127000" y="5943600"/>
            <a:ext cx="4292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a:t>
            </a:r>
            <a:r>
              <a:rPr kumimoji="0" lang="en-US" sz="2400" b="1" i="0" u="none" strike="noStrike" kern="1200" cap="none" spc="0" normalizeH="0" baseline="0" noProof="0" dirty="0">
                <a:ln>
                  <a:noFill/>
                </a:ln>
                <a:solidFill>
                  <a:srgbClr val="0000FF"/>
                </a:solidFill>
                <a:effectLst/>
                <a:uLnTx/>
                <a:uFillTx/>
                <a:latin typeface="Gill Sans MT"/>
                <a:ea typeface="+mn-ea"/>
                <a:cs typeface="+mn-cs"/>
              </a:rPr>
              <a:t>video codec</a:t>
            </a:r>
            <a:r>
              <a:rPr kumimoji="0" lang="en-US" sz="2400" b="1" i="0" u="none" strike="noStrike" kern="1200" cap="none" spc="0" normalizeH="0" baseline="0" noProof="0" dirty="0">
                <a:ln>
                  <a:noFill/>
                </a:ln>
                <a:solidFill>
                  <a:srgbClr val="595959"/>
                </a:solidFill>
                <a:effectLst/>
                <a:uLnTx/>
                <a:uFillTx/>
                <a:latin typeface="Gill Sans MT"/>
                <a:ea typeface="+mn-ea"/>
                <a:cs typeface="+mn-cs"/>
              </a:rPr>
              <a:t> </a:t>
            </a:r>
            <a:br>
              <a:rPr kumimoji="0" lang="en-US" sz="2400" b="1" i="0" u="none" strike="noStrike" kern="1200" cap="none" spc="0" normalizeH="0" baseline="0" noProof="0" dirty="0">
                <a:ln>
                  <a:noFill/>
                </a:ln>
                <a:solidFill>
                  <a:srgbClr val="595959"/>
                </a:solidFill>
                <a:effectLst/>
                <a:uLnTx/>
                <a:uFillTx/>
                <a:latin typeface="Gill Sans MT"/>
                <a:ea typeface="+mn-ea"/>
                <a:cs typeface="+mn-cs"/>
              </a:rPr>
            </a:br>
            <a:endParaRPr kumimoji="0" lang="en-US" sz="2400" b="1" i="0" u="none" strike="noStrike" kern="1200" cap="none" spc="0" normalizeH="0" baseline="0" noProof="0" dirty="0">
              <a:ln>
                <a:noFill/>
              </a:ln>
              <a:solidFill>
                <a:srgbClr val="0000FF"/>
              </a:solidFill>
              <a:effectLst/>
              <a:uLnTx/>
              <a:uFillTx/>
              <a:latin typeface="Gill Sans MT"/>
              <a:ea typeface="+mn-ea"/>
              <a:cs typeface="+mn-cs"/>
            </a:endParaRPr>
          </a:p>
        </p:txBody>
      </p:sp>
      <p:pic>
        <p:nvPicPr>
          <p:cNvPr id="13" name="Picture 12"/>
          <p:cNvPicPr>
            <a:picLocks noChangeAspect="1"/>
          </p:cNvPicPr>
          <p:nvPr/>
        </p:nvPicPr>
        <p:blipFill>
          <a:blip r:embed="rId4"/>
          <a:stretch>
            <a:fillRect/>
          </a:stretch>
        </p:blipFill>
        <p:spPr>
          <a:xfrm>
            <a:off x="1752600" y="1290935"/>
            <a:ext cx="1066800" cy="1066800"/>
          </a:xfrm>
          <a:prstGeom prst="rect">
            <a:avLst/>
          </a:prstGeom>
        </p:spPr>
      </p:pic>
      <p:pic>
        <p:nvPicPr>
          <p:cNvPr id="14" name="Picture 13"/>
          <p:cNvPicPr>
            <a:picLocks noChangeAspect="1"/>
          </p:cNvPicPr>
          <p:nvPr/>
        </p:nvPicPr>
        <p:blipFill>
          <a:blip r:embed="rId5"/>
          <a:stretch>
            <a:fillRect/>
          </a:stretch>
        </p:blipFill>
        <p:spPr>
          <a:xfrm>
            <a:off x="5791200" y="1205370"/>
            <a:ext cx="1081655" cy="1156830"/>
          </a:xfrm>
          <a:prstGeom prst="rect">
            <a:avLst/>
          </a:prstGeom>
        </p:spPr>
      </p:pic>
      <p:sp>
        <p:nvSpPr>
          <p:cNvPr id="19" name="Rectangle 18"/>
          <p:cNvSpPr/>
          <p:nvPr/>
        </p:nvSpPr>
        <p:spPr>
          <a:xfrm>
            <a:off x="6096000" y="3769051"/>
            <a:ext cx="3505200" cy="492443"/>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srgbClr val="000000"/>
              </a:solidFill>
              <a:effectLst/>
              <a:uLnTx/>
              <a:uFillTx/>
              <a:latin typeface="Gill Sans MT"/>
              <a:ea typeface="+mn-ea"/>
              <a:cs typeface="+mn-cs"/>
            </a:endParaRPr>
          </a:p>
        </p:txBody>
      </p:sp>
      <p:grpSp>
        <p:nvGrpSpPr>
          <p:cNvPr id="10" name="Group 9"/>
          <p:cNvGrpSpPr/>
          <p:nvPr/>
        </p:nvGrpSpPr>
        <p:grpSpPr>
          <a:xfrm>
            <a:off x="1371600" y="4191000"/>
            <a:ext cx="1600200" cy="1219200"/>
            <a:chOff x="5867400" y="2936553"/>
            <a:chExt cx="2057400" cy="1447800"/>
          </a:xfrm>
        </p:grpSpPr>
        <p:pic>
          <p:nvPicPr>
            <p:cNvPr id="31" name="Picture 30"/>
            <p:cNvPicPr>
              <a:picLocks noChangeAspect="1"/>
            </p:cNvPicPr>
            <p:nvPr/>
          </p:nvPicPr>
          <p:blipFill>
            <a:blip r:embed="rId6"/>
            <a:stretch>
              <a:fillRect/>
            </a:stretch>
          </p:blipFill>
          <p:spPr>
            <a:xfrm>
              <a:off x="6096000" y="3927153"/>
              <a:ext cx="431470" cy="457200"/>
            </a:xfrm>
            <a:prstGeom prst="rect">
              <a:avLst/>
            </a:prstGeom>
          </p:spPr>
        </p:pic>
        <p:pic>
          <p:nvPicPr>
            <p:cNvPr id="24" name="Picture 23"/>
            <p:cNvPicPr>
              <a:picLocks noChangeAspect="1"/>
            </p:cNvPicPr>
            <p:nvPr/>
          </p:nvPicPr>
          <p:blipFill>
            <a:blip r:embed="rId7"/>
            <a:stretch>
              <a:fillRect/>
            </a:stretch>
          </p:blipFill>
          <p:spPr>
            <a:xfrm>
              <a:off x="6553200" y="3984544"/>
              <a:ext cx="1295400" cy="325214"/>
            </a:xfrm>
            <a:prstGeom prst="rect">
              <a:avLst/>
            </a:prstGeom>
          </p:spPr>
        </p:pic>
        <p:pic>
          <p:nvPicPr>
            <p:cNvPr id="8" name="Picture 7"/>
            <p:cNvPicPr>
              <a:picLocks noChangeAspect="1"/>
            </p:cNvPicPr>
            <p:nvPr/>
          </p:nvPicPr>
          <p:blipFill>
            <a:blip r:embed="rId8"/>
            <a:stretch>
              <a:fillRect/>
            </a:stretch>
          </p:blipFill>
          <p:spPr>
            <a:xfrm>
              <a:off x="5867400" y="2936553"/>
              <a:ext cx="2057400" cy="935088"/>
            </a:xfrm>
            <a:prstGeom prst="rect">
              <a:avLst/>
            </a:prstGeom>
          </p:spPr>
        </p:pic>
      </p:grpSp>
      <p:grpSp>
        <p:nvGrpSpPr>
          <p:cNvPr id="25" name="Group 24"/>
          <p:cNvGrpSpPr/>
          <p:nvPr/>
        </p:nvGrpSpPr>
        <p:grpSpPr>
          <a:xfrm>
            <a:off x="5638800" y="4234696"/>
            <a:ext cx="1676400" cy="1219200"/>
            <a:chOff x="5867400" y="2936553"/>
            <a:chExt cx="2057400" cy="1447800"/>
          </a:xfrm>
        </p:grpSpPr>
        <p:pic>
          <p:nvPicPr>
            <p:cNvPr id="26" name="Picture 25"/>
            <p:cNvPicPr>
              <a:picLocks noChangeAspect="1"/>
            </p:cNvPicPr>
            <p:nvPr/>
          </p:nvPicPr>
          <p:blipFill>
            <a:blip r:embed="rId6"/>
            <a:stretch>
              <a:fillRect/>
            </a:stretch>
          </p:blipFill>
          <p:spPr>
            <a:xfrm>
              <a:off x="6096000" y="3927153"/>
              <a:ext cx="431470" cy="457200"/>
            </a:xfrm>
            <a:prstGeom prst="rect">
              <a:avLst/>
            </a:prstGeom>
          </p:spPr>
        </p:pic>
        <p:pic>
          <p:nvPicPr>
            <p:cNvPr id="27" name="Picture 26"/>
            <p:cNvPicPr>
              <a:picLocks noChangeAspect="1"/>
            </p:cNvPicPr>
            <p:nvPr/>
          </p:nvPicPr>
          <p:blipFill>
            <a:blip r:embed="rId7"/>
            <a:stretch>
              <a:fillRect/>
            </a:stretch>
          </p:blipFill>
          <p:spPr>
            <a:xfrm>
              <a:off x="6553200" y="3984544"/>
              <a:ext cx="1295400" cy="325214"/>
            </a:xfrm>
            <a:prstGeom prst="rect">
              <a:avLst/>
            </a:prstGeom>
          </p:spPr>
        </p:pic>
        <p:pic>
          <p:nvPicPr>
            <p:cNvPr id="28" name="Picture 27"/>
            <p:cNvPicPr>
              <a:picLocks noChangeAspect="1"/>
            </p:cNvPicPr>
            <p:nvPr/>
          </p:nvPicPr>
          <p:blipFill>
            <a:blip r:embed="rId8"/>
            <a:stretch>
              <a:fillRect/>
            </a:stretch>
          </p:blipFill>
          <p:spPr>
            <a:xfrm>
              <a:off x="5867400" y="2936553"/>
              <a:ext cx="2057400" cy="935088"/>
            </a:xfrm>
            <a:prstGeom prst="rect">
              <a:avLst/>
            </a:prstGeom>
          </p:spPr>
        </p:pic>
      </p:grpSp>
      <p:sp>
        <p:nvSpPr>
          <p:cNvPr id="30" name="Rectangle 29"/>
          <p:cNvSpPr/>
          <p:nvPr/>
        </p:nvSpPr>
        <p:spPr>
          <a:xfrm>
            <a:off x="4191000" y="5352872"/>
            <a:ext cx="4114800" cy="584776"/>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Gill Sans MT"/>
                <a:ea typeface="+mn-ea"/>
                <a:cs typeface="+mn-cs"/>
              </a:rPr>
              <a:t>Video Capture</a:t>
            </a:r>
          </a:p>
        </p:txBody>
      </p:sp>
      <p:sp>
        <p:nvSpPr>
          <p:cNvPr id="32" name="TextBox 31"/>
          <p:cNvSpPr txBox="1"/>
          <p:nvPr/>
        </p:nvSpPr>
        <p:spPr>
          <a:xfrm>
            <a:off x="4318000" y="5962472"/>
            <a:ext cx="4292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a:t>
            </a:r>
            <a:r>
              <a:rPr kumimoji="0" lang="en-US" sz="2400" b="1" i="0" u="none" strike="noStrike" kern="1200" cap="none" spc="0" normalizeH="0" baseline="0" noProof="0" dirty="0">
                <a:ln>
                  <a:noFill/>
                </a:ln>
                <a:solidFill>
                  <a:srgbClr val="0000FF"/>
                </a:solidFill>
                <a:effectLst/>
                <a:uLnTx/>
                <a:uFillTx/>
                <a:latin typeface="Gill Sans MT"/>
                <a:ea typeface="+mn-ea"/>
                <a:cs typeface="+mn-cs"/>
              </a:rPr>
              <a:t>video codec</a:t>
            </a:r>
            <a:r>
              <a:rPr kumimoji="0" lang="en-US" sz="2400" b="1" i="0" u="none" strike="noStrike" kern="1200" cap="none" spc="0" normalizeH="0" baseline="0" noProof="0" dirty="0">
                <a:ln>
                  <a:noFill/>
                </a:ln>
                <a:solidFill>
                  <a:srgbClr val="595959"/>
                </a:solidFill>
                <a:effectLst/>
                <a:uLnTx/>
                <a:uFillTx/>
                <a:latin typeface="Gill Sans MT"/>
                <a:ea typeface="+mn-ea"/>
                <a:cs typeface="+mn-cs"/>
              </a:rPr>
              <a:t> </a:t>
            </a:r>
            <a:br>
              <a:rPr kumimoji="0" lang="en-US" sz="2400" b="1" i="0" u="none" strike="noStrike" kern="1200" cap="none" spc="0" normalizeH="0" baseline="0" noProof="0" dirty="0">
                <a:ln>
                  <a:noFill/>
                </a:ln>
                <a:solidFill>
                  <a:srgbClr val="595959"/>
                </a:solidFill>
                <a:effectLst/>
                <a:uLnTx/>
                <a:uFillTx/>
                <a:latin typeface="Gill Sans MT"/>
                <a:ea typeface="+mn-ea"/>
                <a:cs typeface="+mn-cs"/>
              </a:rPr>
            </a:br>
            <a:endParaRPr kumimoji="0" lang="en-US" sz="2400" b="1" i="0" u="none" strike="noStrike" kern="1200" cap="none" spc="0" normalizeH="0" baseline="0" noProof="0" dirty="0">
              <a:ln>
                <a:noFill/>
              </a:ln>
              <a:solidFill>
                <a:srgbClr val="0000FF"/>
              </a:solidFill>
              <a:effectLst/>
              <a:uLnTx/>
              <a:uFillTx/>
              <a:latin typeface="Gill Sans MT"/>
              <a:ea typeface="+mn-ea"/>
              <a:cs typeface="+mn-cs"/>
            </a:endParaRPr>
          </a:p>
        </p:txBody>
      </p:sp>
    </p:spTree>
    <p:extLst>
      <p:ext uri="{BB962C8B-B14F-4D97-AF65-F5344CB8AC3E}">
        <p14:creationId xmlns:p14="http://schemas.microsoft.com/office/powerpoint/2010/main" val="27712907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9144000" cy="914400"/>
          </a:xfrm>
        </p:spPr>
        <p:txBody>
          <a:bodyPr/>
          <a:lstStyle/>
          <a:p>
            <a:r>
              <a:rPr lang="en-US" dirty="0"/>
              <a:t>Energy Cost of Data Movement</a:t>
            </a:r>
          </a:p>
        </p:txBody>
      </p:sp>
      <p:sp>
        <p:nvSpPr>
          <p:cNvPr id="3" name="Content Placeholder 2"/>
          <p:cNvSpPr>
            <a:spLocks noGrp="1"/>
          </p:cNvSpPr>
          <p:nvPr>
            <p:ph idx="1"/>
          </p:nvPr>
        </p:nvSpPr>
        <p:spPr>
          <a:xfrm>
            <a:off x="-4724400" y="914400"/>
            <a:ext cx="2057400" cy="5486400"/>
          </a:xfrm>
        </p:spPr>
        <p:txBody>
          <a:bodyPr>
            <a:normAutofit/>
          </a:bodyPr>
          <a:lstStyle/>
          <a:p>
            <a:pPr marL="914400" lvl="2" indent="0">
              <a:buNone/>
            </a:pPr>
            <a:endParaRPr lang="en-US" sz="2000" dirty="0">
              <a:cs typeface="Adobe Garamond Pro"/>
            </a:endParaRPr>
          </a:p>
          <a:p>
            <a:pPr lvl="1"/>
            <a:endParaRPr lang="en-US" sz="2400" dirty="0">
              <a:cs typeface="Adobe Garamond Pro"/>
            </a:endParaRPr>
          </a:p>
        </p:txBody>
      </p:sp>
      <p:pic>
        <p:nvPicPr>
          <p:cNvPr id="9" name="Picture 8" descr="safari.png"/>
          <p:cNvPicPr>
            <a:picLocks noChangeAspect="1"/>
          </p:cNvPicPr>
          <p:nvPr/>
        </p:nvPicPr>
        <p:blipFill>
          <a:blip r:embed="rId3" cstate="print"/>
          <a:stretch>
            <a:fillRect/>
          </a:stretch>
        </p:blipFill>
        <p:spPr>
          <a:xfrm>
            <a:off x="76200" y="6580445"/>
            <a:ext cx="959296" cy="277563"/>
          </a:xfrm>
          <a:prstGeom prst="rect">
            <a:avLst/>
          </a:prstGeom>
        </p:spPr>
      </p:pic>
      <p:sp>
        <p:nvSpPr>
          <p:cNvPr id="13" name="TextBox 12"/>
          <p:cNvSpPr txBox="1"/>
          <p:nvPr/>
        </p:nvSpPr>
        <p:spPr>
          <a:xfrm>
            <a:off x="3276600" y="2219980"/>
            <a:ext cx="32766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Gill Sans MT"/>
                <a:ea typeface="+mn-ea"/>
                <a:cs typeface="+mn-cs"/>
              </a:rPr>
              <a:t>Data Movement</a:t>
            </a:r>
          </a:p>
        </p:txBody>
      </p:sp>
      <p:cxnSp>
        <p:nvCxnSpPr>
          <p:cNvPr id="29" name="Straight Arrow Connector 28"/>
          <p:cNvCxnSpPr/>
          <p:nvPr/>
        </p:nvCxnSpPr>
        <p:spPr>
          <a:xfrm flipH="1">
            <a:off x="3276600" y="2743200"/>
            <a:ext cx="1600200" cy="838200"/>
          </a:xfrm>
          <a:prstGeom prst="straightConnector1">
            <a:avLst/>
          </a:prstGeom>
          <a:ln w="44450" cmpd="sng">
            <a:solidFill>
              <a:schemeClr val="accent2"/>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4876800" y="2743200"/>
            <a:ext cx="0" cy="914400"/>
          </a:xfrm>
          <a:prstGeom prst="straightConnector1">
            <a:avLst/>
          </a:prstGeom>
          <a:ln w="44450" cmpd="sng">
            <a:solidFill>
              <a:schemeClr val="accent2"/>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4876800" y="2743200"/>
            <a:ext cx="1828800" cy="762000"/>
          </a:xfrm>
          <a:prstGeom prst="straightConnector1">
            <a:avLst/>
          </a:prstGeom>
          <a:ln w="44450" cmpd="sng">
            <a:solidFill>
              <a:schemeClr val="accent2"/>
            </a:solidFill>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0" y="1066800"/>
            <a:ext cx="9144000" cy="1031051"/>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F497D"/>
                </a:solidFill>
                <a:effectLst/>
                <a:uLnTx/>
                <a:uFillTx/>
                <a:latin typeface="Gill Sans MT"/>
                <a:ea typeface="+mn-ea"/>
                <a:cs typeface="+mn-cs"/>
              </a:rPr>
              <a:t>1</a:t>
            </a:r>
            <a:r>
              <a:rPr kumimoji="0" lang="en-US" sz="3100" b="1" i="0" u="none" strike="noStrike" kern="1200" cap="none" spc="0" normalizeH="0" baseline="30000" noProof="0" dirty="0">
                <a:ln>
                  <a:noFill/>
                </a:ln>
                <a:solidFill>
                  <a:srgbClr val="1F497D"/>
                </a:solidFill>
                <a:effectLst/>
                <a:uLnTx/>
                <a:uFillTx/>
                <a:latin typeface="Gill Sans MT"/>
                <a:ea typeface="+mn-ea"/>
                <a:cs typeface="+mn-cs"/>
              </a:rPr>
              <a:t>st</a:t>
            </a:r>
            <a:r>
              <a:rPr kumimoji="0" lang="en-US" sz="3100" b="1" i="0" u="none" strike="noStrike" kern="1200" cap="none" spc="0" normalizeH="0" baseline="0" noProof="0" dirty="0">
                <a:ln>
                  <a:noFill/>
                </a:ln>
                <a:solidFill>
                  <a:srgbClr val="1F497D"/>
                </a:solidFill>
                <a:effectLst/>
                <a:uLnTx/>
                <a:uFillTx/>
                <a:latin typeface="Gill Sans MT"/>
                <a:ea typeface="+mn-ea"/>
                <a:cs typeface="+mn-cs"/>
              </a:rPr>
              <a:t> key observation</a:t>
            </a:r>
            <a:r>
              <a:rPr kumimoji="0" lang="en-US" sz="3000" b="1" i="0" u="none" strike="noStrike" kern="1200" cap="none" spc="0" normalizeH="0" baseline="0" noProof="0" dirty="0">
                <a:ln>
                  <a:noFill/>
                </a:ln>
                <a:solidFill>
                  <a:srgbClr val="1F497D"/>
                </a:solidFill>
                <a:effectLst/>
                <a:uLnTx/>
                <a:uFillTx/>
                <a:latin typeface="Gill Sans MT"/>
                <a:ea typeface="+mn-ea"/>
                <a:cs typeface="+mn-cs"/>
              </a:rPr>
              <a:t>:  </a:t>
            </a:r>
            <a:r>
              <a:rPr kumimoji="0" lang="en-US" sz="3000" b="1" i="0" u="none" strike="noStrike" kern="1200" cap="none" spc="0" normalizeH="0" baseline="0" noProof="0" dirty="0">
                <a:ln>
                  <a:noFill/>
                </a:ln>
                <a:solidFill>
                  <a:srgbClr val="C00000"/>
                </a:solidFill>
                <a:effectLst/>
                <a:uLnTx/>
                <a:uFillTx/>
                <a:latin typeface="Gill Sans MT"/>
                <a:ea typeface="+mn-ea"/>
                <a:cs typeface="+mn-cs"/>
              </a:rPr>
              <a:t>62.7%</a:t>
            </a:r>
            <a:r>
              <a:rPr kumimoji="0" lang="en-US" sz="3000" b="1" i="0" u="none" strike="noStrike" kern="1200" cap="none" spc="0" normalizeH="0" baseline="0" noProof="0" dirty="0">
                <a:ln>
                  <a:noFill/>
                </a:ln>
                <a:solidFill>
                  <a:prstClr val="black"/>
                </a:solidFill>
                <a:effectLst/>
                <a:uLnTx/>
                <a:uFillTx/>
                <a:latin typeface="Gill Sans MT"/>
                <a:ea typeface="+mn-ea"/>
                <a:cs typeface="+mn-cs"/>
              </a:rPr>
              <a:t> of the total system energy is spent on </a:t>
            </a:r>
            <a:r>
              <a:rPr kumimoji="0" lang="en-US" sz="3000" b="1" i="0" u="none" strike="noStrike" kern="1200" cap="none" spc="0" normalizeH="0" baseline="0" noProof="0" dirty="0">
                <a:ln>
                  <a:noFill/>
                </a:ln>
                <a:solidFill>
                  <a:srgbClr val="C00000"/>
                </a:solidFill>
                <a:effectLst/>
                <a:uLnTx/>
                <a:uFillTx/>
                <a:latin typeface="Gill Sans MT"/>
                <a:ea typeface="+mn-ea"/>
                <a:cs typeface="+mn-cs"/>
              </a:rPr>
              <a:t>data movement</a:t>
            </a:r>
          </a:p>
        </p:txBody>
      </p:sp>
      <p:sp>
        <p:nvSpPr>
          <p:cNvPr id="33" name="Rectangle 32"/>
          <p:cNvSpPr/>
          <p:nvPr/>
        </p:nvSpPr>
        <p:spPr>
          <a:xfrm>
            <a:off x="0" y="5257800"/>
            <a:ext cx="9144000" cy="538609"/>
          </a:xfrm>
          <a:prstGeom prst="rect">
            <a:avLst/>
          </a:prstGeom>
          <a:no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a:ln>
                  <a:noFill/>
                </a:ln>
                <a:solidFill>
                  <a:srgbClr val="1F497D"/>
                </a:solidFill>
                <a:effectLst/>
                <a:uLnTx/>
                <a:uFillTx/>
                <a:latin typeface="Gill Sans MT"/>
                <a:ea typeface="+mn-ea"/>
                <a:cs typeface="+mn-cs"/>
              </a:rPr>
              <a:t>Potential solution</a:t>
            </a:r>
            <a:r>
              <a:rPr kumimoji="0" lang="en-US" sz="2900" b="1" i="0" u="none" strike="noStrike" kern="1200" cap="none" spc="0" normalizeH="0" baseline="0" noProof="0" dirty="0">
                <a:ln>
                  <a:noFill/>
                </a:ln>
                <a:solidFill>
                  <a:srgbClr val="0000FF"/>
                </a:solidFill>
                <a:effectLst/>
                <a:uLnTx/>
                <a:uFillTx/>
                <a:latin typeface="Gill Sans MT"/>
                <a:ea typeface="+mn-ea"/>
                <a:cs typeface="+mn-cs"/>
              </a:rPr>
              <a:t>:</a:t>
            </a:r>
            <a:r>
              <a:rPr kumimoji="0" lang="en-US" sz="2900" b="1" i="0" u="none" strike="noStrike" kern="1200" cap="none" spc="0" normalizeH="0" baseline="0" noProof="0" dirty="0">
                <a:ln>
                  <a:noFill/>
                </a:ln>
                <a:solidFill>
                  <a:prstClr val="black"/>
                </a:solidFill>
                <a:effectLst/>
                <a:uLnTx/>
                <a:uFillTx/>
                <a:latin typeface="Gill Sans MT"/>
                <a:ea typeface="+mn-ea"/>
                <a:cs typeface="+mn-cs"/>
              </a:rPr>
              <a:t> move computation </a:t>
            </a:r>
            <a:r>
              <a:rPr kumimoji="0" lang="en-US" sz="2900" b="1" i="0" u="none" strike="noStrike" kern="1200" cap="none" spc="0" normalizeH="0" baseline="0" noProof="0" dirty="0">
                <a:ln>
                  <a:noFill/>
                </a:ln>
                <a:solidFill>
                  <a:srgbClr val="0000FF"/>
                </a:solidFill>
                <a:effectLst/>
                <a:uLnTx/>
                <a:uFillTx/>
                <a:latin typeface="Gill Sans MT"/>
                <a:ea typeface="+mn-ea"/>
                <a:cs typeface="+mn-cs"/>
              </a:rPr>
              <a:t>close to data</a:t>
            </a:r>
            <a:endParaRPr kumimoji="0" lang="en-US" sz="2900" b="1" i="0" u="none" strike="noStrike" kern="1200" cap="none" spc="0" normalizeH="0" baseline="0" noProof="0" dirty="0">
              <a:ln>
                <a:noFill/>
              </a:ln>
              <a:solidFill>
                <a:prstClr val="black"/>
              </a:solidFill>
              <a:effectLst/>
              <a:uLnTx/>
              <a:uFillTx/>
              <a:latin typeface="Gill Sans MT"/>
              <a:ea typeface="+mn-ea"/>
              <a:cs typeface="+mn-cs"/>
            </a:endParaRPr>
          </a:p>
        </p:txBody>
      </p:sp>
      <p:sp>
        <p:nvSpPr>
          <p:cNvPr id="39" name="Rectangle 38"/>
          <p:cNvSpPr/>
          <p:nvPr/>
        </p:nvSpPr>
        <p:spPr>
          <a:xfrm>
            <a:off x="0" y="5943600"/>
            <a:ext cx="9144000" cy="538609"/>
          </a:xfrm>
          <a:prstGeom prst="rect">
            <a:avLst/>
          </a:prstGeom>
          <a:solidFill>
            <a:srgbClr val="800000"/>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a:ln>
                  <a:noFill/>
                </a:ln>
                <a:solidFill>
                  <a:prstClr val="white"/>
                </a:solidFill>
                <a:effectLst/>
                <a:uLnTx/>
                <a:uFillTx/>
                <a:latin typeface="Gill Sans MT"/>
                <a:ea typeface="+mn-ea"/>
                <a:cs typeface="+mn-cs"/>
              </a:rPr>
              <a:t>Challenge: limited area and energy budget</a:t>
            </a:r>
          </a:p>
        </p:txBody>
      </p:sp>
      <p:sp>
        <p:nvSpPr>
          <p:cNvPr id="19" name="TextBox 18"/>
          <p:cNvSpPr txBox="1"/>
          <p:nvPr/>
        </p:nvSpPr>
        <p:spPr>
          <a:xfrm>
            <a:off x="5239748" y="4648200"/>
            <a:ext cx="3980452"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a:ea typeface="+mn-ea"/>
                <a:cs typeface="+mn-cs"/>
              </a:rPr>
              <a:t>Processing-In-Memory (PIM)</a:t>
            </a:r>
          </a:p>
        </p:txBody>
      </p:sp>
      <p:grpSp>
        <p:nvGrpSpPr>
          <p:cNvPr id="31" name="Group 30"/>
          <p:cNvGrpSpPr/>
          <p:nvPr/>
        </p:nvGrpSpPr>
        <p:grpSpPr>
          <a:xfrm>
            <a:off x="914400" y="2514603"/>
            <a:ext cx="7620001" cy="2133597"/>
            <a:chOff x="914399" y="1295401"/>
            <a:chExt cx="7620001" cy="2514599"/>
          </a:xfrm>
        </p:grpSpPr>
        <p:grpSp>
          <p:nvGrpSpPr>
            <p:cNvPr id="7" name="Group 6"/>
            <p:cNvGrpSpPr/>
            <p:nvPr/>
          </p:nvGrpSpPr>
          <p:grpSpPr>
            <a:xfrm>
              <a:off x="914399" y="1295401"/>
              <a:ext cx="7620001" cy="2514599"/>
              <a:chOff x="914400" y="1340069"/>
              <a:chExt cx="7218947" cy="3034861"/>
            </a:xfrm>
          </p:grpSpPr>
          <p:sp>
            <p:nvSpPr>
              <p:cNvPr id="22" name="TextBox 21"/>
              <p:cNvSpPr txBox="1"/>
              <p:nvPr/>
            </p:nvSpPr>
            <p:spPr>
              <a:xfrm>
                <a:off x="914400" y="1340069"/>
                <a:ext cx="89764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Gill Sans MT"/>
                    <a:ea typeface="+mn-ea"/>
                    <a:cs typeface="+mn-cs"/>
                  </a:rPr>
                  <a:t>SoC</a:t>
                </a:r>
                <a:endParaRPr kumimoji="0" lang="en-US" sz="2400" b="1" i="0" u="none" strike="noStrike" kern="1200" cap="none" spc="0" normalizeH="0" baseline="0" noProof="0" dirty="0">
                  <a:ln>
                    <a:noFill/>
                  </a:ln>
                  <a:solidFill>
                    <a:prstClr val="black"/>
                  </a:solidFill>
                  <a:effectLst/>
                  <a:uLnTx/>
                  <a:uFillTx/>
                  <a:latin typeface="Gill Sans MT"/>
                  <a:ea typeface="+mn-ea"/>
                  <a:cs typeface="+mn-cs"/>
                </a:endParaRPr>
              </a:p>
            </p:txBody>
          </p:sp>
          <p:grpSp>
            <p:nvGrpSpPr>
              <p:cNvPr id="18" name="Group 17"/>
              <p:cNvGrpSpPr/>
              <p:nvPr/>
            </p:nvGrpSpPr>
            <p:grpSpPr>
              <a:xfrm>
                <a:off x="1066800" y="1707931"/>
                <a:ext cx="7066547" cy="2666999"/>
                <a:chOff x="1066800" y="1707931"/>
                <a:chExt cx="7066547" cy="2666999"/>
              </a:xfrm>
            </p:grpSpPr>
            <p:sp>
              <p:nvSpPr>
                <p:cNvPr id="10" name="Rounded Rectangle 9"/>
                <p:cNvSpPr/>
                <p:nvPr/>
              </p:nvSpPr>
              <p:spPr>
                <a:xfrm>
                  <a:off x="6858000" y="1707931"/>
                  <a:ext cx="1275347" cy="2666999"/>
                </a:xfrm>
                <a:prstGeom prst="roundRect">
                  <a:avLst/>
                </a:prstGeom>
                <a:solidFill>
                  <a:schemeClr val="tx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ill Sans MT"/>
                      <a:ea typeface="+mn-ea"/>
                      <a:cs typeface="+mn-cs"/>
                    </a:rPr>
                    <a:t>DRAM</a:t>
                  </a:r>
                  <a:endParaRPr kumimoji="0" lang="en-US" sz="1800" b="1" i="0" u="none" strike="noStrike" kern="1200" cap="none" spc="0" normalizeH="0" baseline="0" noProof="0" dirty="0">
                    <a:ln>
                      <a:noFill/>
                    </a:ln>
                    <a:solidFill>
                      <a:prstClr val="white"/>
                    </a:solidFill>
                    <a:effectLst/>
                    <a:uLnTx/>
                    <a:uFillTx/>
                    <a:latin typeface="Gill Sans MT"/>
                    <a:ea typeface="+mn-ea"/>
                    <a:cs typeface="+mn-cs"/>
                  </a:endParaRPr>
                </a:p>
              </p:txBody>
            </p:sp>
            <p:sp>
              <p:nvSpPr>
                <p:cNvPr id="17" name="Rounded Rectangle 16"/>
                <p:cNvSpPr/>
                <p:nvPr/>
              </p:nvSpPr>
              <p:spPr>
                <a:xfrm>
                  <a:off x="1066800" y="2133600"/>
                  <a:ext cx="5105400" cy="1904999"/>
                </a:xfrm>
                <a:prstGeom prst="roundRect">
                  <a:avLst/>
                </a:prstGeom>
                <a:solidFill>
                  <a:schemeClr val="lt1">
                    <a:alpha val="0"/>
                  </a:schemeClr>
                </a:solidFill>
                <a:ln w="38100"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Gill Sans MT"/>
                    <a:ea typeface="+mn-ea"/>
                    <a:cs typeface="+mn-cs"/>
                  </a:endParaRPr>
                </a:p>
              </p:txBody>
            </p:sp>
            <p:sp>
              <p:nvSpPr>
                <p:cNvPr id="23" name="Rounded Rectangle 22"/>
                <p:cNvSpPr/>
                <p:nvPr/>
              </p:nvSpPr>
              <p:spPr>
                <a:xfrm>
                  <a:off x="5101390" y="2423945"/>
                  <a:ext cx="577516" cy="1462256"/>
                </a:xfrm>
                <a:prstGeom prst="roundRect">
                  <a:avLst/>
                </a:prstGeom>
                <a:solidFill>
                  <a:srgbClr val="4A886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mn-cs"/>
                    </a:rPr>
                    <a:t>L2</a:t>
                  </a:r>
                  <a:endParaRPr kumimoji="0" lang="en-US" sz="1600" b="1" i="0" u="none" strike="noStrike" kern="1200" cap="none" spc="0" normalizeH="0" baseline="0" noProof="0" dirty="0">
                    <a:ln>
                      <a:noFill/>
                    </a:ln>
                    <a:solidFill>
                      <a:prstClr val="black"/>
                    </a:solidFill>
                    <a:effectLst/>
                    <a:uLnTx/>
                    <a:uFillTx/>
                    <a:latin typeface="Gill Sans MT"/>
                    <a:ea typeface="+mn-ea"/>
                    <a:cs typeface="+mn-cs"/>
                  </a:endParaRPr>
                </a:p>
              </p:txBody>
            </p:sp>
            <p:cxnSp>
              <p:nvCxnSpPr>
                <p:cNvPr id="25" name="Straight Arrow Connector 24"/>
                <p:cNvCxnSpPr/>
                <p:nvPr/>
              </p:nvCxnSpPr>
              <p:spPr>
                <a:xfrm flipH="1">
                  <a:off x="2907632" y="3179378"/>
                  <a:ext cx="533400" cy="0"/>
                </a:xfrm>
                <a:prstGeom prst="straightConnector1">
                  <a:avLst/>
                </a:prstGeom>
                <a:noFill/>
                <a:ln w="57150" cap="flat" cmpd="sng" algn="ctr">
                  <a:solidFill>
                    <a:srgbClr val="000000"/>
                  </a:solidFill>
                  <a:prstDash val="solid"/>
                  <a:miter lim="800000"/>
                  <a:headEnd type="triangle"/>
                  <a:tailEnd type="triangle"/>
                </a:ln>
                <a:effectLst/>
              </p:spPr>
            </p:cxnSp>
            <p:sp>
              <p:nvSpPr>
                <p:cNvPr id="28" name="Rounded Rectangle 27"/>
                <p:cNvSpPr/>
                <p:nvPr/>
              </p:nvSpPr>
              <p:spPr>
                <a:xfrm>
                  <a:off x="3581400" y="2640721"/>
                  <a:ext cx="509337" cy="1090451"/>
                </a:xfrm>
                <a:prstGeom prst="roundRect">
                  <a:avLst/>
                </a:prstGeom>
                <a:solidFill>
                  <a:srgbClr val="8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mn-cs"/>
                    </a:rPr>
                    <a:t>L1</a:t>
                  </a:r>
                  <a:endParaRPr kumimoji="0" lang="en-US" sz="1050" b="1" i="0" u="none" strike="noStrike" kern="1200" cap="none" spc="0" normalizeH="0" baseline="0" noProof="0" dirty="0">
                    <a:ln>
                      <a:noFill/>
                    </a:ln>
                    <a:solidFill>
                      <a:srgbClr val="000000"/>
                    </a:solidFill>
                    <a:effectLst/>
                    <a:uLnTx/>
                    <a:uFillTx/>
                    <a:latin typeface="Gill Sans MT"/>
                    <a:ea typeface="+mn-ea"/>
                    <a:cs typeface="+mn-cs"/>
                  </a:endParaRPr>
                </a:p>
              </p:txBody>
            </p:sp>
            <p:grpSp>
              <p:nvGrpSpPr>
                <p:cNvPr id="38" name="Group 37"/>
                <p:cNvGrpSpPr/>
                <p:nvPr/>
              </p:nvGrpSpPr>
              <p:grpSpPr>
                <a:xfrm>
                  <a:off x="1219199" y="2488322"/>
                  <a:ext cx="1447799" cy="1042280"/>
                  <a:chOff x="3276600" y="1116722"/>
                  <a:chExt cx="1098981" cy="1042280"/>
                </a:xfrm>
              </p:grpSpPr>
              <p:sp>
                <p:nvSpPr>
                  <p:cNvPr id="21" name="Rounded Rectangle 20"/>
                  <p:cNvSpPr/>
                  <p:nvPr/>
                </p:nvSpPr>
                <p:spPr>
                  <a:xfrm>
                    <a:off x="3276600" y="1116722"/>
                    <a:ext cx="794181" cy="737480"/>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Gill Sans MT"/>
                        <a:ea typeface="+mn-ea"/>
                        <a:cs typeface="+mn-cs"/>
                      </a:rPr>
                      <a:t>CPU</a:t>
                    </a:r>
                    <a:endParaRPr kumimoji="0" lang="en-US" sz="1100" b="1" i="0" u="none" strike="noStrike" kern="1200" cap="none" spc="0" normalizeH="0" baseline="0" noProof="0" dirty="0">
                      <a:ln>
                        <a:noFill/>
                      </a:ln>
                      <a:solidFill>
                        <a:srgbClr val="000000"/>
                      </a:solidFill>
                      <a:effectLst/>
                      <a:uLnTx/>
                      <a:uFillTx/>
                      <a:latin typeface="Gill Sans MT"/>
                      <a:ea typeface="+mn-ea"/>
                      <a:cs typeface="+mn-cs"/>
                    </a:endParaRPr>
                  </a:p>
                </p:txBody>
              </p:sp>
              <p:sp>
                <p:nvSpPr>
                  <p:cNvPr id="36" name="Rounded Rectangle 35"/>
                  <p:cNvSpPr/>
                  <p:nvPr/>
                </p:nvSpPr>
                <p:spPr>
                  <a:xfrm>
                    <a:off x="3429000" y="1269122"/>
                    <a:ext cx="794181" cy="737480"/>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Gill Sans MT"/>
                        <a:ea typeface="+mn-ea"/>
                        <a:cs typeface="+mn-cs"/>
                      </a:rPr>
                      <a:t>CPU</a:t>
                    </a:r>
                    <a:endParaRPr kumimoji="0" lang="en-US" sz="1100" b="1" i="0" u="none" strike="noStrike" kern="1200" cap="none" spc="0" normalizeH="0" baseline="0" noProof="0" dirty="0">
                      <a:ln>
                        <a:noFill/>
                      </a:ln>
                      <a:solidFill>
                        <a:srgbClr val="000000"/>
                      </a:solidFill>
                      <a:effectLst/>
                      <a:uLnTx/>
                      <a:uFillTx/>
                      <a:latin typeface="Gill Sans MT"/>
                      <a:ea typeface="+mn-ea"/>
                      <a:cs typeface="+mn-cs"/>
                    </a:endParaRPr>
                  </a:p>
                </p:txBody>
              </p:sp>
              <p:sp>
                <p:nvSpPr>
                  <p:cNvPr id="37" name="Rounded Rectangle 36"/>
                  <p:cNvSpPr/>
                  <p:nvPr/>
                </p:nvSpPr>
                <p:spPr>
                  <a:xfrm>
                    <a:off x="3581400" y="1421522"/>
                    <a:ext cx="794181" cy="737480"/>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mn-cs"/>
                      </a:rPr>
                      <a:t>CPU</a:t>
                    </a:r>
                    <a:endParaRPr kumimoji="0" lang="en-US" sz="1800" b="1" i="0" u="none" strike="noStrike" kern="1200" cap="none" spc="0" normalizeH="0" baseline="0" noProof="0" dirty="0">
                      <a:ln>
                        <a:noFill/>
                      </a:ln>
                      <a:solidFill>
                        <a:srgbClr val="000000"/>
                      </a:solidFill>
                      <a:effectLst/>
                      <a:uLnTx/>
                      <a:uFillTx/>
                      <a:latin typeface="Gill Sans MT"/>
                      <a:ea typeface="+mn-ea"/>
                      <a:cs typeface="+mn-cs"/>
                    </a:endParaRPr>
                  </a:p>
                </p:txBody>
              </p:sp>
            </p:grpSp>
            <p:cxnSp>
              <p:nvCxnSpPr>
                <p:cNvPr id="44" name="Straight Arrow Connector 43"/>
                <p:cNvCxnSpPr/>
                <p:nvPr/>
              </p:nvCxnSpPr>
              <p:spPr>
                <a:xfrm flipH="1">
                  <a:off x="4162927" y="3179378"/>
                  <a:ext cx="838200" cy="0"/>
                </a:xfrm>
                <a:prstGeom prst="straightConnector1">
                  <a:avLst/>
                </a:prstGeom>
                <a:noFill/>
                <a:ln w="63500" cap="flat" cmpd="sng" algn="ctr">
                  <a:solidFill>
                    <a:schemeClr val="tx1"/>
                  </a:solidFill>
                  <a:prstDash val="solid"/>
                  <a:miter lim="800000"/>
                  <a:headEnd type="triangle"/>
                  <a:tailEnd type="triangle"/>
                </a:ln>
                <a:effectLst/>
              </p:spPr>
            </p:cxnSp>
          </p:grpSp>
          <p:sp>
            <p:nvSpPr>
              <p:cNvPr id="46" name="Rounded Rectangle 45"/>
              <p:cNvSpPr/>
              <p:nvPr/>
            </p:nvSpPr>
            <p:spPr>
              <a:xfrm>
                <a:off x="1773145" y="2993692"/>
                <a:ext cx="1046255" cy="737480"/>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mn-cs"/>
                  </a:rPr>
                  <a:t>CPU</a:t>
                </a:r>
                <a:endParaRPr kumimoji="0" lang="en-US" sz="1200" b="1" i="0" u="none" strike="noStrike" kern="1200" cap="none" spc="0" normalizeH="0" baseline="0" noProof="0" dirty="0">
                  <a:ln>
                    <a:noFill/>
                  </a:ln>
                  <a:solidFill>
                    <a:srgbClr val="000000"/>
                  </a:solidFill>
                  <a:effectLst/>
                  <a:uLnTx/>
                  <a:uFillTx/>
                  <a:latin typeface="Gill Sans MT"/>
                  <a:ea typeface="+mn-ea"/>
                  <a:cs typeface="+mn-cs"/>
                </a:endParaRPr>
              </a:p>
            </p:txBody>
          </p:sp>
        </p:grpSp>
        <p:cxnSp>
          <p:nvCxnSpPr>
            <p:cNvPr id="40" name="Straight Arrow Connector 39"/>
            <p:cNvCxnSpPr/>
            <p:nvPr/>
          </p:nvCxnSpPr>
          <p:spPr>
            <a:xfrm flipH="1">
              <a:off x="6019800" y="2819400"/>
              <a:ext cx="1066798" cy="2720"/>
            </a:xfrm>
            <a:prstGeom prst="straightConnector1">
              <a:avLst/>
            </a:prstGeom>
            <a:noFill/>
            <a:ln w="88900" cap="flat" cmpd="sng" algn="ctr">
              <a:solidFill>
                <a:schemeClr val="tx1"/>
              </a:solidFill>
              <a:prstDash val="solid"/>
              <a:miter lim="800000"/>
              <a:headEnd type="triangle"/>
              <a:tailEnd type="triangle"/>
            </a:ln>
            <a:effectLst/>
          </p:spPr>
        </p:cxnSp>
      </p:grpSp>
      <p:sp>
        <p:nvSpPr>
          <p:cNvPr id="34" name="Rounded Rectangle 33"/>
          <p:cNvSpPr/>
          <p:nvPr/>
        </p:nvSpPr>
        <p:spPr>
          <a:xfrm>
            <a:off x="6705600" y="4114800"/>
            <a:ext cx="1295400" cy="533400"/>
          </a:xfrm>
          <a:prstGeom prst="roundRect">
            <a:avLst/>
          </a:prstGeom>
          <a:solidFill>
            <a:srgbClr val="948A54"/>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ill Sans MT"/>
                <a:ea typeface="+mn-ea"/>
                <a:cs typeface="+mn-cs"/>
              </a:rPr>
              <a:t>Compute Unit </a:t>
            </a:r>
          </a:p>
        </p:txBody>
      </p:sp>
    </p:spTree>
    <p:extLst>
      <p:ext uri="{BB962C8B-B14F-4D97-AF65-F5344CB8AC3E}">
        <p14:creationId xmlns:p14="http://schemas.microsoft.com/office/powerpoint/2010/main" val="146588422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10134600" cy="914400"/>
          </a:xfrm>
        </p:spPr>
        <p:txBody>
          <a:bodyPr/>
          <a:lstStyle/>
          <a:p>
            <a:r>
              <a:rPr lang="en-US" sz="3700" dirty="0"/>
              <a:t>Using PIM to Reduce Data Movement</a:t>
            </a:r>
          </a:p>
        </p:txBody>
      </p:sp>
      <p:pic>
        <p:nvPicPr>
          <p:cNvPr id="26" name="Picture 25" descr="safari.png"/>
          <p:cNvPicPr>
            <a:picLocks noChangeAspect="1"/>
          </p:cNvPicPr>
          <p:nvPr/>
        </p:nvPicPr>
        <p:blipFill>
          <a:blip r:embed="rId3" cstate="print"/>
          <a:stretch>
            <a:fillRect/>
          </a:stretch>
        </p:blipFill>
        <p:spPr>
          <a:xfrm>
            <a:off x="76200" y="6580445"/>
            <a:ext cx="959296" cy="277563"/>
          </a:xfrm>
          <a:prstGeom prst="rect">
            <a:avLst/>
          </a:prstGeom>
        </p:spPr>
      </p:pic>
      <p:sp>
        <p:nvSpPr>
          <p:cNvPr id="6" name="Rectangle 5"/>
          <p:cNvSpPr/>
          <p:nvPr/>
        </p:nvSpPr>
        <p:spPr>
          <a:xfrm>
            <a:off x="0" y="1072515"/>
            <a:ext cx="9144000" cy="984885"/>
          </a:xfrm>
          <a:prstGeom prst="rect">
            <a:avLst/>
          </a:prstGeom>
          <a:solidFill>
            <a:schemeClr val="accent6">
              <a:lumMod val="20000"/>
              <a:lumOff val="80000"/>
            </a:scheme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a:ln>
                  <a:noFill/>
                </a:ln>
                <a:solidFill>
                  <a:srgbClr val="1F497D"/>
                </a:solidFill>
                <a:effectLst/>
                <a:uLnTx/>
                <a:uFillTx/>
                <a:latin typeface="Gill Sans MT"/>
                <a:ea typeface="+mn-ea"/>
                <a:cs typeface="+mn-cs"/>
              </a:rPr>
              <a:t>2</a:t>
            </a:r>
            <a:r>
              <a:rPr kumimoji="0" lang="en-US" sz="2900" b="1" i="0" u="none" strike="noStrike" kern="1200" cap="none" spc="0" normalizeH="0" baseline="30000" noProof="0" dirty="0">
                <a:ln>
                  <a:noFill/>
                </a:ln>
                <a:solidFill>
                  <a:srgbClr val="1F497D"/>
                </a:solidFill>
                <a:effectLst/>
                <a:uLnTx/>
                <a:uFillTx/>
                <a:latin typeface="Gill Sans MT"/>
                <a:ea typeface="+mn-ea"/>
                <a:cs typeface="+mn-cs"/>
              </a:rPr>
              <a:t>nd</a:t>
            </a:r>
            <a:r>
              <a:rPr kumimoji="0" lang="en-US" sz="2900" b="1" i="0" u="none" strike="noStrike" kern="1200" cap="none" spc="0" normalizeH="0" baseline="0" noProof="0" dirty="0">
                <a:ln>
                  <a:noFill/>
                </a:ln>
                <a:solidFill>
                  <a:srgbClr val="1F497D"/>
                </a:solidFill>
                <a:effectLst/>
                <a:uLnTx/>
                <a:uFillTx/>
                <a:latin typeface="Gill Sans MT"/>
                <a:ea typeface="+mn-ea"/>
                <a:cs typeface="+mn-cs"/>
              </a:rPr>
              <a:t> key observation: </a:t>
            </a:r>
            <a:r>
              <a:rPr kumimoji="0" lang="en-US" sz="2900" b="1" i="0" u="none" strike="noStrike" kern="1200" cap="none" spc="0" normalizeH="0" baseline="0" noProof="0" dirty="0">
                <a:ln>
                  <a:noFill/>
                </a:ln>
                <a:solidFill>
                  <a:prstClr val="black"/>
                </a:solidFill>
                <a:effectLst/>
                <a:uLnTx/>
                <a:uFillTx/>
                <a:latin typeface="Gill Sans MT"/>
                <a:ea typeface="+mn-ea"/>
                <a:cs typeface="+mn-cs"/>
              </a:rPr>
              <a:t>a</a:t>
            </a:r>
            <a:r>
              <a:rPr kumimoji="0" lang="en-US" sz="2900" b="1" i="0" u="none" strike="noStrike" kern="1200" cap="none" spc="0" normalizeH="0" baseline="0" noProof="0" dirty="0">
                <a:ln>
                  <a:noFill/>
                </a:ln>
                <a:solidFill>
                  <a:srgbClr val="1F497D"/>
                </a:solidFill>
                <a:effectLst/>
                <a:uLnTx/>
                <a:uFillTx/>
                <a:latin typeface="Gill Sans MT"/>
                <a:ea typeface="+mn-ea"/>
                <a:cs typeface="+mn-cs"/>
              </a:rPr>
              <a:t> </a:t>
            </a:r>
            <a:r>
              <a:rPr kumimoji="0" lang="en-US" sz="2900" b="1" i="0" u="none" strike="noStrike" kern="1200" cap="none" spc="0" normalizeH="0" baseline="0" noProof="0" dirty="0">
                <a:ln>
                  <a:noFill/>
                </a:ln>
                <a:solidFill>
                  <a:prstClr val="black"/>
                </a:solidFill>
                <a:effectLst/>
                <a:uLnTx/>
                <a:uFillTx/>
                <a:latin typeface="Gill Sans MT"/>
                <a:ea typeface="+mn-ea"/>
                <a:cs typeface="+mn-cs"/>
              </a:rPr>
              <a:t>significant fraction of the</a:t>
            </a:r>
            <a:br>
              <a:rPr kumimoji="0" lang="en-US" sz="2900" b="1" i="0" u="none" strike="noStrike" kern="1200" cap="none" spc="0" normalizeH="0" baseline="0" noProof="0" dirty="0">
                <a:ln>
                  <a:noFill/>
                </a:ln>
                <a:solidFill>
                  <a:prstClr val="black"/>
                </a:solidFill>
                <a:effectLst/>
                <a:uLnTx/>
                <a:uFillTx/>
                <a:latin typeface="Gill Sans MT"/>
                <a:ea typeface="+mn-ea"/>
                <a:cs typeface="+mn-cs"/>
              </a:rPr>
            </a:br>
            <a:r>
              <a:rPr kumimoji="0" lang="en-US" sz="2900" b="1" i="0" u="none" strike="noStrike" kern="1200" cap="none" spc="0" normalizeH="0" baseline="0" noProof="0" dirty="0">
                <a:ln>
                  <a:noFill/>
                </a:ln>
                <a:solidFill>
                  <a:prstClr val="black"/>
                </a:solidFill>
                <a:effectLst/>
                <a:uLnTx/>
                <a:uFillTx/>
                <a:latin typeface="Gill Sans MT"/>
                <a:ea typeface="+mn-ea"/>
                <a:cs typeface="+mn-cs"/>
              </a:rPr>
              <a:t> </a:t>
            </a:r>
            <a:r>
              <a:rPr kumimoji="0" lang="en-US" sz="2900" b="1" i="0" u="none" strike="noStrike" kern="1200" cap="none" spc="0" normalizeH="0" baseline="0" noProof="0" dirty="0">
                <a:ln>
                  <a:noFill/>
                </a:ln>
                <a:solidFill>
                  <a:srgbClr val="C00000"/>
                </a:solidFill>
                <a:effectLst/>
                <a:uLnTx/>
                <a:uFillTx/>
                <a:latin typeface="Gill Sans MT"/>
                <a:ea typeface="+mn-ea"/>
                <a:cs typeface="+mn-cs"/>
              </a:rPr>
              <a:t>data movement</a:t>
            </a:r>
            <a:r>
              <a:rPr kumimoji="0" lang="en-US" sz="2900" b="1" i="0" u="none" strike="noStrike" kern="1200" cap="none" spc="0" normalizeH="0" baseline="0" noProof="0" dirty="0">
                <a:ln>
                  <a:noFill/>
                </a:ln>
                <a:solidFill>
                  <a:srgbClr val="FF0000"/>
                </a:solidFill>
                <a:effectLst/>
                <a:uLnTx/>
                <a:uFillTx/>
                <a:latin typeface="Gill Sans MT"/>
                <a:ea typeface="+mn-ea"/>
                <a:cs typeface="+mn-cs"/>
              </a:rPr>
              <a:t> </a:t>
            </a:r>
            <a:r>
              <a:rPr kumimoji="0" lang="en-US" sz="2900" b="1" i="0" u="none" strike="noStrike" kern="1200" cap="none" spc="0" normalizeH="0" baseline="0" noProof="0" dirty="0">
                <a:ln>
                  <a:noFill/>
                </a:ln>
                <a:solidFill>
                  <a:prstClr val="black"/>
                </a:solidFill>
                <a:effectLst/>
                <a:uLnTx/>
                <a:uFillTx/>
                <a:latin typeface="Gill Sans MT"/>
                <a:ea typeface="+mn-ea"/>
                <a:cs typeface="+mn-cs"/>
              </a:rPr>
              <a:t>often comes from</a:t>
            </a:r>
            <a:r>
              <a:rPr kumimoji="0" lang="en-US" sz="2900" b="1" i="0" u="none" strike="noStrike" kern="1200" cap="none" spc="0" normalizeH="0" baseline="0" noProof="0" dirty="0">
                <a:ln>
                  <a:noFill/>
                </a:ln>
                <a:solidFill>
                  <a:srgbClr val="0000FF"/>
                </a:solidFill>
                <a:effectLst/>
                <a:uLnTx/>
                <a:uFillTx/>
                <a:latin typeface="Gill Sans MT"/>
                <a:ea typeface="+mn-ea"/>
                <a:cs typeface="+mn-cs"/>
              </a:rPr>
              <a:t> </a:t>
            </a:r>
            <a:r>
              <a:rPr kumimoji="0" lang="en-US" sz="2900" b="1" i="0" u="none" strike="noStrike" kern="1200" cap="none" spc="0" normalizeH="0" baseline="0" noProof="0" dirty="0">
                <a:ln>
                  <a:noFill/>
                </a:ln>
                <a:solidFill>
                  <a:srgbClr val="1F497D"/>
                </a:solidFill>
                <a:effectLst/>
                <a:uLnTx/>
                <a:uFillTx/>
                <a:latin typeface="Gill Sans MT"/>
                <a:ea typeface="+mn-ea"/>
                <a:cs typeface="+mn-cs"/>
              </a:rPr>
              <a:t>simple functions</a:t>
            </a:r>
          </a:p>
        </p:txBody>
      </p:sp>
      <p:sp>
        <p:nvSpPr>
          <p:cNvPr id="16" name="Rounded Rectangle 15"/>
          <p:cNvSpPr/>
          <p:nvPr/>
        </p:nvSpPr>
        <p:spPr>
          <a:xfrm>
            <a:off x="1905000" y="4358045"/>
            <a:ext cx="1524000" cy="740152"/>
          </a:xfrm>
          <a:prstGeom prst="roundRect">
            <a:avLst/>
          </a:prstGeom>
          <a:solidFill>
            <a:srgbClr val="4A886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Gill Sans MT"/>
                <a:ea typeface="+mn-ea"/>
                <a:cs typeface="+mn-cs"/>
              </a:rPr>
              <a:t>PIM Core</a:t>
            </a:r>
          </a:p>
        </p:txBody>
      </p:sp>
      <p:grpSp>
        <p:nvGrpSpPr>
          <p:cNvPr id="17" name="Group 16"/>
          <p:cNvGrpSpPr/>
          <p:nvPr/>
        </p:nvGrpSpPr>
        <p:grpSpPr>
          <a:xfrm>
            <a:off x="4648200" y="4259997"/>
            <a:ext cx="2667000" cy="914400"/>
            <a:chOff x="5562600" y="3276600"/>
            <a:chExt cx="2438400" cy="990600"/>
          </a:xfrm>
        </p:grpSpPr>
        <p:sp>
          <p:nvSpPr>
            <p:cNvPr id="23" name="Rounded Rectangle 22"/>
            <p:cNvSpPr/>
            <p:nvPr/>
          </p:nvSpPr>
          <p:spPr>
            <a:xfrm>
              <a:off x="5562600" y="3276600"/>
              <a:ext cx="2133600" cy="685800"/>
            </a:xfrm>
            <a:prstGeom prst="roundRect">
              <a:avLst/>
            </a:prstGeom>
            <a:solidFill>
              <a:srgbClr val="4A886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a:ea typeface="+mn-ea"/>
                  <a:cs typeface="+mn-cs"/>
                </a:rPr>
                <a:t>PIM Accelerator</a:t>
              </a:r>
            </a:p>
          </p:txBody>
        </p:sp>
        <p:sp>
          <p:nvSpPr>
            <p:cNvPr id="24" name="Rounded Rectangle 23"/>
            <p:cNvSpPr/>
            <p:nvPr/>
          </p:nvSpPr>
          <p:spPr>
            <a:xfrm>
              <a:off x="5715000" y="3429000"/>
              <a:ext cx="2133600" cy="685800"/>
            </a:xfrm>
            <a:prstGeom prst="roundRect">
              <a:avLst/>
            </a:prstGeom>
            <a:solidFill>
              <a:srgbClr val="4A886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a:ea typeface="+mn-ea"/>
                  <a:cs typeface="+mn-cs"/>
                </a:rPr>
                <a:t>PIM Accelerator</a:t>
              </a:r>
            </a:p>
          </p:txBody>
        </p:sp>
        <p:sp>
          <p:nvSpPr>
            <p:cNvPr id="25" name="Rounded Rectangle 24"/>
            <p:cNvSpPr/>
            <p:nvPr/>
          </p:nvSpPr>
          <p:spPr>
            <a:xfrm>
              <a:off x="5867400" y="3581400"/>
              <a:ext cx="2133600" cy="685800"/>
            </a:xfrm>
            <a:prstGeom prst="roundRect">
              <a:avLst/>
            </a:prstGeom>
            <a:solidFill>
              <a:srgbClr val="4A886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a:ea typeface="+mn-ea"/>
                  <a:cs typeface="+mn-cs"/>
                </a:rPr>
                <a:t>PIM Accelerator</a:t>
              </a:r>
            </a:p>
          </p:txBody>
        </p:sp>
      </p:grpSp>
      <p:sp>
        <p:nvSpPr>
          <p:cNvPr id="66" name="Rectangle 65"/>
          <p:cNvSpPr/>
          <p:nvPr/>
        </p:nvSpPr>
        <p:spPr>
          <a:xfrm>
            <a:off x="0" y="2231648"/>
            <a:ext cx="9067800" cy="8925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Gill Sans MT"/>
                <a:ea typeface="+mn-ea"/>
                <a:cs typeface="+mn-cs"/>
              </a:rPr>
              <a:t>We can design lightweight logic to implement</a:t>
            </a:r>
            <a:br>
              <a:rPr kumimoji="0" lang="en-US" sz="2600" b="1" i="0" u="none" strike="noStrike" kern="1200" cap="none" spc="0" normalizeH="0" baseline="0" noProof="0" dirty="0">
                <a:ln>
                  <a:noFill/>
                </a:ln>
                <a:solidFill>
                  <a:prstClr val="black"/>
                </a:solidFill>
                <a:effectLst/>
                <a:uLnTx/>
                <a:uFillTx/>
                <a:latin typeface="Gill Sans MT"/>
                <a:ea typeface="+mn-ea"/>
                <a:cs typeface="+mn-cs"/>
              </a:rPr>
            </a:br>
            <a:r>
              <a:rPr kumimoji="0" lang="en-US" sz="2600" b="1" i="0" u="none" strike="noStrike" kern="1200" cap="none" spc="0" normalizeH="0" baseline="0" noProof="0" dirty="0">
                <a:ln>
                  <a:noFill/>
                </a:ln>
                <a:solidFill>
                  <a:prstClr val="black"/>
                </a:solidFill>
                <a:effectLst/>
                <a:uLnTx/>
                <a:uFillTx/>
                <a:latin typeface="Gill Sans MT"/>
                <a:ea typeface="+mn-ea"/>
                <a:cs typeface="+mn-cs"/>
              </a:rPr>
              <a:t> these </a:t>
            </a:r>
            <a:r>
              <a:rPr kumimoji="0" lang="en-US" sz="2600" b="1" i="1" u="sng" strike="noStrike" kern="1200" cap="none" spc="0" normalizeH="0" baseline="0" noProof="0" dirty="0">
                <a:ln>
                  <a:noFill/>
                </a:ln>
                <a:solidFill>
                  <a:prstClr val="black"/>
                </a:solidFill>
                <a:effectLst/>
                <a:uLnTx/>
                <a:uFillTx/>
                <a:latin typeface="Gill Sans MT"/>
                <a:ea typeface="+mn-ea"/>
                <a:cs typeface="+mn-cs"/>
              </a:rPr>
              <a:t>simple functions</a:t>
            </a:r>
            <a:r>
              <a:rPr kumimoji="0" lang="en-US" sz="2600" b="1" i="0" u="none" strike="noStrike" kern="1200" cap="none" spc="0" normalizeH="0" baseline="0" noProof="0" dirty="0">
                <a:ln>
                  <a:noFill/>
                </a:ln>
                <a:solidFill>
                  <a:prstClr val="black"/>
                </a:solidFill>
                <a:effectLst/>
                <a:uLnTx/>
                <a:uFillTx/>
                <a:latin typeface="Gill Sans MT"/>
                <a:ea typeface="+mn-ea"/>
                <a:cs typeface="+mn-cs"/>
              </a:rPr>
              <a:t> in </a:t>
            </a:r>
            <a:r>
              <a:rPr kumimoji="0" lang="en-US" sz="2600" b="1" i="0" u="none" strike="noStrike" kern="1200" cap="none" spc="0" normalizeH="0" baseline="0" noProof="0" dirty="0">
                <a:ln>
                  <a:noFill/>
                </a:ln>
                <a:solidFill>
                  <a:srgbClr val="0000FF"/>
                </a:solidFill>
                <a:effectLst/>
                <a:uLnTx/>
                <a:uFillTx/>
                <a:latin typeface="Gill Sans MT"/>
                <a:ea typeface="+mn-ea"/>
                <a:cs typeface="+mn-cs"/>
              </a:rPr>
              <a:t>memory</a:t>
            </a:r>
          </a:p>
        </p:txBody>
      </p:sp>
      <p:sp>
        <p:nvSpPr>
          <p:cNvPr id="36" name="Rectangle 35"/>
          <p:cNvSpPr/>
          <p:nvPr/>
        </p:nvSpPr>
        <p:spPr>
          <a:xfrm>
            <a:off x="990600" y="3429000"/>
            <a:ext cx="3276600"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6600"/>
                </a:solidFill>
                <a:effectLst/>
                <a:uLnTx/>
                <a:uFillTx/>
                <a:latin typeface="Gill Sans MT"/>
                <a:ea typeface="+mn-ea"/>
                <a:cs typeface="+mn-cs"/>
              </a:rPr>
              <a:t>Small embedded</a:t>
            </a:r>
            <a:br>
              <a:rPr kumimoji="0" lang="en-US" sz="2300" b="1" i="0" u="none" strike="noStrike" kern="1200" cap="none" spc="0" normalizeH="0" baseline="0" noProof="0" dirty="0">
                <a:ln>
                  <a:noFill/>
                </a:ln>
                <a:solidFill>
                  <a:srgbClr val="006600"/>
                </a:solidFill>
                <a:effectLst/>
                <a:uLnTx/>
                <a:uFillTx/>
                <a:latin typeface="Gill Sans MT"/>
                <a:ea typeface="+mn-ea"/>
                <a:cs typeface="+mn-cs"/>
              </a:rPr>
            </a:br>
            <a:r>
              <a:rPr kumimoji="0" lang="en-US" sz="2300" b="1" i="0" u="none" strike="noStrike" kern="1200" cap="none" spc="0" normalizeH="0" baseline="0" noProof="0" dirty="0">
                <a:ln>
                  <a:noFill/>
                </a:ln>
                <a:solidFill>
                  <a:srgbClr val="006600"/>
                </a:solidFill>
                <a:effectLst/>
                <a:uLnTx/>
                <a:uFillTx/>
                <a:latin typeface="Gill Sans MT"/>
                <a:ea typeface="+mn-ea"/>
                <a:cs typeface="+mn-cs"/>
              </a:rPr>
              <a:t> low-power core</a:t>
            </a:r>
          </a:p>
        </p:txBody>
      </p:sp>
      <p:sp>
        <p:nvSpPr>
          <p:cNvPr id="38" name="Rectangle 37"/>
          <p:cNvSpPr/>
          <p:nvPr/>
        </p:nvSpPr>
        <p:spPr>
          <a:xfrm>
            <a:off x="4114800" y="3429000"/>
            <a:ext cx="3352800"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6600"/>
                </a:solidFill>
                <a:effectLst/>
                <a:uLnTx/>
                <a:uFillTx/>
                <a:latin typeface="Gill Sans MT"/>
                <a:ea typeface="+mn-ea"/>
                <a:cs typeface="+mn-cs"/>
              </a:rPr>
              <a:t>Small fixed-function accelerators</a:t>
            </a:r>
          </a:p>
        </p:txBody>
      </p:sp>
      <p:sp>
        <p:nvSpPr>
          <p:cNvPr id="39" name="Rectangle 38"/>
          <p:cNvSpPr/>
          <p:nvPr/>
        </p:nvSpPr>
        <p:spPr>
          <a:xfrm>
            <a:off x="0" y="5446693"/>
            <a:ext cx="9144000" cy="954107"/>
          </a:xfrm>
          <a:prstGeom prst="rect">
            <a:avLst/>
          </a:prstGeom>
          <a:solidFill>
            <a:schemeClr val="tx2">
              <a:lumMod val="75000"/>
            </a:scheme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Gill Sans MT"/>
                <a:ea typeface="+mn-ea"/>
                <a:cs typeface="+mn-cs"/>
              </a:rPr>
              <a:t>Offloading to PIM logic reduces energy and improves performance, on average, by 2.3X and 2.2X</a:t>
            </a:r>
          </a:p>
        </p:txBody>
      </p:sp>
    </p:spTree>
    <p:extLst>
      <p:ext uri="{BB962C8B-B14F-4D97-AF65-F5344CB8AC3E}">
        <p14:creationId xmlns:p14="http://schemas.microsoft.com/office/powerpoint/2010/main" val="60938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fade">
                                      <p:cBhvr>
                                        <p:cTn id="12" dur="500"/>
                                        <p:tgtEl>
                                          <p:spTgt spid="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fade">
                                      <p:cBhvr>
                                        <p:cTn id="20" dur="500"/>
                                        <p:tgtEl>
                                          <p:spTgt spid="3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par>
                                <p:cTn id="26" presetID="10"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fade">
                                      <p:cBhvr>
                                        <p:cTn id="3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P spid="66" grpId="0"/>
      <p:bldP spid="36" grpId="0"/>
      <p:bldP spid="38" grpId="0"/>
      <p:bldP spid="39"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10210800" cy="914400"/>
          </a:xfrm>
        </p:spPr>
        <p:txBody>
          <a:bodyPr/>
          <a:lstStyle/>
          <a:p>
            <a:r>
              <a:rPr lang="en-US" sz="4000" dirty="0"/>
              <a:t>Workload Analysis</a:t>
            </a:r>
            <a:endParaRPr lang="en-US" sz="3700" dirty="0"/>
          </a:p>
        </p:txBody>
      </p:sp>
      <p:sp>
        <p:nvSpPr>
          <p:cNvPr id="3" name="Content Placeholder 2"/>
          <p:cNvSpPr>
            <a:spLocks noGrp="1"/>
          </p:cNvSpPr>
          <p:nvPr>
            <p:ph idx="1"/>
          </p:nvPr>
        </p:nvSpPr>
        <p:spPr>
          <a:xfrm>
            <a:off x="152400" y="1066800"/>
            <a:ext cx="8839200" cy="5638800"/>
          </a:xfrm>
        </p:spPr>
        <p:txBody>
          <a:bodyPr>
            <a:normAutofit/>
          </a:bodyPr>
          <a:lstStyle/>
          <a:p>
            <a:pPr lvl="1"/>
            <a:endParaRPr lang="en-US" sz="2000" dirty="0">
              <a:solidFill>
                <a:srgbClr val="595959"/>
              </a:solidFill>
            </a:endParaRPr>
          </a:p>
          <a:p>
            <a:pPr lvl="1"/>
            <a:endParaRPr lang="en-US" sz="2400" dirty="0">
              <a:solidFill>
                <a:schemeClr val="tx2"/>
              </a:solidFill>
            </a:endParaRPr>
          </a:p>
          <a:p>
            <a:pPr marL="342900" lvl="1" indent="-342900">
              <a:buFont typeface="Arial" pitchFamily="34" charset="0"/>
              <a:buChar char="•"/>
            </a:pPr>
            <a:endParaRPr lang="en-US" sz="2400" u="sng" dirty="0">
              <a:solidFill>
                <a:schemeClr val="tx2"/>
              </a:solidFill>
            </a:endParaRPr>
          </a:p>
          <a:p>
            <a:pPr lvl="1"/>
            <a:endParaRPr lang="en-US" sz="2000" dirty="0">
              <a:solidFill>
                <a:srgbClr val="595959"/>
              </a:solidFill>
            </a:endParaRPr>
          </a:p>
          <a:p>
            <a:endParaRPr lang="en-US" dirty="0"/>
          </a:p>
        </p:txBody>
      </p:sp>
      <p:pic>
        <p:nvPicPr>
          <p:cNvPr id="6" name="Picture 5" descr="safari.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 y="6580445"/>
            <a:ext cx="959296" cy="277563"/>
          </a:xfrm>
          <a:prstGeom prst="rect">
            <a:avLst/>
          </a:prstGeom>
        </p:spPr>
      </p:pic>
      <p:sp>
        <p:nvSpPr>
          <p:cNvPr id="5" name="Rectangle 4"/>
          <p:cNvSpPr/>
          <p:nvPr/>
        </p:nvSpPr>
        <p:spPr>
          <a:xfrm>
            <a:off x="533400" y="2433935"/>
            <a:ext cx="3124200" cy="584776"/>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Gill Sans MT"/>
                <a:ea typeface="+mn-ea"/>
                <a:cs typeface="+mn-cs"/>
              </a:rPr>
              <a:t>Chrome</a:t>
            </a:r>
            <a:endParaRPr kumimoji="0" lang="en-US" sz="2800" b="1" i="0" u="none" strike="noStrike" kern="1200" cap="none" spc="0" normalizeH="0" baseline="0" noProof="0" dirty="0">
              <a:ln>
                <a:noFill/>
              </a:ln>
              <a:solidFill>
                <a:prstClr val="black"/>
              </a:solidFill>
              <a:effectLst/>
              <a:uLnTx/>
              <a:uFillTx/>
              <a:latin typeface="Gill Sans MT"/>
              <a:ea typeface="+mn-ea"/>
              <a:cs typeface="+mn-cs"/>
            </a:endParaRPr>
          </a:p>
        </p:txBody>
      </p:sp>
      <p:sp>
        <p:nvSpPr>
          <p:cNvPr id="9" name="TextBox 8"/>
          <p:cNvSpPr txBox="1"/>
          <p:nvPr/>
        </p:nvSpPr>
        <p:spPr>
          <a:xfrm>
            <a:off x="381000" y="2967335"/>
            <a:ext cx="3886200" cy="461665"/>
          </a:xfrm>
          <a:prstGeom prst="rect">
            <a:avLst/>
          </a:prstGeom>
          <a:noFill/>
        </p:spPr>
        <p:txBody>
          <a:bodyPr wrap="square" rtlCol="0">
            <a:spAutoFit/>
          </a:bodyPr>
          <a:lstStyle/>
          <a:p>
            <a:pPr marL="0" marR="0" lvl="2"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web browser</a:t>
            </a:r>
            <a:endParaRPr kumimoji="0" lang="en-US" sz="2400" b="1" i="0" u="none" strike="noStrike" kern="1200" cap="none" spc="0" normalizeH="0" baseline="0" noProof="0" dirty="0">
              <a:ln>
                <a:noFill/>
              </a:ln>
              <a:solidFill>
                <a:srgbClr val="0000FF"/>
              </a:solidFill>
              <a:effectLst/>
              <a:uLnTx/>
              <a:uFillTx/>
              <a:latin typeface="Gill Sans MT"/>
              <a:ea typeface="+mn-ea"/>
              <a:cs typeface="+mn-cs"/>
            </a:endParaRPr>
          </a:p>
        </p:txBody>
      </p:sp>
      <p:sp>
        <p:nvSpPr>
          <p:cNvPr id="11" name="TextBox 10"/>
          <p:cNvSpPr txBox="1"/>
          <p:nvPr/>
        </p:nvSpPr>
        <p:spPr>
          <a:xfrm>
            <a:off x="4267200" y="2463224"/>
            <a:ext cx="4267200" cy="5847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Gill Sans MT"/>
                <a:ea typeface="+mn-ea"/>
                <a:cs typeface="+mn-cs"/>
              </a:rPr>
              <a:t>TensorFlow</a:t>
            </a:r>
            <a:r>
              <a:rPr kumimoji="0" lang="en-US" sz="3200" b="1" i="0" u="none" strike="noStrike" kern="1200" cap="none" spc="0" normalizeH="0" baseline="0" noProof="0" dirty="0">
                <a:ln>
                  <a:noFill/>
                </a:ln>
                <a:solidFill>
                  <a:srgbClr val="000000"/>
                </a:solidFill>
                <a:effectLst/>
                <a:uLnTx/>
                <a:uFillTx/>
                <a:latin typeface="Gill Sans MT"/>
                <a:ea typeface="+mn-ea"/>
                <a:cs typeface="+mn-cs"/>
              </a:rPr>
              <a:t> Mobile</a:t>
            </a:r>
            <a:endParaRPr kumimoji="0" lang="en-US" sz="2600" b="1" i="0" u="none" strike="noStrike" kern="1200" cap="none" spc="0" normalizeH="0" baseline="0" noProof="0" dirty="0">
              <a:ln>
                <a:noFill/>
              </a:ln>
              <a:solidFill>
                <a:srgbClr val="000000"/>
              </a:solidFill>
              <a:effectLst/>
              <a:uLnTx/>
              <a:uFillTx/>
              <a:latin typeface="Gill Sans MT"/>
              <a:ea typeface="+mn-ea"/>
              <a:cs typeface="+mn-cs"/>
            </a:endParaRPr>
          </a:p>
        </p:txBody>
      </p:sp>
      <p:sp>
        <p:nvSpPr>
          <p:cNvPr id="12" name="TextBox 11"/>
          <p:cNvSpPr txBox="1"/>
          <p:nvPr/>
        </p:nvSpPr>
        <p:spPr>
          <a:xfrm>
            <a:off x="3810000" y="2979003"/>
            <a:ext cx="52578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machine learning framework</a:t>
            </a:r>
            <a:endParaRPr kumimoji="0" lang="en-US" sz="2400" b="0" i="0" u="none" strike="noStrike" kern="1200" cap="none" spc="0" normalizeH="0" baseline="0" noProof="0" dirty="0">
              <a:ln>
                <a:noFill/>
              </a:ln>
              <a:solidFill>
                <a:srgbClr val="595959"/>
              </a:solidFill>
              <a:effectLst/>
              <a:uLnTx/>
              <a:uFillTx/>
              <a:latin typeface="Gill Sans MT"/>
              <a:ea typeface="+mn-ea"/>
              <a:cs typeface="+mn-cs"/>
            </a:endParaRPr>
          </a:p>
        </p:txBody>
      </p:sp>
      <p:sp>
        <p:nvSpPr>
          <p:cNvPr id="16" name="Rectangle 15"/>
          <p:cNvSpPr/>
          <p:nvPr/>
        </p:nvSpPr>
        <p:spPr>
          <a:xfrm>
            <a:off x="-76200" y="5334000"/>
            <a:ext cx="4114800" cy="584776"/>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Gill Sans MT"/>
                <a:ea typeface="+mn-ea"/>
                <a:cs typeface="+mn-cs"/>
              </a:rPr>
              <a:t>Video Playback</a:t>
            </a:r>
          </a:p>
        </p:txBody>
      </p:sp>
      <p:sp>
        <p:nvSpPr>
          <p:cNvPr id="17" name="TextBox 16"/>
          <p:cNvSpPr txBox="1"/>
          <p:nvPr/>
        </p:nvSpPr>
        <p:spPr>
          <a:xfrm>
            <a:off x="127000" y="5943600"/>
            <a:ext cx="4292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a:t>
            </a:r>
            <a:r>
              <a:rPr kumimoji="0" lang="en-US" sz="2400" b="1" i="0" u="none" strike="noStrike" kern="1200" cap="none" spc="0" normalizeH="0" baseline="0" noProof="0" dirty="0">
                <a:ln>
                  <a:noFill/>
                </a:ln>
                <a:solidFill>
                  <a:srgbClr val="0000FF"/>
                </a:solidFill>
                <a:effectLst/>
                <a:uLnTx/>
                <a:uFillTx/>
                <a:latin typeface="Gill Sans MT"/>
                <a:ea typeface="+mn-ea"/>
                <a:cs typeface="+mn-cs"/>
              </a:rPr>
              <a:t>video codec</a:t>
            </a:r>
            <a:r>
              <a:rPr kumimoji="0" lang="en-US" sz="2400" b="1" i="0" u="none" strike="noStrike" kern="1200" cap="none" spc="0" normalizeH="0" baseline="0" noProof="0" dirty="0">
                <a:ln>
                  <a:noFill/>
                </a:ln>
                <a:solidFill>
                  <a:srgbClr val="595959"/>
                </a:solidFill>
                <a:effectLst/>
                <a:uLnTx/>
                <a:uFillTx/>
                <a:latin typeface="Gill Sans MT"/>
                <a:ea typeface="+mn-ea"/>
                <a:cs typeface="+mn-cs"/>
              </a:rPr>
              <a:t> </a:t>
            </a:r>
            <a:br>
              <a:rPr kumimoji="0" lang="en-US" sz="2400" b="1" i="0" u="none" strike="noStrike" kern="1200" cap="none" spc="0" normalizeH="0" baseline="0" noProof="0" dirty="0">
                <a:ln>
                  <a:noFill/>
                </a:ln>
                <a:solidFill>
                  <a:srgbClr val="595959"/>
                </a:solidFill>
                <a:effectLst/>
                <a:uLnTx/>
                <a:uFillTx/>
                <a:latin typeface="Gill Sans MT"/>
                <a:ea typeface="+mn-ea"/>
                <a:cs typeface="+mn-cs"/>
              </a:rPr>
            </a:br>
            <a:endParaRPr kumimoji="0" lang="en-US" sz="2400" b="1" i="0" u="none" strike="noStrike" kern="1200" cap="none" spc="0" normalizeH="0" baseline="0" noProof="0" dirty="0">
              <a:ln>
                <a:noFill/>
              </a:ln>
              <a:solidFill>
                <a:srgbClr val="0000FF"/>
              </a:solidFill>
              <a:effectLst/>
              <a:uLnTx/>
              <a:uFillTx/>
              <a:latin typeface="Gill Sans MT"/>
              <a:ea typeface="+mn-ea"/>
              <a:cs typeface="+mn-cs"/>
            </a:endParaRPr>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52600" y="1290935"/>
            <a:ext cx="1066800" cy="1066800"/>
          </a:xfrm>
          <a:prstGeom prst="rect">
            <a:avLst/>
          </a:prstGeom>
        </p:spPr>
      </p:pic>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91200" y="1205370"/>
            <a:ext cx="1081655" cy="1156830"/>
          </a:xfrm>
          <a:prstGeom prst="rect">
            <a:avLst/>
          </a:prstGeom>
        </p:spPr>
      </p:pic>
      <p:sp>
        <p:nvSpPr>
          <p:cNvPr id="19" name="Rectangle 18"/>
          <p:cNvSpPr/>
          <p:nvPr/>
        </p:nvSpPr>
        <p:spPr>
          <a:xfrm>
            <a:off x="6096000" y="3769051"/>
            <a:ext cx="3505200" cy="492443"/>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srgbClr val="000000"/>
              </a:solidFill>
              <a:effectLst/>
              <a:uLnTx/>
              <a:uFillTx/>
              <a:latin typeface="Gill Sans MT"/>
              <a:ea typeface="+mn-ea"/>
              <a:cs typeface="+mn-cs"/>
            </a:endParaRPr>
          </a:p>
        </p:txBody>
      </p:sp>
      <p:grpSp>
        <p:nvGrpSpPr>
          <p:cNvPr id="10" name="Group 9"/>
          <p:cNvGrpSpPr/>
          <p:nvPr/>
        </p:nvGrpSpPr>
        <p:grpSpPr>
          <a:xfrm>
            <a:off x="1371600" y="4191000"/>
            <a:ext cx="1600200" cy="1219200"/>
            <a:chOff x="5867400" y="2936553"/>
            <a:chExt cx="2057400" cy="1447800"/>
          </a:xfrm>
        </p:grpSpPr>
        <p:pic>
          <p:nvPicPr>
            <p:cNvPr id="31" name="Picture 3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96000" y="3927153"/>
              <a:ext cx="431470" cy="457200"/>
            </a:xfrm>
            <a:prstGeom prst="rect">
              <a:avLst/>
            </a:prstGeom>
          </p:spPr>
        </p:pic>
        <p:pic>
          <p:nvPicPr>
            <p:cNvPr id="24" name="Picture 2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53200" y="3984544"/>
              <a:ext cx="1295400" cy="325214"/>
            </a:xfrm>
            <a:prstGeom prst="rect">
              <a:avLst/>
            </a:prstGeom>
          </p:spPr>
        </p:pic>
        <p:pic>
          <p:nvPicPr>
            <p:cNvPr id="8" name="Picture 7"/>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67400" y="2936553"/>
              <a:ext cx="2057400" cy="935088"/>
            </a:xfrm>
            <a:prstGeom prst="rect">
              <a:avLst/>
            </a:prstGeom>
          </p:spPr>
        </p:pic>
      </p:grpSp>
      <p:grpSp>
        <p:nvGrpSpPr>
          <p:cNvPr id="25" name="Group 24"/>
          <p:cNvGrpSpPr/>
          <p:nvPr/>
        </p:nvGrpSpPr>
        <p:grpSpPr>
          <a:xfrm>
            <a:off x="5638800" y="4234696"/>
            <a:ext cx="1676400" cy="1219200"/>
            <a:chOff x="5867400" y="2936553"/>
            <a:chExt cx="2057400" cy="1447800"/>
          </a:xfrm>
        </p:grpSpPr>
        <p:pic>
          <p:nvPicPr>
            <p:cNvPr id="26" name="Picture 2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096000" y="3927153"/>
              <a:ext cx="431470" cy="457200"/>
            </a:xfrm>
            <a:prstGeom prst="rect">
              <a:avLst/>
            </a:prstGeom>
          </p:spPr>
        </p:pic>
        <p:pic>
          <p:nvPicPr>
            <p:cNvPr id="27" name="Picture 2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53200" y="3984544"/>
              <a:ext cx="1295400" cy="325214"/>
            </a:xfrm>
            <a:prstGeom prst="rect">
              <a:avLst/>
            </a:prstGeom>
          </p:spPr>
        </p:pic>
        <p:pic>
          <p:nvPicPr>
            <p:cNvPr id="28" name="Picture 27"/>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867400" y="2936553"/>
              <a:ext cx="2057400" cy="935088"/>
            </a:xfrm>
            <a:prstGeom prst="rect">
              <a:avLst/>
            </a:prstGeom>
          </p:spPr>
        </p:pic>
      </p:grpSp>
      <p:sp>
        <p:nvSpPr>
          <p:cNvPr id="30" name="Rectangle 29"/>
          <p:cNvSpPr/>
          <p:nvPr/>
        </p:nvSpPr>
        <p:spPr>
          <a:xfrm>
            <a:off x="4191000" y="5352872"/>
            <a:ext cx="4114800" cy="584776"/>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Gill Sans MT"/>
                <a:ea typeface="+mn-ea"/>
                <a:cs typeface="+mn-cs"/>
              </a:rPr>
              <a:t>Video Capture</a:t>
            </a:r>
          </a:p>
        </p:txBody>
      </p:sp>
      <p:sp>
        <p:nvSpPr>
          <p:cNvPr id="32" name="TextBox 31"/>
          <p:cNvSpPr txBox="1"/>
          <p:nvPr/>
        </p:nvSpPr>
        <p:spPr>
          <a:xfrm>
            <a:off x="4318000" y="5962472"/>
            <a:ext cx="4292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a:t>
            </a:r>
            <a:r>
              <a:rPr kumimoji="0" lang="en-US" sz="2400" b="1" i="0" u="none" strike="noStrike" kern="1200" cap="none" spc="0" normalizeH="0" baseline="0" noProof="0" dirty="0">
                <a:ln>
                  <a:noFill/>
                </a:ln>
                <a:solidFill>
                  <a:srgbClr val="0000FF"/>
                </a:solidFill>
                <a:effectLst/>
                <a:uLnTx/>
                <a:uFillTx/>
                <a:latin typeface="Gill Sans MT"/>
                <a:ea typeface="+mn-ea"/>
                <a:cs typeface="+mn-cs"/>
              </a:rPr>
              <a:t>video codec</a:t>
            </a:r>
            <a:r>
              <a:rPr kumimoji="0" lang="en-US" sz="2400" b="1" i="0" u="none" strike="noStrike" kern="1200" cap="none" spc="0" normalizeH="0" baseline="0" noProof="0" dirty="0">
                <a:ln>
                  <a:noFill/>
                </a:ln>
                <a:solidFill>
                  <a:srgbClr val="595959"/>
                </a:solidFill>
                <a:effectLst/>
                <a:uLnTx/>
                <a:uFillTx/>
                <a:latin typeface="Gill Sans MT"/>
                <a:ea typeface="+mn-ea"/>
                <a:cs typeface="+mn-cs"/>
              </a:rPr>
              <a:t> </a:t>
            </a:r>
            <a:br>
              <a:rPr kumimoji="0" lang="en-US" sz="2400" b="1" i="0" u="none" strike="noStrike" kern="1200" cap="none" spc="0" normalizeH="0" baseline="0" noProof="0" dirty="0">
                <a:ln>
                  <a:noFill/>
                </a:ln>
                <a:solidFill>
                  <a:srgbClr val="595959"/>
                </a:solidFill>
                <a:effectLst/>
                <a:uLnTx/>
                <a:uFillTx/>
                <a:latin typeface="Gill Sans MT"/>
                <a:ea typeface="+mn-ea"/>
                <a:cs typeface="+mn-cs"/>
              </a:rPr>
            </a:br>
            <a:endParaRPr kumimoji="0" lang="en-US" sz="2400" b="1" i="0" u="none" strike="noStrike" kern="1200" cap="none" spc="0" normalizeH="0" baseline="0" noProof="0" dirty="0">
              <a:ln>
                <a:noFill/>
              </a:ln>
              <a:solidFill>
                <a:srgbClr val="0000FF"/>
              </a:solidFill>
              <a:effectLst/>
              <a:uLnTx/>
              <a:uFillTx/>
              <a:latin typeface="Gill Sans MT"/>
              <a:ea typeface="+mn-ea"/>
              <a:cs typeface="+mn-cs"/>
            </a:endParaRPr>
          </a:p>
        </p:txBody>
      </p:sp>
    </p:spTree>
    <p:extLst>
      <p:ext uri="{BB962C8B-B14F-4D97-AF65-F5344CB8AC3E}">
        <p14:creationId xmlns:p14="http://schemas.microsoft.com/office/powerpoint/2010/main" val="366785620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914400"/>
          </a:xfrm>
        </p:spPr>
        <p:txBody>
          <a:bodyPr/>
          <a:lstStyle/>
          <a:p>
            <a:r>
              <a:rPr lang="en-US" dirty="0" err="1"/>
              <a:t>TensorFlow</a:t>
            </a:r>
            <a:r>
              <a:rPr lang="en-US" dirty="0"/>
              <a:t> Mobile</a:t>
            </a:r>
          </a:p>
        </p:txBody>
      </p:sp>
      <p:sp>
        <p:nvSpPr>
          <p:cNvPr id="3" name="Content Placeholder 2"/>
          <p:cNvSpPr>
            <a:spLocks noGrp="1"/>
          </p:cNvSpPr>
          <p:nvPr>
            <p:ph idx="1"/>
          </p:nvPr>
        </p:nvSpPr>
        <p:spPr>
          <a:xfrm>
            <a:off x="152400" y="990600"/>
            <a:ext cx="8991600" cy="5715000"/>
          </a:xfrm>
        </p:spPr>
        <p:txBody>
          <a:bodyPr>
            <a:normAutofit/>
          </a:bodyPr>
          <a:lstStyle/>
          <a:p>
            <a:endParaRPr lang="en-US" sz="2800" dirty="0">
              <a:solidFill>
                <a:srgbClr val="595959"/>
              </a:solidFill>
            </a:endParaRPr>
          </a:p>
          <a:p>
            <a:pPr lvl="1"/>
            <a:endParaRPr lang="en-US" sz="2400" dirty="0">
              <a:solidFill>
                <a:srgbClr val="595959"/>
              </a:solidFill>
            </a:endParaRPr>
          </a:p>
          <a:p>
            <a:pPr lvl="1"/>
            <a:endParaRPr lang="en-US" sz="2400" dirty="0">
              <a:solidFill>
                <a:srgbClr val="595959"/>
              </a:solidFill>
            </a:endParaRPr>
          </a:p>
          <a:p>
            <a:pPr lvl="1"/>
            <a:endParaRPr lang="en-US" sz="2400" dirty="0">
              <a:solidFill>
                <a:srgbClr val="595959"/>
              </a:solidFill>
            </a:endParaRPr>
          </a:p>
          <a:p>
            <a:pPr lvl="1"/>
            <a:endParaRPr lang="en-US" sz="2400" dirty="0">
              <a:solidFill>
                <a:srgbClr val="595959"/>
              </a:solidFill>
            </a:endParaRPr>
          </a:p>
          <a:p>
            <a:pPr lvl="1"/>
            <a:endParaRPr lang="en-US" sz="2400" dirty="0">
              <a:solidFill>
                <a:srgbClr val="595959"/>
              </a:solidFill>
            </a:endParaRPr>
          </a:p>
          <a:p>
            <a:pPr lvl="1"/>
            <a:endParaRPr lang="en-US" sz="2400" dirty="0">
              <a:solidFill>
                <a:srgbClr val="595959"/>
              </a:solidFill>
            </a:endParaRPr>
          </a:p>
          <a:p>
            <a:pPr lvl="1"/>
            <a:endParaRPr lang="en-US" sz="2400" dirty="0">
              <a:solidFill>
                <a:srgbClr val="595959"/>
              </a:solidFill>
            </a:endParaRPr>
          </a:p>
          <a:p>
            <a:pPr marL="457200" lvl="1" indent="0">
              <a:buNone/>
            </a:pPr>
            <a:endParaRPr lang="en-US" sz="2400" dirty="0">
              <a:solidFill>
                <a:srgbClr val="595959"/>
              </a:solidFill>
            </a:endParaRPr>
          </a:p>
          <a:p>
            <a:pPr lvl="1"/>
            <a:endParaRPr lang="en" sz="2400" dirty="0">
              <a:solidFill>
                <a:srgbClr val="595959"/>
              </a:solidFill>
            </a:endParaRPr>
          </a:p>
          <a:p>
            <a:pPr marL="0" indent="0">
              <a:buNone/>
            </a:pPr>
            <a:endParaRPr lang="en-US" sz="2800" dirty="0">
              <a:solidFill>
                <a:schemeClr val="tx2"/>
              </a:solidFill>
            </a:endParaRPr>
          </a:p>
          <a:p>
            <a:pPr lvl="1"/>
            <a:endParaRPr lang="en-US" sz="2400" dirty="0"/>
          </a:p>
          <a:p>
            <a:pPr lvl="1"/>
            <a:endParaRPr lang="en-US" sz="2400" dirty="0"/>
          </a:p>
          <a:p>
            <a:pPr lvl="1"/>
            <a:endParaRPr lang="en-US" sz="2400" dirty="0"/>
          </a:p>
        </p:txBody>
      </p:sp>
      <p:pic>
        <p:nvPicPr>
          <p:cNvPr id="6" name="Picture 5" descr="safari.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 y="6580445"/>
            <a:ext cx="959296" cy="277563"/>
          </a:xfrm>
          <a:prstGeom prst="rect">
            <a:avLst/>
          </a:prstGeom>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38600" y="762000"/>
            <a:ext cx="914400" cy="977950"/>
          </a:xfrm>
          <a:prstGeom prst="rect">
            <a:avLst/>
          </a:prstGeom>
        </p:spPr>
      </p:pic>
      <p:sp>
        <p:nvSpPr>
          <p:cNvPr id="5" name="Rectangle 4"/>
          <p:cNvSpPr/>
          <p:nvPr/>
        </p:nvSpPr>
        <p:spPr>
          <a:xfrm>
            <a:off x="0" y="3505200"/>
            <a:ext cx="9144000" cy="892552"/>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Gill Sans MT"/>
                <a:ea typeface="+mn-ea"/>
                <a:cs typeface="+mn-cs"/>
              </a:rPr>
              <a:t> </a:t>
            </a:r>
            <a:r>
              <a:rPr kumimoji="0" lang="en-US" sz="2600" b="1" i="0" u="none" strike="noStrike" kern="1200" cap="none" spc="0" normalizeH="0" baseline="0" noProof="0" dirty="0">
                <a:ln>
                  <a:noFill/>
                </a:ln>
                <a:solidFill>
                  <a:srgbClr val="C00000"/>
                </a:solidFill>
                <a:effectLst/>
                <a:uLnTx/>
                <a:uFillTx/>
                <a:latin typeface="Gill Sans MT"/>
                <a:ea typeface="+mn-ea"/>
                <a:cs typeface="+mn-cs"/>
              </a:rPr>
              <a:t>57.3%</a:t>
            </a:r>
            <a:r>
              <a:rPr kumimoji="0" lang="en-US" sz="2600" b="1" i="0" u="none" strike="noStrike" kern="1200" cap="none" spc="0" normalizeH="0" baseline="0" noProof="0" dirty="0">
                <a:ln>
                  <a:noFill/>
                </a:ln>
                <a:solidFill>
                  <a:prstClr val="black"/>
                </a:solidFill>
                <a:effectLst/>
                <a:uLnTx/>
                <a:uFillTx/>
                <a:latin typeface="Gill Sans MT"/>
                <a:ea typeface="+mn-ea"/>
                <a:cs typeface="+mn-cs"/>
              </a:rPr>
              <a:t> of the inference energy is spent on</a:t>
            </a:r>
            <a:br>
              <a:rPr kumimoji="0" lang="en-US" sz="2600" b="1" i="0" u="none" strike="noStrike" kern="1200" cap="none" spc="0" normalizeH="0" baseline="0" noProof="0" dirty="0">
                <a:ln>
                  <a:noFill/>
                </a:ln>
                <a:solidFill>
                  <a:prstClr val="black"/>
                </a:solidFill>
                <a:effectLst/>
                <a:uLnTx/>
                <a:uFillTx/>
                <a:latin typeface="Gill Sans MT"/>
                <a:ea typeface="+mn-ea"/>
                <a:cs typeface="+mn-cs"/>
              </a:rPr>
            </a:br>
            <a:r>
              <a:rPr kumimoji="0" lang="en-US" sz="2600" b="1" i="0" u="none" strike="noStrike" kern="1200" cap="none" spc="0" normalizeH="0" baseline="0" noProof="0" dirty="0">
                <a:ln>
                  <a:noFill/>
                </a:ln>
                <a:solidFill>
                  <a:prstClr val="black"/>
                </a:solidFill>
                <a:effectLst/>
                <a:uLnTx/>
                <a:uFillTx/>
                <a:latin typeface="Gill Sans MT"/>
                <a:ea typeface="+mn-ea"/>
                <a:cs typeface="+mn-cs"/>
              </a:rPr>
              <a:t> </a:t>
            </a:r>
            <a:r>
              <a:rPr kumimoji="0" lang="en-US" sz="2600" b="1" i="0" u="sng" strike="noStrike" kern="1200" cap="none" spc="0" normalizeH="0" baseline="0" noProof="0" dirty="0">
                <a:ln>
                  <a:noFill/>
                </a:ln>
                <a:solidFill>
                  <a:srgbClr val="C00000"/>
                </a:solidFill>
                <a:effectLst/>
                <a:uLnTx/>
                <a:uFillTx/>
                <a:latin typeface="Gill Sans MT"/>
                <a:ea typeface="+mn-ea"/>
                <a:cs typeface="+mn-cs"/>
              </a:rPr>
              <a:t>data movement</a:t>
            </a:r>
            <a:endParaRPr kumimoji="0" lang="en-US" sz="2600" b="1" i="0" u="sng" strike="noStrike" kern="1200" cap="none" spc="0" normalizeH="0" baseline="0" noProof="0" dirty="0">
              <a:ln>
                <a:noFill/>
              </a:ln>
              <a:solidFill>
                <a:prstClr val="black"/>
              </a:solidFill>
              <a:effectLst/>
              <a:uLnTx/>
              <a:uFillTx/>
              <a:latin typeface="Gill Sans MT"/>
              <a:ea typeface="+mn-ea"/>
              <a:cs typeface="+mn-cs"/>
            </a:endParaRPr>
          </a:p>
        </p:txBody>
      </p:sp>
      <p:sp>
        <p:nvSpPr>
          <p:cNvPr id="14" name="Rectangle 13"/>
          <p:cNvSpPr/>
          <p:nvPr/>
        </p:nvSpPr>
        <p:spPr>
          <a:xfrm>
            <a:off x="0" y="4938355"/>
            <a:ext cx="9144000" cy="830997"/>
          </a:xfrm>
          <a:prstGeom prst="rect">
            <a:avLst/>
          </a:prstGeom>
          <a:solidFill>
            <a:srgbClr val="E4E4E4"/>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mn-cs"/>
              </a:rPr>
              <a:t> </a:t>
            </a:r>
            <a:r>
              <a:rPr kumimoji="0" lang="en-US" sz="2400" b="1" i="0" u="none" strike="noStrike" kern="1200" cap="none" spc="0" normalizeH="0" baseline="0" noProof="0" dirty="0">
                <a:ln>
                  <a:noFill/>
                </a:ln>
                <a:solidFill>
                  <a:srgbClr val="C00000"/>
                </a:solidFill>
                <a:effectLst/>
                <a:uLnTx/>
                <a:uFillTx/>
                <a:latin typeface="Gill Sans MT"/>
                <a:ea typeface="+mn-ea"/>
                <a:cs typeface="+mn-cs"/>
              </a:rPr>
              <a:t>54.4% </a:t>
            </a:r>
            <a:r>
              <a:rPr kumimoji="0" lang="en-US" sz="2400" b="1" i="0" u="none" strike="noStrike" kern="1200" cap="none" spc="0" normalizeH="0" baseline="0" noProof="0" dirty="0">
                <a:ln>
                  <a:noFill/>
                </a:ln>
                <a:solidFill>
                  <a:prstClr val="black"/>
                </a:solidFill>
                <a:effectLst/>
                <a:uLnTx/>
                <a:uFillTx/>
                <a:latin typeface="Gill Sans MT"/>
                <a:ea typeface="+mn-ea"/>
                <a:cs typeface="+mn-cs"/>
              </a:rPr>
              <a:t>of the </a:t>
            </a:r>
            <a:r>
              <a:rPr kumimoji="0" lang="en-US" sz="2400" b="1" i="0" u="none" strike="noStrike" kern="1200" cap="none" spc="0" normalizeH="0" baseline="0" noProof="0" dirty="0">
                <a:ln>
                  <a:noFill/>
                </a:ln>
                <a:solidFill>
                  <a:srgbClr val="C00000"/>
                </a:solidFill>
                <a:effectLst/>
                <a:uLnTx/>
                <a:uFillTx/>
                <a:latin typeface="Gill Sans MT"/>
                <a:ea typeface="+mn-ea"/>
                <a:cs typeface="+mn-cs"/>
              </a:rPr>
              <a:t>data movement </a:t>
            </a:r>
            <a:r>
              <a:rPr kumimoji="0" lang="en-US" sz="2400" b="1" i="0" u="none" strike="noStrike" kern="1200" cap="none" spc="0" normalizeH="0" baseline="0" noProof="0" dirty="0">
                <a:ln>
                  <a:noFill/>
                </a:ln>
                <a:solidFill>
                  <a:prstClr val="black"/>
                </a:solidFill>
                <a:effectLst/>
                <a:uLnTx/>
                <a:uFillTx/>
                <a:latin typeface="Gill Sans MT"/>
                <a:ea typeface="+mn-ea"/>
                <a:cs typeface="+mn-cs"/>
              </a:rPr>
              <a:t>energy comes from </a:t>
            </a:r>
            <a:br>
              <a:rPr kumimoji="0" lang="en-US" sz="2400" b="1" i="0" u="none" strike="noStrike" kern="1200" cap="none" spc="0" normalizeH="0" baseline="0" noProof="0" dirty="0">
                <a:ln>
                  <a:noFill/>
                </a:ln>
                <a:solidFill>
                  <a:prstClr val="black"/>
                </a:solidFill>
                <a:effectLst/>
                <a:uLnTx/>
                <a:uFillTx/>
                <a:latin typeface="Gill Sans MT"/>
                <a:ea typeface="+mn-ea"/>
                <a:cs typeface="+mn-cs"/>
              </a:rPr>
            </a:br>
            <a:r>
              <a:rPr kumimoji="0" lang="en-US" sz="2400" b="1" i="0" u="sng" strike="noStrike" kern="1200" cap="none" spc="0" normalizeH="0" baseline="0" noProof="0" dirty="0">
                <a:ln>
                  <a:noFill/>
                </a:ln>
                <a:solidFill>
                  <a:srgbClr val="0000FF"/>
                </a:solidFill>
                <a:effectLst/>
                <a:uLnTx/>
                <a:uFillTx/>
                <a:latin typeface="Gill Sans MT"/>
                <a:ea typeface="+mn-ea"/>
                <a:cs typeface="+mn-cs"/>
              </a:rPr>
              <a:t>packing/unpacking</a:t>
            </a:r>
            <a:r>
              <a:rPr kumimoji="0" lang="en-US" sz="2400" b="1" i="0" u="sng" strike="noStrike" kern="1200" cap="none" spc="0" normalizeH="0" baseline="0" noProof="0" dirty="0">
                <a:ln>
                  <a:noFill/>
                </a:ln>
                <a:solidFill>
                  <a:prstClr val="black"/>
                </a:solidFill>
                <a:effectLst/>
                <a:uLnTx/>
                <a:uFillTx/>
                <a:latin typeface="Gill Sans MT"/>
                <a:ea typeface="+mn-ea"/>
                <a:cs typeface="+mn-cs"/>
              </a:rPr>
              <a:t> </a:t>
            </a:r>
            <a:r>
              <a:rPr kumimoji="0" lang="en-US" sz="2400" b="1" i="0" u="none" strike="noStrike" kern="1200" cap="none" spc="0" normalizeH="0" baseline="0" noProof="0" dirty="0">
                <a:ln>
                  <a:noFill/>
                </a:ln>
                <a:solidFill>
                  <a:prstClr val="black"/>
                </a:solidFill>
                <a:effectLst/>
                <a:uLnTx/>
                <a:uFillTx/>
                <a:latin typeface="Gill Sans MT"/>
                <a:ea typeface="+mn-ea"/>
                <a:cs typeface="+mn-cs"/>
              </a:rPr>
              <a:t>and </a:t>
            </a:r>
            <a:r>
              <a:rPr kumimoji="0" lang="en-US" sz="2400" b="1" i="0" u="sng" strike="noStrike" kern="1200" cap="none" spc="0" normalizeH="0" baseline="0" noProof="0" dirty="0">
                <a:ln>
                  <a:noFill/>
                </a:ln>
                <a:solidFill>
                  <a:srgbClr val="0000FF"/>
                </a:solidFill>
                <a:effectLst/>
                <a:uLnTx/>
                <a:uFillTx/>
                <a:latin typeface="Gill Sans MT"/>
                <a:ea typeface="+mn-ea"/>
                <a:cs typeface="+mn-cs"/>
              </a:rPr>
              <a:t>quantization</a:t>
            </a:r>
          </a:p>
        </p:txBody>
      </p:sp>
      <p:cxnSp>
        <p:nvCxnSpPr>
          <p:cNvPr id="30" name="Straight Arrow Connector 29"/>
          <p:cNvCxnSpPr/>
          <p:nvPr/>
        </p:nvCxnSpPr>
        <p:spPr>
          <a:xfrm>
            <a:off x="4495800" y="4473952"/>
            <a:ext cx="0" cy="381000"/>
          </a:xfrm>
          <a:prstGeom prst="straightConnector1">
            <a:avLst/>
          </a:prstGeom>
          <a:ln w="57150" cmpd="sng">
            <a:solidFill>
              <a:schemeClr val="tx1"/>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1676400" y="1828800"/>
            <a:ext cx="5638800" cy="1066800"/>
            <a:chOff x="1676400" y="2057400"/>
            <a:chExt cx="5638800" cy="1066800"/>
          </a:xfrm>
        </p:grpSpPr>
        <p:grpSp>
          <p:nvGrpSpPr>
            <p:cNvPr id="68" name="Group 67"/>
            <p:cNvGrpSpPr/>
            <p:nvPr/>
          </p:nvGrpSpPr>
          <p:grpSpPr>
            <a:xfrm>
              <a:off x="3657600" y="2057400"/>
              <a:ext cx="1600200" cy="1066800"/>
              <a:chOff x="3505200" y="1143000"/>
              <a:chExt cx="1828800" cy="1143000"/>
            </a:xfrm>
          </p:grpSpPr>
          <p:sp>
            <p:nvSpPr>
              <p:cNvPr id="67" name="Rounded Rectangle 66"/>
              <p:cNvSpPr/>
              <p:nvPr/>
            </p:nvSpPr>
            <p:spPr>
              <a:xfrm>
                <a:off x="3505200" y="1143000"/>
                <a:ext cx="1828800" cy="1143000"/>
              </a:xfrm>
              <a:prstGeom prst="roundRect">
                <a:avLst/>
              </a:prstGeom>
              <a:solidFill>
                <a:schemeClr val="lt1">
                  <a:alpha val="0"/>
                </a:schemeClr>
              </a:solidFill>
              <a:ln w="28575"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Gill Sans MT"/>
                  <a:ea typeface="+mn-ea"/>
                  <a:cs typeface="+mn-cs"/>
                </a:endParaRPr>
              </a:p>
            </p:txBody>
          </p:sp>
          <p:pic>
            <p:nvPicPr>
              <p:cNvPr id="66" name="Picture 6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81400" y="1188143"/>
                <a:ext cx="1650486" cy="1097857"/>
              </a:xfrm>
              <a:prstGeom prst="rect">
                <a:avLst/>
              </a:prstGeom>
            </p:spPr>
          </p:pic>
        </p:grpSp>
        <p:cxnSp>
          <p:nvCxnSpPr>
            <p:cNvPr id="69" name="Straight Arrow Connector 68"/>
            <p:cNvCxnSpPr/>
            <p:nvPr/>
          </p:nvCxnSpPr>
          <p:spPr>
            <a:xfrm flipV="1">
              <a:off x="2057400" y="2731532"/>
              <a:ext cx="1371600" cy="11668"/>
            </a:xfrm>
            <a:prstGeom prst="straightConnector1">
              <a:avLst/>
            </a:prstGeom>
            <a:ln w="38100" cmpd="sng">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71" name="Rectangle 70"/>
            <p:cNvSpPr/>
            <p:nvPr/>
          </p:nvSpPr>
          <p:spPr>
            <a:xfrm>
              <a:off x="1676400" y="2209800"/>
              <a:ext cx="22098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mn-cs"/>
                </a:rPr>
                <a:t>Inference </a:t>
              </a:r>
              <a:endParaRPr kumimoji="0" lang="en-US" sz="2000" b="1" i="0" u="sng" strike="noStrike" kern="1200" cap="none" spc="0" normalizeH="0" baseline="0" noProof="0" dirty="0">
                <a:ln>
                  <a:noFill/>
                </a:ln>
                <a:solidFill>
                  <a:prstClr val="black"/>
                </a:solidFill>
                <a:effectLst/>
                <a:uLnTx/>
                <a:uFillTx/>
                <a:latin typeface="Gill Sans MT"/>
                <a:ea typeface="+mn-ea"/>
                <a:cs typeface="+mn-cs"/>
              </a:endParaRPr>
            </a:p>
          </p:txBody>
        </p:sp>
        <p:cxnSp>
          <p:nvCxnSpPr>
            <p:cNvPr id="40" name="Straight Arrow Connector 39"/>
            <p:cNvCxnSpPr/>
            <p:nvPr/>
          </p:nvCxnSpPr>
          <p:spPr>
            <a:xfrm>
              <a:off x="5486400" y="2731532"/>
              <a:ext cx="1371600" cy="11668"/>
            </a:xfrm>
            <a:prstGeom prst="straightConnector1">
              <a:avLst/>
            </a:prstGeom>
            <a:ln w="38100" cmpd="sng">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5105400" y="2209800"/>
              <a:ext cx="22098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mn-cs"/>
                </a:rPr>
                <a:t>Prediction</a:t>
              </a:r>
              <a:endParaRPr kumimoji="0" lang="en-US" sz="1800" b="1" i="0" u="sng" strike="noStrike" kern="1200" cap="none" spc="0" normalizeH="0" baseline="0" noProof="0" dirty="0">
                <a:ln>
                  <a:noFill/>
                </a:ln>
                <a:solidFill>
                  <a:prstClr val="black"/>
                </a:solidFill>
                <a:effectLst/>
                <a:uLnTx/>
                <a:uFillTx/>
                <a:latin typeface="Gill Sans MT"/>
                <a:ea typeface="+mn-ea"/>
                <a:cs typeface="+mn-cs"/>
              </a:endParaRPr>
            </a:p>
          </p:txBody>
        </p:sp>
      </p:grpSp>
    </p:spTree>
    <p:extLst>
      <p:ext uri="{BB962C8B-B14F-4D97-AF65-F5344CB8AC3E}">
        <p14:creationId xmlns:p14="http://schemas.microsoft.com/office/powerpoint/2010/main" val="39016951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0"/>
            <a:ext cx="9144000" cy="914400"/>
          </a:xfrm>
        </p:spPr>
        <p:txBody>
          <a:bodyPr/>
          <a:lstStyle/>
          <a:p>
            <a:r>
              <a:rPr lang="en-US" dirty="0"/>
              <a:t>Normalized Energy </a:t>
            </a:r>
          </a:p>
        </p:txBody>
      </p:sp>
      <p:grpSp>
        <p:nvGrpSpPr>
          <p:cNvPr id="2" name="Group 1"/>
          <p:cNvGrpSpPr/>
          <p:nvPr/>
        </p:nvGrpSpPr>
        <p:grpSpPr>
          <a:xfrm>
            <a:off x="-76200" y="1126465"/>
            <a:ext cx="9144000" cy="4436135"/>
            <a:chOff x="-76200" y="1295400"/>
            <a:chExt cx="9144000" cy="4436135"/>
          </a:xfrm>
        </p:grpSpPr>
        <p:graphicFrame>
          <p:nvGraphicFramePr>
            <p:cNvPr id="5" name="Chart 4"/>
            <p:cNvGraphicFramePr>
              <a:graphicFrameLocks/>
            </p:cNvGraphicFramePr>
            <p:nvPr/>
          </p:nvGraphicFramePr>
          <p:xfrm>
            <a:off x="-76200" y="1295400"/>
            <a:ext cx="9144000" cy="4436135"/>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p:cNvCxnSpPr/>
            <p:nvPr/>
          </p:nvCxnSpPr>
          <p:spPr>
            <a:xfrm flipV="1">
              <a:off x="822960" y="4495800"/>
              <a:ext cx="0" cy="576072"/>
            </a:xfrm>
            <a:prstGeom prst="line">
              <a:avLst/>
            </a:prstGeom>
            <a:ln w="12700" cmpd="sng">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4443984" y="4495800"/>
              <a:ext cx="0" cy="576072"/>
            </a:xfrm>
            <a:prstGeom prst="line">
              <a:avLst/>
            </a:prstGeom>
            <a:ln w="12700" cmpd="sng">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6254496" y="4495800"/>
              <a:ext cx="0" cy="576072"/>
            </a:xfrm>
            <a:prstGeom prst="line">
              <a:avLst/>
            </a:prstGeom>
            <a:ln w="12700" cmpd="sng">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8979408" y="4495800"/>
              <a:ext cx="0" cy="576072"/>
            </a:xfrm>
            <a:prstGeom prst="line">
              <a:avLst/>
            </a:prstGeom>
            <a:ln w="12700" cmpd="sng">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1484466" y="4933890"/>
            <a:ext cx="224933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a:ea typeface="+mn-ea"/>
                <a:cs typeface="+mn-cs"/>
              </a:rPr>
              <a:t>Chrome Browser</a:t>
            </a:r>
            <a:endParaRPr kumimoji="0" lang="en-US" sz="3600" b="1" i="0" u="none" strike="noStrike" kern="1200" cap="none" spc="0" normalizeH="0" baseline="0" noProof="0" dirty="0">
              <a:ln>
                <a:noFill/>
              </a:ln>
              <a:solidFill>
                <a:prstClr val="black"/>
              </a:solidFill>
              <a:effectLst/>
              <a:uLnTx/>
              <a:uFillTx/>
              <a:latin typeface="Gill Sans MT"/>
              <a:ea typeface="+mn-ea"/>
              <a:cs typeface="+mn-cs"/>
            </a:endParaRPr>
          </a:p>
        </p:txBody>
      </p:sp>
      <p:sp>
        <p:nvSpPr>
          <p:cNvPr id="11" name="TextBox 10"/>
          <p:cNvSpPr txBox="1"/>
          <p:nvPr/>
        </p:nvSpPr>
        <p:spPr>
          <a:xfrm>
            <a:off x="6400800" y="4854714"/>
            <a:ext cx="25146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a:ea typeface="+mn-ea"/>
                <a:cs typeface="+mn-cs"/>
              </a:rPr>
              <a:t>Video Playback and Capture</a:t>
            </a:r>
            <a:endParaRPr kumimoji="0" lang="en-US" sz="3600" b="1" i="0" u="none" strike="noStrike" kern="1200" cap="none" spc="0" normalizeH="0" baseline="0" noProof="0" dirty="0">
              <a:ln>
                <a:noFill/>
              </a:ln>
              <a:solidFill>
                <a:prstClr val="black"/>
              </a:solidFill>
              <a:effectLst/>
              <a:uLnTx/>
              <a:uFillTx/>
              <a:latin typeface="Gill Sans MT"/>
              <a:ea typeface="+mn-ea"/>
              <a:cs typeface="+mn-cs"/>
            </a:endParaRPr>
          </a:p>
        </p:txBody>
      </p:sp>
      <p:sp>
        <p:nvSpPr>
          <p:cNvPr id="12" name="TextBox 11"/>
          <p:cNvSpPr txBox="1"/>
          <p:nvPr/>
        </p:nvSpPr>
        <p:spPr>
          <a:xfrm>
            <a:off x="4343400" y="4854714"/>
            <a:ext cx="195201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Gill Sans MT"/>
                <a:ea typeface="+mn-ea"/>
                <a:cs typeface="+mn-cs"/>
              </a:rPr>
              <a:t>TensorFlow</a:t>
            </a:r>
            <a:r>
              <a:rPr kumimoji="0" lang="en-US" sz="2000" b="1" i="0" u="none" strike="noStrike" kern="1200" cap="none" spc="0" normalizeH="0" baseline="0" noProof="0" dirty="0">
                <a:ln>
                  <a:noFill/>
                </a:ln>
                <a:solidFill>
                  <a:prstClr val="black"/>
                </a:solidFill>
                <a:effectLst/>
                <a:uLnTx/>
                <a:uFillTx/>
                <a:latin typeface="Gill Sans MT"/>
                <a:ea typeface="+mn-ea"/>
                <a:cs typeface="+mn-cs"/>
              </a:rPr>
              <a:t> Mobile</a:t>
            </a:r>
            <a:endParaRPr kumimoji="0" lang="en-US" sz="3600" b="1" i="0" u="none" strike="noStrike" kern="1200" cap="none" spc="0" normalizeH="0" baseline="0" noProof="0" dirty="0">
              <a:ln>
                <a:noFill/>
              </a:ln>
              <a:solidFill>
                <a:prstClr val="black"/>
              </a:solidFill>
              <a:effectLst/>
              <a:uLnTx/>
              <a:uFillTx/>
              <a:latin typeface="Gill Sans MT"/>
              <a:ea typeface="+mn-ea"/>
              <a:cs typeface="+mn-cs"/>
            </a:endParaRPr>
          </a:p>
        </p:txBody>
      </p:sp>
      <p:sp>
        <p:nvSpPr>
          <p:cNvPr id="15" name="Rectangle 14"/>
          <p:cNvSpPr/>
          <p:nvPr/>
        </p:nvSpPr>
        <p:spPr>
          <a:xfrm>
            <a:off x="0" y="5715000"/>
            <a:ext cx="9144000" cy="892552"/>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000FF"/>
                </a:solidFill>
                <a:effectLst/>
                <a:uLnTx/>
                <a:uFillTx/>
                <a:latin typeface="Gill Sans MT"/>
                <a:ea typeface="+mn-ea"/>
                <a:cs typeface="+mn-cs"/>
              </a:rPr>
              <a:t>PIM core</a:t>
            </a:r>
            <a:r>
              <a:rPr kumimoji="0" lang="en-US" sz="2600" b="1" i="0" u="none" strike="noStrike" kern="1200" cap="none" spc="0" normalizeH="0" baseline="0" noProof="0" dirty="0">
                <a:ln>
                  <a:noFill/>
                </a:ln>
                <a:solidFill>
                  <a:prstClr val="black"/>
                </a:solidFill>
                <a:effectLst/>
                <a:uLnTx/>
                <a:uFillTx/>
                <a:latin typeface="Gill Sans MT"/>
                <a:ea typeface="+mn-ea"/>
                <a:cs typeface="+mn-cs"/>
              </a:rPr>
              <a:t> and </a:t>
            </a:r>
            <a:r>
              <a:rPr kumimoji="0" lang="en-US" sz="2600" b="1" i="0" u="none" strike="noStrike" kern="1200" cap="none" spc="0" normalizeH="0" baseline="0" noProof="0" dirty="0">
                <a:ln>
                  <a:noFill/>
                </a:ln>
                <a:solidFill>
                  <a:srgbClr val="0000FF"/>
                </a:solidFill>
                <a:effectLst/>
                <a:uLnTx/>
                <a:uFillTx/>
                <a:latin typeface="Gill Sans MT"/>
                <a:ea typeface="+mn-ea"/>
                <a:cs typeface="+mn-cs"/>
              </a:rPr>
              <a:t>PIM accelerator</a:t>
            </a:r>
            <a:r>
              <a:rPr kumimoji="0" lang="en-US" sz="2600" b="1" i="0" u="none" strike="noStrike" kern="1200" cap="none" spc="0" normalizeH="0" baseline="0" noProof="0" dirty="0">
                <a:ln>
                  <a:noFill/>
                </a:ln>
                <a:solidFill>
                  <a:prstClr val="black"/>
                </a:solidFill>
                <a:effectLst/>
                <a:uLnTx/>
                <a:uFillTx/>
                <a:latin typeface="Gill Sans MT"/>
                <a:ea typeface="+mn-ea"/>
                <a:cs typeface="+mn-cs"/>
              </a:rPr>
              <a:t> reduce</a:t>
            </a:r>
            <a:br>
              <a:rPr kumimoji="0" lang="en-US" sz="2600" b="1" i="0" u="none" strike="noStrike" kern="1200" cap="none" spc="0" normalizeH="0" baseline="0" noProof="0" dirty="0">
                <a:ln>
                  <a:noFill/>
                </a:ln>
                <a:solidFill>
                  <a:prstClr val="black"/>
                </a:solidFill>
                <a:effectLst/>
                <a:uLnTx/>
                <a:uFillTx/>
                <a:latin typeface="Gill Sans MT"/>
                <a:ea typeface="+mn-ea"/>
                <a:cs typeface="+mn-cs"/>
              </a:rPr>
            </a:br>
            <a:r>
              <a:rPr kumimoji="0" lang="en-US" sz="2600" b="1" i="0" u="none" strike="noStrike" kern="1200" cap="none" spc="0" normalizeH="0" baseline="0" noProof="0" dirty="0">
                <a:ln>
                  <a:noFill/>
                </a:ln>
                <a:solidFill>
                  <a:prstClr val="black"/>
                </a:solidFill>
                <a:effectLst/>
                <a:uLnTx/>
                <a:uFillTx/>
                <a:latin typeface="Gill Sans MT"/>
                <a:ea typeface="+mn-ea"/>
                <a:cs typeface="+mn-cs"/>
              </a:rPr>
              <a:t> </a:t>
            </a:r>
            <a:r>
              <a:rPr kumimoji="0" lang="en-US" sz="2600" b="1" i="0" u="sng" strike="noStrike" kern="1200" cap="none" spc="0" normalizeH="0" baseline="0" noProof="0" dirty="0">
                <a:ln>
                  <a:noFill/>
                </a:ln>
                <a:solidFill>
                  <a:srgbClr val="C00000"/>
                </a:solidFill>
                <a:effectLst/>
                <a:uLnTx/>
                <a:uFillTx/>
                <a:latin typeface="Gill Sans MT"/>
                <a:ea typeface="+mn-ea"/>
                <a:cs typeface="+mn-cs"/>
              </a:rPr>
              <a:t>energy consumption</a:t>
            </a:r>
            <a:r>
              <a:rPr kumimoji="0" lang="en-US" sz="2600" b="1" i="0" u="none" strike="noStrike" kern="1200" cap="none" spc="0" normalizeH="0" baseline="0" noProof="0" dirty="0">
                <a:ln>
                  <a:noFill/>
                </a:ln>
                <a:solidFill>
                  <a:srgbClr val="C00000"/>
                </a:solidFill>
                <a:effectLst/>
                <a:uLnTx/>
                <a:uFillTx/>
                <a:latin typeface="Gill Sans MT"/>
                <a:ea typeface="+mn-ea"/>
                <a:cs typeface="+mn-cs"/>
              </a:rPr>
              <a:t> </a:t>
            </a:r>
            <a:r>
              <a:rPr kumimoji="0" lang="en-US" sz="2600" b="1" i="0" u="none" strike="noStrike" kern="1200" cap="none" spc="0" normalizeH="0" baseline="0" noProof="0" dirty="0">
                <a:ln>
                  <a:noFill/>
                </a:ln>
                <a:solidFill>
                  <a:prstClr val="black"/>
                </a:solidFill>
                <a:effectLst/>
                <a:uLnTx/>
                <a:uFillTx/>
                <a:latin typeface="Gill Sans MT"/>
                <a:ea typeface="+mn-ea"/>
                <a:cs typeface="+mn-cs"/>
              </a:rPr>
              <a:t>on average by </a:t>
            </a:r>
            <a:r>
              <a:rPr kumimoji="0" lang="en-US" sz="2600" b="1" i="0" u="none" strike="noStrike" kern="1200" cap="none" spc="0" normalizeH="0" baseline="0" noProof="0" dirty="0">
                <a:ln>
                  <a:noFill/>
                </a:ln>
                <a:solidFill>
                  <a:srgbClr val="0000FF"/>
                </a:solidFill>
                <a:effectLst/>
                <a:uLnTx/>
                <a:uFillTx/>
                <a:latin typeface="Gill Sans MT"/>
                <a:ea typeface="+mn-ea"/>
                <a:cs typeface="+mn-cs"/>
              </a:rPr>
              <a:t>49.1%</a:t>
            </a:r>
            <a:r>
              <a:rPr kumimoji="0" lang="en-US" sz="2600" b="1" i="0" u="none" strike="noStrike" kern="1200" cap="none" spc="0" normalizeH="0" baseline="0" noProof="0" dirty="0">
                <a:ln>
                  <a:noFill/>
                </a:ln>
                <a:solidFill>
                  <a:prstClr val="black"/>
                </a:solidFill>
                <a:effectLst/>
                <a:uLnTx/>
                <a:uFillTx/>
                <a:latin typeface="Gill Sans MT"/>
                <a:ea typeface="+mn-ea"/>
                <a:cs typeface="+mn-cs"/>
              </a:rPr>
              <a:t> and </a:t>
            </a:r>
            <a:r>
              <a:rPr kumimoji="0" lang="en-US" sz="2600" b="1" i="0" u="none" strike="noStrike" kern="1200" cap="none" spc="0" normalizeH="0" baseline="0" noProof="0" dirty="0">
                <a:ln>
                  <a:noFill/>
                </a:ln>
                <a:solidFill>
                  <a:srgbClr val="0000FF"/>
                </a:solidFill>
                <a:effectLst/>
                <a:uLnTx/>
                <a:uFillTx/>
                <a:latin typeface="Gill Sans MT"/>
                <a:ea typeface="+mn-ea"/>
                <a:cs typeface="+mn-cs"/>
              </a:rPr>
              <a:t>55.4%</a:t>
            </a:r>
          </a:p>
        </p:txBody>
      </p:sp>
      <p:pic>
        <p:nvPicPr>
          <p:cNvPr id="24" name="Picture 23" descr="safari.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200" y="6580445"/>
            <a:ext cx="959296" cy="277563"/>
          </a:xfrm>
          <a:prstGeom prst="rect">
            <a:avLst/>
          </a:prstGeom>
        </p:spPr>
      </p:pic>
    </p:spTree>
    <p:extLst>
      <p:ext uri="{BB962C8B-B14F-4D97-AF65-F5344CB8AC3E}">
        <p14:creationId xmlns:p14="http://schemas.microsoft.com/office/powerpoint/2010/main" val="335349886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Normalized Runtime</a:t>
            </a:r>
          </a:p>
        </p:txBody>
      </p:sp>
      <p:cxnSp>
        <p:nvCxnSpPr>
          <p:cNvPr id="8" name="Straight Connector 7"/>
          <p:cNvCxnSpPr/>
          <p:nvPr/>
        </p:nvCxnSpPr>
        <p:spPr>
          <a:xfrm flipV="1">
            <a:off x="838200" y="4114800"/>
            <a:ext cx="0" cy="576072"/>
          </a:xfrm>
          <a:prstGeom prst="line">
            <a:avLst/>
          </a:prstGeom>
          <a:ln w="12700" cmpd="sng">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9006840" y="4102608"/>
            <a:ext cx="0" cy="576072"/>
          </a:xfrm>
          <a:prstGeom prst="line">
            <a:avLst/>
          </a:prstGeom>
          <a:ln w="12700" cmpd="sng">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4928616" y="4114800"/>
            <a:ext cx="0" cy="576072"/>
          </a:xfrm>
          <a:prstGeom prst="line">
            <a:avLst/>
          </a:prstGeom>
          <a:ln w="12700" cmpd="sng">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7991856" y="4114800"/>
            <a:ext cx="0" cy="576072"/>
          </a:xfrm>
          <a:prstGeom prst="line">
            <a:avLst/>
          </a:prstGeom>
          <a:ln w="12700" cmpd="sng">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0" y="1371600"/>
            <a:ext cx="9296400" cy="3962400"/>
            <a:chOff x="0" y="1371600"/>
            <a:chExt cx="9296400" cy="3962400"/>
          </a:xfrm>
        </p:grpSpPr>
        <p:graphicFrame>
          <p:nvGraphicFramePr>
            <p:cNvPr id="7" name="Chart 6"/>
            <p:cNvGraphicFramePr>
              <a:graphicFrameLocks/>
            </p:cNvGraphicFramePr>
            <p:nvPr/>
          </p:nvGraphicFramePr>
          <p:xfrm>
            <a:off x="0" y="1371600"/>
            <a:ext cx="9051365"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1829227" y="4724400"/>
              <a:ext cx="205697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mn-cs"/>
                </a:rPr>
                <a:t>Chrome Browser</a:t>
              </a:r>
              <a:endParaRPr kumimoji="0" lang="en-US" sz="3200" b="1" i="0" u="none" strike="noStrike" kern="1200" cap="none" spc="0" normalizeH="0" baseline="0" noProof="0" dirty="0">
                <a:ln>
                  <a:noFill/>
                </a:ln>
                <a:solidFill>
                  <a:prstClr val="black"/>
                </a:solidFill>
                <a:effectLst/>
                <a:uLnTx/>
                <a:uFillTx/>
                <a:latin typeface="Gill Sans MT"/>
                <a:ea typeface="+mn-ea"/>
                <a:cs typeface="+mn-cs"/>
              </a:endParaRPr>
            </a:p>
          </p:txBody>
        </p:sp>
        <p:sp>
          <p:nvSpPr>
            <p:cNvPr id="13" name="TextBox 12"/>
            <p:cNvSpPr txBox="1"/>
            <p:nvPr/>
          </p:nvSpPr>
          <p:spPr>
            <a:xfrm>
              <a:off x="5257800" y="4687669"/>
              <a:ext cx="220386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mn-cs"/>
                </a:rPr>
                <a:t>Video Playback and Capture</a:t>
              </a:r>
              <a:endParaRPr kumimoji="0" lang="en-US" sz="3200" b="1" i="0" u="none" strike="noStrike" kern="1200" cap="none" spc="0" normalizeH="0" baseline="0" noProof="0" dirty="0">
                <a:ln>
                  <a:noFill/>
                </a:ln>
                <a:solidFill>
                  <a:prstClr val="black"/>
                </a:solidFill>
                <a:effectLst/>
                <a:uLnTx/>
                <a:uFillTx/>
                <a:latin typeface="Gill Sans MT"/>
                <a:ea typeface="+mn-ea"/>
                <a:cs typeface="+mn-cs"/>
              </a:endParaRPr>
            </a:p>
          </p:txBody>
        </p:sp>
        <p:sp>
          <p:nvSpPr>
            <p:cNvPr id="14" name="TextBox 13"/>
            <p:cNvSpPr txBox="1"/>
            <p:nvPr/>
          </p:nvSpPr>
          <p:spPr>
            <a:xfrm>
              <a:off x="7772400" y="4648200"/>
              <a:ext cx="1524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Gill Sans MT"/>
                  <a:ea typeface="+mn-ea"/>
                  <a:cs typeface="+mn-cs"/>
                </a:rPr>
                <a:t>TensorFlow</a:t>
              </a:r>
              <a:r>
                <a:rPr kumimoji="0" lang="en-US" sz="1800" b="1" i="0" u="none" strike="noStrike" kern="1200" cap="none" spc="0" normalizeH="0" baseline="0" noProof="0" dirty="0">
                  <a:ln>
                    <a:noFill/>
                  </a:ln>
                  <a:solidFill>
                    <a:prstClr val="black"/>
                  </a:solidFill>
                  <a:effectLst/>
                  <a:uLnTx/>
                  <a:uFillTx/>
                  <a:latin typeface="Gill Sans MT"/>
                  <a:ea typeface="+mn-ea"/>
                  <a:cs typeface="+mn-cs"/>
                </a:rPr>
                <a:t> Mobile</a:t>
              </a:r>
              <a:endParaRPr kumimoji="0" lang="en-US" sz="3200" b="1" i="0" u="none" strike="noStrike" kern="1200" cap="none" spc="0" normalizeH="0" baseline="0" noProof="0" dirty="0">
                <a:ln>
                  <a:noFill/>
                </a:ln>
                <a:solidFill>
                  <a:prstClr val="black"/>
                </a:solidFill>
                <a:effectLst/>
                <a:uLnTx/>
                <a:uFillTx/>
                <a:latin typeface="Gill Sans MT"/>
                <a:ea typeface="+mn-ea"/>
                <a:cs typeface="+mn-cs"/>
              </a:endParaRPr>
            </a:p>
          </p:txBody>
        </p:sp>
      </p:grpSp>
      <p:grpSp>
        <p:nvGrpSpPr>
          <p:cNvPr id="16" name="Group 15"/>
          <p:cNvGrpSpPr/>
          <p:nvPr/>
        </p:nvGrpSpPr>
        <p:grpSpPr>
          <a:xfrm>
            <a:off x="0" y="5360650"/>
            <a:ext cx="9144000" cy="963950"/>
            <a:chOff x="1867295" y="5514549"/>
            <a:chExt cx="6500483" cy="377220"/>
          </a:xfrm>
        </p:grpSpPr>
        <p:sp>
          <p:nvSpPr>
            <p:cNvPr id="20" name="Rectangle 19"/>
            <p:cNvSpPr/>
            <p:nvPr/>
          </p:nvSpPr>
          <p:spPr>
            <a:xfrm>
              <a:off x="1867295" y="5514549"/>
              <a:ext cx="6019801" cy="2161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lumMod val="75000"/>
                    <a:lumOff val="25000"/>
                  </a:prstClr>
                </a:solidFill>
                <a:effectLst/>
                <a:uLnTx/>
                <a:uFillTx/>
                <a:latin typeface="Gill Sans MT"/>
                <a:ea typeface="+mn-ea"/>
                <a:cs typeface="+mn-cs"/>
              </a:endParaRPr>
            </a:p>
          </p:txBody>
        </p:sp>
        <p:sp>
          <p:nvSpPr>
            <p:cNvPr id="18" name="Rectangle 17"/>
            <p:cNvSpPr/>
            <p:nvPr/>
          </p:nvSpPr>
          <p:spPr>
            <a:xfrm>
              <a:off x="1886403" y="5566577"/>
              <a:ext cx="6481375" cy="325192"/>
            </a:xfrm>
            <a:prstGeom prst="rect">
              <a:avLst/>
            </a:prstGeom>
            <a:solidFill>
              <a:srgbClr val="E4E4E4"/>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mn-cs"/>
                </a:rPr>
                <a:t>Offloading these kernels to </a:t>
              </a:r>
              <a:r>
                <a:rPr kumimoji="0" lang="en-US" sz="2400" b="1" i="0" u="none" strike="noStrike" kern="1200" cap="none" spc="0" normalizeH="0" baseline="0" noProof="0" dirty="0">
                  <a:ln>
                    <a:noFill/>
                  </a:ln>
                  <a:solidFill>
                    <a:srgbClr val="0000FF"/>
                  </a:solidFill>
                  <a:effectLst/>
                  <a:uLnTx/>
                  <a:uFillTx/>
                  <a:latin typeface="Gill Sans MT"/>
                  <a:ea typeface="+mn-ea"/>
                  <a:cs typeface="+mn-cs"/>
                </a:rPr>
                <a:t>PIM core</a:t>
              </a:r>
              <a:r>
                <a:rPr kumimoji="0" lang="en-US" sz="2400" b="1" i="0" u="none" strike="noStrike" kern="1200" cap="none" spc="0" normalizeH="0" baseline="0" noProof="0" dirty="0">
                  <a:ln>
                    <a:noFill/>
                  </a:ln>
                  <a:solidFill>
                    <a:prstClr val="black"/>
                  </a:solidFill>
                  <a:effectLst/>
                  <a:uLnTx/>
                  <a:uFillTx/>
                  <a:latin typeface="Gill Sans MT"/>
                  <a:ea typeface="+mn-ea"/>
                  <a:cs typeface="+mn-cs"/>
                </a:rPr>
                <a:t> and </a:t>
              </a:r>
              <a:r>
                <a:rPr kumimoji="0" lang="en-US" sz="2400" b="1" i="0" u="none" strike="noStrike" kern="1200" cap="none" spc="0" normalizeH="0" baseline="0" noProof="0" dirty="0">
                  <a:ln>
                    <a:noFill/>
                  </a:ln>
                  <a:solidFill>
                    <a:srgbClr val="0000FF"/>
                  </a:solidFill>
                  <a:effectLst/>
                  <a:uLnTx/>
                  <a:uFillTx/>
                  <a:latin typeface="Gill Sans MT"/>
                  <a:ea typeface="+mn-ea"/>
                  <a:cs typeface="+mn-cs"/>
                </a:rPr>
                <a:t>PIM accelerator</a:t>
              </a:r>
              <a:r>
                <a:rPr kumimoji="0" lang="en-US" sz="2400" b="1" i="0" u="none" strike="noStrike" kern="1200" cap="none" spc="0" normalizeH="0" baseline="0" noProof="0" dirty="0">
                  <a:ln>
                    <a:noFill/>
                  </a:ln>
                  <a:solidFill>
                    <a:prstClr val="black"/>
                  </a:solidFill>
                  <a:effectLst/>
                  <a:uLnTx/>
                  <a:uFillTx/>
                  <a:latin typeface="Gill Sans MT"/>
                  <a:ea typeface="+mn-ea"/>
                  <a:cs typeface="+mn-cs"/>
                </a:rPr>
                <a:t> reduces </a:t>
              </a:r>
              <a:r>
                <a:rPr kumimoji="0" lang="en-US" sz="2400" b="1" i="0" u="none" strike="noStrike" kern="1200" cap="none" spc="0" normalizeH="0" baseline="0" noProof="0" dirty="0">
                  <a:ln>
                    <a:noFill/>
                  </a:ln>
                  <a:solidFill>
                    <a:srgbClr val="C00000"/>
                  </a:solidFill>
                  <a:effectLst/>
                  <a:uLnTx/>
                  <a:uFillTx/>
                  <a:latin typeface="Gill Sans MT"/>
                  <a:ea typeface="+mn-ea"/>
                  <a:cs typeface="+mn-cs"/>
                </a:rPr>
                <a:t>program runtime </a:t>
              </a:r>
              <a:r>
                <a:rPr kumimoji="0" lang="en-US" sz="2400" b="1" i="0" u="none" strike="noStrike" kern="1200" cap="none" spc="0" normalizeH="0" baseline="0" noProof="0" dirty="0">
                  <a:ln>
                    <a:noFill/>
                  </a:ln>
                  <a:solidFill>
                    <a:prstClr val="black"/>
                  </a:solidFill>
                  <a:effectLst/>
                  <a:uLnTx/>
                  <a:uFillTx/>
                  <a:latin typeface="Gill Sans MT"/>
                  <a:ea typeface="+mn-ea"/>
                  <a:cs typeface="+mn-cs"/>
                </a:rPr>
                <a:t>on average by </a:t>
              </a:r>
              <a:r>
                <a:rPr kumimoji="0" lang="en-US" sz="2400" b="1" i="0" u="none" strike="noStrike" kern="1200" cap="none" spc="0" normalizeH="0" baseline="0" noProof="0" dirty="0">
                  <a:ln>
                    <a:noFill/>
                  </a:ln>
                  <a:solidFill>
                    <a:srgbClr val="0000FF"/>
                  </a:solidFill>
                  <a:effectLst/>
                  <a:uLnTx/>
                  <a:uFillTx/>
                  <a:latin typeface="Gill Sans MT"/>
                  <a:ea typeface="+mn-ea"/>
                  <a:cs typeface="+mn-cs"/>
                </a:rPr>
                <a:t>44.6%</a:t>
              </a:r>
              <a:r>
                <a:rPr kumimoji="0" lang="en-US" sz="2400" b="1" i="0" u="none" strike="noStrike" kern="1200" cap="none" spc="0" normalizeH="0" baseline="0" noProof="0" dirty="0">
                  <a:ln>
                    <a:noFill/>
                  </a:ln>
                  <a:solidFill>
                    <a:prstClr val="black"/>
                  </a:solidFill>
                  <a:effectLst/>
                  <a:uLnTx/>
                  <a:uFillTx/>
                  <a:latin typeface="Gill Sans MT"/>
                  <a:ea typeface="+mn-ea"/>
                  <a:cs typeface="+mn-cs"/>
                </a:rPr>
                <a:t> and </a:t>
              </a:r>
              <a:r>
                <a:rPr kumimoji="0" lang="en-US" sz="2400" b="1" i="0" u="none" strike="noStrike" kern="1200" cap="none" spc="0" normalizeH="0" baseline="0" noProof="0" dirty="0">
                  <a:ln>
                    <a:noFill/>
                  </a:ln>
                  <a:solidFill>
                    <a:srgbClr val="0000FF"/>
                  </a:solidFill>
                  <a:effectLst/>
                  <a:uLnTx/>
                  <a:uFillTx/>
                  <a:latin typeface="Gill Sans MT"/>
                  <a:ea typeface="+mn-ea"/>
                  <a:cs typeface="+mn-cs"/>
                </a:rPr>
                <a:t>54.2%</a:t>
              </a:r>
            </a:p>
          </p:txBody>
        </p:sp>
      </p:grpSp>
    </p:spTree>
    <p:extLst>
      <p:ext uri="{BB962C8B-B14F-4D97-AF65-F5344CB8AC3E}">
        <p14:creationId xmlns:p14="http://schemas.microsoft.com/office/powerpoint/2010/main" val="417476959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PIM for Mobile Devices</a:t>
            </a:r>
          </a:p>
        </p:txBody>
      </p:sp>
      <p:sp>
        <p:nvSpPr>
          <p:cNvPr id="3" name="Content Placeholder 2"/>
          <p:cNvSpPr>
            <a:spLocks noGrp="1"/>
          </p:cNvSpPr>
          <p:nvPr>
            <p:ph idx="1"/>
          </p:nvPr>
        </p:nvSpPr>
        <p:spPr>
          <a:xfrm>
            <a:off x="228600" y="1000472"/>
            <a:ext cx="8807896" cy="4876800"/>
          </a:xfrm>
        </p:spPr>
        <p:txBody>
          <a:bodyPr/>
          <a:lstStyle/>
          <a:p>
            <a:r>
              <a:rPr lang="en-US" sz="1700" dirty="0"/>
              <a:t>Amirali Boroumand, Saugata Ghose, </a:t>
            </a:r>
            <a:r>
              <a:rPr lang="en-US" sz="1700" dirty="0" err="1"/>
              <a:t>Youngsok</a:t>
            </a:r>
            <a:r>
              <a:rPr lang="en-US" sz="1700" dirty="0"/>
              <a:t> Kim, </a:t>
            </a:r>
            <a:r>
              <a:rPr lang="en-US" sz="1700" dirty="0" err="1"/>
              <a:t>Rachata</a:t>
            </a:r>
            <a:r>
              <a:rPr lang="en-US" sz="1700" dirty="0"/>
              <a:t> Ausavarungnirun, Eric </a:t>
            </a:r>
            <a:r>
              <a:rPr lang="en-US" sz="1700" dirty="0" err="1"/>
              <a:t>Shiu</a:t>
            </a:r>
            <a:r>
              <a:rPr lang="en-US" sz="1700" dirty="0"/>
              <a:t>, Rahul Thakur, </a:t>
            </a:r>
            <a:r>
              <a:rPr lang="en-US" sz="1700" dirty="0" err="1"/>
              <a:t>Daehyun</a:t>
            </a:r>
            <a:r>
              <a:rPr lang="en-US" sz="1700" dirty="0"/>
              <a:t> Kim, Aki </a:t>
            </a:r>
            <a:r>
              <a:rPr lang="en-US" sz="1700" dirty="0" err="1"/>
              <a:t>Kuusela</a:t>
            </a:r>
            <a:r>
              <a:rPr lang="en-US" sz="1700" dirty="0"/>
              <a:t>, Allan </a:t>
            </a:r>
            <a:r>
              <a:rPr lang="en-US" sz="1700" dirty="0" err="1"/>
              <a:t>Knies</a:t>
            </a:r>
            <a:r>
              <a:rPr lang="en-US" sz="1700" dirty="0"/>
              <a:t>, Parthasarathy Ranganathan,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"Google Workloads for Consumer Devices: Mitigating Data Movement Bottlenecks"</a:t>
            </a:r>
            <a:br>
              <a:rPr lang="en-US" sz="1700" dirty="0">
                <a:solidFill>
                  <a:srgbClr val="0000FF"/>
                </a:solidFill>
              </a:rPr>
            </a:br>
            <a:r>
              <a:rPr lang="en-US" sz="1700" i="1" dirty="0"/>
              <a:t>Proceedings of the </a:t>
            </a:r>
            <a:r>
              <a:rPr lang="en-US" sz="1700" i="1" dirty="0">
                <a:hlinkClick r:id="rId3"/>
              </a:rPr>
              <a:t>23rd International Conference on Architectural Support for Programming Languages and Operating Systems</a:t>
            </a:r>
            <a:r>
              <a:rPr lang="en-US" sz="1700" i="1" dirty="0"/>
              <a:t> (</a:t>
            </a:r>
            <a:r>
              <a:rPr lang="en-US" sz="1700" b="1" i="1" dirty="0"/>
              <a:t>ASPLOS</a:t>
            </a:r>
            <a:r>
              <a:rPr lang="en-US" sz="1700" i="1" dirty="0"/>
              <a:t>)</a:t>
            </a:r>
            <a:r>
              <a:rPr lang="en-US" sz="1700" dirty="0"/>
              <a:t>, Williamsburg, VA, USA, March 2018.</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 [</a:t>
            </a:r>
            <a:r>
              <a:rPr lang="en-US" sz="1700" dirty="0">
                <a:hlinkClick r:id="rId6"/>
              </a:rPr>
              <a:t>Lightning Session Slides (pptx)</a:t>
            </a:r>
            <a:r>
              <a:rPr lang="en-US" sz="1700" dirty="0"/>
              <a:t> </a:t>
            </a:r>
            <a:r>
              <a:rPr lang="en-US" sz="1700" dirty="0">
                <a:hlinkClick r:id="rId7"/>
              </a:rPr>
              <a:t>(pdf)</a:t>
            </a:r>
            <a:r>
              <a:rPr lang="en-US" sz="1700" dirty="0"/>
              <a:t>] [</a:t>
            </a:r>
            <a:r>
              <a:rPr lang="en-US" sz="1700" dirty="0">
                <a:hlinkClick r:id="rId8"/>
              </a:rPr>
              <a:t>Poster (pptx)</a:t>
            </a:r>
            <a:r>
              <a:rPr lang="en-US" sz="1700" dirty="0"/>
              <a:t> </a:t>
            </a:r>
            <a:r>
              <a:rPr lang="en-US" sz="1700" dirty="0">
                <a:hlinkClick r:id="rId9"/>
              </a:rPr>
              <a:t>(pdf)</a:t>
            </a:r>
            <a:r>
              <a:rPr lang="en-US" sz="1700" dirty="0"/>
              <a:t>]</a:t>
            </a:r>
            <a:br>
              <a:rPr lang="en-US" sz="1700" dirty="0"/>
            </a:br>
            <a:r>
              <a:rPr lang="en-US" sz="1700" dirty="0"/>
              <a:t>[</a:t>
            </a:r>
            <a:r>
              <a:rPr lang="en-US" sz="1700" dirty="0">
                <a:hlinkClick r:id="rId10"/>
              </a:rPr>
              <a:t>Lightning Talk Video</a:t>
            </a:r>
            <a:r>
              <a:rPr lang="en-US" sz="1700" dirty="0"/>
              <a:t> (2 minutes)]</a:t>
            </a:r>
            <a:br>
              <a:rPr lang="en-US" sz="1700" dirty="0"/>
            </a:br>
            <a:r>
              <a:rPr lang="en-US" sz="1700" dirty="0"/>
              <a:t>[</a:t>
            </a:r>
            <a:r>
              <a:rPr lang="en-US" sz="1700" dirty="0">
                <a:hlinkClick r:id="rId11"/>
              </a:rPr>
              <a:t>Full Talk Video</a:t>
            </a:r>
            <a:r>
              <a:rPr lang="en-US" sz="1700" dirty="0"/>
              <a:t> (21 minutes)]</a:t>
            </a:r>
          </a:p>
          <a:p>
            <a:pPr marL="0" indent="0">
              <a:buNone/>
            </a:pPr>
            <a:br>
              <a:rPr lang="en-US" sz="1700" dirty="0"/>
            </a:br>
            <a:endParaRPr lang="en-US" sz="17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7DFC2F53-6D9B-6D4B-AC2B-8F1185D8A7BB}"/>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0" y="4218136"/>
            <a:ext cx="9144000" cy="2235200"/>
          </a:xfrm>
          <a:prstGeom prst="rect">
            <a:avLst/>
          </a:prstGeom>
        </p:spPr>
      </p:pic>
    </p:spTree>
    <p:extLst>
      <p:ext uri="{BB962C8B-B14F-4D97-AF65-F5344CB8AC3E}">
        <p14:creationId xmlns:p14="http://schemas.microsoft.com/office/powerpoint/2010/main" val="38201336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Accelerating GPU Execution with PIM (I)</a:t>
            </a:r>
          </a:p>
        </p:txBody>
      </p:sp>
      <p:sp>
        <p:nvSpPr>
          <p:cNvPr id="3" name="Content Placeholder 2"/>
          <p:cNvSpPr>
            <a:spLocks noGrp="1"/>
          </p:cNvSpPr>
          <p:nvPr>
            <p:ph idx="1"/>
          </p:nvPr>
        </p:nvSpPr>
        <p:spPr>
          <a:xfrm>
            <a:off x="228600" y="1124744"/>
            <a:ext cx="8807896" cy="5123656"/>
          </a:xfrm>
        </p:spPr>
        <p:txBody>
          <a:bodyPr/>
          <a:lstStyle/>
          <a:p>
            <a:r>
              <a:rPr lang="en-US" sz="2000" dirty="0"/>
              <a:t>Kevin Hsieh, </a:t>
            </a:r>
            <a:r>
              <a:rPr lang="en-US" sz="2000" dirty="0" err="1"/>
              <a:t>Eiman</a:t>
            </a:r>
            <a:r>
              <a:rPr lang="en-US" sz="2000" dirty="0"/>
              <a:t> </a:t>
            </a:r>
            <a:r>
              <a:rPr lang="en-US" sz="2000" dirty="0" err="1"/>
              <a:t>Ebrahimi</a:t>
            </a:r>
            <a:r>
              <a:rPr lang="en-US" sz="2000" dirty="0"/>
              <a:t>, </a:t>
            </a:r>
            <a:r>
              <a:rPr lang="en-US" sz="2000" dirty="0" err="1"/>
              <a:t>Gwangsun</a:t>
            </a:r>
            <a:r>
              <a:rPr lang="en-US" sz="2000" dirty="0"/>
              <a:t> Kim, </a:t>
            </a:r>
            <a:r>
              <a:rPr lang="en-US" sz="2000" dirty="0" err="1"/>
              <a:t>Niladrish</a:t>
            </a:r>
            <a:r>
              <a:rPr lang="en-US" sz="2000" dirty="0"/>
              <a:t> </a:t>
            </a:r>
            <a:r>
              <a:rPr lang="en-US" sz="2000" dirty="0" err="1"/>
              <a:t>Chatterjee</a:t>
            </a:r>
            <a:r>
              <a:rPr lang="en-US" sz="2000" dirty="0"/>
              <a:t>, Mike O'Connor, </a:t>
            </a:r>
            <a:r>
              <a:rPr lang="en-US" sz="2000" dirty="0" err="1"/>
              <a:t>Nandita</a:t>
            </a:r>
            <a:r>
              <a:rPr lang="en-US" sz="2000" dirty="0"/>
              <a:t> </a:t>
            </a:r>
            <a:r>
              <a:rPr lang="en-US" sz="2000" dirty="0" err="1"/>
              <a:t>Vijaykumar</a:t>
            </a:r>
            <a:r>
              <a:rPr lang="en-US" sz="2000" dirty="0"/>
              <a:t>, Onur Mutlu, and Stephen W. </a:t>
            </a:r>
            <a:r>
              <a:rPr lang="en-US" sz="2000" dirty="0" err="1"/>
              <a:t>Keckler</a:t>
            </a:r>
            <a:r>
              <a:rPr lang="en-US" sz="2000" dirty="0"/>
              <a:t>,</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"Transparent Offloading and Mapping (TOM): Enabling Programmer-Transparent Near-Data Processing in GPU Systems"</a:t>
            </a:r>
            <a:br>
              <a:rPr lang="en-US" sz="2000" dirty="0">
                <a:solidFill>
                  <a:srgbClr val="0432FF"/>
                </a:solidFill>
              </a:rPr>
            </a:br>
            <a:r>
              <a:rPr lang="en-US" sz="2000" i="1" dirty="0"/>
              <a:t>Proceedings of the </a:t>
            </a:r>
            <a:r>
              <a:rPr lang="en-US" sz="2000" i="1" dirty="0">
                <a:hlinkClick r:id="rId3"/>
              </a:rPr>
              <a:t>43rd International Symposium on Computer Architecture</a:t>
            </a:r>
            <a:r>
              <a:rPr lang="en-US" sz="2000" i="1" dirty="0"/>
              <a:t> (</a:t>
            </a:r>
            <a:r>
              <a:rPr lang="en-US" sz="2000" b="1" i="1" dirty="0"/>
              <a:t>ISCA</a:t>
            </a:r>
            <a:r>
              <a:rPr lang="en-US" sz="2000" i="1" dirty="0"/>
              <a:t>)</a:t>
            </a:r>
            <a:r>
              <a:rPr lang="en-US" sz="2000" dirty="0"/>
              <a:t>, Seoul, South Korea, June 2016. </a:t>
            </a:r>
            <a:br>
              <a:rPr lang="en-US" sz="2000" dirty="0"/>
            </a:br>
            <a:r>
              <a:rPr lang="en-US" sz="2000" dirty="0"/>
              <a:t>[</a:t>
            </a:r>
            <a:r>
              <a:rPr lang="en-US" sz="2000" dirty="0">
                <a:hlinkClick r:id="rId4"/>
              </a:rPr>
              <a:t>Slides (pptx)</a:t>
            </a:r>
            <a:r>
              <a:rPr lang="en-US" sz="2000" dirty="0"/>
              <a:t> </a:t>
            </a:r>
            <a:r>
              <a:rPr lang="en-US" sz="2000" dirty="0">
                <a:hlinkClick r:id="rId5"/>
              </a:rPr>
              <a:t>(pdf)</a:t>
            </a:r>
            <a:r>
              <a:rPr lang="en-US" sz="2000" dirty="0"/>
              <a:t>] </a:t>
            </a:r>
            <a:br>
              <a:rPr lang="en-US" sz="2000" dirty="0"/>
            </a:br>
            <a:r>
              <a:rPr lang="en-US" sz="2000" dirty="0"/>
              <a:t>[</a:t>
            </a:r>
            <a:r>
              <a:rPr lang="en-US" sz="2000" dirty="0">
                <a:hlinkClick r:id="rId6"/>
              </a:rPr>
              <a:t>Lightning Session Slides (pptx)</a:t>
            </a:r>
            <a:r>
              <a:rPr lang="en-US" sz="2000" dirty="0"/>
              <a:t> </a:t>
            </a:r>
            <a:r>
              <a:rPr lang="en-US" sz="2000" dirty="0">
                <a:hlinkClick r:id="rId7"/>
              </a:rPr>
              <a:t>(pdf)</a:t>
            </a:r>
            <a:r>
              <a:rPr lang="en-US" sz="2000" dirty="0"/>
              <a:t>]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4883385"/>
            <a:ext cx="9144000" cy="1857983"/>
          </a:xfrm>
          <a:prstGeom prst="rect">
            <a:avLst/>
          </a:prstGeom>
        </p:spPr>
      </p:pic>
    </p:spTree>
    <p:extLst>
      <p:ext uri="{BB962C8B-B14F-4D97-AF65-F5344CB8AC3E}">
        <p14:creationId xmlns:p14="http://schemas.microsoft.com/office/powerpoint/2010/main" val="15876644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Accelerating GPU Execution with PIM (II)</a:t>
            </a:r>
          </a:p>
        </p:txBody>
      </p:sp>
      <p:sp>
        <p:nvSpPr>
          <p:cNvPr id="3" name="Content Placeholder 2"/>
          <p:cNvSpPr>
            <a:spLocks noGrp="1"/>
          </p:cNvSpPr>
          <p:nvPr>
            <p:ph idx="1"/>
          </p:nvPr>
        </p:nvSpPr>
        <p:spPr>
          <a:xfrm>
            <a:off x="228600" y="1124744"/>
            <a:ext cx="8807896" cy="5123656"/>
          </a:xfrm>
        </p:spPr>
        <p:txBody>
          <a:bodyPr/>
          <a:lstStyle/>
          <a:p>
            <a:r>
              <a:rPr lang="en-US" sz="2000" dirty="0" err="1"/>
              <a:t>Ashutosh</a:t>
            </a:r>
            <a:r>
              <a:rPr lang="en-US" sz="2000" dirty="0"/>
              <a:t> Pattnaik, </a:t>
            </a:r>
            <a:r>
              <a:rPr lang="en-US" sz="2000" dirty="0" err="1"/>
              <a:t>Xulong</a:t>
            </a:r>
            <a:r>
              <a:rPr lang="en-US" sz="2000" dirty="0"/>
              <a:t> Tang, </a:t>
            </a:r>
            <a:r>
              <a:rPr lang="en-US" sz="2000" dirty="0" err="1"/>
              <a:t>Adwait</a:t>
            </a:r>
            <a:r>
              <a:rPr lang="en-US" sz="2000" dirty="0"/>
              <a:t> Jog, Onur </a:t>
            </a:r>
            <a:r>
              <a:rPr lang="en-US" sz="2000" dirty="0" err="1"/>
              <a:t>Kayiran</a:t>
            </a:r>
            <a:r>
              <a:rPr lang="en-US" sz="2000" dirty="0"/>
              <a:t>, </a:t>
            </a:r>
            <a:r>
              <a:rPr lang="en-US" sz="2000" dirty="0" err="1"/>
              <a:t>Asit</a:t>
            </a:r>
            <a:r>
              <a:rPr lang="en-US" sz="2000" dirty="0"/>
              <a:t> K. Mishra, </a:t>
            </a:r>
            <a:r>
              <a:rPr lang="en-US" sz="2000" dirty="0" err="1"/>
              <a:t>Mahmut</a:t>
            </a:r>
            <a:r>
              <a:rPr lang="en-US" sz="2000" dirty="0"/>
              <a:t> T. </a:t>
            </a:r>
            <a:r>
              <a:rPr lang="en-US" sz="2000" dirty="0" err="1"/>
              <a:t>Kandemir</a:t>
            </a:r>
            <a:r>
              <a:rPr lang="en-US" sz="2000" dirty="0"/>
              <a:t>, Onur Mutlu, and Chita R. Das,</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"Scheduling Techniques for GPU Architectures with Processing-In-Memory Capabilities"</a:t>
            </a:r>
            <a:br>
              <a:rPr lang="en-US" sz="2000" dirty="0">
                <a:solidFill>
                  <a:srgbClr val="0432FF"/>
                </a:solidFill>
              </a:rPr>
            </a:br>
            <a:r>
              <a:rPr lang="en-US" sz="2000" i="1" dirty="0"/>
              <a:t>Proceedings of the </a:t>
            </a:r>
            <a:r>
              <a:rPr lang="en-US" sz="2000" i="1" dirty="0">
                <a:hlinkClick r:id="rId3"/>
              </a:rPr>
              <a:t>25th International Conference on Parallel Architectures and Compilation Techniques</a:t>
            </a:r>
            <a:r>
              <a:rPr lang="en-US" sz="2000" i="1" dirty="0"/>
              <a:t> (</a:t>
            </a:r>
            <a:r>
              <a:rPr lang="en-US" sz="2000" b="1" i="1" dirty="0"/>
              <a:t>PACT</a:t>
            </a:r>
            <a:r>
              <a:rPr lang="en-US" sz="2000" i="1" dirty="0"/>
              <a:t>)</a:t>
            </a:r>
            <a:r>
              <a:rPr lang="en-US" sz="2000" dirty="0"/>
              <a:t>, Haifa, Israel, September 2016.</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4"/>
          <a:stretch>
            <a:fillRect/>
          </a:stretch>
        </p:blipFill>
        <p:spPr>
          <a:xfrm>
            <a:off x="228600" y="3717032"/>
            <a:ext cx="8686800" cy="2476500"/>
          </a:xfrm>
          <a:prstGeom prst="rect">
            <a:avLst/>
          </a:prstGeom>
        </p:spPr>
      </p:pic>
    </p:spTree>
    <p:extLst>
      <p:ext uri="{BB962C8B-B14F-4D97-AF65-F5344CB8AC3E}">
        <p14:creationId xmlns:p14="http://schemas.microsoft.com/office/powerpoint/2010/main" val="36789250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295C2-3E3A-BE4F-87A7-5F3FBBA546A4}"/>
              </a:ext>
            </a:extLst>
          </p:cNvPr>
          <p:cNvSpPr>
            <a:spLocks noGrp="1"/>
          </p:cNvSpPr>
          <p:nvPr>
            <p:ph type="title"/>
          </p:nvPr>
        </p:nvSpPr>
        <p:spPr/>
        <p:txBody>
          <a:bodyPr/>
          <a:lstStyle/>
          <a:p>
            <a:r>
              <a:rPr lang="en-US" dirty="0"/>
              <a:t>Data Overwhelms Modern Machines …</a:t>
            </a:r>
          </a:p>
        </p:txBody>
      </p:sp>
      <p:sp>
        <p:nvSpPr>
          <p:cNvPr id="3" name="Content Placeholder 2">
            <a:extLst>
              <a:ext uri="{FF2B5EF4-FFF2-40B4-BE49-F238E27FC236}">
                <a16:creationId xmlns:a16="http://schemas.microsoft.com/office/drawing/2014/main" id="{93B937BE-0F8C-6D46-8EBB-F986B2A5F5CD}"/>
              </a:ext>
            </a:extLst>
          </p:cNvPr>
          <p:cNvSpPr>
            <a:spLocks noGrp="1"/>
          </p:cNvSpPr>
          <p:nvPr>
            <p:ph idx="1"/>
          </p:nvPr>
        </p:nvSpPr>
        <p:spPr>
          <a:xfrm>
            <a:off x="228600" y="1371600"/>
            <a:ext cx="8915400" cy="4876800"/>
          </a:xfrm>
        </p:spPr>
        <p:txBody>
          <a:bodyPr/>
          <a:lstStyle/>
          <a:p>
            <a:r>
              <a:rPr lang="en-US" dirty="0"/>
              <a:t>Storage/memory capability</a:t>
            </a:r>
          </a:p>
          <a:p>
            <a:endParaRPr lang="en-US" dirty="0"/>
          </a:p>
          <a:p>
            <a:endParaRPr lang="en-US" dirty="0"/>
          </a:p>
          <a:p>
            <a:r>
              <a:rPr lang="en-US" dirty="0"/>
              <a:t>Communication capability</a:t>
            </a:r>
          </a:p>
          <a:p>
            <a:endParaRPr lang="en-US" dirty="0"/>
          </a:p>
          <a:p>
            <a:endParaRPr lang="en-US" dirty="0"/>
          </a:p>
          <a:p>
            <a:r>
              <a:rPr lang="en-US" dirty="0"/>
              <a:t>Computation capability</a:t>
            </a:r>
          </a:p>
          <a:p>
            <a:endParaRPr lang="en-US" dirty="0"/>
          </a:p>
          <a:p>
            <a:endParaRPr lang="en-US" dirty="0"/>
          </a:p>
          <a:p>
            <a:r>
              <a:rPr lang="en-US" dirty="0">
                <a:solidFill>
                  <a:srgbClr val="0000FF"/>
                </a:solidFill>
              </a:rPr>
              <a:t>Greatly impacts robustness, energy, performance, cost</a:t>
            </a:r>
          </a:p>
          <a:p>
            <a:pPr lvl="1"/>
            <a:endParaRPr lang="en-US" dirty="0"/>
          </a:p>
        </p:txBody>
      </p:sp>
      <p:sp>
        <p:nvSpPr>
          <p:cNvPr id="4" name="Slide Number Placeholder 3">
            <a:extLst>
              <a:ext uri="{FF2B5EF4-FFF2-40B4-BE49-F238E27FC236}">
                <a16:creationId xmlns:a16="http://schemas.microsoft.com/office/drawing/2014/main" id="{12A78508-7955-3943-9F95-75E9A621D19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6133860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Accelerating Linked Data Structures</a:t>
            </a:r>
          </a:p>
        </p:txBody>
      </p:sp>
      <p:sp>
        <p:nvSpPr>
          <p:cNvPr id="3" name="Content Placeholder 2"/>
          <p:cNvSpPr>
            <a:spLocks noGrp="1"/>
          </p:cNvSpPr>
          <p:nvPr>
            <p:ph idx="1"/>
          </p:nvPr>
        </p:nvSpPr>
        <p:spPr>
          <a:xfrm>
            <a:off x="228600" y="1095375"/>
            <a:ext cx="8610600" cy="2405633"/>
          </a:xfrm>
        </p:spPr>
        <p:txBody>
          <a:bodyPr/>
          <a:lstStyle/>
          <a:p>
            <a:r>
              <a:rPr lang="en-US" sz="2000" dirty="0"/>
              <a:t>Kevin Hsieh, Samira Khan, </a:t>
            </a:r>
            <a:r>
              <a:rPr lang="en-US" sz="2000" dirty="0" err="1"/>
              <a:t>Nandita</a:t>
            </a:r>
            <a:r>
              <a:rPr lang="en-US" sz="2000" dirty="0"/>
              <a:t> </a:t>
            </a:r>
            <a:r>
              <a:rPr lang="en-US" sz="2000" dirty="0" err="1"/>
              <a:t>Vijaykumar</a:t>
            </a:r>
            <a:r>
              <a:rPr lang="en-US" sz="2000" dirty="0"/>
              <a:t>, Kevin K. Chang, Amirali Boroumand, </a:t>
            </a:r>
            <a:r>
              <a:rPr lang="en-US" sz="2000" dirty="0" err="1"/>
              <a:t>Saugata</a:t>
            </a:r>
            <a:r>
              <a:rPr lang="en-US" sz="2000" dirty="0"/>
              <a:t> </a:t>
            </a:r>
            <a:r>
              <a:rPr lang="en-US" sz="2000" dirty="0" err="1"/>
              <a:t>Ghose</a:t>
            </a:r>
            <a:r>
              <a:rPr lang="en-US" sz="2000" dirty="0"/>
              <a:t>,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"Accelerating Pointer Chasing in 3D-Stacked Memory: Challenges, Mechanisms, Evaluation"</a:t>
            </a:r>
            <a:br>
              <a:rPr lang="en-US" sz="2000" dirty="0">
                <a:solidFill>
                  <a:srgbClr val="0432FF"/>
                </a:solidFill>
              </a:rPr>
            </a:br>
            <a:r>
              <a:rPr lang="en-US" sz="2000" i="1" dirty="0"/>
              <a:t>Proceedings of the </a:t>
            </a:r>
            <a:r>
              <a:rPr lang="en-US" sz="2000" i="1" dirty="0">
                <a:hlinkClick r:id="rId3"/>
              </a:rPr>
              <a:t>34th IEEE International Conference on Computer Design</a:t>
            </a:r>
            <a:r>
              <a:rPr lang="en-US" sz="2000" i="1" dirty="0"/>
              <a:t> (</a:t>
            </a:r>
            <a:r>
              <a:rPr lang="en-US" sz="2000" b="1" i="1" dirty="0"/>
              <a:t>ICCD</a:t>
            </a:r>
            <a:r>
              <a:rPr lang="en-US" sz="2000" i="1" dirty="0"/>
              <a:t>)</a:t>
            </a:r>
            <a:r>
              <a:rPr lang="en-US" sz="2000" dirty="0"/>
              <a:t>, Phoenix, AZ, USA, October 2016.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861048"/>
            <a:ext cx="9144000" cy="2260728"/>
          </a:xfrm>
          <a:prstGeom prst="rect">
            <a:avLst/>
          </a:prstGeom>
        </p:spPr>
      </p:pic>
    </p:spTree>
    <p:extLst>
      <p:ext uri="{BB962C8B-B14F-4D97-AF65-F5344CB8AC3E}">
        <p14:creationId xmlns:p14="http://schemas.microsoft.com/office/powerpoint/2010/main" val="41110437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Accelerating Dependent Cache Misses</a:t>
            </a:r>
          </a:p>
        </p:txBody>
      </p:sp>
      <p:sp>
        <p:nvSpPr>
          <p:cNvPr id="3" name="Content Placeholder 2"/>
          <p:cNvSpPr>
            <a:spLocks noGrp="1"/>
          </p:cNvSpPr>
          <p:nvPr>
            <p:ph idx="1"/>
          </p:nvPr>
        </p:nvSpPr>
        <p:spPr>
          <a:xfrm>
            <a:off x="228600" y="1052736"/>
            <a:ext cx="8807896" cy="5195664"/>
          </a:xfrm>
        </p:spPr>
        <p:txBody>
          <a:bodyPr/>
          <a:lstStyle/>
          <a:p>
            <a:r>
              <a:rPr lang="en-US" sz="2000" dirty="0" err="1"/>
              <a:t>Milad</a:t>
            </a:r>
            <a:r>
              <a:rPr lang="en-US" sz="2000" dirty="0"/>
              <a:t> Hashemi, </a:t>
            </a:r>
            <a:r>
              <a:rPr lang="en-US" sz="2000" dirty="0" err="1"/>
              <a:t>Khubaib</a:t>
            </a:r>
            <a:r>
              <a:rPr lang="en-US" sz="2000" dirty="0"/>
              <a:t>, </a:t>
            </a:r>
            <a:r>
              <a:rPr lang="en-US" sz="2000" dirty="0" err="1"/>
              <a:t>Eiman</a:t>
            </a:r>
            <a:r>
              <a:rPr lang="en-US" sz="2000" dirty="0"/>
              <a:t> </a:t>
            </a:r>
            <a:r>
              <a:rPr lang="en-US" sz="2000" dirty="0" err="1"/>
              <a:t>Ebrahimi</a:t>
            </a:r>
            <a:r>
              <a:rPr lang="en-US" sz="2000" dirty="0"/>
              <a:t>, Onur Mutlu, and Yale N. </a:t>
            </a:r>
            <a:r>
              <a:rPr lang="en-US" sz="2000" dirty="0" err="1"/>
              <a:t>Patt</a:t>
            </a:r>
            <a:r>
              <a:rPr lang="en-US" sz="2000" dirty="0"/>
              <a:t>,</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"Accelerating Dependent Cache Misses with an Enhanced Memory Controller"</a:t>
            </a:r>
            <a:br>
              <a:rPr lang="en-US" sz="2000" dirty="0">
                <a:solidFill>
                  <a:srgbClr val="0432FF"/>
                </a:solidFill>
              </a:rPr>
            </a:br>
            <a:r>
              <a:rPr lang="en-US" sz="2000" i="1" dirty="0"/>
              <a:t>Proceedings of the </a:t>
            </a:r>
            <a:r>
              <a:rPr lang="en-US" sz="2000" i="1" dirty="0">
                <a:hlinkClick r:id="rId3"/>
              </a:rPr>
              <a:t>43rd International Symposium on Computer Architecture</a:t>
            </a:r>
            <a:r>
              <a:rPr lang="en-US" sz="2000" i="1" dirty="0"/>
              <a:t> (</a:t>
            </a:r>
            <a:r>
              <a:rPr lang="en-US" sz="2000" b="1" i="1" dirty="0"/>
              <a:t>ISCA</a:t>
            </a:r>
            <a:r>
              <a:rPr lang="en-US" sz="2000" i="1" dirty="0"/>
              <a:t>)</a:t>
            </a:r>
            <a:r>
              <a:rPr lang="en-US" sz="2000" dirty="0"/>
              <a:t>, Seoul, South Korea, June 2016. </a:t>
            </a:r>
            <a:br>
              <a:rPr lang="en-US" sz="2000" dirty="0"/>
            </a:br>
            <a:r>
              <a:rPr lang="en-US" sz="2000" dirty="0"/>
              <a:t>[</a:t>
            </a:r>
            <a:r>
              <a:rPr lang="en-US" sz="2000" dirty="0">
                <a:hlinkClick r:id="rId4"/>
              </a:rPr>
              <a:t>Slides (pptx)</a:t>
            </a:r>
            <a:r>
              <a:rPr lang="en-US" sz="2000" dirty="0"/>
              <a:t> </a:t>
            </a:r>
            <a:r>
              <a:rPr lang="en-US" sz="2000" dirty="0">
                <a:hlinkClick r:id="rId5"/>
              </a:rPr>
              <a:t>(pdf)</a:t>
            </a:r>
            <a:r>
              <a:rPr lang="en-US" sz="2000" dirty="0"/>
              <a:t>] </a:t>
            </a:r>
            <a:br>
              <a:rPr lang="en-US" sz="2000" dirty="0"/>
            </a:br>
            <a:r>
              <a:rPr lang="en-US" sz="2000" dirty="0"/>
              <a:t>[</a:t>
            </a:r>
            <a:r>
              <a:rPr lang="en-US" sz="2000" dirty="0">
                <a:hlinkClick r:id="rId6"/>
              </a:rPr>
              <a:t>Lightning Session Slides (pptx)</a:t>
            </a:r>
            <a:r>
              <a:rPr lang="en-US" sz="2000" dirty="0"/>
              <a:t> </a:t>
            </a:r>
            <a:r>
              <a:rPr lang="en-US" sz="2000" dirty="0">
                <a:hlinkClick r:id="rId7"/>
              </a:rPr>
              <a:t>(pdf)</a:t>
            </a:r>
            <a:r>
              <a:rPr lang="en-US" sz="2000" dirty="0"/>
              <a:t>]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8"/>
          <a:stretch>
            <a:fillRect/>
          </a:stretch>
        </p:blipFill>
        <p:spPr>
          <a:xfrm>
            <a:off x="0" y="4018088"/>
            <a:ext cx="9144000" cy="1643160"/>
          </a:xfrm>
          <a:prstGeom prst="rect">
            <a:avLst/>
          </a:prstGeom>
        </p:spPr>
      </p:pic>
      <p:pic>
        <p:nvPicPr>
          <p:cNvPr id="6" name="Picture 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0" y="5805264"/>
            <a:ext cx="9144000" cy="332336"/>
          </a:xfrm>
          <a:prstGeom prst="rect">
            <a:avLst/>
          </a:prstGeom>
        </p:spPr>
      </p:pic>
    </p:spTree>
    <p:extLst>
      <p:ext uri="{BB962C8B-B14F-4D97-AF65-F5344CB8AC3E}">
        <p14:creationId xmlns:p14="http://schemas.microsoft.com/office/powerpoint/2010/main" val="33657606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F75C9-5965-11A5-030C-EED3F0E83C8F}"/>
              </a:ext>
            </a:extLst>
          </p:cNvPr>
          <p:cNvSpPr>
            <a:spLocks noGrp="1"/>
          </p:cNvSpPr>
          <p:nvPr>
            <p:ph type="title"/>
          </p:nvPr>
        </p:nvSpPr>
        <p:spPr/>
        <p:txBody>
          <a:bodyPr/>
          <a:lstStyle/>
          <a:p>
            <a:r>
              <a:rPr lang="en-US" dirty="0"/>
              <a:t>Accelerating Runahead Execution </a:t>
            </a:r>
          </a:p>
        </p:txBody>
      </p:sp>
      <p:sp>
        <p:nvSpPr>
          <p:cNvPr id="3" name="Content Placeholder 2">
            <a:extLst>
              <a:ext uri="{FF2B5EF4-FFF2-40B4-BE49-F238E27FC236}">
                <a16:creationId xmlns:a16="http://schemas.microsoft.com/office/drawing/2014/main" id="{DD685628-8E0B-E342-0884-0EB3CA4B8E0E}"/>
              </a:ext>
            </a:extLst>
          </p:cNvPr>
          <p:cNvSpPr>
            <a:spLocks noGrp="1"/>
          </p:cNvSpPr>
          <p:nvPr>
            <p:ph idx="1"/>
          </p:nvPr>
        </p:nvSpPr>
        <p:spPr/>
        <p:txBody>
          <a:bodyPr/>
          <a:lstStyle/>
          <a:p>
            <a:r>
              <a:rPr lang="en-IN" sz="1800" b="0" i="0" u="none" strike="noStrike" dirty="0">
                <a:solidFill>
                  <a:srgbClr val="000000"/>
                </a:solidFill>
                <a:effectLst/>
              </a:rPr>
              <a:t>Milad Hashemi, </a:t>
            </a:r>
            <a:r>
              <a:rPr lang="en-IN" sz="1800" b="0" i="0" strike="noStrike" dirty="0" err="1">
                <a:solidFill>
                  <a:srgbClr val="000000"/>
                </a:solidFill>
                <a:effectLst/>
              </a:rPr>
              <a:t>Onur</a:t>
            </a:r>
            <a:r>
              <a:rPr lang="en-IN" sz="1800" b="0" i="0" strike="noStrike" dirty="0">
                <a:solidFill>
                  <a:srgbClr val="000000"/>
                </a:solidFill>
                <a:effectLst/>
              </a:rPr>
              <a:t> </a:t>
            </a:r>
            <a:r>
              <a:rPr lang="en-IN" sz="1800" b="0" i="0" strike="noStrike" dirty="0" err="1">
                <a:solidFill>
                  <a:srgbClr val="000000"/>
                </a:solidFill>
                <a:effectLst/>
              </a:rPr>
              <a:t>Mutlu</a:t>
            </a:r>
            <a:r>
              <a:rPr lang="en-IN" sz="1800" b="0" i="0" u="none" strike="noStrike" dirty="0">
                <a:solidFill>
                  <a:srgbClr val="000000"/>
                </a:solidFill>
                <a:effectLst/>
              </a:rPr>
              <a:t>, and Yale N. </a:t>
            </a:r>
            <a:r>
              <a:rPr lang="en-IN" sz="1800" b="0" i="0" u="none" strike="noStrike" dirty="0" err="1">
                <a:solidFill>
                  <a:srgbClr val="000000"/>
                </a:solidFill>
                <a:effectLst/>
              </a:rPr>
              <a:t>Patt</a:t>
            </a:r>
            <a:r>
              <a:rPr lang="en-IN" sz="1800" b="0" i="0" u="none" strike="noStrike" dirty="0">
                <a:solidFill>
                  <a:srgbClr val="000000"/>
                </a:solidFill>
                <a:effectLst/>
              </a:rPr>
              <a:t>,</a:t>
            </a:r>
            <a:br>
              <a:rPr lang="en-IN" sz="1800" b="0" i="0" u="none" strike="noStrike" dirty="0">
                <a:solidFill>
                  <a:srgbClr val="000000"/>
                </a:solidFill>
                <a:effectLst/>
              </a:rPr>
            </a:br>
            <a:r>
              <a:rPr lang="en-IN" sz="1800" b="1" i="0" u="none" strike="noStrike" dirty="0">
                <a:solidFill>
                  <a:srgbClr val="0000FF"/>
                </a:solidFill>
                <a:effectLst/>
                <a:hlinkClick r:id="rId2">
                  <a:extLst>
                    <a:ext uri="{A12FA001-AC4F-418D-AE19-62706E023703}">
                      <ahyp:hlinkClr xmlns:ahyp="http://schemas.microsoft.com/office/drawing/2018/hyperlinkcolor" val="tx"/>
                    </a:ext>
                  </a:extLst>
                </a:hlinkClick>
              </a:rPr>
              <a:t>"Continuous Runahead: Transparent Hardware Acceleration for Memory Intensive Workloads"</a:t>
            </a:r>
            <a:br>
              <a:rPr lang="en-IN" sz="1800" b="0" i="0" u="none" strike="noStrike" dirty="0">
                <a:solidFill>
                  <a:srgbClr val="000000"/>
                </a:solidFill>
                <a:effectLst/>
              </a:rPr>
            </a:br>
            <a:r>
              <a:rPr lang="en-IN" sz="1800" b="0" i="1" u="none" strike="noStrike" dirty="0">
                <a:solidFill>
                  <a:srgbClr val="000000"/>
                </a:solidFill>
                <a:effectLst/>
              </a:rPr>
              <a:t>Proceedings of the </a:t>
            </a:r>
            <a:r>
              <a:rPr lang="en-IN" sz="1800" b="0" i="1" u="none" strike="noStrike" dirty="0">
                <a:solidFill>
                  <a:srgbClr val="000000"/>
                </a:solidFill>
                <a:effectLst/>
                <a:hlinkClick r:id="rId3"/>
              </a:rPr>
              <a:t>49th International Symposium on Microarchitecture</a:t>
            </a:r>
            <a:r>
              <a:rPr lang="en-IN" sz="1800" b="0" i="1" u="none" strike="noStrike" dirty="0">
                <a:solidFill>
                  <a:srgbClr val="000000"/>
                </a:solidFill>
                <a:effectLst/>
              </a:rPr>
              <a:t> (</a:t>
            </a:r>
            <a:r>
              <a:rPr lang="en-IN" sz="1800" b="1" i="1" u="none" strike="noStrike" dirty="0">
                <a:solidFill>
                  <a:srgbClr val="000000"/>
                </a:solidFill>
                <a:effectLst/>
              </a:rPr>
              <a:t>MICRO</a:t>
            </a:r>
            <a:r>
              <a:rPr lang="en-IN" sz="1800" b="0" i="1" u="none" strike="noStrike" dirty="0">
                <a:solidFill>
                  <a:srgbClr val="000000"/>
                </a:solidFill>
                <a:effectLst/>
              </a:rPr>
              <a:t>)</a:t>
            </a:r>
            <a:r>
              <a:rPr lang="en-IN" sz="1800" b="0" i="0" u="none" strike="noStrike" dirty="0">
                <a:solidFill>
                  <a:srgbClr val="000000"/>
                </a:solidFill>
                <a:effectLst/>
              </a:rPr>
              <a:t>, Taipei, Taiwan, October 2016. </a:t>
            </a:r>
            <a:br>
              <a:rPr lang="en-IN" sz="1800" b="0" i="0" u="none" strike="noStrike" dirty="0">
                <a:solidFill>
                  <a:srgbClr val="000000"/>
                </a:solidFill>
                <a:effectLst/>
              </a:rPr>
            </a:br>
            <a:r>
              <a:rPr lang="en-IN" sz="1800" b="0" i="0" u="none" strike="noStrike" dirty="0">
                <a:solidFill>
                  <a:srgbClr val="000000"/>
                </a:solidFill>
                <a:effectLst/>
              </a:rPr>
              <a:t>[</a:t>
            </a:r>
            <a:r>
              <a:rPr lang="en-IN" sz="1800" b="0" i="0" u="none" strike="noStrike" dirty="0">
                <a:solidFill>
                  <a:srgbClr val="000000"/>
                </a:solidFill>
                <a:effectLst/>
                <a:hlinkClick r:id="rId4"/>
              </a:rPr>
              <a:t>Slides (pptx)</a:t>
            </a:r>
            <a:r>
              <a:rPr lang="en-IN" sz="1800" b="0" i="0" u="none" strike="noStrike" dirty="0">
                <a:solidFill>
                  <a:srgbClr val="000000"/>
                </a:solidFill>
                <a:effectLst/>
              </a:rPr>
              <a:t> </a:t>
            </a:r>
            <a:r>
              <a:rPr lang="en-IN" sz="1800" b="0" i="0" u="none" strike="noStrike" dirty="0">
                <a:solidFill>
                  <a:srgbClr val="000000"/>
                </a:solidFill>
                <a:effectLst/>
                <a:hlinkClick r:id="rId5"/>
              </a:rPr>
              <a:t>(pdf)</a:t>
            </a:r>
            <a:r>
              <a:rPr lang="en-IN" sz="1800" b="0" i="0" u="none" strike="noStrike" dirty="0">
                <a:solidFill>
                  <a:srgbClr val="000000"/>
                </a:solidFill>
                <a:effectLst/>
              </a:rPr>
              <a:t>] [</a:t>
            </a:r>
            <a:r>
              <a:rPr lang="en-IN" sz="1800" b="0" i="0" u="none" strike="noStrike" dirty="0">
                <a:solidFill>
                  <a:srgbClr val="000000"/>
                </a:solidFill>
                <a:effectLst/>
                <a:hlinkClick r:id="rId6"/>
              </a:rPr>
              <a:t>Lightning Session Slides (pdf)</a:t>
            </a:r>
            <a:r>
              <a:rPr lang="en-IN" sz="1800" b="0" i="0" u="none" strike="noStrike" dirty="0">
                <a:solidFill>
                  <a:srgbClr val="000000"/>
                </a:solidFill>
                <a:effectLst/>
              </a:rPr>
              <a:t>] [</a:t>
            </a:r>
            <a:r>
              <a:rPr lang="en-IN" sz="1800" b="0" i="0" u="none" strike="noStrike" dirty="0">
                <a:solidFill>
                  <a:srgbClr val="000000"/>
                </a:solidFill>
                <a:effectLst/>
                <a:hlinkClick r:id="rId7"/>
              </a:rPr>
              <a:t>Poster (pptx)</a:t>
            </a:r>
            <a:r>
              <a:rPr lang="en-IN" sz="1800" b="0" i="0" u="none" strike="noStrike" dirty="0">
                <a:solidFill>
                  <a:srgbClr val="000000"/>
                </a:solidFill>
                <a:effectLst/>
              </a:rPr>
              <a:t> </a:t>
            </a:r>
            <a:r>
              <a:rPr lang="en-IN" sz="1800" b="0" i="0" u="none" strike="noStrike" dirty="0">
                <a:solidFill>
                  <a:srgbClr val="000000"/>
                </a:solidFill>
                <a:effectLst/>
                <a:hlinkClick r:id="rId8"/>
              </a:rPr>
              <a:t>(pdf)</a:t>
            </a:r>
            <a:r>
              <a:rPr lang="en-IN" sz="1800" b="0" i="0" u="none" strike="noStrike" dirty="0">
                <a:solidFill>
                  <a:srgbClr val="000000"/>
                </a:solidFill>
                <a:effectLst/>
              </a:rPr>
              <a:t>] </a:t>
            </a:r>
            <a:br>
              <a:rPr lang="en-IN" sz="1800" b="0" i="0" u="none" strike="noStrike" dirty="0">
                <a:solidFill>
                  <a:srgbClr val="000000"/>
                </a:solidFill>
                <a:effectLst/>
              </a:rPr>
            </a:br>
            <a:r>
              <a:rPr lang="en-IN" sz="1800" b="1" i="1" u="none" strike="noStrike" dirty="0">
                <a:solidFill>
                  <a:srgbClr val="FF0000"/>
                </a:solidFill>
                <a:effectLst/>
              </a:rPr>
              <a:t>Best paper session.</a:t>
            </a:r>
            <a:r>
              <a:rPr lang="en-IN" sz="1800" b="0" i="0" u="none" strike="noStrike" dirty="0">
                <a:solidFill>
                  <a:srgbClr val="FF0000"/>
                </a:solidFill>
                <a:effectLst/>
              </a:rPr>
              <a:t> </a:t>
            </a:r>
          </a:p>
          <a:p>
            <a:endParaRPr lang="en-US" sz="1800" dirty="0"/>
          </a:p>
        </p:txBody>
      </p:sp>
      <p:sp>
        <p:nvSpPr>
          <p:cNvPr id="4" name="Slide Number Placeholder 3">
            <a:extLst>
              <a:ext uri="{FF2B5EF4-FFF2-40B4-BE49-F238E27FC236}">
                <a16:creationId xmlns:a16="http://schemas.microsoft.com/office/drawing/2014/main" id="{ACF26F5B-8089-AF12-92ED-C71919263E0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1840C8-74D7-164B-89BA-8F954C36C301}"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8" name="Picture 7">
            <a:extLst>
              <a:ext uri="{FF2B5EF4-FFF2-40B4-BE49-F238E27FC236}">
                <a16:creationId xmlns:a16="http://schemas.microsoft.com/office/drawing/2014/main" id="{8F865AEC-3A83-41D2-A2B3-73AA4592881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512" y="4005064"/>
            <a:ext cx="9246503" cy="2016224"/>
          </a:xfrm>
          <a:prstGeom prst="rect">
            <a:avLst/>
          </a:prstGeom>
        </p:spPr>
      </p:pic>
    </p:spTree>
    <p:extLst>
      <p:ext uri="{BB962C8B-B14F-4D97-AF65-F5344CB8AC3E}">
        <p14:creationId xmlns:p14="http://schemas.microsoft.com/office/powerpoint/2010/main" val="3513954337"/>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50817-03A2-C34C-B4FF-641735F423A3}"/>
              </a:ext>
            </a:extLst>
          </p:cNvPr>
          <p:cNvSpPr>
            <a:spLocks noGrp="1"/>
          </p:cNvSpPr>
          <p:nvPr>
            <p:ph type="title"/>
          </p:nvPr>
        </p:nvSpPr>
        <p:spPr/>
        <p:txBody>
          <a:bodyPr/>
          <a:lstStyle/>
          <a:p>
            <a:r>
              <a:rPr lang="en-US" dirty="0"/>
              <a:t>Accelerating Climate Modeling</a:t>
            </a:r>
          </a:p>
        </p:txBody>
      </p:sp>
      <p:sp>
        <p:nvSpPr>
          <p:cNvPr id="3" name="Content Placeholder 2">
            <a:extLst>
              <a:ext uri="{FF2B5EF4-FFF2-40B4-BE49-F238E27FC236}">
                <a16:creationId xmlns:a16="http://schemas.microsoft.com/office/drawing/2014/main" id="{FF97D5AB-D164-6C40-81B7-4D0DC0DCDB1F}"/>
              </a:ext>
            </a:extLst>
          </p:cNvPr>
          <p:cNvSpPr>
            <a:spLocks noGrp="1"/>
          </p:cNvSpPr>
          <p:nvPr>
            <p:ph idx="1"/>
          </p:nvPr>
        </p:nvSpPr>
        <p:spPr>
          <a:xfrm>
            <a:off x="228600" y="1047974"/>
            <a:ext cx="8610600" cy="5195664"/>
          </a:xfrm>
        </p:spPr>
        <p:txBody>
          <a:bodyPr/>
          <a:lstStyle/>
          <a:p>
            <a:r>
              <a:rPr lang="en-US" sz="1800" dirty="0"/>
              <a:t>Gagandeep Singh, </a:t>
            </a:r>
            <a:r>
              <a:rPr lang="en-US" sz="1800" dirty="0" err="1"/>
              <a:t>Dionysios</a:t>
            </a:r>
            <a:r>
              <a:rPr lang="en-US" sz="1800" dirty="0"/>
              <a:t> Diamantopoulos, Christoph </a:t>
            </a:r>
            <a:r>
              <a:rPr lang="en-US" sz="1800" dirty="0" err="1"/>
              <a:t>Hagleitner</a:t>
            </a:r>
            <a:r>
              <a:rPr lang="en-US" sz="1800" dirty="0"/>
              <a:t>, Juan Gómez-Luna, Sander </a:t>
            </a:r>
            <a:r>
              <a:rPr lang="en-US" sz="1800" dirty="0" err="1"/>
              <a:t>Stuijk</a:t>
            </a:r>
            <a:r>
              <a:rPr lang="en-US" sz="1800" dirty="0"/>
              <a:t>, Onur Mutlu, and Henk </a:t>
            </a:r>
            <a:r>
              <a:rPr lang="en-US" sz="1800" dirty="0" err="1"/>
              <a:t>Corporaal</a:t>
            </a:r>
            <a:r>
              <a:rPr lang="en-US" sz="1800" dirty="0"/>
              <a:t>,</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"NERO: A Near High-Bandwidth Memory Stencil Accelerator for Weather Prediction Modeling"</a:t>
            </a:r>
            <a:br>
              <a:rPr lang="en-US" sz="1800" dirty="0">
                <a:solidFill>
                  <a:srgbClr val="0432FF"/>
                </a:solidFill>
              </a:rPr>
            </a:br>
            <a:r>
              <a:rPr lang="en-US" sz="1800" i="1" dirty="0"/>
              <a:t>Proceedings of the </a:t>
            </a:r>
            <a:r>
              <a:rPr lang="en-US" sz="1800" i="1" dirty="0">
                <a:hlinkClick r:id="rId3"/>
              </a:rPr>
              <a:t>30th International Conference on Field-Programmable Logic and Applications</a:t>
            </a:r>
            <a:r>
              <a:rPr lang="en-US" sz="1800" i="1" dirty="0"/>
              <a:t> (</a:t>
            </a:r>
            <a:r>
              <a:rPr lang="en-US" sz="1800" b="1" i="1" dirty="0"/>
              <a:t>FPL</a:t>
            </a:r>
            <a:r>
              <a:rPr lang="en-US" sz="1800" i="1" dirty="0"/>
              <a:t>)</a:t>
            </a:r>
            <a:r>
              <a:rPr lang="en-US" sz="1800" dirty="0"/>
              <a:t>, Gothenburg, Sweden, September 2020.</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a:t>
            </a:r>
            <a:br>
              <a:rPr lang="en-US" sz="1800" dirty="0"/>
            </a:br>
            <a:r>
              <a:rPr lang="en-US" sz="1800" dirty="0"/>
              <a:t>[</a:t>
            </a:r>
            <a:r>
              <a:rPr lang="en-US" sz="1800" dirty="0">
                <a:hlinkClick r:id="rId6"/>
              </a:rPr>
              <a:t>Lightning Talk Slides (pptx)</a:t>
            </a:r>
            <a:r>
              <a:rPr lang="en-US" sz="1800" dirty="0"/>
              <a:t> </a:t>
            </a:r>
            <a:r>
              <a:rPr lang="en-US" sz="1800" dirty="0">
                <a:hlinkClick r:id="rId7"/>
              </a:rPr>
              <a:t>(pdf)</a:t>
            </a:r>
            <a:r>
              <a:rPr lang="en-US" sz="1800" dirty="0"/>
              <a:t>]</a:t>
            </a:r>
            <a:br>
              <a:rPr lang="en-US" sz="1800" dirty="0"/>
            </a:br>
            <a:r>
              <a:rPr lang="en-US" sz="1800" dirty="0"/>
              <a:t>[</a:t>
            </a:r>
            <a:r>
              <a:rPr lang="en-US" sz="1800" dirty="0">
                <a:hlinkClick r:id="rId8"/>
              </a:rPr>
              <a:t>Talk Video</a:t>
            </a:r>
            <a:r>
              <a:rPr lang="en-US" sz="1800" dirty="0"/>
              <a:t> (23 minutes)]</a:t>
            </a:r>
            <a:br>
              <a:rPr lang="en-US" sz="1800" dirty="0"/>
            </a:br>
            <a:r>
              <a:rPr lang="en-US" sz="1800" b="1" i="1" dirty="0">
                <a:solidFill>
                  <a:srgbClr val="FF0000"/>
                </a:solidFill>
              </a:rPr>
              <a:t>Nominated for the Stamatis </a:t>
            </a:r>
            <a:r>
              <a:rPr lang="en-US" sz="1800" b="1" i="1" dirty="0" err="1">
                <a:solidFill>
                  <a:srgbClr val="FF0000"/>
                </a:solidFill>
              </a:rPr>
              <a:t>Vassiliadis</a:t>
            </a:r>
            <a:r>
              <a:rPr lang="en-US" sz="1800" b="1" i="1" dirty="0">
                <a:solidFill>
                  <a:srgbClr val="FF0000"/>
                </a:solidFill>
              </a:rPr>
              <a:t> Memorial Award.</a:t>
            </a:r>
            <a:endParaRPr lang="en-US" sz="1800" dirty="0">
              <a:solidFill>
                <a:srgbClr val="FF0000"/>
              </a:solidFill>
            </a:endParaRPr>
          </a:p>
          <a:p>
            <a:pPr marL="0" indent="0">
              <a:buNone/>
            </a:pPr>
            <a:endParaRPr lang="en-US" sz="1800" dirty="0"/>
          </a:p>
        </p:txBody>
      </p:sp>
      <p:sp>
        <p:nvSpPr>
          <p:cNvPr id="4" name="Slide Number Placeholder 3">
            <a:extLst>
              <a:ext uri="{FF2B5EF4-FFF2-40B4-BE49-F238E27FC236}">
                <a16:creationId xmlns:a16="http://schemas.microsoft.com/office/drawing/2014/main" id="{B3646032-3F84-E645-B1B4-D58327053A7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C3DC074A-85EF-0B47-B149-14C939DA56F0}"/>
              </a:ext>
            </a:extLst>
          </p:cNvPr>
          <p:cNvPicPr>
            <a:picLocks noChangeAspect="1"/>
          </p:cNvPicPr>
          <p:nvPr/>
        </p:nvPicPr>
        <p:blipFill>
          <a:blip r:embed="rId9"/>
          <a:stretch>
            <a:fillRect/>
          </a:stretch>
        </p:blipFill>
        <p:spPr>
          <a:xfrm>
            <a:off x="187036" y="4503738"/>
            <a:ext cx="8686800" cy="1739900"/>
          </a:xfrm>
          <a:prstGeom prst="rect">
            <a:avLst/>
          </a:prstGeom>
        </p:spPr>
      </p:pic>
    </p:spTree>
    <p:extLst>
      <p:ext uri="{BB962C8B-B14F-4D97-AF65-F5344CB8AC3E}">
        <p14:creationId xmlns:p14="http://schemas.microsoft.com/office/powerpoint/2010/main" val="50562570"/>
      </p:ext>
    </p:extLst>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D5BF0-604F-064A-8A5C-798DA6F609D3}"/>
              </a:ext>
            </a:extLst>
          </p:cNvPr>
          <p:cNvSpPr>
            <a:spLocks noGrp="1"/>
          </p:cNvSpPr>
          <p:nvPr>
            <p:ph type="title"/>
          </p:nvPr>
        </p:nvSpPr>
        <p:spPr/>
        <p:txBody>
          <a:bodyPr/>
          <a:lstStyle/>
          <a:p>
            <a:r>
              <a:rPr lang="en-US" dirty="0"/>
              <a:t>Accelerating Approximate String Matching</a:t>
            </a:r>
            <a:endParaRPr lang="en-US" sz="3000" b="1" dirty="0"/>
          </a:p>
        </p:txBody>
      </p:sp>
      <p:sp>
        <p:nvSpPr>
          <p:cNvPr id="3" name="Content Placeholder 2">
            <a:extLst>
              <a:ext uri="{FF2B5EF4-FFF2-40B4-BE49-F238E27FC236}">
                <a16:creationId xmlns:a16="http://schemas.microsoft.com/office/drawing/2014/main" id="{A132D235-9E9A-944F-9883-F07DBE9D4BB5}"/>
              </a:ext>
            </a:extLst>
          </p:cNvPr>
          <p:cNvSpPr>
            <a:spLocks noGrp="1"/>
          </p:cNvSpPr>
          <p:nvPr>
            <p:ph idx="1"/>
          </p:nvPr>
        </p:nvSpPr>
        <p:spPr>
          <a:xfrm>
            <a:off x="228600" y="980728"/>
            <a:ext cx="8610600" cy="5267672"/>
          </a:xfrm>
        </p:spPr>
        <p:txBody>
          <a:bodyPr/>
          <a:lstStyle/>
          <a:p>
            <a:r>
              <a:rPr lang="en-US" sz="1500" dirty="0"/>
              <a:t>Damla Senol Cali, Gurpreet S. Kalsi, </a:t>
            </a:r>
            <a:r>
              <a:rPr lang="en-US" sz="1500" dirty="0" err="1"/>
              <a:t>Zulal</a:t>
            </a:r>
            <a:r>
              <a:rPr lang="en-US" sz="1500" dirty="0"/>
              <a:t> </a:t>
            </a:r>
            <a:r>
              <a:rPr lang="en-US" sz="1500" dirty="0" err="1"/>
              <a:t>Bingol</a:t>
            </a:r>
            <a:r>
              <a:rPr lang="en-US" sz="1500" dirty="0"/>
              <a:t>, Can </a:t>
            </a:r>
            <a:r>
              <a:rPr lang="en-US" sz="1500" dirty="0" err="1"/>
              <a:t>Firtina</a:t>
            </a:r>
            <a:r>
              <a:rPr lang="en-US" sz="1500" dirty="0"/>
              <a:t>, Lavanya Subramanian, </a:t>
            </a:r>
            <a:r>
              <a:rPr lang="en-US" sz="1500" dirty="0" err="1"/>
              <a:t>Jeremie</a:t>
            </a:r>
            <a:r>
              <a:rPr lang="en-US" sz="1500" dirty="0"/>
              <a:t> S. Kim, </a:t>
            </a:r>
            <a:r>
              <a:rPr lang="en-US" sz="1500" dirty="0" err="1"/>
              <a:t>Rachata</a:t>
            </a:r>
            <a:r>
              <a:rPr lang="en-US" sz="1500" dirty="0"/>
              <a:t> Ausavarungnirun, Mohammed Alser, Juan Gomez-Luna, Amirali Boroumand, Anant Nori, Allison </a:t>
            </a:r>
            <a:r>
              <a:rPr lang="en-US" sz="1500" dirty="0" err="1"/>
              <a:t>Scibisz</a:t>
            </a:r>
            <a:r>
              <a:rPr lang="en-US" sz="1500" dirty="0"/>
              <a:t>, Sreenivas Subramoney, Can Alkan, Saugata Ghose, and Onur Mutlu,</a:t>
            </a:r>
            <a:br>
              <a:rPr lang="en-US" sz="1500" dirty="0"/>
            </a:br>
            <a:r>
              <a:rPr lang="en-US" sz="1500" b="1" dirty="0">
                <a:solidFill>
                  <a:srgbClr val="0432FF"/>
                </a:solidFill>
                <a:hlinkClick r:id="rId2">
                  <a:extLst>
                    <a:ext uri="{A12FA001-AC4F-418D-AE19-62706E023703}">
                      <ahyp:hlinkClr xmlns:ahyp="http://schemas.microsoft.com/office/drawing/2018/hyperlinkcolor" val="tx"/>
                    </a:ext>
                  </a:extLst>
                </a:hlinkClick>
              </a:rPr>
              <a:t>"GenASM: A High-Performance, Low-Power Approximate String Matching Acceleration Framework for Genome Sequence Analysis"</a:t>
            </a:r>
            <a:br>
              <a:rPr lang="en-US" sz="1500" dirty="0">
                <a:solidFill>
                  <a:srgbClr val="0432FF"/>
                </a:solidFill>
              </a:rPr>
            </a:br>
            <a:r>
              <a:rPr lang="en-US" sz="1500" i="1" dirty="0"/>
              <a:t>Proceedings of the </a:t>
            </a:r>
            <a:r>
              <a:rPr lang="en-US" sz="1500" i="1" dirty="0">
                <a:hlinkClick r:id="rId3"/>
              </a:rPr>
              <a:t>53rd International Symposium on Microarchitecture</a:t>
            </a:r>
            <a:r>
              <a:rPr lang="en-US" sz="1500" i="1" dirty="0"/>
              <a:t> (</a:t>
            </a:r>
            <a:r>
              <a:rPr lang="en-US" sz="1500" b="1" i="1" dirty="0"/>
              <a:t>MICRO</a:t>
            </a:r>
            <a:r>
              <a:rPr lang="en-US" sz="1500" i="1" dirty="0"/>
              <a:t>)</a:t>
            </a:r>
            <a:r>
              <a:rPr lang="en-US" sz="1500" dirty="0"/>
              <a:t>, Virtual, October 2020.</a:t>
            </a:r>
            <a:br>
              <a:rPr lang="en-US" sz="1500" dirty="0"/>
            </a:br>
            <a:r>
              <a:rPr lang="en-US" sz="1500" dirty="0"/>
              <a:t>[</a:t>
            </a:r>
            <a:r>
              <a:rPr lang="en-US" sz="1500" dirty="0">
                <a:hlinkClick r:id="rId4"/>
              </a:rPr>
              <a:t>Lighting Talk Video</a:t>
            </a:r>
            <a:r>
              <a:rPr lang="en-US" sz="1500" dirty="0"/>
              <a:t> (1.5 minutes)]</a:t>
            </a:r>
            <a:br>
              <a:rPr lang="en-US" sz="1500" dirty="0"/>
            </a:br>
            <a:r>
              <a:rPr lang="en-US" sz="1500" dirty="0"/>
              <a:t>[</a:t>
            </a:r>
            <a:r>
              <a:rPr lang="en-US" sz="1500" dirty="0">
                <a:hlinkClick r:id="rId5"/>
              </a:rPr>
              <a:t>Lightning Talk Slides (pptx)</a:t>
            </a:r>
            <a:r>
              <a:rPr lang="en-US" sz="1500" dirty="0"/>
              <a:t> </a:t>
            </a:r>
            <a:r>
              <a:rPr lang="en-US" sz="1500" dirty="0">
                <a:hlinkClick r:id="rId6"/>
              </a:rPr>
              <a:t>(pdf)</a:t>
            </a:r>
            <a:r>
              <a:rPr lang="en-US" sz="1500" dirty="0"/>
              <a:t>]</a:t>
            </a:r>
            <a:br>
              <a:rPr lang="en-US" sz="1500" dirty="0"/>
            </a:br>
            <a:r>
              <a:rPr lang="en-US" sz="1500" dirty="0"/>
              <a:t>[</a:t>
            </a:r>
            <a:r>
              <a:rPr lang="en-US" sz="1500" dirty="0">
                <a:hlinkClick r:id="rId7"/>
              </a:rPr>
              <a:t>Talk Video</a:t>
            </a:r>
            <a:r>
              <a:rPr lang="en-US" sz="1500" dirty="0"/>
              <a:t> (18 minutes)]</a:t>
            </a:r>
            <a:br>
              <a:rPr lang="en-US" sz="1500" dirty="0"/>
            </a:br>
            <a:r>
              <a:rPr lang="en-US" sz="1500" dirty="0"/>
              <a:t>[</a:t>
            </a:r>
            <a:r>
              <a:rPr lang="en-US" sz="1500" dirty="0">
                <a:hlinkClick r:id="rId8"/>
              </a:rPr>
              <a:t>Slides (pptx)</a:t>
            </a:r>
            <a:r>
              <a:rPr lang="en-US" sz="1500" dirty="0"/>
              <a:t> </a:t>
            </a:r>
            <a:r>
              <a:rPr lang="en-US" sz="1500" dirty="0">
                <a:hlinkClick r:id="rId9"/>
              </a:rPr>
              <a:t>(pdf)</a:t>
            </a:r>
            <a:r>
              <a:rPr lang="en-US" sz="1500" dirty="0"/>
              <a:t>]</a:t>
            </a:r>
          </a:p>
          <a:p>
            <a:pPr marL="0" indent="0">
              <a:buNone/>
            </a:pPr>
            <a:br>
              <a:rPr lang="en-US" sz="1500" dirty="0"/>
            </a:br>
            <a:br>
              <a:rPr lang="en-US" sz="1500" dirty="0"/>
            </a:br>
            <a:endParaRPr lang="en-US" sz="1500" dirty="0"/>
          </a:p>
        </p:txBody>
      </p:sp>
      <p:sp>
        <p:nvSpPr>
          <p:cNvPr id="4" name="Slide Number Placeholder 3">
            <a:extLst>
              <a:ext uri="{FF2B5EF4-FFF2-40B4-BE49-F238E27FC236}">
                <a16:creationId xmlns:a16="http://schemas.microsoft.com/office/drawing/2014/main" id="{C0DB1DCE-E5D9-CD4A-A287-B342F108CBD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943A4793-1AF6-E942-81F7-38877A7E30AC}"/>
              </a:ext>
            </a:extLst>
          </p:cNvPr>
          <p:cNvPicPr>
            <a:picLocks noChangeAspect="1"/>
          </p:cNvPicPr>
          <p:nvPr/>
        </p:nvPicPr>
        <p:blipFill>
          <a:blip r:embed="rId10"/>
          <a:stretch>
            <a:fillRect/>
          </a:stretch>
        </p:blipFill>
        <p:spPr>
          <a:xfrm>
            <a:off x="0" y="4013776"/>
            <a:ext cx="9144000" cy="2442505"/>
          </a:xfrm>
          <a:prstGeom prst="rect">
            <a:avLst/>
          </a:prstGeom>
        </p:spPr>
      </p:pic>
    </p:spTree>
    <p:extLst>
      <p:ext uri="{BB962C8B-B14F-4D97-AF65-F5344CB8AC3E}">
        <p14:creationId xmlns:p14="http://schemas.microsoft.com/office/powerpoint/2010/main" val="3862436613"/>
      </p:ext>
    </p:extLst>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D5BF0-604F-064A-8A5C-798DA6F609D3}"/>
              </a:ext>
            </a:extLst>
          </p:cNvPr>
          <p:cNvSpPr>
            <a:spLocks noGrp="1"/>
          </p:cNvSpPr>
          <p:nvPr>
            <p:ph type="title"/>
          </p:nvPr>
        </p:nvSpPr>
        <p:spPr/>
        <p:txBody>
          <a:bodyPr/>
          <a:lstStyle/>
          <a:p>
            <a:r>
              <a:rPr lang="en-US" dirty="0"/>
              <a:t>Accelerating Sequence-to-Graph Mapping</a:t>
            </a:r>
            <a:endParaRPr lang="en-US" sz="3000" b="1" dirty="0"/>
          </a:p>
        </p:txBody>
      </p:sp>
      <p:sp>
        <p:nvSpPr>
          <p:cNvPr id="3" name="Content Placeholder 2">
            <a:extLst>
              <a:ext uri="{FF2B5EF4-FFF2-40B4-BE49-F238E27FC236}">
                <a16:creationId xmlns:a16="http://schemas.microsoft.com/office/drawing/2014/main" id="{A132D235-9E9A-944F-9883-F07DBE9D4BB5}"/>
              </a:ext>
            </a:extLst>
          </p:cNvPr>
          <p:cNvSpPr>
            <a:spLocks noGrp="1"/>
          </p:cNvSpPr>
          <p:nvPr>
            <p:ph idx="1"/>
          </p:nvPr>
        </p:nvSpPr>
        <p:spPr>
          <a:xfrm>
            <a:off x="228600" y="980728"/>
            <a:ext cx="8610600" cy="5267672"/>
          </a:xfrm>
        </p:spPr>
        <p:txBody>
          <a:bodyPr/>
          <a:lstStyle/>
          <a:p>
            <a:r>
              <a:rPr lang="en-US" sz="1600" dirty="0" err="1"/>
              <a:t>Damla</a:t>
            </a:r>
            <a:r>
              <a:rPr lang="en-US" sz="1600" dirty="0"/>
              <a:t> </a:t>
            </a:r>
            <a:r>
              <a:rPr lang="en-US" sz="1600" dirty="0" err="1"/>
              <a:t>Senol</a:t>
            </a:r>
            <a:r>
              <a:rPr lang="en-US" sz="1600" dirty="0"/>
              <a:t> Cali, Konstantinos </a:t>
            </a:r>
            <a:r>
              <a:rPr lang="en-US" sz="1600" dirty="0" err="1"/>
              <a:t>Kanellopoulos</a:t>
            </a:r>
            <a:r>
              <a:rPr lang="en-US" sz="1600" dirty="0"/>
              <a:t>, Joel </a:t>
            </a:r>
            <a:r>
              <a:rPr lang="en-US" sz="1600" dirty="0" err="1"/>
              <a:t>Lindegger</a:t>
            </a:r>
            <a:r>
              <a:rPr lang="en-US" sz="1600" dirty="0"/>
              <a:t>, </a:t>
            </a:r>
            <a:r>
              <a:rPr lang="en-US" sz="1600" dirty="0" err="1"/>
              <a:t>Zulal</a:t>
            </a:r>
            <a:r>
              <a:rPr lang="en-US" sz="1600" dirty="0"/>
              <a:t> </a:t>
            </a:r>
            <a:r>
              <a:rPr lang="en-US" sz="1600" dirty="0" err="1"/>
              <a:t>Bingol</a:t>
            </a:r>
            <a:r>
              <a:rPr lang="en-US" sz="1600" dirty="0"/>
              <a:t>, Gurpreet S. Kalsi, </a:t>
            </a:r>
            <a:r>
              <a:rPr lang="en-US" sz="1600" dirty="0" err="1"/>
              <a:t>Ziyi</a:t>
            </a:r>
            <a:r>
              <a:rPr lang="en-US" sz="1600" dirty="0"/>
              <a:t> </a:t>
            </a:r>
            <a:r>
              <a:rPr lang="en-US" sz="1600" dirty="0" err="1"/>
              <a:t>Zuo</a:t>
            </a:r>
            <a:r>
              <a:rPr lang="en-US" sz="1600" dirty="0"/>
              <a:t>, Can </a:t>
            </a:r>
            <a:r>
              <a:rPr lang="en-US" sz="1600" dirty="0" err="1"/>
              <a:t>Firtina</a:t>
            </a:r>
            <a:r>
              <a:rPr lang="en-US" sz="1600" dirty="0"/>
              <a:t>, </a:t>
            </a:r>
            <a:r>
              <a:rPr lang="en-US" sz="1600" dirty="0" err="1"/>
              <a:t>Meryem</a:t>
            </a:r>
            <a:r>
              <a:rPr lang="en-US" sz="1600" dirty="0"/>
              <a:t> Banu </a:t>
            </a:r>
            <a:r>
              <a:rPr lang="en-US" sz="1600" dirty="0" err="1"/>
              <a:t>Cavlak</a:t>
            </a:r>
            <a:r>
              <a:rPr lang="en-US" sz="1600" dirty="0"/>
              <a:t>, </a:t>
            </a:r>
            <a:r>
              <a:rPr lang="en-US" sz="1600" dirty="0" err="1"/>
              <a:t>Jeremie</a:t>
            </a:r>
            <a:r>
              <a:rPr lang="en-US" sz="1600" dirty="0"/>
              <a:t> Kim, Nika </a:t>
            </a:r>
            <a:r>
              <a:rPr lang="en-US" sz="1600" dirty="0" err="1"/>
              <a:t>MansouriGhiasi</a:t>
            </a:r>
            <a:r>
              <a:rPr lang="en-US" sz="1600" dirty="0"/>
              <a:t>, Gagandeep Singh, Juan Gomez-Luna, Nour </a:t>
            </a:r>
            <a:r>
              <a:rPr lang="en-US" sz="1600" dirty="0" err="1"/>
              <a:t>Almadhoun</a:t>
            </a:r>
            <a:r>
              <a:rPr lang="en-US" sz="1600" dirty="0"/>
              <a:t> </a:t>
            </a:r>
            <a:r>
              <a:rPr lang="en-US" sz="1600" dirty="0" err="1"/>
              <a:t>Alserr</a:t>
            </a:r>
            <a:r>
              <a:rPr lang="en-US" sz="1600" dirty="0"/>
              <a:t>, Mohammed </a:t>
            </a:r>
            <a:r>
              <a:rPr lang="en-US" sz="1600" dirty="0" err="1"/>
              <a:t>Alser</a:t>
            </a:r>
            <a:r>
              <a:rPr lang="en-US" sz="1600" dirty="0"/>
              <a:t>, Sreenivas </a:t>
            </a:r>
            <a:r>
              <a:rPr lang="en-US" sz="1600" dirty="0" err="1"/>
              <a:t>Subramoney</a:t>
            </a:r>
            <a:r>
              <a:rPr lang="en-US" sz="1600" dirty="0"/>
              <a:t>, Can </a:t>
            </a:r>
            <a:r>
              <a:rPr lang="en-US" sz="1600" dirty="0" err="1"/>
              <a:t>Alkan</a:t>
            </a:r>
            <a:r>
              <a:rPr lang="en-US" sz="1600" dirty="0"/>
              <a:t>, </a:t>
            </a:r>
            <a:r>
              <a:rPr lang="en-US" sz="1600" dirty="0" err="1"/>
              <a:t>Saugata</a:t>
            </a:r>
            <a:r>
              <a:rPr lang="en-US" sz="1600" dirty="0"/>
              <a:t> Ghose, and Onur Mutlu,</a:t>
            </a:r>
            <a:br>
              <a:rPr lang="en-US" sz="1600" dirty="0"/>
            </a:br>
            <a:r>
              <a:rPr lang="en-US" sz="1600" b="1" dirty="0">
                <a:solidFill>
                  <a:srgbClr val="0000FF"/>
                </a:solidFill>
                <a:hlinkClick r:id="rId2">
                  <a:extLst>
                    <a:ext uri="{A12FA001-AC4F-418D-AE19-62706E023703}">
                      <ahyp:hlinkClr xmlns:ahyp="http://schemas.microsoft.com/office/drawing/2018/hyperlinkcolor" val="tx"/>
                    </a:ext>
                  </a:extLst>
                </a:hlinkClick>
              </a:rPr>
              <a:t>"SeGraM: A Universal Hardware Accelerator for Genomic Sequence-to-Graph and Sequence-to-Sequence Mapping"</a:t>
            </a:r>
            <a:br>
              <a:rPr lang="en-US" sz="1600" dirty="0"/>
            </a:br>
            <a:r>
              <a:rPr lang="en-US" sz="1600" i="1" dirty="0"/>
              <a:t>Proceedings of the </a:t>
            </a:r>
            <a:r>
              <a:rPr lang="en-US" sz="1600" i="1" dirty="0">
                <a:hlinkClick r:id="rId3"/>
              </a:rPr>
              <a:t>49th International Symposium on Computer Architecture</a:t>
            </a:r>
            <a:r>
              <a:rPr lang="en-US" sz="1600" i="1" dirty="0"/>
              <a:t> (</a:t>
            </a:r>
            <a:r>
              <a:rPr lang="en-US" sz="1600" b="1" i="1" dirty="0"/>
              <a:t>ISCA</a:t>
            </a:r>
            <a:r>
              <a:rPr lang="en-US" sz="1600" i="1" dirty="0"/>
              <a:t>)</a:t>
            </a:r>
            <a:r>
              <a:rPr lang="en-US" sz="1600" dirty="0"/>
              <a:t>, New York, June 2022.</a:t>
            </a:r>
            <a:br>
              <a:rPr lang="en-US" sz="1600" dirty="0"/>
            </a:br>
            <a:r>
              <a:rPr lang="en-US" sz="1600" dirty="0"/>
              <a:t>[</a:t>
            </a:r>
            <a:r>
              <a:rPr lang="en-US" sz="1600" dirty="0">
                <a:hlinkClick r:id="rId4"/>
              </a:rPr>
              <a:t>arXiv version</a:t>
            </a:r>
            <a:r>
              <a:rPr lang="en-US" sz="1600" dirty="0"/>
              <a:t>]</a:t>
            </a:r>
          </a:p>
          <a:p>
            <a:pPr marL="0" indent="0">
              <a:buNone/>
            </a:pPr>
            <a:br>
              <a:rPr lang="en-US" sz="1600" dirty="0"/>
            </a:br>
            <a:br>
              <a:rPr lang="en-US" sz="1600" dirty="0"/>
            </a:br>
            <a:br>
              <a:rPr lang="en-US" sz="1600" dirty="0"/>
            </a:br>
            <a:endParaRPr lang="en-US" sz="1600" dirty="0"/>
          </a:p>
        </p:txBody>
      </p:sp>
      <p:sp>
        <p:nvSpPr>
          <p:cNvPr id="4" name="Slide Number Placeholder 3">
            <a:extLst>
              <a:ext uri="{FF2B5EF4-FFF2-40B4-BE49-F238E27FC236}">
                <a16:creationId xmlns:a16="http://schemas.microsoft.com/office/drawing/2014/main" id="{C0DB1DCE-E5D9-CD4A-A287-B342F108CBD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0B477C33-B9F9-1DE8-0190-AA7C750B3BB4}"/>
              </a:ext>
            </a:extLst>
          </p:cNvPr>
          <p:cNvPicPr>
            <a:picLocks noChangeAspect="1"/>
          </p:cNvPicPr>
          <p:nvPr/>
        </p:nvPicPr>
        <p:blipFill>
          <a:blip r:embed="rId5"/>
          <a:stretch>
            <a:fillRect/>
          </a:stretch>
        </p:blipFill>
        <p:spPr>
          <a:xfrm>
            <a:off x="0" y="3562568"/>
            <a:ext cx="9144000" cy="2458720"/>
          </a:xfrm>
          <a:prstGeom prst="rect">
            <a:avLst/>
          </a:prstGeom>
        </p:spPr>
      </p:pic>
      <p:sp>
        <p:nvSpPr>
          <p:cNvPr id="5" name="TextBox 4">
            <a:extLst>
              <a:ext uri="{FF2B5EF4-FFF2-40B4-BE49-F238E27FC236}">
                <a16:creationId xmlns:a16="http://schemas.microsoft.com/office/drawing/2014/main" id="{EFD7793F-70F0-ABDA-8C95-C6EAE74CBBCA}"/>
              </a:ext>
            </a:extLst>
          </p:cNvPr>
          <p:cNvSpPr txBox="1"/>
          <p:nvPr/>
        </p:nvSpPr>
        <p:spPr>
          <a:xfrm>
            <a:off x="1489265" y="6351711"/>
            <a:ext cx="616547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https://arxiv.org/pdf/2205.05883.pdf</a:t>
            </a:r>
            <a:endParaRPr kumimoji="0" lang="en-US" sz="2400" b="1" i="0" u="none" strike="noStrike" kern="1200" cap="none" spc="0" normalizeH="0" baseline="0" noProof="0" dirty="0">
              <a:ln>
                <a:noFill/>
              </a:ln>
              <a:solidFill>
                <a:srgbClr val="0000FF"/>
              </a:solidFill>
              <a:effectLst/>
              <a:uLnTx/>
              <a:uFillTx/>
              <a:latin typeface="Tahoma"/>
              <a:ea typeface="+mn-ea"/>
              <a:cs typeface="+mn-cs"/>
            </a:endParaRPr>
          </a:p>
        </p:txBody>
      </p:sp>
    </p:spTree>
    <p:extLst>
      <p:ext uri="{BB962C8B-B14F-4D97-AF65-F5344CB8AC3E}">
        <p14:creationId xmlns:p14="http://schemas.microsoft.com/office/powerpoint/2010/main" val="4289968029"/>
      </p:ext>
    </p:extLst>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F1724-FAEE-51A6-8A1E-4C3CEBE49A56}"/>
              </a:ext>
            </a:extLst>
          </p:cNvPr>
          <p:cNvSpPr>
            <a:spLocks noGrp="1"/>
          </p:cNvSpPr>
          <p:nvPr>
            <p:ph type="title"/>
          </p:nvPr>
        </p:nvSpPr>
        <p:spPr/>
        <p:txBody>
          <a:bodyPr/>
          <a:lstStyle/>
          <a:p>
            <a:r>
              <a:rPr lang="en-US" dirty="0"/>
              <a:t>Accelerating </a:t>
            </a:r>
            <a:r>
              <a:rPr lang="en-US" dirty="0" err="1"/>
              <a:t>Basecalling</a:t>
            </a:r>
            <a:r>
              <a:rPr lang="en-US" dirty="0"/>
              <a:t> + Read Mapping</a:t>
            </a:r>
          </a:p>
        </p:txBody>
      </p:sp>
      <p:sp>
        <p:nvSpPr>
          <p:cNvPr id="3" name="Content Placeholder 2">
            <a:extLst>
              <a:ext uri="{FF2B5EF4-FFF2-40B4-BE49-F238E27FC236}">
                <a16:creationId xmlns:a16="http://schemas.microsoft.com/office/drawing/2014/main" id="{DDF6A3FD-64F1-0DAB-7B46-E9330EBC2FFF}"/>
              </a:ext>
            </a:extLst>
          </p:cNvPr>
          <p:cNvSpPr>
            <a:spLocks noGrp="1"/>
          </p:cNvSpPr>
          <p:nvPr>
            <p:ph idx="1"/>
          </p:nvPr>
        </p:nvSpPr>
        <p:spPr>
          <a:xfrm>
            <a:off x="228600" y="1066800"/>
            <a:ext cx="8610600" cy="5181600"/>
          </a:xfrm>
        </p:spPr>
        <p:txBody>
          <a:bodyPr/>
          <a:lstStyle/>
          <a:p>
            <a:pPr>
              <a:buClr>
                <a:srgbClr val="CC9900"/>
              </a:buClr>
              <a:defRPr/>
            </a:pPr>
            <a:r>
              <a:rPr kumimoji="0" lang="en-US" sz="1600" b="0" i="0" u="none" strike="noStrike" kern="0" cap="none" spc="0" normalizeH="0" baseline="0" noProof="0" dirty="0">
                <a:ln>
                  <a:noFill/>
                </a:ln>
                <a:solidFill>
                  <a:srgbClr val="000000"/>
                </a:solidFill>
                <a:effectLst/>
                <a:uLnTx/>
                <a:uFillTx/>
                <a:ea typeface="+mn-ea"/>
                <a:cs typeface="+mn-cs"/>
              </a:rPr>
              <a:t>Haiyu Mao, Mohammed </a:t>
            </a:r>
            <a:r>
              <a:rPr kumimoji="0" lang="en-US" sz="1600" b="0" i="0" u="none" strike="noStrike" kern="0" cap="none" spc="0" normalizeH="0" baseline="0" noProof="0" dirty="0" err="1">
                <a:ln>
                  <a:noFill/>
                </a:ln>
                <a:solidFill>
                  <a:srgbClr val="000000"/>
                </a:solidFill>
                <a:effectLst/>
                <a:uLnTx/>
                <a:uFillTx/>
                <a:ea typeface="+mn-ea"/>
                <a:cs typeface="+mn-cs"/>
              </a:rPr>
              <a:t>Alser</a:t>
            </a:r>
            <a:r>
              <a:rPr kumimoji="0" lang="en-US" sz="1600" b="0" i="0" u="none" strike="noStrike" kern="0" cap="none" spc="0" normalizeH="0" baseline="0" noProof="0" dirty="0">
                <a:ln>
                  <a:noFill/>
                </a:ln>
                <a:solidFill>
                  <a:srgbClr val="000000"/>
                </a:solidFill>
                <a:effectLst/>
                <a:uLnTx/>
                <a:uFillTx/>
                <a:ea typeface="+mn-ea"/>
                <a:cs typeface="+mn-cs"/>
              </a:rPr>
              <a:t>, Mohammad </a:t>
            </a:r>
            <a:r>
              <a:rPr kumimoji="0" lang="en-US" sz="1600" b="0" i="0" u="none" strike="noStrike" kern="0" cap="none" spc="0" normalizeH="0" baseline="0" noProof="0" dirty="0" err="1">
                <a:ln>
                  <a:noFill/>
                </a:ln>
                <a:solidFill>
                  <a:srgbClr val="000000"/>
                </a:solidFill>
                <a:effectLst/>
                <a:uLnTx/>
                <a:uFillTx/>
                <a:ea typeface="+mn-ea"/>
                <a:cs typeface="+mn-cs"/>
              </a:rPr>
              <a:t>Sadrosadati</a:t>
            </a:r>
            <a:r>
              <a:rPr kumimoji="0" lang="en-US" sz="1600" b="0" i="0" u="none" strike="noStrike" kern="0" cap="none" spc="0" normalizeH="0" baseline="0" noProof="0" dirty="0">
                <a:ln>
                  <a:noFill/>
                </a:ln>
                <a:solidFill>
                  <a:srgbClr val="000000"/>
                </a:solidFill>
                <a:effectLst/>
                <a:uLnTx/>
                <a:uFillTx/>
                <a:ea typeface="+mn-ea"/>
                <a:cs typeface="+mn-cs"/>
              </a:rPr>
              <a:t>, Can </a:t>
            </a:r>
            <a:r>
              <a:rPr kumimoji="0" lang="en-US" sz="1600" b="0" i="0" u="none" strike="noStrike" kern="0" cap="none" spc="0" normalizeH="0" baseline="0" noProof="0" dirty="0" err="1">
                <a:ln>
                  <a:noFill/>
                </a:ln>
                <a:solidFill>
                  <a:srgbClr val="000000"/>
                </a:solidFill>
                <a:effectLst/>
                <a:uLnTx/>
                <a:uFillTx/>
                <a:ea typeface="+mn-ea"/>
                <a:cs typeface="+mn-cs"/>
              </a:rPr>
              <a:t>Firtina</a:t>
            </a:r>
            <a:r>
              <a:rPr kumimoji="0" lang="en-US" sz="1600" b="0" i="0" u="none" strike="noStrike" kern="0" cap="none" spc="0" normalizeH="0" baseline="0" noProof="0" dirty="0">
                <a:ln>
                  <a:noFill/>
                </a:ln>
                <a:solidFill>
                  <a:srgbClr val="000000"/>
                </a:solidFill>
                <a:effectLst/>
                <a:uLnTx/>
                <a:uFillTx/>
                <a:ea typeface="+mn-ea"/>
                <a:cs typeface="+mn-cs"/>
              </a:rPr>
              <a:t>, Akanksha </a:t>
            </a:r>
            <a:r>
              <a:rPr kumimoji="0" lang="en-US" sz="1600" b="0" i="0" u="none" strike="noStrike" kern="0" cap="none" spc="0" normalizeH="0" baseline="0" noProof="0" dirty="0" err="1">
                <a:ln>
                  <a:noFill/>
                </a:ln>
                <a:solidFill>
                  <a:srgbClr val="000000"/>
                </a:solidFill>
                <a:effectLst/>
                <a:uLnTx/>
                <a:uFillTx/>
                <a:ea typeface="+mn-ea"/>
                <a:cs typeface="+mn-cs"/>
              </a:rPr>
              <a:t>Baranwal</a:t>
            </a:r>
            <a:r>
              <a:rPr kumimoji="0" lang="en-US" sz="1600" b="0" i="0" u="none" strike="noStrike" kern="0" cap="none" spc="0" normalizeH="0" baseline="0" noProof="0" dirty="0">
                <a:ln>
                  <a:noFill/>
                </a:ln>
                <a:solidFill>
                  <a:srgbClr val="000000"/>
                </a:solidFill>
                <a:effectLst/>
                <a:uLnTx/>
                <a:uFillTx/>
                <a:ea typeface="+mn-ea"/>
                <a:cs typeface="+mn-cs"/>
              </a:rPr>
              <a:t>, </a:t>
            </a:r>
            <a:r>
              <a:rPr kumimoji="0" lang="en-US" sz="1600" b="0" i="0" u="none" strike="noStrike" kern="0" cap="none" spc="0" normalizeH="0" baseline="0" noProof="0" dirty="0" err="1">
                <a:ln>
                  <a:noFill/>
                </a:ln>
                <a:solidFill>
                  <a:srgbClr val="000000"/>
                </a:solidFill>
                <a:effectLst/>
                <a:uLnTx/>
                <a:uFillTx/>
                <a:ea typeface="+mn-ea"/>
                <a:cs typeface="+mn-cs"/>
              </a:rPr>
              <a:t>Damla</a:t>
            </a:r>
            <a:r>
              <a:rPr kumimoji="0" lang="en-US" sz="1600" b="0" i="0" u="none" strike="noStrike" kern="0" cap="none" spc="0" normalizeH="0" baseline="0" noProof="0" dirty="0">
                <a:ln>
                  <a:noFill/>
                </a:ln>
                <a:solidFill>
                  <a:srgbClr val="000000"/>
                </a:solidFill>
                <a:effectLst/>
                <a:uLnTx/>
                <a:uFillTx/>
                <a:ea typeface="+mn-ea"/>
                <a:cs typeface="+mn-cs"/>
              </a:rPr>
              <a:t> </a:t>
            </a:r>
            <a:r>
              <a:rPr kumimoji="0" lang="en-US" sz="1600" b="0" i="0" u="none" strike="noStrike" kern="0" cap="none" spc="0" normalizeH="0" baseline="0" noProof="0" dirty="0" err="1">
                <a:ln>
                  <a:noFill/>
                </a:ln>
                <a:solidFill>
                  <a:srgbClr val="000000"/>
                </a:solidFill>
                <a:effectLst/>
                <a:uLnTx/>
                <a:uFillTx/>
                <a:ea typeface="+mn-ea"/>
                <a:cs typeface="+mn-cs"/>
              </a:rPr>
              <a:t>Senol</a:t>
            </a:r>
            <a:r>
              <a:rPr kumimoji="0" lang="en-US" sz="1600" b="0" i="0" u="none" strike="noStrike" kern="0" cap="none" spc="0" normalizeH="0" baseline="0" noProof="0" dirty="0">
                <a:ln>
                  <a:noFill/>
                </a:ln>
                <a:solidFill>
                  <a:srgbClr val="000000"/>
                </a:solidFill>
                <a:effectLst/>
                <a:uLnTx/>
                <a:uFillTx/>
                <a:ea typeface="+mn-ea"/>
                <a:cs typeface="+mn-cs"/>
              </a:rPr>
              <a:t> Cali, Aditya </a:t>
            </a:r>
            <a:r>
              <a:rPr kumimoji="0" lang="en-US" sz="1600" b="0" i="0" u="none" strike="noStrike" kern="0" cap="none" spc="0" normalizeH="0" baseline="0" noProof="0" dirty="0" err="1">
                <a:ln>
                  <a:noFill/>
                </a:ln>
                <a:solidFill>
                  <a:srgbClr val="000000"/>
                </a:solidFill>
                <a:effectLst/>
                <a:uLnTx/>
                <a:uFillTx/>
                <a:ea typeface="+mn-ea"/>
                <a:cs typeface="+mn-cs"/>
              </a:rPr>
              <a:t>Manglik</a:t>
            </a:r>
            <a:r>
              <a:rPr kumimoji="0" lang="en-US" sz="1600" b="0" i="0" u="none" strike="noStrike" kern="0" cap="none" spc="0" normalizeH="0" baseline="0" noProof="0" dirty="0">
                <a:ln>
                  <a:noFill/>
                </a:ln>
                <a:solidFill>
                  <a:srgbClr val="000000"/>
                </a:solidFill>
                <a:effectLst/>
                <a:uLnTx/>
                <a:uFillTx/>
                <a:ea typeface="+mn-ea"/>
                <a:cs typeface="+mn-cs"/>
              </a:rPr>
              <a:t>, Nour </a:t>
            </a:r>
            <a:r>
              <a:rPr kumimoji="0" lang="en-US" sz="1600" b="0" i="0" u="none" strike="noStrike" kern="0" cap="none" spc="0" normalizeH="0" baseline="0" noProof="0" dirty="0" err="1">
                <a:ln>
                  <a:noFill/>
                </a:ln>
                <a:solidFill>
                  <a:srgbClr val="000000"/>
                </a:solidFill>
                <a:effectLst/>
                <a:uLnTx/>
                <a:uFillTx/>
                <a:ea typeface="+mn-ea"/>
                <a:cs typeface="+mn-cs"/>
              </a:rPr>
              <a:t>Almadhoun</a:t>
            </a:r>
            <a:r>
              <a:rPr kumimoji="0" lang="en-US" sz="1600" b="0" i="0" u="none" strike="noStrike" kern="0" cap="none" spc="0" normalizeH="0" baseline="0" noProof="0" dirty="0">
                <a:ln>
                  <a:noFill/>
                </a:ln>
                <a:solidFill>
                  <a:srgbClr val="000000"/>
                </a:solidFill>
                <a:effectLst/>
                <a:uLnTx/>
                <a:uFillTx/>
                <a:ea typeface="+mn-ea"/>
                <a:cs typeface="+mn-cs"/>
              </a:rPr>
              <a:t> </a:t>
            </a:r>
            <a:r>
              <a:rPr kumimoji="0" lang="en-US" sz="1600" b="0" i="0" u="none" strike="noStrike" kern="0" cap="none" spc="0" normalizeH="0" baseline="0" noProof="0" dirty="0" err="1">
                <a:ln>
                  <a:noFill/>
                </a:ln>
                <a:solidFill>
                  <a:srgbClr val="000000"/>
                </a:solidFill>
                <a:effectLst/>
                <a:uLnTx/>
                <a:uFillTx/>
                <a:ea typeface="+mn-ea"/>
                <a:cs typeface="+mn-cs"/>
              </a:rPr>
              <a:t>Alserr</a:t>
            </a:r>
            <a:r>
              <a:rPr kumimoji="0" lang="en-US" sz="1600" b="0" i="0" u="none" strike="noStrike" kern="0" cap="none" spc="0" normalizeH="0" baseline="0" noProof="0" dirty="0">
                <a:ln>
                  <a:noFill/>
                </a:ln>
                <a:solidFill>
                  <a:srgbClr val="000000"/>
                </a:solidFill>
                <a:effectLst/>
                <a:uLnTx/>
                <a:uFillTx/>
                <a:ea typeface="+mn-ea"/>
                <a:cs typeface="+mn-cs"/>
              </a:rPr>
              <a:t>, and </a:t>
            </a:r>
            <a:r>
              <a:rPr kumimoji="0" lang="en-US" sz="1600" b="0" i="0" strike="noStrike" kern="0" cap="none" spc="0" normalizeH="0" baseline="0" noProof="0" dirty="0">
                <a:ln>
                  <a:noFill/>
                </a:ln>
                <a:solidFill>
                  <a:srgbClr val="000000"/>
                </a:solidFill>
                <a:effectLst/>
                <a:uLnTx/>
                <a:uFillTx/>
                <a:ea typeface="+mn-ea"/>
                <a:cs typeface="+mn-cs"/>
              </a:rPr>
              <a:t>Onur Mutlu</a:t>
            </a:r>
            <a:r>
              <a:rPr kumimoji="0" lang="en-US" sz="1600" b="0" i="0" u="none" strike="noStrike" kern="0" cap="none" spc="0" normalizeH="0" baseline="0" noProof="0" dirty="0">
                <a:ln>
                  <a:noFill/>
                </a:ln>
                <a:solidFill>
                  <a:srgbClr val="000000"/>
                </a:solidFill>
                <a:effectLst/>
                <a:uLnTx/>
                <a:uFillTx/>
                <a:ea typeface="+mn-ea"/>
                <a:cs typeface="+mn-cs"/>
              </a:rPr>
              <a:t>,</a:t>
            </a:r>
            <a:br>
              <a:rPr kumimoji="0" lang="en-US" sz="1600" b="0" i="0" u="none" strike="noStrike" kern="0" cap="none" spc="0" normalizeH="0" baseline="0" noProof="0" dirty="0">
                <a:ln>
                  <a:noFill/>
                </a:ln>
                <a:solidFill>
                  <a:srgbClr val="000000"/>
                </a:solidFill>
                <a:effectLst/>
                <a:uLnTx/>
                <a:uFillTx/>
                <a:ea typeface="+mn-ea"/>
                <a:cs typeface="+mn-cs"/>
              </a:rPr>
            </a:br>
            <a:r>
              <a:rPr kumimoji="0" lang="en-US" sz="1600" b="1" i="0" u="none" strike="noStrike" kern="0" cap="none" spc="0" normalizeH="0" baseline="0" noProof="0" dirty="0">
                <a:ln>
                  <a:noFill/>
                </a:ln>
                <a:solidFill>
                  <a:srgbClr val="0000FF"/>
                </a:solidFill>
                <a:effectLst/>
                <a:uLnTx/>
                <a:uFillTx/>
                <a:ea typeface="+mn-ea"/>
                <a:cs typeface="+mn-cs"/>
                <a:hlinkClick r:id="rId2">
                  <a:extLst>
                    <a:ext uri="{A12FA001-AC4F-418D-AE19-62706E023703}">
                      <ahyp:hlinkClr xmlns:ahyp="http://schemas.microsoft.com/office/drawing/2018/hyperlinkcolor" val="tx"/>
                    </a:ext>
                  </a:extLst>
                </a:hlinkClick>
              </a:rPr>
              <a:t>"GenPIP: In-Memory Acceleration of Genome Analysis via Tight Integration of Basecalling and Read Mapping"</a:t>
            </a:r>
            <a:br>
              <a:rPr kumimoji="0" lang="en-US" sz="1600" b="0" i="0" u="none" strike="noStrike" kern="0" cap="none" spc="0" normalizeH="0" baseline="0" noProof="0" dirty="0">
                <a:ln>
                  <a:noFill/>
                </a:ln>
                <a:solidFill>
                  <a:srgbClr val="0000FF"/>
                </a:solidFill>
                <a:effectLst/>
                <a:uLnTx/>
                <a:uFillTx/>
                <a:ea typeface="+mn-ea"/>
                <a:cs typeface="+mn-cs"/>
              </a:rPr>
            </a:br>
            <a:r>
              <a:rPr kumimoji="0" lang="en-US" sz="1600" b="0" i="1" u="none" strike="noStrike" kern="0" cap="none" spc="0" normalizeH="0" baseline="0" noProof="0" dirty="0">
                <a:ln>
                  <a:noFill/>
                </a:ln>
                <a:solidFill>
                  <a:srgbClr val="000000"/>
                </a:solidFill>
                <a:effectLst/>
                <a:uLnTx/>
                <a:uFillTx/>
                <a:ea typeface="+mn-ea"/>
                <a:cs typeface="+mn-cs"/>
              </a:rPr>
              <a:t>Proceedings of the </a:t>
            </a:r>
            <a:r>
              <a:rPr kumimoji="0" lang="en-US" sz="1600" b="0" i="1" u="none" strike="noStrike" kern="0" cap="none" spc="0" normalizeH="0" baseline="0" noProof="0" dirty="0">
                <a:ln>
                  <a:noFill/>
                </a:ln>
                <a:solidFill>
                  <a:srgbClr val="000000"/>
                </a:solidFill>
                <a:effectLst/>
                <a:uLnTx/>
                <a:uFillTx/>
                <a:ea typeface="+mn-ea"/>
                <a:cs typeface="+mn-cs"/>
                <a:hlinkClick r:id="rId3"/>
              </a:rPr>
              <a:t>55th International Symposium on Microarchitecture</a:t>
            </a:r>
            <a:r>
              <a:rPr kumimoji="0" lang="en-US" sz="1600" b="0" i="1" u="none" strike="noStrike" kern="0" cap="none" spc="0" normalizeH="0" baseline="0" noProof="0" dirty="0">
                <a:ln>
                  <a:noFill/>
                </a:ln>
                <a:solidFill>
                  <a:srgbClr val="000000"/>
                </a:solidFill>
                <a:effectLst/>
                <a:uLnTx/>
                <a:uFillTx/>
                <a:ea typeface="+mn-ea"/>
                <a:cs typeface="+mn-cs"/>
              </a:rPr>
              <a:t> (</a:t>
            </a:r>
            <a:r>
              <a:rPr kumimoji="0" lang="en-US" sz="1600" b="1" i="1" u="none" strike="noStrike" kern="0" cap="none" spc="0" normalizeH="0" baseline="0" noProof="0" dirty="0">
                <a:ln>
                  <a:noFill/>
                </a:ln>
                <a:solidFill>
                  <a:srgbClr val="000000"/>
                </a:solidFill>
                <a:effectLst/>
                <a:uLnTx/>
                <a:uFillTx/>
                <a:ea typeface="+mn-ea"/>
                <a:cs typeface="+mn-cs"/>
              </a:rPr>
              <a:t>MICRO</a:t>
            </a:r>
            <a:r>
              <a:rPr kumimoji="0" lang="en-US" sz="1600" b="0" i="1" u="none" strike="noStrike" kern="0" cap="none" spc="0" normalizeH="0" baseline="0" noProof="0" dirty="0">
                <a:ln>
                  <a:noFill/>
                </a:ln>
                <a:solidFill>
                  <a:srgbClr val="000000"/>
                </a:solidFill>
                <a:effectLst/>
                <a:uLnTx/>
                <a:uFillTx/>
                <a:ea typeface="+mn-ea"/>
                <a:cs typeface="+mn-cs"/>
              </a:rPr>
              <a:t>)</a:t>
            </a:r>
            <a:r>
              <a:rPr kumimoji="0" lang="en-US" sz="1600" b="0" i="0" u="none" strike="noStrike" kern="0" cap="none" spc="0" normalizeH="0" baseline="0" noProof="0" dirty="0">
                <a:ln>
                  <a:noFill/>
                </a:ln>
                <a:solidFill>
                  <a:srgbClr val="000000"/>
                </a:solidFill>
                <a:effectLst/>
                <a:uLnTx/>
                <a:uFillTx/>
                <a:ea typeface="+mn-ea"/>
                <a:cs typeface="+mn-cs"/>
              </a:rPr>
              <a:t>, Chicago, IL, USA, October 2022.</a:t>
            </a:r>
            <a:br>
              <a:rPr kumimoji="0" lang="en-US" sz="1600" b="0" i="0" u="none" strike="noStrike" kern="0" cap="none" spc="0" normalizeH="0" baseline="0" noProof="0" dirty="0">
                <a:ln>
                  <a:noFill/>
                </a:ln>
                <a:solidFill>
                  <a:srgbClr val="000000"/>
                </a:solidFill>
                <a:effectLst/>
                <a:uLnTx/>
                <a:uFillTx/>
                <a:ea typeface="+mn-ea"/>
                <a:cs typeface="+mn-cs"/>
              </a:rPr>
            </a:br>
            <a:r>
              <a:rPr kumimoji="0" lang="en-US" sz="1600" b="0" i="0" u="none" strike="noStrike" kern="0" cap="none" spc="0" normalizeH="0" baseline="0" noProof="0" dirty="0">
                <a:ln>
                  <a:noFill/>
                </a:ln>
                <a:solidFill>
                  <a:srgbClr val="000000"/>
                </a:solidFill>
                <a:effectLst/>
                <a:uLnTx/>
                <a:uFillTx/>
                <a:ea typeface="+mn-ea"/>
                <a:cs typeface="+mn-cs"/>
              </a:rPr>
              <a:t>[</a:t>
            </a:r>
            <a:r>
              <a:rPr kumimoji="0" lang="en-US" sz="1600" b="0" i="0" u="none" strike="noStrike" kern="0" cap="none" spc="0" normalizeH="0" baseline="0" noProof="0" dirty="0">
                <a:ln>
                  <a:noFill/>
                </a:ln>
                <a:solidFill>
                  <a:srgbClr val="000000"/>
                </a:solidFill>
                <a:effectLst/>
                <a:uLnTx/>
                <a:uFillTx/>
                <a:ea typeface="+mn-ea"/>
                <a:cs typeface="+mn-cs"/>
                <a:hlinkClick r:id="rId4"/>
              </a:rPr>
              <a:t>Slides (pptx)</a:t>
            </a:r>
            <a:r>
              <a:rPr kumimoji="0" lang="en-US" sz="1600" b="0" i="0" u="none" strike="noStrike" kern="0" cap="none" spc="0" normalizeH="0" baseline="0" noProof="0" dirty="0">
                <a:ln>
                  <a:noFill/>
                </a:ln>
                <a:solidFill>
                  <a:srgbClr val="000000"/>
                </a:solidFill>
                <a:effectLst/>
                <a:uLnTx/>
                <a:uFillTx/>
                <a:ea typeface="+mn-ea"/>
                <a:cs typeface="+mn-cs"/>
              </a:rPr>
              <a:t> </a:t>
            </a:r>
            <a:r>
              <a:rPr kumimoji="0" lang="en-US" sz="1600" b="0" i="0" u="none" strike="noStrike" kern="0" cap="none" spc="0" normalizeH="0" baseline="0" noProof="0" dirty="0">
                <a:ln>
                  <a:noFill/>
                </a:ln>
                <a:solidFill>
                  <a:srgbClr val="000000"/>
                </a:solidFill>
                <a:effectLst/>
                <a:uLnTx/>
                <a:uFillTx/>
                <a:ea typeface="+mn-ea"/>
                <a:cs typeface="+mn-cs"/>
                <a:hlinkClick r:id="rId5"/>
              </a:rPr>
              <a:t>(pdf)</a:t>
            </a:r>
            <a:r>
              <a:rPr kumimoji="0" lang="en-US" sz="1600" b="0" i="0" u="none" strike="noStrike" kern="0" cap="none" spc="0" normalizeH="0" baseline="0" noProof="0" dirty="0">
                <a:ln>
                  <a:noFill/>
                </a:ln>
                <a:solidFill>
                  <a:srgbClr val="000000"/>
                </a:solidFill>
                <a:effectLst/>
                <a:uLnTx/>
                <a:uFillTx/>
                <a:ea typeface="+mn-ea"/>
                <a:cs typeface="+mn-cs"/>
              </a:rPr>
              <a:t>]</a:t>
            </a:r>
            <a:br>
              <a:rPr kumimoji="0" lang="en-US" sz="1600" b="0" i="0" u="none" strike="noStrike" kern="0" cap="none" spc="0" normalizeH="0" baseline="0" noProof="0" dirty="0">
                <a:ln>
                  <a:noFill/>
                </a:ln>
                <a:solidFill>
                  <a:srgbClr val="000000"/>
                </a:solidFill>
                <a:effectLst/>
                <a:uLnTx/>
                <a:uFillTx/>
                <a:ea typeface="+mn-ea"/>
                <a:cs typeface="+mn-cs"/>
              </a:rPr>
            </a:br>
            <a:r>
              <a:rPr kumimoji="0" lang="en-US" sz="1600" b="0" i="0" u="none" strike="noStrike" kern="0" cap="none" spc="0" normalizeH="0" baseline="0" noProof="0" dirty="0">
                <a:ln>
                  <a:noFill/>
                </a:ln>
                <a:solidFill>
                  <a:srgbClr val="000000"/>
                </a:solidFill>
                <a:effectLst/>
                <a:uLnTx/>
                <a:uFillTx/>
                <a:ea typeface="+mn-ea"/>
                <a:cs typeface="+mn-cs"/>
              </a:rPr>
              <a:t>[</a:t>
            </a:r>
            <a:r>
              <a:rPr kumimoji="0" lang="en-US" sz="1600" b="0" i="0" u="none" strike="noStrike" kern="0" cap="none" spc="0" normalizeH="0" baseline="0" noProof="0" dirty="0">
                <a:ln>
                  <a:noFill/>
                </a:ln>
                <a:solidFill>
                  <a:srgbClr val="000000"/>
                </a:solidFill>
                <a:effectLst/>
                <a:uLnTx/>
                <a:uFillTx/>
                <a:ea typeface="+mn-ea"/>
                <a:cs typeface="+mn-cs"/>
                <a:hlinkClick r:id="rId6"/>
              </a:rPr>
              <a:t>Longer Lecture Slides (pptx)</a:t>
            </a:r>
            <a:r>
              <a:rPr kumimoji="0" lang="en-US" sz="1600" b="0" i="0" u="none" strike="noStrike" kern="0" cap="none" spc="0" normalizeH="0" baseline="0" noProof="0" dirty="0">
                <a:ln>
                  <a:noFill/>
                </a:ln>
                <a:solidFill>
                  <a:srgbClr val="000000"/>
                </a:solidFill>
                <a:effectLst/>
                <a:uLnTx/>
                <a:uFillTx/>
                <a:ea typeface="+mn-ea"/>
                <a:cs typeface="+mn-cs"/>
              </a:rPr>
              <a:t> </a:t>
            </a:r>
            <a:r>
              <a:rPr kumimoji="0" lang="en-US" sz="1600" b="0" i="0" u="none" strike="noStrike" kern="0" cap="none" spc="0" normalizeH="0" baseline="0" noProof="0" dirty="0">
                <a:ln>
                  <a:noFill/>
                </a:ln>
                <a:solidFill>
                  <a:srgbClr val="000000"/>
                </a:solidFill>
                <a:effectLst/>
                <a:uLnTx/>
                <a:uFillTx/>
                <a:ea typeface="+mn-ea"/>
                <a:cs typeface="+mn-cs"/>
                <a:hlinkClick r:id="rId7"/>
              </a:rPr>
              <a:t>(pdf)</a:t>
            </a:r>
            <a:r>
              <a:rPr kumimoji="0" lang="en-US" sz="1600" b="0" i="0" u="none" strike="noStrike" kern="0" cap="none" spc="0" normalizeH="0" baseline="0" noProof="0" dirty="0">
                <a:ln>
                  <a:noFill/>
                </a:ln>
                <a:solidFill>
                  <a:srgbClr val="000000"/>
                </a:solidFill>
                <a:effectLst/>
                <a:uLnTx/>
                <a:uFillTx/>
                <a:ea typeface="+mn-ea"/>
                <a:cs typeface="+mn-cs"/>
              </a:rPr>
              <a:t>]</a:t>
            </a:r>
            <a:br>
              <a:rPr kumimoji="0" lang="en-US" sz="1600" b="0" i="0" u="none" strike="noStrike" kern="0" cap="none" spc="0" normalizeH="0" baseline="0" noProof="0" dirty="0">
                <a:ln>
                  <a:noFill/>
                </a:ln>
                <a:solidFill>
                  <a:srgbClr val="000000"/>
                </a:solidFill>
                <a:effectLst/>
                <a:uLnTx/>
                <a:uFillTx/>
                <a:ea typeface="+mn-ea"/>
                <a:cs typeface="+mn-cs"/>
              </a:rPr>
            </a:br>
            <a:r>
              <a:rPr kumimoji="0" lang="en-US" sz="1600" b="0" i="0" u="none" strike="noStrike" kern="0" cap="none" spc="0" normalizeH="0" baseline="0" noProof="0" dirty="0">
                <a:ln>
                  <a:noFill/>
                </a:ln>
                <a:solidFill>
                  <a:srgbClr val="000000"/>
                </a:solidFill>
                <a:effectLst/>
                <a:uLnTx/>
                <a:uFillTx/>
                <a:ea typeface="+mn-ea"/>
                <a:cs typeface="+mn-cs"/>
              </a:rPr>
              <a:t>[</a:t>
            </a:r>
            <a:r>
              <a:rPr kumimoji="0" lang="en-US" sz="1600" b="0" i="0" u="none" strike="noStrike" kern="0" cap="none" spc="0" normalizeH="0" baseline="0" noProof="0" dirty="0">
                <a:ln>
                  <a:noFill/>
                </a:ln>
                <a:solidFill>
                  <a:srgbClr val="000000"/>
                </a:solidFill>
                <a:effectLst/>
                <a:uLnTx/>
                <a:uFillTx/>
                <a:ea typeface="+mn-ea"/>
                <a:cs typeface="+mn-cs"/>
                <a:hlinkClick r:id="rId8"/>
              </a:rPr>
              <a:t>Lecture Video</a:t>
            </a:r>
            <a:r>
              <a:rPr kumimoji="0" lang="en-US" sz="1600" b="0" i="0" u="none" strike="noStrike" kern="0" cap="none" spc="0" normalizeH="0" baseline="0" noProof="0" dirty="0">
                <a:ln>
                  <a:noFill/>
                </a:ln>
                <a:solidFill>
                  <a:srgbClr val="000000"/>
                </a:solidFill>
                <a:effectLst/>
                <a:uLnTx/>
                <a:uFillTx/>
                <a:ea typeface="+mn-ea"/>
                <a:cs typeface="+mn-cs"/>
              </a:rPr>
              <a:t> (25 minutes)]</a:t>
            </a:r>
            <a:br>
              <a:rPr kumimoji="0" lang="en-US" sz="1600" b="0" i="0" u="none" strike="noStrike" kern="0" cap="none" spc="0" normalizeH="0" baseline="0" noProof="0" dirty="0">
                <a:ln>
                  <a:noFill/>
                </a:ln>
                <a:solidFill>
                  <a:srgbClr val="000000"/>
                </a:solidFill>
                <a:effectLst/>
                <a:uLnTx/>
                <a:uFillTx/>
                <a:ea typeface="+mn-ea"/>
                <a:cs typeface="+mn-cs"/>
              </a:rPr>
            </a:br>
            <a:r>
              <a:rPr kumimoji="0" lang="en-US" sz="1600" b="0" i="0" u="none" strike="noStrike" kern="0" cap="none" spc="0" normalizeH="0" baseline="0" noProof="0" dirty="0">
                <a:ln>
                  <a:noFill/>
                </a:ln>
                <a:solidFill>
                  <a:srgbClr val="000000"/>
                </a:solidFill>
                <a:effectLst/>
                <a:uLnTx/>
                <a:uFillTx/>
                <a:ea typeface="+mn-ea"/>
                <a:cs typeface="+mn-cs"/>
              </a:rPr>
              <a:t>[</a:t>
            </a:r>
            <a:r>
              <a:rPr kumimoji="0" lang="en-US" sz="1600" b="0" i="0" u="none" strike="noStrike" kern="0" cap="none" spc="0" normalizeH="0" baseline="0" noProof="0" dirty="0">
                <a:ln>
                  <a:noFill/>
                </a:ln>
                <a:solidFill>
                  <a:srgbClr val="000000"/>
                </a:solidFill>
                <a:effectLst/>
                <a:uLnTx/>
                <a:uFillTx/>
                <a:ea typeface="+mn-ea"/>
                <a:cs typeface="+mn-cs"/>
                <a:hlinkClick r:id="rId9"/>
              </a:rPr>
              <a:t>arXiv version</a:t>
            </a:r>
            <a:r>
              <a:rPr kumimoji="0" lang="en-US" sz="1600" b="0" i="0" u="none" strike="noStrike" kern="0" cap="none" spc="0" normalizeH="0" baseline="0" noProof="0" dirty="0">
                <a:ln>
                  <a:noFill/>
                </a:ln>
                <a:solidFill>
                  <a:srgbClr val="000000"/>
                </a:solidFill>
                <a:effectLst/>
                <a:uLnTx/>
                <a:uFillTx/>
                <a:ea typeface="+mn-ea"/>
                <a:cs typeface="+mn-cs"/>
              </a:rPr>
              <a:t>]</a:t>
            </a:r>
          </a:p>
        </p:txBody>
      </p:sp>
      <p:sp>
        <p:nvSpPr>
          <p:cNvPr id="4" name="Slide Number Placeholder 3">
            <a:extLst>
              <a:ext uri="{FF2B5EF4-FFF2-40B4-BE49-F238E27FC236}">
                <a16:creationId xmlns:a16="http://schemas.microsoft.com/office/drawing/2014/main" id="{AF71DC18-735B-0506-2D41-D42F28F6B33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A2AE8F4F-87B3-942B-8611-2C6C43756649}"/>
              </a:ext>
            </a:extLst>
          </p:cNvPr>
          <p:cNvPicPr>
            <a:picLocks noChangeAspect="1"/>
          </p:cNvPicPr>
          <p:nvPr/>
        </p:nvPicPr>
        <p:blipFill>
          <a:blip r:embed="rId10"/>
          <a:stretch>
            <a:fillRect/>
          </a:stretch>
        </p:blipFill>
        <p:spPr>
          <a:xfrm>
            <a:off x="-26775" y="4074329"/>
            <a:ext cx="9109352" cy="1716871"/>
          </a:xfrm>
          <a:prstGeom prst="rect">
            <a:avLst/>
          </a:prstGeom>
        </p:spPr>
      </p:pic>
      <p:sp>
        <p:nvSpPr>
          <p:cNvPr id="6" name="TextBox 5">
            <a:extLst>
              <a:ext uri="{FF2B5EF4-FFF2-40B4-BE49-F238E27FC236}">
                <a16:creationId xmlns:a16="http://schemas.microsoft.com/office/drawing/2014/main" id="{6A01BD8D-A802-66DB-F7BA-B7B1D731E580}"/>
              </a:ext>
            </a:extLst>
          </p:cNvPr>
          <p:cNvSpPr txBox="1"/>
          <p:nvPr/>
        </p:nvSpPr>
        <p:spPr>
          <a:xfrm>
            <a:off x="1489265" y="6351711"/>
            <a:ext cx="625523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https://arxiv.org/pdf/2209.08600.pdf</a:t>
            </a:r>
            <a:r>
              <a:rPr kumimoji="0" lang="en-US" sz="24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3088059437"/>
      </p:ext>
    </p:extLst>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49EE-1A88-0243-A7DE-08C788E89109}"/>
              </a:ext>
            </a:extLst>
          </p:cNvPr>
          <p:cNvSpPr>
            <a:spLocks noGrp="1"/>
          </p:cNvSpPr>
          <p:nvPr>
            <p:ph type="title"/>
          </p:nvPr>
        </p:nvSpPr>
        <p:spPr/>
        <p:txBody>
          <a:bodyPr/>
          <a:lstStyle/>
          <a:p>
            <a:r>
              <a:rPr lang="en-US" dirty="0"/>
              <a:t>Accelerating Time Series Analysis</a:t>
            </a:r>
          </a:p>
        </p:txBody>
      </p:sp>
      <p:sp>
        <p:nvSpPr>
          <p:cNvPr id="3" name="Content Placeholder 2">
            <a:extLst>
              <a:ext uri="{FF2B5EF4-FFF2-40B4-BE49-F238E27FC236}">
                <a16:creationId xmlns:a16="http://schemas.microsoft.com/office/drawing/2014/main" id="{9A260743-ABA5-274B-A6DC-99D41985D2A1}"/>
              </a:ext>
            </a:extLst>
          </p:cNvPr>
          <p:cNvSpPr>
            <a:spLocks noGrp="1"/>
          </p:cNvSpPr>
          <p:nvPr>
            <p:ph idx="1"/>
          </p:nvPr>
        </p:nvSpPr>
        <p:spPr>
          <a:xfrm>
            <a:off x="228600" y="1052736"/>
            <a:ext cx="8610600" cy="5195664"/>
          </a:xfrm>
        </p:spPr>
        <p:txBody>
          <a:bodyPr/>
          <a:lstStyle/>
          <a:p>
            <a:r>
              <a:rPr lang="en-US" sz="1800" dirty="0"/>
              <a:t>Ivan Fernandez, Ricardo </a:t>
            </a:r>
            <a:r>
              <a:rPr lang="en-US" sz="1800" dirty="0" err="1"/>
              <a:t>Quislant</a:t>
            </a:r>
            <a:r>
              <a:rPr lang="en-US" sz="1800" dirty="0"/>
              <a:t>, Christina </a:t>
            </a:r>
            <a:r>
              <a:rPr lang="en-US" sz="1800" dirty="0" err="1"/>
              <a:t>Giannoula</a:t>
            </a:r>
            <a:r>
              <a:rPr lang="en-US" sz="1800" dirty="0"/>
              <a:t>, Mohammed </a:t>
            </a:r>
            <a:r>
              <a:rPr lang="en-US" sz="1800" dirty="0" err="1"/>
              <a:t>Alser</a:t>
            </a:r>
            <a:r>
              <a:rPr lang="en-US" sz="1800" dirty="0"/>
              <a:t>, Juan Gómez-Luna, Eladio Gutiérrez, Oscar Plata, and Onur Mutlu,</a:t>
            </a:r>
            <a:br>
              <a:rPr lang="en-US" sz="1800" dirty="0"/>
            </a:br>
            <a:r>
              <a:rPr lang="en-US" sz="1800" b="1" dirty="0">
                <a:solidFill>
                  <a:srgbClr val="0000FF"/>
                </a:solidFill>
                <a:hlinkClick r:id="rId2">
                  <a:extLst>
                    <a:ext uri="{A12FA001-AC4F-418D-AE19-62706E023703}">
                      <ahyp:hlinkClr xmlns:ahyp="http://schemas.microsoft.com/office/drawing/2018/hyperlinkcolor" val="tx"/>
                    </a:ext>
                  </a:extLst>
                </a:hlinkClick>
              </a:rPr>
              <a:t>"NATSA: A Near-Data Processing Accelerator for Time Series Analysis"</a:t>
            </a:r>
            <a:br>
              <a:rPr lang="en-US" sz="1800" dirty="0"/>
            </a:br>
            <a:r>
              <a:rPr lang="en-US" sz="1800" i="1" dirty="0"/>
              <a:t>Proceedings of the </a:t>
            </a:r>
            <a:r>
              <a:rPr lang="en-US" sz="1800" i="1" dirty="0">
                <a:hlinkClick r:id="rId3"/>
              </a:rPr>
              <a:t>38th IEEE International Conference on Computer Design</a:t>
            </a:r>
            <a:r>
              <a:rPr lang="en-US" sz="1800" i="1" dirty="0"/>
              <a:t> (</a:t>
            </a:r>
            <a:r>
              <a:rPr lang="en-US" sz="1800" b="1" i="1" dirty="0"/>
              <a:t>ICCD</a:t>
            </a:r>
            <a:r>
              <a:rPr lang="en-US" sz="1800" i="1" dirty="0"/>
              <a:t>)</a:t>
            </a:r>
            <a:r>
              <a:rPr lang="en-US" sz="1800" dirty="0"/>
              <a:t>, Virtual, October 2020.</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a:t>
            </a:r>
            <a:br>
              <a:rPr lang="en-US" sz="1800" dirty="0"/>
            </a:br>
            <a:r>
              <a:rPr lang="en-US" sz="1800" dirty="0"/>
              <a:t>[</a:t>
            </a:r>
            <a:r>
              <a:rPr lang="en-US" sz="1800" dirty="0">
                <a:hlinkClick r:id="rId6"/>
              </a:rPr>
              <a:t>Talk Video</a:t>
            </a:r>
            <a:r>
              <a:rPr lang="en-US" sz="1800" dirty="0"/>
              <a:t> (10 minutes)]</a:t>
            </a:r>
            <a:br>
              <a:rPr lang="en-US" sz="1800" dirty="0"/>
            </a:br>
            <a:r>
              <a:rPr lang="en-US" sz="1800" dirty="0"/>
              <a:t>[</a:t>
            </a:r>
            <a:r>
              <a:rPr lang="en-US" sz="1800" dirty="0">
                <a:hlinkClick r:id="rId7"/>
              </a:rPr>
              <a:t>Source Code</a:t>
            </a:r>
            <a:r>
              <a:rPr lang="en-US" sz="1800" dirty="0"/>
              <a:t>]</a:t>
            </a:r>
          </a:p>
          <a:p>
            <a:pPr marL="0" indent="0">
              <a:buNone/>
            </a:pPr>
            <a:br>
              <a:rPr lang="en-US" sz="1800" dirty="0"/>
            </a:br>
            <a:br>
              <a:rPr lang="en-US" sz="1800" dirty="0"/>
            </a:br>
            <a:br>
              <a:rPr lang="en-US" sz="1800" dirty="0"/>
            </a:br>
            <a:endParaRPr lang="en-US" sz="1800" dirty="0"/>
          </a:p>
          <a:p>
            <a:pPr marL="0" indent="0">
              <a:buNone/>
            </a:pPr>
            <a:br>
              <a:rPr lang="en-US" sz="1800" dirty="0"/>
            </a:br>
            <a:br>
              <a:rPr lang="en-US" sz="1800" dirty="0"/>
            </a:br>
            <a:endParaRPr lang="en-US" sz="1800" dirty="0"/>
          </a:p>
        </p:txBody>
      </p:sp>
      <p:sp>
        <p:nvSpPr>
          <p:cNvPr id="4" name="Slide Number Placeholder 3">
            <a:extLst>
              <a:ext uri="{FF2B5EF4-FFF2-40B4-BE49-F238E27FC236}">
                <a16:creationId xmlns:a16="http://schemas.microsoft.com/office/drawing/2014/main" id="{D80A2729-1732-2046-89F9-FA4DB169A54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21FC5C2D-5A3C-4C43-8C1A-7654AE258E7B}"/>
              </a:ext>
            </a:extLst>
          </p:cNvPr>
          <p:cNvPicPr>
            <a:picLocks noChangeAspect="1"/>
          </p:cNvPicPr>
          <p:nvPr/>
        </p:nvPicPr>
        <p:blipFill>
          <a:blip r:embed="rId8"/>
          <a:stretch>
            <a:fillRect/>
          </a:stretch>
        </p:blipFill>
        <p:spPr>
          <a:xfrm>
            <a:off x="129251" y="3789040"/>
            <a:ext cx="8755925" cy="2002160"/>
          </a:xfrm>
          <a:prstGeom prst="rect">
            <a:avLst/>
          </a:prstGeom>
        </p:spPr>
      </p:pic>
    </p:spTree>
    <p:extLst>
      <p:ext uri="{BB962C8B-B14F-4D97-AF65-F5344CB8AC3E}">
        <p14:creationId xmlns:p14="http://schemas.microsoft.com/office/powerpoint/2010/main" val="1678013666"/>
      </p:ext>
    </p:extLst>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CF6E8-1782-6643-8F8C-01860653BFD1}"/>
              </a:ext>
            </a:extLst>
          </p:cNvPr>
          <p:cNvSpPr>
            <a:spLocks noGrp="1"/>
          </p:cNvSpPr>
          <p:nvPr>
            <p:ph type="title"/>
          </p:nvPr>
        </p:nvSpPr>
        <p:spPr/>
        <p:txBody>
          <a:bodyPr/>
          <a:lstStyle/>
          <a:p>
            <a:r>
              <a:rPr lang="en-US" dirty="0"/>
              <a:t>Accelerating Graph Pattern Mining</a:t>
            </a:r>
          </a:p>
        </p:txBody>
      </p:sp>
      <p:sp>
        <p:nvSpPr>
          <p:cNvPr id="3" name="Content Placeholder 2">
            <a:extLst>
              <a:ext uri="{FF2B5EF4-FFF2-40B4-BE49-F238E27FC236}">
                <a16:creationId xmlns:a16="http://schemas.microsoft.com/office/drawing/2014/main" id="{F343E170-D71E-634F-A533-6F399A423E3F}"/>
              </a:ext>
            </a:extLst>
          </p:cNvPr>
          <p:cNvSpPr>
            <a:spLocks noGrp="1"/>
          </p:cNvSpPr>
          <p:nvPr>
            <p:ph idx="1"/>
          </p:nvPr>
        </p:nvSpPr>
        <p:spPr>
          <a:xfrm>
            <a:off x="228600" y="908720"/>
            <a:ext cx="8610600" cy="5267672"/>
          </a:xfrm>
        </p:spPr>
        <p:txBody>
          <a:bodyPr/>
          <a:lstStyle/>
          <a:p>
            <a:r>
              <a:rPr lang="en-US" sz="1500" dirty="0"/>
              <a:t>Maciej Besta, Raghavendra </a:t>
            </a:r>
            <a:r>
              <a:rPr lang="en-US" sz="1500" dirty="0" err="1"/>
              <a:t>Kanakagiri</a:t>
            </a:r>
            <a:r>
              <a:rPr lang="en-US" sz="1500" dirty="0"/>
              <a:t>, Grzegorz Kwasniewski, </a:t>
            </a:r>
            <a:r>
              <a:rPr lang="en-US" sz="1500" dirty="0" err="1"/>
              <a:t>Rachata</a:t>
            </a:r>
            <a:r>
              <a:rPr lang="en-US" sz="1500" dirty="0"/>
              <a:t> </a:t>
            </a:r>
            <a:r>
              <a:rPr lang="en-US" sz="1500" dirty="0" err="1"/>
              <a:t>Ausavarungnirun</a:t>
            </a:r>
            <a:r>
              <a:rPr lang="en-US" sz="1500" dirty="0"/>
              <a:t>, Jakub </a:t>
            </a:r>
            <a:r>
              <a:rPr lang="en-US" sz="1500" dirty="0" err="1"/>
              <a:t>Beránek</a:t>
            </a:r>
            <a:r>
              <a:rPr lang="en-US" sz="1500" dirty="0"/>
              <a:t>, Konstantinos </a:t>
            </a:r>
            <a:r>
              <a:rPr lang="en-US" sz="1500" dirty="0" err="1"/>
              <a:t>Kanellopoulos</a:t>
            </a:r>
            <a:r>
              <a:rPr lang="en-US" sz="1500" dirty="0"/>
              <a:t>, </a:t>
            </a:r>
            <a:r>
              <a:rPr lang="en-US" sz="1500" dirty="0" err="1"/>
              <a:t>Kacper</a:t>
            </a:r>
            <a:r>
              <a:rPr lang="en-US" sz="1500" dirty="0"/>
              <a:t> </a:t>
            </a:r>
            <a:r>
              <a:rPr lang="en-US" sz="1500" dirty="0" err="1"/>
              <a:t>Janda</a:t>
            </a:r>
            <a:r>
              <a:rPr lang="en-US" sz="1500" dirty="0"/>
              <a:t>, </a:t>
            </a:r>
            <a:r>
              <a:rPr lang="en-US" sz="1500" dirty="0" err="1"/>
              <a:t>Zur</a:t>
            </a:r>
            <a:r>
              <a:rPr lang="en-US" sz="1500" dirty="0"/>
              <a:t> </a:t>
            </a:r>
            <a:r>
              <a:rPr lang="en-US" sz="1500" dirty="0" err="1"/>
              <a:t>Vonarburg-Shmaria</a:t>
            </a:r>
            <a:r>
              <a:rPr lang="en-US" sz="1500" dirty="0"/>
              <a:t>, Lukas </a:t>
            </a:r>
            <a:r>
              <a:rPr lang="en-US" sz="1500" dirty="0" err="1"/>
              <a:t>Gianinazzi</a:t>
            </a:r>
            <a:r>
              <a:rPr lang="en-US" sz="1500" dirty="0"/>
              <a:t>, Ioana Stefan, Juan Gómez-Luna, Marcin </a:t>
            </a:r>
            <a:r>
              <a:rPr lang="en-US" sz="1500" dirty="0" err="1"/>
              <a:t>Copik</a:t>
            </a:r>
            <a:r>
              <a:rPr lang="en-US" sz="1500" dirty="0"/>
              <a:t>, Lukas Kapp-</a:t>
            </a:r>
            <a:r>
              <a:rPr lang="en-US" sz="1500" dirty="0" err="1"/>
              <a:t>Schwoerer</a:t>
            </a:r>
            <a:r>
              <a:rPr lang="en-US" sz="1500" dirty="0"/>
              <a:t>, Salvatore Di Girolamo, Nils </a:t>
            </a:r>
            <a:r>
              <a:rPr lang="en-US" sz="1500" dirty="0" err="1"/>
              <a:t>Blach</a:t>
            </a:r>
            <a:r>
              <a:rPr lang="en-US" sz="1500" dirty="0"/>
              <a:t>, Marek Konieczny, Onur Mutlu, and </a:t>
            </a:r>
            <a:r>
              <a:rPr lang="en-US" sz="1500" dirty="0" err="1"/>
              <a:t>Torsten</a:t>
            </a:r>
            <a:r>
              <a:rPr lang="en-US" sz="1500" dirty="0"/>
              <a:t> </a:t>
            </a:r>
            <a:r>
              <a:rPr lang="en-US" sz="1500" dirty="0" err="1"/>
              <a:t>Hoefler</a:t>
            </a:r>
            <a:r>
              <a:rPr lang="en-US" sz="1500" dirty="0"/>
              <a:t>,</a:t>
            </a:r>
            <a:br>
              <a:rPr lang="en-US" sz="1500" dirty="0"/>
            </a:br>
            <a:r>
              <a:rPr lang="en-US" sz="1500" b="1" dirty="0">
                <a:solidFill>
                  <a:srgbClr val="0000FF"/>
                </a:solidFill>
                <a:hlinkClick r:id="rId2">
                  <a:extLst>
                    <a:ext uri="{A12FA001-AC4F-418D-AE19-62706E023703}">
                      <ahyp:hlinkClr xmlns:ahyp="http://schemas.microsoft.com/office/drawing/2018/hyperlinkcolor" val="tx"/>
                    </a:ext>
                  </a:extLst>
                </a:hlinkClick>
              </a:rPr>
              <a:t>"SISA: Set-Centric Instruction Set Architecture for Graph Mining on Processing-in-Memory Systems"</a:t>
            </a:r>
            <a:br>
              <a:rPr lang="en-US" sz="1500" dirty="0"/>
            </a:br>
            <a:r>
              <a:rPr lang="en-US" sz="1500" i="1" dirty="0"/>
              <a:t>Proceedings of the </a:t>
            </a:r>
            <a:r>
              <a:rPr lang="en-US" sz="1500" i="1" dirty="0">
                <a:hlinkClick r:id="rId3"/>
              </a:rPr>
              <a:t>54th International Symposium on Microarchitecture</a:t>
            </a:r>
            <a:r>
              <a:rPr lang="en-US" sz="1500" i="1" dirty="0"/>
              <a:t> (</a:t>
            </a:r>
            <a:r>
              <a:rPr lang="en-US" sz="1500" b="1" i="1" dirty="0"/>
              <a:t>MICRO</a:t>
            </a:r>
            <a:r>
              <a:rPr lang="en-US" sz="1500" i="1" dirty="0"/>
              <a:t>)</a:t>
            </a:r>
            <a:r>
              <a:rPr lang="en-US" sz="1500" dirty="0"/>
              <a:t>, Virtual, October 2021.</a:t>
            </a:r>
            <a:br>
              <a:rPr lang="en-US" sz="1500" dirty="0"/>
            </a:br>
            <a:r>
              <a:rPr lang="en-US" sz="1500" dirty="0"/>
              <a:t>[</a:t>
            </a:r>
            <a:r>
              <a:rPr lang="en-US" sz="1500" dirty="0">
                <a:hlinkClick r:id="rId4"/>
              </a:rPr>
              <a:t>Slides (pdf)</a:t>
            </a:r>
            <a:r>
              <a:rPr lang="en-US" sz="1500" dirty="0"/>
              <a:t>]</a:t>
            </a:r>
            <a:br>
              <a:rPr lang="en-US" sz="1500" dirty="0"/>
            </a:br>
            <a:r>
              <a:rPr lang="en-US" sz="1500" dirty="0"/>
              <a:t>[</a:t>
            </a:r>
            <a:r>
              <a:rPr lang="en-US" sz="1500" dirty="0">
                <a:hlinkClick r:id="rId5"/>
              </a:rPr>
              <a:t>Talk Video</a:t>
            </a:r>
            <a:r>
              <a:rPr lang="en-US" sz="1500" dirty="0"/>
              <a:t> (22 minutes)]</a:t>
            </a:r>
            <a:br>
              <a:rPr lang="en-US" sz="1500" dirty="0"/>
            </a:br>
            <a:r>
              <a:rPr lang="en-US" sz="1500" dirty="0"/>
              <a:t>[</a:t>
            </a:r>
            <a:r>
              <a:rPr lang="en-US" sz="1500" dirty="0">
                <a:hlinkClick r:id="rId6"/>
              </a:rPr>
              <a:t>Lightning Talk Video</a:t>
            </a:r>
            <a:r>
              <a:rPr lang="en-US" sz="1500" dirty="0"/>
              <a:t> (1.5 minutes)]</a:t>
            </a:r>
            <a:br>
              <a:rPr lang="en-US" sz="1500" dirty="0"/>
            </a:br>
            <a:r>
              <a:rPr lang="en-US" sz="1500" dirty="0"/>
              <a:t>[</a:t>
            </a:r>
            <a:r>
              <a:rPr lang="en-US" sz="1500" dirty="0">
                <a:hlinkClick r:id="rId7"/>
              </a:rPr>
              <a:t>Full arXiv version</a:t>
            </a:r>
            <a:r>
              <a:rPr lang="en-US" sz="1500" dirty="0"/>
              <a:t>]</a:t>
            </a:r>
          </a:p>
          <a:p>
            <a:pPr marL="0" indent="0">
              <a:buNone/>
            </a:pPr>
            <a:br>
              <a:rPr lang="en-US" sz="1500" dirty="0"/>
            </a:br>
            <a:endParaRPr lang="en-US" sz="1500" dirty="0"/>
          </a:p>
        </p:txBody>
      </p:sp>
      <p:sp>
        <p:nvSpPr>
          <p:cNvPr id="4" name="Slide Number Placeholder 3">
            <a:extLst>
              <a:ext uri="{FF2B5EF4-FFF2-40B4-BE49-F238E27FC236}">
                <a16:creationId xmlns:a16="http://schemas.microsoft.com/office/drawing/2014/main" id="{5A48F706-A831-C54E-B91E-4FFC8E0C8AC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4041EA71-B1C7-FF49-BB1B-C78853115E49}"/>
              </a:ext>
            </a:extLst>
          </p:cNvPr>
          <p:cNvPicPr>
            <a:picLocks noChangeAspect="1"/>
          </p:cNvPicPr>
          <p:nvPr/>
        </p:nvPicPr>
        <p:blipFill>
          <a:blip r:embed="rId8"/>
          <a:stretch>
            <a:fillRect/>
          </a:stretch>
        </p:blipFill>
        <p:spPr>
          <a:xfrm>
            <a:off x="0" y="3861048"/>
            <a:ext cx="9144000" cy="2481246"/>
          </a:xfrm>
          <a:prstGeom prst="rect">
            <a:avLst/>
          </a:prstGeom>
        </p:spPr>
      </p:pic>
    </p:spTree>
    <p:extLst>
      <p:ext uri="{BB962C8B-B14F-4D97-AF65-F5344CB8AC3E}">
        <p14:creationId xmlns:p14="http://schemas.microsoft.com/office/powerpoint/2010/main" val="3577884065"/>
      </p:ext>
    </p:extLst>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7E8B4-949E-9F09-043F-5209533A1F31}"/>
              </a:ext>
            </a:extLst>
          </p:cNvPr>
          <p:cNvSpPr>
            <a:spLocks noGrp="1"/>
          </p:cNvSpPr>
          <p:nvPr>
            <p:ph type="title"/>
          </p:nvPr>
        </p:nvSpPr>
        <p:spPr>
          <a:xfrm>
            <a:off x="228600" y="152400"/>
            <a:ext cx="9816008" cy="1066800"/>
          </a:xfrm>
        </p:spPr>
        <p:txBody>
          <a:bodyPr/>
          <a:lstStyle/>
          <a:p>
            <a:r>
              <a:rPr lang="en-US" dirty="0">
                <a:solidFill>
                  <a:srgbClr val="006633"/>
                </a:solidFill>
              </a:rPr>
              <a:t>Accelerating HTAP Database Systems</a:t>
            </a:r>
            <a:endParaRPr lang="en-US" sz="3800" dirty="0"/>
          </a:p>
        </p:txBody>
      </p:sp>
      <p:sp>
        <p:nvSpPr>
          <p:cNvPr id="3" name="Content Placeholder 2">
            <a:extLst>
              <a:ext uri="{FF2B5EF4-FFF2-40B4-BE49-F238E27FC236}">
                <a16:creationId xmlns:a16="http://schemas.microsoft.com/office/drawing/2014/main" id="{B6DD14E2-BB96-C8B9-DAB3-23B6688E34E3}"/>
              </a:ext>
            </a:extLst>
          </p:cNvPr>
          <p:cNvSpPr>
            <a:spLocks noGrp="1"/>
          </p:cNvSpPr>
          <p:nvPr>
            <p:ph idx="1"/>
          </p:nvPr>
        </p:nvSpPr>
        <p:spPr>
          <a:xfrm>
            <a:off x="228600" y="1124744"/>
            <a:ext cx="8610600" cy="5123656"/>
          </a:xfrm>
        </p:spPr>
        <p:txBody>
          <a:bodyPr/>
          <a:lstStyle/>
          <a:p>
            <a:r>
              <a:rPr lang="en-US" sz="1700" dirty="0" err="1"/>
              <a:t>Amirali</a:t>
            </a:r>
            <a:r>
              <a:rPr lang="en-US" sz="1700" dirty="0"/>
              <a:t> </a:t>
            </a:r>
            <a:r>
              <a:rPr lang="en-US" sz="1700" dirty="0" err="1"/>
              <a:t>Boroumand</a:t>
            </a:r>
            <a:r>
              <a:rPr lang="en-US" sz="1700" dirty="0"/>
              <a:t>, </a:t>
            </a:r>
            <a:r>
              <a:rPr lang="en-US" sz="1700" dirty="0" err="1"/>
              <a:t>Saugata</a:t>
            </a:r>
            <a:r>
              <a:rPr lang="en-US" sz="1700" dirty="0"/>
              <a:t> Ghose, Geraldo F. Oliveira,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"Polynesia: Enabling High-Performance and Energy-Efficient Hybrid Transactional/Analytical Databases with Hardware/Software Co-Design"</a:t>
            </a:r>
            <a:br>
              <a:rPr lang="en-US" sz="1700" dirty="0">
                <a:solidFill>
                  <a:srgbClr val="0000FF"/>
                </a:solidFill>
              </a:rPr>
            </a:br>
            <a:r>
              <a:rPr lang="en-US" sz="1700" i="1" dirty="0"/>
              <a:t>Proceedings of the </a:t>
            </a:r>
            <a:r>
              <a:rPr lang="en-US" sz="1700" i="1" dirty="0">
                <a:hlinkClick r:id="rId3"/>
              </a:rPr>
              <a:t>38th International Conference on Data Engineering</a:t>
            </a:r>
            <a:r>
              <a:rPr lang="en-US" sz="1700" i="1" dirty="0"/>
              <a:t> (</a:t>
            </a:r>
            <a:r>
              <a:rPr lang="en-US" sz="1700" b="1" i="1" dirty="0"/>
              <a:t>ICDE</a:t>
            </a:r>
            <a:r>
              <a:rPr lang="en-US" sz="1700" i="1" dirty="0"/>
              <a:t>)</a:t>
            </a:r>
            <a:r>
              <a:rPr lang="en-US" sz="1700" dirty="0"/>
              <a:t>, Virtual, May 2022.</a:t>
            </a:r>
            <a:br>
              <a:rPr lang="en-US" sz="1700" dirty="0"/>
            </a:br>
            <a:r>
              <a:rPr lang="en-US" sz="1700" dirty="0"/>
              <a:t>[</a:t>
            </a:r>
            <a:r>
              <a:rPr lang="en-US" sz="1700" dirty="0">
                <a:hlinkClick r:id="rId4"/>
              </a:rPr>
              <a:t>arXiv version</a:t>
            </a:r>
            <a:r>
              <a:rPr lang="en-US" sz="1700" dirty="0"/>
              <a:t>]</a:t>
            </a:r>
            <a:br>
              <a:rPr lang="en-US" sz="1700" dirty="0"/>
            </a:br>
            <a:r>
              <a:rPr lang="en-US" sz="1700" dirty="0"/>
              <a:t>[</a:t>
            </a:r>
            <a:r>
              <a:rPr lang="en-US" sz="1700" dirty="0">
                <a:hlinkClick r:id="rId5"/>
              </a:rPr>
              <a:t>Slides (pptx)</a:t>
            </a:r>
            <a:r>
              <a:rPr lang="en-US" sz="1700" dirty="0"/>
              <a:t> </a:t>
            </a:r>
            <a:r>
              <a:rPr lang="en-US" sz="1700" dirty="0">
                <a:hlinkClick r:id="rId6"/>
              </a:rPr>
              <a:t>(pdf)</a:t>
            </a:r>
            <a:r>
              <a:rPr lang="en-US" sz="1700" dirty="0"/>
              <a:t>]</a:t>
            </a:r>
            <a:br>
              <a:rPr lang="en-US" sz="1700" dirty="0"/>
            </a:br>
            <a:r>
              <a:rPr lang="en-US" sz="1700" dirty="0"/>
              <a:t>[</a:t>
            </a:r>
            <a:r>
              <a:rPr lang="en-US" sz="1700" dirty="0">
                <a:hlinkClick r:id="rId7"/>
              </a:rPr>
              <a:t>Short Talk Slides (pptx)</a:t>
            </a:r>
            <a:r>
              <a:rPr lang="en-US" sz="1700" dirty="0"/>
              <a:t> </a:t>
            </a:r>
            <a:r>
              <a:rPr lang="en-US" sz="1700" dirty="0">
                <a:hlinkClick r:id="rId8"/>
              </a:rPr>
              <a:t>(pdf)</a:t>
            </a:r>
            <a:r>
              <a:rPr lang="en-US" sz="1700" dirty="0"/>
              <a:t>]</a:t>
            </a:r>
          </a:p>
          <a:p>
            <a:pPr marL="0" indent="0">
              <a:buNone/>
            </a:pPr>
            <a:br>
              <a:rPr lang="en-US" sz="1700" dirty="0"/>
            </a:br>
            <a:endParaRPr lang="en-US" sz="1700" dirty="0"/>
          </a:p>
        </p:txBody>
      </p:sp>
      <p:sp>
        <p:nvSpPr>
          <p:cNvPr id="4" name="Slide Number Placeholder 3">
            <a:extLst>
              <a:ext uri="{FF2B5EF4-FFF2-40B4-BE49-F238E27FC236}">
                <a16:creationId xmlns:a16="http://schemas.microsoft.com/office/drawing/2014/main" id="{CBDCB64F-3910-12B7-4D3E-28FB26AB451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B20A66B2-A34D-555A-B962-7CC892A81C76}"/>
              </a:ext>
            </a:extLst>
          </p:cNvPr>
          <p:cNvPicPr>
            <a:picLocks noChangeAspect="1"/>
          </p:cNvPicPr>
          <p:nvPr/>
        </p:nvPicPr>
        <p:blipFill>
          <a:blip r:embed="rId9"/>
          <a:stretch>
            <a:fillRect/>
          </a:stretch>
        </p:blipFill>
        <p:spPr>
          <a:xfrm>
            <a:off x="0" y="4077072"/>
            <a:ext cx="9144000" cy="1912243"/>
          </a:xfrm>
          <a:prstGeom prst="rect">
            <a:avLst/>
          </a:prstGeom>
        </p:spPr>
      </p:pic>
      <p:sp>
        <p:nvSpPr>
          <p:cNvPr id="6" name="TextBox 5">
            <a:extLst>
              <a:ext uri="{FF2B5EF4-FFF2-40B4-BE49-F238E27FC236}">
                <a16:creationId xmlns:a16="http://schemas.microsoft.com/office/drawing/2014/main" id="{8062D7E6-31B2-D4AC-7E0C-D0BA16566789}"/>
              </a:ext>
            </a:extLst>
          </p:cNvPr>
          <p:cNvSpPr txBox="1"/>
          <p:nvPr/>
        </p:nvSpPr>
        <p:spPr>
          <a:xfrm>
            <a:off x="1657151" y="6381328"/>
            <a:ext cx="5753498"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https://arxiv.org/pdf/2204.11275.pdf</a:t>
            </a:r>
            <a:r>
              <a:rPr kumimoji="0" lang="en-US" sz="22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70441043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Computing System</a:t>
            </a:r>
          </a:p>
        </p:txBody>
      </p:sp>
      <p:sp>
        <p:nvSpPr>
          <p:cNvPr id="3" name="Content Placeholder 2"/>
          <p:cNvSpPr>
            <a:spLocks noGrp="1"/>
          </p:cNvSpPr>
          <p:nvPr>
            <p:ph idx="1"/>
          </p:nvPr>
        </p:nvSpPr>
        <p:spPr/>
        <p:txBody>
          <a:bodyPr/>
          <a:lstStyle/>
          <a:p>
            <a:r>
              <a:rPr lang="en-US" dirty="0"/>
              <a:t>Three key components</a:t>
            </a:r>
          </a:p>
          <a:p>
            <a:r>
              <a:rPr lang="en-US" dirty="0">
                <a:solidFill>
                  <a:srgbClr val="0000FF"/>
                </a:solidFill>
              </a:rPr>
              <a:t>Computation </a:t>
            </a:r>
          </a:p>
          <a:p>
            <a:r>
              <a:rPr lang="en-US" dirty="0">
                <a:solidFill>
                  <a:srgbClr val="0000FF"/>
                </a:solidFill>
              </a:rPr>
              <a:t>Communication</a:t>
            </a:r>
          </a:p>
          <a:p>
            <a:r>
              <a:rPr lang="en-US" dirty="0">
                <a:solidFill>
                  <a:srgbClr val="0000FF"/>
                </a:solidFill>
              </a:rPr>
              <a:t>Storage/memory</a:t>
            </a:r>
          </a:p>
        </p:txBody>
      </p:sp>
      <p:sp>
        <p:nvSpPr>
          <p:cNvPr id="4" name="Slide Number Placeholder 3"/>
          <p:cNvSpPr>
            <a:spLocks noGrp="1"/>
          </p:cNvSpPr>
          <p:nvPr>
            <p:ph type="sldNum" sz="quarter" idx="11"/>
          </p:nvPr>
        </p:nvSpPr>
        <p:spPr/>
        <p:txBody>
          <a:bodyPr/>
          <a:lstStyle/>
          <a:p>
            <a:pPr>
              <a:defRPr/>
            </a:pPr>
            <a:fld id="{8E574D81-B5DE-384D-B24B-566C679AE608}" type="slidenum">
              <a:rPr lang="en-US" smtClean="0"/>
              <a:pPr>
                <a:defRPr/>
              </a:pPr>
              <a:t>12</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143000" y="3429000"/>
            <a:ext cx="7226300" cy="330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ctangle 8"/>
          <p:cNvSpPr/>
          <p:nvPr/>
        </p:nvSpPr>
        <p:spPr>
          <a:xfrm>
            <a:off x="3798168" y="2852936"/>
            <a:ext cx="8334672" cy="523220"/>
          </a:xfrm>
          <a:prstGeom prst="rect">
            <a:avLst/>
          </a:prstGeom>
        </p:spPr>
        <p:txBody>
          <a:bodyPr wrap="square">
            <a:spAutoFit/>
          </a:bodyPr>
          <a:lstStyle/>
          <a:p>
            <a:r>
              <a:rPr lang="en-US" sz="1400" dirty="0">
                <a:solidFill>
                  <a:srgbClr val="000000"/>
                </a:solidFill>
              </a:rPr>
              <a:t>Burks, Goldstein, von Neumann, “</a:t>
            </a:r>
            <a:r>
              <a:rPr lang="en-US" sz="1400" dirty="0">
                <a:solidFill>
                  <a:srgbClr val="0000FF"/>
                </a:solidFill>
              </a:rPr>
              <a:t>Preliminary discussion of the</a:t>
            </a:r>
          </a:p>
          <a:p>
            <a:r>
              <a:rPr lang="en-US" sz="1400" dirty="0">
                <a:solidFill>
                  <a:srgbClr val="0000FF"/>
                </a:solidFill>
              </a:rPr>
              <a:t>logical design of an electronic computing instrument</a:t>
            </a:r>
            <a:r>
              <a:rPr lang="en-US" sz="1400" dirty="0">
                <a:solidFill>
                  <a:srgbClr val="000000"/>
                </a:solidFill>
              </a:rPr>
              <a:t>,” 1946.</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48063" y="152400"/>
            <a:ext cx="3255263" cy="2554836"/>
          </a:xfrm>
          <a:prstGeom prst="rect">
            <a:avLst/>
          </a:prstGeom>
        </p:spPr>
      </p:pic>
      <p:sp>
        <p:nvSpPr>
          <p:cNvPr id="8" name="TextBox 7"/>
          <p:cNvSpPr txBox="1"/>
          <p:nvPr/>
        </p:nvSpPr>
        <p:spPr>
          <a:xfrm>
            <a:off x="103846" y="6630115"/>
            <a:ext cx="5666936" cy="246221"/>
          </a:xfrm>
          <a:prstGeom prst="rect">
            <a:avLst/>
          </a:prstGeom>
          <a:noFill/>
        </p:spPr>
        <p:txBody>
          <a:bodyPr wrap="none" rtlCol="0">
            <a:spAutoFit/>
          </a:bodyPr>
          <a:lstStyle/>
          <a:p>
            <a:r>
              <a:rPr lang="en-US" sz="1000" dirty="0">
                <a:solidFill>
                  <a:srgbClr val="000000"/>
                </a:solidFill>
              </a:rPr>
              <a:t>Image source: https://lbsitbytes2010.wordpress.com/2013/03/29/john-von-neumann-roll-no-15/</a:t>
            </a:r>
          </a:p>
        </p:txBody>
      </p:sp>
      <p:sp>
        <p:nvSpPr>
          <p:cNvPr id="10" name="AutoShape 25">
            <a:extLst>
              <a:ext uri="{FF2B5EF4-FFF2-40B4-BE49-F238E27FC236}">
                <a16:creationId xmlns:a16="http://schemas.microsoft.com/office/drawing/2014/main" id="{D9E911D2-E77B-FF4B-9489-176C3DB04621}"/>
              </a:ext>
            </a:extLst>
          </p:cNvPr>
          <p:cNvSpPr>
            <a:spLocks noChangeArrowheads="1"/>
          </p:cNvSpPr>
          <p:nvPr/>
        </p:nvSpPr>
        <p:spPr bwMode="auto">
          <a:xfrm>
            <a:off x="1475656" y="3862079"/>
            <a:ext cx="1800200" cy="1224136"/>
          </a:xfrm>
          <a:prstGeom prst="roundRect">
            <a:avLst>
              <a:gd name="adj" fmla="val 16667"/>
            </a:avLst>
          </a:prstGeom>
          <a:noFill/>
          <a:ln w="28575">
            <a:solidFill>
              <a:srgbClr val="0000FF"/>
            </a:solidFill>
            <a:round/>
            <a:headEnd/>
            <a:tailEn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Tree>
    <p:extLst>
      <p:ext uri="{BB962C8B-B14F-4D97-AF65-F5344CB8AC3E}">
        <p14:creationId xmlns:p14="http://schemas.microsoft.com/office/powerpoint/2010/main" val="19018404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49EE-1A88-0243-A7DE-08C788E89109}"/>
              </a:ext>
            </a:extLst>
          </p:cNvPr>
          <p:cNvSpPr>
            <a:spLocks noGrp="1"/>
          </p:cNvSpPr>
          <p:nvPr>
            <p:ph type="title"/>
          </p:nvPr>
        </p:nvSpPr>
        <p:spPr/>
        <p:txBody>
          <a:bodyPr/>
          <a:lstStyle/>
          <a:p>
            <a:r>
              <a:rPr lang="en-US" dirty="0"/>
              <a:t>Accelerating Neural Network Inference</a:t>
            </a:r>
          </a:p>
        </p:txBody>
      </p:sp>
      <p:sp>
        <p:nvSpPr>
          <p:cNvPr id="3" name="Content Placeholder 2">
            <a:extLst>
              <a:ext uri="{FF2B5EF4-FFF2-40B4-BE49-F238E27FC236}">
                <a16:creationId xmlns:a16="http://schemas.microsoft.com/office/drawing/2014/main" id="{9A260743-ABA5-274B-A6DC-99D41985D2A1}"/>
              </a:ext>
            </a:extLst>
          </p:cNvPr>
          <p:cNvSpPr>
            <a:spLocks noGrp="1"/>
          </p:cNvSpPr>
          <p:nvPr>
            <p:ph idx="1"/>
          </p:nvPr>
        </p:nvSpPr>
        <p:spPr>
          <a:xfrm>
            <a:off x="228600" y="1052736"/>
            <a:ext cx="8610600" cy="5195664"/>
          </a:xfrm>
        </p:spPr>
        <p:txBody>
          <a:bodyPr/>
          <a:lstStyle/>
          <a:p>
            <a:r>
              <a:rPr lang="en-US" sz="1800" dirty="0" err="1"/>
              <a:t>Amirali</a:t>
            </a:r>
            <a:r>
              <a:rPr lang="en-US" sz="1800" dirty="0"/>
              <a:t> </a:t>
            </a:r>
            <a:r>
              <a:rPr lang="en-US" sz="1800" dirty="0" err="1"/>
              <a:t>Boroumand</a:t>
            </a:r>
            <a:r>
              <a:rPr lang="en-US" sz="1800" dirty="0"/>
              <a:t>, </a:t>
            </a:r>
            <a:r>
              <a:rPr lang="en-US" sz="1800" dirty="0" err="1"/>
              <a:t>Saugata</a:t>
            </a:r>
            <a:r>
              <a:rPr lang="en-US" sz="1800" dirty="0"/>
              <a:t> Ghose, </a:t>
            </a:r>
            <a:r>
              <a:rPr lang="en-US" sz="1800" dirty="0" err="1"/>
              <a:t>Berkin</a:t>
            </a:r>
            <a:r>
              <a:rPr lang="en-US" sz="1800" dirty="0"/>
              <a:t> Akin, Ravi Narayanaswami, Geraldo F. Oliveira, </a:t>
            </a:r>
            <a:r>
              <a:rPr lang="en-US" sz="1800" dirty="0" err="1"/>
              <a:t>Xiaoyu</a:t>
            </a:r>
            <a:r>
              <a:rPr lang="en-US" sz="1800" dirty="0"/>
              <a:t> Ma, Eric </a:t>
            </a:r>
            <a:r>
              <a:rPr lang="en-US" sz="1800" dirty="0" err="1"/>
              <a:t>Shiu</a:t>
            </a:r>
            <a:r>
              <a:rPr lang="en-US" sz="1800" dirty="0"/>
              <a:t>, and Onur Mutlu,</a:t>
            </a:r>
            <a:br>
              <a:rPr lang="en-US" sz="1800" dirty="0"/>
            </a:br>
            <a:r>
              <a:rPr lang="en-US" sz="1800" b="1" dirty="0">
                <a:solidFill>
                  <a:srgbClr val="0000FF"/>
                </a:solidFill>
                <a:hlinkClick r:id="rId2">
                  <a:extLst>
                    <a:ext uri="{A12FA001-AC4F-418D-AE19-62706E023703}">
                      <ahyp:hlinkClr xmlns:ahyp="http://schemas.microsoft.com/office/drawing/2018/hyperlinkcolor" val="tx"/>
                    </a:ext>
                  </a:extLst>
                </a:hlinkClick>
              </a:rPr>
              <a:t>"Google Neural Network Models for Edge Devices: Analyzing and Mitigating Machine Learning Inference Bottlenecks"</a:t>
            </a:r>
            <a:br>
              <a:rPr lang="en-US" sz="1800" dirty="0">
                <a:solidFill>
                  <a:srgbClr val="0000FF"/>
                </a:solidFill>
              </a:rPr>
            </a:br>
            <a:r>
              <a:rPr lang="en-US" sz="1800" i="1" dirty="0"/>
              <a:t>Proceedings of the </a:t>
            </a:r>
            <a:r>
              <a:rPr lang="en-US" sz="1800" i="1" dirty="0">
                <a:hlinkClick r:id="rId3"/>
              </a:rPr>
              <a:t>30th International Conference on Parallel Architectures and Compilation Techniques</a:t>
            </a:r>
            <a:r>
              <a:rPr lang="en-US" sz="1800" i="1" dirty="0"/>
              <a:t> (</a:t>
            </a:r>
            <a:r>
              <a:rPr lang="en-US" sz="1800" b="1" i="1" dirty="0"/>
              <a:t>PACT</a:t>
            </a:r>
            <a:r>
              <a:rPr lang="en-US" sz="1800" i="1" dirty="0"/>
              <a:t>)</a:t>
            </a:r>
            <a:r>
              <a:rPr lang="en-US" sz="1800" dirty="0"/>
              <a:t>, Virtual, September 2021.</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a:t>
            </a:r>
            <a:br>
              <a:rPr lang="en-US" sz="1800" dirty="0"/>
            </a:br>
            <a:r>
              <a:rPr lang="en-US" sz="1800" dirty="0"/>
              <a:t>[</a:t>
            </a:r>
            <a:r>
              <a:rPr lang="en-US" sz="1800" dirty="0">
                <a:hlinkClick r:id="rId6"/>
              </a:rPr>
              <a:t>Talk Video</a:t>
            </a:r>
            <a:r>
              <a:rPr lang="en-US" sz="1800" dirty="0"/>
              <a:t> (14 minutes)]</a:t>
            </a:r>
          </a:p>
          <a:p>
            <a:pPr marL="0" indent="0">
              <a:buNone/>
            </a:pPr>
            <a:br>
              <a:rPr lang="en-US" sz="1800" dirty="0"/>
            </a:br>
            <a:br>
              <a:rPr lang="en-US" sz="1800" dirty="0"/>
            </a:br>
            <a:br>
              <a:rPr lang="en-US" sz="1800" dirty="0"/>
            </a:br>
            <a:br>
              <a:rPr lang="en-US" sz="1800" dirty="0"/>
            </a:br>
            <a:endParaRPr lang="en-US" sz="1800" dirty="0"/>
          </a:p>
          <a:p>
            <a:pPr marL="0" indent="0">
              <a:buNone/>
            </a:pPr>
            <a:br>
              <a:rPr lang="en-US" sz="1800" dirty="0"/>
            </a:br>
            <a:br>
              <a:rPr lang="en-US" sz="1800" dirty="0"/>
            </a:br>
            <a:endParaRPr lang="en-US" sz="1800" dirty="0"/>
          </a:p>
        </p:txBody>
      </p:sp>
      <p:sp>
        <p:nvSpPr>
          <p:cNvPr id="4" name="Slide Number Placeholder 3">
            <a:extLst>
              <a:ext uri="{FF2B5EF4-FFF2-40B4-BE49-F238E27FC236}">
                <a16:creationId xmlns:a16="http://schemas.microsoft.com/office/drawing/2014/main" id="{D80A2729-1732-2046-89F9-FA4DB169A54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E5F50240-ACFE-DB4C-B85E-0E66A9F6E112}"/>
              </a:ext>
            </a:extLst>
          </p:cNvPr>
          <p:cNvPicPr>
            <a:picLocks noChangeAspect="1"/>
          </p:cNvPicPr>
          <p:nvPr/>
        </p:nvPicPr>
        <p:blipFill>
          <a:blip r:embed="rId7"/>
          <a:stretch>
            <a:fillRect/>
          </a:stretch>
        </p:blipFill>
        <p:spPr>
          <a:xfrm>
            <a:off x="0" y="3794547"/>
            <a:ext cx="9144000" cy="1794693"/>
          </a:xfrm>
          <a:prstGeom prst="rect">
            <a:avLst/>
          </a:prstGeom>
        </p:spPr>
      </p:pic>
    </p:spTree>
    <p:extLst>
      <p:ext uri="{BB962C8B-B14F-4D97-AF65-F5344CB8AC3E}">
        <p14:creationId xmlns:p14="http://schemas.microsoft.com/office/powerpoint/2010/main" val="15534583"/>
      </p:ext>
    </p:ext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0" y="0"/>
            <a:ext cx="9144000" cy="2864653"/>
          </a:xfrm>
          <a:solidFill>
            <a:schemeClr val="tx2">
              <a:lumMod val="75000"/>
            </a:schemeClr>
          </a:solidFill>
        </p:spPr>
        <p:txBody>
          <a:bodyPr/>
          <a:lstStyle/>
          <a:p>
            <a:r>
              <a:rPr lang="en-US" sz="3000" b="1" dirty="0">
                <a:solidFill>
                  <a:schemeClr val="bg1">
                    <a:lumMod val="95000"/>
                  </a:schemeClr>
                </a:solidFill>
                <a:latin typeface="Gill Sans MT" panose="020B0502020104020203" pitchFamily="34" charset="77"/>
              </a:rPr>
              <a:t>Google Neural Network Models for Edge Devices: </a:t>
            </a:r>
            <a:br>
              <a:rPr lang="en-US" sz="3000" b="1" dirty="0">
                <a:solidFill>
                  <a:schemeClr val="bg1">
                    <a:lumMod val="95000"/>
                  </a:schemeClr>
                </a:solidFill>
                <a:latin typeface="Gill Sans MT" panose="020B0502020104020203" pitchFamily="34" charset="77"/>
              </a:rPr>
            </a:br>
            <a:r>
              <a:rPr lang="en-US" sz="3000" b="1" dirty="0">
                <a:solidFill>
                  <a:schemeClr val="bg1">
                    <a:lumMod val="95000"/>
                  </a:schemeClr>
                </a:solidFill>
                <a:latin typeface="Gill Sans MT" panose="020B0502020104020203" pitchFamily="34" charset="77"/>
              </a:rPr>
              <a:t>Analyzing and Mitigating </a:t>
            </a:r>
            <a:br>
              <a:rPr lang="en-US" sz="3000" b="1" dirty="0">
                <a:solidFill>
                  <a:schemeClr val="bg1">
                    <a:lumMod val="95000"/>
                  </a:schemeClr>
                </a:solidFill>
                <a:latin typeface="Gill Sans MT" panose="020B0502020104020203" pitchFamily="34" charset="77"/>
              </a:rPr>
            </a:br>
            <a:r>
              <a:rPr lang="en-US" sz="3000" b="1" dirty="0">
                <a:solidFill>
                  <a:schemeClr val="bg1">
                    <a:lumMod val="95000"/>
                  </a:schemeClr>
                </a:solidFill>
                <a:latin typeface="Gill Sans MT" panose="020B0502020104020203" pitchFamily="34" charset="77"/>
              </a:rPr>
              <a:t>Machine Learning Inference Bottlenecks</a:t>
            </a:r>
          </a:p>
        </p:txBody>
      </p:sp>
      <p:sp>
        <p:nvSpPr>
          <p:cNvPr id="6" name="Subtitle 5"/>
          <p:cNvSpPr>
            <a:spLocks noGrp="1"/>
          </p:cNvSpPr>
          <p:nvPr>
            <p:ph type="subTitle" idx="1"/>
          </p:nvPr>
        </p:nvSpPr>
        <p:spPr>
          <a:xfrm>
            <a:off x="1371600" y="3156704"/>
            <a:ext cx="6400800" cy="685800"/>
          </a:xfrm>
        </p:spPr>
        <p:txBody>
          <a:bodyPr>
            <a:noAutofit/>
          </a:bodyPr>
          <a:lstStyle/>
          <a:p>
            <a:br>
              <a:rPr lang="en-US" sz="3600" dirty="0">
                <a:solidFill>
                  <a:schemeClr val="tx1">
                    <a:lumMod val="75000"/>
                    <a:lumOff val="25000"/>
                  </a:schemeClr>
                </a:solidFill>
              </a:rPr>
            </a:br>
            <a:br>
              <a:rPr lang="en-US" sz="3600" dirty="0">
                <a:solidFill>
                  <a:schemeClr val="tx1">
                    <a:lumMod val="75000"/>
                    <a:lumOff val="25000"/>
                  </a:schemeClr>
                </a:solidFill>
              </a:rPr>
            </a:br>
            <a:endParaRPr lang="en-US" sz="3600" dirty="0">
              <a:solidFill>
                <a:schemeClr val="tx1">
                  <a:lumMod val="75000"/>
                  <a:lumOff val="25000"/>
                </a:schemeClr>
              </a:solidFill>
            </a:endParaRPr>
          </a:p>
        </p:txBody>
      </p:sp>
      <p:sp>
        <p:nvSpPr>
          <p:cNvPr id="2" name="Rectangle 1"/>
          <p:cNvSpPr/>
          <p:nvPr/>
        </p:nvSpPr>
        <p:spPr>
          <a:xfrm>
            <a:off x="0" y="3056347"/>
            <a:ext cx="9144000" cy="126188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err="1">
                <a:ln>
                  <a:noFill/>
                </a:ln>
                <a:solidFill>
                  <a:prstClr val="black"/>
                </a:solidFill>
                <a:effectLst/>
                <a:uLnTx/>
                <a:uFillTx/>
                <a:latin typeface="Gill Sans MT" panose="020B0502020104020203" pitchFamily="34" charset="77"/>
                <a:ea typeface="+mn-ea"/>
                <a:cs typeface="+mn-cs"/>
              </a:rPr>
              <a:t>Amirali</a:t>
            </a:r>
            <a:r>
              <a:rPr kumimoji="0" lang="en-US" sz="2200" b="1" i="0" u="none" strike="noStrike" kern="1200" cap="none" spc="0" normalizeH="0" baseline="0" noProof="0" dirty="0">
                <a:ln>
                  <a:noFill/>
                </a:ln>
                <a:solidFill>
                  <a:prstClr val="black"/>
                </a:solidFill>
                <a:effectLst/>
                <a:uLnTx/>
                <a:uFillTx/>
                <a:latin typeface="Gill Sans MT" panose="020B0502020104020203" pitchFamily="34" charset="77"/>
                <a:ea typeface="+mn-ea"/>
                <a:cs typeface="+mn-cs"/>
              </a:rPr>
              <a:t> </a:t>
            </a:r>
            <a:r>
              <a:rPr kumimoji="0" lang="en-US" sz="2200" b="1" i="0" u="none" strike="noStrike" kern="1200" cap="none" spc="0" normalizeH="0" baseline="0" noProof="0" dirty="0" err="1">
                <a:ln>
                  <a:noFill/>
                </a:ln>
                <a:solidFill>
                  <a:prstClr val="black"/>
                </a:solidFill>
                <a:effectLst/>
                <a:uLnTx/>
                <a:uFillTx/>
                <a:latin typeface="Gill Sans MT" panose="020B0502020104020203" pitchFamily="34" charset="77"/>
                <a:ea typeface="+mn-ea"/>
                <a:cs typeface="+mn-cs"/>
              </a:rPr>
              <a:t>Boroumand</a:t>
            </a:r>
            <a:r>
              <a:rPr kumimoji="0" lang="en-US" sz="2200" b="1" i="0" u="none" strike="noStrike" kern="1200" cap="none" spc="0" normalizeH="0" baseline="0" noProof="0" dirty="0">
                <a:ln>
                  <a:noFill/>
                </a:ln>
                <a:solidFill>
                  <a:srgbClr val="800000"/>
                </a:solidFill>
                <a:effectLst/>
                <a:uLnTx/>
                <a:uFillTx/>
                <a:latin typeface="Gill Sans MT" panose="020B0502020104020203" pitchFamily="34" charset="77"/>
                <a:ea typeface="+mn-ea"/>
                <a:cs typeface="+mn-cs"/>
              </a:rPr>
              <a:t>		</a:t>
            </a:r>
            <a:r>
              <a:rPr kumimoji="0" lang="en-US" sz="2200" b="1" i="0" u="none" strike="noStrike" kern="1200" cap="none" spc="0" normalizeH="0" baseline="0" noProof="0" dirty="0" err="1">
                <a:ln>
                  <a:noFill/>
                </a:ln>
                <a:solidFill>
                  <a:prstClr val="black"/>
                </a:solidFill>
                <a:effectLst/>
                <a:uLnTx/>
                <a:uFillTx/>
                <a:latin typeface="Gill Sans MT" panose="020B0502020104020203" pitchFamily="34" charset="77"/>
                <a:ea typeface="+mn-ea"/>
                <a:cs typeface="+mn-cs"/>
              </a:rPr>
              <a:t>Saugata</a:t>
            </a:r>
            <a:r>
              <a:rPr kumimoji="0" lang="en-US" sz="2200" b="1" i="0" u="none" strike="noStrike" kern="1200" cap="none" spc="0" normalizeH="0" baseline="0" noProof="0" dirty="0">
                <a:ln>
                  <a:noFill/>
                </a:ln>
                <a:solidFill>
                  <a:prstClr val="black"/>
                </a:solidFill>
                <a:effectLst/>
                <a:uLnTx/>
                <a:uFillTx/>
                <a:latin typeface="Gill Sans MT" panose="020B0502020104020203" pitchFamily="34" charset="77"/>
                <a:ea typeface="+mn-ea"/>
                <a:cs typeface="+mn-cs"/>
              </a:rPr>
              <a:t> Ghose</a:t>
            </a:r>
            <a:r>
              <a:rPr kumimoji="0" lang="en-US" sz="2200" b="1" i="0" u="none" strike="noStrike" kern="1200" cap="none" spc="0" normalizeH="0" baseline="0" noProof="0" dirty="0">
                <a:ln>
                  <a:noFill/>
                </a:ln>
                <a:solidFill>
                  <a:srgbClr val="800000"/>
                </a:solidFill>
                <a:effectLst/>
                <a:uLnTx/>
                <a:uFillTx/>
                <a:latin typeface="Gill Sans MT" panose="020B0502020104020203" pitchFamily="34" charset="77"/>
                <a:ea typeface="+mn-ea"/>
                <a:cs typeface="+mn-cs"/>
              </a:rPr>
              <a:t>		</a:t>
            </a:r>
            <a:r>
              <a:rPr kumimoji="0" lang="en-US" sz="2200" b="1" i="0" u="none" strike="noStrike" kern="1200" cap="none" spc="0" normalizeH="0" baseline="0" noProof="0" dirty="0" err="1">
                <a:ln>
                  <a:noFill/>
                </a:ln>
                <a:solidFill>
                  <a:prstClr val="black"/>
                </a:solidFill>
                <a:effectLst/>
                <a:uLnTx/>
                <a:uFillTx/>
                <a:latin typeface="Gill Sans MT" panose="020B0502020104020203" pitchFamily="34" charset="77"/>
                <a:ea typeface="+mn-ea"/>
                <a:cs typeface="+mn-cs"/>
              </a:rPr>
              <a:t>Berkin</a:t>
            </a:r>
            <a:r>
              <a:rPr kumimoji="0" lang="en-US" sz="2200" b="1" i="0" u="none" strike="noStrike" kern="1200" cap="none" spc="0" normalizeH="0" baseline="0" noProof="0" dirty="0">
                <a:ln>
                  <a:noFill/>
                </a:ln>
                <a:solidFill>
                  <a:prstClr val="black"/>
                </a:solidFill>
                <a:effectLst/>
                <a:uLnTx/>
                <a:uFillTx/>
                <a:latin typeface="Gill Sans MT" panose="020B0502020104020203" pitchFamily="34" charset="77"/>
                <a:ea typeface="+mn-ea"/>
                <a:cs typeface="+mn-cs"/>
              </a:rPr>
              <a:t> Akin	</a:t>
            </a:r>
            <a:br>
              <a:rPr kumimoji="0" lang="en-US" sz="2200" b="1" i="0" u="none" strike="noStrike" kern="1200" cap="none" spc="0" normalizeH="0" baseline="0" noProof="0" dirty="0">
                <a:ln>
                  <a:noFill/>
                </a:ln>
                <a:solidFill>
                  <a:prstClr val="black"/>
                </a:solidFill>
                <a:effectLst/>
                <a:uLnTx/>
                <a:uFillTx/>
                <a:latin typeface="Gill Sans MT" panose="020B0502020104020203" pitchFamily="34" charset="77"/>
                <a:ea typeface="+mn-ea"/>
                <a:cs typeface="+mn-cs"/>
              </a:rPr>
            </a:br>
            <a:endParaRPr kumimoji="0" lang="en-US" sz="500" b="1" i="0" u="none" strike="noStrike" kern="1200" cap="none" spc="0" normalizeH="0" baseline="0" noProof="0" dirty="0">
              <a:ln>
                <a:noFill/>
              </a:ln>
              <a:solidFill>
                <a:prstClr val="black"/>
              </a:solidFill>
              <a:effectLst/>
              <a:uLnTx/>
              <a:uFillTx/>
              <a:latin typeface="Gill Sans MT" panose="020B0502020104020203" pitchFamily="34" charset="77"/>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panose="020B0502020104020203" pitchFamily="34" charset="77"/>
                <a:ea typeface="+mn-ea"/>
                <a:cs typeface="+mn-cs"/>
              </a:rPr>
              <a:t>Ravi Narayanaswami</a:t>
            </a:r>
            <a:r>
              <a:rPr kumimoji="0" lang="en-US" sz="2200" b="1" i="0" u="none" strike="noStrike" kern="1200" cap="none" spc="0" normalizeH="0" baseline="0" noProof="0" dirty="0">
                <a:ln>
                  <a:noFill/>
                </a:ln>
                <a:solidFill>
                  <a:srgbClr val="800000"/>
                </a:solidFill>
                <a:effectLst/>
                <a:uLnTx/>
                <a:uFillTx/>
                <a:latin typeface="Gill Sans MT" panose="020B0502020104020203" pitchFamily="34" charset="77"/>
                <a:ea typeface="+mn-ea"/>
                <a:cs typeface="+mn-cs"/>
              </a:rPr>
              <a:t>		</a:t>
            </a:r>
            <a:r>
              <a:rPr kumimoji="0" lang="en-US" sz="2200" b="1" i="0" u="none" strike="noStrike" kern="1200" cap="none" spc="0" normalizeH="0" baseline="0" noProof="0" dirty="0">
                <a:ln>
                  <a:noFill/>
                </a:ln>
                <a:solidFill>
                  <a:srgbClr val="C00000"/>
                </a:solidFill>
                <a:effectLst/>
                <a:uLnTx/>
                <a:uFillTx/>
                <a:latin typeface="Gill Sans MT" panose="020B0502020104020203" pitchFamily="34" charset="77"/>
                <a:ea typeface="+mn-ea"/>
                <a:cs typeface="+mn-cs"/>
              </a:rPr>
              <a:t>Geraldo F. Oliveira</a:t>
            </a:r>
            <a:r>
              <a:rPr kumimoji="0" lang="en-US" sz="2200" b="1" i="0" u="none" strike="noStrike" kern="1200" cap="none" spc="0" normalizeH="0" baseline="0" noProof="0" dirty="0">
                <a:ln>
                  <a:noFill/>
                </a:ln>
                <a:solidFill>
                  <a:srgbClr val="800000"/>
                </a:solidFill>
                <a:effectLst/>
                <a:uLnTx/>
                <a:uFillTx/>
                <a:latin typeface="Gill Sans MT" panose="020B0502020104020203" pitchFamily="34" charset="77"/>
                <a:ea typeface="+mn-ea"/>
                <a:cs typeface="+mn-cs"/>
              </a:rPr>
              <a:t>		</a:t>
            </a:r>
            <a:r>
              <a:rPr kumimoji="0" lang="en-US" sz="2200" b="1" i="0" u="none" strike="noStrike" kern="1200" cap="none" spc="0" normalizeH="0" baseline="0" noProof="0" dirty="0" err="1">
                <a:ln>
                  <a:noFill/>
                </a:ln>
                <a:solidFill>
                  <a:prstClr val="black"/>
                </a:solidFill>
                <a:effectLst/>
                <a:uLnTx/>
                <a:uFillTx/>
                <a:latin typeface="Gill Sans MT" panose="020B0502020104020203" pitchFamily="34" charset="77"/>
                <a:ea typeface="+mn-ea"/>
                <a:cs typeface="+mn-cs"/>
              </a:rPr>
              <a:t>Xiaoyu</a:t>
            </a:r>
            <a:r>
              <a:rPr kumimoji="0" lang="en-US" sz="2200" b="1" i="0" u="none" strike="noStrike" kern="1200" cap="none" spc="0" normalizeH="0" baseline="0" noProof="0" dirty="0">
                <a:ln>
                  <a:noFill/>
                </a:ln>
                <a:solidFill>
                  <a:prstClr val="black"/>
                </a:solidFill>
                <a:effectLst/>
                <a:uLnTx/>
                <a:uFillTx/>
                <a:latin typeface="Gill Sans MT" panose="020B0502020104020203" pitchFamily="34" charset="77"/>
                <a:ea typeface="+mn-ea"/>
                <a:cs typeface="+mn-cs"/>
              </a:rPr>
              <a:t> Ma</a:t>
            </a:r>
            <a:br>
              <a:rPr kumimoji="0" lang="en-US" sz="2200" b="1" i="0" u="none" strike="noStrike" kern="1200" cap="none" spc="0" normalizeH="0" baseline="0" noProof="0" dirty="0">
                <a:ln>
                  <a:noFill/>
                </a:ln>
                <a:solidFill>
                  <a:prstClr val="black"/>
                </a:solidFill>
                <a:effectLst/>
                <a:uLnTx/>
                <a:uFillTx/>
                <a:latin typeface="Gill Sans MT" panose="020B0502020104020203" pitchFamily="34" charset="77"/>
                <a:ea typeface="+mn-ea"/>
                <a:cs typeface="+mn-cs"/>
              </a:rPr>
            </a:br>
            <a:r>
              <a:rPr kumimoji="0" lang="en-US" sz="500" b="1" i="0" u="none" strike="noStrike" kern="1200" cap="none" spc="0" normalizeH="0" baseline="0" noProof="0" dirty="0">
                <a:ln>
                  <a:noFill/>
                </a:ln>
                <a:solidFill>
                  <a:prstClr val="black"/>
                </a:solidFill>
                <a:effectLst/>
                <a:uLnTx/>
                <a:uFillTx/>
                <a:latin typeface="Gill Sans MT" panose="020B0502020104020203" pitchFamily="34" charset="77"/>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panose="020B0502020104020203" pitchFamily="34" charset="77"/>
                <a:ea typeface="+mn-ea"/>
                <a:cs typeface="+mn-cs"/>
              </a:rPr>
              <a:t>Eric </a:t>
            </a:r>
            <a:r>
              <a:rPr kumimoji="0" lang="en-US" sz="2200" b="1" i="0" u="none" strike="noStrike" kern="1200" cap="none" spc="0" normalizeH="0" baseline="0" noProof="0" dirty="0" err="1">
                <a:ln>
                  <a:noFill/>
                </a:ln>
                <a:solidFill>
                  <a:prstClr val="black"/>
                </a:solidFill>
                <a:effectLst/>
                <a:uLnTx/>
                <a:uFillTx/>
                <a:latin typeface="Gill Sans MT" panose="020B0502020104020203" pitchFamily="34" charset="77"/>
                <a:ea typeface="+mn-ea"/>
                <a:cs typeface="+mn-cs"/>
              </a:rPr>
              <a:t>Shiu</a:t>
            </a:r>
            <a:r>
              <a:rPr kumimoji="0" lang="en-US" sz="2200" b="1" i="0" u="none" strike="noStrike" kern="1200" cap="none" spc="0" normalizeH="0" baseline="0" noProof="0" dirty="0">
                <a:ln>
                  <a:noFill/>
                </a:ln>
                <a:solidFill>
                  <a:prstClr val="black"/>
                </a:solidFill>
                <a:effectLst/>
                <a:uLnTx/>
                <a:uFillTx/>
                <a:latin typeface="Gill Sans MT" panose="020B0502020104020203" pitchFamily="34" charset="77"/>
                <a:ea typeface="+mn-ea"/>
                <a:cs typeface="+mn-cs"/>
              </a:rPr>
              <a:t>		</a:t>
            </a:r>
            <a:r>
              <a:rPr kumimoji="0" lang="en-US" sz="2200" b="1" i="0" u="none" strike="noStrike" kern="1200" cap="none" spc="0" normalizeH="0" baseline="0" noProof="0" dirty="0" err="1">
                <a:ln>
                  <a:noFill/>
                </a:ln>
                <a:solidFill>
                  <a:prstClr val="black"/>
                </a:solidFill>
                <a:effectLst/>
                <a:uLnTx/>
                <a:uFillTx/>
                <a:latin typeface="Gill Sans MT" panose="020B0502020104020203" pitchFamily="34" charset="77"/>
                <a:ea typeface="+mn-ea"/>
                <a:cs typeface="+mn-cs"/>
              </a:rPr>
              <a:t>Onur</a:t>
            </a:r>
            <a:r>
              <a:rPr kumimoji="0" lang="en-US" sz="2200" b="1" i="0" u="none" strike="noStrike" kern="1200" cap="none" spc="0" normalizeH="0" baseline="0" noProof="0" dirty="0">
                <a:ln>
                  <a:noFill/>
                </a:ln>
                <a:solidFill>
                  <a:prstClr val="black"/>
                </a:solidFill>
                <a:effectLst/>
                <a:uLnTx/>
                <a:uFillTx/>
                <a:latin typeface="Gill Sans MT" panose="020B0502020104020203" pitchFamily="34" charset="77"/>
                <a:ea typeface="+mn-ea"/>
                <a:cs typeface="+mn-cs"/>
              </a:rPr>
              <a:t> </a:t>
            </a:r>
            <a:r>
              <a:rPr kumimoji="0" lang="en-US" sz="2200" b="1" i="0" u="none" strike="noStrike" kern="1200" cap="none" spc="0" normalizeH="0" baseline="0" noProof="0" dirty="0" err="1">
                <a:ln>
                  <a:noFill/>
                </a:ln>
                <a:solidFill>
                  <a:prstClr val="black"/>
                </a:solidFill>
                <a:effectLst/>
                <a:uLnTx/>
                <a:uFillTx/>
                <a:latin typeface="Gill Sans MT" panose="020B0502020104020203" pitchFamily="34" charset="77"/>
                <a:ea typeface="+mn-ea"/>
                <a:cs typeface="+mn-cs"/>
              </a:rPr>
              <a:t>Mutlu</a:t>
            </a:r>
            <a:endParaRPr kumimoji="0" lang="en-US" sz="2200" b="1" i="0" u="none" strike="noStrike" kern="1200" cap="none" spc="0" normalizeH="0" baseline="0" noProof="0" dirty="0">
              <a:ln>
                <a:noFill/>
              </a:ln>
              <a:solidFill>
                <a:srgbClr val="800000"/>
              </a:solidFill>
              <a:effectLst/>
              <a:uLnTx/>
              <a:uFillTx/>
              <a:latin typeface="Gill Sans MT" panose="020B0502020104020203" pitchFamily="34" charset="77"/>
              <a:ea typeface="+mn-ea"/>
              <a:cs typeface="+mn-cs"/>
            </a:endParaRPr>
          </a:p>
        </p:txBody>
      </p:sp>
      <p:sp>
        <p:nvSpPr>
          <p:cNvPr id="4" name="TextBox 3"/>
          <p:cNvSpPr txBox="1"/>
          <p:nvPr/>
        </p:nvSpPr>
        <p:spPr>
          <a:xfrm>
            <a:off x="-1882588" y="3316941"/>
            <a:ext cx="184666"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lumMod val="75000"/>
                  <a:lumOff val="25000"/>
                </a:prstClr>
              </a:solidFill>
              <a:effectLst/>
              <a:uLnTx/>
              <a:uFillTx/>
              <a:latin typeface="Gill Sans MT"/>
              <a:ea typeface="+mn-ea"/>
              <a:cs typeface="+mn-cs"/>
            </a:endParaRPr>
          </a:p>
        </p:txBody>
      </p:sp>
      <p:pic>
        <p:nvPicPr>
          <p:cNvPr id="8" name="Graphic 7">
            <a:extLst>
              <a:ext uri="{FF2B5EF4-FFF2-40B4-BE49-F238E27FC236}">
                <a16:creationId xmlns:a16="http://schemas.microsoft.com/office/drawing/2014/main" id="{43B2F70C-CDC6-A642-9D6B-32E6A8EA35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29000" y="5530813"/>
            <a:ext cx="2286000" cy="439783"/>
          </a:xfrm>
          <a:prstGeom prst="rect">
            <a:avLst/>
          </a:prstGeom>
        </p:spPr>
      </p:pic>
      <p:sp>
        <p:nvSpPr>
          <p:cNvPr id="11" name="Rectangle 10">
            <a:extLst>
              <a:ext uri="{FF2B5EF4-FFF2-40B4-BE49-F238E27FC236}">
                <a16:creationId xmlns:a16="http://schemas.microsoft.com/office/drawing/2014/main" id="{824F8868-9941-514D-88E1-0ACB358D9EC9}"/>
              </a:ext>
            </a:extLst>
          </p:cNvPr>
          <p:cNvSpPr/>
          <p:nvPr/>
        </p:nvSpPr>
        <p:spPr>
          <a:xfrm>
            <a:off x="0" y="4509926"/>
            <a:ext cx="9144000" cy="43088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panose="020B0502020104020203" pitchFamily="34" charset="77"/>
                <a:ea typeface="+mn-ea"/>
                <a:cs typeface="+mn-cs"/>
              </a:rPr>
              <a:t>PACT 2021</a:t>
            </a:r>
            <a:endParaRPr kumimoji="0" lang="en-US" sz="2200" b="1" i="0" u="none" strike="noStrike" kern="1200" cap="none" spc="0" normalizeH="0" baseline="0" noProof="0" dirty="0">
              <a:ln>
                <a:noFill/>
              </a:ln>
              <a:solidFill>
                <a:srgbClr val="800000"/>
              </a:solidFill>
              <a:effectLst/>
              <a:uLnTx/>
              <a:uFillTx/>
              <a:latin typeface="Gill Sans MT" panose="020B0502020104020203" pitchFamily="34" charset="77"/>
              <a:ea typeface="+mn-ea"/>
              <a:cs typeface="+mn-cs"/>
            </a:endParaRPr>
          </a:p>
        </p:txBody>
      </p:sp>
      <p:pic>
        <p:nvPicPr>
          <p:cNvPr id="12" name="Picture 11">
            <a:extLst>
              <a:ext uri="{FF2B5EF4-FFF2-40B4-BE49-F238E27FC236}">
                <a16:creationId xmlns:a16="http://schemas.microsoft.com/office/drawing/2014/main" id="{AE53EB73-9E00-244C-B2EA-E33C2F8B2514}"/>
              </a:ext>
            </a:extLst>
          </p:cNvPr>
          <p:cNvPicPr>
            <a:picLocks noChangeAspect="1"/>
          </p:cNvPicPr>
          <p:nvPr/>
        </p:nvPicPr>
        <p:blipFill rotWithShape="1">
          <a:blip r:embed="rId5"/>
          <a:srcRect t="16962" b="27098"/>
          <a:stretch/>
        </p:blipFill>
        <p:spPr>
          <a:xfrm>
            <a:off x="58146" y="6173160"/>
            <a:ext cx="2534307" cy="511945"/>
          </a:xfrm>
          <a:prstGeom prst="rect">
            <a:avLst/>
          </a:prstGeom>
        </p:spPr>
      </p:pic>
      <p:pic>
        <p:nvPicPr>
          <p:cNvPr id="13" name="Picture 12">
            <a:extLst>
              <a:ext uri="{FF2B5EF4-FFF2-40B4-BE49-F238E27FC236}">
                <a16:creationId xmlns:a16="http://schemas.microsoft.com/office/drawing/2014/main" id="{5BB3B014-CC27-D142-BF69-04643810126E}"/>
              </a:ext>
            </a:extLst>
          </p:cNvPr>
          <p:cNvPicPr>
            <a:picLocks noChangeAspect="1"/>
          </p:cNvPicPr>
          <p:nvPr/>
        </p:nvPicPr>
        <p:blipFill rotWithShape="1">
          <a:blip r:embed="rId6"/>
          <a:srcRect l="5935" t="23510" r="5031" b="23990"/>
          <a:stretch/>
        </p:blipFill>
        <p:spPr>
          <a:xfrm>
            <a:off x="4678100" y="5959344"/>
            <a:ext cx="2286000" cy="898656"/>
          </a:xfrm>
          <a:prstGeom prst="rect">
            <a:avLst/>
          </a:prstGeom>
        </p:spPr>
      </p:pic>
      <p:pic>
        <p:nvPicPr>
          <p:cNvPr id="14" name="Picture 2" descr="http://www.euroc-project.eu/fileadmin/imgEuroc/eurocConsortiumLogos/ethLogo.png">
            <a:extLst>
              <a:ext uri="{FF2B5EF4-FFF2-40B4-BE49-F238E27FC236}">
                <a16:creationId xmlns:a16="http://schemas.microsoft.com/office/drawing/2014/main" id="{8E6DF52C-6D6F-1D47-92E5-A4DDA60A3E2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99224" y="6173160"/>
            <a:ext cx="1998476" cy="41052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B8B85FF5-57D1-D247-8B48-4263EDD6952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37124" y="5979804"/>
            <a:ext cx="2175266" cy="898656"/>
          </a:xfrm>
          <a:prstGeom prst="rect">
            <a:avLst/>
          </a:prstGeom>
        </p:spPr>
      </p:pic>
    </p:spTree>
    <p:extLst>
      <p:ext uri="{BB962C8B-B14F-4D97-AF65-F5344CB8AC3E}">
        <p14:creationId xmlns:p14="http://schemas.microsoft.com/office/powerpoint/2010/main" val="422558535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48969F0-2D37-9B4F-89A4-C9739461369A}"/>
              </a:ext>
            </a:extLst>
          </p:cNvPr>
          <p:cNvSpPr/>
          <p:nvPr/>
        </p:nvSpPr>
        <p:spPr>
          <a:xfrm>
            <a:off x="0" y="743205"/>
            <a:ext cx="9144000" cy="914400"/>
          </a:xfrm>
          <a:prstGeom prst="rect">
            <a:avLst/>
          </a:prstGeom>
          <a:solidFill>
            <a:srgbClr val="FFF4CC">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sp>
        <p:nvSpPr>
          <p:cNvPr id="7" name="Rectangle 6">
            <a:extLst>
              <a:ext uri="{FF2B5EF4-FFF2-40B4-BE49-F238E27FC236}">
                <a16:creationId xmlns:a16="http://schemas.microsoft.com/office/drawing/2014/main" id="{A8C8C6C2-2540-E14E-8598-187AFA9373A3}"/>
              </a:ext>
            </a:extLst>
          </p:cNvPr>
          <p:cNvSpPr/>
          <p:nvPr/>
        </p:nvSpPr>
        <p:spPr>
          <a:xfrm>
            <a:off x="0" y="1928020"/>
            <a:ext cx="9144000" cy="1261494"/>
          </a:xfrm>
          <a:prstGeom prst="rect">
            <a:avLst/>
          </a:prstGeom>
          <a:solidFill>
            <a:srgbClr val="FFBFB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sp>
        <p:nvSpPr>
          <p:cNvPr id="8" name="Rectangle 7">
            <a:extLst>
              <a:ext uri="{FF2B5EF4-FFF2-40B4-BE49-F238E27FC236}">
                <a16:creationId xmlns:a16="http://schemas.microsoft.com/office/drawing/2014/main" id="{592513E4-C4B7-F242-9A0D-35F07BCED5C7}"/>
              </a:ext>
            </a:extLst>
          </p:cNvPr>
          <p:cNvSpPr/>
          <p:nvPr/>
        </p:nvSpPr>
        <p:spPr>
          <a:xfrm>
            <a:off x="0" y="3429001"/>
            <a:ext cx="9144000" cy="925286"/>
          </a:xfrm>
          <a:prstGeom prst="rect">
            <a:avLst/>
          </a:prstGeom>
          <a:solidFill>
            <a:srgbClr val="CCD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sp>
        <p:nvSpPr>
          <p:cNvPr id="10" name="Rectangle 9">
            <a:extLst>
              <a:ext uri="{FF2B5EF4-FFF2-40B4-BE49-F238E27FC236}">
                <a16:creationId xmlns:a16="http://schemas.microsoft.com/office/drawing/2014/main" id="{3E440315-C009-E346-A212-93C50C707296}"/>
              </a:ext>
            </a:extLst>
          </p:cNvPr>
          <p:cNvSpPr/>
          <p:nvPr/>
        </p:nvSpPr>
        <p:spPr>
          <a:xfrm>
            <a:off x="0" y="4542080"/>
            <a:ext cx="9144000" cy="925286"/>
          </a:xfrm>
          <a:prstGeom prst="rect">
            <a:avLst/>
          </a:prstGeom>
          <a:solidFill>
            <a:srgbClr val="B8CF9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sp>
        <p:nvSpPr>
          <p:cNvPr id="11" name="Rectangle 10">
            <a:extLst>
              <a:ext uri="{FF2B5EF4-FFF2-40B4-BE49-F238E27FC236}">
                <a16:creationId xmlns:a16="http://schemas.microsoft.com/office/drawing/2014/main" id="{32042D8A-F894-404E-8CDA-6FFCBB190FD3}"/>
              </a:ext>
            </a:extLst>
          </p:cNvPr>
          <p:cNvSpPr/>
          <p:nvPr/>
        </p:nvSpPr>
        <p:spPr>
          <a:xfrm>
            <a:off x="0" y="5655159"/>
            <a:ext cx="9144000" cy="925286"/>
          </a:xfrm>
          <a:prstGeom prst="rect">
            <a:avLst/>
          </a:prstGeom>
          <a:solidFill>
            <a:srgbClr val="AF9CD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sp>
        <p:nvSpPr>
          <p:cNvPr id="2" name="Title 1"/>
          <p:cNvSpPr>
            <a:spLocks noGrp="1"/>
          </p:cNvSpPr>
          <p:nvPr>
            <p:ph type="title"/>
          </p:nvPr>
        </p:nvSpPr>
        <p:spPr>
          <a:xfrm>
            <a:off x="0" y="-76200"/>
            <a:ext cx="9144000" cy="914400"/>
          </a:xfrm>
        </p:spPr>
        <p:txBody>
          <a:bodyPr/>
          <a:lstStyle/>
          <a:p>
            <a:r>
              <a:rPr lang="en-US" dirty="0"/>
              <a:t>Executive Summary</a:t>
            </a:r>
          </a:p>
        </p:txBody>
      </p:sp>
      <p:sp>
        <p:nvSpPr>
          <p:cNvPr id="3" name="Content Placeholder 2"/>
          <p:cNvSpPr>
            <a:spLocks noGrp="1"/>
          </p:cNvSpPr>
          <p:nvPr>
            <p:ph idx="1"/>
          </p:nvPr>
        </p:nvSpPr>
        <p:spPr>
          <a:xfrm>
            <a:off x="152400" y="743204"/>
            <a:ext cx="8991600" cy="6019800"/>
          </a:xfrm>
        </p:spPr>
        <p:txBody>
          <a:bodyPr>
            <a:normAutofit lnSpcReduction="10000"/>
          </a:bodyPr>
          <a:lstStyle/>
          <a:p>
            <a:pPr marL="0" indent="0">
              <a:buNone/>
            </a:pPr>
            <a:r>
              <a:rPr lang="en-US" sz="2000" u="sng" dirty="0">
                <a:solidFill>
                  <a:schemeClr val="tx2"/>
                </a:solidFill>
              </a:rPr>
              <a:t>Context</a:t>
            </a:r>
            <a:r>
              <a:rPr lang="en-US" sz="2000" dirty="0">
                <a:solidFill>
                  <a:schemeClr val="tx2"/>
                </a:solidFill>
              </a:rPr>
              <a:t>:  We extensively analyze </a:t>
            </a:r>
            <a:r>
              <a:rPr lang="en-US" sz="2000" dirty="0">
                <a:solidFill>
                  <a:srgbClr val="0000FF"/>
                </a:solidFill>
              </a:rPr>
              <a:t>a state-of-the-art edge ML accelerator (Google Edge TPU) </a:t>
            </a:r>
            <a:r>
              <a:rPr lang="en-US" sz="2000" dirty="0">
                <a:solidFill>
                  <a:schemeClr val="tx2"/>
                </a:solidFill>
              </a:rPr>
              <a:t>using </a:t>
            </a:r>
            <a:r>
              <a:rPr lang="en-US" sz="2000" dirty="0">
                <a:solidFill>
                  <a:srgbClr val="0000FF"/>
                </a:solidFill>
              </a:rPr>
              <a:t>24 Google edge models</a:t>
            </a:r>
          </a:p>
          <a:p>
            <a:pPr lvl="1"/>
            <a:r>
              <a:rPr lang="en-US" sz="1800" dirty="0">
                <a:cs typeface="Adobe Garamond Pro"/>
              </a:rPr>
              <a:t> Wide range of models (CNNs, LSTMs, Transducers, RCNNs)</a:t>
            </a:r>
            <a:br>
              <a:rPr lang="en-US" sz="1800" dirty="0">
                <a:cs typeface="Adobe Garamond Pro"/>
              </a:rPr>
            </a:br>
            <a:endParaRPr lang="en-US" sz="1800" dirty="0">
              <a:solidFill>
                <a:schemeClr val="tx2"/>
              </a:solidFill>
            </a:endParaRPr>
          </a:p>
          <a:p>
            <a:pPr marL="0" indent="0">
              <a:buNone/>
            </a:pPr>
            <a:r>
              <a:rPr lang="en-US" sz="2000" u="sng" dirty="0">
                <a:solidFill>
                  <a:schemeClr val="tx2"/>
                </a:solidFill>
              </a:rPr>
              <a:t>Problem</a:t>
            </a:r>
            <a:r>
              <a:rPr lang="en-US" sz="2000" dirty="0">
                <a:solidFill>
                  <a:schemeClr val="tx2"/>
                </a:solidFill>
              </a:rPr>
              <a:t>:  The Edge TPU accelerator suffers from </a:t>
            </a:r>
            <a:r>
              <a:rPr lang="en-US" sz="2000" dirty="0">
                <a:solidFill>
                  <a:srgbClr val="800000"/>
                </a:solidFill>
              </a:rPr>
              <a:t>three challenges:</a:t>
            </a:r>
          </a:p>
          <a:p>
            <a:pPr lvl="1"/>
            <a:r>
              <a:rPr lang="en-US" sz="1800" dirty="0">
                <a:cs typeface="Adobe Garamond Pro"/>
              </a:rPr>
              <a:t>It operates </a:t>
            </a:r>
            <a:r>
              <a:rPr lang="en-US" sz="1800" dirty="0">
                <a:solidFill>
                  <a:srgbClr val="800000"/>
                </a:solidFill>
                <a:cs typeface="Adobe Garamond Pro"/>
              </a:rPr>
              <a:t>significantly below</a:t>
            </a:r>
            <a:r>
              <a:rPr lang="en-US" sz="1800" dirty="0">
                <a:solidFill>
                  <a:srgbClr val="C00000"/>
                </a:solidFill>
                <a:cs typeface="Adobe Garamond Pro"/>
              </a:rPr>
              <a:t> </a:t>
            </a:r>
            <a:r>
              <a:rPr lang="en-US" sz="1800" dirty="0">
                <a:solidFill>
                  <a:srgbClr val="595959"/>
                </a:solidFill>
                <a:cs typeface="Adobe Garamond Pro"/>
              </a:rPr>
              <a:t>its</a:t>
            </a:r>
            <a:r>
              <a:rPr lang="en-US" sz="1800" dirty="0">
                <a:solidFill>
                  <a:srgbClr val="C00000"/>
                </a:solidFill>
                <a:cs typeface="Adobe Garamond Pro"/>
              </a:rPr>
              <a:t> </a:t>
            </a:r>
            <a:r>
              <a:rPr lang="en-US" sz="1800" u="sng" dirty="0">
                <a:cs typeface="Adobe Garamond Pro"/>
              </a:rPr>
              <a:t>peak throughput</a:t>
            </a:r>
          </a:p>
          <a:p>
            <a:pPr lvl="1"/>
            <a:r>
              <a:rPr lang="en-US" sz="1800" dirty="0">
                <a:cs typeface="Adobe Garamond Pro"/>
              </a:rPr>
              <a:t>It operates </a:t>
            </a:r>
            <a:r>
              <a:rPr lang="en-US" sz="1800" dirty="0">
                <a:solidFill>
                  <a:srgbClr val="800000"/>
                </a:solidFill>
                <a:cs typeface="Adobe Garamond Pro"/>
              </a:rPr>
              <a:t>significantly below </a:t>
            </a:r>
            <a:r>
              <a:rPr lang="en-US" sz="1800" dirty="0">
                <a:solidFill>
                  <a:srgbClr val="595959"/>
                </a:solidFill>
                <a:cs typeface="Adobe Garamond Pro"/>
              </a:rPr>
              <a:t>its</a:t>
            </a:r>
            <a:r>
              <a:rPr lang="en-US" sz="1800" dirty="0">
                <a:solidFill>
                  <a:srgbClr val="800000"/>
                </a:solidFill>
                <a:cs typeface="Adobe Garamond Pro"/>
              </a:rPr>
              <a:t> </a:t>
            </a:r>
            <a:r>
              <a:rPr lang="en-US" sz="1800" u="sng" dirty="0">
                <a:cs typeface="Adobe Garamond Pro"/>
              </a:rPr>
              <a:t>theoretical energy efficiency</a:t>
            </a:r>
          </a:p>
          <a:p>
            <a:pPr lvl="1"/>
            <a:r>
              <a:rPr lang="en-US" sz="1800" dirty="0">
                <a:solidFill>
                  <a:srgbClr val="595959"/>
                </a:solidFill>
                <a:cs typeface="Adobe Garamond Pro"/>
              </a:rPr>
              <a:t>It</a:t>
            </a:r>
            <a:r>
              <a:rPr lang="en-US" sz="1800" dirty="0">
                <a:solidFill>
                  <a:srgbClr val="800000"/>
                </a:solidFill>
                <a:cs typeface="Adobe Garamond Pro"/>
              </a:rPr>
              <a:t> inefficiently </a:t>
            </a:r>
            <a:r>
              <a:rPr lang="en-US" sz="1800" dirty="0">
                <a:solidFill>
                  <a:srgbClr val="595959"/>
                </a:solidFill>
                <a:cs typeface="Adobe Garamond Pro"/>
              </a:rPr>
              <a:t>handles</a:t>
            </a:r>
            <a:r>
              <a:rPr lang="en-US" sz="1800" dirty="0">
                <a:solidFill>
                  <a:srgbClr val="800000"/>
                </a:solidFill>
                <a:cs typeface="Adobe Garamond Pro"/>
              </a:rPr>
              <a:t> </a:t>
            </a:r>
            <a:r>
              <a:rPr lang="en-US" sz="1800" u="sng" dirty="0">
                <a:cs typeface="Adobe Garamond Pro"/>
              </a:rPr>
              <a:t>memory accesses</a:t>
            </a:r>
            <a:br>
              <a:rPr lang="en-US" sz="1800" dirty="0">
                <a:cs typeface="Adobe Garamond Pro"/>
              </a:rPr>
            </a:br>
            <a:endParaRPr lang="en-US" sz="1800" dirty="0">
              <a:cs typeface="Adobe Garamond Pro"/>
            </a:endParaRPr>
          </a:p>
          <a:p>
            <a:pPr marL="0" lvl="1" indent="0">
              <a:buNone/>
            </a:pPr>
            <a:r>
              <a:rPr lang="en-US" sz="2000" u="sng" dirty="0">
                <a:solidFill>
                  <a:schemeClr val="tx2"/>
                </a:solidFill>
              </a:rPr>
              <a:t>Key Insight</a:t>
            </a:r>
            <a:r>
              <a:rPr lang="en-US" sz="2000" dirty="0">
                <a:solidFill>
                  <a:schemeClr val="tx2"/>
                </a:solidFill>
              </a:rPr>
              <a:t>:  These shortcomings arise from </a:t>
            </a:r>
            <a:r>
              <a:rPr lang="en-US" sz="2000" dirty="0">
                <a:solidFill>
                  <a:srgbClr val="0000FF"/>
                </a:solidFill>
              </a:rPr>
              <a:t>the monolithic design</a:t>
            </a:r>
            <a:r>
              <a:rPr lang="en-US" sz="2000" dirty="0">
                <a:solidFill>
                  <a:schemeClr val="tx2"/>
                </a:solidFill>
              </a:rPr>
              <a:t> of the Edge TPU accelerator</a:t>
            </a:r>
          </a:p>
          <a:p>
            <a:pPr lvl="1"/>
            <a:r>
              <a:rPr lang="en-US" sz="1800" dirty="0">
                <a:cs typeface="Adobe Garamond Pro"/>
              </a:rPr>
              <a:t>The Edge TPU accelerator design does not account for </a:t>
            </a:r>
            <a:r>
              <a:rPr lang="en-US" sz="1800" dirty="0">
                <a:solidFill>
                  <a:srgbClr val="0000FF"/>
                </a:solidFill>
                <a:cs typeface="Adobe Garamond Pro"/>
              </a:rPr>
              <a:t>layer heterogeneity </a:t>
            </a:r>
            <a:br>
              <a:rPr lang="en-US" sz="1800" dirty="0">
                <a:solidFill>
                  <a:srgbClr val="0000FF"/>
                </a:solidFill>
                <a:cs typeface="Adobe Garamond Pro"/>
              </a:rPr>
            </a:br>
            <a:endParaRPr lang="en-US" sz="1800" dirty="0">
              <a:solidFill>
                <a:srgbClr val="0000FF"/>
              </a:solidFill>
            </a:endParaRPr>
          </a:p>
          <a:p>
            <a:pPr marL="0" lvl="1" indent="0">
              <a:buNone/>
            </a:pPr>
            <a:r>
              <a:rPr lang="en-US" sz="2000" u="sng" dirty="0">
                <a:solidFill>
                  <a:schemeClr val="tx2"/>
                </a:solidFill>
              </a:rPr>
              <a:t>Key Mechanism</a:t>
            </a:r>
            <a:r>
              <a:rPr lang="en-US" sz="2000" dirty="0">
                <a:solidFill>
                  <a:schemeClr val="tx2"/>
                </a:solidFill>
              </a:rPr>
              <a:t>:  A new framework called </a:t>
            </a:r>
            <a:r>
              <a:rPr lang="en-US" sz="2000" dirty="0">
                <a:solidFill>
                  <a:srgbClr val="0000FF"/>
                </a:solidFill>
              </a:rPr>
              <a:t>Mensa</a:t>
            </a:r>
          </a:p>
          <a:p>
            <a:pPr lvl="1"/>
            <a:r>
              <a:rPr lang="en-US" sz="1800" dirty="0">
                <a:cs typeface="Adobe Garamond Pro"/>
              </a:rPr>
              <a:t>Mensa consists of heterogeneous accelerators whose dataflow and hardware are specialized for specific families of layers</a:t>
            </a:r>
            <a:br>
              <a:rPr lang="en-US" sz="1800" dirty="0">
                <a:cs typeface="Adobe Garamond Pro"/>
              </a:rPr>
            </a:br>
            <a:endParaRPr lang="en-US" sz="1800" dirty="0">
              <a:solidFill>
                <a:schemeClr val="tx2"/>
              </a:solidFill>
            </a:endParaRPr>
          </a:p>
          <a:p>
            <a:pPr marL="0" lvl="1" indent="0">
              <a:buNone/>
            </a:pPr>
            <a:r>
              <a:rPr lang="en-US" sz="2000" u="sng" dirty="0">
                <a:solidFill>
                  <a:schemeClr val="tx2"/>
                </a:solidFill>
              </a:rPr>
              <a:t>Key Results</a:t>
            </a:r>
            <a:r>
              <a:rPr lang="en-US" sz="2000" dirty="0">
                <a:solidFill>
                  <a:schemeClr val="tx2"/>
                </a:solidFill>
              </a:rPr>
              <a:t>:  We design a version of Mensa for Google edge ML models</a:t>
            </a:r>
          </a:p>
          <a:p>
            <a:pPr lvl="1"/>
            <a:r>
              <a:rPr lang="en-US" sz="1800" dirty="0">
                <a:cs typeface="Adobe Garamond Pro"/>
              </a:rPr>
              <a:t>Mensa improves performance and energy by </a:t>
            </a:r>
            <a:r>
              <a:rPr lang="en-US" sz="1800" dirty="0">
                <a:solidFill>
                  <a:srgbClr val="0000FF"/>
                </a:solidFill>
                <a:cs typeface="Adobe Garamond Pro"/>
              </a:rPr>
              <a:t>3.0X</a:t>
            </a:r>
            <a:r>
              <a:rPr lang="en-US" sz="1800" dirty="0">
                <a:cs typeface="Adobe Garamond Pro"/>
              </a:rPr>
              <a:t> and </a:t>
            </a:r>
            <a:r>
              <a:rPr lang="en-US" sz="1800" dirty="0">
                <a:solidFill>
                  <a:srgbClr val="0000FF"/>
                </a:solidFill>
                <a:cs typeface="Adobe Garamond Pro"/>
              </a:rPr>
              <a:t>3.1X</a:t>
            </a:r>
          </a:p>
          <a:p>
            <a:pPr lvl="1"/>
            <a:r>
              <a:rPr lang="en-US" sz="1800" dirty="0">
                <a:cs typeface="Adobe Garamond Pro"/>
              </a:rPr>
              <a:t>Mensa reduces cost and improves area efficiency</a:t>
            </a:r>
            <a:endParaRPr lang="en-US" sz="1800" dirty="0">
              <a:solidFill>
                <a:srgbClr val="0000FF"/>
              </a:solidFill>
              <a:cs typeface="Adobe Garamond Pro"/>
            </a:endParaRPr>
          </a:p>
          <a:p>
            <a:pPr lvl="1"/>
            <a:endParaRPr lang="en-US" sz="2000" dirty="0">
              <a:solidFill>
                <a:schemeClr val="accent2"/>
              </a:solidFill>
              <a:cs typeface="Gill Sans MT"/>
            </a:endParaRPr>
          </a:p>
          <a:p>
            <a:pPr marL="342900" lvl="1" indent="-342900">
              <a:buFont typeface="Arial" pitchFamily="34" charset="0"/>
              <a:buChar char="•"/>
            </a:pPr>
            <a:endParaRPr lang="en-US" sz="2600" dirty="0">
              <a:solidFill>
                <a:schemeClr val="accent2"/>
              </a:solidFill>
              <a:cs typeface="Gill Sans MT"/>
            </a:endParaRPr>
          </a:p>
          <a:p>
            <a:endParaRPr lang="en-US" sz="2600" dirty="0">
              <a:solidFill>
                <a:srgbClr val="0000FF"/>
              </a:solidFill>
            </a:endParaRPr>
          </a:p>
          <a:p>
            <a:pPr lvl="1"/>
            <a:endParaRPr lang="en-US" sz="2200" dirty="0">
              <a:solidFill>
                <a:srgbClr val="C00000"/>
              </a:solidFill>
              <a:cs typeface="Adobe Garamond Pro"/>
            </a:endParaRPr>
          </a:p>
          <a:p>
            <a:pPr lvl="1"/>
            <a:endParaRPr lang="en-US" sz="2200" dirty="0">
              <a:cs typeface="Adobe Garamond Pro"/>
            </a:endParaRPr>
          </a:p>
          <a:p>
            <a:pPr lvl="1"/>
            <a:endParaRPr lang="en-US" sz="2200" dirty="0">
              <a:cs typeface="Adobe Garamond Pro"/>
            </a:endParaRPr>
          </a:p>
          <a:p>
            <a:pPr lvl="1"/>
            <a:endParaRPr lang="en-US" sz="2200" dirty="0">
              <a:cs typeface="Adobe Garamond Pro"/>
            </a:endParaRPr>
          </a:p>
          <a:p>
            <a:pPr lvl="1"/>
            <a:endParaRPr lang="en-US" sz="2200" dirty="0">
              <a:cs typeface="Adobe Garamond Pro"/>
            </a:endParaRPr>
          </a:p>
          <a:p>
            <a:pPr lvl="1"/>
            <a:endParaRPr lang="en-US" sz="2400" dirty="0">
              <a:cs typeface="Adobe Garamond Pro"/>
            </a:endParaRPr>
          </a:p>
        </p:txBody>
      </p:sp>
      <p:pic>
        <p:nvPicPr>
          <p:cNvPr id="9" name="Picture 8" descr="safari.png"/>
          <p:cNvPicPr>
            <a:picLocks noChangeAspect="1"/>
          </p:cNvPicPr>
          <p:nvPr/>
        </p:nvPicPr>
        <p:blipFill>
          <a:blip r:embed="rId3" cstate="print"/>
          <a:stretch>
            <a:fillRect/>
          </a:stretch>
        </p:blipFill>
        <p:spPr>
          <a:xfrm>
            <a:off x="76200" y="6580445"/>
            <a:ext cx="959296" cy="277563"/>
          </a:xfrm>
          <a:prstGeom prst="rect">
            <a:avLst/>
          </a:prstGeom>
        </p:spPr>
      </p:pic>
    </p:spTree>
    <p:extLst>
      <p:ext uri="{BB962C8B-B14F-4D97-AF65-F5344CB8AC3E}">
        <p14:creationId xmlns:p14="http://schemas.microsoft.com/office/powerpoint/2010/main" val="9201060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536" y="0"/>
            <a:ext cx="9540552" cy="914400"/>
          </a:xfrm>
        </p:spPr>
        <p:txBody>
          <a:bodyPr/>
          <a:lstStyle/>
          <a:p>
            <a:r>
              <a:rPr lang="en-US" sz="4000" dirty="0">
                <a:cs typeface="Gill Sans MT"/>
              </a:rPr>
              <a:t>Google Edge Neural Network Models</a:t>
            </a:r>
            <a:endParaRPr lang="en-US" sz="4200" dirty="0">
              <a:latin typeface="Gill Sans MT"/>
              <a:cs typeface="Gill Sans MT"/>
            </a:endParaRPr>
          </a:p>
        </p:txBody>
      </p:sp>
      <p:sp>
        <p:nvSpPr>
          <p:cNvPr id="18" name="Rectangle 17"/>
          <p:cNvSpPr/>
          <p:nvPr/>
        </p:nvSpPr>
        <p:spPr>
          <a:xfrm>
            <a:off x="0" y="1172716"/>
            <a:ext cx="9144000" cy="477054"/>
          </a:xfrm>
          <a:prstGeom prst="rect">
            <a:avLst/>
          </a:prstGeom>
          <a:solidFill>
            <a:srgbClr val="800000"/>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white"/>
                </a:solidFill>
                <a:effectLst/>
                <a:uLnTx/>
                <a:uFillTx/>
                <a:latin typeface="Gill Sans MT"/>
                <a:ea typeface="+mn-ea"/>
                <a:cs typeface="Gill Sans MT"/>
              </a:rPr>
              <a:t>We analyze inference execution using 24 edge NN models </a:t>
            </a:r>
          </a:p>
        </p:txBody>
      </p:sp>
      <p:grpSp>
        <p:nvGrpSpPr>
          <p:cNvPr id="5" name="Group 4">
            <a:extLst>
              <a:ext uri="{FF2B5EF4-FFF2-40B4-BE49-F238E27FC236}">
                <a16:creationId xmlns:a16="http://schemas.microsoft.com/office/drawing/2014/main" id="{084FA3DE-5D66-5046-95E6-96CEBE688732}"/>
              </a:ext>
            </a:extLst>
          </p:cNvPr>
          <p:cNvGrpSpPr/>
          <p:nvPr/>
        </p:nvGrpSpPr>
        <p:grpSpPr>
          <a:xfrm>
            <a:off x="-39388" y="4008859"/>
            <a:ext cx="3745342" cy="1520809"/>
            <a:chOff x="436390" y="4008859"/>
            <a:chExt cx="3745342" cy="1520809"/>
          </a:xfrm>
        </p:grpSpPr>
        <p:cxnSp>
          <p:nvCxnSpPr>
            <p:cNvPr id="23" name="Straight Arrow Connector 22"/>
            <p:cNvCxnSpPr/>
            <p:nvPr/>
          </p:nvCxnSpPr>
          <p:spPr>
            <a:xfrm flipH="1">
              <a:off x="2722390" y="4234268"/>
              <a:ext cx="914400" cy="451103"/>
            </a:xfrm>
            <a:prstGeom prst="straightConnector1">
              <a:avLst/>
            </a:prstGeom>
            <a:ln w="38100" cmpd="sng">
              <a:solidFill>
                <a:srgbClr val="1F497D"/>
              </a:solidFill>
              <a:prstDash val="sys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rot="19870791">
              <a:off x="1916542" y="4008859"/>
              <a:ext cx="226519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ill Sans MT"/>
                  <a:ea typeface="+mn-ea"/>
                  <a:cs typeface="Gill Sans MT"/>
                </a:rPr>
                <a:t>13 CNN</a:t>
              </a:r>
            </a:p>
          </p:txBody>
        </p:sp>
        <p:pic>
          <p:nvPicPr>
            <p:cNvPr id="40" name="Picture 39"/>
            <p:cNvPicPr>
              <a:picLocks noChangeAspect="1"/>
            </p:cNvPicPr>
            <p:nvPr/>
          </p:nvPicPr>
          <p:blipFill>
            <a:blip r:embed="rId3"/>
            <a:stretch>
              <a:fillRect/>
            </a:stretch>
          </p:blipFill>
          <p:spPr>
            <a:xfrm>
              <a:off x="1045990" y="4124314"/>
              <a:ext cx="1016000" cy="1016000"/>
            </a:xfrm>
            <a:prstGeom prst="rect">
              <a:avLst/>
            </a:prstGeom>
          </p:spPr>
        </p:pic>
        <p:sp>
          <p:nvSpPr>
            <p:cNvPr id="41" name="TextBox 40"/>
            <p:cNvSpPr txBox="1"/>
            <p:nvPr/>
          </p:nvSpPr>
          <p:spPr>
            <a:xfrm>
              <a:off x="436390" y="5191114"/>
              <a:ext cx="22651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Gill Sans MT"/>
                  <a:ea typeface="+mn-ea"/>
                  <a:cs typeface="Gill Sans MT"/>
                </a:rPr>
                <a:t>Face Detection</a:t>
              </a:r>
            </a:p>
          </p:txBody>
        </p:sp>
      </p:grpSp>
      <p:grpSp>
        <p:nvGrpSpPr>
          <p:cNvPr id="3" name="Group 2">
            <a:extLst>
              <a:ext uri="{FF2B5EF4-FFF2-40B4-BE49-F238E27FC236}">
                <a16:creationId xmlns:a16="http://schemas.microsoft.com/office/drawing/2014/main" id="{AC5BBC32-1605-554F-BCB3-A240D470CEE3}"/>
              </a:ext>
            </a:extLst>
          </p:cNvPr>
          <p:cNvGrpSpPr/>
          <p:nvPr/>
        </p:nvGrpSpPr>
        <p:grpSpPr>
          <a:xfrm>
            <a:off x="-247178" y="2295514"/>
            <a:ext cx="3665496" cy="1405354"/>
            <a:chOff x="228600" y="2295514"/>
            <a:chExt cx="3665496" cy="1405354"/>
          </a:xfrm>
        </p:grpSpPr>
        <p:pic>
          <p:nvPicPr>
            <p:cNvPr id="12" name="Picture 11"/>
            <p:cNvPicPr>
              <a:picLocks noChangeAspect="1"/>
            </p:cNvPicPr>
            <p:nvPr/>
          </p:nvPicPr>
          <p:blipFill>
            <a:blip r:embed="rId4"/>
            <a:stretch>
              <a:fillRect/>
            </a:stretch>
          </p:blipFill>
          <p:spPr>
            <a:xfrm>
              <a:off x="990600" y="2295514"/>
              <a:ext cx="1041400" cy="1041400"/>
            </a:xfrm>
            <a:prstGeom prst="rect">
              <a:avLst/>
            </a:prstGeom>
          </p:spPr>
        </p:pic>
        <p:cxnSp>
          <p:nvCxnSpPr>
            <p:cNvPr id="21" name="Straight Arrow Connector 20"/>
            <p:cNvCxnSpPr/>
            <p:nvPr/>
          </p:nvCxnSpPr>
          <p:spPr>
            <a:xfrm flipH="1" flipV="1">
              <a:off x="2493790" y="3015068"/>
              <a:ext cx="914400" cy="219454"/>
            </a:xfrm>
            <a:prstGeom prst="straightConnector1">
              <a:avLst/>
            </a:prstGeom>
            <a:ln w="38100" cmpd="sng">
              <a:solidFill>
                <a:srgbClr val="1F497D"/>
              </a:solidFill>
              <a:prstDash val="sys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rot="690717">
              <a:off x="2203817" y="2415234"/>
              <a:ext cx="169027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ill Sans MT"/>
                  <a:ea typeface="+mn-ea"/>
                  <a:cs typeface="Gill Sans MT"/>
                </a:rPr>
                <a:t>6 RNN</a:t>
              </a:r>
              <a:br>
                <a:rPr kumimoji="0" lang="en-US" sz="1800" b="1" i="0" u="none" strike="noStrike" kern="1200" cap="none" spc="0" normalizeH="0" baseline="0" noProof="0" dirty="0">
                  <a:ln>
                    <a:noFill/>
                  </a:ln>
                  <a:solidFill>
                    <a:srgbClr val="000000"/>
                  </a:solidFill>
                  <a:effectLst/>
                  <a:uLnTx/>
                  <a:uFillTx/>
                  <a:latin typeface="Gill Sans MT"/>
                  <a:ea typeface="+mn-ea"/>
                  <a:cs typeface="Gill Sans MT"/>
                </a:rPr>
              </a:br>
              <a:r>
                <a:rPr kumimoji="0" lang="en-US" sz="1800" b="1" i="0" u="none" strike="noStrike" kern="1200" cap="none" spc="0" normalizeH="0" baseline="0" noProof="0" dirty="0">
                  <a:ln>
                    <a:noFill/>
                  </a:ln>
                  <a:solidFill>
                    <a:srgbClr val="000000"/>
                  </a:solidFill>
                  <a:effectLst/>
                  <a:uLnTx/>
                  <a:uFillTx/>
                  <a:latin typeface="Gill Sans MT"/>
                  <a:ea typeface="+mn-ea"/>
                  <a:cs typeface="Gill Sans MT"/>
                </a:rPr>
                <a:t>Transducers</a:t>
              </a:r>
            </a:p>
          </p:txBody>
        </p:sp>
        <p:sp>
          <p:nvSpPr>
            <p:cNvPr id="42" name="TextBox 41"/>
            <p:cNvSpPr txBox="1"/>
            <p:nvPr/>
          </p:nvSpPr>
          <p:spPr>
            <a:xfrm>
              <a:off x="228600" y="3362314"/>
              <a:ext cx="26461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Gill Sans MT"/>
                  <a:ea typeface="+mn-ea"/>
                  <a:cs typeface="Gill Sans MT"/>
                </a:rPr>
                <a:t>Speech Recognition</a:t>
              </a:r>
            </a:p>
          </p:txBody>
        </p:sp>
      </p:grpSp>
      <p:grpSp>
        <p:nvGrpSpPr>
          <p:cNvPr id="6" name="Group 5">
            <a:extLst>
              <a:ext uri="{FF2B5EF4-FFF2-40B4-BE49-F238E27FC236}">
                <a16:creationId xmlns:a16="http://schemas.microsoft.com/office/drawing/2014/main" id="{4D173D8C-CB41-7D42-8BF3-46C2710D7CEC}"/>
              </a:ext>
            </a:extLst>
          </p:cNvPr>
          <p:cNvGrpSpPr/>
          <p:nvPr/>
        </p:nvGrpSpPr>
        <p:grpSpPr>
          <a:xfrm>
            <a:off x="5603391" y="2253068"/>
            <a:ext cx="3726087" cy="1329154"/>
            <a:chOff x="5016103" y="2253068"/>
            <a:chExt cx="3726087" cy="1329154"/>
          </a:xfrm>
        </p:grpSpPr>
        <p:pic>
          <p:nvPicPr>
            <p:cNvPr id="13" name="Picture 12"/>
            <p:cNvPicPr>
              <a:picLocks noChangeAspect="1"/>
            </p:cNvPicPr>
            <p:nvPr/>
          </p:nvPicPr>
          <p:blipFill>
            <a:blip r:embed="rId5"/>
            <a:stretch>
              <a:fillRect/>
            </a:stretch>
          </p:blipFill>
          <p:spPr>
            <a:xfrm>
              <a:off x="6760990" y="2253068"/>
              <a:ext cx="1143000" cy="1143000"/>
            </a:xfrm>
            <a:prstGeom prst="rect">
              <a:avLst/>
            </a:prstGeom>
          </p:spPr>
        </p:pic>
        <p:cxnSp>
          <p:nvCxnSpPr>
            <p:cNvPr id="25" name="Straight Arrow Connector 24"/>
            <p:cNvCxnSpPr/>
            <p:nvPr/>
          </p:nvCxnSpPr>
          <p:spPr>
            <a:xfrm flipV="1">
              <a:off x="5617990" y="2862668"/>
              <a:ext cx="914400" cy="381000"/>
            </a:xfrm>
            <a:prstGeom prst="straightConnector1">
              <a:avLst/>
            </a:prstGeom>
            <a:ln w="38100" cmpd="sng">
              <a:solidFill>
                <a:srgbClr val="1F497D"/>
              </a:solidFill>
              <a:prstDash val="sys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rot="20281783">
              <a:off x="5016103" y="2632046"/>
              <a:ext cx="169027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ill Sans MT"/>
                  <a:ea typeface="+mn-ea"/>
                  <a:cs typeface="Gill Sans MT"/>
                </a:rPr>
                <a:t>2 LSTMs</a:t>
              </a:r>
            </a:p>
          </p:txBody>
        </p:sp>
        <p:sp>
          <p:nvSpPr>
            <p:cNvPr id="44" name="TextBox 43"/>
            <p:cNvSpPr txBox="1"/>
            <p:nvPr/>
          </p:nvSpPr>
          <p:spPr>
            <a:xfrm>
              <a:off x="6075190" y="3243668"/>
              <a:ext cx="26670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Gill Sans MT"/>
                  <a:ea typeface="+mn-ea"/>
                  <a:cs typeface="Gill Sans MT"/>
                </a:rPr>
                <a:t>Language Translation</a:t>
              </a:r>
            </a:p>
          </p:txBody>
        </p:sp>
      </p:grpSp>
      <p:grpSp>
        <p:nvGrpSpPr>
          <p:cNvPr id="7" name="Group 6">
            <a:extLst>
              <a:ext uri="{FF2B5EF4-FFF2-40B4-BE49-F238E27FC236}">
                <a16:creationId xmlns:a16="http://schemas.microsoft.com/office/drawing/2014/main" id="{C67ADE98-1B8B-E442-B4D1-C13216050E3C}"/>
              </a:ext>
            </a:extLst>
          </p:cNvPr>
          <p:cNvGrpSpPr/>
          <p:nvPr/>
        </p:nvGrpSpPr>
        <p:grpSpPr>
          <a:xfrm>
            <a:off x="5758020" y="4068053"/>
            <a:ext cx="3266658" cy="1342969"/>
            <a:chOff x="5170732" y="4068053"/>
            <a:chExt cx="3266658" cy="1342969"/>
          </a:xfrm>
        </p:grpSpPr>
        <p:pic>
          <p:nvPicPr>
            <p:cNvPr id="38" name="Picture 37"/>
            <p:cNvPicPr>
              <a:picLocks noChangeAspect="1"/>
            </p:cNvPicPr>
            <p:nvPr/>
          </p:nvPicPr>
          <p:blipFill>
            <a:blip r:embed="rId6"/>
            <a:stretch>
              <a:fillRect/>
            </a:stretch>
          </p:blipFill>
          <p:spPr>
            <a:xfrm>
              <a:off x="6862590" y="4183468"/>
              <a:ext cx="889000" cy="889000"/>
            </a:xfrm>
            <a:prstGeom prst="rect">
              <a:avLst/>
            </a:prstGeom>
          </p:spPr>
        </p:pic>
        <p:sp>
          <p:nvSpPr>
            <p:cNvPr id="43" name="TextBox 42"/>
            <p:cNvSpPr txBox="1"/>
            <p:nvPr/>
          </p:nvSpPr>
          <p:spPr>
            <a:xfrm>
              <a:off x="6172200" y="5072468"/>
              <a:ext cx="22651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Gill Sans MT"/>
                  <a:ea typeface="+mn-ea"/>
                  <a:cs typeface="Gill Sans MT"/>
                </a:rPr>
                <a:t>Image Captioning</a:t>
              </a:r>
            </a:p>
          </p:txBody>
        </p:sp>
        <p:cxnSp>
          <p:nvCxnSpPr>
            <p:cNvPr id="45" name="Straight Arrow Connector 44"/>
            <p:cNvCxnSpPr/>
            <p:nvPr/>
          </p:nvCxnSpPr>
          <p:spPr>
            <a:xfrm>
              <a:off x="5389390" y="4310468"/>
              <a:ext cx="914400" cy="381000"/>
            </a:xfrm>
            <a:prstGeom prst="straightConnector1">
              <a:avLst/>
            </a:prstGeom>
            <a:ln w="38100" cmpd="sng">
              <a:solidFill>
                <a:srgbClr val="1F497D"/>
              </a:solidFill>
              <a:prstDash val="sys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rot="1399497">
              <a:off x="5170732" y="4068053"/>
              <a:ext cx="154605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ill Sans MT"/>
                  <a:ea typeface="+mn-ea"/>
                  <a:cs typeface="Gill Sans MT"/>
                </a:rPr>
                <a:t>3 RCNN</a:t>
              </a:r>
            </a:p>
          </p:txBody>
        </p:sp>
      </p:grpSp>
      <p:pic>
        <p:nvPicPr>
          <p:cNvPr id="24" name="Picture 23" descr="safari.png"/>
          <p:cNvPicPr>
            <a:picLocks noChangeAspect="1"/>
          </p:cNvPicPr>
          <p:nvPr/>
        </p:nvPicPr>
        <p:blipFill>
          <a:blip r:embed="rId7" cstate="print"/>
          <a:stretch>
            <a:fillRect/>
          </a:stretch>
        </p:blipFill>
        <p:spPr>
          <a:xfrm>
            <a:off x="76200" y="6580445"/>
            <a:ext cx="959296" cy="277563"/>
          </a:xfrm>
          <a:prstGeom prst="rect">
            <a:avLst/>
          </a:prstGeom>
        </p:spPr>
      </p:pic>
      <p:grpSp>
        <p:nvGrpSpPr>
          <p:cNvPr id="26" name="Group 25">
            <a:extLst>
              <a:ext uri="{FF2B5EF4-FFF2-40B4-BE49-F238E27FC236}">
                <a16:creationId xmlns:a16="http://schemas.microsoft.com/office/drawing/2014/main" id="{728D0EC9-A5FF-EF49-9065-E63C4F1F200F}"/>
              </a:ext>
            </a:extLst>
          </p:cNvPr>
          <p:cNvGrpSpPr/>
          <p:nvPr/>
        </p:nvGrpSpPr>
        <p:grpSpPr>
          <a:xfrm>
            <a:off x="3037210" y="2414650"/>
            <a:ext cx="3091868" cy="2246806"/>
            <a:chOff x="5380192" y="4385166"/>
            <a:chExt cx="3091868" cy="2246806"/>
          </a:xfrm>
        </p:grpSpPr>
        <p:sp>
          <p:nvSpPr>
            <p:cNvPr id="27" name="TextBox 26">
              <a:extLst>
                <a:ext uri="{FF2B5EF4-FFF2-40B4-BE49-F238E27FC236}">
                  <a16:creationId xmlns:a16="http://schemas.microsoft.com/office/drawing/2014/main" id="{48727FEC-3FA4-3E4F-83C7-BAE3582E5637}"/>
                </a:ext>
              </a:extLst>
            </p:cNvPr>
            <p:cNvSpPr txBox="1"/>
            <p:nvPr/>
          </p:nvSpPr>
          <p:spPr>
            <a:xfrm>
              <a:off x="5380192" y="6170307"/>
              <a:ext cx="309186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Google Edge TPU</a:t>
              </a:r>
            </a:p>
          </p:txBody>
        </p:sp>
        <p:pic>
          <p:nvPicPr>
            <p:cNvPr id="28" name="Picture 27">
              <a:extLst>
                <a:ext uri="{FF2B5EF4-FFF2-40B4-BE49-F238E27FC236}">
                  <a16:creationId xmlns:a16="http://schemas.microsoft.com/office/drawing/2014/main" id="{FB386743-9593-C343-B987-372F277CC027}"/>
                </a:ext>
              </a:extLst>
            </p:cNvPr>
            <p:cNvPicPr>
              <a:picLocks noChangeAspect="1"/>
            </p:cNvPicPr>
            <p:nvPr/>
          </p:nvPicPr>
          <p:blipFill>
            <a:blip r:embed="rId8"/>
            <a:stretch>
              <a:fillRect/>
            </a:stretch>
          </p:blipFill>
          <p:spPr>
            <a:xfrm>
              <a:off x="5841742" y="4385166"/>
              <a:ext cx="2057400" cy="2057400"/>
            </a:xfrm>
            <a:prstGeom prst="rect">
              <a:avLst/>
            </a:prstGeom>
          </p:spPr>
        </p:pic>
      </p:grpSp>
    </p:spTree>
    <p:extLst>
      <p:ext uri="{BB962C8B-B14F-4D97-AF65-F5344CB8AC3E}">
        <p14:creationId xmlns:p14="http://schemas.microsoft.com/office/powerpoint/2010/main" val="110334547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914400"/>
          </a:xfrm>
        </p:spPr>
        <p:txBody>
          <a:bodyPr/>
          <a:lstStyle/>
          <a:p>
            <a:r>
              <a:rPr lang="en-US" sz="4000" dirty="0">
                <a:latin typeface="Gill Sans MT"/>
                <a:cs typeface="Gill Sans MT"/>
              </a:rPr>
              <a:t>Diversity Across the Models</a:t>
            </a:r>
          </a:p>
        </p:txBody>
      </p:sp>
      <p:sp>
        <p:nvSpPr>
          <p:cNvPr id="3" name="Content Placeholder 2"/>
          <p:cNvSpPr>
            <a:spLocks noGrp="1"/>
          </p:cNvSpPr>
          <p:nvPr>
            <p:ph idx="1"/>
          </p:nvPr>
        </p:nvSpPr>
        <p:spPr>
          <a:xfrm>
            <a:off x="152400" y="914400"/>
            <a:ext cx="8610600" cy="5562600"/>
          </a:xfrm>
        </p:spPr>
        <p:txBody>
          <a:bodyPr>
            <a:noAutofit/>
          </a:bodyPr>
          <a:lstStyle/>
          <a:p>
            <a:pPr marL="457200" lvl="1" indent="0">
              <a:buNone/>
            </a:pPr>
            <a:endParaRPr lang="en-US" sz="2400" dirty="0">
              <a:solidFill>
                <a:srgbClr val="595959"/>
              </a:solidFill>
              <a:latin typeface="Gill Sans MT"/>
              <a:cs typeface="Gill Sans MT"/>
            </a:endParaRPr>
          </a:p>
          <a:p>
            <a:pPr lvl="2"/>
            <a:endParaRPr lang="en-US" sz="1800" dirty="0">
              <a:solidFill>
                <a:srgbClr val="595959"/>
              </a:solidFill>
              <a:latin typeface="Gill Sans MT"/>
              <a:cs typeface="Gill Sans MT"/>
            </a:endParaRPr>
          </a:p>
          <a:p>
            <a:pPr marL="914400" lvl="2" indent="0">
              <a:buNone/>
            </a:pPr>
            <a:endParaRPr lang="en-US" sz="1400" dirty="0">
              <a:solidFill>
                <a:srgbClr val="0000FF"/>
              </a:solidFill>
              <a:latin typeface="Gill Sans MT"/>
              <a:cs typeface="Gill Sans MT"/>
            </a:endParaRPr>
          </a:p>
          <a:p>
            <a:pPr lvl="1"/>
            <a:endParaRPr lang="en-US" sz="1600" dirty="0">
              <a:latin typeface="Gill Sans MT"/>
              <a:cs typeface="Gill Sans MT"/>
            </a:endParaRPr>
          </a:p>
        </p:txBody>
      </p:sp>
      <p:sp>
        <p:nvSpPr>
          <p:cNvPr id="16" name="Rectangle 15"/>
          <p:cNvSpPr/>
          <p:nvPr/>
        </p:nvSpPr>
        <p:spPr>
          <a:xfrm>
            <a:off x="0" y="914400"/>
            <a:ext cx="9144000" cy="892552"/>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F497D"/>
                </a:solidFill>
                <a:effectLst/>
                <a:uLnTx/>
                <a:uFillTx/>
                <a:latin typeface="Gill Sans MT"/>
                <a:ea typeface="+mn-ea"/>
                <a:cs typeface="Gill Sans MT"/>
              </a:rPr>
              <a:t>Insight 1</a:t>
            </a:r>
            <a: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t>: there is</a:t>
            </a:r>
            <a:r>
              <a:rPr kumimoji="0" lang="en-US" sz="2600" b="1" i="0" u="none" strike="noStrike" kern="1200" cap="none" spc="0" normalizeH="0" baseline="0" noProof="0" dirty="0">
                <a:ln>
                  <a:noFill/>
                </a:ln>
                <a:solidFill>
                  <a:srgbClr val="C00000"/>
                </a:solidFill>
                <a:effectLst/>
                <a:uLnTx/>
                <a:uFillTx/>
                <a:latin typeface="Gill Sans MT"/>
                <a:ea typeface="+mn-ea"/>
                <a:cs typeface="Gill Sans MT"/>
              </a:rPr>
              <a:t> significant variation </a:t>
            </a:r>
            <a: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t>in terms of </a:t>
            </a:r>
            <a:b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br>
            <a:r>
              <a:rPr kumimoji="0" lang="en-US" sz="2600" b="1" i="0" u="sng" strike="noStrike" kern="1200" cap="none" spc="0" normalizeH="0" baseline="0" noProof="0" dirty="0">
                <a:ln>
                  <a:noFill/>
                </a:ln>
                <a:solidFill>
                  <a:srgbClr val="000000"/>
                </a:solidFill>
                <a:effectLst/>
                <a:uLnTx/>
                <a:uFillTx/>
                <a:latin typeface="Gill Sans MT"/>
                <a:ea typeface="+mn-ea"/>
                <a:cs typeface="Gill Sans MT"/>
              </a:rPr>
              <a:t>layer characteristics</a:t>
            </a:r>
            <a: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t> </a:t>
            </a:r>
            <a:r>
              <a:rPr kumimoji="0" lang="en-US" sz="2600" b="1" i="0" u="none" strike="noStrike" kern="1200" cap="none" spc="0" normalizeH="0" baseline="0" noProof="0" dirty="0">
                <a:ln>
                  <a:noFill/>
                </a:ln>
                <a:solidFill>
                  <a:srgbClr val="0000FF"/>
                </a:solidFill>
                <a:effectLst/>
                <a:uLnTx/>
                <a:uFillTx/>
                <a:latin typeface="Gill Sans MT"/>
                <a:ea typeface="+mn-ea"/>
                <a:cs typeface="Gill Sans MT"/>
              </a:rPr>
              <a:t>across the models</a:t>
            </a:r>
          </a:p>
        </p:txBody>
      </p:sp>
      <p:graphicFrame>
        <p:nvGraphicFramePr>
          <p:cNvPr id="14" name="Chart 13"/>
          <p:cNvGraphicFramePr>
            <a:graphicFrameLocks/>
          </p:cNvGraphicFramePr>
          <p:nvPr/>
        </p:nvGraphicFramePr>
        <p:xfrm>
          <a:off x="546240" y="2542401"/>
          <a:ext cx="8162544" cy="3236976"/>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6"/>
          <p:cNvSpPr/>
          <p:nvPr/>
        </p:nvSpPr>
        <p:spPr>
          <a:xfrm>
            <a:off x="4965840" y="4800600"/>
            <a:ext cx="1905000" cy="581799"/>
          </a:xfrm>
          <a:prstGeom prst="ellipse">
            <a:avLst/>
          </a:prstGeom>
          <a:solidFill>
            <a:schemeClr val="bg1">
              <a:lumMod val="65000"/>
              <a:alpha val="38823"/>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Gill Sans MT"/>
              <a:ea typeface="Twentieth Century"/>
              <a:cs typeface="Gill Sans MT"/>
              <a:sym typeface="Twentieth Century"/>
            </a:endParaRPr>
          </a:p>
        </p:txBody>
      </p:sp>
      <p:sp>
        <p:nvSpPr>
          <p:cNvPr id="8" name="Rectangle 7"/>
          <p:cNvSpPr/>
          <p:nvPr/>
        </p:nvSpPr>
        <p:spPr>
          <a:xfrm>
            <a:off x="6032640" y="5867400"/>
            <a:ext cx="2730360"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Layers from </a:t>
            </a:r>
            <a:br>
              <a:rPr kumimoji="0" lang="en-US" sz="1800" b="1" i="0" u="none" strike="noStrike" kern="1200" cap="none" spc="0" normalizeH="0" baseline="0" noProof="0" dirty="0">
                <a:ln>
                  <a:noFill/>
                </a:ln>
                <a:solidFill>
                  <a:prstClr val="black"/>
                </a:solidFill>
                <a:effectLst/>
                <a:uLnTx/>
                <a:uFillTx/>
                <a:latin typeface="Gill Sans MT"/>
                <a:ea typeface="+mn-ea"/>
                <a:cs typeface="Gill Sans MT"/>
              </a:rPr>
            </a:b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LSTMs and Transducers</a:t>
            </a:r>
          </a:p>
        </p:txBody>
      </p:sp>
      <p:cxnSp>
        <p:nvCxnSpPr>
          <p:cNvPr id="9" name="Straight Arrow Connector 8"/>
          <p:cNvCxnSpPr/>
          <p:nvPr/>
        </p:nvCxnSpPr>
        <p:spPr>
          <a:xfrm>
            <a:off x="6553200" y="5410200"/>
            <a:ext cx="533400" cy="457200"/>
          </a:xfrm>
          <a:prstGeom prst="straightConnector1">
            <a:avLst/>
          </a:prstGeom>
          <a:ln w="28575" cmpd="sng">
            <a:solidFill>
              <a:schemeClr val="tx1"/>
            </a:solidFill>
            <a:prstDash val="sysDash"/>
            <a:headEnd type="none" w="med" len="med"/>
            <a:tailEnd type="arrow"/>
          </a:ln>
        </p:spPr>
        <p:style>
          <a:lnRef idx="1">
            <a:schemeClr val="accent1"/>
          </a:lnRef>
          <a:fillRef idx="0">
            <a:schemeClr val="accent1"/>
          </a:fillRef>
          <a:effectRef idx="0">
            <a:schemeClr val="accent1"/>
          </a:effectRef>
          <a:fontRef idx="minor">
            <a:schemeClr val="tx1"/>
          </a:fontRef>
        </p:style>
      </p:cxnSp>
      <p:pic>
        <p:nvPicPr>
          <p:cNvPr id="10" name="Picture 9" descr="safari.png"/>
          <p:cNvPicPr>
            <a:picLocks noChangeAspect="1"/>
          </p:cNvPicPr>
          <p:nvPr/>
        </p:nvPicPr>
        <p:blipFill>
          <a:blip r:embed="rId4" cstate="print"/>
          <a:stretch>
            <a:fillRect/>
          </a:stretch>
        </p:blipFill>
        <p:spPr>
          <a:xfrm>
            <a:off x="76200" y="6580445"/>
            <a:ext cx="959296" cy="277563"/>
          </a:xfrm>
          <a:prstGeom prst="rect">
            <a:avLst/>
          </a:prstGeom>
        </p:spPr>
      </p:pic>
      <p:sp>
        <p:nvSpPr>
          <p:cNvPr id="11" name="Shape 6"/>
          <p:cNvSpPr/>
          <p:nvPr/>
        </p:nvSpPr>
        <p:spPr>
          <a:xfrm>
            <a:off x="1524000" y="2819401"/>
            <a:ext cx="4101960" cy="1981199"/>
          </a:xfrm>
          <a:prstGeom prst="ellipse">
            <a:avLst/>
          </a:prstGeom>
          <a:solidFill>
            <a:schemeClr val="bg1">
              <a:lumMod val="65000"/>
              <a:alpha val="38823"/>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Gill Sans MT"/>
              <a:ea typeface="Twentieth Century"/>
              <a:cs typeface="Gill Sans MT"/>
              <a:sym typeface="Twentieth Century"/>
            </a:endParaRPr>
          </a:p>
        </p:txBody>
      </p:sp>
      <p:sp>
        <p:nvSpPr>
          <p:cNvPr id="13" name="Rectangle 12"/>
          <p:cNvSpPr/>
          <p:nvPr/>
        </p:nvSpPr>
        <p:spPr>
          <a:xfrm>
            <a:off x="4953000" y="1981200"/>
            <a:ext cx="2994102"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Layers from </a:t>
            </a:r>
            <a:br>
              <a:rPr kumimoji="0" lang="en-US" sz="1800" b="1" i="0" u="none" strike="noStrike" kern="1200" cap="none" spc="0" normalizeH="0" baseline="0" noProof="0" dirty="0">
                <a:ln>
                  <a:noFill/>
                </a:ln>
                <a:solidFill>
                  <a:prstClr val="black"/>
                </a:solidFill>
                <a:effectLst/>
                <a:uLnTx/>
                <a:uFillTx/>
                <a:latin typeface="Gill Sans MT"/>
                <a:ea typeface="+mn-ea"/>
                <a:cs typeface="Gill Sans MT"/>
              </a:rPr>
            </a:br>
            <a:r>
              <a:rPr kumimoji="0" lang="en-US" sz="1800" b="1" i="0" u="none" strike="noStrike" kern="1200" cap="none" spc="0" normalizeH="0" baseline="0" noProof="0" dirty="0">
                <a:ln>
                  <a:noFill/>
                </a:ln>
                <a:solidFill>
                  <a:prstClr val="black"/>
                </a:solidFill>
                <a:effectLst/>
                <a:uLnTx/>
                <a:uFillTx/>
                <a:latin typeface="Gill Sans MT"/>
                <a:ea typeface="+mn-ea"/>
                <a:cs typeface="Gill Sans MT"/>
              </a:rPr>
              <a:t>CNNs and RCNNs</a:t>
            </a:r>
          </a:p>
        </p:txBody>
      </p:sp>
      <p:cxnSp>
        <p:nvCxnSpPr>
          <p:cNvPr id="15" name="Straight Arrow Connector 14"/>
          <p:cNvCxnSpPr/>
          <p:nvPr/>
        </p:nvCxnSpPr>
        <p:spPr>
          <a:xfrm flipV="1">
            <a:off x="4800600" y="2514600"/>
            <a:ext cx="609600" cy="457200"/>
          </a:xfrm>
          <a:prstGeom prst="straightConnector1">
            <a:avLst/>
          </a:prstGeom>
          <a:ln w="28575" cmpd="sng">
            <a:solidFill>
              <a:schemeClr val="tx1"/>
            </a:solidFill>
            <a:prstDash val="sysDash"/>
            <a:headEnd type="none" w="med"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903074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p:cNvSpPr>
            <a:spLocks noGrp="1"/>
          </p:cNvSpPr>
          <p:nvPr>
            <p:ph type="title"/>
          </p:nvPr>
        </p:nvSpPr>
        <p:spPr>
          <a:xfrm>
            <a:off x="0" y="-76200"/>
            <a:ext cx="9144000" cy="914400"/>
          </a:xfrm>
        </p:spPr>
        <p:txBody>
          <a:bodyPr/>
          <a:lstStyle/>
          <a:p>
            <a:r>
              <a:rPr lang="en-US" sz="4000" dirty="0">
                <a:cs typeface="Gill Sans MT"/>
              </a:rPr>
              <a:t>Diversity Within the Models</a:t>
            </a:r>
            <a:endParaRPr lang="en-US" sz="4000" dirty="0">
              <a:latin typeface="Gill Sans MT"/>
              <a:cs typeface="Gill Sans MT"/>
            </a:endParaRPr>
          </a:p>
        </p:txBody>
      </p:sp>
      <p:sp>
        <p:nvSpPr>
          <p:cNvPr id="20" name="Rectangle 19"/>
          <p:cNvSpPr/>
          <p:nvPr/>
        </p:nvSpPr>
        <p:spPr>
          <a:xfrm>
            <a:off x="342900" y="2132799"/>
            <a:ext cx="84582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For example, our analysis of edge CNN models shows: </a:t>
            </a:r>
            <a:endParaRPr kumimoji="0" lang="en-US" sz="2400" b="1" i="0" u="none" strike="noStrike" kern="1200" cap="none" spc="0" normalizeH="0" baseline="0" noProof="0" dirty="0">
              <a:ln>
                <a:noFill/>
              </a:ln>
              <a:solidFill>
                <a:srgbClr val="C00000"/>
              </a:solidFill>
              <a:effectLst/>
              <a:uLnTx/>
              <a:uFillTx/>
              <a:latin typeface="Gill Sans MT"/>
              <a:ea typeface="+mn-ea"/>
              <a:cs typeface="Gill Sans MT"/>
            </a:endParaRPr>
          </a:p>
        </p:txBody>
      </p:sp>
      <p:sp>
        <p:nvSpPr>
          <p:cNvPr id="18" name="TextBox 17"/>
          <p:cNvSpPr txBox="1"/>
          <p:nvPr/>
        </p:nvSpPr>
        <p:spPr>
          <a:xfrm>
            <a:off x="50526" y="2487717"/>
            <a:ext cx="47401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1</a:t>
            </a:r>
          </a:p>
        </p:txBody>
      </p:sp>
      <p:sp>
        <p:nvSpPr>
          <p:cNvPr id="27" name="TextBox 26"/>
          <p:cNvSpPr txBox="1"/>
          <p:nvPr/>
        </p:nvSpPr>
        <p:spPr>
          <a:xfrm>
            <a:off x="33715" y="3775914"/>
            <a:ext cx="47401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2</a:t>
            </a:r>
          </a:p>
        </p:txBody>
      </p:sp>
      <p:pic>
        <p:nvPicPr>
          <p:cNvPr id="9" name="Picture 8" descr="safari.png"/>
          <p:cNvPicPr>
            <a:picLocks noChangeAspect="1"/>
          </p:cNvPicPr>
          <p:nvPr/>
        </p:nvPicPr>
        <p:blipFill>
          <a:blip r:embed="rId3" cstate="print"/>
          <a:stretch>
            <a:fillRect/>
          </a:stretch>
        </p:blipFill>
        <p:spPr>
          <a:xfrm>
            <a:off x="76200" y="6580445"/>
            <a:ext cx="959296" cy="277563"/>
          </a:xfrm>
          <a:prstGeom prst="rect">
            <a:avLst/>
          </a:prstGeom>
        </p:spPr>
      </p:pic>
      <p:sp>
        <p:nvSpPr>
          <p:cNvPr id="23" name="Rectangle 22"/>
          <p:cNvSpPr/>
          <p:nvPr/>
        </p:nvSpPr>
        <p:spPr>
          <a:xfrm>
            <a:off x="-25674" y="945360"/>
            <a:ext cx="9144000" cy="892552"/>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F497D"/>
                </a:solidFill>
                <a:effectLst/>
                <a:uLnTx/>
                <a:uFillTx/>
                <a:latin typeface="Gill Sans MT"/>
                <a:ea typeface="+mn-ea"/>
                <a:cs typeface="Gill Sans MT"/>
              </a:rPr>
              <a:t>Insight 2</a:t>
            </a:r>
            <a: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t>: even </a:t>
            </a:r>
            <a:r>
              <a:rPr kumimoji="0" lang="en-US" sz="2600" b="1" i="0" u="none" strike="noStrike" kern="1200" cap="none" spc="0" normalizeH="0" baseline="0" noProof="0" dirty="0">
                <a:ln>
                  <a:noFill/>
                </a:ln>
                <a:solidFill>
                  <a:srgbClr val="0000FF"/>
                </a:solidFill>
                <a:effectLst/>
                <a:uLnTx/>
                <a:uFillTx/>
                <a:latin typeface="Gill Sans MT"/>
                <a:ea typeface="+mn-ea"/>
                <a:cs typeface="Gill Sans MT"/>
              </a:rPr>
              <a:t>within</a:t>
            </a:r>
            <a: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t> each model, layers exhibit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C00000"/>
                </a:solidFill>
                <a:effectLst/>
                <a:uLnTx/>
                <a:uFillTx/>
                <a:latin typeface="Gill Sans MT"/>
                <a:ea typeface="+mn-ea"/>
                <a:cs typeface="Gill Sans MT"/>
              </a:rPr>
              <a:t>significant variation </a:t>
            </a:r>
            <a:r>
              <a:rPr kumimoji="0" lang="en-US" sz="2600" b="1" i="0" u="none" strike="noStrike" kern="1200" cap="none" spc="0" normalizeH="0" baseline="0" noProof="0" dirty="0">
                <a:ln>
                  <a:noFill/>
                </a:ln>
                <a:solidFill>
                  <a:srgbClr val="000000"/>
                </a:solidFill>
                <a:effectLst/>
                <a:uLnTx/>
                <a:uFillTx/>
                <a:latin typeface="Gill Sans MT"/>
                <a:ea typeface="+mn-ea"/>
                <a:cs typeface="Gill Sans MT"/>
              </a:rPr>
              <a:t>in terms of layer characteristics</a:t>
            </a:r>
            <a:endParaRPr kumimoji="0" lang="en-US" sz="2600" b="1" i="0" u="none" strike="noStrike" kern="1200" cap="none" spc="0" normalizeH="0" baseline="0" noProof="0" dirty="0">
              <a:ln>
                <a:noFill/>
              </a:ln>
              <a:solidFill>
                <a:srgbClr val="0000FF"/>
              </a:solidFill>
              <a:effectLst/>
              <a:uLnTx/>
              <a:uFillTx/>
              <a:latin typeface="Gill Sans MT"/>
              <a:ea typeface="+mn-ea"/>
              <a:cs typeface="Gill Sans MT"/>
            </a:endParaRPr>
          </a:p>
        </p:txBody>
      </p:sp>
      <p:graphicFrame>
        <p:nvGraphicFramePr>
          <p:cNvPr id="46" name="Chart 45">
            <a:extLst>
              <a:ext uri="{FF2B5EF4-FFF2-40B4-BE49-F238E27FC236}">
                <a16:creationId xmlns:a16="http://schemas.microsoft.com/office/drawing/2014/main" id="{89F66459-07FF-704F-BEE4-E8D56557CA28}"/>
              </a:ext>
            </a:extLst>
          </p:cNvPr>
          <p:cNvGraphicFramePr>
            <a:graphicFrameLocks/>
          </p:cNvGraphicFramePr>
          <p:nvPr/>
        </p:nvGraphicFramePr>
        <p:xfrm>
          <a:off x="-25674" y="2594661"/>
          <a:ext cx="4572000" cy="2577500"/>
        </p:xfrm>
        <a:graphic>
          <a:graphicData uri="http://schemas.openxmlformats.org/drawingml/2006/chart">
            <c:chart xmlns:c="http://schemas.openxmlformats.org/drawingml/2006/chart" xmlns:r="http://schemas.openxmlformats.org/officeDocument/2006/relationships" r:id="rId4"/>
          </a:graphicData>
        </a:graphic>
      </p:graphicFrame>
      <p:grpSp>
        <p:nvGrpSpPr>
          <p:cNvPr id="47" name="Group 46">
            <a:extLst>
              <a:ext uri="{FF2B5EF4-FFF2-40B4-BE49-F238E27FC236}">
                <a16:creationId xmlns:a16="http://schemas.microsoft.com/office/drawing/2014/main" id="{064D1AA3-0F57-CD4A-A9C8-CB56ECBD228D}"/>
              </a:ext>
            </a:extLst>
          </p:cNvPr>
          <p:cNvGrpSpPr/>
          <p:nvPr/>
        </p:nvGrpSpPr>
        <p:grpSpPr>
          <a:xfrm>
            <a:off x="1166311" y="3627425"/>
            <a:ext cx="3189515" cy="932685"/>
            <a:chOff x="1230085" y="1447800"/>
            <a:chExt cx="3189515" cy="932685"/>
          </a:xfrm>
        </p:grpSpPr>
        <p:sp>
          <p:nvSpPr>
            <p:cNvPr id="48" name="Rounded Rectangle 47">
              <a:extLst>
                <a:ext uri="{FF2B5EF4-FFF2-40B4-BE49-F238E27FC236}">
                  <a16:creationId xmlns:a16="http://schemas.microsoft.com/office/drawing/2014/main" id="{63915C18-60E5-E94C-854A-20EE478DA660}"/>
                </a:ext>
              </a:extLst>
            </p:cNvPr>
            <p:cNvSpPr/>
            <p:nvPr/>
          </p:nvSpPr>
          <p:spPr bwMode="auto">
            <a:xfrm>
              <a:off x="3429000" y="1694685"/>
              <a:ext cx="990600" cy="685800"/>
            </a:xfrm>
            <a:prstGeom prst="roundRect">
              <a:avLst/>
            </a:prstGeom>
            <a:solidFill>
              <a:schemeClr val="lt1">
                <a:alpha val="0"/>
              </a:schemeClr>
            </a:solidFill>
            <a:ln w="38100" cmpd="sng">
              <a:solidFill>
                <a:schemeClr val="accent2"/>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Lucida Sans" pitchFamily="34" charset="0"/>
                <a:ea typeface="굴림" pitchFamily="34" charset="-127"/>
                <a:cs typeface="Tahoma" pitchFamily="34" charset="0"/>
              </a:endParaRPr>
            </a:p>
          </p:txBody>
        </p:sp>
        <p:sp>
          <p:nvSpPr>
            <p:cNvPr id="50" name="Rounded Rectangle 49">
              <a:extLst>
                <a:ext uri="{FF2B5EF4-FFF2-40B4-BE49-F238E27FC236}">
                  <a16:creationId xmlns:a16="http://schemas.microsoft.com/office/drawing/2014/main" id="{5879BFA2-420D-4743-B01C-5AE31A8115FC}"/>
                </a:ext>
              </a:extLst>
            </p:cNvPr>
            <p:cNvSpPr/>
            <p:nvPr/>
          </p:nvSpPr>
          <p:spPr bwMode="auto">
            <a:xfrm>
              <a:off x="1230085" y="1447800"/>
              <a:ext cx="990600" cy="685800"/>
            </a:xfrm>
            <a:prstGeom prst="roundRect">
              <a:avLst/>
            </a:prstGeom>
            <a:solidFill>
              <a:schemeClr val="lt1">
                <a:alpha val="0"/>
              </a:schemeClr>
            </a:solidFill>
            <a:ln w="38100" cmpd="sng">
              <a:solidFill>
                <a:schemeClr val="accent2"/>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Lucida Sans" pitchFamily="34" charset="0"/>
                <a:ea typeface="굴림" pitchFamily="34" charset="-127"/>
                <a:cs typeface="Tahoma" pitchFamily="34" charset="0"/>
              </a:endParaRPr>
            </a:p>
          </p:txBody>
        </p:sp>
      </p:grpSp>
      <p:graphicFrame>
        <p:nvGraphicFramePr>
          <p:cNvPr id="53" name="Chart 52">
            <a:extLst>
              <a:ext uri="{FF2B5EF4-FFF2-40B4-BE49-F238E27FC236}">
                <a16:creationId xmlns:a16="http://schemas.microsoft.com/office/drawing/2014/main" id="{B237B0FF-BF9C-BB47-AAD5-580D7A9A9D41}"/>
              </a:ext>
            </a:extLst>
          </p:cNvPr>
          <p:cNvGraphicFramePr>
            <a:graphicFrameLocks/>
          </p:cNvGraphicFramePr>
          <p:nvPr/>
        </p:nvGraphicFramePr>
        <p:xfrm>
          <a:off x="4462272" y="2796617"/>
          <a:ext cx="4681728" cy="2391771"/>
        </p:xfrm>
        <a:graphic>
          <a:graphicData uri="http://schemas.openxmlformats.org/drawingml/2006/chart">
            <c:chart xmlns:c="http://schemas.openxmlformats.org/drawingml/2006/chart" xmlns:r="http://schemas.openxmlformats.org/officeDocument/2006/relationships" r:id="rId5"/>
          </a:graphicData>
        </a:graphic>
      </p:graphicFrame>
      <p:sp>
        <p:nvSpPr>
          <p:cNvPr id="57" name="Rectangle 56">
            <a:extLst>
              <a:ext uri="{FF2B5EF4-FFF2-40B4-BE49-F238E27FC236}">
                <a16:creationId xmlns:a16="http://schemas.microsoft.com/office/drawing/2014/main" id="{55C3E561-DA5A-E843-8E03-B446ADEF3F3C}"/>
              </a:ext>
            </a:extLst>
          </p:cNvPr>
          <p:cNvSpPr/>
          <p:nvPr/>
        </p:nvSpPr>
        <p:spPr>
          <a:xfrm>
            <a:off x="-25674" y="5869871"/>
            <a:ext cx="9169674" cy="461665"/>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Variation in </a:t>
            </a:r>
            <a:r>
              <a:rPr kumimoji="0" lang="en-US" sz="2400" b="1" i="0" u="none" strike="noStrike" kern="1200" cap="none" spc="0" normalizeH="0" baseline="0" noProof="0" dirty="0">
                <a:ln>
                  <a:noFill/>
                </a:ln>
                <a:solidFill>
                  <a:srgbClr val="0000FF"/>
                </a:solidFill>
                <a:effectLst/>
                <a:uLnTx/>
                <a:uFillTx/>
                <a:latin typeface="Gill Sans MT"/>
                <a:ea typeface="+mn-ea"/>
                <a:cs typeface="Gill Sans MT"/>
              </a:rPr>
              <a:t>FLOP/Byte: </a:t>
            </a: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up to </a:t>
            </a:r>
            <a:r>
              <a:rPr kumimoji="0" lang="en-US" sz="2400" b="1" i="0" u="none" strike="noStrike" kern="1200" cap="none" spc="0" normalizeH="0" baseline="0" noProof="0" dirty="0">
                <a:ln>
                  <a:noFill/>
                </a:ln>
                <a:solidFill>
                  <a:srgbClr val="0000FF"/>
                </a:solidFill>
                <a:effectLst/>
                <a:uLnTx/>
                <a:uFillTx/>
                <a:latin typeface="Gill Sans MT"/>
                <a:ea typeface="+mn-ea"/>
                <a:cs typeface="Gill Sans MT"/>
              </a:rPr>
              <a:t>244x</a:t>
            </a: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 across layers</a:t>
            </a:r>
          </a:p>
        </p:txBody>
      </p:sp>
      <p:sp>
        <p:nvSpPr>
          <p:cNvPr id="58" name="Rounded Rectangle 57">
            <a:extLst>
              <a:ext uri="{FF2B5EF4-FFF2-40B4-BE49-F238E27FC236}">
                <a16:creationId xmlns:a16="http://schemas.microsoft.com/office/drawing/2014/main" id="{15F8C434-3BB6-3442-93DD-EFCD378945D3}"/>
              </a:ext>
            </a:extLst>
          </p:cNvPr>
          <p:cNvSpPr/>
          <p:nvPr/>
        </p:nvSpPr>
        <p:spPr bwMode="auto">
          <a:xfrm>
            <a:off x="5919715" y="3452961"/>
            <a:ext cx="990600" cy="685800"/>
          </a:xfrm>
          <a:prstGeom prst="roundRect">
            <a:avLst/>
          </a:prstGeom>
          <a:solidFill>
            <a:schemeClr val="lt1">
              <a:alpha val="0"/>
            </a:schemeClr>
          </a:solidFill>
          <a:ln w="38100" cmpd="sng">
            <a:solidFill>
              <a:schemeClr val="accent2"/>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Lucida Sans" pitchFamily="34" charset="0"/>
              <a:ea typeface="굴림" pitchFamily="34" charset="-127"/>
              <a:cs typeface="Tahoma" pitchFamily="34" charset="0"/>
            </a:endParaRPr>
          </a:p>
        </p:txBody>
      </p:sp>
      <p:sp>
        <p:nvSpPr>
          <p:cNvPr id="59" name="Rounded Rectangle 58">
            <a:extLst>
              <a:ext uri="{FF2B5EF4-FFF2-40B4-BE49-F238E27FC236}">
                <a16:creationId xmlns:a16="http://schemas.microsoft.com/office/drawing/2014/main" id="{7F9AAB31-AD36-5D44-B004-0EEC8C56B9CB}"/>
              </a:ext>
            </a:extLst>
          </p:cNvPr>
          <p:cNvSpPr/>
          <p:nvPr/>
        </p:nvSpPr>
        <p:spPr bwMode="auto">
          <a:xfrm>
            <a:off x="7016761" y="3930212"/>
            <a:ext cx="990600" cy="685800"/>
          </a:xfrm>
          <a:prstGeom prst="roundRect">
            <a:avLst/>
          </a:prstGeom>
          <a:solidFill>
            <a:schemeClr val="lt1">
              <a:alpha val="0"/>
            </a:schemeClr>
          </a:solidFill>
          <a:ln w="38100" cmpd="sng">
            <a:solidFill>
              <a:schemeClr val="accent2"/>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Lucida Sans" pitchFamily="34" charset="0"/>
              <a:ea typeface="굴림" pitchFamily="34" charset="-127"/>
              <a:cs typeface="Tahoma" pitchFamily="34" charset="0"/>
            </a:endParaRPr>
          </a:p>
        </p:txBody>
      </p:sp>
      <p:sp>
        <p:nvSpPr>
          <p:cNvPr id="60" name="Rectangle 59">
            <a:extLst>
              <a:ext uri="{FF2B5EF4-FFF2-40B4-BE49-F238E27FC236}">
                <a16:creationId xmlns:a16="http://schemas.microsoft.com/office/drawing/2014/main" id="{27255C45-7B86-5745-B1B2-7E93DF5FBD83}"/>
              </a:ext>
            </a:extLst>
          </p:cNvPr>
          <p:cNvSpPr/>
          <p:nvPr/>
        </p:nvSpPr>
        <p:spPr>
          <a:xfrm>
            <a:off x="-25674" y="5248258"/>
            <a:ext cx="9169674" cy="461665"/>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Variation in </a:t>
            </a:r>
            <a:r>
              <a:rPr kumimoji="0" lang="en-US" sz="2400" b="1" i="0" u="none" strike="noStrike" kern="1200" cap="none" spc="0" normalizeH="0" baseline="0" noProof="0" dirty="0">
                <a:ln>
                  <a:noFill/>
                </a:ln>
                <a:solidFill>
                  <a:srgbClr val="0000FF"/>
                </a:solidFill>
                <a:effectLst/>
                <a:uLnTx/>
                <a:uFillTx/>
                <a:latin typeface="Gill Sans MT"/>
                <a:ea typeface="+mn-ea"/>
                <a:cs typeface="Gill Sans MT"/>
              </a:rPr>
              <a:t>MAC intensity: </a:t>
            </a: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up to </a:t>
            </a:r>
            <a:r>
              <a:rPr kumimoji="0" lang="en-US" sz="2400" b="1" i="0" u="none" strike="noStrike" kern="1200" cap="none" spc="0" normalizeH="0" baseline="0" noProof="0" dirty="0">
                <a:ln>
                  <a:noFill/>
                </a:ln>
                <a:solidFill>
                  <a:srgbClr val="0000FF"/>
                </a:solidFill>
                <a:effectLst/>
                <a:uLnTx/>
                <a:uFillTx/>
                <a:latin typeface="Gill Sans MT"/>
                <a:ea typeface="+mn-ea"/>
                <a:cs typeface="Gill Sans MT"/>
              </a:rPr>
              <a:t>200x</a:t>
            </a:r>
            <a:r>
              <a:rPr kumimoji="0" lang="en-US" sz="2400" b="1" i="0" u="none" strike="noStrike" kern="1200" cap="none" spc="0" normalizeH="0" baseline="0" noProof="0" dirty="0">
                <a:ln>
                  <a:noFill/>
                </a:ln>
                <a:solidFill>
                  <a:srgbClr val="000000"/>
                </a:solidFill>
                <a:effectLst/>
                <a:uLnTx/>
                <a:uFillTx/>
                <a:latin typeface="Gill Sans MT"/>
                <a:ea typeface="+mn-ea"/>
                <a:cs typeface="Gill Sans MT"/>
              </a:rPr>
              <a:t> across layers</a:t>
            </a:r>
          </a:p>
        </p:txBody>
      </p:sp>
    </p:spTree>
    <p:extLst>
      <p:ext uri="{BB962C8B-B14F-4D97-AF65-F5344CB8AC3E}">
        <p14:creationId xmlns:p14="http://schemas.microsoft.com/office/powerpoint/2010/main" val="236415423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p:cNvSpPr>
            <a:spLocks noGrp="1"/>
          </p:cNvSpPr>
          <p:nvPr>
            <p:ph type="title"/>
          </p:nvPr>
        </p:nvSpPr>
        <p:spPr>
          <a:xfrm>
            <a:off x="0" y="-228600"/>
            <a:ext cx="9144000" cy="914400"/>
          </a:xfrm>
        </p:spPr>
        <p:txBody>
          <a:bodyPr/>
          <a:lstStyle/>
          <a:p>
            <a:r>
              <a:rPr lang="en-US" sz="4000" dirty="0">
                <a:latin typeface="Gill Sans MT"/>
                <a:cs typeface="Gill Sans MT"/>
              </a:rPr>
              <a:t>Mensa High-Level Overview</a:t>
            </a:r>
          </a:p>
        </p:txBody>
      </p:sp>
      <p:cxnSp>
        <p:nvCxnSpPr>
          <p:cNvPr id="137" name="Straight Arrow Connector 136"/>
          <p:cNvCxnSpPr>
            <a:cxnSpLocks/>
          </p:cNvCxnSpPr>
          <p:nvPr/>
        </p:nvCxnSpPr>
        <p:spPr>
          <a:xfrm flipV="1">
            <a:off x="4648200" y="1066800"/>
            <a:ext cx="0" cy="5167690"/>
          </a:xfrm>
          <a:prstGeom prst="straightConnector1">
            <a:avLst/>
          </a:prstGeom>
          <a:ln w="19050" cmpd="sng">
            <a:solidFill>
              <a:schemeClr val="tx1"/>
            </a:solidFill>
            <a:prstDash val="sysDash"/>
            <a:headEnd type="none" w="med" len="med"/>
            <a:tailEnd type="none"/>
          </a:ln>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a:off x="198932" y="482278"/>
            <a:ext cx="3912610"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Gill Sans MT"/>
                <a:ea typeface="+mn-ea"/>
                <a:cs typeface="Gill Sans MT"/>
              </a:rPr>
              <a:t>Edge TPU Accelerator</a:t>
            </a:r>
          </a:p>
        </p:txBody>
      </p:sp>
      <p:sp>
        <p:nvSpPr>
          <p:cNvPr id="102" name="TextBox 101"/>
          <p:cNvSpPr txBox="1"/>
          <p:nvPr/>
        </p:nvSpPr>
        <p:spPr>
          <a:xfrm>
            <a:off x="6213539" y="406078"/>
            <a:ext cx="1261884"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F497D"/>
                </a:solidFill>
                <a:effectLst/>
                <a:uLnTx/>
                <a:uFillTx/>
                <a:latin typeface="Gill Sans MT"/>
                <a:ea typeface="+mn-ea"/>
                <a:cs typeface="Gill Sans MT"/>
              </a:rPr>
              <a:t>Mensa</a:t>
            </a:r>
          </a:p>
        </p:txBody>
      </p:sp>
      <p:grpSp>
        <p:nvGrpSpPr>
          <p:cNvPr id="39" name="Group 38">
            <a:extLst>
              <a:ext uri="{FF2B5EF4-FFF2-40B4-BE49-F238E27FC236}">
                <a16:creationId xmlns:a16="http://schemas.microsoft.com/office/drawing/2014/main" id="{5BA9A33F-5191-7179-6D06-3ADCF8338F28}"/>
              </a:ext>
            </a:extLst>
          </p:cNvPr>
          <p:cNvGrpSpPr/>
          <p:nvPr/>
        </p:nvGrpSpPr>
        <p:grpSpPr>
          <a:xfrm>
            <a:off x="140816" y="952978"/>
            <a:ext cx="4126384" cy="5314532"/>
            <a:chOff x="140816" y="952978"/>
            <a:chExt cx="4126384" cy="5314532"/>
          </a:xfrm>
        </p:grpSpPr>
        <p:sp>
          <p:nvSpPr>
            <p:cNvPr id="136" name="TextBox 135"/>
            <p:cNvSpPr txBox="1"/>
            <p:nvPr/>
          </p:nvSpPr>
          <p:spPr>
            <a:xfrm>
              <a:off x="800109" y="5867400"/>
              <a:ext cx="2933691"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Gill Sans MT"/>
                  <a:ea typeface="+mn-ea"/>
                  <a:cs typeface="Gill Sans MT"/>
                </a:rPr>
                <a:t>Monolithic Accelerator</a:t>
              </a:r>
            </a:p>
          </p:txBody>
        </p:sp>
        <p:cxnSp>
          <p:nvCxnSpPr>
            <p:cNvPr id="109" name="Straight Arrow Connector 108"/>
            <p:cNvCxnSpPr>
              <a:cxnSpLocks/>
            </p:cNvCxnSpPr>
            <p:nvPr/>
          </p:nvCxnSpPr>
          <p:spPr>
            <a:xfrm>
              <a:off x="2356192" y="2891297"/>
              <a:ext cx="0" cy="810322"/>
            </a:xfrm>
            <a:prstGeom prst="straightConnector1">
              <a:avLst/>
            </a:prstGeom>
            <a:noFill/>
            <a:ln w="57150" cap="flat" cmpd="sng" algn="ctr">
              <a:solidFill>
                <a:schemeClr val="tx1"/>
              </a:solidFill>
              <a:prstDash val="solid"/>
              <a:miter lim="800000"/>
              <a:headEnd type="none"/>
              <a:tailEnd type="arrow"/>
            </a:ln>
            <a:effectLst/>
          </p:spPr>
        </p:cxnSp>
        <p:grpSp>
          <p:nvGrpSpPr>
            <p:cNvPr id="138" name="Group 137"/>
            <p:cNvGrpSpPr/>
            <p:nvPr/>
          </p:nvGrpSpPr>
          <p:grpSpPr>
            <a:xfrm>
              <a:off x="990599" y="4571997"/>
              <a:ext cx="2667001" cy="1219202"/>
              <a:chOff x="1656735" y="4190999"/>
              <a:chExt cx="1696065" cy="914403"/>
            </a:xfrm>
          </p:grpSpPr>
          <p:sp>
            <p:nvSpPr>
              <p:cNvPr id="139" name="Rounded Rectangle 138"/>
              <p:cNvSpPr/>
              <p:nvPr/>
            </p:nvSpPr>
            <p:spPr>
              <a:xfrm>
                <a:off x="1656735" y="4191000"/>
                <a:ext cx="1696065" cy="914400"/>
              </a:xfrm>
              <a:prstGeom prst="roundRect">
                <a:avLst>
                  <a:gd name="adj" fmla="val 14768"/>
                </a:avLst>
              </a:prstGeom>
              <a:solidFill>
                <a:schemeClr val="lt1">
                  <a:alpha val="0"/>
                </a:schemeClr>
              </a:solidFill>
              <a:ln w="28575" cmpd="sng">
                <a:solidFill>
                  <a:srgbClr val="00000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Gill Sans MT"/>
                  <a:ea typeface="+mn-ea"/>
                  <a:cs typeface="Gill Sans MT"/>
                </a:endParaRPr>
              </a:p>
            </p:txBody>
          </p:sp>
          <p:grpSp>
            <p:nvGrpSpPr>
              <p:cNvPr id="140" name="Group 139"/>
              <p:cNvGrpSpPr/>
              <p:nvPr/>
            </p:nvGrpSpPr>
            <p:grpSpPr>
              <a:xfrm>
                <a:off x="1728012" y="4190999"/>
                <a:ext cx="380998" cy="914400"/>
                <a:chOff x="3778929" y="5410199"/>
                <a:chExt cx="670320" cy="1219200"/>
              </a:xfrm>
            </p:grpSpPr>
            <p:sp>
              <p:nvSpPr>
                <p:cNvPr id="225" name="Rounded Rectangle 224"/>
                <p:cNvSpPr/>
                <p:nvPr/>
              </p:nvSpPr>
              <p:spPr>
                <a:xfrm>
                  <a:off x="3778929" y="5486401"/>
                  <a:ext cx="670320" cy="1036983"/>
                </a:xfrm>
                <a:prstGeom prst="roundRect">
                  <a:avLst/>
                </a:prstGeom>
                <a:solidFill>
                  <a:srgbClr val="4A886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226" name="TextBox 225"/>
                <p:cNvSpPr txBox="1"/>
                <p:nvPr/>
              </p:nvSpPr>
              <p:spPr>
                <a:xfrm rot="16200000">
                  <a:off x="3503998" y="5795964"/>
                  <a:ext cx="1219200" cy="4476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Buffer</a:t>
                  </a:r>
                </a:p>
              </p:txBody>
            </p:sp>
          </p:grpSp>
          <p:grpSp>
            <p:nvGrpSpPr>
              <p:cNvPr id="141" name="Group 140"/>
              <p:cNvGrpSpPr/>
              <p:nvPr/>
            </p:nvGrpSpPr>
            <p:grpSpPr>
              <a:xfrm>
                <a:off x="2165557" y="4191002"/>
                <a:ext cx="359620" cy="914400"/>
                <a:chOff x="3655823" y="5410202"/>
                <a:chExt cx="476852" cy="1219200"/>
              </a:xfrm>
            </p:grpSpPr>
            <p:sp>
              <p:nvSpPr>
                <p:cNvPr id="223" name="Rounded Rectangle 222"/>
                <p:cNvSpPr/>
                <p:nvPr/>
              </p:nvSpPr>
              <p:spPr>
                <a:xfrm>
                  <a:off x="3655823" y="5486401"/>
                  <a:ext cx="476852" cy="1036983"/>
                </a:xfrm>
                <a:prstGeom prst="roundRect">
                  <a:avLst/>
                </a:prstGeom>
                <a:solidFill>
                  <a:schemeClr val="bg1">
                    <a:lumMod val="6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224" name="TextBox 223"/>
                <p:cNvSpPr txBox="1"/>
                <p:nvPr/>
              </p:nvSpPr>
              <p:spPr>
                <a:xfrm rot="16200000">
                  <a:off x="3267073" y="5851104"/>
                  <a:ext cx="1219200" cy="3373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000000"/>
                      </a:solidFill>
                      <a:effectLst/>
                      <a:uLnTx/>
                      <a:uFillTx/>
                      <a:latin typeface="Gill Sans MT"/>
                      <a:ea typeface="+mn-ea"/>
                      <a:cs typeface="Gill Sans MT"/>
                    </a:rPr>
                    <a:t>NoC</a:t>
                  </a:r>
                  <a:endParaRPr kumimoji="0" lang="en-US" sz="20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142" name="Group 141"/>
              <p:cNvGrpSpPr/>
              <p:nvPr/>
            </p:nvGrpSpPr>
            <p:grpSpPr>
              <a:xfrm>
                <a:off x="2590801" y="4267200"/>
                <a:ext cx="685800" cy="762000"/>
                <a:chOff x="1905000" y="4876800"/>
                <a:chExt cx="4370698" cy="2998047"/>
              </a:xfrm>
            </p:grpSpPr>
            <p:grpSp>
              <p:nvGrpSpPr>
                <p:cNvPr id="143" name="Group 142"/>
                <p:cNvGrpSpPr/>
                <p:nvPr/>
              </p:nvGrpSpPr>
              <p:grpSpPr>
                <a:xfrm>
                  <a:off x="1905000" y="4876800"/>
                  <a:ext cx="4370698" cy="1474047"/>
                  <a:chOff x="1905000" y="4876800"/>
                  <a:chExt cx="4370698" cy="1474047"/>
                </a:xfrm>
              </p:grpSpPr>
              <p:grpSp>
                <p:nvGrpSpPr>
                  <p:cNvPr id="185" name="Group 184"/>
                  <p:cNvGrpSpPr/>
                  <p:nvPr/>
                </p:nvGrpSpPr>
                <p:grpSpPr>
                  <a:xfrm>
                    <a:off x="1905000" y="4876800"/>
                    <a:ext cx="2160898" cy="1474047"/>
                    <a:chOff x="1823106" y="5168762"/>
                    <a:chExt cx="1687788" cy="1155838"/>
                  </a:xfrm>
                </p:grpSpPr>
                <p:sp>
                  <p:nvSpPr>
                    <p:cNvPr id="203" name="Rounded Rectangle 202"/>
                    <p:cNvSpPr/>
                    <p:nvPr/>
                  </p:nvSpPr>
                  <p:spPr>
                    <a:xfrm>
                      <a:off x="1828800"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4" name="Rounded Rectangle 203"/>
                    <p:cNvSpPr/>
                    <p:nvPr/>
                  </p:nvSpPr>
                  <p:spPr>
                    <a:xfrm>
                      <a:off x="2260778"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5" name="Rounded Rectangle 204"/>
                    <p:cNvSpPr/>
                    <p:nvPr/>
                  </p:nvSpPr>
                  <p:spPr>
                    <a:xfrm>
                      <a:off x="1828800"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6" name="Rounded Rectangle 205"/>
                    <p:cNvSpPr/>
                    <p:nvPr/>
                  </p:nvSpPr>
                  <p:spPr>
                    <a:xfrm>
                      <a:off x="2260778"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8" name="Rounded Rectangle 207"/>
                    <p:cNvSpPr/>
                    <p:nvPr/>
                  </p:nvSpPr>
                  <p:spPr>
                    <a:xfrm>
                      <a:off x="1828800" y="57810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1" name="Rounded Rectangle 210"/>
                    <p:cNvSpPr/>
                    <p:nvPr/>
                  </p:nvSpPr>
                  <p:spPr>
                    <a:xfrm>
                      <a:off x="2260778"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2" name="Rounded Rectangle 211"/>
                    <p:cNvSpPr/>
                    <p:nvPr/>
                  </p:nvSpPr>
                  <p:spPr>
                    <a:xfrm>
                      <a:off x="2692755"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4" name="Rounded Rectangle 213"/>
                    <p:cNvSpPr/>
                    <p:nvPr/>
                  </p:nvSpPr>
                  <p:spPr>
                    <a:xfrm>
                      <a:off x="2692755"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5" name="Rounded Rectangle 214"/>
                    <p:cNvSpPr/>
                    <p:nvPr/>
                  </p:nvSpPr>
                  <p:spPr>
                    <a:xfrm>
                      <a:off x="2692755"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6" name="Rounded Rectangle 215"/>
                    <p:cNvSpPr/>
                    <p:nvPr/>
                  </p:nvSpPr>
                  <p:spPr>
                    <a:xfrm>
                      <a:off x="3118187" y="516876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7" name="Rounded Rectangle 216"/>
                    <p:cNvSpPr/>
                    <p:nvPr/>
                  </p:nvSpPr>
                  <p:spPr>
                    <a:xfrm>
                      <a:off x="3118187" y="5466936"/>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8" name="Rounded Rectangle 217"/>
                    <p:cNvSpPr/>
                    <p:nvPr/>
                  </p:nvSpPr>
                  <p:spPr>
                    <a:xfrm>
                      <a:off x="3118187" y="57748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19" name="Rounded Rectangle 218"/>
                    <p:cNvSpPr/>
                    <p:nvPr/>
                  </p:nvSpPr>
                  <p:spPr>
                    <a:xfrm>
                      <a:off x="1823106" y="60858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20" name="Rounded Rectangle 219"/>
                    <p:cNvSpPr/>
                    <p:nvPr/>
                  </p:nvSpPr>
                  <p:spPr>
                    <a:xfrm>
                      <a:off x="2255084"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21" name="Rounded Rectangle 220"/>
                    <p:cNvSpPr/>
                    <p:nvPr/>
                  </p:nvSpPr>
                  <p:spPr>
                    <a:xfrm>
                      <a:off x="2687061"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22" name="Rounded Rectangle 221"/>
                    <p:cNvSpPr/>
                    <p:nvPr/>
                  </p:nvSpPr>
                  <p:spPr>
                    <a:xfrm>
                      <a:off x="3112493" y="60796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grpSp>
              <p:grpSp>
                <p:nvGrpSpPr>
                  <p:cNvPr id="186" name="Group 185"/>
                  <p:cNvGrpSpPr/>
                  <p:nvPr/>
                </p:nvGrpSpPr>
                <p:grpSpPr>
                  <a:xfrm>
                    <a:off x="4114800" y="4876800"/>
                    <a:ext cx="2160898" cy="1474047"/>
                    <a:chOff x="1823106" y="5168762"/>
                    <a:chExt cx="1687788" cy="1155838"/>
                  </a:xfrm>
                </p:grpSpPr>
                <p:sp>
                  <p:nvSpPr>
                    <p:cNvPr id="187" name="Rounded Rectangle 186"/>
                    <p:cNvSpPr/>
                    <p:nvPr/>
                  </p:nvSpPr>
                  <p:spPr>
                    <a:xfrm>
                      <a:off x="1828800"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8" name="Rounded Rectangle 187"/>
                    <p:cNvSpPr/>
                    <p:nvPr/>
                  </p:nvSpPr>
                  <p:spPr>
                    <a:xfrm>
                      <a:off x="2260778"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9" name="Rounded Rectangle 188"/>
                    <p:cNvSpPr/>
                    <p:nvPr/>
                  </p:nvSpPr>
                  <p:spPr>
                    <a:xfrm>
                      <a:off x="1828800"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0" name="Rounded Rectangle 189"/>
                    <p:cNvSpPr/>
                    <p:nvPr/>
                  </p:nvSpPr>
                  <p:spPr>
                    <a:xfrm>
                      <a:off x="2260778"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1" name="Rounded Rectangle 190"/>
                    <p:cNvSpPr/>
                    <p:nvPr/>
                  </p:nvSpPr>
                  <p:spPr>
                    <a:xfrm>
                      <a:off x="1828800" y="57810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2" name="Rounded Rectangle 191"/>
                    <p:cNvSpPr/>
                    <p:nvPr/>
                  </p:nvSpPr>
                  <p:spPr>
                    <a:xfrm>
                      <a:off x="2260778"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3" name="Rounded Rectangle 192"/>
                    <p:cNvSpPr/>
                    <p:nvPr/>
                  </p:nvSpPr>
                  <p:spPr>
                    <a:xfrm>
                      <a:off x="2692755"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4" name="Rounded Rectangle 193"/>
                    <p:cNvSpPr/>
                    <p:nvPr/>
                  </p:nvSpPr>
                  <p:spPr>
                    <a:xfrm>
                      <a:off x="2692755"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5" name="Rounded Rectangle 194"/>
                    <p:cNvSpPr/>
                    <p:nvPr/>
                  </p:nvSpPr>
                  <p:spPr>
                    <a:xfrm>
                      <a:off x="2692755"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6" name="Rounded Rectangle 195"/>
                    <p:cNvSpPr/>
                    <p:nvPr/>
                  </p:nvSpPr>
                  <p:spPr>
                    <a:xfrm>
                      <a:off x="3118187" y="516876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7" name="Rounded Rectangle 196"/>
                    <p:cNvSpPr/>
                    <p:nvPr/>
                  </p:nvSpPr>
                  <p:spPr>
                    <a:xfrm>
                      <a:off x="3118187" y="5466936"/>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8" name="Rounded Rectangle 197"/>
                    <p:cNvSpPr/>
                    <p:nvPr/>
                  </p:nvSpPr>
                  <p:spPr>
                    <a:xfrm>
                      <a:off x="3118187" y="57748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99" name="Rounded Rectangle 198"/>
                    <p:cNvSpPr/>
                    <p:nvPr/>
                  </p:nvSpPr>
                  <p:spPr>
                    <a:xfrm>
                      <a:off x="1823106" y="60858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0" name="Rounded Rectangle 199"/>
                    <p:cNvSpPr/>
                    <p:nvPr/>
                  </p:nvSpPr>
                  <p:spPr>
                    <a:xfrm>
                      <a:off x="2255084"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1" name="Rounded Rectangle 200"/>
                    <p:cNvSpPr/>
                    <p:nvPr/>
                  </p:nvSpPr>
                  <p:spPr>
                    <a:xfrm>
                      <a:off x="2687061"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202" name="Rounded Rectangle 201"/>
                    <p:cNvSpPr/>
                    <p:nvPr/>
                  </p:nvSpPr>
                  <p:spPr>
                    <a:xfrm>
                      <a:off x="3112493" y="60796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grpSp>
            </p:grpSp>
            <p:grpSp>
              <p:nvGrpSpPr>
                <p:cNvPr id="144" name="Group 143"/>
                <p:cNvGrpSpPr/>
                <p:nvPr/>
              </p:nvGrpSpPr>
              <p:grpSpPr>
                <a:xfrm>
                  <a:off x="1905000" y="6400800"/>
                  <a:ext cx="4370698" cy="1474047"/>
                  <a:chOff x="1905000" y="4876800"/>
                  <a:chExt cx="4370698" cy="1474047"/>
                </a:xfrm>
              </p:grpSpPr>
              <p:grpSp>
                <p:nvGrpSpPr>
                  <p:cNvPr id="145" name="Group 144"/>
                  <p:cNvGrpSpPr/>
                  <p:nvPr/>
                </p:nvGrpSpPr>
                <p:grpSpPr>
                  <a:xfrm>
                    <a:off x="1905000" y="4876800"/>
                    <a:ext cx="2160898" cy="1474047"/>
                    <a:chOff x="1823106" y="5168762"/>
                    <a:chExt cx="1687788" cy="1155838"/>
                  </a:xfrm>
                </p:grpSpPr>
                <p:sp>
                  <p:nvSpPr>
                    <p:cNvPr id="163" name="Rounded Rectangle 162"/>
                    <p:cNvSpPr/>
                    <p:nvPr/>
                  </p:nvSpPr>
                  <p:spPr>
                    <a:xfrm>
                      <a:off x="1828800"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4" name="Rounded Rectangle 163"/>
                    <p:cNvSpPr/>
                    <p:nvPr/>
                  </p:nvSpPr>
                  <p:spPr>
                    <a:xfrm>
                      <a:off x="2260778"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5" name="Rounded Rectangle 164"/>
                    <p:cNvSpPr/>
                    <p:nvPr/>
                  </p:nvSpPr>
                  <p:spPr>
                    <a:xfrm>
                      <a:off x="1828800"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6" name="Rounded Rectangle 165"/>
                    <p:cNvSpPr/>
                    <p:nvPr/>
                  </p:nvSpPr>
                  <p:spPr>
                    <a:xfrm>
                      <a:off x="2260778"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7" name="Rounded Rectangle 166"/>
                    <p:cNvSpPr/>
                    <p:nvPr/>
                  </p:nvSpPr>
                  <p:spPr>
                    <a:xfrm>
                      <a:off x="1828800" y="57810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8" name="Rounded Rectangle 167"/>
                    <p:cNvSpPr/>
                    <p:nvPr/>
                  </p:nvSpPr>
                  <p:spPr>
                    <a:xfrm>
                      <a:off x="2260778"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9" name="Rounded Rectangle 168"/>
                    <p:cNvSpPr/>
                    <p:nvPr/>
                  </p:nvSpPr>
                  <p:spPr>
                    <a:xfrm>
                      <a:off x="2692755"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70" name="Rounded Rectangle 169"/>
                    <p:cNvSpPr/>
                    <p:nvPr/>
                  </p:nvSpPr>
                  <p:spPr>
                    <a:xfrm>
                      <a:off x="2692755"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71" name="Rounded Rectangle 170"/>
                    <p:cNvSpPr/>
                    <p:nvPr/>
                  </p:nvSpPr>
                  <p:spPr>
                    <a:xfrm>
                      <a:off x="2692755"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72" name="Rounded Rectangle 171"/>
                    <p:cNvSpPr/>
                    <p:nvPr/>
                  </p:nvSpPr>
                  <p:spPr>
                    <a:xfrm>
                      <a:off x="3118187" y="516876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79" name="Rounded Rectangle 178"/>
                    <p:cNvSpPr/>
                    <p:nvPr/>
                  </p:nvSpPr>
                  <p:spPr>
                    <a:xfrm>
                      <a:off x="3118187" y="5466936"/>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0" name="Rounded Rectangle 179"/>
                    <p:cNvSpPr/>
                    <p:nvPr/>
                  </p:nvSpPr>
                  <p:spPr>
                    <a:xfrm>
                      <a:off x="3118187" y="57748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1" name="Rounded Rectangle 180"/>
                    <p:cNvSpPr/>
                    <p:nvPr/>
                  </p:nvSpPr>
                  <p:spPr>
                    <a:xfrm>
                      <a:off x="1823106" y="60858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2" name="Rounded Rectangle 181"/>
                    <p:cNvSpPr/>
                    <p:nvPr/>
                  </p:nvSpPr>
                  <p:spPr>
                    <a:xfrm>
                      <a:off x="2255084"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3" name="Rounded Rectangle 182"/>
                    <p:cNvSpPr/>
                    <p:nvPr/>
                  </p:nvSpPr>
                  <p:spPr>
                    <a:xfrm>
                      <a:off x="2687061"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84" name="Rounded Rectangle 183"/>
                    <p:cNvSpPr/>
                    <p:nvPr/>
                  </p:nvSpPr>
                  <p:spPr>
                    <a:xfrm>
                      <a:off x="3112493" y="60796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grpSp>
              <p:grpSp>
                <p:nvGrpSpPr>
                  <p:cNvPr id="146" name="Group 145"/>
                  <p:cNvGrpSpPr/>
                  <p:nvPr/>
                </p:nvGrpSpPr>
                <p:grpSpPr>
                  <a:xfrm>
                    <a:off x="4114800" y="4876800"/>
                    <a:ext cx="2160898" cy="1474047"/>
                    <a:chOff x="1823106" y="5168762"/>
                    <a:chExt cx="1687788" cy="1155838"/>
                  </a:xfrm>
                </p:grpSpPr>
                <p:sp>
                  <p:nvSpPr>
                    <p:cNvPr id="147" name="Rounded Rectangle 146"/>
                    <p:cNvSpPr/>
                    <p:nvPr/>
                  </p:nvSpPr>
                  <p:spPr>
                    <a:xfrm>
                      <a:off x="1828800"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48" name="Rounded Rectangle 147"/>
                    <p:cNvSpPr/>
                    <p:nvPr/>
                  </p:nvSpPr>
                  <p:spPr>
                    <a:xfrm>
                      <a:off x="2260778"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49" name="Rounded Rectangle 148"/>
                    <p:cNvSpPr/>
                    <p:nvPr/>
                  </p:nvSpPr>
                  <p:spPr>
                    <a:xfrm>
                      <a:off x="1828800"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0" name="Rounded Rectangle 149"/>
                    <p:cNvSpPr/>
                    <p:nvPr/>
                  </p:nvSpPr>
                  <p:spPr>
                    <a:xfrm>
                      <a:off x="2260778"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1" name="Rounded Rectangle 150"/>
                    <p:cNvSpPr/>
                    <p:nvPr/>
                  </p:nvSpPr>
                  <p:spPr>
                    <a:xfrm>
                      <a:off x="1828800" y="57810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2" name="Rounded Rectangle 151"/>
                    <p:cNvSpPr/>
                    <p:nvPr/>
                  </p:nvSpPr>
                  <p:spPr>
                    <a:xfrm>
                      <a:off x="2260778"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3" name="Rounded Rectangle 152"/>
                    <p:cNvSpPr/>
                    <p:nvPr/>
                  </p:nvSpPr>
                  <p:spPr>
                    <a:xfrm>
                      <a:off x="2692755" y="5174974"/>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4" name="Rounded Rectangle 153"/>
                    <p:cNvSpPr/>
                    <p:nvPr/>
                  </p:nvSpPr>
                  <p:spPr>
                    <a:xfrm>
                      <a:off x="2692755" y="5473148"/>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5" name="Rounded Rectangle 154"/>
                    <p:cNvSpPr/>
                    <p:nvPr/>
                  </p:nvSpPr>
                  <p:spPr>
                    <a:xfrm>
                      <a:off x="2692755" y="57713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6" name="Rounded Rectangle 155"/>
                    <p:cNvSpPr/>
                    <p:nvPr/>
                  </p:nvSpPr>
                  <p:spPr>
                    <a:xfrm>
                      <a:off x="3118187" y="516876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7" name="Rounded Rectangle 156"/>
                    <p:cNvSpPr/>
                    <p:nvPr/>
                  </p:nvSpPr>
                  <p:spPr>
                    <a:xfrm>
                      <a:off x="3118187" y="5466936"/>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8" name="Rounded Rectangle 157"/>
                    <p:cNvSpPr/>
                    <p:nvPr/>
                  </p:nvSpPr>
                  <p:spPr>
                    <a:xfrm>
                      <a:off x="3118187" y="57748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59" name="Rounded Rectangle 158"/>
                    <p:cNvSpPr/>
                    <p:nvPr/>
                  </p:nvSpPr>
                  <p:spPr>
                    <a:xfrm>
                      <a:off x="1823106" y="6085859"/>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0" name="Rounded Rectangle 159"/>
                    <p:cNvSpPr/>
                    <p:nvPr/>
                  </p:nvSpPr>
                  <p:spPr>
                    <a:xfrm>
                      <a:off x="2255084"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1" name="Rounded Rectangle 160"/>
                    <p:cNvSpPr/>
                    <p:nvPr/>
                  </p:nvSpPr>
                  <p:spPr>
                    <a:xfrm>
                      <a:off x="2687061" y="6076122"/>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sp>
                  <p:nvSpPr>
                    <p:cNvPr id="162" name="Rounded Rectangle 161"/>
                    <p:cNvSpPr/>
                    <p:nvPr/>
                  </p:nvSpPr>
                  <p:spPr>
                    <a:xfrm>
                      <a:off x="3112493" y="6079647"/>
                      <a:ext cx="392707" cy="238741"/>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1" i="0" u="none" strike="noStrike" kern="1200" cap="none" spc="0" normalizeH="0" baseline="0" noProof="0" dirty="0">
                          <a:ln>
                            <a:noFill/>
                          </a:ln>
                          <a:solidFill>
                            <a:srgbClr val="000000"/>
                          </a:solidFill>
                          <a:effectLst/>
                          <a:uLnTx/>
                          <a:uFillTx/>
                          <a:latin typeface="Gill Sans MT"/>
                          <a:ea typeface="+mn-ea"/>
                          <a:cs typeface="Gill Sans MT"/>
                        </a:rPr>
                        <a:t>PE</a:t>
                      </a:r>
                    </a:p>
                  </p:txBody>
                </p:sp>
              </p:grpSp>
            </p:grpSp>
          </p:grpSp>
        </p:grpSp>
        <p:grpSp>
          <p:nvGrpSpPr>
            <p:cNvPr id="12" name="Group 11"/>
            <p:cNvGrpSpPr/>
            <p:nvPr/>
          </p:nvGrpSpPr>
          <p:grpSpPr>
            <a:xfrm>
              <a:off x="140816" y="952978"/>
              <a:ext cx="1546410" cy="1295400"/>
              <a:chOff x="1143000" y="1581090"/>
              <a:chExt cx="1546410" cy="1295400"/>
            </a:xfrm>
          </p:grpSpPr>
          <p:pic>
            <p:nvPicPr>
              <p:cNvPr id="75" name="Picture 74"/>
              <p:cNvPicPr>
                <a:picLocks noChangeAspect="1"/>
              </p:cNvPicPr>
              <p:nvPr/>
            </p:nvPicPr>
            <p:blipFill>
              <a:blip r:embed="rId3"/>
              <a:stretch>
                <a:fillRect/>
              </a:stretch>
            </p:blipFill>
            <p:spPr>
              <a:xfrm>
                <a:off x="1143000" y="1981200"/>
                <a:ext cx="1546410" cy="895290"/>
              </a:xfrm>
              <a:prstGeom prst="rect">
                <a:avLst/>
              </a:prstGeom>
            </p:spPr>
          </p:pic>
          <p:sp>
            <p:nvSpPr>
              <p:cNvPr id="77" name="TextBox 76"/>
              <p:cNvSpPr txBox="1"/>
              <p:nvPr/>
            </p:nvSpPr>
            <p:spPr>
              <a:xfrm>
                <a:off x="1320172" y="1581090"/>
                <a:ext cx="1170388"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Model A</a:t>
                </a:r>
              </a:p>
            </p:txBody>
          </p:sp>
        </p:grpSp>
        <p:pic>
          <p:nvPicPr>
            <p:cNvPr id="2" name="Picture 1"/>
            <p:cNvPicPr>
              <a:picLocks noChangeAspect="1"/>
            </p:cNvPicPr>
            <p:nvPr/>
          </p:nvPicPr>
          <p:blipFill>
            <a:blip r:embed="rId4"/>
            <a:stretch>
              <a:fillRect/>
            </a:stretch>
          </p:blipFill>
          <p:spPr>
            <a:xfrm>
              <a:off x="1664816" y="1353088"/>
              <a:ext cx="1219200" cy="810978"/>
            </a:xfrm>
            <a:prstGeom prst="rect">
              <a:avLst/>
            </a:prstGeom>
          </p:spPr>
        </p:pic>
        <p:sp>
          <p:nvSpPr>
            <p:cNvPr id="230" name="TextBox 229"/>
            <p:cNvSpPr txBox="1"/>
            <p:nvPr/>
          </p:nvSpPr>
          <p:spPr>
            <a:xfrm>
              <a:off x="1713628" y="952978"/>
              <a:ext cx="1170388"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Model B</a:t>
              </a:r>
            </a:p>
          </p:txBody>
        </p:sp>
        <p:pic>
          <p:nvPicPr>
            <p:cNvPr id="231" name="Picture 230">
              <a:extLst>
                <a:ext uri="{FF2B5EF4-FFF2-40B4-BE49-F238E27FC236}">
                  <a16:creationId xmlns:a16="http://schemas.microsoft.com/office/drawing/2014/main" id="{E4F31467-1A4E-A642-A1C4-D3DB55A2A338}"/>
                </a:ext>
              </a:extLst>
            </p:cNvPr>
            <p:cNvPicPr>
              <a:picLocks noChangeAspect="1"/>
            </p:cNvPicPr>
            <p:nvPr/>
          </p:nvPicPr>
          <p:blipFill>
            <a:blip r:embed="rId5"/>
            <a:stretch>
              <a:fillRect/>
            </a:stretch>
          </p:blipFill>
          <p:spPr>
            <a:xfrm>
              <a:off x="3265016" y="1407516"/>
              <a:ext cx="914400" cy="783772"/>
            </a:xfrm>
            <a:prstGeom prst="rect">
              <a:avLst/>
            </a:prstGeom>
          </p:spPr>
        </p:pic>
        <p:sp>
          <p:nvSpPr>
            <p:cNvPr id="232" name="TextBox 231"/>
            <p:cNvSpPr txBox="1"/>
            <p:nvPr/>
          </p:nvSpPr>
          <p:spPr>
            <a:xfrm>
              <a:off x="3073644" y="952978"/>
              <a:ext cx="1193556"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Model C</a:t>
              </a:r>
            </a:p>
          </p:txBody>
        </p:sp>
      </p:grpSp>
      <p:pic>
        <p:nvPicPr>
          <p:cNvPr id="514" name="Picture 513" descr="safari.png"/>
          <p:cNvPicPr>
            <a:picLocks noChangeAspect="1"/>
          </p:cNvPicPr>
          <p:nvPr/>
        </p:nvPicPr>
        <p:blipFill>
          <a:blip r:embed="rId6" cstate="print"/>
          <a:stretch>
            <a:fillRect/>
          </a:stretch>
        </p:blipFill>
        <p:spPr>
          <a:xfrm>
            <a:off x="76200" y="6580445"/>
            <a:ext cx="959296" cy="277563"/>
          </a:xfrm>
          <a:prstGeom prst="rect">
            <a:avLst/>
          </a:prstGeom>
        </p:spPr>
      </p:pic>
      <p:grpSp>
        <p:nvGrpSpPr>
          <p:cNvPr id="40" name="Group 39">
            <a:extLst>
              <a:ext uri="{FF2B5EF4-FFF2-40B4-BE49-F238E27FC236}">
                <a16:creationId xmlns:a16="http://schemas.microsoft.com/office/drawing/2014/main" id="{51626218-E205-9B12-5477-D2A451AFA349}"/>
              </a:ext>
            </a:extLst>
          </p:cNvPr>
          <p:cNvGrpSpPr/>
          <p:nvPr/>
        </p:nvGrpSpPr>
        <p:grpSpPr>
          <a:xfrm>
            <a:off x="4405925" y="952978"/>
            <a:ext cx="4521059" cy="5625916"/>
            <a:chOff x="4405925" y="952978"/>
            <a:chExt cx="4521059" cy="5625916"/>
          </a:xfrm>
        </p:grpSpPr>
        <p:grpSp>
          <p:nvGrpSpPr>
            <p:cNvPr id="235" name="Group 234"/>
            <p:cNvGrpSpPr/>
            <p:nvPr/>
          </p:nvGrpSpPr>
          <p:grpSpPr>
            <a:xfrm>
              <a:off x="4800600" y="952978"/>
              <a:ext cx="1546410" cy="1295400"/>
              <a:chOff x="1143000" y="1581090"/>
              <a:chExt cx="1546410" cy="1295400"/>
            </a:xfrm>
          </p:grpSpPr>
          <p:pic>
            <p:nvPicPr>
              <p:cNvPr id="236" name="Picture 235"/>
              <p:cNvPicPr>
                <a:picLocks noChangeAspect="1"/>
              </p:cNvPicPr>
              <p:nvPr/>
            </p:nvPicPr>
            <p:blipFill>
              <a:blip r:embed="rId3"/>
              <a:stretch>
                <a:fillRect/>
              </a:stretch>
            </p:blipFill>
            <p:spPr>
              <a:xfrm>
                <a:off x="1143000" y="1981200"/>
                <a:ext cx="1546410" cy="895290"/>
              </a:xfrm>
              <a:prstGeom prst="rect">
                <a:avLst/>
              </a:prstGeom>
            </p:spPr>
          </p:pic>
          <p:sp>
            <p:nvSpPr>
              <p:cNvPr id="237" name="TextBox 236"/>
              <p:cNvSpPr txBox="1"/>
              <p:nvPr/>
            </p:nvSpPr>
            <p:spPr>
              <a:xfrm>
                <a:off x="1320172" y="1581090"/>
                <a:ext cx="1170388"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Model A</a:t>
                </a:r>
              </a:p>
            </p:txBody>
          </p:sp>
        </p:grpSp>
        <p:pic>
          <p:nvPicPr>
            <p:cNvPr id="238" name="Picture 237"/>
            <p:cNvPicPr>
              <a:picLocks noChangeAspect="1"/>
            </p:cNvPicPr>
            <p:nvPr/>
          </p:nvPicPr>
          <p:blipFill>
            <a:blip r:embed="rId4"/>
            <a:stretch>
              <a:fillRect/>
            </a:stretch>
          </p:blipFill>
          <p:spPr>
            <a:xfrm>
              <a:off x="6324600" y="1353088"/>
              <a:ext cx="1219200" cy="810978"/>
            </a:xfrm>
            <a:prstGeom prst="rect">
              <a:avLst/>
            </a:prstGeom>
          </p:spPr>
        </p:pic>
        <p:sp>
          <p:nvSpPr>
            <p:cNvPr id="239" name="TextBox 238"/>
            <p:cNvSpPr txBox="1"/>
            <p:nvPr/>
          </p:nvSpPr>
          <p:spPr>
            <a:xfrm>
              <a:off x="6373412" y="952978"/>
              <a:ext cx="1170388"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Model B</a:t>
              </a:r>
            </a:p>
          </p:txBody>
        </p:sp>
        <p:pic>
          <p:nvPicPr>
            <p:cNvPr id="240" name="Picture 239">
              <a:extLst>
                <a:ext uri="{FF2B5EF4-FFF2-40B4-BE49-F238E27FC236}">
                  <a16:creationId xmlns:a16="http://schemas.microsoft.com/office/drawing/2014/main" id="{E4F31467-1A4E-A642-A1C4-D3DB55A2A338}"/>
                </a:ext>
              </a:extLst>
            </p:cNvPr>
            <p:cNvPicPr>
              <a:picLocks noChangeAspect="1"/>
            </p:cNvPicPr>
            <p:nvPr/>
          </p:nvPicPr>
          <p:blipFill>
            <a:blip r:embed="rId5"/>
            <a:stretch>
              <a:fillRect/>
            </a:stretch>
          </p:blipFill>
          <p:spPr>
            <a:xfrm>
              <a:off x="7924800" y="1407516"/>
              <a:ext cx="914400" cy="783772"/>
            </a:xfrm>
            <a:prstGeom prst="rect">
              <a:avLst/>
            </a:prstGeom>
          </p:spPr>
        </p:pic>
        <p:sp>
          <p:nvSpPr>
            <p:cNvPr id="241" name="TextBox 240"/>
            <p:cNvSpPr txBox="1"/>
            <p:nvPr/>
          </p:nvSpPr>
          <p:spPr>
            <a:xfrm>
              <a:off x="7733428" y="952978"/>
              <a:ext cx="1193556"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Model C</a:t>
              </a:r>
            </a:p>
          </p:txBody>
        </p:sp>
        <p:sp>
          <p:nvSpPr>
            <p:cNvPr id="349" name="TextBox 348"/>
            <p:cNvSpPr txBox="1"/>
            <p:nvPr/>
          </p:nvSpPr>
          <p:spPr>
            <a:xfrm>
              <a:off x="4719807" y="6239369"/>
              <a:ext cx="161695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497D"/>
                  </a:solidFill>
                  <a:effectLst/>
                  <a:uLnTx/>
                  <a:uFillTx/>
                  <a:latin typeface="Gill Sans MT"/>
                  <a:ea typeface="+mn-ea"/>
                  <a:cs typeface="Gill Sans MT"/>
                </a:rPr>
                <a:t>Acc. 1</a:t>
              </a:r>
            </a:p>
          </p:txBody>
        </p:sp>
        <p:sp>
          <p:nvSpPr>
            <p:cNvPr id="429" name="TextBox 428"/>
            <p:cNvSpPr txBox="1"/>
            <p:nvPr/>
          </p:nvSpPr>
          <p:spPr>
            <a:xfrm>
              <a:off x="6364583" y="6239369"/>
              <a:ext cx="106872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497D"/>
                  </a:solidFill>
                  <a:effectLst/>
                  <a:uLnTx/>
                  <a:uFillTx/>
                  <a:latin typeface="Gill Sans MT"/>
                  <a:ea typeface="+mn-ea"/>
                  <a:cs typeface="Gill Sans MT"/>
                </a:rPr>
                <a:t>Acc. 2</a:t>
              </a:r>
            </a:p>
          </p:txBody>
        </p:sp>
        <p:grpSp>
          <p:nvGrpSpPr>
            <p:cNvPr id="6" name="Group 5">
              <a:extLst>
                <a:ext uri="{FF2B5EF4-FFF2-40B4-BE49-F238E27FC236}">
                  <a16:creationId xmlns:a16="http://schemas.microsoft.com/office/drawing/2014/main" id="{AA2CC68A-36D8-F70C-29ED-D248DAE19CC3}"/>
                </a:ext>
              </a:extLst>
            </p:cNvPr>
            <p:cNvGrpSpPr/>
            <p:nvPr/>
          </p:nvGrpSpPr>
          <p:grpSpPr>
            <a:xfrm>
              <a:off x="4976334" y="2313716"/>
              <a:ext cx="3938143" cy="1810801"/>
              <a:chOff x="4917430" y="3078464"/>
              <a:chExt cx="3938143" cy="1810801"/>
            </a:xfrm>
          </p:grpSpPr>
          <p:grpSp>
            <p:nvGrpSpPr>
              <p:cNvPr id="14" name="Group 13"/>
              <p:cNvGrpSpPr/>
              <p:nvPr/>
            </p:nvGrpSpPr>
            <p:grpSpPr>
              <a:xfrm>
                <a:off x="6696511" y="4158818"/>
                <a:ext cx="451102" cy="703013"/>
                <a:chOff x="5486400" y="4419599"/>
                <a:chExt cx="533400" cy="703013"/>
              </a:xfrm>
            </p:grpSpPr>
            <p:sp>
              <p:nvSpPr>
                <p:cNvPr id="16" name="Rounded Rectangle 15"/>
                <p:cNvSpPr/>
                <p:nvPr/>
              </p:nvSpPr>
              <p:spPr bwMode="auto">
                <a:xfrm>
                  <a:off x="5486400" y="4419599"/>
                  <a:ext cx="533400" cy="703013"/>
                </a:xfrm>
                <a:prstGeom prst="roundRect">
                  <a:avLst/>
                </a:prstGeom>
                <a:solidFill>
                  <a:schemeClr val="lt1">
                    <a:alpha val="0"/>
                  </a:schemeClr>
                </a:solidFill>
                <a:ln w="28575" cmpd="sng">
                  <a:solidFill>
                    <a:srgbClr val="000000"/>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Gill Sans MT"/>
                    <a:ea typeface="굴림" pitchFamily="34" charset="-127"/>
                    <a:cs typeface="Gill Sans MT"/>
                  </a:endParaRPr>
                </a:p>
              </p:txBody>
            </p:sp>
            <p:grpSp>
              <p:nvGrpSpPr>
                <p:cNvPr id="25" name="Group 24"/>
                <p:cNvGrpSpPr/>
                <p:nvPr/>
              </p:nvGrpSpPr>
              <p:grpSpPr>
                <a:xfrm rot="5400000">
                  <a:off x="5358057" y="4714812"/>
                  <a:ext cx="561486" cy="152400"/>
                  <a:chOff x="2743200" y="2590800"/>
                  <a:chExt cx="1447800" cy="228600"/>
                </a:xfrm>
                <a:solidFill>
                  <a:schemeClr val="accent1"/>
                </a:solidFill>
              </p:grpSpPr>
              <p:grpSp>
                <p:nvGrpSpPr>
                  <p:cNvPr id="26" name="Group 25"/>
                  <p:cNvGrpSpPr/>
                  <p:nvPr/>
                </p:nvGrpSpPr>
                <p:grpSpPr>
                  <a:xfrm>
                    <a:off x="3124200" y="2590800"/>
                    <a:ext cx="1066800" cy="228600"/>
                    <a:chOff x="3505200" y="2590800"/>
                    <a:chExt cx="1066800" cy="228600"/>
                  </a:xfrm>
                  <a:grpFill/>
                </p:grpSpPr>
                <p:sp>
                  <p:nvSpPr>
                    <p:cNvPr id="28" name="Oval 27"/>
                    <p:cNvSpPr/>
                    <p:nvPr/>
                  </p:nvSpPr>
                  <p:spPr>
                    <a:xfrm>
                      <a:off x="3505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9" name="Oval 28"/>
                    <p:cNvSpPr/>
                    <p:nvPr/>
                  </p:nvSpPr>
                  <p:spPr>
                    <a:xfrm>
                      <a:off x="3886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30" name="Oval 29"/>
                    <p:cNvSpPr/>
                    <p:nvPr/>
                  </p:nvSpPr>
                  <p:spPr>
                    <a:xfrm>
                      <a:off x="4267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sp>
                <p:nvSpPr>
                  <p:cNvPr id="27" name="Oval 26"/>
                  <p:cNvSpPr/>
                  <p:nvPr/>
                </p:nvSpPr>
                <p:spPr>
                  <a:xfrm>
                    <a:off x="2743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grpSp>
              <p:nvGrpSpPr>
                <p:cNvPr id="41" name="Group 40"/>
                <p:cNvGrpSpPr/>
                <p:nvPr/>
              </p:nvGrpSpPr>
              <p:grpSpPr>
                <a:xfrm rot="5400000">
                  <a:off x="5734417" y="4733628"/>
                  <a:ext cx="265967" cy="152401"/>
                  <a:chOff x="3505203" y="3505190"/>
                  <a:chExt cx="685796" cy="228601"/>
                </a:xfrm>
                <a:solidFill>
                  <a:srgbClr val="45CB27"/>
                </a:solidFill>
              </p:grpSpPr>
              <p:sp>
                <p:nvSpPr>
                  <p:cNvPr id="43" name="Oval 42"/>
                  <p:cNvSpPr/>
                  <p:nvPr/>
                </p:nvSpPr>
                <p:spPr>
                  <a:xfrm>
                    <a:off x="3505203" y="3505191"/>
                    <a:ext cx="304798"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44" name="Oval 43"/>
                  <p:cNvSpPr/>
                  <p:nvPr/>
                </p:nvSpPr>
                <p:spPr>
                  <a:xfrm>
                    <a:off x="3886201" y="3505190"/>
                    <a:ext cx="304798"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grpSp>
          <p:cxnSp>
            <p:nvCxnSpPr>
              <p:cNvPr id="174" name="Straight Arrow Connector 173"/>
              <p:cNvCxnSpPr>
                <a:cxnSpLocks/>
                <a:stCxn id="242" idx="2"/>
                <a:endCxn id="209" idx="0"/>
              </p:cNvCxnSpPr>
              <p:nvPr/>
            </p:nvCxnSpPr>
            <p:spPr>
              <a:xfrm flipH="1">
                <a:off x="6875328" y="3428999"/>
                <a:ext cx="0" cy="272620"/>
              </a:xfrm>
              <a:prstGeom prst="straightConnector1">
                <a:avLst/>
              </a:prstGeom>
              <a:noFill/>
              <a:ln w="38100" cap="flat" cmpd="sng" algn="ctr">
                <a:solidFill>
                  <a:schemeClr val="tx1"/>
                </a:solidFill>
                <a:prstDash val="solid"/>
                <a:miter lim="800000"/>
                <a:headEnd type="none"/>
                <a:tailEnd type="arrow"/>
              </a:ln>
              <a:effectLst/>
            </p:spPr>
          </p:cxnSp>
          <p:sp>
            <p:nvSpPr>
              <p:cNvPr id="209" name="TextBox 208"/>
              <p:cNvSpPr txBox="1"/>
              <p:nvPr/>
            </p:nvSpPr>
            <p:spPr>
              <a:xfrm>
                <a:off x="6277857" y="3701619"/>
                <a:ext cx="1194943"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Family 2</a:t>
                </a:r>
              </a:p>
            </p:txBody>
          </p:sp>
          <p:sp>
            <p:nvSpPr>
              <p:cNvPr id="210" name="TextBox 209"/>
              <p:cNvSpPr txBox="1"/>
              <p:nvPr/>
            </p:nvSpPr>
            <p:spPr>
              <a:xfrm>
                <a:off x="7660630" y="3701619"/>
                <a:ext cx="1194943"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Family 3</a:t>
                </a:r>
              </a:p>
            </p:txBody>
          </p:sp>
          <p:sp>
            <p:nvSpPr>
              <p:cNvPr id="242" name="Rounded Rectangle 241"/>
              <p:cNvSpPr/>
              <p:nvPr/>
            </p:nvSpPr>
            <p:spPr>
              <a:xfrm>
                <a:off x="6172200" y="3078464"/>
                <a:ext cx="1447800" cy="350535"/>
              </a:xfrm>
              <a:prstGeom prst="roundRect">
                <a:avLst/>
              </a:prstGeom>
              <a:solidFill>
                <a:schemeClr val="tx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Gill Sans MT"/>
                    <a:ea typeface="+mn-ea"/>
                    <a:cs typeface="Gill Sans MT"/>
                  </a:rPr>
                  <a:t>Runtime</a:t>
                </a:r>
              </a:p>
            </p:txBody>
          </p:sp>
          <p:grpSp>
            <p:nvGrpSpPr>
              <p:cNvPr id="21" name="Group 20"/>
              <p:cNvGrpSpPr/>
              <p:nvPr/>
            </p:nvGrpSpPr>
            <p:grpSpPr>
              <a:xfrm>
                <a:off x="5318813" y="4158822"/>
                <a:ext cx="457200" cy="693869"/>
                <a:chOff x="7848600" y="4419599"/>
                <a:chExt cx="533400" cy="902029"/>
              </a:xfrm>
            </p:grpSpPr>
            <p:sp>
              <p:nvSpPr>
                <p:cNvPr id="74" name="Rounded Rectangle 73"/>
                <p:cNvSpPr/>
                <p:nvPr/>
              </p:nvSpPr>
              <p:spPr bwMode="auto">
                <a:xfrm>
                  <a:off x="7848600" y="4419599"/>
                  <a:ext cx="533400" cy="902029"/>
                </a:xfrm>
                <a:prstGeom prst="roundRect">
                  <a:avLst/>
                </a:prstGeom>
                <a:solidFill>
                  <a:schemeClr val="lt1">
                    <a:alpha val="0"/>
                  </a:schemeClr>
                </a:solidFill>
                <a:ln w="28575" cmpd="sng">
                  <a:solidFill>
                    <a:srgbClr val="000000"/>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Gill Sans MT"/>
                    <a:ea typeface="굴림" pitchFamily="34" charset="-127"/>
                    <a:cs typeface="Gill Sans MT"/>
                  </a:endParaRPr>
                </a:p>
              </p:txBody>
            </p:sp>
            <p:grpSp>
              <p:nvGrpSpPr>
                <p:cNvPr id="17" name="Group 16"/>
                <p:cNvGrpSpPr/>
                <p:nvPr/>
              </p:nvGrpSpPr>
              <p:grpSpPr>
                <a:xfrm rot="5400000">
                  <a:off x="7646884" y="4817326"/>
                  <a:ext cx="718390" cy="162558"/>
                  <a:chOff x="2743200" y="2590800"/>
                  <a:chExt cx="1828800" cy="228600"/>
                </a:xfrm>
              </p:grpSpPr>
              <p:grpSp>
                <p:nvGrpSpPr>
                  <p:cNvPr id="18" name="Group 17"/>
                  <p:cNvGrpSpPr/>
                  <p:nvPr/>
                </p:nvGrpSpPr>
                <p:grpSpPr>
                  <a:xfrm>
                    <a:off x="3124200" y="2590800"/>
                    <a:ext cx="1447800" cy="228600"/>
                    <a:chOff x="3505200" y="2590800"/>
                    <a:chExt cx="1447800" cy="228600"/>
                  </a:xfrm>
                </p:grpSpPr>
                <p:sp>
                  <p:nvSpPr>
                    <p:cNvPr id="20" name="Oval 19"/>
                    <p:cNvSpPr/>
                    <p:nvPr/>
                  </p:nvSpPr>
                  <p:spPr>
                    <a:xfrm>
                      <a:off x="3505200" y="2590800"/>
                      <a:ext cx="304800" cy="22860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2" name="Oval 21"/>
                    <p:cNvSpPr/>
                    <p:nvPr/>
                  </p:nvSpPr>
                  <p:spPr>
                    <a:xfrm>
                      <a:off x="3886200" y="2590800"/>
                      <a:ext cx="304800" cy="22860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3" name="Oval 22"/>
                    <p:cNvSpPr/>
                    <p:nvPr/>
                  </p:nvSpPr>
                  <p:spPr>
                    <a:xfrm>
                      <a:off x="4267200" y="2590800"/>
                      <a:ext cx="304800" cy="22860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4" name="Oval 23"/>
                    <p:cNvSpPr/>
                    <p:nvPr/>
                  </p:nvSpPr>
                  <p:spPr>
                    <a:xfrm>
                      <a:off x="4648200" y="2590800"/>
                      <a:ext cx="304800" cy="22860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sp>
                <p:nvSpPr>
                  <p:cNvPr id="19" name="Oval 18"/>
                  <p:cNvSpPr/>
                  <p:nvPr/>
                </p:nvSpPr>
                <p:spPr>
                  <a:xfrm>
                    <a:off x="2743200" y="2590800"/>
                    <a:ext cx="304800" cy="228600"/>
                  </a:xfrm>
                  <a:prstGeom prst="ellips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grpSp>
              <p:nvGrpSpPr>
                <p:cNvPr id="244" name="Group 243"/>
                <p:cNvGrpSpPr/>
                <p:nvPr/>
              </p:nvGrpSpPr>
              <p:grpSpPr>
                <a:xfrm rot="5400000">
                  <a:off x="7865326" y="4817324"/>
                  <a:ext cx="718388" cy="162562"/>
                  <a:chOff x="2743194" y="1533504"/>
                  <a:chExt cx="1828805" cy="228605"/>
                </a:xfrm>
                <a:solidFill>
                  <a:srgbClr val="1F497D"/>
                </a:solidFill>
              </p:grpSpPr>
              <p:grpSp>
                <p:nvGrpSpPr>
                  <p:cNvPr id="245" name="Group 244"/>
                  <p:cNvGrpSpPr/>
                  <p:nvPr/>
                </p:nvGrpSpPr>
                <p:grpSpPr>
                  <a:xfrm>
                    <a:off x="3124198" y="1533505"/>
                    <a:ext cx="1447801" cy="228604"/>
                    <a:chOff x="3505198" y="1533505"/>
                    <a:chExt cx="1447801" cy="228604"/>
                  </a:xfrm>
                  <a:grpFill/>
                </p:grpSpPr>
                <p:sp>
                  <p:nvSpPr>
                    <p:cNvPr id="247" name="Oval 246"/>
                    <p:cNvSpPr/>
                    <p:nvPr/>
                  </p:nvSpPr>
                  <p:spPr>
                    <a:xfrm>
                      <a:off x="3505198" y="1533510"/>
                      <a:ext cx="304800" cy="22859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48" name="Oval 247"/>
                    <p:cNvSpPr/>
                    <p:nvPr/>
                  </p:nvSpPr>
                  <p:spPr>
                    <a:xfrm>
                      <a:off x="3886198" y="1533510"/>
                      <a:ext cx="304800" cy="22859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49" name="Oval 248"/>
                    <p:cNvSpPr/>
                    <p:nvPr/>
                  </p:nvSpPr>
                  <p:spPr>
                    <a:xfrm>
                      <a:off x="4267201" y="1533505"/>
                      <a:ext cx="304802" cy="228604"/>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50" name="Oval 249"/>
                    <p:cNvSpPr/>
                    <p:nvPr/>
                  </p:nvSpPr>
                  <p:spPr>
                    <a:xfrm>
                      <a:off x="4648197" y="1533506"/>
                      <a:ext cx="304802" cy="22859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sp>
                <p:nvSpPr>
                  <p:cNvPr id="246" name="Oval 245"/>
                  <p:cNvSpPr/>
                  <p:nvPr/>
                </p:nvSpPr>
                <p:spPr>
                  <a:xfrm>
                    <a:off x="2743194" y="1533504"/>
                    <a:ext cx="304802" cy="22860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grpSp>
          <p:grpSp>
            <p:nvGrpSpPr>
              <p:cNvPr id="31" name="Group 30"/>
              <p:cNvGrpSpPr/>
              <p:nvPr/>
            </p:nvGrpSpPr>
            <p:grpSpPr>
              <a:xfrm>
                <a:off x="8083351" y="4158822"/>
                <a:ext cx="435862" cy="730443"/>
                <a:chOff x="8077199" y="4495798"/>
                <a:chExt cx="533400" cy="869574"/>
              </a:xfrm>
            </p:grpSpPr>
            <p:sp>
              <p:nvSpPr>
                <p:cNvPr id="252" name="Rounded Rectangle 251"/>
                <p:cNvSpPr/>
                <p:nvPr/>
              </p:nvSpPr>
              <p:spPr bwMode="auto">
                <a:xfrm>
                  <a:off x="8077199" y="4495798"/>
                  <a:ext cx="533400" cy="869574"/>
                </a:xfrm>
                <a:prstGeom prst="roundRect">
                  <a:avLst/>
                </a:prstGeom>
                <a:solidFill>
                  <a:schemeClr val="lt1">
                    <a:alpha val="0"/>
                  </a:schemeClr>
                </a:solidFill>
                <a:ln w="28575" cmpd="sng">
                  <a:solidFill>
                    <a:srgbClr val="000000"/>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Gill Sans MT"/>
                    <a:ea typeface="굴림" pitchFamily="34" charset="-127"/>
                    <a:cs typeface="Gill Sans MT"/>
                  </a:endParaRPr>
                </a:p>
              </p:txBody>
            </p:sp>
            <p:grpSp>
              <p:nvGrpSpPr>
                <p:cNvPr id="261" name="Group 260"/>
                <p:cNvGrpSpPr/>
                <p:nvPr/>
              </p:nvGrpSpPr>
              <p:grpSpPr>
                <a:xfrm rot="5400000">
                  <a:off x="7950317" y="4892158"/>
                  <a:ext cx="568725" cy="162558"/>
                  <a:chOff x="3505200" y="2590800"/>
                  <a:chExt cx="1447800" cy="228600"/>
                </a:xfrm>
                <a:solidFill>
                  <a:schemeClr val="tx2">
                    <a:lumMod val="20000"/>
                    <a:lumOff val="80000"/>
                  </a:schemeClr>
                </a:solidFill>
              </p:grpSpPr>
              <p:sp>
                <p:nvSpPr>
                  <p:cNvPr id="263" name="Oval 262"/>
                  <p:cNvSpPr/>
                  <p:nvPr/>
                </p:nvSpPr>
                <p:spPr>
                  <a:xfrm>
                    <a:off x="3505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64" name="Oval 263"/>
                  <p:cNvSpPr/>
                  <p:nvPr/>
                </p:nvSpPr>
                <p:spPr>
                  <a:xfrm>
                    <a:off x="3886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65" name="Oval 264"/>
                  <p:cNvSpPr/>
                  <p:nvPr/>
                </p:nvSpPr>
                <p:spPr>
                  <a:xfrm>
                    <a:off x="4267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66" name="Oval 265"/>
                  <p:cNvSpPr/>
                  <p:nvPr/>
                </p:nvSpPr>
                <p:spPr>
                  <a:xfrm>
                    <a:off x="4648200" y="2590800"/>
                    <a:ext cx="304800" cy="228600"/>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grpSp>
              <p:nvGrpSpPr>
                <p:cNvPr id="254" name="Group 253"/>
                <p:cNvGrpSpPr/>
                <p:nvPr/>
              </p:nvGrpSpPr>
              <p:grpSpPr>
                <a:xfrm rot="5400000">
                  <a:off x="8093926" y="4893525"/>
                  <a:ext cx="718388" cy="162562"/>
                  <a:chOff x="2743194" y="1533504"/>
                  <a:chExt cx="1828805" cy="228605"/>
                </a:xfrm>
                <a:solidFill>
                  <a:srgbClr val="FF6600"/>
                </a:solidFill>
              </p:grpSpPr>
              <p:grpSp>
                <p:nvGrpSpPr>
                  <p:cNvPr id="255" name="Group 254"/>
                  <p:cNvGrpSpPr/>
                  <p:nvPr/>
                </p:nvGrpSpPr>
                <p:grpSpPr>
                  <a:xfrm>
                    <a:off x="3124198" y="1533505"/>
                    <a:ext cx="1447801" cy="228604"/>
                    <a:chOff x="3505198" y="1533505"/>
                    <a:chExt cx="1447801" cy="228604"/>
                  </a:xfrm>
                  <a:grpFill/>
                </p:grpSpPr>
                <p:sp>
                  <p:nvSpPr>
                    <p:cNvPr id="257" name="Oval 256"/>
                    <p:cNvSpPr/>
                    <p:nvPr/>
                  </p:nvSpPr>
                  <p:spPr>
                    <a:xfrm>
                      <a:off x="3505198" y="1533510"/>
                      <a:ext cx="304800" cy="22859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58" name="Oval 257"/>
                    <p:cNvSpPr/>
                    <p:nvPr/>
                  </p:nvSpPr>
                  <p:spPr>
                    <a:xfrm>
                      <a:off x="3886198" y="1533510"/>
                      <a:ext cx="304800" cy="22859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59" name="Oval 258"/>
                    <p:cNvSpPr/>
                    <p:nvPr/>
                  </p:nvSpPr>
                  <p:spPr>
                    <a:xfrm>
                      <a:off x="4267201" y="1533505"/>
                      <a:ext cx="304802" cy="228604"/>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sp>
                  <p:nvSpPr>
                    <p:cNvPr id="260" name="Oval 259"/>
                    <p:cNvSpPr/>
                    <p:nvPr/>
                  </p:nvSpPr>
                  <p:spPr>
                    <a:xfrm>
                      <a:off x="4648197" y="1533506"/>
                      <a:ext cx="304802" cy="228599"/>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sp>
                <p:nvSpPr>
                  <p:cNvPr id="256" name="Oval 255"/>
                  <p:cNvSpPr/>
                  <p:nvPr/>
                </p:nvSpPr>
                <p:spPr>
                  <a:xfrm>
                    <a:off x="2743194" y="1533504"/>
                    <a:ext cx="304802" cy="228601"/>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Gill Sans MT"/>
                    </a:endParaRPr>
                  </a:p>
                </p:txBody>
              </p:sp>
            </p:grpSp>
          </p:grpSp>
          <p:sp>
            <p:nvSpPr>
              <p:cNvPr id="348" name="TextBox 347"/>
              <p:cNvSpPr txBox="1"/>
              <p:nvPr/>
            </p:nvSpPr>
            <p:spPr>
              <a:xfrm>
                <a:off x="4917430" y="3701619"/>
                <a:ext cx="1194943"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Gill Sans MT"/>
                    <a:ea typeface="+mn-ea"/>
                    <a:cs typeface="Gill Sans MT"/>
                  </a:rPr>
                  <a:t>Family 1</a:t>
                </a:r>
              </a:p>
            </p:txBody>
          </p:sp>
          <p:cxnSp>
            <p:nvCxnSpPr>
              <p:cNvPr id="430" name="Straight Arrow Connector 429"/>
              <p:cNvCxnSpPr>
                <a:cxnSpLocks/>
                <a:stCxn id="242" idx="2"/>
                <a:endCxn id="348" idx="0"/>
              </p:cNvCxnSpPr>
              <p:nvPr/>
            </p:nvCxnSpPr>
            <p:spPr>
              <a:xfrm flipH="1">
                <a:off x="5514902" y="3428999"/>
                <a:ext cx="1381198" cy="272620"/>
              </a:xfrm>
              <a:prstGeom prst="straightConnector1">
                <a:avLst/>
              </a:prstGeom>
              <a:noFill/>
              <a:ln w="38100" cap="flat" cmpd="sng" algn="ctr">
                <a:solidFill>
                  <a:schemeClr val="tx1"/>
                </a:solidFill>
                <a:prstDash val="solid"/>
                <a:miter lim="800000"/>
                <a:headEnd type="none"/>
                <a:tailEnd type="arrow"/>
              </a:ln>
              <a:effectLst/>
            </p:spPr>
          </p:cxnSp>
          <p:cxnSp>
            <p:nvCxnSpPr>
              <p:cNvPr id="431" name="Straight Arrow Connector 430"/>
              <p:cNvCxnSpPr>
                <a:cxnSpLocks/>
                <a:stCxn id="242" idx="2"/>
                <a:endCxn id="210" idx="0"/>
              </p:cNvCxnSpPr>
              <p:nvPr/>
            </p:nvCxnSpPr>
            <p:spPr>
              <a:xfrm>
                <a:off x="6896100" y="3428999"/>
                <a:ext cx="1362002" cy="272620"/>
              </a:xfrm>
              <a:prstGeom prst="straightConnector1">
                <a:avLst/>
              </a:prstGeom>
              <a:noFill/>
              <a:ln w="38100" cap="flat" cmpd="sng" algn="ctr">
                <a:solidFill>
                  <a:schemeClr val="tx1"/>
                </a:solidFill>
                <a:prstDash val="solid"/>
                <a:miter lim="800000"/>
                <a:headEnd type="none"/>
                <a:tailEnd type="arrow"/>
              </a:ln>
              <a:effectLst/>
            </p:spPr>
          </p:cxnSp>
        </p:grpSp>
        <p:grpSp>
          <p:nvGrpSpPr>
            <p:cNvPr id="33" name="Group 32">
              <a:extLst>
                <a:ext uri="{FF2B5EF4-FFF2-40B4-BE49-F238E27FC236}">
                  <a16:creationId xmlns:a16="http://schemas.microsoft.com/office/drawing/2014/main" id="{F6CBD01A-65BB-CEB2-C729-6E4191880C01}"/>
                </a:ext>
              </a:extLst>
            </p:cNvPr>
            <p:cNvGrpSpPr/>
            <p:nvPr/>
          </p:nvGrpSpPr>
          <p:grpSpPr>
            <a:xfrm>
              <a:off x="5547413" y="4130725"/>
              <a:ext cx="2743200" cy="377550"/>
              <a:chOff x="5547413" y="4975683"/>
              <a:chExt cx="2743200" cy="377550"/>
            </a:xfrm>
          </p:grpSpPr>
          <p:cxnSp>
            <p:nvCxnSpPr>
              <p:cNvPr id="173" name="Straight Arrow Connector 172"/>
              <p:cNvCxnSpPr/>
              <p:nvPr/>
            </p:nvCxnSpPr>
            <p:spPr>
              <a:xfrm>
                <a:off x="5547413" y="4975683"/>
                <a:ext cx="0" cy="326136"/>
              </a:xfrm>
              <a:prstGeom prst="straightConnector1">
                <a:avLst/>
              </a:prstGeom>
              <a:noFill/>
              <a:ln w="38100" cap="flat" cmpd="sng" algn="ctr">
                <a:solidFill>
                  <a:schemeClr val="tx1"/>
                </a:solidFill>
                <a:prstDash val="solid"/>
                <a:miter lim="800000"/>
                <a:headEnd type="none"/>
                <a:tailEnd type="arrow"/>
              </a:ln>
              <a:effectLst/>
            </p:spPr>
          </p:cxnSp>
          <p:cxnSp>
            <p:nvCxnSpPr>
              <p:cNvPr id="432" name="Straight Arrow Connector 431"/>
              <p:cNvCxnSpPr/>
              <p:nvPr/>
            </p:nvCxnSpPr>
            <p:spPr>
              <a:xfrm>
                <a:off x="6927406" y="5027097"/>
                <a:ext cx="0" cy="326136"/>
              </a:xfrm>
              <a:prstGeom prst="straightConnector1">
                <a:avLst/>
              </a:prstGeom>
              <a:noFill/>
              <a:ln w="38100" cap="flat" cmpd="sng" algn="ctr">
                <a:solidFill>
                  <a:schemeClr val="tx1"/>
                </a:solidFill>
                <a:prstDash val="solid"/>
                <a:miter lim="800000"/>
                <a:headEnd type="none"/>
                <a:tailEnd type="arrow"/>
              </a:ln>
              <a:effectLst/>
            </p:spPr>
          </p:cxnSp>
          <p:cxnSp>
            <p:nvCxnSpPr>
              <p:cNvPr id="433" name="Straight Arrow Connector 432"/>
              <p:cNvCxnSpPr/>
              <p:nvPr/>
            </p:nvCxnSpPr>
            <p:spPr>
              <a:xfrm>
                <a:off x="8290613" y="5020169"/>
                <a:ext cx="0" cy="326136"/>
              </a:xfrm>
              <a:prstGeom prst="straightConnector1">
                <a:avLst/>
              </a:prstGeom>
              <a:noFill/>
              <a:ln w="38100" cap="flat" cmpd="sng" algn="ctr">
                <a:solidFill>
                  <a:schemeClr val="tx1"/>
                </a:solidFill>
                <a:prstDash val="solid"/>
                <a:miter lim="800000"/>
                <a:headEnd type="none"/>
                <a:tailEnd type="arrow"/>
              </a:ln>
              <a:effectLst/>
            </p:spPr>
          </p:cxnSp>
        </p:grpSp>
        <p:sp>
          <p:nvSpPr>
            <p:cNvPr id="513" name="TextBox 512"/>
            <p:cNvSpPr txBox="1"/>
            <p:nvPr/>
          </p:nvSpPr>
          <p:spPr>
            <a:xfrm>
              <a:off x="7512874" y="6240340"/>
              <a:ext cx="132632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497D"/>
                  </a:solidFill>
                  <a:effectLst/>
                  <a:uLnTx/>
                  <a:uFillTx/>
                  <a:latin typeface="Gill Sans MT"/>
                  <a:ea typeface="+mn-ea"/>
                  <a:cs typeface="Gill Sans MT"/>
                </a:rPr>
                <a:t>Acc. 3</a:t>
              </a:r>
            </a:p>
          </p:txBody>
        </p:sp>
        <p:grpSp>
          <p:nvGrpSpPr>
            <p:cNvPr id="551" name="Group 550">
              <a:extLst>
                <a:ext uri="{FF2B5EF4-FFF2-40B4-BE49-F238E27FC236}">
                  <a16:creationId xmlns:a16="http://schemas.microsoft.com/office/drawing/2014/main" id="{35AC18C6-2C36-1538-3296-DB1FADA874C0}"/>
                </a:ext>
              </a:extLst>
            </p:cNvPr>
            <p:cNvGrpSpPr/>
            <p:nvPr/>
          </p:nvGrpSpPr>
          <p:grpSpPr>
            <a:xfrm>
              <a:off x="4724588" y="4508275"/>
              <a:ext cx="4130985" cy="1738619"/>
              <a:chOff x="48430" y="497676"/>
              <a:chExt cx="6498366" cy="2734985"/>
            </a:xfrm>
          </p:grpSpPr>
          <p:sp>
            <p:nvSpPr>
              <p:cNvPr id="552" name="Rounded Rectangle 551">
                <a:extLst>
                  <a:ext uri="{FF2B5EF4-FFF2-40B4-BE49-F238E27FC236}">
                    <a16:creationId xmlns:a16="http://schemas.microsoft.com/office/drawing/2014/main" id="{24CB77F7-2D7C-ED23-A443-D8400334AEBC}"/>
                  </a:ext>
                </a:extLst>
              </p:cNvPr>
              <p:cNvSpPr/>
              <p:nvPr/>
            </p:nvSpPr>
            <p:spPr>
              <a:xfrm>
                <a:off x="857761" y="497676"/>
                <a:ext cx="879231" cy="879231"/>
              </a:xfrm>
              <a:prstGeom prst="round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white"/>
                    </a:solidFill>
                    <a:effectLst/>
                    <a:uLnTx/>
                    <a:uFillTx/>
                    <a:latin typeface="Gill Sans MT" panose="020B0502020104020203" pitchFamily="34" charset="77"/>
                    <a:ea typeface="+mn-ea"/>
                    <a:cs typeface="Arial" panose="020B0604020202020204" pitchFamily="34" charset="0"/>
                  </a:rPr>
                  <a:t>CPU</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cxnSp>
            <p:nvCxnSpPr>
              <p:cNvPr id="553" name="Straight Connector 552">
                <a:extLst>
                  <a:ext uri="{FF2B5EF4-FFF2-40B4-BE49-F238E27FC236}">
                    <a16:creationId xmlns:a16="http://schemas.microsoft.com/office/drawing/2014/main" id="{B411D5B3-70C8-07B7-C3D7-A282BD94E00C}"/>
                  </a:ext>
                </a:extLst>
              </p:cNvPr>
              <p:cNvCxnSpPr>
                <a:cxnSpLocks/>
                <a:stCxn id="552" idx="3"/>
              </p:cNvCxnSpPr>
              <p:nvPr/>
            </p:nvCxnSpPr>
            <p:spPr>
              <a:xfrm>
                <a:off x="1736992" y="937292"/>
                <a:ext cx="212515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54" name="Rounded Rectangle 553">
                <a:extLst>
                  <a:ext uri="{FF2B5EF4-FFF2-40B4-BE49-F238E27FC236}">
                    <a16:creationId xmlns:a16="http://schemas.microsoft.com/office/drawing/2014/main" id="{4AD964EC-6BD5-47DE-EDEA-E2402E21910B}"/>
                  </a:ext>
                </a:extLst>
              </p:cNvPr>
              <p:cNvSpPr/>
              <p:nvPr/>
            </p:nvSpPr>
            <p:spPr>
              <a:xfrm>
                <a:off x="1031630" y="1004438"/>
                <a:ext cx="534237" cy="306869"/>
              </a:xfrm>
              <a:prstGeom prst="roundRect">
                <a:avLst/>
              </a:prstGeom>
              <a:solidFill>
                <a:schemeClr val="bg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cxnSp>
            <p:nvCxnSpPr>
              <p:cNvPr id="555" name="Straight Connector 554">
                <a:extLst>
                  <a:ext uri="{FF2B5EF4-FFF2-40B4-BE49-F238E27FC236}">
                    <a16:creationId xmlns:a16="http://schemas.microsoft.com/office/drawing/2014/main" id="{408531D8-1ABD-5489-88EF-0876F18D4DBC}"/>
                  </a:ext>
                </a:extLst>
              </p:cNvPr>
              <p:cNvCxnSpPr>
                <a:cxnSpLocks/>
                <a:stCxn id="554" idx="1"/>
              </p:cNvCxnSpPr>
              <p:nvPr/>
            </p:nvCxnSpPr>
            <p:spPr>
              <a:xfrm flipH="1">
                <a:off x="105507" y="1157873"/>
                <a:ext cx="926123" cy="460483"/>
              </a:xfrm>
              <a:prstGeom prst="line">
                <a:avLst/>
              </a:prstGeom>
              <a:ln w="1905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556" name="Straight Connector 555">
                <a:extLst>
                  <a:ext uri="{FF2B5EF4-FFF2-40B4-BE49-F238E27FC236}">
                    <a16:creationId xmlns:a16="http://schemas.microsoft.com/office/drawing/2014/main" id="{333EFA69-896F-95E5-7BB2-20C942DC161E}"/>
                  </a:ext>
                </a:extLst>
              </p:cNvPr>
              <p:cNvCxnSpPr>
                <a:cxnSpLocks/>
                <a:stCxn id="554" idx="3"/>
              </p:cNvCxnSpPr>
              <p:nvPr/>
            </p:nvCxnSpPr>
            <p:spPr>
              <a:xfrm>
                <a:off x="1565867" y="1157873"/>
                <a:ext cx="918609" cy="460483"/>
              </a:xfrm>
              <a:prstGeom prst="line">
                <a:avLst/>
              </a:prstGeom>
              <a:ln w="19050">
                <a:solidFill>
                  <a:schemeClr val="accent6"/>
                </a:solidFill>
                <a:prstDash val="sysDash"/>
              </a:ln>
            </p:spPr>
            <p:style>
              <a:lnRef idx="1">
                <a:schemeClr val="accent2"/>
              </a:lnRef>
              <a:fillRef idx="0">
                <a:schemeClr val="accent2"/>
              </a:fillRef>
              <a:effectRef idx="0">
                <a:schemeClr val="accent2"/>
              </a:effectRef>
              <a:fontRef idx="minor">
                <a:schemeClr val="tx1"/>
              </a:fontRef>
            </p:style>
          </p:cxnSp>
          <p:sp>
            <p:nvSpPr>
              <p:cNvPr id="719" name="Rounded Rectangle 718">
                <a:extLst>
                  <a:ext uri="{FF2B5EF4-FFF2-40B4-BE49-F238E27FC236}">
                    <a16:creationId xmlns:a16="http://schemas.microsoft.com/office/drawing/2014/main" id="{3CCCF416-0729-8AAB-D6E3-4CAE74434310}"/>
                  </a:ext>
                </a:extLst>
              </p:cNvPr>
              <p:cNvSpPr/>
              <p:nvPr/>
            </p:nvSpPr>
            <p:spPr>
              <a:xfrm>
                <a:off x="48430" y="1618356"/>
                <a:ext cx="2492830" cy="1597116"/>
              </a:xfrm>
              <a:prstGeom prst="roundRect">
                <a:avLst>
                  <a:gd name="adj" fmla="val 4503"/>
                </a:avLst>
              </a:prstGeom>
              <a:solidFill>
                <a:schemeClr val="bg1">
                  <a:lumMod val="95000"/>
                </a:schemeClr>
              </a:solidFill>
              <a:ln w="28575">
                <a:solidFill>
                  <a:srgbClr val="77777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grpSp>
            <p:nvGrpSpPr>
              <p:cNvPr id="558" name="Group 557">
                <a:extLst>
                  <a:ext uri="{FF2B5EF4-FFF2-40B4-BE49-F238E27FC236}">
                    <a16:creationId xmlns:a16="http://schemas.microsoft.com/office/drawing/2014/main" id="{B35B6210-4BD7-7F83-2346-F711B6419432}"/>
                  </a:ext>
                </a:extLst>
              </p:cNvPr>
              <p:cNvGrpSpPr/>
              <p:nvPr/>
            </p:nvGrpSpPr>
            <p:grpSpPr>
              <a:xfrm>
                <a:off x="3892360" y="638423"/>
                <a:ext cx="1791533" cy="776963"/>
                <a:chOff x="5169893" y="621011"/>
                <a:chExt cx="1791533" cy="776963"/>
              </a:xfrm>
              <a:solidFill>
                <a:srgbClr val="1F497D"/>
              </a:solidFill>
            </p:grpSpPr>
            <p:sp>
              <p:nvSpPr>
                <p:cNvPr id="716" name="Rounded Rectangle 715">
                  <a:extLst>
                    <a:ext uri="{FF2B5EF4-FFF2-40B4-BE49-F238E27FC236}">
                      <a16:creationId xmlns:a16="http://schemas.microsoft.com/office/drawing/2014/main" id="{ECC36F40-AE63-3AE0-91FD-39CF96EE7521}"/>
                    </a:ext>
                  </a:extLst>
                </p:cNvPr>
                <p:cNvSpPr/>
                <p:nvPr/>
              </p:nvSpPr>
              <p:spPr>
                <a:xfrm>
                  <a:off x="5239809" y="699613"/>
                  <a:ext cx="1721617" cy="698361"/>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sp>
              <p:nvSpPr>
                <p:cNvPr id="717" name="Rounded Rectangle 716">
                  <a:extLst>
                    <a:ext uri="{FF2B5EF4-FFF2-40B4-BE49-F238E27FC236}">
                      <a16:creationId xmlns:a16="http://schemas.microsoft.com/office/drawing/2014/main" id="{93DAED4E-DF4F-CFF0-E904-F8DF7D396E2F}"/>
                    </a:ext>
                  </a:extLst>
                </p:cNvPr>
                <p:cNvSpPr/>
                <p:nvPr/>
              </p:nvSpPr>
              <p:spPr>
                <a:xfrm>
                  <a:off x="5204851" y="657979"/>
                  <a:ext cx="1721617" cy="698361"/>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sp>
              <p:nvSpPr>
                <p:cNvPr id="718" name="Rounded Rectangle 717">
                  <a:extLst>
                    <a:ext uri="{FF2B5EF4-FFF2-40B4-BE49-F238E27FC236}">
                      <a16:creationId xmlns:a16="http://schemas.microsoft.com/office/drawing/2014/main" id="{30934E1D-3211-C7E1-8C0F-5F370DA4A81E}"/>
                    </a:ext>
                  </a:extLst>
                </p:cNvPr>
                <p:cNvSpPr/>
                <p:nvPr/>
              </p:nvSpPr>
              <p:spPr>
                <a:xfrm>
                  <a:off x="5169893" y="621011"/>
                  <a:ext cx="1721617" cy="698361"/>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grpSp>
          <p:sp>
            <p:nvSpPr>
              <p:cNvPr id="559" name="Rounded Rectangle 558">
                <a:extLst>
                  <a:ext uri="{FF2B5EF4-FFF2-40B4-BE49-F238E27FC236}">
                    <a16:creationId xmlns:a16="http://schemas.microsoft.com/office/drawing/2014/main" id="{1A9A4A71-5A96-FB8D-37FE-BCF0E121FFE2}"/>
                  </a:ext>
                </a:extLst>
              </p:cNvPr>
              <p:cNvSpPr/>
              <p:nvPr/>
            </p:nvSpPr>
            <p:spPr>
              <a:xfrm>
                <a:off x="3857402" y="600214"/>
                <a:ext cx="1721617" cy="698361"/>
              </a:xfrm>
              <a:prstGeom prst="roundRect">
                <a:avLst/>
              </a:prstGeom>
              <a:solidFill>
                <a:srgbClr val="1F497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Gill Sans MT" panose="020B0502020104020203" pitchFamily="34" charset="77"/>
                    <a:ea typeface="+mn-ea"/>
                    <a:cs typeface="Arial" panose="020B0604020202020204" pitchFamily="34" charset="0"/>
                  </a:rPr>
                  <a:t>3D-Stacked DRAM</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sp>
            <p:nvSpPr>
              <p:cNvPr id="560" name="Rounded Rectangle 559">
                <a:extLst>
                  <a:ext uri="{FF2B5EF4-FFF2-40B4-BE49-F238E27FC236}">
                    <a16:creationId xmlns:a16="http://schemas.microsoft.com/office/drawing/2014/main" id="{88B29FDC-504F-A4CE-AC06-09B695C6980A}"/>
                  </a:ext>
                </a:extLst>
              </p:cNvPr>
              <p:cNvSpPr/>
              <p:nvPr/>
            </p:nvSpPr>
            <p:spPr>
              <a:xfrm>
                <a:off x="3978542" y="1019763"/>
                <a:ext cx="355959" cy="204465"/>
              </a:xfrm>
              <a:prstGeom prst="round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sp>
            <p:nvSpPr>
              <p:cNvPr id="561" name="Rounded Rectangle 560">
                <a:extLst>
                  <a:ext uri="{FF2B5EF4-FFF2-40B4-BE49-F238E27FC236}">
                    <a16:creationId xmlns:a16="http://schemas.microsoft.com/office/drawing/2014/main" id="{C9C5427A-8664-71C0-A0FA-BF0E48939933}"/>
                  </a:ext>
                </a:extLst>
              </p:cNvPr>
              <p:cNvSpPr/>
              <p:nvPr/>
            </p:nvSpPr>
            <p:spPr>
              <a:xfrm>
                <a:off x="4917649" y="972037"/>
                <a:ext cx="460916" cy="264753"/>
              </a:xfrm>
              <a:prstGeom prst="round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sp>
            <p:nvSpPr>
              <p:cNvPr id="714" name="Rounded Rectangle 713">
                <a:extLst>
                  <a:ext uri="{FF2B5EF4-FFF2-40B4-BE49-F238E27FC236}">
                    <a16:creationId xmlns:a16="http://schemas.microsoft.com/office/drawing/2014/main" id="{18469FF2-56F0-D0C7-8981-9DB3A4F72403}"/>
                  </a:ext>
                </a:extLst>
              </p:cNvPr>
              <p:cNvSpPr/>
              <p:nvPr/>
            </p:nvSpPr>
            <p:spPr>
              <a:xfrm>
                <a:off x="2640789" y="1935558"/>
                <a:ext cx="1681194" cy="1296228"/>
              </a:xfrm>
              <a:prstGeom prst="roundRect">
                <a:avLst>
                  <a:gd name="adj" fmla="val 4503"/>
                </a:avLst>
              </a:prstGeom>
              <a:solidFill>
                <a:schemeClr val="bg1">
                  <a:lumMod val="95000"/>
                </a:schemeClr>
              </a:solid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Gill Sans MT"/>
                  <a:ea typeface="+mn-ea"/>
                  <a:cs typeface="Arial" panose="020B0604020202020204" pitchFamily="34" charset="0"/>
                </a:endParaRPr>
              </a:p>
            </p:txBody>
          </p:sp>
          <p:sp>
            <p:nvSpPr>
              <p:cNvPr id="710" name="Rounded Rectangle 709">
                <a:extLst>
                  <a:ext uri="{FF2B5EF4-FFF2-40B4-BE49-F238E27FC236}">
                    <a16:creationId xmlns:a16="http://schemas.microsoft.com/office/drawing/2014/main" id="{EBB3AEF8-FFD5-C05B-51DF-86F7D694F832}"/>
                  </a:ext>
                </a:extLst>
              </p:cNvPr>
              <p:cNvSpPr/>
              <p:nvPr/>
            </p:nvSpPr>
            <p:spPr>
              <a:xfrm>
                <a:off x="4434624" y="1838171"/>
                <a:ext cx="2112172" cy="1394490"/>
              </a:xfrm>
              <a:prstGeom prst="roundRect">
                <a:avLst>
                  <a:gd name="adj" fmla="val 4503"/>
                </a:avLst>
              </a:prstGeom>
              <a:solidFill>
                <a:schemeClr val="bg1">
                  <a:lumMod val="95000"/>
                </a:schemeClr>
              </a:solidFill>
              <a:ln>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a:ea typeface="+mn-ea"/>
                  <a:cs typeface="Arial" panose="020B0604020202020204" pitchFamily="34" charset="0"/>
                </a:endParaRPr>
              </a:p>
            </p:txBody>
          </p:sp>
          <p:cxnSp>
            <p:nvCxnSpPr>
              <p:cNvPr id="564" name="Straight Connector 563">
                <a:extLst>
                  <a:ext uri="{FF2B5EF4-FFF2-40B4-BE49-F238E27FC236}">
                    <a16:creationId xmlns:a16="http://schemas.microsoft.com/office/drawing/2014/main" id="{4B9FD8A0-BF43-B2E2-326C-B973803CEBC5}"/>
                  </a:ext>
                </a:extLst>
              </p:cNvPr>
              <p:cNvCxnSpPr>
                <a:cxnSpLocks/>
                <a:stCxn id="561" idx="3"/>
              </p:cNvCxnSpPr>
              <p:nvPr/>
            </p:nvCxnSpPr>
            <p:spPr>
              <a:xfrm>
                <a:off x="5378565" y="1104414"/>
                <a:ext cx="1155827" cy="736543"/>
              </a:xfrm>
              <a:prstGeom prst="line">
                <a:avLst/>
              </a:prstGeom>
              <a:ln w="19050">
                <a:prstDash val="sysDash"/>
              </a:ln>
            </p:spPr>
            <p:style>
              <a:lnRef idx="1">
                <a:schemeClr val="accent2"/>
              </a:lnRef>
              <a:fillRef idx="0">
                <a:schemeClr val="accent2"/>
              </a:fillRef>
              <a:effectRef idx="0">
                <a:schemeClr val="accent2"/>
              </a:effectRef>
              <a:fontRef idx="minor">
                <a:schemeClr val="tx1"/>
              </a:fontRef>
            </p:style>
          </p:cxnSp>
          <p:cxnSp>
            <p:nvCxnSpPr>
              <p:cNvPr id="565" name="Straight Connector 564">
                <a:extLst>
                  <a:ext uri="{FF2B5EF4-FFF2-40B4-BE49-F238E27FC236}">
                    <a16:creationId xmlns:a16="http://schemas.microsoft.com/office/drawing/2014/main" id="{9FC48E97-2049-94B3-710A-3A5937D68FC5}"/>
                  </a:ext>
                </a:extLst>
              </p:cNvPr>
              <p:cNvCxnSpPr>
                <a:cxnSpLocks/>
                <a:stCxn id="561" idx="1"/>
              </p:cNvCxnSpPr>
              <p:nvPr/>
            </p:nvCxnSpPr>
            <p:spPr>
              <a:xfrm flipH="1">
                <a:off x="4456733" y="1104414"/>
                <a:ext cx="460916" cy="742628"/>
              </a:xfrm>
              <a:prstGeom prst="line">
                <a:avLst/>
              </a:prstGeom>
              <a:ln w="19050">
                <a:prstDash val="sysDash"/>
              </a:ln>
            </p:spPr>
            <p:style>
              <a:lnRef idx="1">
                <a:schemeClr val="accent2"/>
              </a:lnRef>
              <a:fillRef idx="0">
                <a:schemeClr val="accent2"/>
              </a:fillRef>
              <a:effectRef idx="0">
                <a:schemeClr val="accent2"/>
              </a:effectRef>
              <a:fontRef idx="minor">
                <a:schemeClr val="tx1"/>
              </a:fontRef>
            </p:style>
          </p:cxnSp>
          <p:cxnSp>
            <p:nvCxnSpPr>
              <p:cNvPr id="566" name="Straight Connector 565">
                <a:extLst>
                  <a:ext uri="{FF2B5EF4-FFF2-40B4-BE49-F238E27FC236}">
                    <a16:creationId xmlns:a16="http://schemas.microsoft.com/office/drawing/2014/main" id="{70F5537C-7EA3-4799-503E-8FD6399E8679}"/>
                  </a:ext>
                </a:extLst>
              </p:cNvPr>
              <p:cNvCxnSpPr>
                <a:cxnSpLocks/>
                <a:stCxn id="560" idx="1"/>
              </p:cNvCxnSpPr>
              <p:nvPr/>
            </p:nvCxnSpPr>
            <p:spPr>
              <a:xfrm flipH="1">
                <a:off x="2680596" y="1121996"/>
                <a:ext cx="1297946" cy="827757"/>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95384C15-1971-C30A-1E01-AED7199C69E6}"/>
                  </a:ext>
                </a:extLst>
              </p:cNvPr>
              <p:cNvCxnSpPr>
                <a:cxnSpLocks/>
                <a:stCxn id="560" idx="3"/>
              </p:cNvCxnSpPr>
              <p:nvPr/>
            </p:nvCxnSpPr>
            <p:spPr>
              <a:xfrm flipH="1">
                <a:off x="4321981" y="1121996"/>
                <a:ext cx="12520" cy="826663"/>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grpSp>
            <p:nvGrpSpPr>
              <p:cNvPr id="568" name="Group 567">
                <a:extLst>
                  <a:ext uri="{FF2B5EF4-FFF2-40B4-BE49-F238E27FC236}">
                    <a16:creationId xmlns:a16="http://schemas.microsoft.com/office/drawing/2014/main" id="{CF8DBACE-21B8-21AE-D14B-7F1EA28D7A3D}"/>
                  </a:ext>
                </a:extLst>
              </p:cNvPr>
              <p:cNvGrpSpPr/>
              <p:nvPr/>
            </p:nvGrpSpPr>
            <p:grpSpPr>
              <a:xfrm>
                <a:off x="3527612" y="2456169"/>
                <a:ext cx="732894" cy="703971"/>
                <a:chOff x="3535063" y="3878067"/>
                <a:chExt cx="732894" cy="703971"/>
              </a:xfrm>
            </p:grpSpPr>
            <p:cxnSp>
              <p:nvCxnSpPr>
                <p:cNvPr id="687" name="Straight Connector 686">
                  <a:extLst>
                    <a:ext uri="{FF2B5EF4-FFF2-40B4-BE49-F238E27FC236}">
                      <a16:creationId xmlns:a16="http://schemas.microsoft.com/office/drawing/2014/main" id="{A88FD58D-85B2-415D-7A94-3644F0003E83}"/>
                    </a:ext>
                  </a:extLst>
                </p:cNvPr>
                <p:cNvCxnSpPr>
                  <a:cxnSpLocks/>
                  <a:stCxn id="706" idx="3"/>
                  <a:endCxn id="709" idx="1"/>
                </p:cNvCxnSpPr>
                <p:nvPr/>
              </p:nvCxnSpPr>
              <p:spPr>
                <a:xfrm flipV="1">
                  <a:off x="3693009" y="3957442"/>
                  <a:ext cx="418604" cy="3"/>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88" name="Group 687">
                  <a:extLst>
                    <a:ext uri="{FF2B5EF4-FFF2-40B4-BE49-F238E27FC236}">
                      <a16:creationId xmlns:a16="http://schemas.microsoft.com/office/drawing/2014/main" id="{38C630E1-AE8F-48FE-E336-559D04DE6DDD}"/>
                    </a:ext>
                  </a:extLst>
                </p:cNvPr>
                <p:cNvGrpSpPr/>
                <p:nvPr/>
              </p:nvGrpSpPr>
              <p:grpSpPr>
                <a:xfrm>
                  <a:off x="3535063" y="3878067"/>
                  <a:ext cx="732894" cy="703971"/>
                  <a:chOff x="983557" y="3669493"/>
                  <a:chExt cx="732894" cy="703971"/>
                </a:xfrm>
              </p:grpSpPr>
              <p:cxnSp>
                <p:nvCxnSpPr>
                  <p:cNvPr id="689" name="Straight Connector 688">
                    <a:extLst>
                      <a:ext uri="{FF2B5EF4-FFF2-40B4-BE49-F238E27FC236}">
                        <a16:creationId xmlns:a16="http://schemas.microsoft.com/office/drawing/2014/main" id="{BFC05D43-BBBE-4C72-223D-4A6CEE6C36AA}"/>
                      </a:ext>
                    </a:extLst>
                  </p:cNvPr>
                  <p:cNvCxnSpPr>
                    <a:cxnSpLocks/>
                    <a:stCxn id="706" idx="2"/>
                    <a:endCxn id="698" idx="2"/>
                  </p:cNvCxnSpPr>
                  <p:nvPr/>
                </p:nvCxnSpPr>
                <p:spPr>
                  <a:xfrm flipH="1">
                    <a:off x="1061559" y="3828245"/>
                    <a:ext cx="1942" cy="54521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0" name="Straight Connector 689">
                    <a:extLst>
                      <a:ext uri="{FF2B5EF4-FFF2-40B4-BE49-F238E27FC236}">
                        <a16:creationId xmlns:a16="http://schemas.microsoft.com/office/drawing/2014/main" id="{D02C93E1-AA59-EAAC-85E5-D4F2BEAB7FFB}"/>
                      </a:ext>
                    </a:extLst>
                  </p:cNvPr>
                  <p:cNvCxnSpPr>
                    <a:cxnSpLocks/>
                    <a:stCxn id="707" idx="2"/>
                    <a:endCxn id="699" idx="2"/>
                  </p:cNvCxnSpPr>
                  <p:nvPr/>
                </p:nvCxnSpPr>
                <p:spPr>
                  <a:xfrm flipH="1">
                    <a:off x="1248652" y="3828243"/>
                    <a:ext cx="1942" cy="54521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1" name="Straight Connector 690">
                    <a:extLst>
                      <a:ext uri="{FF2B5EF4-FFF2-40B4-BE49-F238E27FC236}">
                        <a16:creationId xmlns:a16="http://schemas.microsoft.com/office/drawing/2014/main" id="{94F6D17D-EF03-BBE6-F409-9AAFEAAF3ED6}"/>
                      </a:ext>
                    </a:extLst>
                  </p:cNvPr>
                  <p:cNvCxnSpPr>
                    <a:cxnSpLocks/>
                    <a:stCxn id="708" idx="2"/>
                    <a:endCxn id="700" idx="2"/>
                  </p:cNvCxnSpPr>
                  <p:nvPr/>
                </p:nvCxnSpPr>
                <p:spPr>
                  <a:xfrm flipH="1">
                    <a:off x="1442409" y="3828243"/>
                    <a:ext cx="1942" cy="54521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2" name="Straight Connector 691">
                    <a:extLst>
                      <a:ext uri="{FF2B5EF4-FFF2-40B4-BE49-F238E27FC236}">
                        <a16:creationId xmlns:a16="http://schemas.microsoft.com/office/drawing/2014/main" id="{3A6EEB8A-58A8-A06E-08D0-EE64BDC4EE34}"/>
                      </a:ext>
                    </a:extLst>
                  </p:cNvPr>
                  <p:cNvCxnSpPr>
                    <a:cxnSpLocks/>
                    <a:stCxn id="709" idx="2"/>
                    <a:endCxn id="701" idx="2"/>
                  </p:cNvCxnSpPr>
                  <p:nvPr/>
                </p:nvCxnSpPr>
                <p:spPr>
                  <a:xfrm flipH="1">
                    <a:off x="1636167" y="3828242"/>
                    <a:ext cx="1942" cy="54521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3" name="Straight Connector 692">
                    <a:extLst>
                      <a:ext uri="{FF2B5EF4-FFF2-40B4-BE49-F238E27FC236}">
                        <a16:creationId xmlns:a16="http://schemas.microsoft.com/office/drawing/2014/main" id="{F9EAF959-66E0-46C3-5D7F-644887CD42A7}"/>
                      </a:ext>
                    </a:extLst>
                  </p:cNvPr>
                  <p:cNvCxnSpPr>
                    <a:cxnSpLocks/>
                    <a:stCxn id="702" idx="3"/>
                    <a:endCxn id="705" idx="3"/>
                  </p:cNvCxnSpPr>
                  <p:nvPr/>
                </p:nvCxnSpPr>
                <p:spPr>
                  <a:xfrm flipV="1">
                    <a:off x="1141842" y="4008345"/>
                    <a:ext cx="574609" cy="3"/>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4" name="Straight Connector 693">
                    <a:extLst>
                      <a:ext uri="{FF2B5EF4-FFF2-40B4-BE49-F238E27FC236}">
                        <a16:creationId xmlns:a16="http://schemas.microsoft.com/office/drawing/2014/main" id="{D25ECCE3-F1F9-A3D5-50C1-CF42066432AF}"/>
                      </a:ext>
                    </a:extLst>
                  </p:cNvPr>
                  <p:cNvCxnSpPr>
                    <a:cxnSpLocks/>
                    <a:stCxn id="698" idx="3"/>
                    <a:endCxn id="701" idx="3"/>
                  </p:cNvCxnSpPr>
                  <p:nvPr/>
                </p:nvCxnSpPr>
                <p:spPr>
                  <a:xfrm flipV="1">
                    <a:off x="1139561" y="4294087"/>
                    <a:ext cx="574608" cy="3"/>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95" name="Group 694">
                    <a:extLst>
                      <a:ext uri="{FF2B5EF4-FFF2-40B4-BE49-F238E27FC236}">
                        <a16:creationId xmlns:a16="http://schemas.microsoft.com/office/drawing/2014/main" id="{A8C8A95F-A002-CE0D-8EE1-3599B98BBDDE}"/>
                      </a:ext>
                    </a:extLst>
                  </p:cNvPr>
                  <p:cNvGrpSpPr/>
                  <p:nvPr/>
                </p:nvGrpSpPr>
                <p:grpSpPr>
                  <a:xfrm>
                    <a:off x="985499" y="3669493"/>
                    <a:ext cx="730612" cy="158752"/>
                    <a:chOff x="7032994" y="2896916"/>
                    <a:chExt cx="1672214" cy="158882"/>
                  </a:xfrm>
                </p:grpSpPr>
                <p:sp>
                  <p:nvSpPr>
                    <p:cNvPr id="706" name="Rounded Rectangle 705">
                      <a:extLst>
                        <a:ext uri="{FF2B5EF4-FFF2-40B4-BE49-F238E27FC236}">
                          <a16:creationId xmlns:a16="http://schemas.microsoft.com/office/drawing/2014/main" id="{4C114F5D-318F-8B87-C30C-5F9999C0158B}"/>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7" name="Rounded Rectangle 706">
                      <a:extLst>
                        <a:ext uri="{FF2B5EF4-FFF2-40B4-BE49-F238E27FC236}">
                          <a16:creationId xmlns:a16="http://schemas.microsoft.com/office/drawing/2014/main" id="{97E3A0FB-1CCF-E7EC-DBDC-0EEC1FB1A854}"/>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8" name="Rounded Rectangle 707">
                      <a:extLst>
                        <a:ext uri="{FF2B5EF4-FFF2-40B4-BE49-F238E27FC236}">
                          <a16:creationId xmlns:a16="http://schemas.microsoft.com/office/drawing/2014/main" id="{B4EAE916-B641-4402-AA2E-466EAF23D01D}"/>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9" name="Rounded Rectangle 708">
                      <a:extLst>
                        <a:ext uri="{FF2B5EF4-FFF2-40B4-BE49-F238E27FC236}">
                          <a16:creationId xmlns:a16="http://schemas.microsoft.com/office/drawing/2014/main" id="{01C78467-24AA-48A4-9F44-3B020ED2E42F}"/>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96" name="Group 695">
                    <a:extLst>
                      <a:ext uri="{FF2B5EF4-FFF2-40B4-BE49-F238E27FC236}">
                        <a16:creationId xmlns:a16="http://schemas.microsoft.com/office/drawing/2014/main" id="{F9FC38A3-80AC-7830-F73F-AF3CACD4D25C}"/>
                      </a:ext>
                    </a:extLst>
                  </p:cNvPr>
                  <p:cNvGrpSpPr/>
                  <p:nvPr/>
                </p:nvGrpSpPr>
                <p:grpSpPr>
                  <a:xfrm>
                    <a:off x="985838" y="3928970"/>
                    <a:ext cx="730613" cy="158752"/>
                    <a:chOff x="7032994" y="2896916"/>
                    <a:chExt cx="1672214" cy="158882"/>
                  </a:xfrm>
                </p:grpSpPr>
                <p:sp>
                  <p:nvSpPr>
                    <p:cNvPr id="702" name="Rounded Rectangle 701">
                      <a:extLst>
                        <a:ext uri="{FF2B5EF4-FFF2-40B4-BE49-F238E27FC236}">
                          <a16:creationId xmlns:a16="http://schemas.microsoft.com/office/drawing/2014/main" id="{5BDD3A45-5F5C-45CD-101F-37C1387431B0}"/>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3" name="Rounded Rectangle 702">
                      <a:extLst>
                        <a:ext uri="{FF2B5EF4-FFF2-40B4-BE49-F238E27FC236}">
                          <a16:creationId xmlns:a16="http://schemas.microsoft.com/office/drawing/2014/main" id="{E553BACC-B8E6-015F-411C-9CDA06EBBF07}"/>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4" name="Rounded Rectangle 703">
                      <a:extLst>
                        <a:ext uri="{FF2B5EF4-FFF2-40B4-BE49-F238E27FC236}">
                          <a16:creationId xmlns:a16="http://schemas.microsoft.com/office/drawing/2014/main" id="{D3DF5C20-8170-99F5-AE57-D9D7B3A7ECC9}"/>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5" name="Rounded Rectangle 704">
                      <a:extLst>
                        <a:ext uri="{FF2B5EF4-FFF2-40B4-BE49-F238E27FC236}">
                          <a16:creationId xmlns:a16="http://schemas.microsoft.com/office/drawing/2014/main" id="{8BAB54B5-0C04-EA50-74AB-B512F019BC3B}"/>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97" name="Group 696">
                    <a:extLst>
                      <a:ext uri="{FF2B5EF4-FFF2-40B4-BE49-F238E27FC236}">
                        <a16:creationId xmlns:a16="http://schemas.microsoft.com/office/drawing/2014/main" id="{8EB931EC-21FB-6E8B-E292-E70D58471FD2}"/>
                      </a:ext>
                    </a:extLst>
                  </p:cNvPr>
                  <p:cNvGrpSpPr/>
                  <p:nvPr/>
                </p:nvGrpSpPr>
                <p:grpSpPr>
                  <a:xfrm>
                    <a:off x="983557" y="4214712"/>
                    <a:ext cx="730612" cy="158752"/>
                    <a:chOff x="7032994" y="2896916"/>
                    <a:chExt cx="1672214" cy="158882"/>
                  </a:xfrm>
                </p:grpSpPr>
                <p:sp>
                  <p:nvSpPr>
                    <p:cNvPr id="698" name="Rounded Rectangle 697">
                      <a:extLst>
                        <a:ext uri="{FF2B5EF4-FFF2-40B4-BE49-F238E27FC236}">
                          <a16:creationId xmlns:a16="http://schemas.microsoft.com/office/drawing/2014/main" id="{397F4A2C-3331-38E2-73F5-AB35F8FFDD6E}"/>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99" name="Rounded Rectangle 698">
                      <a:extLst>
                        <a:ext uri="{FF2B5EF4-FFF2-40B4-BE49-F238E27FC236}">
                          <a16:creationId xmlns:a16="http://schemas.microsoft.com/office/drawing/2014/main" id="{96FC81BE-1056-AAE4-3C93-766A7452130F}"/>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0" name="Rounded Rectangle 699">
                      <a:extLst>
                        <a:ext uri="{FF2B5EF4-FFF2-40B4-BE49-F238E27FC236}">
                          <a16:creationId xmlns:a16="http://schemas.microsoft.com/office/drawing/2014/main" id="{95E5BE54-C85E-97A9-0082-F164A82BF74A}"/>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01" name="Rounded Rectangle 700">
                      <a:extLst>
                        <a:ext uri="{FF2B5EF4-FFF2-40B4-BE49-F238E27FC236}">
                          <a16:creationId xmlns:a16="http://schemas.microsoft.com/office/drawing/2014/main" id="{C5D2E67D-F939-E9F6-50C2-E784D2007E0F}"/>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grpSp>
            <p:nvGrpSpPr>
              <p:cNvPr id="569" name="Group 568">
                <a:extLst>
                  <a:ext uri="{FF2B5EF4-FFF2-40B4-BE49-F238E27FC236}">
                    <a16:creationId xmlns:a16="http://schemas.microsoft.com/office/drawing/2014/main" id="{C418970C-F447-6B9C-37DD-11BAE2CDBEAE}"/>
                  </a:ext>
                </a:extLst>
              </p:cNvPr>
              <p:cNvGrpSpPr/>
              <p:nvPr/>
            </p:nvGrpSpPr>
            <p:grpSpPr>
              <a:xfrm>
                <a:off x="980340" y="1761579"/>
                <a:ext cx="1501258" cy="1286469"/>
                <a:chOff x="980340" y="1761579"/>
                <a:chExt cx="1501258" cy="1286469"/>
              </a:xfrm>
            </p:grpSpPr>
            <p:cxnSp>
              <p:nvCxnSpPr>
                <p:cNvPr id="618" name="Straight Connector 617">
                  <a:extLst>
                    <a:ext uri="{FF2B5EF4-FFF2-40B4-BE49-F238E27FC236}">
                      <a16:creationId xmlns:a16="http://schemas.microsoft.com/office/drawing/2014/main" id="{D58E7967-C65F-9425-966F-2AEAC0094A69}"/>
                    </a:ext>
                  </a:extLst>
                </p:cNvPr>
                <p:cNvCxnSpPr>
                  <a:cxnSpLocks/>
                  <a:stCxn id="683" idx="3"/>
                  <a:endCxn id="682" idx="1"/>
                </p:cNvCxnSpPr>
                <p:nvPr/>
              </p:nvCxnSpPr>
              <p:spPr>
                <a:xfrm>
                  <a:off x="1138286" y="1840957"/>
                  <a:ext cx="1186970" cy="6085"/>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19" name="Group 618">
                  <a:extLst>
                    <a:ext uri="{FF2B5EF4-FFF2-40B4-BE49-F238E27FC236}">
                      <a16:creationId xmlns:a16="http://schemas.microsoft.com/office/drawing/2014/main" id="{EBB41F90-384D-6E82-6D2E-3C92AB2D36D2}"/>
                    </a:ext>
                  </a:extLst>
                </p:cNvPr>
                <p:cNvGrpSpPr/>
                <p:nvPr/>
              </p:nvGrpSpPr>
              <p:grpSpPr>
                <a:xfrm>
                  <a:off x="980340" y="1761579"/>
                  <a:ext cx="1501258" cy="1286469"/>
                  <a:chOff x="983557" y="3669493"/>
                  <a:chExt cx="1501258" cy="1286469"/>
                </a:xfrm>
              </p:grpSpPr>
              <p:cxnSp>
                <p:nvCxnSpPr>
                  <p:cNvPr id="620" name="Straight Connector 619">
                    <a:extLst>
                      <a:ext uri="{FF2B5EF4-FFF2-40B4-BE49-F238E27FC236}">
                        <a16:creationId xmlns:a16="http://schemas.microsoft.com/office/drawing/2014/main" id="{7B198515-01B6-2D02-67B6-4770FAC662BA}"/>
                      </a:ext>
                    </a:extLst>
                  </p:cNvPr>
                  <p:cNvCxnSpPr>
                    <a:cxnSpLocks/>
                    <a:stCxn id="683" idx="2"/>
                    <a:endCxn id="643" idx="2"/>
                  </p:cNvCxnSpPr>
                  <p:nvPr/>
                </p:nvCxnSpPr>
                <p:spPr>
                  <a:xfrm flipH="1">
                    <a:off x="1061559" y="3828245"/>
                    <a:ext cx="1942" cy="112162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1" name="Straight Connector 620">
                    <a:extLst>
                      <a:ext uri="{FF2B5EF4-FFF2-40B4-BE49-F238E27FC236}">
                        <a16:creationId xmlns:a16="http://schemas.microsoft.com/office/drawing/2014/main" id="{5A18474F-4A2F-3641-A6D4-046A22171154}"/>
                      </a:ext>
                    </a:extLst>
                  </p:cNvPr>
                  <p:cNvCxnSpPr>
                    <a:cxnSpLocks/>
                    <a:stCxn id="684" idx="2"/>
                    <a:endCxn id="644" idx="2"/>
                  </p:cNvCxnSpPr>
                  <p:nvPr/>
                </p:nvCxnSpPr>
                <p:spPr>
                  <a:xfrm flipH="1">
                    <a:off x="1248652" y="3828243"/>
                    <a:ext cx="1942" cy="112162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2" name="Straight Connector 621">
                    <a:extLst>
                      <a:ext uri="{FF2B5EF4-FFF2-40B4-BE49-F238E27FC236}">
                        <a16:creationId xmlns:a16="http://schemas.microsoft.com/office/drawing/2014/main" id="{72DFE685-5F79-784E-C839-1D5ABEFE09B9}"/>
                      </a:ext>
                    </a:extLst>
                  </p:cNvPr>
                  <p:cNvCxnSpPr>
                    <a:cxnSpLocks/>
                    <a:stCxn id="685" idx="2"/>
                    <a:endCxn id="645" idx="2"/>
                  </p:cNvCxnSpPr>
                  <p:nvPr/>
                </p:nvCxnSpPr>
                <p:spPr>
                  <a:xfrm flipH="1">
                    <a:off x="1442409" y="3828243"/>
                    <a:ext cx="1942" cy="112162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3" name="Straight Connector 622">
                    <a:extLst>
                      <a:ext uri="{FF2B5EF4-FFF2-40B4-BE49-F238E27FC236}">
                        <a16:creationId xmlns:a16="http://schemas.microsoft.com/office/drawing/2014/main" id="{88FEF7E1-D793-000B-6EF4-ECA586FD074B}"/>
                      </a:ext>
                    </a:extLst>
                  </p:cNvPr>
                  <p:cNvCxnSpPr>
                    <a:cxnSpLocks/>
                    <a:stCxn id="686" idx="2"/>
                    <a:endCxn id="646" idx="2"/>
                  </p:cNvCxnSpPr>
                  <p:nvPr/>
                </p:nvCxnSpPr>
                <p:spPr>
                  <a:xfrm flipH="1">
                    <a:off x="1636167" y="3828242"/>
                    <a:ext cx="1942" cy="112162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4" name="Straight Connector 623">
                    <a:extLst>
                      <a:ext uri="{FF2B5EF4-FFF2-40B4-BE49-F238E27FC236}">
                        <a16:creationId xmlns:a16="http://schemas.microsoft.com/office/drawing/2014/main" id="{1C809DD8-3990-4564-A4DE-9B2B1CE6427E}"/>
                      </a:ext>
                    </a:extLst>
                  </p:cNvPr>
                  <p:cNvCxnSpPr>
                    <a:cxnSpLocks/>
                    <a:stCxn id="679" idx="2"/>
                    <a:endCxn id="639" idx="2"/>
                  </p:cNvCxnSpPr>
                  <p:nvPr/>
                </p:nvCxnSpPr>
                <p:spPr>
                  <a:xfrm flipH="1">
                    <a:off x="1829925" y="3834333"/>
                    <a:ext cx="1942" cy="112162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5" name="Straight Connector 624">
                    <a:extLst>
                      <a:ext uri="{FF2B5EF4-FFF2-40B4-BE49-F238E27FC236}">
                        <a16:creationId xmlns:a16="http://schemas.microsoft.com/office/drawing/2014/main" id="{BF55767F-2EFF-0A66-55AF-FA2DD42F56AB}"/>
                      </a:ext>
                    </a:extLst>
                  </p:cNvPr>
                  <p:cNvCxnSpPr>
                    <a:cxnSpLocks/>
                    <a:stCxn id="680" idx="2"/>
                  </p:cNvCxnSpPr>
                  <p:nvPr/>
                </p:nvCxnSpPr>
                <p:spPr>
                  <a:xfrm>
                    <a:off x="2018960" y="3834331"/>
                    <a:ext cx="0" cy="105240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6" name="Straight Connector 625">
                    <a:extLst>
                      <a:ext uri="{FF2B5EF4-FFF2-40B4-BE49-F238E27FC236}">
                        <a16:creationId xmlns:a16="http://schemas.microsoft.com/office/drawing/2014/main" id="{CC149019-7145-A092-F237-9A4FCB053171}"/>
                      </a:ext>
                    </a:extLst>
                  </p:cNvPr>
                  <p:cNvCxnSpPr>
                    <a:cxnSpLocks/>
                    <a:stCxn id="681" idx="2"/>
                    <a:endCxn id="641" idx="0"/>
                  </p:cNvCxnSpPr>
                  <p:nvPr/>
                </p:nvCxnSpPr>
                <p:spPr>
                  <a:xfrm flipH="1">
                    <a:off x="2210775" y="3834331"/>
                    <a:ext cx="1942" cy="962880"/>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7" name="Straight Connector 626">
                    <a:extLst>
                      <a:ext uri="{FF2B5EF4-FFF2-40B4-BE49-F238E27FC236}">
                        <a16:creationId xmlns:a16="http://schemas.microsoft.com/office/drawing/2014/main" id="{804286B3-494F-5ACC-B801-BEEB4479D5DD}"/>
                      </a:ext>
                    </a:extLst>
                  </p:cNvPr>
                  <p:cNvCxnSpPr>
                    <a:cxnSpLocks/>
                    <a:stCxn id="682" idx="2"/>
                    <a:endCxn id="642" idx="2"/>
                  </p:cNvCxnSpPr>
                  <p:nvPr/>
                </p:nvCxnSpPr>
                <p:spPr>
                  <a:xfrm flipH="1">
                    <a:off x="2404533" y="3834330"/>
                    <a:ext cx="1942" cy="1121629"/>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8" name="Straight Connector 627">
                    <a:extLst>
                      <a:ext uri="{FF2B5EF4-FFF2-40B4-BE49-F238E27FC236}">
                        <a16:creationId xmlns:a16="http://schemas.microsoft.com/office/drawing/2014/main" id="{08DE87F5-1154-DFC5-0B15-17C1215EBDA9}"/>
                      </a:ext>
                    </a:extLst>
                  </p:cNvPr>
                  <p:cNvCxnSpPr>
                    <a:cxnSpLocks/>
                    <a:stCxn id="673" idx="3"/>
                    <a:endCxn id="672" idx="1"/>
                  </p:cNvCxnSpPr>
                  <p:nvPr/>
                </p:nvCxnSpPr>
                <p:spPr>
                  <a:xfrm>
                    <a:off x="1141841" y="4008348"/>
                    <a:ext cx="1186970" cy="6085"/>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9" name="Straight Connector 628">
                    <a:extLst>
                      <a:ext uri="{FF2B5EF4-FFF2-40B4-BE49-F238E27FC236}">
                        <a16:creationId xmlns:a16="http://schemas.microsoft.com/office/drawing/2014/main" id="{36D1D829-4EEA-127B-648D-CDAE73FC5736}"/>
                      </a:ext>
                    </a:extLst>
                  </p:cNvPr>
                  <p:cNvCxnSpPr>
                    <a:cxnSpLocks/>
                    <a:stCxn id="663" idx="3"/>
                    <a:endCxn id="662" idx="1"/>
                  </p:cNvCxnSpPr>
                  <p:nvPr/>
                </p:nvCxnSpPr>
                <p:spPr>
                  <a:xfrm>
                    <a:off x="1139561" y="4294090"/>
                    <a:ext cx="1186970" cy="6085"/>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0" name="Straight Connector 629">
                    <a:extLst>
                      <a:ext uri="{FF2B5EF4-FFF2-40B4-BE49-F238E27FC236}">
                        <a16:creationId xmlns:a16="http://schemas.microsoft.com/office/drawing/2014/main" id="{40ECD561-52AD-8B80-6A07-2A8A861EE0B5}"/>
                      </a:ext>
                    </a:extLst>
                  </p:cNvPr>
                  <p:cNvCxnSpPr>
                    <a:cxnSpLocks/>
                    <a:stCxn id="653" idx="3"/>
                    <a:endCxn id="652" idx="1"/>
                  </p:cNvCxnSpPr>
                  <p:nvPr/>
                </p:nvCxnSpPr>
                <p:spPr>
                  <a:xfrm>
                    <a:off x="1139561" y="4579832"/>
                    <a:ext cx="1186970" cy="6085"/>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1" name="Straight Connector 630">
                    <a:extLst>
                      <a:ext uri="{FF2B5EF4-FFF2-40B4-BE49-F238E27FC236}">
                        <a16:creationId xmlns:a16="http://schemas.microsoft.com/office/drawing/2014/main" id="{64D88235-DB07-08A3-2FA8-53D271637026}"/>
                      </a:ext>
                    </a:extLst>
                  </p:cNvPr>
                  <p:cNvCxnSpPr>
                    <a:cxnSpLocks/>
                    <a:stCxn id="643" idx="3"/>
                    <a:endCxn id="642" idx="1"/>
                  </p:cNvCxnSpPr>
                  <p:nvPr/>
                </p:nvCxnSpPr>
                <p:spPr>
                  <a:xfrm>
                    <a:off x="1139561" y="4870500"/>
                    <a:ext cx="1186970" cy="6085"/>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32" name="Group 631">
                    <a:extLst>
                      <a:ext uri="{FF2B5EF4-FFF2-40B4-BE49-F238E27FC236}">
                        <a16:creationId xmlns:a16="http://schemas.microsoft.com/office/drawing/2014/main" id="{C5C6146C-16BB-570F-72F7-FAB73277948A}"/>
                      </a:ext>
                    </a:extLst>
                  </p:cNvPr>
                  <p:cNvGrpSpPr/>
                  <p:nvPr/>
                </p:nvGrpSpPr>
                <p:grpSpPr>
                  <a:xfrm>
                    <a:off x="985499" y="3669493"/>
                    <a:ext cx="1498978" cy="164840"/>
                    <a:chOff x="6874440" y="2906655"/>
                    <a:chExt cx="3430837" cy="164975"/>
                  </a:xfrm>
                </p:grpSpPr>
                <p:grpSp>
                  <p:nvGrpSpPr>
                    <p:cNvPr id="677" name="Group 676">
                      <a:extLst>
                        <a:ext uri="{FF2B5EF4-FFF2-40B4-BE49-F238E27FC236}">
                          <a16:creationId xmlns:a16="http://schemas.microsoft.com/office/drawing/2014/main" id="{B88E809B-4D11-9DA9-631C-934D07A8D7FF}"/>
                        </a:ext>
                      </a:extLst>
                    </p:cNvPr>
                    <p:cNvGrpSpPr/>
                    <p:nvPr/>
                  </p:nvGrpSpPr>
                  <p:grpSpPr>
                    <a:xfrm>
                      <a:off x="6874440" y="2906655"/>
                      <a:ext cx="1672214" cy="158882"/>
                      <a:chOff x="7032994" y="2896916"/>
                      <a:chExt cx="1672214" cy="158882"/>
                    </a:xfrm>
                  </p:grpSpPr>
                  <p:sp>
                    <p:nvSpPr>
                      <p:cNvPr id="683" name="Rounded Rectangle 682">
                        <a:extLst>
                          <a:ext uri="{FF2B5EF4-FFF2-40B4-BE49-F238E27FC236}">
                            <a16:creationId xmlns:a16="http://schemas.microsoft.com/office/drawing/2014/main" id="{48F7AE7E-F528-450C-DB19-01F6368E83DD}"/>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84" name="Rounded Rectangle 683">
                        <a:extLst>
                          <a:ext uri="{FF2B5EF4-FFF2-40B4-BE49-F238E27FC236}">
                            <a16:creationId xmlns:a16="http://schemas.microsoft.com/office/drawing/2014/main" id="{23063279-51BF-A809-BC64-B4BB984F7BD6}"/>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85" name="Rounded Rectangle 684">
                        <a:extLst>
                          <a:ext uri="{FF2B5EF4-FFF2-40B4-BE49-F238E27FC236}">
                            <a16:creationId xmlns:a16="http://schemas.microsoft.com/office/drawing/2014/main" id="{A894A02E-71A6-3C8C-15F8-8708EB8919FA}"/>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86" name="Rounded Rectangle 685">
                        <a:extLst>
                          <a:ext uri="{FF2B5EF4-FFF2-40B4-BE49-F238E27FC236}">
                            <a16:creationId xmlns:a16="http://schemas.microsoft.com/office/drawing/2014/main" id="{1D0E2A86-758C-D729-EA0C-6C14209A4E6D}"/>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78" name="Group 677">
                      <a:extLst>
                        <a:ext uri="{FF2B5EF4-FFF2-40B4-BE49-F238E27FC236}">
                          <a16:creationId xmlns:a16="http://schemas.microsoft.com/office/drawing/2014/main" id="{05CFF3D3-93A9-A5E5-10B7-9FA469133B9B}"/>
                        </a:ext>
                      </a:extLst>
                    </p:cNvPr>
                    <p:cNvGrpSpPr/>
                    <p:nvPr/>
                  </p:nvGrpSpPr>
                  <p:grpSpPr>
                    <a:xfrm>
                      <a:off x="8633063" y="2912748"/>
                      <a:ext cx="1672214" cy="158882"/>
                      <a:chOff x="7032994" y="2912284"/>
                      <a:chExt cx="1672214" cy="158882"/>
                    </a:xfrm>
                  </p:grpSpPr>
                  <p:sp>
                    <p:nvSpPr>
                      <p:cNvPr id="679" name="Rounded Rectangle 678">
                        <a:extLst>
                          <a:ext uri="{FF2B5EF4-FFF2-40B4-BE49-F238E27FC236}">
                            <a16:creationId xmlns:a16="http://schemas.microsoft.com/office/drawing/2014/main" id="{DFC327E9-AF61-C0B6-90A7-6EBFE672221F}"/>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80" name="Rounded Rectangle 679">
                        <a:extLst>
                          <a:ext uri="{FF2B5EF4-FFF2-40B4-BE49-F238E27FC236}">
                            <a16:creationId xmlns:a16="http://schemas.microsoft.com/office/drawing/2014/main" id="{5C090046-9A5C-2942-32C4-17C82588DD81}"/>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81" name="Rounded Rectangle 680">
                        <a:extLst>
                          <a:ext uri="{FF2B5EF4-FFF2-40B4-BE49-F238E27FC236}">
                            <a16:creationId xmlns:a16="http://schemas.microsoft.com/office/drawing/2014/main" id="{83387D56-0550-0C38-62A7-8E1D1E197E7F}"/>
                          </a:ext>
                        </a:extLst>
                      </p:cNvPr>
                      <p:cNvSpPr/>
                      <p:nvPr/>
                    </p:nvSpPr>
                    <p:spPr>
                      <a:xfrm>
                        <a:off x="7904679"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82" name="Rounded Rectangle 681">
                        <a:extLst>
                          <a:ext uri="{FF2B5EF4-FFF2-40B4-BE49-F238E27FC236}">
                            <a16:creationId xmlns:a16="http://schemas.microsoft.com/office/drawing/2014/main" id="{12253238-6A92-E53D-EA40-ADFF1C2C69D5}"/>
                          </a:ext>
                        </a:extLst>
                      </p:cNvPr>
                      <p:cNvSpPr/>
                      <p:nvPr/>
                    </p:nvSpPr>
                    <p:spPr>
                      <a:xfrm>
                        <a:off x="8348148" y="2912284"/>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633" name="Group 632">
                    <a:extLst>
                      <a:ext uri="{FF2B5EF4-FFF2-40B4-BE49-F238E27FC236}">
                        <a16:creationId xmlns:a16="http://schemas.microsoft.com/office/drawing/2014/main" id="{2C9FD759-EEBB-0029-9177-3BD3DF4F2374}"/>
                      </a:ext>
                    </a:extLst>
                  </p:cNvPr>
                  <p:cNvGrpSpPr/>
                  <p:nvPr/>
                </p:nvGrpSpPr>
                <p:grpSpPr>
                  <a:xfrm>
                    <a:off x="985837" y="3928970"/>
                    <a:ext cx="1498978" cy="164840"/>
                    <a:chOff x="6874440" y="2906655"/>
                    <a:chExt cx="3430837" cy="164975"/>
                  </a:xfrm>
                </p:grpSpPr>
                <p:grpSp>
                  <p:nvGrpSpPr>
                    <p:cNvPr id="667" name="Group 666">
                      <a:extLst>
                        <a:ext uri="{FF2B5EF4-FFF2-40B4-BE49-F238E27FC236}">
                          <a16:creationId xmlns:a16="http://schemas.microsoft.com/office/drawing/2014/main" id="{791931E7-8808-C867-3EAA-9EE1A249EF1B}"/>
                        </a:ext>
                      </a:extLst>
                    </p:cNvPr>
                    <p:cNvGrpSpPr/>
                    <p:nvPr/>
                  </p:nvGrpSpPr>
                  <p:grpSpPr>
                    <a:xfrm>
                      <a:off x="6874440" y="2906655"/>
                      <a:ext cx="1672214" cy="158882"/>
                      <a:chOff x="7032994" y="2896916"/>
                      <a:chExt cx="1672214" cy="158882"/>
                    </a:xfrm>
                  </p:grpSpPr>
                  <p:sp>
                    <p:nvSpPr>
                      <p:cNvPr id="673" name="Rounded Rectangle 672">
                        <a:extLst>
                          <a:ext uri="{FF2B5EF4-FFF2-40B4-BE49-F238E27FC236}">
                            <a16:creationId xmlns:a16="http://schemas.microsoft.com/office/drawing/2014/main" id="{18ACCFE5-FBCC-43DB-2F10-5BB1F6CB6A54}"/>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74" name="Rounded Rectangle 673">
                        <a:extLst>
                          <a:ext uri="{FF2B5EF4-FFF2-40B4-BE49-F238E27FC236}">
                            <a16:creationId xmlns:a16="http://schemas.microsoft.com/office/drawing/2014/main" id="{7397A659-3353-65E1-D93E-037CB0C334C7}"/>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75" name="Rounded Rectangle 674">
                        <a:extLst>
                          <a:ext uri="{FF2B5EF4-FFF2-40B4-BE49-F238E27FC236}">
                            <a16:creationId xmlns:a16="http://schemas.microsoft.com/office/drawing/2014/main" id="{27FA204F-E10D-F01E-9B27-8F07EF39F311}"/>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76" name="Rounded Rectangle 675">
                        <a:extLst>
                          <a:ext uri="{FF2B5EF4-FFF2-40B4-BE49-F238E27FC236}">
                            <a16:creationId xmlns:a16="http://schemas.microsoft.com/office/drawing/2014/main" id="{21CBEDF9-981D-46C4-A2C9-C2405B0CFC1D}"/>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68" name="Group 667">
                      <a:extLst>
                        <a:ext uri="{FF2B5EF4-FFF2-40B4-BE49-F238E27FC236}">
                          <a16:creationId xmlns:a16="http://schemas.microsoft.com/office/drawing/2014/main" id="{02D5753F-58AF-B3A4-99BA-A513F64BB56A}"/>
                        </a:ext>
                      </a:extLst>
                    </p:cNvPr>
                    <p:cNvGrpSpPr/>
                    <p:nvPr/>
                  </p:nvGrpSpPr>
                  <p:grpSpPr>
                    <a:xfrm>
                      <a:off x="8633063" y="2912748"/>
                      <a:ext cx="1672214" cy="158882"/>
                      <a:chOff x="7032994" y="2912284"/>
                      <a:chExt cx="1672214" cy="158882"/>
                    </a:xfrm>
                  </p:grpSpPr>
                  <p:sp>
                    <p:nvSpPr>
                      <p:cNvPr id="669" name="Rounded Rectangle 668">
                        <a:extLst>
                          <a:ext uri="{FF2B5EF4-FFF2-40B4-BE49-F238E27FC236}">
                            <a16:creationId xmlns:a16="http://schemas.microsoft.com/office/drawing/2014/main" id="{F294AB66-97C0-93F3-EF58-99B64994440F}"/>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70" name="Rounded Rectangle 669">
                        <a:extLst>
                          <a:ext uri="{FF2B5EF4-FFF2-40B4-BE49-F238E27FC236}">
                            <a16:creationId xmlns:a16="http://schemas.microsoft.com/office/drawing/2014/main" id="{909831BC-5FE8-AF70-8E56-4FF097585991}"/>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71" name="Rounded Rectangle 670">
                        <a:extLst>
                          <a:ext uri="{FF2B5EF4-FFF2-40B4-BE49-F238E27FC236}">
                            <a16:creationId xmlns:a16="http://schemas.microsoft.com/office/drawing/2014/main" id="{FC42ABD8-CF58-99DC-D7D7-FFBE1994ACE2}"/>
                          </a:ext>
                        </a:extLst>
                      </p:cNvPr>
                      <p:cNvSpPr/>
                      <p:nvPr/>
                    </p:nvSpPr>
                    <p:spPr>
                      <a:xfrm>
                        <a:off x="7904679"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72" name="Rounded Rectangle 671">
                        <a:extLst>
                          <a:ext uri="{FF2B5EF4-FFF2-40B4-BE49-F238E27FC236}">
                            <a16:creationId xmlns:a16="http://schemas.microsoft.com/office/drawing/2014/main" id="{142F0777-9695-9642-B1BF-98E89868BD73}"/>
                          </a:ext>
                        </a:extLst>
                      </p:cNvPr>
                      <p:cNvSpPr/>
                      <p:nvPr/>
                    </p:nvSpPr>
                    <p:spPr>
                      <a:xfrm>
                        <a:off x="8348148" y="2912284"/>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634" name="Group 633">
                    <a:extLst>
                      <a:ext uri="{FF2B5EF4-FFF2-40B4-BE49-F238E27FC236}">
                        <a16:creationId xmlns:a16="http://schemas.microsoft.com/office/drawing/2014/main" id="{7262BFE0-7E6C-8283-D0CC-2CECB22A990D}"/>
                      </a:ext>
                    </a:extLst>
                  </p:cNvPr>
                  <p:cNvGrpSpPr/>
                  <p:nvPr/>
                </p:nvGrpSpPr>
                <p:grpSpPr>
                  <a:xfrm>
                    <a:off x="983557" y="4214712"/>
                    <a:ext cx="1498978" cy="164840"/>
                    <a:chOff x="6874440" y="2906655"/>
                    <a:chExt cx="3430837" cy="164975"/>
                  </a:xfrm>
                </p:grpSpPr>
                <p:grpSp>
                  <p:nvGrpSpPr>
                    <p:cNvPr id="657" name="Group 656">
                      <a:extLst>
                        <a:ext uri="{FF2B5EF4-FFF2-40B4-BE49-F238E27FC236}">
                          <a16:creationId xmlns:a16="http://schemas.microsoft.com/office/drawing/2014/main" id="{A44150A2-D61D-3EC0-E380-2D907EBEAEAC}"/>
                        </a:ext>
                      </a:extLst>
                    </p:cNvPr>
                    <p:cNvGrpSpPr/>
                    <p:nvPr/>
                  </p:nvGrpSpPr>
                  <p:grpSpPr>
                    <a:xfrm>
                      <a:off x="6874440" y="2906655"/>
                      <a:ext cx="1672214" cy="158882"/>
                      <a:chOff x="7032994" y="2896916"/>
                      <a:chExt cx="1672214" cy="158882"/>
                    </a:xfrm>
                  </p:grpSpPr>
                  <p:sp>
                    <p:nvSpPr>
                      <p:cNvPr id="663" name="Rounded Rectangle 662">
                        <a:extLst>
                          <a:ext uri="{FF2B5EF4-FFF2-40B4-BE49-F238E27FC236}">
                            <a16:creationId xmlns:a16="http://schemas.microsoft.com/office/drawing/2014/main" id="{7C4F1531-FE7C-754C-FA67-327FC95635A2}"/>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64" name="Rounded Rectangle 663">
                        <a:extLst>
                          <a:ext uri="{FF2B5EF4-FFF2-40B4-BE49-F238E27FC236}">
                            <a16:creationId xmlns:a16="http://schemas.microsoft.com/office/drawing/2014/main" id="{3C22F757-DA2E-6CC2-3290-B337C8B410BD}"/>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65" name="Rounded Rectangle 664">
                        <a:extLst>
                          <a:ext uri="{FF2B5EF4-FFF2-40B4-BE49-F238E27FC236}">
                            <a16:creationId xmlns:a16="http://schemas.microsoft.com/office/drawing/2014/main" id="{68260059-376E-FFDF-5324-4187745E23C5}"/>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66" name="Rounded Rectangle 665">
                        <a:extLst>
                          <a:ext uri="{FF2B5EF4-FFF2-40B4-BE49-F238E27FC236}">
                            <a16:creationId xmlns:a16="http://schemas.microsoft.com/office/drawing/2014/main" id="{C74BFEEB-45E1-C751-103C-C6D11EA5D7F1}"/>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58" name="Group 657">
                      <a:extLst>
                        <a:ext uri="{FF2B5EF4-FFF2-40B4-BE49-F238E27FC236}">
                          <a16:creationId xmlns:a16="http://schemas.microsoft.com/office/drawing/2014/main" id="{8C4AC269-889F-B9AF-0332-A24DF3410C47}"/>
                        </a:ext>
                      </a:extLst>
                    </p:cNvPr>
                    <p:cNvGrpSpPr/>
                    <p:nvPr/>
                  </p:nvGrpSpPr>
                  <p:grpSpPr>
                    <a:xfrm>
                      <a:off x="8633063" y="2912748"/>
                      <a:ext cx="1672214" cy="158882"/>
                      <a:chOff x="7032994" y="2912284"/>
                      <a:chExt cx="1672214" cy="158882"/>
                    </a:xfrm>
                  </p:grpSpPr>
                  <p:sp>
                    <p:nvSpPr>
                      <p:cNvPr id="659" name="Rounded Rectangle 658">
                        <a:extLst>
                          <a:ext uri="{FF2B5EF4-FFF2-40B4-BE49-F238E27FC236}">
                            <a16:creationId xmlns:a16="http://schemas.microsoft.com/office/drawing/2014/main" id="{55260455-AAB2-2E0D-16A6-AC8A4FAEE531}"/>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60" name="Rounded Rectangle 659">
                        <a:extLst>
                          <a:ext uri="{FF2B5EF4-FFF2-40B4-BE49-F238E27FC236}">
                            <a16:creationId xmlns:a16="http://schemas.microsoft.com/office/drawing/2014/main" id="{BBA297E9-FE14-42FC-66C8-AD57C44E9419}"/>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61" name="Rounded Rectangle 660">
                        <a:extLst>
                          <a:ext uri="{FF2B5EF4-FFF2-40B4-BE49-F238E27FC236}">
                            <a16:creationId xmlns:a16="http://schemas.microsoft.com/office/drawing/2014/main" id="{9E491EA7-1869-FB84-9F04-3314AFE39B83}"/>
                          </a:ext>
                        </a:extLst>
                      </p:cNvPr>
                      <p:cNvSpPr/>
                      <p:nvPr/>
                    </p:nvSpPr>
                    <p:spPr>
                      <a:xfrm>
                        <a:off x="7904679"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62" name="Rounded Rectangle 661">
                        <a:extLst>
                          <a:ext uri="{FF2B5EF4-FFF2-40B4-BE49-F238E27FC236}">
                            <a16:creationId xmlns:a16="http://schemas.microsoft.com/office/drawing/2014/main" id="{B831D8EE-7F4F-A117-B2FA-7A50A18C1BBD}"/>
                          </a:ext>
                        </a:extLst>
                      </p:cNvPr>
                      <p:cNvSpPr/>
                      <p:nvPr/>
                    </p:nvSpPr>
                    <p:spPr>
                      <a:xfrm>
                        <a:off x="8348148" y="2912284"/>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635" name="Group 634">
                    <a:extLst>
                      <a:ext uri="{FF2B5EF4-FFF2-40B4-BE49-F238E27FC236}">
                        <a16:creationId xmlns:a16="http://schemas.microsoft.com/office/drawing/2014/main" id="{A3508319-694E-E8F3-3B7F-C8C8D4A09DA7}"/>
                      </a:ext>
                    </a:extLst>
                  </p:cNvPr>
                  <p:cNvGrpSpPr/>
                  <p:nvPr/>
                </p:nvGrpSpPr>
                <p:grpSpPr>
                  <a:xfrm>
                    <a:off x="983557" y="4500454"/>
                    <a:ext cx="1498978" cy="164840"/>
                    <a:chOff x="6874440" y="2906655"/>
                    <a:chExt cx="3430837" cy="164975"/>
                  </a:xfrm>
                </p:grpSpPr>
                <p:grpSp>
                  <p:nvGrpSpPr>
                    <p:cNvPr id="647" name="Group 646">
                      <a:extLst>
                        <a:ext uri="{FF2B5EF4-FFF2-40B4-BE49-F238E27FC236}">
                          <a16:creationId xmlns:a16="http://schemas.microsoft.com/office/drawing/2014/main" id="{FE68C4EE-BBF5-29AA-FAD2-F08A5CA0AD15}"/>
                        </a:ext>
                      </a:extLst>
                    </p:cNvPr>
                    <p:cNvGrpSpPr/>
                    <p:nvPr/>
                  </p:nvGrpSpPr>
                  <p:grpSpPr>
                    <a:xfrm>
                      <a:off x="6874440" y="2906655"/>
                      <a:ext cx="1672214" cy="158882"/>
                      <a:chOff x="7032994" y="2896916"/>
                      <a:chExt cx="1672214" cy="158882"/>
                    </a:xfrm>
                  </p:grpSpPr>
                  <p:sp>
                    <p:nvSpPr>
                      <p:cNvPr id="653" name="Rounded Rectangle 652">
                        <a:extLst>
                          <a:ext uri="{FF2B5EF4-FFF2-40B4-BE49-F238E27FC236}">
                            <a16:creationId xmlns:a16="http://schemas.microsoft.com/office/drawing/2014/main" id="{26CEB2DC-7A1D-9E3B-B88C-A242DDA35286}"/>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54" name="Rounded Rectangle 653">
                        <a:extLst>
                          <a:ext uri="{FF2B5EF4-FFF2-40B4-BE49-F238E27FC236}">
                            <a16:creationId xmlns:a16="http://schemas.microsoft.com/office/drawing/2014/main" id="{A73C2B6F-DCC5-6376-84F6-6F52F2EFE48B}"/>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55" name="Rounded Rectangle 654">
                        <a:extLst>
                          <a:ext uri="{FF2B5EF4-FFF2-40B4-BE49-F238E27FC236}">
                            <a16:creationId xmlns:a16="http://schemas.microsoft.com/office/drawing/2014/main" id="{A9741BB1-F172-B53C-A05D-517871A2CF67}"/>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56" name="Rounded Rectangle 655">
                        <a:extLst>
                          <a:ext uri="{FF2B5EF4-FFF2-40B4-BE49-F238E27FC236}">
                            <a16:creationId xmlns:a16="http://schemas.microsoft.com/office/drawing/2014/main" id="{9CF2B77A-4172-3655-A13A-B4250DAF31CE}"/>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48" name="Group 647">
                      <a:extLst>
                        <a:ext uri="{FF2B5EF4-FFF2-40B4-BE49-F238E27FC236}">
                          <a16:creationId xmlns:a16="http://schemas.microsoft.com/office/drawing/2014/main" id="{6C117692-1B71-B764-7D30-C207F7DE1682}"/>
                        </a:ext>
                      </a:extLst>
                    </p:cNvPr>
                    <p:cNvGrpSpPr/>
                    <p:nvPr/>
                  </p:nvGrpSpPr>
                  <p:grpSpPr>
                    <a:xfrm>
                      <a:off x="8633063" y="2912748"/>
                      <a:ext cx="1672214" cy="158882"/>
                      <a:chOff x="7032994" y="2912284"/>
                      <a:chExt cx="1672214" cy="158882"/>
                    </a:xfrm>
                  </p:grpSpPr>
                  <p:sp>
                    <p:nvSpPr>
                      <p:cNvPr id="649" name="Rounded Rectangle 648">
                        <a:extLst>
                          <a:ext uri="{FF2B5EF4-FFF2-40B4-BE49-F238E27FC236}">
                            <a16:creationId xmlns:a16="http://schemas.microsoft.com/office/drawing/2014/main" id="{CC7E891C-3BC7-E526-42E9-D9BCC6ACC034}"/>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50" name="Rounded Rectangle 649">
                        <a:extLst>
                          <a:ext uri="{FF2B5EF4-FFF2-40B4-BE49-F238E27FC236}">
                            <a16:creationId xmlns:a16="http://schemas.microsoft.com/office/drawing/2014/main" id="{E1DF443C-1371-E28B-28F0-0BB6472FD228}"/>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51" name="Rounded Rectangle 650">
                        <a:extLst>
                          <a:ext uri="{FF2B5EF4-FFF2-40B4-BE49-F238E27FC236}">
                            <a16:creationId xmlns:a16="http://schemas.microsoft.com/office/drawing/2014/main" id="{7814544A-5BF1-5329-43F5-D3A058EBC562}"/>
                          </a:ext>
                        </a:extLst>
                      </p:cNvPr>
                      <p:cNvSpPr/>
                      <p:nvPr/>
                    </p:nvSpPr>
                    <p:spPr>
                      <a:xfrm>
                        <a:off x="7904679"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52" name="Rounded Rectangle 651">
                        <a:extLst>
                          <a:ext uri="{FF2B5EF4-FFF2-40B4-BE49-F238E27FC236}">
                            <a16:creationId xmlns:a16="http://schemas.microsoft.com/office/drawing/2014/main" id="{AC4E43F8-957B-50CF-D24B-FC92D8D857AA}"/>
                          </a:ext>
                        </a:extLst>
                      </p:cNvPr>
                      <p:cNvSpPr/>
                      <p:nvPr/>
                    </p:nvSpPr>
                    <p:spPr>
                      <a:xfrm>
                        <a:off x="8348148" y="2912284"/>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636" name="Group 635">
                    <a:extLst>
                      <a:ext uri="{FF2B5EF4-FFF2-40B4-BE49-F238E27FC236}">
                        <a16:creationId xmlns:a16="http://schemas.microsoft.com/office/drawing/2014/main" id="{6EAF385F-D439-97DA-D48A-7839A5DAA277}"/>
                      </a:ext>
                    </a:extLst>
                  </p:cNvPr>
                  <p:cNvGrpSpPr/>
                  <p:nvPr/>
                </p:nvGrpSpPr>
                <p:grpSpPr>
                  <a:xfrm>
                    <a:off x="983557" y="4791122"/>
                    <a:ext cx="1498978" cy="164840"/>
                    <a:chOff x="6874440" y="2906655"/>
                    <a:chExt cx="3430837" cy="164975"/>
                  </a:xfrm>
                </p:grpSpPr>
                <p:grpSp>
                  <p:nvGrpSpPr>
                    <p:cNvPr id="637" name="Group 636">
                      <a:extLst>
                        <a:ext uri="{FF2B5EF4-FFF2-40B4-BE49-F238E27FC236}">
                          <a16:creationId xmlns:a16="http://schemas.microsoft.com/office/drawing/2014/main" id="{ADF5FB73-D980-98DD-C406-E63A11FFF6F7}"/>
                        </a:ext>
                      </a:extLst>
                    </p:cNvPr>
                    <p:cNvGrpSpPr/>
                    <p:nvPr/>
                  </p:nvGrpSpPr>
                  <p:grpSpPr>
                    <a:xfrm>
                      <a:off x="6874440" y="2906655"/>
                      <a:ext cx="1672214" cy="158882"/>
                      <a:chOff x="7032994" y="2896916"/>
                      <a:chExt cx="1672214" cy="158882"/>
                    </a:xfrm>
                  </p:grpSpPr>
                  <p:sp>
                    <p:nvSpPr>
                      <p:cNvPr id="643" name="Rounded Rectangle 642">
                        <a:extLst>
                          <a:ext uri="{FF2B5EF4-FFF2-40B4-BE49-F238E27FC236}">
                            <a16:creationId xmlns:a16="http://schemas.microsoft.com/office/drawing/2014/main" id="{7542B0F4-C66A-553C-8496-BD0814236789}"/>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44" name="Rounded Rectangle 643">
                        <a:extLst>
                          <a:ext uri="{FF2B5EF4-FFF2-40B4-BE49-F238E27FC236}">
                            <a16:creationId xmlns:a16="http://schemas.microsoft.com/office/drawing/2014/main" id="{53ACCC7E-89A6-3242-E51D-711C23781764}"/>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45" name="Rounded Rectangle 644">
                        <a:extLst>
                          <a:ext uri="{FF2B5EF4-FFF2-40B4-BE49-F238E27FC236}">
                            <a16:creationId xmlns:a16="http://schemas.microsoft.com/office/drawing/2014/main" id="{79829BFB-FE6D-6A76-1C07-BF6F7720581F}"/>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46" name="Rounded Rectangle 645">
                        <a:extLst>
                          <a:ext uri="{FF2B5EF4-FFF2-40B4-BE49-F238E27FC236}">
                            <a16:creationId xmlns:a16="http://schemas.microsoft.com/office/drawing/2014/main" id="{82510840-D28F-5D1A-4061-7358D7821B84}"/>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38" name="Group 637">
                      <a:extLst>
                        <a:ext uri="{FF2B5EF4-FFF2-40B4-BE49-F238E27FC236}">
                          <a16:creationId xmlns:a16="http://schemas.microsoft.com/office/drawing/2014/main" id="{59F8BAD5-E8A5-8C30-CBBF-74DC8771829D}"/>
                        </a:ext>
                      </a:extLst>
                    </p:cNvPr>
                    <p:cNvGrpSpPr/>
                    <p:nvPr/>
                  </p:nvGrpSpPr>
                  <p:grpSpPr>
                    <a:xfrm>
                      <a:off x="8633063" y="2912748"/>
                      <a:ext cx="1672214" cy="158882"/>
                      <a:chOff x="7032994" y="2912284"/>
                      <a:chExt cx="1672214" cy="158882"/>
                    </a:xfrm>
                  </p:grpSpPr>
                  <p:sp>
                    <p:nvSpPr>
                      <p:cNvPr id="639" name="Rounded Rectangle 638">
                        <a:extLst>
                          <a:ext uri="{FF2B5EF4-FFF2-40B4-BE49-F238E27FC236}">
                            <a16:creationId xmlns:a16="http://schemas.microsoft.com/office/drawing/2014/main" id="{BCE36127-1914-7F33-5D54-E8790681A7FB}"/>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40" name="Rounded Rectangle 639">
                        <a:extLst>
                          <a:ext uri="{FF2B5EF4-FFF2-40B4-BE49-F238E27FC236}">
                            <a16:creationId xmlns:a16="http://schemas.microsoft.com/office/drawing/2014/main" id="{94C79EDF-C35E-2B23-37B2-E912F23A1E31}"/>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41" name="Rounded Rectangle 640">
                        <a:extLst>
                          <a:ext uri="{FF2B5EF4-FFF2-40B4-BE49-F238E27FC236}">
                            <a16:creationId xmlns:a16="http://schemas.microsoft.com/office/drawing/2014/main" id="{0E13D431-BBFB-CF02-2B4B-F4E80EFE84CA}"/>
                          </a:ext>
                        </a:extLst>
                      </p:cNvPr>
                      <p:cNvSpPr/>
                      <p:nvPr/>
                    </p:nvSpPr>
                    <p:spPr>
                      <a:xfrm>
                        <a:off x="7904679"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42" name="Rounded Rectangle 641">
                        <a:extLst>
                          <a:ext uri="{FF2B5EF4-FFF2-40B4-BE49-F238E27FC236}">
                            <a16:creationId xmlns:a16="http://schemas.microsoft.com/office/drawing/2014/main" id="{7EBCB31C-8797-E9FC-52DE-85BD534A0609}"/>
                          </a:ext>
                        </a:extLst>
                      </p:cNvPr>
                      <p:cNvSpPr/>
                      <p:nvPr/>
                    </p:nvSpPr>
                    <p:spPr>
                      <a:xfrm>
                        <a:off x="8348148" y="2912284"/>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grpSp>
          <p:grpSp>
            <p:nvGrpSpPr>
              <p:cNvPr id="570" name="Group 569">
                <a:extLst>
                  <a:ext uri="{FF2B5EF4-FFF2-40B4-BE49-F238E27FC236}">
                    <a16:creationId xmlns:a16="http://schemas.microsoft.com/office/drawing/2014/main" id="{39499449-5614-4AB4-525F-394CD50D998F}"/>
                  </a:ext>
                </a:extLst>
              </p:cNvPr>
              <p:cNvGrpSpPr/>
              <p:nvPr/>
            </p:nvGrpSpPr>
            <p:grpSpPr>
              <a:xfrm>
                <a:off x="5377397" y="2046156"/>
                <a:ext cx="1113743" cy="995801"/>
                <a:chOff x="5377397" y="2046156"/>
                <a:chExt cx="1113743" cy="995801"/>
              </a:xfrm>
            </p:grpSpPr>
            <p:cxnSp>
              <p:nvCxnSpPr>
                <p:cNvPr id="571" name="Straight Connector 570">
                  <a:extLst>
                    <a:ext uri="{FF2B5EF4-FFF2-40B4-BE49-F238E27FC236}">
                      <a16:creationId xmlns:a16="http://schemas.microsoft.com/office/drawing/2014/main" id="{6BACCB58-5730-C9C1-E669-DB1151194F24}"/>
                    </a:ext>
                  </a:extLst>
                </p:cNvPr>
                <p:cNvCxnSpPr>
                  <a:cxnSpLocks/>
                  <a:stCxn id="614" idx="3"/>
                  <a:endCxn id="613" idx="1"/>
                </p:cNvCxnSpPr>
                <p:nvPr/>
              </p:nvCxnSpPr>
              <p:spPr>
                <a:xfrm>
                  <a:off x="5535343" y="2125534"/>
                  <a:ext cx="799455" cy="6086"/>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572" name="Group 571">
                  <a:extLst>
                    <a:ext uri="{FF2B5EF4-FFF2-40B4-BE49-F238E27FC236}">
                      <a16:creationId xmlns:a16="http://schemas.microsoft.com/office/drawing/2014/main" id="{E2D3B743-D40F-F769-8A25-6749E878A1D9}"/>
                    </a:ext>
                  </a:extLst>
                </p:cNvPr>
                <p:cNvGrpSpPr/>
                <p:nvPr/>
              </p:nvGrpSpPr>
              <p:grpSpPr>
                <a:xfrm>
                  <a:off x="5377397" y="2046156"/>
                  <a:ext cx="1113743" cy="995801"/>
                  <a:chOff x="983557" y="3669493"/>
                  <a:chExt cx="1113743" cy="995801"/>
                </a:xfrm>
              </p:grpSpPr>
              <p:cxnSp>
                <p:nvCxnSpPr>
                  <p:cNvPr id="573" name="Straight Connector 572">
                    <a:extLst>
                      <a:ext uri="{FF2B5EF4-FFF2-40B4-BE49-F238E27FC236}">
                        <a16:creationId xmlns:a16="http://schemas.microsoft.com/office/drawing/2014/main" id="{03056C52-07FA-1A39-D873-5BB7C3DFF24C}"/>
                      </a:ext>
                    </a:extLst>
                  </p:cNvPr>
                  <p:cNvCxnSpPr>
                    <a:cxnSpLocks/>
                    <a:stCxn id="614" idx="2"/>
                    <a:endCxn id="590" idx="0"/>
                  </p:cNvCxnSpPr>
                  <p:nvPr/>
                </p:nvCxnSpPr>
                <p:spPr>
                  <a:xfrm flipH="1">
                    <a:off x="1061559" y="3828245"/>
                    <a:ext cx="1942" cy="672212"/>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4" name="Straight Connector 573">
                    <a:extLst>
                      <a:ext uri="{FF2B5EF4-FFF2-40B4-BE49-F238E27FC236}">
                        <a16:creationId xmlns:a16="http://schemas.microsoft.com/office/drawing/2014/main" id="{FF5ADDA5-15D8-0D36-EADE-509120DFC8D0}"/>
                      </a:ext>
                    </a:extLst>
                  </p:cNvPr>
                  <p:cNvCxnSpPr>
                    <a:cxnSpLocks/>
                    <a:stCxn id="615" idx="2"/>
                    <a:endCxn id="591" idx="0"/>
                  </p:cNvCxnSpPr>
                  <p:nvPr/>
                </p:nvCxnSpPr>
                <p:spPr>
                  <a:xfrm flipH="1">
                    <a:off x="1248652" y="3828243"/>
                    <a:ext cx="1942" cy="672212"/>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5" name="Straight Connector 574">
                    <a:extLst>
                      <a:ext uri="{FF2B5EF4-FFF2-40B4-BE49-F238E27FC236}">
                        <a16:creationId xmlns:a16="http://schemas.microsoft.com/office/drawing/2014/main" id="{EF26EAF1-C029-D23B-CCC6-DD18C376E8B0}"/>
                      </a:ext>
                    </a:extLst>
                  </p:cNvPr>
                  <p:cNvCxnSpPr>
                    <a:cxnSpLocks/>
                    <a:stCxn id="616" idx="2"/>
                    <a:endCxn id="592" idx="0"/>
                  </p:cNvCxnSpPr>
                  <p:nvPr/>
                </p:nvCxnSpPr>
                <p:spPr>
                  <a:xfrm flipH="1">
                    <a:off x="1442409" y="3828243"/>
                    <a:ext cx="1942" cy="672212"/>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6" name="Straight Connector 575">
                    <a:extLst>
                      <a:ext uri="{FF2B5EF4-FFF2-40B4-BE49-F238E27FC236}">
                        <a16:creationId xmlns:a16="http://schemas.microsoft.com/office/drawing/2014/main" id="{CE473EFE-6AA3-FCFB-E09C-D032A824D919}"/>
                      </a:ext>
                    </a:extLst>
                  </p:cNvPr>
                  <p:cNvCxnSpPr>
                    <a:cxnSpLocks/>
                    <a:stCxn id="617" idx="2"/>
                    <a:endCxn id="593" idx="0"/>
                  </p:cNvCxnSpPr>
                  <p:nvPr/>
                </p:nvCxnSpPr>
                <p:spPr>
                  <a:xfrm flipH="1">
                    <a:off x="1636167" y="3828242"/>
                    <a:ext cx="1942" cy="672212"/>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7" name="Straight Connector 576">
                    <a:extLst>
                      <a:ext uri="{FF2B5EF4-FFF2-40B4-BE49-F238E27FC236}">
                        <a16:creationId xmlns:a16="http://schemas.microsoft.com/office/drawing/2014/main" id="{202513B6-72A5-84F5-F72D-5871DE9F2711}"/>
                      </a:ext>
                    </a:extLst>
                  </p:cNvPr>
                  <p:cNvCxnSpPr>
                    <a:cxnSpLocks/>
                    <a:stCxn id="612" idx="2"/>
                    <a:endCxn id="588" idx="2"/>
                  </p:cNvCxnSpPr>
                  <p:nvPr/>
                </p:nvCxnSpPr>
                <p:spPr>
                  <a:xfrm flipH="1">
                    <a:off x="1829925" y="3834333"/>
                    <a:ext cx="1942" cy="830961"/>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8" name="Straight Connector 577">
                    <a:extLst>
                      <a:ext uri="{FF2B5EF4-FFF2-40B4-BE49-F238E27FC236}">
                        <a16:creationId xmlns:a16="http://schemas.microsoft.com/office/drawing/2014/main" id="{44726F27-0B3B-E275-4177-F187B6C0C517}"/>
                      </a:ext>
                    </a:extLst>
                  </p:cNvPr>
                  <p:cNvCxnSpPr>
                    <a:cxnSpLocks/>
                    <a:stCxn id="613" idx="2"/>
                    <a:endCxn id="589" idx="0"/>
                  </p:cNvCxnSpPr>
                  <p:nvPr/>
                </p:nvCxnSpPr>
                <p:spPr>
                  <a:xfrm flipH="1">
                    <a:off x="2017018" y="3834331"/>
                    <a:ext cx="1942" cy="672212"/>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9" name="Straight Connector 578">
                    <a:extLst>
                      <a:ext uri="{FF2B5EF4-FFF2-40B4-BE49-F238E27FC236}">
                        <a16:creationId xmlns:a16="http://schemas.microsoft.com/office/drawing/2014/main" id="{0C1617F8-40B7-3A22-7C8A-F8A46E9477C1}"/>
                      </a:ext>
                    </a:extLst>
                  </p:cNvPr>
                  <p:cNvCxnSpPr>
                    <a:cxnSpLocks/>
                    <a:stCxn id="606" idx="3"/>
                    <a:endCxn id="605" idx="3"/>
                  </p:cNvCxnSpPr>
                  <p:nvPr/>
                </p:nvCxnSpPr>
                <p:spPr>
                  <a:xfrm>
                    <a:off x="1141841" y="4008348"/>
                    <a:ext cx="955459" cy="6086"/>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0" name="Straight Connector 579">
                    <a:extLst>
                      <a:ext uri="{FF2B5EF4-FFF2-40B4-BE49-F238E27FC236}">
                        <a16:creationId xmlns:a16="http://schemas.microsoft.com/office/drawing/2014/main" id="{858EB2AE-39F8-93CF-7962-A8F7993302AC}"/>
                      </a:ext>
                    </a:extLst>
                  </p:cNvPr>
                  <p:cNvCxnSpPr>
                    <a:cxnSpLocks/>
                    <a:stCxn id="598" idx="3"/>
                    <a:endCxn id="597" idx="3"/>
                  </p:cNvCxnSpPr>
                  <p:nvPr/>
                </p:nvCxnSpPr>
                <p:spPr>
                  <a:xfrm>
                    <a:off x="1139561" y="4294090"/>
                    <a:ext cx="955459" cy="6086"/>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1" name="Straight Connector 580">
                    <a:extLst>
                      <a:ext uri="{FF2B5EF4-FFF2-40B4-BE49-F238E27FC236}">
                        <a16:creationId xmlns:a16="http://schemas.microsoft.com/office/drawing/2014/main" id="{2E604C81-72FD-0870-3939-B07556ACE280}"/>
                      </a:ext>
                    </a:extLst>
                  </p:cNvPr>
                  <p:cNvCxnSpPr>
                    <a:cxnSpLocks/>
                    <a:stCxn id="590" idx="3"/>
                    <a:endCxn id="589" idx="3"/>
                  </p:cNvCxnSpPr>
                  <p:nvPr/>
                </p:nvCxnSpPr>
                <p:spPr>
                  <a:xfrm>
                    <a:off x="1139561" y="4579832"/>
                    <a:ext cx="955459" cy="6086"/>
                  </a:xfrm>
                  <a:prstGeom prst="line">
                    <a:avLst/>
                  </a:prstGeom>
                  <a:ln w="254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582" name="Group 581">
                    <a:extLst>
                      <a:ext uri="{FF2B5EF4-FFF2-40B4-BE49-F238E27FC236}">
                        <a16:creationId xmlns:a16="http://schemas.microsoft.com/office/drawing/2014/main" id="{756295BD-8EE3-5CFA-8F3D-6A4DED3836E4}"/>
                      </a:ext>
                    </a:extLst>
                  </p:cNvPr>
                  <p:cNvGrpSpPr/>
                  <p:nvPr/>
                </p:nvGrpSpPr>
                <p:grpSpPr>
                  <a:xfrm>
                    <a:off x="985499" y="3669493"/>
                    <a:ext cx="1111463" cy="164840"/>
                    <a:chOff x="6874440" y="2906655"/>
                    <a:chExt cx="2543899" cy="164975"/>
                  </a:xfrm>
                </p:grpSpPr>
                <p:grpSp>
                  <p:nvGrpSpPr>
                    <p:cNvPr id="610" name="Group 609">
                      <a:extLst>
                        <a:ext uri="{FF2B5EF4-FFF2-40B4-BE49-F238E27FC236}">
                          <a16:creationId xmlns:a16="http://schemas.microsoft.com/office/drawing/2014/main" id="{5F42E58C-114D-B05B-21CF-267A64618222}"/>
                        </a:ext>
                      </a:extLst>
                    </p:cNvPr>
                    <p:cNvGrpSpPr/>
                    <p:nvPr/>
                  </p:nvGrpSpPr>
                  <p:grpSpPr>
                    <a:xfrm>
                      <a:off x="6874440" y="2906655"/>
                      <a:ext cx="1672214" cy="158882"/>
                      <a:chOff x="7032994" y="2896916"/>
                      <a:chExt cx="1672214" cy="158882"/>
                    </a:xfrm>
                  </p:grpSpPr>
                  <p:sp>
                    <p:nvSpPr>
                      <p:cNvPr id="614" name="Rounded Rectangle 613">
                        <a:extLst>
                          <a:ext uri="{FF2B5EF4-FFF2-40B4-BE49-F238E27FC236}">
                            <a16:creationId xmlns:a16="http://schemas.microsoft.com/office/drawing/2014/main" id="{A74F7687-BCB5-E806-4A1C-9D77BDF48DC7}"/>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15" name="Rounded Rectangle 614">
                        <a:extLst>
                          <a:ext uri="{FF2B5EF4-FFF2-40B4-BE49-F238E27FC236}">
                            <a16:creationId xmlns:a16="http://schemas.microsoft.com/office/drawing/2014/main" id="{359B681E-8728-6D5B-266C-D92050DEE01B}"/>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16" name="Rounded Rectangle 615">
                        <a:extLst>
                          <a:ext uri="{FF2B5EF4-FFF2-40B4-BE49-F238E27FC236}">
                            <a16:creationId xmlns:a16="http://schemas.microsoft.com/office/drawing/2014/main" id="{526C2A37-ECD2-251E-AFF6-6C1A946A3D34}"/>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17" name="Rounded Rectangle 616">
                        <a:extLst>
                          <a:ext uri="{FF2B5EF4-FFF2-40B4-BE49-F238E27FC236}">
                            <a16:creationId xmlns:a16="http://schemas.microsoft.com/office/drawing/2014/main" id="{97401D96-B391-8592-DC30-BFEEE47920BB}"/>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11" name="Group 610">
                      <a:extLst>
                        <a:ext uri="{FF2B5EF4-FFF2-40B4-BE49-F238E27FC236}">
                          <a16:creationId xmlns:a16="http://schemas.microsoft.com/office/drawing/2014/main" id="{E7E9DE6B-53CD-BEB1-A8AD-6EE746F2BF4D}"/>
                        </a:ext>
                      </a:extLst>
                    </p:cNvPr>
                    <p:cNvGrpSpPr/>
                    <p:nvPr/>
                  </p:nvGrpSpPr>
                  <p:grpSpPr>
                    <a:xfrm>
                      <a:off x="8633063" y="2912749"/>
                      <a:ext cx="785276" cy="158881"/>
                      <a:chOff x="7032994" y="2912285"/>
                      <a:chExt cx="785276" cy="158881"/>
                    </a:xfrm>
                  </p:grpSpPr>
                  <p:sp>
                    <p:nvSpPr>
                      <p:cNvPr id="612" name="Rounded Rectangle 611">
                        <a:extLst>
                          <a:ext uri="{FF2B5EF4-FFF2-40B4-BE49-F238E27FC236}">
                            <a16:creationId xmlns:a16="http://schemas.microsoft.com/office/drawing/2014/main" id="{033106A6-D32E-53B5-E472-133111A09651}"/>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13" name="Rounded Rectangle 612">
                        <a:extLst>
                          <a:ext uri="{FF2B5EF4-FFF2-40B4-BE49-F238E27FC236}">
                            <a16:creationId xmlns:a16="http://schemas.microsoft.com/office/drawing/2014/main" id="{A4ED4843-605E-870C-3D93-40B3163867BE}"/>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583" name="Group 582">
                    <a:extLst>
                      <a:ext uri="{FF2B5EF4-FFF2-40B4-BE49-F238E27FC236}">
                        <a16:creationId xmlns:a16="http://schemas.microsoft.com/office/drawing/2014/main" id="{F81F0F44-528E-540D-7A63-CB8208EFE55A}"/>
                      </a:ext>
                    </a:extLst>
                  </p:cNvPr>
                  <p:cNvGrpSpPr/>
                  <p:nvPr/>
                </p:nvGrpSpPr>
                <p:grpSpPr>
                  <a:xfrm>
                    <a:off x="985837" y="3928970"/>
                    <a:ext cx="1111463" cy="164840"/>
                    <a:chOff x="6874440" y="2906655"/>
                    <a:chExt cx="2543899" cy="164975"/>
                  </a:xfrm>
                </p:grpSpPr>
                <p:grpSp>
                  <p:nvGrpSpPr>
                    <p:cNvPr id="602" name="Group 601">
                      <a:extLst>
                        <a:ext uri="{FF2B5EF4-FFF2-40B4-BE49-F238E27FC236}">
                          <a16:creationId xmlns:a16="http://schemas.microsoft.com/office/drawing/2014/main" id="{ADF9AA2F-C16F-63A0-8750-10436EEEE9FE}"/>
                        </a:ext>
                      </a:extLst>
                    </p:cNvPr>
                    <p:cNvGrpSpPr/>
                    <p:nvPr/>
                  </p:nvGrpSpPr>
                  <p:grpSpPr>
                    <a:xfrm>
                      <a:off x="6874440" y="2906655"/>
                      <a:ext cx="1672214" cy="158882"/>
                      <a:chOff x="7032994" y="2896916"/>
                      <a:chExt cx="1672214" cy="158882"/>
                    </a:xfrm>
                  </p:grpSpPr>
                  <p:sp>
                    <p:nvSpPr>
                      <p:cNvPr id="606" name="Rounded Rectangle 605">
                        <a:extLst>
                          <a:ext uri="{FF2B5EF4-FFF2-40B4-BE49-F238E27FC236}">
                            <a16:creationId xmlns:a16="http://schemas.microsoft.com/office/drawing/2014/main" id="{73033B57-E286-1C4B-8CDD-F8D1CE64B4E5}"/>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07" name="Rounded Rectangle 606">
                        <a:extLst>
                          <a:ext uri="{FF2B5EF4-FFF2-40B4-BE49-F238E27FC236}">
                            <a16:creationId xmlns:a16="http://schemas.microsoft.com/office/drawing/2014/main" id="{492B9D75-1B1C-7F69-3C38-BEAF3A60135D}"/>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08" name="Rounded Rectangle 607">
                        <a:extLst>
                          <a:ext uri="{FF2B5EF4-FFF2-40B4-BE49-F238E27FC236}">
                            <a16:creationId xmlns:a16="http://schemas.microsoft.com/office/drawing/2014/main" id="{311647BE-BF9D-2381-0CE2-4A864033F848}"/>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09" name="Rounded Rectangle 608">
                        <a:extLst>
                          <a:ext uri="{FF2B5EF4-FFF2-40B4-BE49-F238E27FC236}">
                            <a16:creationId xmlns:a16="http://schemas.microsoft.com/office/drawing/2014/main" id="{F01669A0-7C7B-3912-9C5D-80E0EAF8F357}"/>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603" name="Group 602">
                      <a:extLst>
                        <a:ext uri="{FF2B5EF4-FFF2-40B4-BE49-F238E27FC236}">
                          <a16:creationId xmlns:a16="http://schemas.microsoft.com/office/drawing/2014/main" id="{28BD4D67-174B-69B1-B2B5-BD88A5136E69}"/>
                        </a:ext>
                      </a:extLst>
                    </p:cNvPr>
                    <p:cNvGrpSpPr/>
                    <p:nvPr/>
                  </p:nvGrpSpPr>
                  <p:grpSpPr>
                    <a:xfrm>
                      <a:off x="8633063" y="2912749"/>
                      <a:ext cx="785276" cy="158881"/>
                      <a:chOff x="7032994" y="2912285"/>
                      <a:chExt cx="785276" cy="158881"/>
                    </a:xfrm>
                  </p:grpSpPr>
                  <p:sp>
                    <p:nvSpPr>
                      <p:cNvPr id="604" name="Rounded Rectangle 603">
                        <a:extLst>
                          <a:ext uri="{FF2B5EF4-FFF2-40B4-BE49-F238E27FC236}">
                            <a16:creationId xmlns:a16="http://schemas.microsoft.com/office/drawing/2014/main" id="{5ED60234-4389-A61E-30A2-370B0A3ED2B9}"/>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05" name="Rounded Rectangle 604">
                        <a:extLst>
                          <a:ext uri="{FF2B5EF4-FFF2-40B4-BE49-F238E27FC236}">
                            <a16:creationId xmlns:a16="http://schemas.microsoft.com/office/drawing/2014/main" id="{B08E53A4-5674-5C47-3A1E-08940356D924}"/>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584" name="Group 583">
                    <a:extLst>
                      <a:ext uri="{FF2B5EF4-FFF2-40B4-BE49-F238E27FC236}">
                        <a16:creationId xmlns:a16="http://schemas.microsoft.com/office/drawing/2014/main" id="{8E4CED0B-AB97-75F3-E9E1-6E8077823CA0}"/>
                      </a:ext>
                    </a:extLst>
                  </p:cNvPr>
                  <p:cNvGrpSpPr/>
                  <p:nvPr/>
                </p:nvGrpSpPr>
                <p:grpSpPr>
                  <a:xfrm>
                    <a:off x="983557" y="4214712"/>
                    <a:ext cx="1111463" cy="164840"/>
                    <a:chOff x="6874440" y="2906655"/>
                    <a:chExt cx="2543899" cy="164975"/>
                  </a:xfrm>
                </p:grpSpPr>
                <p:grpSp>
                  <p:nvGrpSpPr>
                    <p:cNvPr id="594" name="Group 593">
                      <a:extLst>
                        <a:ext uri="{FF2B5EF4-FFF2-40B4-BE49-F238E27FC236}">
                          <a16:creationId xmlns:a16="http://schemas.microsoft.com/office/drawing/2014/main" id="{1F23EFF6-396B-923F-FD6E-5979673280AF}"/>
                        </a:ext>
                      </a:extLst>
                    </p:cNvPr>
                    <p:cNvGrpSpPr/>
                    <p:nvPr/>
                  </p:nvGrpSpPr>
                  <p:grpSpPr>
                    <a:xfrm>
                      <a:off x="6874440" y="2906655"/>
                      <a:ext cx="1672214" cy="158882"/>
                      <a:chOff x="7032994" y="2896916"/>
                      <a:chExt cx="1672214" cy="158882"/>
                    </a:xfrm>
                  </p:grpSpPr>
                  <p:sp>
                    <p:nvSpPr>
                      <p:cNvPr id="598" name="Rounded Rectangle 597">
                        <a:extLst>
                          <a:ext uri="{FF2B5EF4-FFF2-40B4-BE49-F238E27FC236}">
                            <a16:creationId xmlns:a16="http://schemas.microsoft.com/office/drawing/2014/main" id="{72913099-3995-566D-ECDD-C7480499205D}"/>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599" name="Rounded Rectangle 598">
                        <a:extLst>
                          <a:ext uri="{FF2B5EF4-FFF2-40B4-BE49-F238E27FC236}">
                            <a16:creationId xmlns:a16="http://schemas.microsoft.com/office/drawing/2014/main" id="{08D7814F-E112-3DBF-DAB3-2D2C835378FE}"/>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00" name="Rounded Rectangle 599">
                        <a:extLst>
                          <a:ext uri="{FF2B5EF4-FFF2-40B4-BE49-F238E27FC236}">
                            <a16:creationId xmlns:a16="http://schemas.microsoft.com/office/drawing/2014/main" id="{788AF22F-08E5-AE15-CB4D-29F89735AE42}"/>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601" name="Rounded Rectangle 600">
                        <a:extLst>
                          <a:ext uri="{FF2B5EF4-FFF2-40B4-BE49-F238E27FC236}">
                            <a16:creationId xmlns:a16="http://schemas.microsoft.com/office/drawing/2014/main" id="{5C1561D6-DB92-24C7-1B46-76793A35BE23}"/>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595" name="Group 594">
                      <a:extLst>
                        <a:ext uri="{FF2B5EF4-FFF2-40B4-BE49-F238E27FC236}">
                          <a16:creationId xmlns:a16="http://schemas.microsoft.com/office/drawing/2014/main" id="{72420A30-2E80-FF70-0A93-22E7168DBA2C}"/>
                        </a:ext>
                      </a:extLst>
                    </p:cNvPr>
                    <p:cNvGrpSpPr/>
                    <p:nvPr/>
                  </p:nvGrpSpPr>
                  <p:grpSpPr>
                    <a:xfrm>
                      <a:off x="8633063" y="2912749"/>
                      <a:ext cx="785276" cy="158881"/>
                      <a:chOff x="7032994" y="2912285"/>
                      <a:chExt cx="785276" cy="158881"/>
                    </a:xfrm>
                  </p:grpSpPr>
                  <p:sp>
                    <p:nvSpPr>
                      <p:cNvPr id="596" name="Rounded Rectangle 595">
                        <a:extLst>
                          <a:ext uri="{FF2B5EF4-FFF2-40B4-BE49-F238E27FC236}">
                            <a16:creationId xmlns:a16="http://schemas.microsoft.com/office/drawing/2014/main" id="{24B6A066-0948-3CDF-E58B-06608DAB27D8}"/>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597" name="Rounded Rectangle 596">
                        <a:extLst>
                          <a:ext uri="{FF2B5EF4-FFF2-40B4-BE49-F238E27FC236}">
                            <a16:creationId xmlns:a16="http://schemas.microsoft.com/office/drawing/2014/main" id="{5D13F176-8BE2-6DE1-4140-ACCEE0FC85FD}"/>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nvGrpSpPr>
                  <p:cNvPr id="585" name="Group 584">
                    <a:extLst>
                      <a:ext uri="{FF2B5EF4-FFF2-40B4-BE49-F238E27FC236}">
                        <a16:creationId xmlns:a16="http://schemas.microsoft.com/office/drawing/2014/main" id="{58840339-5AF2-EA24-F6B0-F979EDC8DAFB}"/>
                      </a:ext>
                    </a:extLst>
                  </p:cNvPr>
                  <p:cNvGrpSpPr/>
                  <p:nvPr/>
                </p:nvGrpSpPr>
                <p:grpSpPr>
                  <a:xfrm>
                    <a:off x="983557" y="4500454"/>
                    <a:ext cx="1111463" cy="164840"/>
                    <a:chOff x="6874440" y="2906655"/>
                    <a:chExt cx="2543899" cy="164975"/>
                  </a:xfrm>
                </p:grpSpPr>
                <p:grpSp>
                  <p:nvGrpSpPr>
                    <p:cNvPr id="586" name="Group 585">
                      <a:extLst>
                        <a:ext uri="{FF2B5EF4-FFF2-40B4-BE49-F238E27FC236}">
                          <a16:creationId xmlns:a16="http://schemas.microsoft.com/office/drawing/2014/main" id="{86E07D0C-6E6E-7FCC-5F97-D518B71797B7}"/>
                        </a:ext>
                      </a:extLst>
                    </p:cNvPr>
                    <p:cNvGrpSpPr/>
                    <p:nvPr/>
                  </p:nvGrpSpPr>
                  <p:grpSpPr>
                    <a:xfrm>
                      <a:off x="6874440" y="2906655"/>
                      <a:ext cx="1672214" cy="158882"/>
                      <a:chOff x="7032994" y="2896916"/>
                      <a:chExt cx="1672214" cy="158882"/>
                    </a:xfrm>
                  </p:grpSpPr>
                  <p:sp>
                    <p:nvSpPr>
                      <p:cNvPr id="590" name="Rounded Rectangle 589">
                        <a:extLst>
                          <a:ext uri="{FF2B5EF4-FFF2-40B4-BE49-F238E27FC236}">
                            <a16:creationId xmlns:a16="http://schemas.microsoft.com/office/drawing/2014/main" id="{C0BEEFC2-52AC-52F1-9A28-4C598965DA6A}"/>
                          </a:ext>
                        </a:extLst>
                      </p:cNvPr>
                      <p:cNvSpPr/>
                      <p:nvPr/>
                    </p:nvSpPr>
                    <p:spPr>
                      <a:xfrm>
                        <a:off x="7032994" y="2896919"/>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591" name="Rounded Rectangle 590">
                        <a:extLst>
                          <a:ext uri="{FF2B5EF4-FFF2-40B4-BE49-F238E27FC236}">
                            <a16:creationId xmlns:a16="http://schemas.microsoft.com/office/drawing/2014/main" id="{3CD1D916-0660-19E8-FCC9-20E1377B746B}"/>
                          </a:ext>
                        </a:extLst>
                      </p:cNvPr>
                      <p:cNvSpPr/>
                      <p:nvPr/>
                    </p:nvSpPr>
                    <p:spPr>
                      <a:xfrm>
                        <a:off x="7461210"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592" name="Rounded Rectangle 591">
                        <a:extLst>
                          <a:ext uri="{FF2B5EF4-FFF2-40B4-BE49-F238E27FC236}">
                            <a16:creationId xmlns:a16="http://schemas.microsoft.com/office/drawing/2014/main" id="{D06D0509-17AF-F59B-AA81-219A59947004}"/>
                          </a:ext>
                        </a:extLst>
                      </p:cNvPr>
                      <p:cNvSpPr/>
                      <p:nvPr/>
                    </p:nvSpPr>
                    <p:spPr>
                      <a:xfrm>
                        <a:off x="7904679" y="289691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593" name="Rounded Rectangle 592">
                        <a:extLst>
                          <a:ext uri="{FF2B5EF4-FFF2-40B4-BE49-F238E27FC236}">
                            <a16:creationId xmlns:a16="http://schemas.microsoft.com/office/drawing/2014/main" id="{AC6F2175-818A-8A1B-9971-34F51E0922EC}"/>
                          </a:ext>
                        </a:extLst>
                      </p:cNvPr>
                      <p:cNvSpPr/>
                      <p:nvPr/>
                    </p:nvSpPr>
                    <p:spPr>
                      <a:xfrm>
                        <a:off x="8348148" y="2896916"/>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nvGrpSpPr>
                    <p:cNvPr id="587" name="Group 586">
                      <a:extLst>
                        <a:ext uri="{FF2B5EF4-FFF2-40B4-BE49-F238E27FC236}">
                          <a16:creationId xmlns:a16="http://schemas.microsoft.com/office/drawing/2014/main" id="{64F983CD-7497-C450-B7D3-BFF9E6430CA0}"/>
                        </a:ext>
                      </a:extLst>
                    </p:cNvPr>
                    <p:cNvGrpSpPr/>
                    <p:nvPr/>
                  </p:nvGrpSpPr>
                  <p:grpSpPr>
                    <a:xfrm>
                      <a:off x="8633063" y="2912749"/>
                      <a:ext cx="785276" cy="158881"/>
                      <a:chOff x="7032994" y="2912285"/>
                      <a:chExt cx="785276" cy="158881"/>
                    </a:xfrm>
                  </p:grpSpPr>
                  <p:sp>
                    <p:nvSpPr>
                      <p:cNvPr id="588" name="Rounded Rectangle 587">
                        <a:extLst>
                          <a:ext uri="{FF2B5EF4-FFF2-40B4-BE49-F238E27FC236}">
                            <a16:creationId xmlns:a16="http://schemas.microsoft.com/office/drawing/2014/main" id="{8882817B-D5C3-FAAB-64EE-03E99CE5ACBB}"/>
                          </a:ext>
                        </a:extLst>
                      </p:cNvPr>
                      <p:cNvSpPr/>
                      <p:nvPr/>
                    </p:nvSpPr>
                    <p:spPr>
                      <a:xfrm>
                        <a:off x="7032994" y="2912287"/>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589" name="Rounded Rectangle 588">
                        <a:extLst>
                          <a:ext uri="{FF2B5EF4-FFF2-40B4-BE49-F238E27FC236}">
                            <a16:creationId xmlns:a16="http://schemas.microsoft.com/office/drawing/2014/main" id="{A70BD8D7-B72E-8CCF-5B48-F72BC7F7F035}"/>
                          </a:ext>
                        </a:extLst>
                      </p:cNvPr>
                      <p:cNvSpPr/>
                      <p:nvPr/>
                    </p:nvSpPr>
                    <p:spPr>
                      <a:xfrm>
                        <a:off x="7461210" y="2912285"/>
                        <a:ext cx="357060" cy="158879"/>
                      </a:xfrm>
                      <a:prstGeom prst="roundRect">
                        <a:avLst/>
                      </a:prstGeom>
                      <a:solidFill>
                        <a:schemeClr val="bg2">
                          <a:lumMod val="50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grpSp>
              </p:grpSp>
            </p:grpSp>
          </p:grpSp>
        </p:grpSp>
        <p:sp>
          <p:nvSpPr>
            <p:cNvPr id="723" name="Rounded Rectangle 722">
              <a:extLst>
                <a:ext uri="{FF2B5EF4-FFF2-40B4-BE49-F238E27FC236}">
                  <a16:creationId xmlns:a16="http://schemas.microsoft.com/office/drawing/2014/main" id="{C537998D-4F42-9135-0D2B-8EE955C7E1EB}"/>
                </a:ext>
              </a:extLst>
            </p:cNvPr>
            <p:cNvSpPr/>
            <p:nvPr/>
          </p:nvSpPr>
          <p:spPr>
            <a:xfrm>
              <a:off x="4769085" y="5637363"/>
              <a:ext cx="512320" cy="533628"/>
            </a:xfrm>
            <a:prstGeom prst="roundRect">
              <a:avLst/>
            </a:prstGeom>
            <a:solidFill>
              <a:srgbClr val="4A886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724" name="Rounded Rectangle 723">
              <a:extLst>
                <a:ext uri="{FF2B5EF4-FFF2-40B4-BE49-F238E27FC236}">
                  <a16:creationId xmlns:a16="http://schemas.microsoft.com/office/drawing/2014/main" id="{0CE1CEEA-7B51-2AA6-DE86-F2CAB1E5EFB3}"/>
                </a:ext>
              </a:extLst>
            </p:cNvPr>
            <p:cNvSpPr/>
            <p:nvPr/>
          </p:nvSpPr>
          <p:spPr>
            <a:xfrm>
              <a:off x="4776288" y="5278727"/>
              <a:ext cx="477945" cy="324395"/>
            </a:xfrm>
            <a:prstGeom prst="roundRect">
              <a:avLst/>
            </a:prstGeom>
            <a:solidFill>
              <a:schemeClr val="bg1">
                <a:lumMod val="6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725" name="Rounded Rectangle 724">
              <a:extLst>
                <a:ext uri="{FF2B5EF4-FFF2-40B4-BE49-F238E27FC236}">
                  <a16:creationId xmlns:a16="http://schemas.microsoft.com/office/drawing/2014/main" id="{ADB52513-279B-B666-CF74-6A732DE899D0}"/>
                </a:ext>
              </a:extLst>
            </p:cNvPr>
            <p:cNvSpPr/>
            <p:nvPr/>
          </p:nvSpPr>
          <p:spPr>
            <a:xfrm>
              <a:off x="6450212" y="5738761"/>
              <a:ext cx="395642" cy="430124"/>
            </a:xfrm>
            <a:prstGeom prst="roundRect">
              <a:avLst/>
            </a:prstGeom>
            <a:solidFill>
              <a:srgbClr val="4A886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726" name="Rounded Rectangle 725">
              <a:extLst>
                <a:ext uri="{FF2B5EF4-FFF2-40B4-BE49-F238E27FC236}">
                  <a16:creationId xmlns:a16="http://schemas.microsoft.com/office/drawing/2014/main" id="{0AE323DA-F466-CAF9-A6A6-9AC3952559EE}"/>
                </a:ext>
              </a:extLst>
            </p:cNvPr>
            <p:cNvSpPr/>
            <p:nvPr/>
          </p:nvSpPr>
          <p:spPr>
            <a:xfrm>
              <a:off x="6450885" y="5497239"/>
              <a:ext cx="400049" cy="179532"/>
            </a:xfrm>
            <a:prstGeom prst="roundRect">
              <a:avLst/>
            </a:prstGeom>
            <a:solidFill>
              <a:schemeClr val="bg1">
                <a:lumMod val="6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727" name="Rounded Rectangle 726">
              <a:extLst>
                <a:ext uri="{FF2B5EF4-FFF2-40B4-BE49-F238E27FC236}">
                  <a16:creationId xmlns:a16="http://schemas.microsoft.com/office/drawing/2014/main" id="{846C8AC4-0C40-516E-5CFB-EB580A37EECD}"/>
                </a:ext>
              </a:extLst>
            </p:cNvPr>
            <p:cNvSpPr/>
            <p:nvPr/>
          </p:nvSpPr>
          <p:spPr>
            <a:xfrm>
              <a:off x="7579229" y="5728957"/>
              <a:ext cx="483161" cy="430124"/>
            </a:xfrm>
            <a:prstGeom prst="roundRect">
              <a:avLst/>
            </a:prstGeom>
            <a:solidFill>
              <a:srgbClr val="4A886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728" name="Rounded Rectangle 727">
              <a:extLst>
                <a:ext uri="{FF2B5EF4-FFF2-40B4-BE49-F238E27FC236}">
                  <a16:creationId xmlns:a16="http://schemas.microsoft.com/office/drawing/2014/main" id="{02C3896F-4FFB-617F-4B18-28457F96D03E}"/>
                </a:ext>
              </a:extLst>
            </p:cNvPr>
            <p:cNvSpPr/>
            <p:nvPr/>
          </p:nvSpPr>
          <p:spPr>
            <a:xfrm>
              <a:off x="7579903" y="5418897"/>
              <a:ext cx="469867" cy="248070"/>
            </a:xfrm>
            <a:prstGeom prst="roundRect">
              <a:avLst/>
            </a:prstGeom>
            <a:solidFill>
              <a:schemeClr val="bg1">
                <a:lumMod val="6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Gill Sans MT"/>
                <a:ea typeface="+mn-ea"/>
                <a:cs typeface="Gill Sans MT"/>
              </a:endParaRPr>
            </a:p>
          </p:txBody>
        </p:sp>
        <p:cxnSp>
          <p:nvCxnSpPr>
            <p:cNvPr id="729" name="Straight Arrow Connector 728">
              <a:extLst>
                <a:ext uri="{FF2B5EF4-FFF2-40B4-BE49-F238E27FC236}">
                  <a16:creationId xmlns:a16="http://schemas.microsoft.com/office/drawing/2014/main" id="{59E638E5-837D-7EC2-7FD7-4F5FA4F11280}"/>
                </a:ext>
              </a:extLst>
            </p:cNvPr>
            <p:cNvCxnSpPr>
              <a:cxnSpLocks/>
              <a:endCxn id="242" idx="0"/>
            </p:cNvCxnSpPr>
            <p:nvPr/>
          </p:nvCxnSpPr>
          <p:spPr>
            <a:xfrm flipH="1">
              <a:off x="6955004" y="2048719"/>
              <a:ext cx="0" cy="264997"/>
            </a:xfrm>
            <a:prstGeom prst="straightConnector1">
              <a:avLst/>
            </a:prstGeom>
            <a:noFill/>
            <a:ln w="38100" cap="flat" cmpd="sng" algn="ctr">
              <a:solidFill>
                <a:schemeClr val="tx1"/>
              </a:solidFill>
              <a:prstDash val="solid"/>
              <a:miter lim="800000"/>
              <a:headEnd type="none"/>
              <a:tailEnd type="arrow"/>
            </a:ln>
            <a:effectLst/>
          </p:spPr>
        </p:cxnSp>
        <p:sp>
          <p:nvSpPr>
            <p:cNvPr id="730" name="TextBox 729">
              <a:extLst>
                <a:ext uri="{FF2B5EF4-FFF2-40B4-BE49-F238E27FC236}">
                  <a16:creationId xmlns:a16="http://schemas.microsoft.com/office/drawing/2014/main" id="{B0994CCE-FD67-9150-C08D-D6ED3DBA7862}"/>
                </a:ext>
              </a:extLst>
            </p:cNvPr>
            <p:cNvSpPr txBox="1"/>
            <p:nvPr/>
          </p:nvSpPr>
          <p:spPr>
            <a:xfrm>
              <a:off x="4405925" y="5742527"/>
              <a:ext cx="121919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Gill Sans MT"/>
                  <a:ea typeface="+mn-ea"/>
                  <a:cs typeface="Gill Sans MT"/>
                </a:rPr>
                <a:t>Buffer</a:t>
              </a:r>
            </a:p>
          </p:txBody>
        </p:sp>
        <p:sp>
          <p:nvSpPr>
            <p:cNvPr id="731" name="TextBox 730">
              <a:extLst>
                <a:ext uri="{FF2B5EF4-FFF2-40B4-BE49-F238E27FC236}">
                  <a16:creationId xmlns:a16="http://schemas.microsoft.com/office/drawing/2014/main" id="{05235E89-6298-B319-44B8-83DCDD22087E}"/>
                </a:ext>
              </a:extLst>
            </p:cNvPr>
            <p:cNvSpPr txBox="1"/>
            <p:nvPr/>
          </p:nvSpPr>
          <p:spPr>
            <a:xfrm>
              <a:off x="6167419" y="5831680"/>
              <a:ext cx="983248"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Gill Sans MT"/>
                  <a:ea typeface="+mn-ea"/>
                  <a:cs typeface="Gill Sans MT"/>
                </a:rPr>
                <a:t>Buffer</a:t>
              </a:r>
            </a:p>
          </p:txBody>
        </p:sp>
        <p:sp>
          <p:nvSpPr>
            <p:cNvPr id="732" name="TextBox 731">
              <a:extLst>
                <a:ext uri="{FF2B5EF4-FFF2-40B4-BE49-F238E27FC236}">
                  <a16:creationId xmlns:a16="http://schemas.microsoft.com/office/drawing/2014/main" id="{A3E16034-C728-29B5-EB44-67A0F7A07CE0}"/>
                </a:ext>
              </a:extLst>
            </p:cNvPr>
            <p:cNvSpPr txBox="1"/>
            <p:nvPr/>
          </p:nvSpPr>
          <p:spPr>
            <a:xfrm>
              <a:off x="7326936" y="5801099"/>
              <a:ext cx="98324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Gill Sans MT"/>
                  <a:ea typeface="+mn-ea"/>
                  <a:cs typeface="Gill Sans MT"/>
                </a:rPr>
                <a:t>Buffer</a:t>
              </a:r>
            </a:p>
          </p:txBody>
        </p:sp>
        <p:sp>
          <p:nvSpPr>
            <p:cNvPr id="733" name="TextBox 732">
              <a:extLst>
                <a:ext uri="{FF2B5EF4-FFF2-40B4-BE49-F238E27FC236}">
                  <a16:creationId xmlns:a16="http://schemas.microsoft.com/office/drawing/2014/main" id="{257E7E13-73B3-7DD3-D68D-73635342507E}"/>
                </a:ext>
              </a:extLst>
            </p:cNvPr>
            <p:cNvSpPr txBox="1"/>
            <p:nvPr/>
          </p:nvSpPr>
          <p:spPr>
            <a:xfrm>
              <a:off x="4407768" y="5262640"/>
              <a:ext cx="121919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000000"/>
                  </a:solidFill>
                  <a:effectLst/>
                  <a:uLnTx/>
                  <a:uFillTx/>
                  <a:latin typeface="Gill Sans MT"/>
                  <a:ea typeface="+mn-ea"/>
                  <a:cs typeface="Gill Sans MT"/>
                </a:rPr>
                <a:t>NoC</a:t>
              </a: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34" name="TextBox 733">
              <a:extLst>
                <a:ext uri="{FF2B5EF4-FFF2-40B4-BE49-F238E27FC236}">
                  <a16:creationId xmlns:a16="http://schemas.microsoft.com/office/drawing/2014/main" id="{2AD30534-E694-ADB8-B0CE-2DB9401564C9}"/>
                </a:ext>
              </a:extLst>
            </p:cNvPr>
            <p:cNvSpPr txBox="1"/>
            <p:nvPr/>
          </p:nvSpPr>
          <p:spPr>
            <a:xfrm>
              <a:off x="7185924" y="5368936"/>
              <a:ext cx="121919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000000"/>
                  </a:solidFill>
                  <a:effectLst/>
                  <a:uLnTx/>
                  <a:uFillTx/>
                  <a:latin typeface="Gill Sans MT"/>
                  <a:ea typeface="+mn-ea"/>
                  <a:cs typeface="Gill Sans MT"/>
                </a:rPr>
                <a:t>NoC</a:t>
              </a:r>
              <a:endParaRPr kumimoji="0" lang="en-US" sz="1400" b="1" i="0" u="none" strike="noStrike" kern="1200" cap="none" spc="0" normalizeH="0" baseline="0" noProof="0" dirty="0">
                <a:ln>
                  <a:noFill/>
                </a:ln>
                <a:solidFill>
                  <a:srgbClr val="000000"/>
                </a:solidFill>
                <a:effectLst/>
                <a:uLnTx/>
                <a:uFillTx/>
                <a:latin typeface="Gill Sans MT"/>
                <a:ea typeface="+mn-ea"/>
                <a:cs typeface="Gill Sans MT"/>
              </a:endParaRPr>
            </a:p>
          </p:txBody>
        </p:sp>
        <p:sp>
          <p:nvSpPr>
            <p:cNvPr id="735" name="TextBox 734">
              <a:extLst>
                <a:ext uri="{FF2B5EF4-FFF2-40B4-BE49-F238E27FC236}">
                  <a16:creationId xmlns:a16="http://schemas.microsoft.com/office/drawing/2014/main" id="{CB4C4FD5-F284-DA24-D8FB-209D16FD708B}"/>
                </a:ext>
              </a:extLst>
            </p:cNvPr>
            <p:cNvSpPr txBox="1"/>
            <p:nvPr/>
          </p:nvSpPr>
          <p:spPr>
            <a:xfrm>
              <a:off x="6018577" y="5426615"/>
              <a:ext cx="121919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000000"/>
                  </a:solidFill>
                  <a:effectLst/>
                  <a:uLnTx/>
                  <a:uFillTx/>
                  <a:latin typeface="Gill Sans MT"/>
                  <a:ea typeface="+mn-ea"/>
                  <a:cs typeface="Gill Sans MT"/>
                </a:rPr>
                <a:t>NoC</a:t>
              </a:r>
              <a:endParaRPr kumimoji="0" lang="en-US" sz="1200" b="1" i="0" u="none" strike="noStrike" kern="1200" cap="none" spc="0" normalizeH="0" baseline="0" noProof="0" dirty="0">
                <a:ln>
                  <a:noFill/>
                </a:ln>
                <a:solidFill>
                  <a:srgbClr val="000000"/>
                </a:solidFill>
                <a:effectLst/>
                <a:uLnTx/>
                <a:uFillTx/>
                <a:latin typeface="Gill Sans MT"/>
                <a:ea typeface="+mn-ea"/>
                <a:cs typeface="Gill Sans MT"/>
              </a:endParaRPr>
            </a:p>
          </p:txBody>
        </p:sp>
      </p:grpSp>
      <p:sp>
        <p:nvSpPr>
          <p:cNvPr id="338" name="TextBox 337">
            <a:extLst>
              <a:ext uri="{FF2B5EF4-FFF2-40B4-BE49-F238E27FC236}">
                <a16:creationId xmlns:a16="http://schemas.microsoft.com/office/drawing/2014/main" id="{EED186B8-00D4-1A69-1814-B6AC07C544FB}"/>
              </a:ext>
            </a:extLst>
          </p:cNvPr>
          <p:cNvSpPr txBox="1"/>
          <p:nvPr/>
        </p:nvSpPr>
        <p:spPr>
          <a:xfrm>
            <a:off x="5072391" y="6482274"/>
            <a:ext cx="360406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Gill Sans MT"/>
                <a:ea typeface="+mn-ea"/>
                <a:cs typeface="Gill Sans MT"/>
              </a:rPr>
              <a:t>Heterogeneous Accelerators</a:t>
            </a:r>
          </a:p>
        </p:txBody>
      </p:sp>
    </p:spTree>
    <p:extLst>
      <p:ext uri="{BB962C8B-B14F-4D97-AF65-F5344CB8AC3E}">
        <p14:creationId xmlns:p14="http://schemas.microsoft.com/office/powerpoint/2010/main" val="403930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Gill Sans MT"/>
              </a:rPr>
              <a:t>Identifying Layer Families</a:t>
            </a:r>
            <a:endParaRPr lang="en-US" sz="4000" dirty="0">
              <a:latin typeface="Gill Sans MT"/>
              <a:cs typeface="Gill Sans MT"/>
            </a:endParaRPr>
          </a:p>
        </p:txBody>
      </p:sp>
      <p:grpSp>
        <p:nvGrpSpPr>
          <p:cNvPr id="49" name="Group 48"/>
          <p:cNvGrpSpPr/>
          <p:nvPr/>
        </p:nvGrpSpPr>
        <p:grpSpPr>
          <a:xfrm>
            <a:off x="5952" y="1562072"/>
            <a:ext cx="9138048" cy="3252993"/>
            <a:chOff x="-381000" y="1828800"/>
            <a:chExt cx="10134600" cy="3383266"/>
          </a:xfrm>
        </p:grpSpPr>
        <p:graphicFrame>
          <p:nvGraphicFramePr>
            <p:cNvPr id="65" name="Chart 64"/>
            <p:cNvGraphicFramePr>
              <a:graphicFrameLocks/>
            </p:cNvGraphicFramePr>
            <p:nvPr/>
          </p:nvGraphicFramePr>
          <p:xfrm>
            <a:off x="-381000" y="2364257"/>
            <a:ext cx="5410200" cy="28478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7" name="Chart 66"/>
            <p:cNvGraphicFramePr>
              <a:graphicFrameLocks/>
            </p:cNvGraphicFramePr>
            <p:nvPr/>
          </p:nvGraphicFramePr>
          <p:xfrm>
            <a:off x="2342776" y="1828800"/>
            <a:ext cx="7410824" cy="3383266"/>
          </p:xfrm>
          <a:graphic>
            <a:graphicData uri="http://schemas.openxmlformats.org/drawingml/2006/chart">
              <c:chart xmlns:c="http://schemas.openxmlformats.org/drawingml/2006/chart" xmlns:r="http://schemas.openxmlformats.org/officeDocument/2006/relationships" r:id="rId4"/>
            </a:graphicData>
          </a:graphic>
        </p:graphicFrame>
      </p:grpSp>
      <p:sp>
        <p:nvSpPr>
          <p:cNvPr id="73" name="Rectangle 72"/>
          <p:cNvSpPr/>
          <p:nvPr/>
        </p:nvSpPr>
        <p:spPr>
          <a:xfrm>
            <a:off x="-27384" y="891749"/>
            <a:ext cx="9171384" cy="830997"/>
          </a:xfrm>
          <a:prstGeom prst="rect">
            <a:avLst/>
          </a:prstGeom>
          <a:solidFill>
            <a:srgbClr val="1F497D">
              <a:lumMod val="75000"/>
            </a:srgb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Gill Sans MT"/>
                <a:ea typeface="+mn-ea"/>
                <a:cs typeface="Gill Sans MT"/>
              </a:rPr>
              <a:t>Key observation:  the majority of layers group into </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Gill Sans MT"/>
                <a:ea typeface="+mn-ea"/>
                <a:cs typeface="Gill Sans MT"/>
              </a:rPr>
              <a:t>a small number of </a:t>
            </a:r>
            <a:r>
              <a:rPr kumimoji="0" lang="en-US" sz="2400" b="1" i="0" u="sng" strike="noStrike" kern="1200" cap="none" spc="0" normalizeH="0" baseline="0" noProof="0" dirty="0">
                <a:ln>
                  <a:noFill/>
                </a:ln>
                <a:solidFill>
                  <a:prstClr val="white"/>
                </a:solidFill>
                <a:effectLst/>
                <a:uLnTx/>
                <a:uFillTx/>
                <a:latin typeface="Gill Sans MT"/>
                <a:ea typeface="+mn-ea"/>
                <a:cs typeface="Gill Sans MT"/>
              </a:rPr>
              <a:t>layer families</a:t>
            </a:r>
          </a:p>
        </p:txBody>
      </p:sp>
      <p:pic>
        <p:nvPicPr>
          <p:cNvPr id="30" name="Picture 29" descr="safari.png"/>
          <p:cNvPicPr>
            <a:picLocks noChangeAspect="1"/>
          </p:cNvPicPr>
          <p:nvPr/>
        </p:nvPicPr>
        <p:blipFill>
          <a:blip r:embed="rId5" cstate="print"/>
          <a:stretch>
            <a:fillRect/>
          </a:stretch>
        </p:blipFill>
        <p:spPr>
          <a:xfrm>
            <a:off x="76200" y="6580445"/>
            <a:ext cx="959296" cy="277563"/>
          </a:xfrm>
          <a:prstGeom prst="rect">
            <a:avLst/>
          </a:prstGeom>
        </p:spPr>
      </p:pic>
      <p:sp>
        <p:nvSpPr>
          <p:cNvPr id="31" name="Shape 6"/>
          <p:cNvSpPr/>
          <p:nvPr/>
        </p:nvSpPr>
        <p:spPr>
          <a:xfrm>
            <a:off x="1066918" y="2302956"/>
            <a:ext cx="1426873" cy="808840"/>
          </a:xfrm>
          <a:prstGeom prst="ellipse">
            <a:avLst/>
          </a:prstGeom>
          <a:solidFill>
            <a:srgbClr val="008000">
              <a:alpha val="28000"/>
            </a:srgb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32" name="Shape 6"/>
          <p:cNvSpPr/>
          <p:nvPr/>
        </p:nvSpPr>
        <p:spPr>
          <a:xfrm>
            <a:off x="2217765" y="2942387"/>
            <a:ext cx="708444" cy="601250"/>
          </a:xfrm>
          <a:prstGeom prst="ellipse">
            <a:avLst/>
          </a:prstGeom>
          <a:solidFill>
            <a:srgbClr val="AF9CD3">
              <a:alpha val="28000"/>
            </a:srgb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38" name="Shape 6"/>
          <p:cNvSpPr/>
          <p:nvPr/>
        </p:nvSpPr>
        <p:spPr>
          <a:xfrm>
            <a:off x="7632443" y="2935049"/>
            <a:ext cx="687072" cy="460913"/>
          </a:xfrm>
          <a:prstGeom prst="ellipse">
            <a:avLst/>
          </a:prstGeom>
          <a:solidFill>
            <a:srgbClr val="AF9CD3">
              <a:alpha val="28000"/>
            </a:srgb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39" name="Shape 6"/>
          <p:cNvSpPr/>
          <p:nvPr/>
        </p:nvSpPr>
        <p:spPr>
          <a:xfrm>
            <a:off x="7495029" y="2366229"/>
            <a:ext cx="1099314" cy="576157"/>
          </a:xfrm>
          <a:prstGeom prst="ellipse">
            <a:avLst/>
          </a:prstGeom>
          <a:solidFill>
            <a:srgbClr val="008000">
              <a:alpha val="28000"/>
            </a:srgb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41" name="TextBox 40"/>
          <p:cNvSpPr txBox="1"/>
          <p:nvPr/>
        </p:nvSpPr>
        <p:spPr>
          <a:xfrm>
            <a:off x="2249271" y="2174696"/>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400FF"/>
                </a:solidFill>
                <a:effectLst/>
                <a:uLnTx/>
                <a:uFillTx/>
                <a:latin typeface="Gill Sans MT"/>
                <a:ea typeface="+mn-ea"/>
                <a:cs typeface="Gill Sans MT"/>
              </a:rPr>
              <a:t>Family 1</a:t>
            </a:r>
          </a:p>
        </p:txBody>
      </p:sp>
      <p:sp>
        <p:nvSpPr>
          <p:cNvPr id="42" name="TextBox 41"/>
          <p:cNvSpPr txBox="1"/>
          <p:nvPr/>
        </p:nvSpPr>
        <p:spPr>
          <a:xfrm>
            <a:off x="2688503" y="2664306"/>
            <a:ext cx="95026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400FF"/>
                </a:solidFill>
                <a:effectLst/>
                <a:uLnTx/>
                <a:uFillTx/>
                <a:latin typeface="Gill Sans MT"/>
                <a:ea typeface="+mn-ea"/>
                <a:cs typeface="Gill Sans MT"/>
              </a:rPr>
              <a:t>Family 2</a:t>
            </a:r>
          </a:p>
        </p:txBody>
      </p:sp>
      <p:sp>
        <p:nvSpPr>
          <p:cNvPr id="43" name="TextBox 42"/>
          <p:cNvSpPr txBox="1"/>
          <p:nvPr/>
        </p:nvSpPr>
        <p:spPr>
          <a:xfrm>
            <a:off x="3351257" y="3707352"/>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Gill Sans MT"/>
                <a:ea typeface="+mn-ea"/>
                <a:cs typeface="Gill Sans MT"/>
              </a:rPr>
              <a:t>Family 3</a:t>
            </a:r>
          </a:p>
        </p:txBody>
      </p:sp>
      <p:sp>
        <p:nvSpPr>
          <p:cNvPr id="44" name="TextBox 43"/>
          <p:cNvSpPr txBox="1"/>
          <p:nvPr/>
        </p:nvSpPr>
        <p:spPr>
          <a:xfrm>
            <a:off x="3256701" y="3347871"/>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Gill Sans MT"/>
                <a:ea typeface="+mn-ea"/>
                <a:cs typeface="Gill Sans MT"/>
              </a:rPr>
              <a:t>Family 4</a:t>
            </a:r>
          </a:p>
        </p:txBody>
      </p:sp>
      <p:sp>
        <p:nvSpPr>
          <p:cNvPr id="45" name="TextBox 44"/>
          <p:cNvSpPr txBox="1"/>
          <p:nvPr/>
        </p:nvSpPr>
        <p:spPr>
          <a:xfrm>
            <a:off x="1015216" y="3806302"/>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Gill Sans MT"/>
                <a:ea typeface="+mn-ea"/>
                <a:cs typeface="Gill Sans MT"/>
              </a:rPr>
              <a:t>Family 5</a:t>
            </a:r>
          </a:p>
        </p:txBody>
      </p:sp>
      <p:sp>
        <p:nvSpPr>
          <p:cNvPr id="46" name="TextBox 45"/>
          <p:cNvSpPr txBox="1"/>
          <p:nvPr/>
        </p:nvSpPr>
        <p:spPr>
          <a:xfrm>
            <a:off x="6614216" y="2286413"/>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400FF"/>
                </a:solidFill>
                <a:effectLst/>
                <a:uLnTx/>
                <a:uFillTx/>
                <a:latin typeface="Gill Sans MT"/>
                <a:ea typeface="+mn-ea"/>
                <a:cs typeface="Gill Sans MT"/>
              </a:rPr>
              <a:t>Family 1</a:t>
            </a:r>
          </a:p>
        </p:txBody>
      </p:sp>
      <p:sp>
        <p:nvSpPr>
          <p:cNvPr id="47" name="TextBox 46"/>
          <p:cNvSpPr txBox="1"/>
          <p:nvPr/>
        </p:nvSpPr>
        <p:spPr>
          <a:xfrm>
            <a:off x="8256625" y="3092932"/>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400FF"/>
                </a:solidFill>
                <a:effectLst/>
                <a:uLnTx/>
                <a:uFillTx/>
                <a:latin typeface="Gill Sans MT"/>
                <a:ea typeface="+mn-ea"/>
                <a:cs typeface="Gill Sans MT"/>
              </a:rPr>
              <a:t>Family 2</a:t>
            </a:r>
          </a:p>
        </p:txBody>
      </p:sp>
      <p:sp>
        <p:nvSpPr>
          <p:cNvPr id="74" name="TextBox 73"/>
          <p:cNvSpPr txBox="1"/>
          <p:nvPr/>
        </p:nvSpPr>
        <p:spPr>
          <a:xfrm>
            <a:off x="5449121" y="3707351"/>
            <a:ext cx="101438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Gill Sans MT"/>
                <a:ea typeface="+mn-ea"/>
                <a:cs typeface="Gill Sans MT"/>
              </a:rPr>
              <a:t> Family 3</a:t>
            </a:r>
          </a:p>
        </p:txBody>
      </p:sp>
      <p:sp>
        <p:nvSpPr>
          <p:cNvPr id="75" name="TextBox 74"/>
          <p:cNvSpPr txBox="1"/>
          <p:nvPr/>
        </p:nvSpPr>
        <p:spPr>
          <a:xfrm>
            <a:off x="7665434" y="3806300"/>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Gill Sans MT"/>
                <a:ea typeface="+mn-ea"/>
                <a:cs typeface="Gill Sans MT"/>
              </a:rPr>
              <a:t>Family 4</a:t>
            </a:r>
          </a:p>
        </p:txBody>
      </p:sp>
      <p:sp>
        <p:nvSpPr>
          <p:cNvPr id="76" name="TextBox 75"/>
          <p:cNvSpPr txBox="1"/>
          <p:nvPr/>
        </p:nvSpPr>
        <p:spPr>
          <a:xfrm>
            <a:off x="5412474" y="2677611"/>
            <a:ext cx="9502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Gill Sans MT"/>
                <a:ea typeface="+mn-ea"/>
                <a:cs typeface="Gill Sans MT"/>
              </a:rPr>
              <a:t>Family 5</a:t>
            </a:r>
          </a:p>
        </p:txBody>
      </p:sp>
      <p:sp>
        <p:nvSpPr>
          <p:cNvPr id="50" name="Rectangle 49">
            <a:extLst>
              <a:ext uri="{FF2B5EF4-FFF2-40B4-BE49-F238E27FC236}">
                <a16:creationId xmlns:a16="http://schemas.microsoft.com/office/drawing/2014/main" id="{3F94557C-B89D-7E4A-B40F-76541E46A55C}"/>
              </a:ext>
            </a:extLst>
          </p:cNvPr>
          <p:cNvSpPr/>
          <p:nvPr/>
        </p:nvSpPr>
        <p:spPr>
          <a:xfrm>
            <a:off x="0" y="5010360"/>
            <a:ext cx="9144000" cy="707886"/>
          </a:xfrm>
          <a:prstGeom prst="rect">
            <a:avLst/>
          </a:prstGeom>
          <a:solidFill>
            <a:schemeClr val="accent6">
              <a:lumMod val="20000"/>
              <a:lumOff val="80000"/>
            </a:scheme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a:ea typeface="+mn-ea"/>
                <a:cs typeface="Gill Sans MT"/>
              </a:rPr>
              <a:t>Families 1 &amp; 2: low parameter footprint, high data reuse and MAC intensity </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a:ea typeface="+mn-ea"/>
                <a:cs typeface="Gill Sans MT"/>
              </a:rPr>
              <a:t>→ </a:t>
            </a:r>
            <a:r>
              <a:rPr kumimoji="0" lang="en-US" sz="2000" b="1" i="0" u="sng" strike="noStrike" kern="1200" cap="none" spc="0" normalizeH="0" baseline="0" noProof="0" dirty="0">
                <a:ln>
                  <a:noFill/>
                </a:ln>
                <a:solidFill>
                  <a:srgbClr val="1400FF"/>
                </a:solidFill>
                <a:effectLst/>
                <a:uLnTx/>
                <a:uFillTx/>
                <a:latin typeface="Gill Sans MT"/>
                <a:ea typeface="+mn-ea"/>
                <a:cs typeface="Gill Sans MT"/>
              </a:rPr>
              <a:t>compute-centric layers </a:t>
            </a:r>
          </a:p>
        </p:txBody>
      </p:sp>
      <p:sp>
        <p:nvSpPr>
          <p:cNvPr id="51" name="Rectangle 50">
            <a:extLst>
              <a:ext uri="{FF2B5EF4-FFF2-40B4-BE49-F238E27FC236}">
                <a16:creationId xmlns:a16="http://schemas.microsoft.com/office/drawing/2014/main" id="{F4868B78-0048-9444-90F3-49FC75078E01}"/>
              </a:ext>
            </a:extLst>
          </p:cNvPr>
          <p:cNvSpPr/>
          <p:nvPr/>
        </p:nvSpPr>
        <p:spPr>
          <a:xfrm>
            <a:off x="-89210" y="5795402"/>
            <a:ext cx="9322420" cy="707886"/>
          </a:xfrm>
          <a:prstGeom prst="rect">
            <a:avLst/>
          </a:prstGeom>
          <a:solidFill>
            <a:schemeClr val="accent6">
              <a:lumMod val="20000"/>
              <a:lumOff val="80000"/>
            </a:scheme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a:ea typeface="+mn-ea"/>
                <a:cs typeface="Gill Sans MT"/>
              </a:rPr>
              <a:t>Families 3, 4 &amp; 5: high parameter footprint, low data reuse and MAC intensity </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a:ea typeface="+mn-ea"/>
                <a:cs typeface="Gill Sans MT"/>
              </a:rPr>
              <a:t>→ </a:t>
            </a:r>
            <a:r>
              <a:rPr kumimoji="0" lang="en-US" sz="2000" b="1" i="0" u="sng" strike="noStrike" kern="1200" cap="none" spc="0" normalizeH="0" baseline="0" noProof="0" dirty="0">
                <a:ln>
                  <a:noFill/>
                </a:ln>
                <a:solidFill>
                  <a:srgbClr val="C00000"/>
                </a:solidFill>
                <a:effectLst/>
                <a:uLnTx/>
                <a:uFillTx/>
                <a:latin typeface="Gill Sans MT"/>
                <a:ea typeface="+mn-ea"/>
                <a:cs typeface="Gill Sans MT"/>
              </a:rPr>
              <a:t>data-centric layers </a:t>
            </a:r>
          </a:p>
        </p:txBody>
      </p:sp>
      <p:sp>
        <p:nvSpPr>
          <p:cNvPr id="52" name="Shape 6">
            <a:extLst>
              <a:ext uri="{FF2B5EF4-FFF2-40B4-BE49-F238E27FC236}">
                <a16:creationId xmlns:a16="http://schemas.microsoft.com/office/drawing/2014/main" id="{761AA1BC-DB0E-6A43-BADD-CD0630CDFA74}"/>
              </a:ext>
            </a:extLst>
          </p:cNvPr>
          <p:cNvSpPr/>
          <p:nvPr/>
        </p:nvSpPr>
        <p:spPr>
          <a:xfrm>
            <a:off x="1023068" y="3120043"/>
            <a:ext cx="963339" cy="808857"/>
          </a:xfrm>
          <a:prstGeom prst="ellipse">
            <a:avLst/>
          </a:prstGeom>
          <a:solidFill>
            <a:schemeClr val="accent2">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53" name="Shape 6">
            <a:extLst>
              <a:ext uri="{FF2B5EF4-FFF2-40B4-BE49-F238E27FC236}">
                <a16:creationId xmlns:a16="http://schemas.microsoft.com/office/drawing/2014/main" id="{1336FFF0-A59E-6649-AC1F-80C81F20C20D}"/>
              </a:ext>
            </a:extLst>
          </p:cNvPr>
          <p:cNvSpPr/>
          <p:nvPr/>
        </p:nvSpPr>
        <p:spPr>
          <a:xfrm>
            <a:off x="2560665" y="3395961"/>
            <a:ext cx="755778" cy="453574"/>
          </a:xfrm>
          <a:prstGeom prst="ellipse">
            <a:avLst/>
          </a:prstGeom>
          <a:solidFill>
            <a:schemeClr val="accent1">
              <a:lumMod val="40000"/>
              <a:lumOff val="6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54" name="Shape 6">
            <a:extLst>
              <a:ext uri="{FF2B5EF4-FFF2-40B4-BE49-F238E27FC236}">
                <a16:creationId xmlns:a16="http://schemas.microsoft.com/office/drawing/2014/main" id="{3F2E7EA1-CAB2-754F-A54F-EEA8BFD8345D}"/>
              </a:ext>
            </a:extLst>
          </p:cNvPr>
          <p:cNvSpPr/>
          <p:nvPr/>
        </p:nvSpPr>
        <p:spPr>
          <a:xfrm>
            <a:off x="2475026" y="3979523"/>
            <a:ext cx="1475624" cy="453574"/>
          </a:xfrm>
          <a:prstGeom prst="ellipse">
            <a:avLst/>
          </a:prstGeom>
          <a:solidFill>
            <a:schemeClr val="accent3">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55" name="Shape 6">
            <a:extLst>
              <a:ext uri="{FF2B5EF4-FFF2-40B4-BE49-F238E27FC236}">
                <a16:creationId xmlns:a16="http://schemas.microsoft.com/office/drawing/2014/main" id="{9C05C8D2-398F-CE4C-B144-4EB147D4AE23}"/>
              </a:ext>
            </a:extLst>
          </p:cNvPr>
          <p:cNvSpPr/>
          <p:nvPr/>
        </p:nvSpPr>
        <p:spPr>
          <a:xfrm>
            <a:off x="6121238" y="2979581"/>
            <a:ext cx="961900" cy="806235"/>
          </a:xfrm>
          <a:prstGeom prst="ellipse">
            <a:avLst/>
          </a:prstGeom>
          <a:solidFill>
            <a:schemeClr val="accent2">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56" name="Shape 6">
            <a:extLst>
              <a:ext uri="{FF2B5EF4-FFF2-40B4-BE49-F238E27FC236}">
                <a16:creationId xmlns:a16="http://schemas.microsoft.com/office/drawing/2014/main" id="{691E53D5-A970-724D-B4B0-9BF84CF1B671}"/>
              </a:ext>
            </a:extLst>
          </p:cNvPr>
          <p:cNvSpPr/>
          <p:nvPr/>
        </p:nvSpPr>
        <p:spPr>
          <a:xfrm>
            <a:off x="7357966" y="3332241"/>
            <a:ext cx="824485" cy="510422"/>
          </a:xfrm>
          <a:prstGeom prst="ellipse">
            <a:avLst/>
          </a:prstGeom>
          <a:solidFill>
            <a:schemeClr val="accent1">
              <a:lumMod val="40000"/>
              <a:lumOff val="6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
        <p:nvSpPr>
          <p:cNvPr id="57" name="Shape 6">
            <a:extLst>
              <a:ext uri="{FF2B5EF4-FFF2-40B4-BE49-F238E27FC236}">
                <a16:creationId xmlns:a16="http://schemas.microsoft.com/office/drawing/2014/main" id="{8FF45997-CF6D-E04E-B504-612631B11C2C}"/>
              </a:ext>
            </a:extLst>
          </p:cNvPr>
          <p:cNvSpPr/>
          <p:nvPr/>
        </p:nvSpPr>
        <p:spPr>
          <a:xfrm>
            <a:off x="6139551" y="3987479"/>
            <a:ext cx="1613144" cy="369332"/>
          </a:xfrm>
          <a:prstGeom prst="ellipse">
            <a:avLst/>
          </a:prstGeom>
          <a:solidFill>
            <a:schemeClr val="accent3">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88629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500"/>
                                        <p:tgtEl>
                                          <p:spTgt spid="4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500"/>
                                        <p:tgtEl>
                                          <p:spTgt spid="3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0"/>
                                        <p:tgtEl>
                                          <p:spTgt spid="4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fade">
                                      <p:cBhvr>
                                        <p:cTn id="30" dur="500"/>
                                        <p:tgtEl>
                                          <p:spTgt spid="3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fade">
                                      <p:cBhvr>
                                        <p:cTn id="33" dur="500"/>
                                        <p:tgtEl>
                                          <p:spTgt spid="4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500"/>
                                        <p:tgtEl>
                                          <p:spTgt spid="5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2"/>
                                        </p:tgtEl>
                                        <p:attrNameLst>
                                          <p:attrName>style.visibility</p:attrName>
                                        </p:attrNameLst>
                                      </p:cBhvr>
                                      <p:to>
                                        <p:strVal val="visible"/>
                                      </p:to>
                                    </p:set>
                                    <p:animEffect transition="in" filter="fade">
                                      <p:cBhvr>
                                        <p:cTn id="44" dur="500"/>
                                        <p:tgtEl>
                                          <p:spTgt spid="5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fade">
                                      <p:cBhvr>
                                        <p:cTn id="47" dur="500"/>
                                        <p:tgtEl>
                                          <p:spTgt spid="45"/>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3"/>
                                        </p:tgtEl>
                                        <p:attrNameLst>
                                          <p:attrName>style.visibility</p:attrName>
                                        </p:attrNameLst>
                                      </p:cBhvr>
                                      <p:to>
                                        <p:strVal val="visible"/>
                                      </p:to>
                                    </p:set>
                                    <p:animEffect transition="in" filter="fade">
                                      <p:cBhvr>
                                        <p:cTn id="50" dur="500"/>
                                        <p:tgtEl>
                                          <p:spTgt spid="5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fade">
                                      <p:cBhvr>
                                        <p:cTn id="53" dur="500"/>
                                        <p:tgtEl>
                                          <p:spTgt spid="4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fade">
                                      <p:cBhvr>
                                        <p:cTn id="56" dur="500"/>
                                        <p:tgtEl>
                                          <p:spTgt spid="4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4"/>
                                        </p:tgtEl>
                                        <p:attrNameLst>
                                          <p:attrName>style.visibility</p:attrName>
                                        </p:attrNameLst>
                                      </p:cBhvr>
                                      <p:to>
                                        <p:strVal val="visible"/>
                                      </p:to>
                                    </p:set>
                                    <p:animEffect transition="in" filter="fade">
                                      <p:cBhvr>
                                        <p:cTn id="59" dur="500"/>
                                        <p:tgtEl>
                                          <p:spTgt spid="54"/>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74"/>
                                        </p:tgtEl>
                                        <p:attrNameLst>
                                          <p:attrName>style.visibility</p:attrName>
                                        </p:attrNameLst>
                                      </p:cBhvr>
                                      <p:to>
                                        <p:strVal val="visible"/>
                                      </p:to>
                                    </p:set>
                                    <p:animEffect transition="in" filter="fade">
                                      <p:cBhvr>
                                        <p:cTn id="62" dur="500"/>
                                        <p:tgtEl>
                                          <p:spTgt spid="74"/>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57"/>
                                        </p:tgtEl>
                                        <p:attrNameLst>
                                          <p:attrName>style.visibility</p:attrName>
                                        </p:attrNameLst>
                                      </p:cBhvr>
                                      <p:to>
                                        <p:strVal val="visible"/>
                                      </p:to>
                                    </p:set>
                                    <p:animEffect transition="in" filter="fade">
                                      <p:cBhvr>
                                        <p:cTn id="65" dur="500"/>
                                        <p:tgtEl>
                                          <p:spTgt spid="57"/>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75"/>
                                        </p:tgtEl>
                                        <p:attrNameLst>
                                          <p:attrName>style.visibility</p:attrName>
                                        </p:attrNameLst>
                                      </p:cBhvr>
                                      <p:to>
                                        <p:strVal val="visible"/>
                                      </p:to>
                                    </p:set>
                                    <p:animEffect transition="in" filter="fade">
                                      <p:cBhvr>
                                        <p:cTn id="68" dur="500"/>
                                        <p:tgtEl>
                                          <p:spTgt spid="75"/>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56"/>
                                        </p:tgtEl>
                                        <p:attrNameLst>
                                          <p:attrName>style.visibility</p:attrName>
                                        </p:attrNameLst>
                                      </p:cBhvr>
                                      <p:to>
                                        <p:strVal val="visible"/>
                                      </p:to>
                                    </p:set>
                                    <p:animEffect transition="in" filter="fade">
                                      <p:cBhvr>
                                        <p:cTn id="71" dur="500"/>
                                        <p:tgtEl>
                                          <p:spTgt spid="56"/>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55"/>
                                        </p:tgtEl>
                                        <p:attrNameLst>
                                          <p:attrName>style.visibility</p:attrName>
                                        </p:attrNameLst>
                                      </p:cBhvr>
                                      <p:to>
                                        <p:strVal val="visible"/>
                                      </p:to>
                                    </p:set>
                                    <p:animEffect transition="in" filter="fade">
                                      <p:cBhvr>
                                        <p:cTn id="74" dur="500"/>
                                        <p:tgtEl>
                                          <p:spTgt spid="55"/>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76"/>
                                        </p:tgtEl>
                                        <p:attrNameLst>
                                          <p:attrName>style.visibility</p:attrName>
                                        </p:attrNameLst>
                                      </p:cBhvr>
                                      <p:to>
                                        <p:strVal val="visible"/>
                                      </p:to>
                                    </p:set>
                                    <p:animEffect transition="in" filter="fade">
                                      <p:cBhvr>
                                        <p:cTn id="77" dur="500"/>
                                        <p:tgtEl>
                                          <p:spTgt spid="76"/>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51"/>
                                        </p:tgtEl>
                                        <p:attrNameLst>
                                          <p:attrName>style.visibility</p:attrName>
                                        </p:attrNameLst>
                                      </p:cBhvr>
                                      <p:to>
                                        <p:strVal val="visible"/>
                                      </p:to>
                                    </p:set>
                                    <p:animEffect transition="in" filter="fade">
                                      <p:cBhvr>
                                        <p:cTn id="80"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31" grpId="0" animBg="1"/>
      <p:bldP spid="32" grpId="0" animBg="1"/>
      <p:bldP spid="38" grpId="0" animBg="1"/>
      <p:bldP spid="39" grpId="0" animBg="1"/>
      <p:bldP spid="41" grpId="0"/>
      <p:bldP spid="42" grpId="0"/>
      <p:bldP spid="43" grpId="0"/>
      <p:bldP spid="44" grpId="0"/>
      <p:bldP spid="45" grpId="0"/>
      <p:bldP spid="46" grpId="0"/>
      <p:bldP spid="47" grpId="0"/>
      <p:bldP spid="74" grpId="0"/>
      <p:bldP spid="75" grpId="0"/>
      <p:bldP spid="76" grpId="0"/>
      <p:bldP spid="50" grpId="0" animBg="1"/>
      <p:bldP spid="51" grpId="0" animBg="1"/>
      <p:bldP spid="52" grpId="0" animBg="1"/>
      <p:bldP spid="53" grpId="0" animBg="1"/>
      <p:bldP spid="54" grpId="0" animBg="1"/>
      <p:bldP spid="55" grpId="0" animBg="1"/>
      <p:bldP spid="56" grpId="0" animBg="1"/>
      <p:bldP spid="57"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Chart 30"/>
          <p:cNvGraphicFramePr>
            <a:graphicFrameLocks/>
          </p:cNvGraphicFramePr>
          <p:nvPr/>
        </p:nvGraphicFramePr>
        <p:xfrm>
          <a:off x="-2" y="914400"/>
          <a:ext cx="9144001" cy="476402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0" y="-152400"/>
            <a:ext cx="9144000" cy="914400"/>
          </a:xfrm>
        </p:spPr>
        <p:txBody>
          <a:bodyPr/>
          <a:lstStyle/>
          <a:p>
            <a:r>
              <a:rPr lang="en-US" sz="4000" dirty="0">
                <a:latin typeface="Gill Sans MT"/>
                <a:cs typeface="Gill Sans MT"/>
              </a:rPr>
              <a:t>Mensa: Energy Reduction</a:t>
            </a:r>
          </a:p>
        </p:txBody>
      </p:sp>
      <p:sp>
        <p:nvSpPr>
          <p:cNvPr id="3" name="Content Placeholder 2"/>
          <p:cNvSpPr>
            <a:spLocks noGrp="1"/>
          </p:cNvSpPr>
          <p:nvPr>
            <p:ph idx="1"/>
          </p:nvPr>
        </p:nvSpPr>
        <p:spPr>
          <a:xfrm>
            <a:off x="152400" y="990600"/>
            <a:ext cx="8610600" cy="5562600"/>
          </a:xfrm>
        </p:spPr>
        <p:txBody>
          <a:bodyPr>
            <a:noAutofit/>
          </a:bodyPr>
          <a:lstStyle/>
          <a:p>
            <a:pPr marL="457200" lvl="1" indent="0">
              <a:buNone/>
            </a:pPr>
            <a:endParaRPr lang="en-US" sz="2400" dirty="0">
              <a:solidFill>
                <a:srgbClr val="595959"/>
              </a:solidFill>
            </a:endParaRPr>
          </a:p>
          <a:p>
            <a:pPr lvl="2"/>
            <a:endParaRPr lang="en-US" sz="1800" dirty="0">
              <a:solidFill>
                <a:srgbClr val="595959"/>
              </a:solidFill>
            </a:endParaRPr>
          </a:p>
          <a:p>
            <a:pPr marL="914400" lvl="2" indent="0">
              <a:buNone/>
            </a:pPr>
            <a:endParaRPr lang="en-US" sz="1400" dirty="0">
              <a:solidFill>
                <a:srgbClr val="0000FF"/>
              </a:solidFill>
            </a:endParaRPr>
          </a:p>
          <a:p>
            <a:pPr lvl="1"/>
            <a:endParaRPr lang="en-US" sz="1600" dirty="0"/>
          </a:p>
        </p:txBody>
      </p:sp>
      <p:pic>
        <p:nvPicPr>
          <p:cNvPr id="55" name="Picture 54" descr="safari.png"/>
          <p:cNvPicPr>
            <a:picLocks noChangeAspect="1"/>
          </p:cNvPicPr>
          <p:nvPr/>
        </p:nvPicPr>
        <p:blipFill>
          <a:blip r:embed="rId4" cstate="print"/>
          <a:stretch>
            <a:fillRect/>
          </a:stretch>
        </p:blipFill>
        <p:spPr>
          <a:xfrm>
            <a:off x="76200" y="6580445"/>
            <a:ext cx="959296" cy="277563"/>
          </a:xfrm>
          <a:prstGeom prst="rect">
            <a:avLst/>
          </a:prstGeom>
        </p:spPr>
      </p:pic>
      <p:sp>
        <p:nvSpPr>
          <p:cNvPr id="4" name="Rectangle 3">
            <a:extLst>
              <a:ext uri="{FF2B5EF4-FFF2-40B4-BE49-F238E27FC236}">
                <a16:creationId xmlns:a16="http://schemas.microsoft.com/office/drawing/2014/main" id="{0924A528-0F27-354B-9D3B-E5E0990277DC}"/>
              </a:ext>
            </a:extLst>
          </p:cNvPr>
          <p:cNvSpPr/>
          <p:nvPr/>
        </p:nvSpPr>
        <p:spPr>
          <a:xfrm>
            <a:off x="8252748" y="1524965"/>
            <a:ext cx="807542" cy="2268638"/>
          </a:xfrm>
          <a:prstGeom prst="rect">
            <a:avLst/>
          </a:prstGeom>
          <a:solidFill>
            <a:srgbClr val="FDC600">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sp>
        <p:nvSpPr>
          <p:cNvPr id="16" name="Rectangle 15"/>
          <p:cNvSpPr/>
          <p:nvPr/>
        </p:nvSpPr>
        <p:spPr>
          <a:xfrm>
            <a:off x="0" y="5574028"/>
            <a:ext cx="9144000" cy="769441"/>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Mensa-G </a:t>
            </a:r>
            <a:r>
              <a:rPr kumimoji="0" lang="en-US" sz="2200" b="1" i="0" u="none" strike="noStrike" kern="1200" cap="none" spc="0" normalizeH="0" baseline="0" noProof="0" dirty="0">
                <a:ln>
                  <a:noFill/>
                </a:ln>
                <a:solidFill>
                  <a:srgbClr val="0000FF"/>
                </a:solidFill>
                <a:effectLst/>
                <a:uLnTx/>
                <a:uFillTx/>
                <a:latin typeface="Gill Sans MT"/>
                <a:ea typeface="+mn-ea"/>
                <a:cs typeface="Gill Sans MT"/>
              </a:rPr>
              <a:t>reduces</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a:t>
            </a:r>
            <a:r>
              <a:rPr kumimoji="0" lang="en-US" sz="2200" b="1" i="0" u="none" strike="noStrike" kern="1200" cap="none" spc="0" normalizeH="0" baseline="0" noProof="0" dirty="0">
                <a:ln>
                  <a:noFill/>
                </a:ln>
                <a:solidFill>
                  <a:srgbClr val="0000FF"/>
                </a:solidFill>
                <a:effectLst/>
                <a:uLnTx/>
                <a:uFillTx/>
                <a:latin typeface="Gill Sans MT"/>
                <a:ea typeface="+mn-ea"/>
                <a:cs typeface="Gill Sans MT"/>
              </a:rPr>
              <a:t>energy consumption</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by </a:t>
            </a:r>
            <a:r>
              <a:rPr kumimoji="0" lang="en-US" sz="2200" b="1" i="0" u="none" strike="noStrike" kern="1200" cap="none" spc="0" normalizeH="0" baseline="0" noProof="0" dirty="0">
                <a:ln>
                  <a:noFill/>
                </a:ln>
                <a:solidFill>
                  <a:srgbClr val="800000"/>
                </a:solidFill>
                <a:effectLst/>
                <a:uLnTx/>
                <a:uFillTx/>
                <a:latin typeface="Gill Sans MT"/>
                <a:ea typeface="+mn-ea"/>
                <a:cs typeface="Gill Sans MT"/>
              </a:rPr>
              <a:t>3.0X</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compared to the b</a:t>
            </a:r>
            <a:r>
              <a:rPr kumimoji="0" lang="en-US" sz="2200" b="1" i="0" u="none" strike="noStrike" kern="1200" cap="none" spc="0" normalizeH="0" baseline="0" noProof="0" dirty="0" err="1">
                <a:ln>
                  <a:noFill/>
                </a:ln>
                <a:solidFill>
                  <a:prstClr val="black"/>
                </a:solidFill>
                <a:effectLst/>
                <a:uLnTx/>
                <a:uFillTx/>
                <a:latin typeface="Gill Sans MT"/>
                <a:ea typeface="+mn-ea"/>
                <a:cs typeface="Gill Sans MT"/>
              </a:rPr>
              <a:t>aseline</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Edge TPU</a:t>
            </a:r>
            <a:endParaRPr kumimoji="0" lang="en-US" sz="2200" b="1" i="0" u="none" strike="noStrike" kern="1200" cap="none" spc="0" normalizeH="0" baseline="0" noProof="0" dirty="0">
              <a:ln>
                <a:noFill/>
              </a:ln>
              <a:solidFill>
                <a:srgbClr val="C00000"/>
              </a:solidFill>
              <a:effectLst/>
              <a:uLnTx/>
              <a:uFillTx/>
              <a:latin typeface="Gill Sans MT"/>
              <a:ea typeface="+mn-ea"/>
              <a:cs typeface="Gill Sans MT"/>
            </a:endParaRPr>
          </a:p>
        </p:txBody>
      </p:sp>
    </p:spTree>
    <p:extLst>
      <p:ext uri="{BB962C8B-B14F-4D97-AF65-F5344CB8AC3E}">
        <p14:creationId xmlns:p14="http://schemas.microsoft.com/office/powerpoint/2010/main" val="187747950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3418D-7EBC-6E49-B29F-0EA10489873B}"/>
              </a:ext>
            </a:extLst>
          </p:cNvPr>
          <p:cNvSpPr>
            <a:spLocks noGrp="1"/>
          </p:cNvSpPr>
          <p:nvPr>
            <p:ph type="title"/>
          </p:nvPr>
        </p:nvSpPr>
        <p:spPr>
          <a:xfrm>
            <a:off x="-180528" y="0"/>
            <a:ext cx="9324528" cy="914400"/>
          </a:xfrm>
        </p:spPr>
        <p:txBody>
          <a:bodyPr/>
          <a:lstStyle/>
          <a:p>
            <a:r>
              <a:rPr lang="en-US" dirty="0">
                <a:cs typeface="Gill Sans MT"/>
              </a:rPr>
              <a:t>Mensa:  Throughput Improvement</a:t>
            </a:r>
            <a:endParaRPr lang="en-US" dirty="0"/>
          </a:p>
        </p:txBody>
      </p:sp>
      <p:graphicFrame>
        <p:nvGraphicFramePr>
          <p:cNvPr id="5" name="Chart 4">
            <a:extLst>
              <a:ext uri="{FF2B5EF4-FFF2-40B4-BE49-F238E27FC236}">
                <a16:creationId xmlns:a16="http://schemas.microsoft.com/office/drawing/2014/main" id="{BE1E04B2-EC0B-B94C-B3F7-89B88275AC02}"/>
              </a:ext>
            </a:extLst>
          </p:cNvPr>
          <p:cNvGraphicFramePr>
            <a:graphicFrameLocks/>
          </p:cNvGraphicFramePr>
          <p:nvPr/>
        </p:nvGraphicFramePr>
        <p:xfrm>
          <a:off x="78059" y="1315844"/>
          <a:ext cx="8854067" cy="3328639"/>
        </p:xfrm>
        <a:graphic>
          <a:graphicData uri="http://schemas.openxmlformats.org/drawingml/2006/chart">
            <c:chart xmlns:c="http://schemas.openxmlformats.org/drawingml/2006/chart" xmlns:r="http://schemas.openxmlformats.org/officeDocument/2006/relationships" r:id="rId3"/>
          </a:graphicData>
        </a:graphic>
      </p:graphicFrame>
      <p:grpSp>
        <p:nvGrpSpPr>
          <p:cNvPr id="13" name="Group 12">
            <a:extLst>
              <a:ext uri="{FF2B5EF4-FFF2-40B4-BE49-F238E27FC236}">
                <a16:creationId xmlns:a16="http://schemas.microsoft.com/office/drawing/2014/main" id="{9BDB0528-AD7D-A04C-8818-3BD6732E71E2}"/>
              </a:ext>
            </a:extLst>
          </p:cNvPr>
          <p:cNvGrpSpPr/>
          <p:nvPr/>
        </p:nvGrpSpPr>
        <p:grpSpPr>
          <a:xfrm>
            <a:off x="7983341" y="2014654"/>
            <a:ext cx="780583" cy="2202696"/>
            <a:chOff x="7983341" y="2014654"/>
            <a:chExt cx="780583" cy="2202696"/>
          </a:xfrm>
        </p:grpSpPr>
        <p:sp>
          <p:nvSpPr>
            <p:cNvPr id="6" name="Rectangle 5">
              <a:extLst>
                <a:ext uri="{FF2B5EF4-FFF2-40B4-BE49-F238E27FC236}">
                  <a16:creationId xmlns:a16="http://schemas.microsoft.com/office/drawing/2014/main" id="{CEA71EC2-6BD0-4749-8C25-DA7721984886}"/>
                </a:ext>
              </a:extLst>
            </p:cNvPr>
            <p:cNvSpPr/>
            <p:nvPr/>
          </p:nvSpPr>
          <p:spPr>
            <a:xfrm>
              <a:off x="7983341" y="2014654"/>
              <a:ext cx="780583" cy="2202696"/>
            </a:xfrm>
            <a:prstGeom prst="rect">
              <a:avLst/>
            </a:prstGeom>
            <a:solidFill>
              <a:srgbClr val="FDC600">
                <a:alpha val="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Gill Sans MT"/>
                <a:ea typeface="+mn-ea"/>
                <a:cs typeface="+mn-cs"/>
              </a:endParaRPr>
            </a:p>
          </p:txBody>
        </p:sp>
        <p:cxnSp>
          <p:nvCxnSpPr>
            <p:cNvPr id="8" name="Straight Connector 7">
              <a:extLst>
                <a:ext uri="{FF2B5EF4-FFF2-40B4-BE49-F238E27FC236}">
                  <a16:creationId xmlns:a16="http://schemas.microsoft.com/office/drawing/2014/main" id="{8B64A95E-30F8-784F-AA4B-5911031EBC04}"/>
                </a:ext>
              </a:extLst>
            </p:cNvPr>
            <p:cNvCxnSpPr>
              <a:cxnSpLocks/>
            </p:cNvCxnSpPr>
            <p:nvPr/>
          </p:nvCxnSpPr>
          <p:spPr>
            <a:xfrm>
              <a:off x="7985119" y="2014654"/>
              <a:ext cx="0" cy="2202696"/>
            </a:xfrm>
            <a:prstGeom prst="line">
              <a:avLst/>
            </a:prstGeom>
            <a:ln w="2540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0" name="Rectangle 9">
            <a:extLst>
              <a:ext uri="{FF2B5EF4-FFF2-40B4-BE49-F238E27FC236}">
                <a16:creationId xmlns:a16="http://schemas.microsoft.com/office/drawing/2014/main" id="{D996EDD6-A4A8-234E-BAEA-A835D6A1A6D0}"/>
              </a:ext>
            </a:extLst>
          </p:cNvPr>
          <p:cNvSpPr/>
          <p:nvPr/>
        </p:nvSpPr>
        <p:spPr>
          <a:xfrm>
            <a:off x="0" y="5183962"/>
            <a:ext cx="9144000" cy="769441"/>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Mensa-G </a:t>
            </a:r>
            <a:r>
              <a:rPr kumimoji="0" lang="en-US" sz="2200" b="1" i="0" u="none" strike="noStrike" kern="1200" cap="none" spc="0" normalizeH="0" baseline="0" noProof="0" dirty="0">
                <a:ln>
                  <a:noFill/>
                </a:ln>
                <a:solidFill>
                  <a:srgbClr val="0000FF"/>
                </a:solidFill>
                <a:effectLst/>
                <a:uLnTx/>
                <a:uFillTx/>
                <a:latin typeface="Gill Sans MT"/>
                <a:ea typeface="+mn-ea"/>
                <a:cs typeface="Gill Sans MT"/>
              </a:rPr>
              <a:t>improves</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a:t>
            </a:r>
            <a:r>
              <a:rPr kumimoji="0" lang="en-US" sz="2200" b="1" i="0" u="none" strike="noStrike" kern="1200" cap="none" spc="0" normalizeH="0" baseline="0" noProof="0" dirty="0">
                <a:ln>
                  <a:noFill/>
                </a:ln>
                <a:solidFill>
                  <a:srgbClr val="0000FF"/>
                </a:solidFill>
                <a:effectLst/>
                <a:uLnTx/>
                <a:uFillTx/>
                <a:latin typeface="Gill Sans MT"/>
                <a:ea typeface="+mn-ea"/>
                <a:cs typeface="Gill Sans MT"/>
              </a:rPr>
              <a:t>inference</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a:t>
            </a:r>
            <a:r>
              <a:rPr kumimoji="0" lang="en-US" sz="2200" b="1" i="0" u="none" strike="noStrike" kern="1200" cap="none" spc="0" normalizeH="0" baseline="0" noProof="0" dirty="0">
                <a:ln>
                  <a:noFill/>
                </a:ln>
                <a:solidFill>
                  <a:srgbClr val="0000FF"/>
                </a:solidFill>
                <a:effectLst/>
                <a:uLnTx/>
                <a:uFillTx/>
                <a:latin typeface="Gill Sans MT"/>
                <a:ea typeface="+mn-ea"/>
                <a:cs typeface="Gill Sans MT"/>
              </a:rPr>
              <a:t>throughput </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by </a:t>
            </a:r>
            <a:r>
              <a:rPr kumimoji="0" lang="en-US" sz="2200" b="1" i="0" u="none" strike="noStrike" kern="1200" cap="none" spc="0" normalizeH="0" baseline="0" noProof="0" dirty="0">
                <a:ln>
                  <a:noFill/>
                </a:ln>
                <a:solidFill>
                  <a:srgbClr val="800000"/>
                </a:solidFill>
                <a:effectLst/>
                <a:uLnTx/>
                <a:uFillTx/>
                <a:latin typeface="Gill Sans MT"/>
                <a:ea typeface="+mn-ea"/>
                <a:cs typeface="Gill Sans MT"/>
              </a:rPr>
              <a:t>3.1X</a:t>
            </a: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Gill Sans MT"/>
                <a:ea typeface="+mn-ea"/>
                <a:cs typeface="Gill Sans MT"/>
              </a:rPr>
              <a:t>compared to the baseline Edge TPU</a:t>
            </a:r>
            <a:endParaRPr kumimoji="0" lang="en-US" sz="2200" b="1" i="0" u="none" strike="noStrike" kern="1200" cap="none" spc="0" normalizeH="0" baseline="0" noProof="0" dirty="0">
              <a:ln>
                <a:noFill/>
              </a:ln>
              <a:solidFill>
                <a:srgbClr val="C00000"/>
              </a:solidFill>
              <a:effectLst/>
              <a:uLnTx/>
              <a:uFillTx/>
              <a:latin typeface="Gill Sans MT"/>
              <a:ea typeface="+mn-ea"/>
              <a:cs typeface="Gill Sans MT"/>
            </a:endParaRPr>
          </a:p>
        </p:txBody>
      </p:sp>
      <p:sp>
        <p:nvSpPr>
          <p:cNvPr id="12" name="Rounded Rectangle 11">
            <a:extLst>
              <a:ext uri="{FF2B5EF4-FFF2-40B4-BE49-F238E27FC236}">
                <a16:creationId xmlns:a16="http://schemas.microsoft.com/office/drawing/2014/main" id="{01BB238C-7DBC-5F42-A763-C84E7B326159}"/>
              </a:ext>
            </a:extLst>
          </p:cNvPr>
          <p:cNvSpPr/>
          <p:nvPr/>
        </p:nvSpPr>
        <p:spPr bwMode="auto">
          <a:xfrm>
            <a:off x="8039099" y="3124200"/>
            <a:ext cx="651411" cy="1188720"/>
          </a:xfrm>
          <a:prstGeom prst="roundRect">
            <a:avLst>
              <a:gd name="adj" fmla="val 16667"/>
            </a:avLst>
          </a:prstGeom>
          <a:solidFill>
            <a:schemeClr val="lt1">
              <a:alpha val="0"/>
            </a:schemeClr>
          </a:solidFill>
          <a:ln w="38100" cmpd="sng">
            <a:solidFill>
              <a:schemeClr val="accent2"/>
            </a:solidFill>
            <a:prstDash val="sysDash"/>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285750" marR="0" lvl="0" indent="-285750" algn="l" defTabSz="914400" rtl="0" eaLnBrk="1" fontAlgn="base" latinLnBrk="1" hangingPunct="1">
              <a:lnSpc>
                <a:spcPct val="100000"/>
              </a:lnSpc>
              <a:spcBef>
                <a:spcPct val="20000"/>
              </a:spcBef>
              <a:spcAft>
                <a:spcPct val="0"/>
              </a:spcAft>
              <a:buClr>
                <a:srgbClr val="07164E"/>
              </a:buClr>
              <a:buSzTx/>
              <a:buFont typeface="Tahoma" pitchFamily="34" charset="0"/>
              <a:buNone/>
              <a:tabLst/>
              <a:defRPr/>
            </a:pPr>
            <a:endParaRPr kumimoji="1" lang="en-US" sz="2400" b="1" i="0" u="none" strike="noStrike" kern="1200" cap="none" spc="0" normalizeH="0" baseline="0" noProof="0">
              <a:ln>
                <a:noFill/>
              </a:ln>
              <a:solidFill>
                <a:srgbClr val="07164E"/>
              </a:solidFill>
              <a:effectLst/>
              <a:uLnTx/>
              <a:uFillTx/>
              <a:latin typeface="Lucida Sans" pitchFamily="34" charset="0"/>
              <a:ea typeface="굴림" pitchFamily="34" charset="-127"/>
              <a:cs typeface="Tahoma" pitchFamily="34" charset="0"/>
            </a:endParaRPr>
          </a:p>
        </p:txBody>
      </p:sp>
      <p:pic>
        <p:nvPicPr>
          <p:cNvPr id="15" name="Picture 14" descr="safari.png">
            <a:extLst>
              <a:ext uri="{FF2B5EF4-FFF2-40B4-BE49-F238E27FC236}">
                <a16:creationId xmlns:a16="http://schemas.microsoft.com/office/drawing/2014/main" id="{F54B8D23-07AD-6F41-94E7-0F3D487C84AD}"/>
              </a:ext>
            </a:extLst>
          </p:cNvPr>
          <p:cNvPicPr>
            <a:picLocks noChangeAspect="1"/>
          </p:cNvPicPr>
          <p:nvPr/>
        </p:nvPicPr>
        <p:blipFill>
          <a:blip r:embed="rId4" cstate="print"/>
          <a:stretch>
            <a:fillRect/>
          </a:stretch>
        </p:blipFill>
        <p:spPr>
          <a:xfrm>
            <a:off x="76200" y="6580445"/>
            <a:ext cx="959296" cy="277563"/>
          </a:xfrm>
          <a:prstGeom prst="rect">
            <a:avLst/>
          </a:prstGeom>
        </p:spPr>
      </p:pic>
    </p:spTree>
    <p:extLst>
      <p:ext uri="{BB962C8B-B14F-4D97-AF65-F5344CB8AC3E}">
        <p14:creationId xmlns:p14="http://schemas.microsoft.com/office/powerpoint/2010/main" val="3770695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Perils of Processor-Centric Design</a:t>
            </a:r>
          </a:p>
        </p:txBody>
      </p:sp>
      <p:sp>
        <p:nvSpPr>
          <p:cNvPr id="3" name="Content Placeholder 2"/>
          <p:cNvSpPr>
            <a:spLocks noGrp="1"/>
          </p:cNvSpPr>
          <p:nvPr>
            <p:ph idx="1"/>
          </p:nvPr>
        </p:nvSpPr>
        <p:spPr>
          <a:xfrm>
            <a:off x="228600" y="899573"/>
            <a:ext cx="8610600" cy="5193723"/>
          </a:xfrm>
        </p:spPr>
        <p:txBody>
          <a:bodyPr/>
          <a:lstStyle/>
          <a:p>
            <a:endParaRPr lang="en-US"/>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6" name="Picture 5" descr="many-core3.eps"/>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954782"/>
            <a:ext cx="6146800" cy="4953000"/>
          </a:xfrm>
          <a:prstGeom prst="rect">
            <a:avLst/>
          </a:prstGeom>
          <a:noFill/>
          <a:ln w="9525">
            <a:noFill/>
            <a:miter lim="800000"/>
            <a:headEnd/>
            <a:tailEnd/>
          </a:ln>
        </p:spPr>
      </p:pic>
      <p:pic>
        <p:nvPicPr>
          <p:cNvPr id="7" name="Picture 23" descr="http://i.ehow.com/images/a04/ac/qb/format-hard-drive-xp-800X800.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20433856">
            <a:off x="6691556" y="2327775"/>
            <a:ext cx="2124075" cy="2124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Line 21"/>
          <p:cNvSpPr>
            <a:spLocks noChangeShapeType="1"/>
          </p:cNvSpPr>
          <p:nvPr/>
        </p:nvSpPr>
        <p:spPr bwMode="auto">
          <a:xfrm>
            <a:off x="6080368" y="3372350"/>
            <a:ext cx="1044575" cy="0"/>
          </a:xfrm>
          <a:prstGeom prst="line">
            <a:avLst/>
          </a:prstGeom>
          <a:noFill/>
          <a:ln w="38100">
            <a:solidFill>
              <a:srgbClr val="993300"/>
            </a:solidFill>
            <a:round/>
            <a:headEnd type="triangle" w="med" len="med"/>
            <a:tailEnd type="triangle" w="med" len="me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
        <p:nvSpPr>
          <p:cNvPr id="5" name="TextBox 4"/>
          <p:cNvSpPr txBox="1"/>
          <p:nvPr/>
        </p:nvSpPr>
        <p:spPr>
          <a:xfrm>
            <a:off x="611560" y="6021288"/>
            <a:ext cx="781195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Tahoma"/>
                <a:ea typeface="+mn-ea"/>
                <a:cs typeface="+mn-cs"/>
              </a:rPr>
              <a:t>Most of the system is dedicated to storing and moving data </a:t>
            </a:r>
          </a:p>
        </p:txBody>
      </p:sp>
      <p:sp>
        <p:nvSpPr>
          <p:cNvPr id="9" name="TextBox 8">
            <a:extLst>
              <a:ext uri="{FF2B5EF4-FFF2-40B4-BE49-F238E27FC236}">
                <a16:creationId xmlns:a16="http://schemas.microsoft.com/office/drawing/2014/main" id="{A1460DFD-7FBB-C847-BDB7-45C727A8D8F6}"/>
              </a:ext>
            </a:extLst>
          </p:cNvPr>
          <p:cNvSpPr txBox="1"/>
          <p:nvPr/>
        </p:nvSpPr>
        <p:spPr>
          <a:xfrm>
            <a:off x="1599443" y="6457890"/>
            <a:ext cx="586891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mn-ea"/>
                <a:cs typeface="+mn-cs"/>
              </a:rPr>
              <a:t>Yet,</a:t>
            </a:r>
            <a:r>
              <a:rPr kumimoji="0" lang="en-US" sz="2000" b="1" i="0" u="none" strike="noStrike" kern="1200" cap="none" spc="0" normalizeH="0" noProof="0" dirty="0">
                <a:ln>
                  <a:noFill/>
                </a:ln>
                <a:solidFill>
                  <a:srgbClr val="0000FF"/>
                </a:solidFill>
                <a:effectLst/>
                <a:uLnTx/>
                <a:uFillTx/>
                <a:latin typeface="Tahoma"/>
                <a:ea typeface="+mn-ea"/>
                <a:cs typeface="+mn-cs"/>
              </a:rPr>
              <a:t> system is still bottlenecked by memory</a:t>
            </a:r>
            <a:endParaRPr kumimoji="0" lang="en-US" sz="2000" b="1" i="0" u="none" strike="noStrike" kern="1200" cap="none" spc="0" normalizeH="0" baseline="0" noProof="0" dirty="0">
              <a:ln>
                <a:noFill/>
              </a:ln>
              <a:solidFill>
                <a:srgbClr val="0000FF"/>
              </a:solidFill>
              <a:effectLst/>
              <a:uLnTx/>
              <a:uFillTx/>
              <a:latin typeface="Tahoma"/>
              <a:ea typeface="+mn-ea"/>
              <a:cs typeface="+mn-cs"/>
            </a:endParaRPr>
          </a:p>
        </p:txBody>
      </p:sp>
    </p:spTree>
    <p:extLst>
      <p:ext uri="{BB962C8B-B14F-4D97-AF65-F5344CB8AC3E}">
        <p14:creationId xmlns:p14="http://schemas.microsoft.com/office/powerpoint/2010/main" val="32121544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49EE-1A88-0243-A7DE-08C788E89109}"/>
              </a:ext>
            </a:extLst>
          </p:cNvPr>
          <p:cNvSpPr>
            <a:spLocks noGrp="1"/>
          </p:cNvSpPr>
          <p:nvPr>
            <p:ph type="title"/>
          </p:nvPr>
        </p:nvSpPr>
        <p:spPr/>
        <p:txBody>
          <a:bodyPr/>
          <a:lstStyle/>
          <a:p>
            <a:r>
              <a:rPr lang="en-US" dirty="0"/>
              <a:t>Mensa: Highly-Efficient ML Inference</a:t>
            </a:r>
          </a:p>
        </p:txBody>
      </p:sp>
      <p:sp>
        <p:nvSpPr>
          <p:cNvPr id="3" name="Content Placeholder 2">
            <a:extLst>
              <a:ext uri="{FF2B5EF4-FFF2-40B4-BE49-F238E27FC236}">
                <a16:creationId xmlns:a16="http://schemas.microsoft.com/office/drawing/2014/main" id="{9A260743-ABA5-274B-A6DC-99D41985D2A1}"/>
              </a:ext>
            </a:extLst>
          </p:cNvPr>
          <p:cNvSpPr>
            <a:spLocks noGrp="1"/>
          </p:cNvSpPr>
          <p:nvPr>
            <p:ph idx="1"/>
          </p:nvPr>
        </p:nvSpPr>
        <p:spPr>
          <a:xfrm>
            <a:off x="228600" y="1052736"/>
            <a:ext cx="8610600" cy="5195664"/>
          </a:xfrm>
        </p:spPr>
        <p:txBody>
          <a:bodyPr/>
          <a:lstStyle/>
          <a:p>
            <a:r>
              <a:rPr lang="en-US" sz="1800" dirty="0" err="1"/>
              <a:t>Amirali</a:t>
            </a:r>
            <a:r>
              <a:rPr lang="en-US" sz="1800" dirty="0"/>
              <a:t> </a:t>
            </a:r>
            <a:r>
              <a:rPr lang="en-US" sz="1800" dirty="0" err="1"/>
              <a:t>Boroumand</a:t>
            </a:r>
            <a:r>
              <a:rPr lang="en-US" sz="1800" dirty="0"/>
              <a:t>, </a:t>
            </a:r>
            <a:r>
              <a:rPr lang="en-US" sz="1800" dirty="0" err="1"/>
              <a:t>Saugata</a:t>
            </a:r>
            <a:r>
              <a:rPr lang="en-US" sz="1800" dirty="0"/>
              <a:t> Ghose, </a:t>
            </a:r>
            <a:r>
              <a:rPr lang="en-US" sz="1800" dirty="0" err="1"/>
              <a:t>Berkin</a:t>
            </a:r>
            <a:r>
              <a:rPr lang="en-US" sz="1800" dirty="0"/>
              <a:t> Akin, Ravi Narayanaswami, Geraldo F. Oliveira, </a:t>
            </a:r>
            <a:r>
              <a:rPr lang="en-US" sz="1800" dirty="0" err="1"/>
              <a:t>Xiaoyu</a:t>
            </a:r>
            <a:r>
              <a:rPr lang="en-US" sz="1800" dirty="0"/>
              <a:t> Ma, Eric </a:t>
            </a:r>
            <a:r>
              <a:rPr lang="en-US" sz="1800" dirty="0" err="1"/>
              <a:t>Shiu</a:t>
            </a:r>
            <a:r>
              <a:rPr lang="en-US" sz="1800" dirty="0"/>
              <a:t>, and Onur Mutlu,</a:t>
            </a:r>
            <a:br>
              <a:rPr lang="en-US" sz="1800" dirty="0"/>
            </a:br>
            <a:r>
              <a:rPr lang="en-US" sz="1800" b="1" dirty="0">
                <a:solidFill>
                  <a:srgbClr val="0000FF"/>
                </a:solidFill>
                <a:hlinkClick r:id="rId2">
                  <a:extLst>
                    <a:ext uri="{A12FA001-AC4F-418D-AE19-62706E023703}">
                      <ahyp:hlinkClr xmlns:ahyp="http://schemas.microsoft.com/office/drawing/2018/hyperlinkcolor" val="tx"/>
                    </a:ext>
                  </a:extLst>
                </a:hlinkClick>
              </a:rPr>
              <a:t>"Google Neural Network Models for Edge Devices: Analyzing and Mitigating Machine Learning Inference Bottlenecks"</a:t>
            </a:r>
            <a:br>
              <a:rPr lang="en-US" sz="1800" dirty="0">
                <a:solidFill>
                  <a:srgbClr val="0000FF"/>
                </a:solidFill>
              </a:rPr>
            </a:br>
            <a:r>
              <a:rPr lang="en-US" sz="1800" i="1" dirty="0"/>
              <a:t>Proceedings of the </a:t>
            </a:r>
            <a:r>
              <a:rPr lang="en-US" sz="1800" i="1" dirty="0">
                <a:hlinkClick r:id="rId3"/>
              </a:rPr>
              <a:t>30th International Conference on Parallel Architectures and Compilation Techniques</a:t>
            </a:r>
            <a:r>
              <a:rPr lang="en-US" sz="1800" i="1" dirty="0"/>
              <a:t> (</a:t>
            </a:r>
            <a:r>
              <a:rPr lang="en-US" sz="1800" b="1" i="1" dirty="0"/>
              <a:t>PACT</a:t>
            </a:r>
            <a:r>
              <a:rPr lang="en-US" sz="1800" i="1" dirty="0"/>
              <a:t>)</a:t>
            </a:r>
            <a:r>
              <a:rPr lang="en-US" sz="1800" dirty="0"/>
              <a:t>, Virtual, September 2021.</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a:t>
            </a:r>
            <a:br>
              <a:rPr lang="en-US" sz="1800" dirty="0"/>
            </a:br>
            <a:r>
              <a:rPr lang="en-US" sz="1800" dirty="0"/>
              <a:t>[</a:t>
            </a:r>
            <a:r>
              <a:rPr lang="en-US" sz="1800" dirty="0">
                <a:hlinkClick r:id="rId6"/>
              </a:rPr>
              <a:t>Talk Video</a:t>
            </a:r>
            <a:r>
              <a:rPr lang="en-US" sz="1800" dirty="0"/>
              <a:t> (14 minutes)]</a:t>
            </a:r>
          </a:p>
          <a:p>
            <a:pPr marL="0" indent="0">
              <a:buNone/>
            </a:pPr>
            <a:br>
              <a:rPr lang="en-US" sz="1800" dirty="0"/>
            </a:br>
            <a:br>
              <a:rPr lang="en-US" sz="1800" dirty="0"/>
            </a:br>
            <a:br>
              <a:rPr lang="en-US" sz="1800" dirty="0"/>
            </a:br>
            <a:br>
              <a:rPr lang="en-US" sz="1800" dirty="0"/>
            </a:br>
            <a:endParaRPr lang="en-US" sz="1800" dirty="0"/>
          </a:p>
          <a:p>
            <a:pPr marL="0" indent="0">
              <a:buNone/>
            </a:pPr>
            <a:br>
              <a:rPr lang="en-US" sz="1800" dirty="0"/>
            </a:br>
            <a:br>
              <a:rPr lang="en-US" sz="1800" dirty="0"/>
            </a:br>
            <a:endParaRPr lang="en-US" sz="1800" dirty="0"/>
          </a:p>
        </p:txBody>
      </p:sp>
      <p:sp>
        <p:nvSpPr>
          <p:cNvPr id="4" name="Slide Number Placeholder 3">
            <a:extLst>
              <a:ext uri="{FF2B5EF4-FFF2-40B4-BE49-F238E27FC236}">
                <a16:creationId xmlns:a16="http://schemas.microsoft.com/office/drawing/2014/main" id="{D80A2729-1732-2046-89F9-FA4DB169A54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E5F50240-ACFE-DB4C-B85E-0E66A9F6E112}"/>
              </a:ext>
            </a:extLst>
          </p:cNvPr>
          <p:cNvPicPr>
            <a:picLocks noChangeAspect="1"/>
          </p:cNvPicPr>
          <p:nvPr/>
        </p:nvPicPr>
        <p:blipFill>
          <a:blip r:embed="rId7"/>
          <a:stretch>
            <a:fillRect/>
          </a:stretch>
        </p:blipFill>
        <p:spPr>
          <a:xfrm>
            <a:off x="0" y="3794547"/>
            <a:ext cx="9144000" cy="1794693"/>
          </a:xfrm>
          <a:prstGeom prst="rect">
            <a:avLst/>
          </a:prstGeom>
        </p:spPr>
      </p:pic>
    </p:spTree>
    <p:extLst>
      <p:ext uri="{BB962C8B-B14F-4D97-AF65-F5344CB8AC3E}">
        <p14:creationId xmlns:p14="http://schemas.microsoft.com/office/powerpoint/2010/main" val="2583832617"/>
      </p:ext>
    </p:extLst>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Accelerating Data-Intensive Workloads</a:t>
            </a:r>
          </a:p>
        </p:txBody>
      </p:sp>
      <p:sp>
        <p:nvSpPr>
          <p:cNvPr id="3" name="Content Placeholder 2"/>
          <p:cNvSpPr>
            <a:spLocks noGrp="1"/>
          </p:cNvSpPr>
          <p:nvPr>
            <p:ph idx="1"/>
          </p:nvPr>
        </p:nvSpPr>
        <p:spPr>
          <a:xfrm>
            <a:off x="228600" y="1052736"/>
            <a:ext cx="8610600" cy="5195664"/>
          </a:xfrm>
        </p:spPr>
        <p:txBody>
          <a:bodyPr/>
          <a:lstStyle/>
          <a:p>
            <a:r>
              <a:rPr lang="en-US" dirty="0" err="1"/>
              <a:t>Junwhan</a:t>
            </a:r>
            <a:r>
              <a:rPr lang="en-US" dirty="0"/>
              <a:t> </a:t>
            </a:r>
            <a:r>
              <a:rPr lang="en-US" dirty="0" err="1"/>
              <a:t>Ahn</a:t>
            </a:r>
            <a:r>
              <a:rPr lang="en-US" dirty="0"/>
              <a:t>, </a:t>
            </a:r>
            <a:r>
              <a:rPr lang="en-US" dirty="0" err="1"/>
              <a:t>Sungjoo</a:t>
            </a:r>
            <a:r>
              <a:rPr lang="en-US" dirty="0"/>
              <a:t> </a:t>
            </a:r>
            <a:r>
              <a:rPr lang="en-US" dirty="0" err="1"/>
              <a:t>Yoo</a:t>
            </a:r>
            <a:r>
              <a:rPr lang="en-US" dirty="0"/>
              <a:t>, Onur Mutlu, and </a:t>
            </a:r>
            <a:r>
              <a:rPr lang="en-US" dirty="0" err="1"/>
              <a:t>Kiyoung</a:t>
            </a:r>
            <a:r>
              <a:rPr lang="en-US" dirty="0"/>
              <a:t> Choi,</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"PIM-Enabled Instructions: A Low-Overhead, Locality-Aware Processing-in-Memory Architecture"</a:t>
            </a:r>
            <a:br>
              <a:rPr lang="en-US" dirty="0">
                <a:solidFill>
                  <a:srgbClr val="0432FF"/>
                </a:solidFill>
              </a:rPr>
            </a:br>
            <a:r>
              <a:rPr lang="en-US" i="1" dirty="0"/>
              <a:t>Proceedings of the </a:t>
            </a:r>
            <a:r>
              <a:rPr lang="en-US" i="1" dirty="0">
                <a:hlinkClick r:id="rId3"/>
              </a:rPr>
              <a:t>42nd International Symposium on Computer Architecture</a:t>
            </a:r>
            <a:r>
              <a:rPr lang="en-US" i="1" dirty="0"/>
              <a:t> (</a:t>
            </a:r>
            <a:r>
              <a:rPr lang="en-US" b="1" i="1" dirty="0"/>
              <a:t>ISCA</a:t>
            </a:r>
            <a:r>
              <a:rPr lang="en-US" i="1" dirty="0"/>
              <a:t>)</a:t>
            </a:r>
            <a:r>
              <a:rPr lang="en-US" dirty="0"/>
              <a:t>, Portland, OR, June 2015. </a:t>
            </a:r>
            <a:br>
              <a:rPr lang="en-US" dirty="0"/>
            </a:br>
            <a:r>
              <a:rPr lang="en-US" dirty="0"/>
              <a:t>[</a:t>
            </a:r>
            <a:r>
              <a:rPr lang="en-US" dirty="0">
                <a:hlinkClick r:id="rId4"/>
              </a:rPr>
              <a:t>Slides (pdf)</a:t>
            </a:r>
            <a:r>
              <a:rPr lang="en-US" dirty="0"/>
              <a:t>] [</a:t>
            </a:r>
            <a:r>
              <a:rPr lang="en-US" dirty="0">
                <a:hlinkClick r:id="rId5"/>
              </a:rPr>
              <a:t>Lightning Session Slides (pdf)</a:t>
            </a:r>
            <a:r>
              <a:rPr lang="en-US" dirty="0"/>
              <a:t>]  </a:t>
            </a:r>
          </a:p>
          <a:p>
            <a:endParaRPr lang="en-US" dirty="0"/>
          </a:p>
          <a:p>
            <a:endParaRPr lang="en-US" dirty="0"/>
          </a:p>
        </p:txBody>
      </p:sp>
      <p:pic>
        <p:nvPicPr>
          <p:cNvPr id="5" name="Picture 4"/>
          <p:cNvPicPr>
            <a:picLocks noChangeAspect="1"/>
          </p:cNvPicPr>
          <p:nvPr/>
        </p:nvPicPr>
        <p:blipFill>
          <a:blip r:embed="rId6"/>
          <a:stretch>
            <a:fillRect/>
          </a:stretch>
        </p:blipFill>
        <p:spPr>
          <a:xfrm>
            <a:off x="0" y="4177496"/>
            <a:ext cx="9144000" cy="2275840"/>
          </a:xfrm>
          <a:prstGeom prst="rect">
            <a:avLst/>
          </a:prstGeom>
        </p:spPr>
      </p:pic>
    </p:spTree>
    <p:extLst>
      <p:ext uri="{BB962C8B-B14F-4D97-AF65-F5344CB8AC3E}">
        <p14:creationId xmlns:p14="http://schemas.microsoft.com/office/powerpoint/2010/main" val="12483673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47028-3550-1A47-8DEF-8CD52A97E910}"/>
              </a:ext>
            </a:extLst>
          </p:cNvPr>
          <p:cNvSpPr>
            <a:spLocks noGrp="1"/>
          </p:cNvSpPr>
          <p:nvPr>
            <p:ph type="title"/>
          </p:nvPr>
        </p:nvSpPr>
        <p:spPr>
          <a:xfrm>
            <a:off x="228600" y="152400"/>
            <a:ext cx="8915400" cy="1066800"/>
          </a:xfrm>
        </p:spPr>
        <p:txBody>
          <a:bodyPr/>
          <a:lstStyle/>
          <a:p>
            <a:r>
              <a:rPr lang="en-US" dirty="0"/>
              <a:t>FPGA-based Processing Near Memory</a:t>
            </a:r>
            <a:endParaRPr lang="en-US" sz="2200" dirty="0"/>
          </a:p>
        </p:txBody>
      </p:sp>
      <p:sp>
        <p:nvSpPr>
          <p:cNvPr id="3" name="Content Placeholder 2">
            <a:extLst>
              <a:ext uri="{FF2B5EF4-FFF2-40B4-BE49-F238E27FC236}">
                <a16:creationId xmlns:a16="http://schemas.microsoft.com/office/drawing/2014/main" id="{C2BB4C24-D75A-264A-8138-057AC52036A9}"/>
              </a:ext>
            </a:extLst>
          </p:cNvPr>
          <p:cNvSpPr>
            <a:spLocks noGrp="1"/>
          </p:cNvSpPr>
          <p:nvPr>
            <p:ph idx="1"/>
          </p:nvPr>
        </p:nvSpPr>
        <p:spPr>
          <a:xfrm>
            <a:off x="228600" y="980728"/>
            <a:ext cx="8807896" cy="5267672"/>
          </a:xfrm>
        </p:spPr>
        <p:txBody>
          <a:bodyPr/>
          <a:lstStyle/>
          <a:p>
            <a:r>
              <a:rPr lang="en-US" sz="1800" dirty="0"/>
              <a:t>Gagandeep Singh, Mohammed </a:t>
            </a:r>
            <a:r>
              <a:rPr lang="en-US" sz="1800" dirty="0" err="1"/>
              <a:t>Alser</a:t>
            </a:r>
            <a:r>
              <a:rPr lang="en-US" sz="1800" dirty="0"/>
              <a:t>, </a:t>
            </a:r>
            <a:r>
              <a:rPr lang="en-US" sz="1800" dirty="0" err="1"/>
              <a:t>Damla</a:t>
            </a:r>
            <a:r>
              <a:rPr lang="en-US" sz="1800" dirty="0"/>
              <a:t> </a:t>
            </a:r>
            <a:r>
              <a:rPr lang="en-US" sz="1800" dirty="0" err="1"/>
              <a:t>Senol</a:t>
            </a:r>
            <a:r>
              <a:rPr lang="en-US" sz="1800" dirty="0"/>
              <a:t> Cali, </a:t>
            </a:r>
            <a:r>
              <a:rPr lang="en-US" sz="1800" dirty="0" err="1"/>
              <a:t>Dionysios</a:t>
            </a:r>
            <a:r>
              <a:rPr lang="en-US" sz="1800" dirty="0"/>
              <a:t> Diamantopoulos, Juan Gómez-Luna, Henk </a:t>
            </a:r>
            <a:r>
              <a:rPr lang="en-US" sz="1800" dirty="0" err="1"/>
              <a:t>Corporaal</a:t>
            </a:r>
            <a:r>
              <a:rPr lang="en-US" sz="1800" dirty="0"/>
              <a:t>, and Onur Mutlu,</a:t>
            </a:r>
            <a:br>
              <a:rPr lang="en-US" sz="1800" dirty="0"/>
            </a:br>
            <a:r>
              <a:rPr lang="en-US" sz="1800" b="1" dirty="0">
                <a:solidFill>
                  <a:srgbClr val="0000FF"/>
                </a:solidFill>
                <a:hlinkClick r:id="rId2">
                  <a:extLst>
                    <a:ext uri="{A12FA001-AC4F-418D-AE19-62706E023703}">
                      <ahyp:hlinkClr xmlns:ahyp="http://schemas.microsoft.com/office/drawing/2018/hyperlinkcolor" val="tx"/>
                    </a:ext>
                  </a:extLst>
                </a:hlinkClick>
              </a:rPr>
              <a:t>"FPGA-based Near-Memory Acceleration of Modern Data-Intensive Applications"</a:t>
            </a:r>
            <a:br>
              <a:rPr lang="en-US" sz="1800" dirty="0">
                <a:solidFill>
                  <a:srgbClr val="0000FF"/>
                </a:solidFill>
              </a:rPr>
            </a:br>
            <a:r>
              <a:rPr lang="en-US" sz="1800" i="1" dirty="0">
                <a:hlinkClick r:id="rId3"/>
              </a:rPr>
              <a:t>IEEE Micro</a:t>
            </a:r>
            <a:r>
              <a:rPr lang="en-US" sz="1800" i="1" dirty="0"/>
              <a:t> (</a:t>
            </a:r>
            <a:r>
              <a:rPr lang="en-US" sz="1800" b="1" i="1" dirty="0"/>
              <a:t>IEEE MICRO</a:t>
            </a:r>
            <a:r>
              <a:rPr lang="en-US" sz="1800" i="1" dirty="0"/>
              <a:t>)</a:t>
            </a:r>
            <a:r>
              <a:rPr lang="en-US" sz="1800" dirty="0"/>
              <a:t>, 2021.</a:t>
            </a:r>
          </a:p>
          <a:p>
            <a:pPr marL="0" indent="0">
              <a:buNone/>
            </a:pPr>
            <a:endParaRPr lang="en-US" sz="1800" dirty="0"/>
          </a:p>
        </p:txBody>
      </p:sp>
      <p:sp>
        <p:nvSpPr>
          <p:cNvPr id="4" name="Slide Number Placeholder 3">
            <a:extLst>
              <a:ext uri="{FF2B5EF4-FFF2-40B4-BE49-F238E27FC236}">
                <a16:creationId xmlns:a16="http://schemas.microsoft.com/office/drawing/2014/main" id="{FA6A5F09-0277-D841-A893-DD691A62255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6" name="Picture 5">
            <a:extLst>
              <a:ext uri="{FF2B5EF4-FFF2-40B4-BE49-F238E27FC236}">
                <a16:creationId xmlns:a16="http://schemas.microsoft.com/office/drawing/2014/main" id="{976632BB-F849-E647-8BF3-F204B162FC6D}"/>
              </a:ext>
            </a:extLst>
          </p:cNvPr>
          <p:cNvPicPr>
            <a:picLocks noChangeAspect="1"/>
          </p:cNvPicPr>
          <p:nvPr/>
        </p:nvPicPr>
        <p:blipFill>
          <a:blip r:embed="rId4"/>
          <a:stretch>
            <a:fillRect/>
          </a:stretch>
        </p:blipFill>
        <p:spPr>
          <a:xfrm>
            <a:off x="0" y="2836915"/>
            <a:ext cx="9144000" cy="3472405"/>
          </a:xfrm>
          <a:prstGeom prst="rect">
            <a:avLst/>
          </a:prstGeom>
        </p:spPr>
      </p:pic>
    </p:spTree>
    <p:extLst>
      <p:ext uri="{BB962C8B-B14F-4D97-AF65-F5344CB8AC3E}">
        <p14:creationId xmlns:p14="http://schemas.microsoft.com/office/powerpoint/2010/main" val="235808167"/>
      </p:ext>
    </p:extLst>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latin typeface="Garamond" charset="0"/>
                <a:ea typeface="ＭＳ Ｐゴシック" charset="0"/>
                <a:cs typeface="ＭＳ Ｐゴシック" charset="0"/>
              </a:rPr>
              <a:t>Eliminating the Adoption Barriers</a:t>
            </a:r>
          </a:p>
        </p:txBody>
      </p:sp>
      <p:sp>
        <p:nvSpPr>
          <p:cNvPr id="19459" name="Content Placeholder 2"/>
          <p:cNvSpPr>
            <a:spLocks noGrp="1"/>
          </p:cNvSpPr>
          <p:nvPr>
            <p:ph idx="1"/>
          </p:nvPr>
        </p:nvSpPr>
        <p:spPr>
          <a:xfrm>
            <a:off x="228600" y="1268760"/>
            <a:ext cx="8610600" cy="4876800"/>
          </a:xfrm>
        </p:spPr>
        <p:txBody>
          <a:bodyPr/>
          <a:lstStyle/>
          <a:p>
            <a:pPr marL="0" indent="0" algn="ctr" eaLnBrk="1" hangingPunct="1">
              <a:buNone/>
            </a:pPr>
            <a:endParaRPr lang="en-US" sz="5400" dirty="0">
              <a:solidFill>
                <a:srgbClr val="0000FF"/>
              </a:solidFill>
              <a:latin typeface="Tahoma" charset="0"/>
              <a:ea typeface="ＭＳ Ｐゴシック" charset="0"/>
              <a:cs typeface="ＭＳ Ｐゴシック" charset="0"/>
            </a:endParaRPr>
          </a:p>
          <a:p>
            <a:pPr marL="0" indent="0" algn="ctr" eaLnBrk="1" hangingPunct="1">
              <a:buNone/>
            </a:pPr>
            <a:r>
              <a:rPr lang="en-US" sz="6000" dirty="0">
                <a:solidFill>
                  <a:srgbClr val="0000FF"/>
                </a:solidFill>
                <a:latin typeface="Tahoma" charset="0"/>
                <a:ea typeface="ＭＳ Ｐゴシック" charset="0"/>
                <a:cs typeface="ＭＳ Ｐゴシック" charset="0"/>
              </a:rPr>
              <a:t>Processing-in-Memory </a:t>
            </a:r>
          </a:p>
          <a:p>
            <a:pPr marL="0" indent="0" algn="ctr" eaLnBrk="1" hangingPunct="1">
              <a:buNone/>
            </a:pPr>
            <a:r>
              <a:rPr lang="en-US" sz="6000" dirty="0">
                <a:solidFill>
                  <a:srgbClr val="FF0000"/>
                </a:solidFill>
                <a:latin typeface="Tahoma" charset="0"/>
                <a:ea typeface="ＭＳ Ｐゴシック" charset="0"/>
                <a:cs typeface="ＭＳ Ｐゴシック" charset="0"/>
              </a:rPr>
              <a:t>in the Real World</a:t>
            </a:r>
          </a:p>
        </p:txBody>
      </p:sp>
      <p:sp>
        <p:nvSpPr>
          <p:cNvPr id="4" name="Slide Number Placeholder 3"/>
          <p:cNvSpPr>
            <a:spLocks noGrp="1"/>
          </p:cNvSpPr>
          <p:nvPr>
            <p:ph type="sldNum" sz="quarter" idx="11"/>
          </p:nvPr>
        </p:nvSpPr>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A419BFC-0704-824A-8642-CF6757650AC5}"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endParaRPr>
          </a:p>
        </p:txBody>
      </p:sp>
    </p:spTree>
    <p:extLst>
      <p:ext uri="{BB962C8B-B14F-4D97-AF65-F5344CB8AC3E}">
        <p14:creationId xmlns:p14="http://schemas.microsoft.com/office/powerpoint/2010/main" val="1838198085"/>
      </p:ext>
    </p:extLst>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Processing-in-Memory Landscape Today</a:t>
            </a:r>
          </a:p>
        </p:txBody>
      </p:sp>
      <p:sp>
        <p:nvSpPr>
          <p:cNvPr id="3" name="Content Placeholder 2"/>
          <p:cNvSpPr>
            <a:spLocks noGrp="1"/>
          </p:cNvSpPr>
          <p:nvPr>
            <p:ph idx="1"/>
          </p:nvPr>
        </p:nvSpPr>
        <p:spPr>
          <a:xfrm>
            <a:off x="228600" y="836712"/>
            <a:ext cx="8610600" cy="5193723"/>
          </a:xfrm>
        </p:spPr>
        <p:txBody>
          <a:bodyPr/>
          <a:lstStyle/>
          <a:p>
            <a:pPr marL="0" indent="0">
              <a:buNone/>
            </a:pPr>
            <a:endParaRPr lang="en-US" dirty="0">
              <a:solidFill>
                <a:srgbClr val="FF0000"/>
              </a:solidFill>
            </a:endParaRPr>
          </a:p>
          <a:p>
            <a:pPr marL="0" indent="0">
              <a:buNone/>
            </a:pPr>
            <a:endParaRPr lang="en-US" dirty="0">
              <a:solidFill>
                <a:srgbClr val="FF0000"/>
              </a:solidFill>
            </a:endParaRP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2"/>
          <a:stretch>
            <a:fillRect/>
          </a:stretch>
        </p:blipFill>
        <p:spPr>
          <a:xfrm>
            <a:off x="107504" y="1214512"/>
            <a:ext cx="7772400" cy="1422400"/>
          </a:xfrm>
          <a:prstGeom prst="rect">
            <a:avLst/>
          </a:prstGeom>
        </p:spPr>
      </p:pic>
      <p:pic>
        <p:nvPicPr>
          <p:cNvPr id="6" name="Picture 2" descr="http://www.extremetech.com/wp-content/uploads/2013/09/hybrid_memory_cube.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79712" y="1052736"/>
            <a:ext cx="5040560" cy="3619122"/>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6948264" y="980728"/>
            <a:ext cx="1689100" cy="2451100"/>
          </a:xfrm>
          <a:prstGeom prst="rect">
            <a:avLst/>
          </a:prstGeom>
        </p:spPr>
      </p:pic>
      <p:pic>
        <p:nvPicPr>
          <p:cNvPr id="8" name="Picture 4">
            <a:extLst>
              <a:ext uri="{FF2B5EF4-FFF2-40B4-BE49-F238E27FC236}">
                <a16:creationId xmlns:a16="http://schemas.microsoft.com/office/drawing/2014/main" id="{78736F91-0BC9-C847-AB64-94496038DF6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97760" y="4581128"/>
            <a:ext cx="2173718" cy="145065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B988699-6AF6-3841-9CDD-4206BB7010B6}"/>
              </a:ext>
            </a:extLst>
          </p:cNvPr>
          <p:cNvSpPr txBox="1"/>
          <p:nvPr/>
        </p:nvSpPr>
        <p:spPr>
          <a:xfrm>
            <a:off x="7186632" y="6031782"/>
            <a:ext cx="124264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[UPMEM 2019]</a:t>
            </a:r>
          </a:p>
        </p:txBody>
      </p:sp>
      <p:pic>
        <p:nvPicPr>
          <p:cNvPr id="10" name="Picture 6" descr="Samsung's New HBM2 Memory Has 1.2 TFLOPS of Embedded Processing Power |  Tom's Hardware">
            <a:extLst>
              <a:ext uri="{FF2B5EF4-FFF2-40B4-BE49-F238E27FC236}">
                <a16:creationId xmlns:a16="http://schemas.microsoft.com/office/drawing/2014/main" id="{DB677117-788F-B745-91AC-7DC496BAD25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1538" t="26829" r="12417" b="21602"/>
          <a:stretch/>
        </p:blipFill>
        <p:spPr bwMode="auto">
          <a:xfrm>
            <a:off x="3419872" y="4628696"/>
            <a:ext cx="2825358" cy="135551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11E3104-281D-B940-8970-5A8D461C8A51}"/>
              </a:ext>
            </a:extLst>
          </p:cNvPr>
          <p:cNvSpPr txBox="1"/>
          <p:nvPr/>
        </p:nvSpPr>
        <p:spPr>
          <a:xfrm>
            <a:off x="4167946" y="6011815"/>
            <a:ext cx="132921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[Samsung 2021]</a:t>
            </a:r>
          </a:p>
        </p:txBody>
      </p:sp>
      <p:pic>
        <p:nvPicPr>
          <p:cNvPr id="12" name="Picture 11">
            <a:extLst>
              <a:ext uri="{FF2B5EF4-FFF2-40B4-BE49-F238E27FC236}">
                <a16:creationId xmlns:a16="http://schemas.microsoft.com/office/drawing/2014/main" id="{09284518-A322-FA4A-A8BF-F522E389B2AE}"/>
              </a:ext>
            </a:extLst>
          </p:cNvPr>
          <p:cNvPicPr>
            <a:picLocks noChangeAspect="1"/>
          </p:cNvPicPr>
          <p:nvPr/>
        </p:nvPicPr>
        <p:blipFill>
          <a:blip r:embed="rId7"/>
          <a:stretch>
            <a:fillRect/>
          </a:stretch>
        </p:blipFill>
        <p:spPr>
          <a:xfrm>
            <a:off x="442700" y="4639795"/>
            <a:ext cx="2173719" cy="1390640"/>
          </a:xfrm>
          <a:prstGeom prst="rect">
            <a:avLst/>
          </a:prstGeom>
        </p:spPr>
      </p:pic>
      <p:sp>
        <p:nvSpPr>
          <p:cNvPr id="13" name="TextBox 12">
            <a:extLst>
              <a:ext uri="{FF2B5EF4-FFF2-40B4-BE49-F238E27FC236}">
                <a16:creationId xmlns:a16="http://schemas.microsoft.com/office/drawing/2014/main" id="{37B37708-47D2-AA4C-B681-2F27BAD859EE}"/>
              </a:ext>
            </a:extLst>
          </p:cNvPr>
          <p:cNvSpPr txBox="1"/>
          <p:nvPr/>
        </p:nvSpPr>
        <p:spPr>
          <a:xfrm>
            <a:off x="866557" y="6044659"/>
            <a:ext cx="132600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[SK Hynix 2022]</a:t>
            </a:r>
          </a:p>
        </p:txBody>
      </p:sp>
      <p:pic>
        <p:nvPicPr>
          <p:cNvPr id="14" name="Picture 13">
            <a:extLst>
              <a:ext uri="{FF2B5EF4-FFF2-40B4-BE49-F238E27FC236}">
                <a16:creationId xmlns:a16="http://schemas.microsoft.com/office/drawing/2014/main" id="{11910DB0-36D9-F1E7-F738-D7E414A3F485}"/>
              </a:ext>
            </a:extLst>
          </p:cNvPr>
          <p:cNvPicPr>
            <a:picLocks noChangeAspect="1"/>
          </p:cNvPicPr>
          <p:nvPr/>
        </p:nvPicPr>
        <p:blipFill>
          <a:blip r:embed="rId8"/>
          <a:stretch>
            <a:fillRect/>
          </a:stretch>
        </p:blipFill>
        <p:spPr>
          <a:xfrm>
            <a:off x="413504" y="2835288"/>
            <a:ext cx="1595405" cy="1605567"/>
          </a:xfrm>
          <a:prstGeom prst="rect">
            <a:avLst/>
          </a:prstGeom>
        </p:spPr>
      </p:pic>
      <p:sp>
        <p:nvSpPr>
          <p:cNvPr id="15" name="TextBox 14">
            <a:extLst>
              <a:ext uri="{FF2B5EF4-FFF2-40B4-BE49-F238E27FC236}">
                <a16:creationId xmlns:a16="http://schemas.microsoft.com/office/drawing/2014/main" id="{6D80C8E7-2665-4469-4CC0-DBACE1761498}"/>
              </a:ext>
            </a:extLst>
          </p:cNvPr>
          <p:cNvSpPr txBox="1"/>
          <p:nvPr/>
        </p:nvSpPr>
        <p:spPr>
          <a:xfrm>
            <a:off x="1947434" y="3944090"/>
            <a:ext cx="132921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[Samsung 2021]</a:t>
            </a:r>
          </a:p>
        </p:txBody>
      </p:sp>
      <p:sp>
        <p:nvSpPr>
          <p:cNvPr id="16" name="TextBox 15">
            <a:extLst>
              <a:ext uri="{FF2B5EF4-FFF2-40B4-BE49-F238E27FC236}">
                <a16:creationId xmlns:a16="http://schemas.microsoft.com/office/drawing/2014/main" id="{8C64CC0F-C747-9188-8A22-865BF7B7B2FD}"/>
              </a:ext>
            </a:extLst>
          </p:cNvPr>
          <p:cNvSpPr txBox="1"/>
          <p:nvPr/>
        </p:nvSpPr>
        <p:spPr>
          <a:xfrm>
            <a:off x="2065916" y="6509127"/>
            <a:ext cx="493596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FF"/>
                </a:solidFill>
                <a:effectLst/>
                <a:uLnTx/>
                <a:uFillTx/>
                <a:latin typeface="Tahoma"/>
                <a:ea typeface="+mn-ea"/>
                <a:cs typeface="+mn-cs"/>
              </a:rPr>
              <a:t>This does not include many experimental chips and startups</a:t>
            </a:r>
          </a:p>
        </p:txBody>
      </p:sp>
      <p:pic>
        <p:nvPicPr>
          <p:cNvPr id="17" name="Picture 16">
            <a:extLst>
              <a:ext uri="{FF2B5EF4-FFF2-40B4-BE49-F238E27FC236}">
                <a16:creationId xmlns:a16="http://schemas.microsoft.com/office/drawing/2014/main" id="{DCA05738-9332-244C-A268-2008812B4A1B}"/>
              </a:ext>
            </a:extLst>
          </p:cNvPr>
          <p:cNvPicPr>
            <a:picLocks noChangeAspect="1"/>
          </p:cNvPicPr>
          <p:nvPr/>
        </p:nvPicPr>
        <p:blipFill>
          <a:blip r:embed="rId9"/>
          <a:stretch>
            <a:fillRect/>
          </a:stretch>
        </p:blipFill>
        <p:spPr>
          <a:xfrm>
            <a:off x="5270950" y="3244368"/>
            <a:ext cx="1316608" cy="1336760"/>
          </a:xfrm>
          <a:prstGeom prst="rect">
            <a:avLst/>
          </a:prstGeom>
        </p:spPr>
      </p:pic>
      <p:sp>
        <p:nvSpPr>
          <p:cNvPr id="18" name="TextBox 17">
            <a:extLst>
              <a:ext uri="{FF2B5EF4-FFF2-40B4-BE49-F238E27FC236}">
                <a16:creationId xmlns:a16="http://schemas.microsoft.com/office/drawing/2014/main" id="{07471B9D-8C0D-66E1-C07A-AB0CB025F226}"/>
              </a:ext>
            </a:extLst>
          </p:cNvPr>
          <p:cNvSpPr txBox="1"/>
          <p:nvPr/>
        </p:nvSpPr>
        <p:spPr>
          <a:xfrm>
            <a:off x="6550694" y="3834117"/>
            <a:ext cx="12394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[Alibaba 2022]</a:t>
            </a:r>
          </a:p>
        </p:txBody>
      </p:sp>
    </p:spTree>
    <p:extLst>
      <p:ext uri="{BB962C8B-B14F-4D97-AF65-F5344CB8AC3E}">
        <p14:creationId xmlns:p14="http://schemas.microsoft.com/office/powerpoint/2010/main" val="25193298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83505-2DAA-ED43-A184-C4D419F9BE48}"/>
              </a:ext>
            </a:extLst>
          </p:cNvPr>
          <p:cNvSpPr>
            <a:spLocks noGrp="1"/>
          </p:cNvSpPr>
          <p:nvPr>
            <p:ph type="title"/>
          </p:nvPr>
        </p:nvSpPr>
        <p:spPr>
          <a:xfrm>
            <a:off x="228600" y="152400"/>
            <a:ext cx="8915400" cy="1066800"/>
          </a:xfrm>
        </p:spPr>
        <p:txBody>
          <a:bodyPr/>
          <a:lstStyle/>
          <a:p>
            <a:r>
              <a:rPr lang="en-US" sz="3800" dirty="0"/>
              <a:t>UPMEM Processing-in-DRAM Engine (2019)</a:t>
            </a:r>
          </a:p>
        </p:txBody>
      </p:sp>
      <p:sp>
        <p:nvSpPr>
          <p:cNvPr id="4" name="Slide Number Placeholder 3">
            <a:extLst>
              <a:ext uri="{FF2B5EF4-FFF2-40B4-BE49-F238E27FC236}">
                <a16:creationId xmlns:a16="http://schemas.microsoft.com/office/drawing/2014/main" id="{1BC247EB-0F00-D348-A874-BCF1EE2FA570}"/>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1AB0E41-6335-3B40-AB06-F5B4D651A9D6}"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135</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
        <p:nvSpPr>
          <p:cNvPr id="11" name="Content Placeholder 10">
            <a:extLst>
              <a:ext uri="{FF2B5EF4-FFF2-40B4-BE49-F238E27FC236}">
                <a16:creationId xmlns:a16="http://schemas.microsoft.com/office/drawing/2014/main" id="{75EB2FE4-BC58-E94C-8039-4CDE8EEBB0EA}"/>
              </a:ext>
            </a:extLst>
          </p:cNvPr>
          <p:cNvSpPr>
            <a:spLocks noGrp="1"/>
          </p:cNvSpPr>
          <p:nvPr>
            <p:ph idx="1"/>
          </p:nvPr>
        </p:nvSpPr>
        <p:spPr>
          <a:xfrm>
            <a:off x="136251" y="964045"/>
            <a:ext cx="8610600" cy="5193723"/>
          </a:xfrm>
        </p:spPr>
        <p:txBody>
          <a:bodyPr/>
          <a:lstStyle/>
          <a:p>
            <a:r>
              <a:rPr lang="en-US" dirty="0">
                <a:solidFill>
                  <a:srgbClr val="FF0000"/>
                </a:solidFill>
              </a:rPr>
              <a:t>Processing in DRAM Engine </a:t>
            </a:r>
          </a:p>
          <a:p>
            <a:r>
              <a:rPr lang="en-US" dirty="0"/>
              <a:t>Includes </a:t>
            </a:r>
            <a:r>
              <a:rPr lang="en-US" b="1" dirty="0"/>
              <a:t>standard DIMM modules</a:t>
            </a:r>
            <a:r>
              <a:rPr lang="en-US" dirty="0"/>
              <a:t>, with a </a:t>
            </a:r>
            <a:r>
              <a:rPr lang="en-US" b="1" dirty="0"/>
              <a:t>large number of DPU processors </a:t>
            </a:r>
            <a:r>
              <a:rPr lang="en-US" dirty="0"/>
              <a:t>combined with DRAM chips.</a:t>
            </a:r>
          </a:p>
          <a:p>
            <a:pPr marL="0" indent="0">
              <a:buNone/>
            </a:pPr>
            <a:endParaRPr lang="en-US" dirty="0"/>
          </a:p>
          <a:p>
            <a:r>
              <a:rPr lang="en-US" dirty="0"/>
              <a:t>Replaces </a:t>
            </a:r>
            <a:r>
              <a:rPr lang="en-US" b="1" dirty="0"/>
              <a:t>standard</a:t>
            </a:r>
            <a:r>
              <a:rPr lang="en-US" dirty="0"/>
              <a:t> DIMMs</a:t>
            </a:r>
          </a:p>
          <a:p>
            <a:pPr lvl="1"/>
            <a:r>
              <a:rPr lang="en-US" dirty="0"/>
              <a:t>DDR4 R-DIMM modules</a:t>
            </a:r>
          </a:p>
          <a:p>
            <a:pPr lvl="2"/>
            <a:r>
              <a:rPr lang="en-US" dirty="0"/>
              <a:t>8GB+128 DPUs (16 PIM chips)</a:t>
            </a:r>
          </a:p>
          <a:p>
            <a:pPr lvl="2"/>
            <a:r>
              <a:rPr lang="en-US" dirty="0"/>
              <a:t>Standard 2x-nm DRAM process</a:t>
            </a:r>
          </a:p>
          <a:p>
            <a:pPr lvl="1"/>
            <a:r>
              <a:rPr lang="en-US" b="1" dirty="0"/>
              <a:t>Large amounts of</a:t>
            </a:r>
            <a:r>
              <a:rPr lang="en-US" dirty="0"/>
              <a:t> compute &amp; memory bandwidth</a:t>
            </a:r>
          </a:p>
        </p:txBody>
      </p:sp>
      <p:pic>
        <p:nvPicPr>
          <p:cNvPr id="8" name="Picture 7">
            <a:extLst>
              <a:ext uri="{FF2B5EF4-FFF2-40B4-BE49-F238E27FC236}">
                <a16:creationId xmlns:a16="http://schemas.microsoft.com/office/drawing/2014/main" id="{D52C3A3A-02C6-5F46-8278-4883459024F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79331" y="2362200"/>
            <a:ext cx="3064669" cy="1809469"/>
          </a:xfrm>
          <a:prstGeom prst="rect">
            <a:avLst/>
          </a:prstGeom>
        </p:spPr>
      </p:pic>
      <p:sp>
        <p:nvSpPr>
          <p:cNvPr id="3" name="TextBox 2">
            <a:extLst>
              <a:ext uri="{FF2B5EF4-FFF2-40B4-BE49-F238E27FC236}">
                <a16:creationId xmlns:a16="http://schemas.microsoft.com/office/drawing/2014/main" id="{33094D00-96B4-E74E-917B-BA57463AF2F6}"/>
              </a:ext>
            </a:extLst>
          </p:cNvPr>
          <p:cNvSpPr txBox="1"/>
          <p:nvPr/>
        </p:nvSpPr>
        <p:spPr>
          <a:xfrm>
            <a:off x="19665" y="6392637"/>
            <a:ext cx="6714852"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3"/>
              </a:rPr>
              <a:t>https://www.anandtech.com/show/14750/hot-chips-31-analysis-inmemory-processing-by-upmem</a:t>
            </a: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10" name="Picture 9">
            <a:extLst>
              <a:ext uri="{FF2B5EF4-FFF2-40B4-BE49-F238E27FC236}">
                <a16:creationId xmlns:a16="http://schemas.microsoft.com/office/drawing/2014/main" id="{69DF79F1-207B-C34F-AF17-579F237B3EF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28600" y="4724400"/>
            <a:ext cx="8754585" cy="1709697"/>
          </a:xfrm>
          <a:prstGeom prst="rect">
            <a:avLst/>
          </a:prstGeom>
        </p:spPr>
      </p:pic>
      <p:sp>
        <p:nvSpPr>
          <p:cNvPr id="13" name="Rectangle 12">
            <a:extLst>
              <a:ext uri="{FF2B5EF4-FFF2-40B4-BE49-F238E27FC236}">
                <a16:creationId xmlns:a16="http://schemas.microsoft.com/office/drawing/2014/main" id="{194B1677-FAD4-8147-AAAE-CAD39B29F335}"/>
              </a:ext>
            </a:extLst>
          </p:cNvPr>
          <p:cNvSpPr/>
          <p:nvPr/>
        </p:nvSpPr>
        <p:spPr>
          <a:xfrm>
            <a:off x="-17231" y="6594579"/>
            <a:ext cx="9175979" cy="27699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5"/>
              </a:rPr>
              <a:t>https://www.upmem.com/video-upmem-presenting-its-true-processing-in-memory-solution-hot-chips-2019/</a:t>
            </a: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655100730"/>
      </p:ext>
    </p:extLst>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6BF00-CBE8-814D-B088-82A94D9E6251}"/>
              </a:ext>
            </a:extLst>
          </p:cNvPr>
          <p:cNvSpPr>
            <a:spLocks noGrp="1"/>
          </p:cNvSpPr>
          <p:nvPr>
            <p:ph type="title"/>
          </p:nvPr>
        </p:nvSpPr>
        <p:spPr/>
        <p:txBody>
          <a:bodyPr>
            <a:normAutofit fontScale="90000"/>
          </a:bodyPr>
          <a:lstStyle/>
          <a:p>
            <a:r>
              <a:rPr lang="en-US" dirty="0"/>
              <a:t>UPMEM Memory Modules</a:t>
            </a:r>
          </a:p>
        </p:txBody>
      </p:sp>
      <p:sp>
        <p:nvSpPr>
          <p:cNvPr id="3" name="Content Placeholder 2">
            <a:extLst>
              <a:ext uri="{FF2B5EF4-FFF2-40B4-BE49-F238E27FC236}">
                <a16:creationId xmlns:a16="http://schemas.microsoft.com/office/drawing/2014/main" id="{85F3EBD4-3CCC-C145-B4CE-E1E9E7261360}"/>
              </a:ext>
            </a:extLst>
          </p:cNvPr>
          <p:cNvSpPr>
            <a:spLocks noGrp="1"/>
          </p:cNvSpPr>
          <p:nvPr>
            <p:ph idx="1"/>
          </p:nvPr>
        </p:nvSpPr>
        <p:spPr/>
        <p:txBody>
          <a:bodyPr/>
          <a:lstStyle/>
          <a:p>
            <a:r>
              <a:rPr lang="en-US" sz="2600" dirty="0"/>
              <a:t>E19: 8 chips DIMM (1 rank). DPUs @ 267 MHz</a:t>
            </a:r>
          </a:p>
          <a:p>
            <a:r>
              <a:rPr lang="en-US" sz="2600" dirty="0"/>
              <a:t>P21: 16 chips DIMM (2 ranks). DPUs @ 350 MHz</a:t>
            </a:r>
          </a:p>
        </p:txBody>
      </p:sp>
      <p:pic>
        <p:nvPicPr>
          <p:cNvPr id="6" name="Picture 5">
            <a:extLst>
              <a:ext uri="{FF2B5EF4-FFF2-40B4-BE49-F238E27FC236}">
                <a16:creationId xmlns:a16="http://schemas.microsoft.com/office/drawing/2014/main" id="{515C2AE4-3B3A-DE4A-A3A4-2A8ADB7D2F47}"/>
              </a:ext>
            </a:extLst>
          </p:cNvPr>
          <p:cNvPicPr>
            <a:picLocks noChangeAspect="1"/>
          </p:cNvPicPr>
          <p:nvPr/>
        </p:nvPicPr>
        <p:blipFill>
          <a:blip r:embed="rId3"/>
          <a:stretch>
            <a:fillRect/>
          </a:stretch>
        </p:blipFill>
        <p:spPr>
          <a:xfrm>
            <a:off x="1724637" y="2058625"/>
            <a:ext cx="5694726" cy="4141619"/>
          </a:xfrm>
          <a:prstGeom prst="rect">
            <a:avLst/>
          </a:prstGeom>
        </p:spPr>
      </p:pic>
      <p:sp>
        <p:nvSpPr>
          <p:cNvPr id="5" name="TextBox 4">
            <a:extLst>
              <a:ext uri="{FF2B5EF4-FFF2-40B4-BE49-F238E27FC236}">
                <a16:creationId xmlns:a16="http://schemas.microsoft.com/office/drawing/2014/main" id="{9FFAC973-70A2-804A-B666-069E89D6CF82}"/>
              </a:ext>
            </a:extLst>
          </p:cNvPr>
          <p:cNvSpPr txBox="1"/>
          <p:nvPr/>
        </p:nvSpPr>
        <p:spPr>
          <a:xfrm>
            <a:off x="3996362" y="6479300"/>
            <a:ext cx="1151277" cy="24622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hlinkClick r:id="rId4"/>
              </a:rPr>
              <a:t>www.upmem.com</a:t>
            </a:r>
            <a:endParaRPr kumimoji="0" lang="en-US" sz="10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spTree>
    <p:extLst>
      <p:ext uri="{BB962C8B-B14F-4D97-AF65-F5344CB8AC3E}">
        <p14:creationId xmlns:p14="http://schemas.microsoft.com/office/powerpoint/2010/main" val="181043962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6BF00-CBE8-814D-B088-82A94D9E6251}"/>
              </a:ext>
            </a:extLst>
          </p:cNvPr>
          <p:cNvSpPr>
            <a:spLocks noGrp="1"/>
          </p:cNvSpPr>
          <p:nvPr>
            <p:ph type="title"/>
          </p:nvPr>
        </p:nvSpPr>
        <p:spPr/>
        <p:txBody>
          <a:bodyPr>
            <a:normAutofit/>
          </a:bodyPr>
          <a:lstStyle/>
          <a:p>
            <a:r>
              <a:rPr lang="en-US" dirty="0"/>
              <a:t>2,560-DPU Processing-in-Memory System</a:t>
            </a:r>
          </a:p>
        </p:txBody>
      </p:sp>
      <p:pic>
        <p:nvPicPr>
          <p:cNvPr id="4" name="Picture 3">
            <a:extLst>
              <a:ext uri="{FF2B5EF4-FFF2-40B4-BE49-F238E27FC236}">
                <a16:creationId xmlns:a16="http://schemas.microsoft.com/office/drawing/2014/main" id="{36E8E657-497E-D34D-9E02-328862033C12}"/>
              </a:ext>
            </a:extLst>
          </p:cNvPr>
          <p:cNvPicPr>
            <a:picLocks noChangeAspect="1"/>
          </p:cNvPicPr>
          <p:nvPr/>
        </p:nvPicPr>
        <p:blipFill>
          <a:blip r:embed="rId3"/>
          <a:stretch>
            <a:fillRect/>
          </a:stretch>
        </p:blipFill>
        <p:spPr>
          <a:xfrm>
            <a:off x="2979309" y="903296"/>
            <a:ext cx="5851473" cy="5573704"/>
          </a:xfrm>
          <a:prstGeom prst="rect">
            <a:avLst/>
          </a:prstGeom>
        </p:spPr>
      </p:pic>
      <p:pic>
        <p:nvPicPr>
          <p:cNvPr id="12" name="Picture 11">
            <a:extLst>
              <a:ext uri="{FF2B5EF4-FFF2-40B4-BE49-F238E27FC236}">
                <a16:creationId xmlns:a16="http://schemas.microsoft.com/office/drawing/2014/main" id="{D3106EDF-1A4E-6145-9E03-9FF99CE57DC6}"/>
              </a:ext>
            </a:extLst>
          </p:cNvPr>
          <p:cNvPicPr>
            <a:picLocks noChangeAspect="1"/>
          </p:cNvPicPr>
          <p:nvPr/>
        </p:nvPicPr>
        <p:blipFill>
          <a:blip r:embed="rId4"/>
          <a:stretch>
            <a:fillRect/>
          </a:stretch>
        </p:blipFill>
        <p:spPr>
          <a:xfrm>
            <a:off x="3920245" y="2904293"/>
            <a:ext cx="3012711" cy="2118984"/>
          </a:xfrm>
          <a:prstGeom prst="rect">
            <a:avLst/>
          </a:prstGeom>
        </p:spPr>
      </p:pic>
      <p:pic>
        <p:nvPicPr>
          <p:cNvPr id="14" name="Picture 13">
            <a:extLst>
              <a:ext uri="{FF2B5EF4-FFF2-40B4-BE49-F238E27FC236}">
                <a16:creationId xmlns:a16="http://schemas.microsoft.com/office/drawing/2014/main" id="{BE0F6870-38D1-E447-9353-7D4BF29084F6}"/>
              </a:ext>
            </a:extLst>
          </p:cNvPr>
          <p:cNvPicPr>
            <a:picLocks noChangeAspect="1"/>
          </p:cNvPicPr>
          <p:nvPr/>
        </p:nvPicPr>
        <p:blipFill>
          <a:blip r:embed="rId5"/>
          <a:stretch>
            <a:fillRect/>
          </a:stretch>
        </p:blipFill>
        <p:spPr>
          <a:xfrm>
            <a:off x="6549230" y="1674985"/>
            <a:ext cx="2066388" cy="919299"/>
          </a:xfrm>
          <a:prstGeom prst="rect">
            <a:avLst/>
          </a:prstGeom>
        </p:spPr>
      </p:pic>
      <p:pic>
        <p:nvPicPr>
          <p:cNvPr id="16" name="Picture 15">
            <a:extLst>
              <a:ext uri="{FF2B5EF4-FFF2-40B4-BE49-F238E27FC236}">
                <a16:creationId xmlns:a16="http://schemas.microsoft.com/office/drawing/2014/main" id="{CB32921E-5AA3-B844-8F27-9D5D6227F59C}"/>
              </a:ext>
            </a:extLst>
          </p:cNvPr>
          <p:cNvPicPr>
            <a:picLocks noChangeAspect="1"/>
          </p:cNvPicPr>
          <p:nvPr/>
        </p:nvPicPr>
        <p:blipFill>
          <a:blip r:embed="rId6"/>
          <a:stretch>
            <a:fillRect/>
          </a:stretch>
        </p:blipFill>
        <p:spPr>
          <a:xfrm>
            <a:off x="3138623" y="3439859"/>
            <a:ext cx="2592924" cy="2001694"/>
          </a:xfrm>
          <a:prstGeom prst="rect">
            <a:avLst/>
          </a:prstGeom>
        </p:spPr>
      </p:pic>
      <p:pic>
        <p:nvPicPr>
          <p:cNvPr id="18" name="Picture 17">
            <a:extLst>
              <a:ext uri="{FF2B5EF4-FFF2-40B4-BE49-F238E27FC236}">
                <a16:creationId xmlns:a16="http://schemas.microsoft.com/office/drawing/2014/main" id="{56C4920E-CFD7-B344-BBAC-B77FDC25C719}"/>
              </a:ext>
            </a:extLst>
          </p:cNvPr>
          <p:cNvPicPr>
            <a:picLocks noChangeAspect="1"/>
          </p:cNvPicPr>
          <p:nvPr/>
        </p:nvPicPr>
        <p:blipFill>
          <a:blip r:embed="rId7"/>
          <a:stretch>
            <a:fillRect/>
          </a:stretch>
        </p:blipFill>
        <p:spPr>
          <a:xfrm>
            <a:off x="5987595" y="1887464"/>
            <a:ext cx="2070100" cy="868519"/>
          </a:xfrm>
          <a:prstGeom prst="rect">
            <a:avLst/>
          </a:prstGeom>
        </p:spPr>
      </p:pic>
      <p:pic>
        <p:nvPicPr>
          <p:cNvPr id="23" name="Picture 22">
            <a:extLst>
              <a:ext uri="{FF2B5EF4-FFF2-40B4-BE49-F238E27FC236}">
                <a16:creationId xmlns:a16="http://schemas.microsoft.com/office/drawing/2014/main" id="{4EEC4595-5C2B-D74E-A7AB-93038825B54C}"/>
              </a:ext>
            </a:extLst>
          </p:cNvPr>
          <p:cNvPicPr>
            <a:picLocks noChangeAspect="1"/>
          </p:cNvPicPr>
          <p:nvPr/>
        </p:nvPicPr>
        <p:blipFill>
          <a:blip r:embed="rId8"/>
          <a:stretch>
            <a:fillRect/>
          </a:stretch>
        </p:blipFill>
        <p:spPr>
          <a:xfrm>
            <a:off x="4721083" y="2294202"/>
            <a:ext cx="2809502" cy="1458000"/>
          </a:xfrm>
          <a:prstGeom prst="rect">
            <a:avLst/>
          </a:prstGeom>
        </p:spPr>
      </p:pic>
      <p:pic>
        <p:nvPicPr>
          <p:cNvPr id="25" name="Picture 24">
            <a:extLst>
              <a:ext uri="{FF2B5EF4-FFF2-40B4-BE49-F238E27FC236}">
                <a16:creationId xmlns:a16="http://schemas.microsoft.com/office/drawing/2014/main" id="{5F31B5F0-E7C8-A94D-A239-6162094D42FE}"/>
              </a:ext>
            </a:extLst>
          </p:cNvPr>
          <p:cNvPicPr>
            <a:picLocks noChangeAspect="1"/>
          </p:cNvPicPr>
          <p:nvPr/>
        </p:nvPicPr>
        <p:blipFill>
          <a:blip r:embed="rId9"/>
          <a:stretch>
            <a:fillRect/>
          </a:stretch>
        </p:blipFill>
        <p:spPr>
          <a:xfrm>
            <a:off x="5552690" y="2066443"/>
            <a:ext cx="2320496" cy="1008022"/>
          </a:xfrm>
          <a:prstGeom prst="rect">
            <a:avLst/>
          </a:prstGeom>
        </p:spPr>
      </p:pic>
      <p:grpSp>
        <p:nvGrpSpPr>
          <p:cNvPr id="31" name="Group 30">
            <a:extLst>
              <a:ext uri="{FF2B5EF4-FFF2-40B4-BE49-F238E27FC236}">
                <a16:creationId xmlns:a16="http://schemas.microsoft.com/office/drawing/2014/main" id="{705FFEEB-275A-6D48-A0BA-4952CDBF4E51}"/>
              </a:ext>
            </a:extLst>
          </p:cNvPr>
          <p:cNvGrpSpPr/>
          <p:nvPr/>
        </p:nvGrpSpPr>
        <p:grpSpPr>
          <a:xfrm>
            <a:off x="6813095" y="975827"/>
            <a:ext cx="2281552" cy="1398315"/>
            <a:chOff x="5480050" y="921748"/>
            <a:chExt cx="2281552" cy="1398315"/>
          </a:xfrm>
        </p:grpSpPr>
        <p:pic>
          <p:nvPicPr>
            <p:cNvPr id="27" name="Picture 26">
              <a:extLst>
                <a:ext uri="{FF2B5EF4-FFF2-40B4-BE49-F238E27FC236}">
                  <a16:creationId xmlns:a16="http://schemas.microsoft.com/office/drawing/2014/main" id="{C6CE7DF7-C4B4-D04D-8FF2-ED61BC62C0A6}"/>
                </a:ext>
              </a:extLst>
            </p:cNvPr>
            <p:cNvPicPr>
              <a:picLocks noChangeAspect="1"/>
            </p:cNvPicPr>
            <p:nvPr/>
          </p:nvPicPr>
          <p:blipFill>
            <a:blip r:embed="rId10"/>
            <a:stretch>
              <a:fillRect/>
            </a:stretch>
          </p:blipFill>
          <p:spPr>
            <a:xfrm>
              <a:off x="5480050" y="1249462"/>
              <a:ext cx="2120900" cy="750472"/>
            </a:xfrm>
            <a:prstGeom prst="rect">
              <a:avLst/>
            </a:prstGeom>
          </p:spPr>
        </p:pic>
        <p:sp>
          <p:nvSpPr>
            <p:cNvPr id="29" name="Rectangle 28">
              <a:extLst>
                <a:ext uri="{FF2B5EF4-FFF2-40B4-BE49-F238E27FC236}">
                  <a16:creationId xmlns:a16="http://schemas.microsoft.com/office/drawing/2014/main" id="{14550289-053A-BA48-9FBD-B9F4A7CC5957}"/>
                </a:ext>
              </a:extLst>
            </p:cNvPr>
            <p:cNvSpPr/>
            <p:nvPr/>
          </p:nvSpPr>
          <p:spPr>
            <a:xfrm>
              <a:off x="7506375" y="921748"/>
              <a:ext cx="255227" cy="13983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mn-cs"/>
              </a:endParaRPr>
            </a:p>
          </p:txBody>
        </p:sp>
      </p:grpSp>
      <p:grpSp>
        <p:nvGrpSpPr>
          <p:cNvPr id="36" name="Group 35">
            <a:extLst>
              <a:ext uri="{FF2B5EF4-FFF2-40B4-BE49-F238E27FC236}">
                <a16:creationId xmlns:a16="http://schemas.microsoft.com/office/drawing/2014/main" id="{E61AF7B0-9D5C-3D46-B511-5F0408593525}"/>
              </a:ext>
            </a:extLst>
          </p:cNvPr>
          <p:cNvGrpSpPr/>
          <p:nvPr/>
        </p:nvGrpSpPr>
        <p:grpSpPr>
          <a:xfrm>
            <a:off x="2111632" y="3614951"/>
            <a:ext cx="3211780" cy="2660400"/>
            <a:chOff x="778587" y="3625968"/>
            <a:chExt cx="3211780" cy="2660400"/>
          </a:xfrm>
        </p:grpSpPr>
        <p:pic>
          <p:nvPicPr>
            <p:cNvPr id="35" name="Picture 34">
              <a:extLst>
                <a:ext uri="{FF2B5EF4-FFF2-40B4-BE49-F238E27FC236}">
                  <a16:creationId xmlns:a16="http://schemas.microsoft.com/office/drawing/2014/main" id="{70E57DCB-2F0D-BD41-A724-67B83D67B578}"/>
                </a:ext>
              </a:extLst>
            </p:cNvPr>
            <p:cNvPicPr>
              <a:picLocks noChangeAspect="1"/>
            </p:cNvPicPr>
            <p:nvPr/>
          </p:nvPicPr>
          <p:blipFill>
            <a:blip r:embed="rId11"/>
            <a:stretch>
              <a:fillRect/>
            </a:stretch>
          </p:blipFill>
          <p:spPr>
            <a:xfrm>
              <a:off x="922110" y="3625968"/>
              <a:ext cx="3068257" cy="2660400"/>
            </a:xfrm>
            <a:prstGeom prst="rect">
              <a:avLst/>
            </a:prstGeom>
          </p:spPr>
        </p:pic>
        <p:sp>
          <p:nvSpPr>
            <p:cNvPr id="28" name="Rectangle 27">
              <a:extLst>
                <a:ext uri="{FF2B5EF4-FFF2-40B4-BE49-F238E27FC236}">
                  <a16:creationId xmlns:a16="http://schemas.microsoft.com/office/drawing/2014/main" id="{89138301-4BD6-DD49-9B22-015A6C780208}"/>
                </a:ext>
              </a:extLst>
            </p:cNvPr>
            <p:cNvSpPr/>
            <p:nvPr/>
          </p:nvSpPr>
          <p:spPr>
            <a:xfrm>
              <a:off x="778587" y="3625968"/>
              <a:ext cx="853178" cy="13983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mn-cs"/>
              </a:endParaRPr>
            </a:p>
          </p:txBody>
        </p:sp>
      </p:grpSp>
      <p:pic>
        <p:nvPicPr>
          <p:cNvPr id="17" name="Picture 16">
            <a:extLst>
              <a:ext uri="{FF2B5EF4-FFF2-40B4-BE49-F238E27FC236}">
                <a16:creationId xmlns:a16="http://schemas.microsoft.com/office/drawing/2014/main" id="{50ADAA6C-C5FB-CB44-A9E6-6E964C8200AA}"/>
              </a:ext>
            </a:extLst>
          </p:cNvPr>
          <p:cNvPicPr>
            <a:picLocks noChangeAspect="1"/>
          </p:cNvPicPr>
          <p:nvPr/>
        </p:nvPicPr>
        <p:blipFill>
          <a:blip r:embed="rId12"/>
          <a:stretch>
            <a:fillRect/>
          </a:stretch>
        </p:blipFill>
        <p:spPr>
          <a:xfrm>
            <a:off x="166062" y="990600"/>
            <a:ext cx="2729538" cy="3213445"/>
          </a:xfrm>
          <a:prstGeom prst="rect">
            <a:avLst/>
          </a:prstGeom>
        </p:spPr>
      </p:pic>
      <p:sp>
        <p:nvSpPr>
          <p:cNvPr id="19" name="Slide Number Placeholder 3">
            <a:extLst>
              <a:ext uri="{FF2B5EF4-FFF2-40B4-BE49-F238E27FC236}">
                <a16:creationId xmlns:a16="http://schemas.microsoft.com/office/drawing/2014/main" id="{DD0B0116-900A-2E42-B946-6D64B4AF6111}"/>
              </a:ext>
            </a:extLst>
          </p:cNvPr>
          <p:cNvSpPr>
            <a:spLocks noGrp="1"/>
          </p:cNvSpPr>
          <p:nvPr>
            <p:ph type="sldNum" sz="quarter" idx="11"/>
          </p:nvPr>
        </p:nvSpPr>
        <p:spPr>
          <a:xfrm>
            <a:off x="6777038" y="6318250"/>
            <a:ext cx="2133600" cy="45720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1AB0E41-6335-3B40-AB06-F5B4D651A9D6}"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137</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
        <p:nvSpPr>
          <p:cNvPr id="3" name="TextBox 2">
            <a:extLst>
              <a:ext uri="{FF2B5EF4-FFF2-40B4-BE49-F238E27FC236}">
                <a16:creationId xmlns:a16="http://schemas.microsoft.com/office/drawing/2014/main" id="{4A498B5C-ED8C-5E45-ADFE-D336315F8238}"/>
              </a:ext>
            </a:extLst>
          </p:cNvPr>
          <p:cNvSpPr txBox="1"/>
          <p:nvPr/>
        </p:nvSpPr>
        <p:spPr>
          <a:xfrm>
            <a:off x="2514600" y="6516469"/>
            <a:ext cx="4742004" cy="64633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13">
                  <a:extLst>
                    <a:ext uri="{A12FA001-AC4F-418D-AE19-62706E023703}">
                      <ahyp:hlinkClr xmlns:ahyp="http://schemas.microsoft.com/office/drawing/2018/hyperlinkcolor" val="tx"/>
                    </a:ext>
                  </a:extLst>
                </a:hlinkClick>
              </a:rPr>
              <a:t>https://arxiv.org/pdf/2105.03814.pdf</a:t>
            </a:r>
            <a:r>
              <a:rPr kumimoji="0" lang="en-US" sz="1800" b="1"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20" name="Picture 19">
            <a:extLst>
              <a:ext uri="{FF2B5EF4-FFF2-40B4-BE49-F238E27FC236}">
                <a16:creationId xmlns:a16="http://schemas.microsoft.com/office/drawing/2014/main" id="{D1C71662-8A7A-2045-B226-D20EE146E943}"/>
              </a:ext>
            </a:extLst>
          </p:cNvPr>
          <p:cNvPicPr>
            <a:picLocks noChangeAspect="1"/>
          </p:cNvPicPr>
          <p:nvPr/>
        </p:nvPicPr>
        <p:blipFill>
          <a:blip r:embed="rId14"/>
          <a:stretch>
            <a:fillRect/>
          </a:stretch>
        </p:blipFill>
        <p:spPr>
          <a:xfrm>
            <a:off x="166062" y="4367231"/>
            <a:ext cx="2405112" cy="2420032"/>
          </a:xfrm>
          <a:prstGeom prst="rect">
            <a:avLst/>
          </a:prstGeom>
        </p:spPr>
      </p:pic>
    </p:spTree>
    <p:extLst>
      <p:ext uri="{BB962C8B-B14F-4D97-AF65-F5344CB8AC3E}">
        <p14:creationId xmlns:p14="http://schemas.microsoft.com/office/powerpoint/2010/main" val="482674211"/>
      </p:ext>
    </p:extLst>
  </p:cSld>
  <p:clrMapOvr>
    <a:masterClrMapping/>
  </p:clrMapOv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p:txBody>
          <a:bodyPr/>
          <a:lstStyle/>
          <a:p>
            <a:r>
              <a:rPr lang="en-US" dirty="0"/>
              <a:t>More on the UPMEM PIM System</a:t>
            </a:r>
          </a:p>
        </p:txBody>
      </p:sp>
      <p:sp>
        <p:nvSpPr>
          <p:cNvPr id="3" name="Content Placeholder 2">
            <a:extLst>
              <a:ext uri="{FF2B5EF4-FFF2-40B4-BE49-F238E27FC236}">
                <a16:creationId xmlns:a16="http://schemas.microsoft.com/office/drawing/2014/main" id="{5965F6AA-00E8-884F-968B-BE2AE34B0B3F}"/>
              </a:ext>
            </a:extLst>
          </p:cNvPr>
          <p:cNvSpPr>
            <a:spLocks noGrp="1"/>
          </p:cNvSpPr>
          <p:nvPr>
            <p:ph idx="1"/>
          </p:nvPr>
        </p:nvSpPr>
        <p:spPr/>
        <p:txBody>
          <a:bodyPr/>
          <a:lstStyle/>
          <a:p>
            <a:endParaRPr lang="en-US" dirty="0">
              <a:solidFill>
                <a:srgbClr val="0000FF"/>
              </a:solidFill>
            </a:endParaRPr>
          </a:p>
        </p:txBody>
      </p:sp>
      <p:sp>
        <p:nvSpPr>
          <p:cNvPr id="5" name="Rectangle 4">
            <a:extLst>
              <a:ext uri="{FF2B5EF4-FFF2-40B4-BE49-F238E27FC236}">
                <a16:creationId xmlns:a16="http://schemas.microsoft.com/office/drawing/2014/main" id="{5DFA3366-29E6-914D-98EA-E6458972951E}"/>
              </a:ext>
            </a:extLst>
          </p:cNvPr>
          <p:cNvSpPr/>
          <p:nvPr/>
        </p:nvSpPr>
        <p:spPr>
          <a:xfrm>
            <a:off x="-76200" y="6535579"/>
            <a:ext cx="9153500"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https://www.youtube.com/watch?v=Sscy1Wrr22A&amp;list=PL5Q2soXY2Zi9xidyIgBxUz7xRPS-wisBN&amp;index=26</a:t>
            </a: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rPr>
              <a:t> </a:t>
            </a:r>
          </a:p>
        </p:txBody>
      </p:sp>
      <p:pic>
        <p:nvPicPr>
          <p:cNvPr id="4" name="Picture 3">
            <a:extLst>
              <a:ext uri="{FF2B5EF4-FFF2-40B4-BE49-F238E27FC236}">
                <a16:creationId xmlns:a16="http://schemas.microsoft.com/office/drawing/2014/main" id="{BC9E9B4F-8A34-9544-86B1-2FE3041A688A}"/>
              </a:ext>
            </a:extLst>
          </p:cNvPr>
          <p:cNvPicPr>
            <a:picLocks noChangeAspect="1"/>
          </p:cNvPicPr>
          <p:nvPr/>
        </p:nvPicPr>
        <p:blipFill>
          <a:blip r:embed="rId3"/>
          <a:stretch>
            <a:fillRect/>
          </a:stretch>
        </p:blipFill>
        <p:spPr>
          <a:xfrm>
            <a:off x="609600" y="929271"/>
            <a:ext cx="7848600" cy="5511108"/>
          </a:xfrm>
          <a:prstGeom prst="rect">
            <a:avLst/>
          </a:prstGeom>
        </p:spPr>
      </p:pic>
    </p:spTree>
    <p:extLst>
      <p:ext uri="{BB962C8B-B14F-4D97-AF65-F5344CB8AC3E}">
        <p14:creationId xmlns:p14="http://schemas.microsoft.com/office/powerpoint/2010/main" val="3389959057"/>
      </p:ext>
    </p:extLst>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A0BFA-30BB-EE4C-8007-65EFDB0848B3}"/>
              </a:ext>
            </a:extLst>
          </p:cNvPr>
          <p:cNvSpPr>
            <a:spLocks noGrp="1"/>
          </p:cNvSpPr>
          <p:nvPr>
            <p:ph type="title"/>
          </p:nvPr>
        </p:nvSpPr>
        <p:spPr/>
        <p:txBody>
          <a:bodyPr>
            <a:normAutofit/>
          </a:bodyPr>
          <a:lstStyle/>
          <a:p>
            <a:r>
              <a:rPr lang="en-US" sz="3600" dirty="0"/>
              <a:t>Understanding a Modern PIM Architecture</a:t>
            </a:r>
          </a:p>
        </p:txBody>
      </p:sp>
      <p:pic>
        <p:nvPicPr>
          <p:cNvPr id="3" name="Picture 2">
            <a:extLst>
              <a:ext uri="{FF2B5EF4-FFF2-40B4-BE49-F238E27FC236}">
                <a16:creationId xmlns:a16="http://schemas.microsoft.com/office/drawing/2014/main" id="{5AE2DC3F-D55F-A442-8922-084467A414D2}"/>
              </a:ext>
            </a:extLst>
          </p:cNvPr>
          <p:cNvPicPr>
            <a:picLocks noChangeAspect="1"/>
          </p:cNvPicPr>
          <p:nvPr/>
        </p:nvPicPr>
        <p:blipFill>
          <a:blip r:embed="rId3"/>
          <a:stretch>
            <a:fillRect/>
          </a:stretch>
        </p:blipFill>
        <p:spPr>
          <a:xfrm>
            <a:off x="0" y="1268760"/>
            <a:ext cx="9144000" cy="4033049"/>
          </a:xfrm>
          <a:prstGeom prst="rect">
            <a:avLst/>
          </a:prstGeom>
        </p:spPr>
      </p:pic>
      <p:sp>
        <p:nvSpPr>
          <p:cNvPr id="5" name="Subtitle 1">
            <a:extLst>
              <a:ext uri="{FF2B5EF4-FFF2-40B4-BE49-F238E27FC236}">
                <a16:creationId xmlns:a16="http://schemas.microsoft.com/office/drawing/2014/main" id="{CB9DA8F8-FC8B-B715-1A5B-06010ACBBBEC}"/>
              </a:ext>
            </a:extLst>
          </p:cNvPr>
          <p:cNvSpPr txBox="1">
            <a:spLocks/>
          </p:cNvSpPr>
          <p:nvPr/>
        </p:nvSpPr>
        <p:spPr>
          <a:xfrm>
            <a:off x="1106731" y="5525569"/>
            <a:ext cx="6858000" cy="803991"/>
          </a:xfrm>
          <a:prstGeom prst="rect">
            <a:avLst/>
          </a:prstGeom>
        </p:spPr>
        <p:txBody>
          <a:bodyPr vert="horz" lIns="91440" tIns="45720" rIns="91440" bIns="45720" rtlCol="0">
            <a:normAutofit/>
          </a:bodyPr>
          <a:lstStyle>
            <a:lvl1pPr marL="0" indent="0" algn="ctr" defTabSz="914354" rtl="0" eaLnBrk="1" latinLnBrk="0" hangingPunct="1">
              <a:lnSpc>
                <a:spcPct val="90000"/>
              </a:lnSpc>
              <a:spcBef>
                <a:spcPts val="1000"/>
              </a:spcBef>
              <a:buFont typeface="Arial" panose="020B0604020202020204" pitchFamily="34" charset="0"/>
              <a:buNone/>
              <a:defRPr sz="3200" b="1" i="0" kern="1200" baseline="0">
                <a:solidFill>
                  <a:schemeClr val="tx1"/>
                </a:solidFill>
                <a:latin typeface="+mj-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https://arxiv.org/pdf/2105.03814.pdf</a:t>
            </a:r>
            <a:endParaRPr kumimoji="0" lang="en-US" sz="2000" b="1" i="0" u="sng"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endParaRPr>
          </a:p>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https://github.com/CMU-SAFARI/prim-benchmarks</a:t>
            </a:r>
            <a:endParaRPr kumimoji="0" lang="en-US" sz="20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6450582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1066800"/>
          </a:xfrm>
        </p:spPr>
        <p:txBody>
          <a:bodyPr/>
          <a:lstStyle/>
          <a:p>
            <a:r>
              <a:rPr lang="en-US" sz="3200" dirty="0"/>
              <a:t>A Solution: Deeper and Larger Memory Hierarchies</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p:cNvPicPr>
            <a:picLocks noChangeAspect="1"/>
          </p:cNvPicPr>
          <p:nvPr/>
        </p:nvPicPr>
        <p:blipFill>
          <a:blip r:embed="rId2"/>
          <a:stretch>
            <a:fillRect/>
          </a:stretch>
        </p:blipFill>
        <p:spPr>
          <a:xfrm>
            <a:off x="57981" y="1399401"/>
            <a:ext cx="6722200" cy="4433327"/>
          </a:xfrm>
          <a:prstGeom prst="rect">
            <a:avLst/>
          </a:prstGeom>
        </p:spPr>
      </p:pic>
      <p:sp>
        <p:nvSpPr>
          <p:cNvPr id="6" name="Rectangle 5"/>
          <p:cNvSpPr/>
          <p:nvPr/>
        </p:nvSpPr>
        <p:spPr>
          <a:xfrm>
            <a:off x="192974" y="6520190"/>
            <a:ext cx="8493826" cy="26161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https://wccftech.com/amd-ryzen-5000-zen-3-vermeer-undressed-high-res-die-shots-close-ups-pictured-detailed/</a:t>
            </a:r>
          </a:p>
        </p:txBody>
      </p:sp>
      <p:sp>
        <p:nvSpPr>
          <p:cNvPr id="7" name="TextBox 6"/>
          <p:cNvSpPr txBox="1"/>
          <p:nvPr/>
        </p:nvSpPr>
        <p:spPr>
          <a:xfrm>
            <a:off x="1873702" y="6047457"/>
            <a:ext cx="3258234"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432FF"/>
                </a:solidFill>
                <a:effectLst/>
                <a:uLnTx/>
                <a:uFillTx/>
                <a:latin typeface="Arial" panose="020B0604020202020204" pitchFamily="34" charset="0"/>
                <a:ea typeface="ＭＳ Ｐゴシック" panose="020B0600070205080204" pitchFamily="34" charset="-128"/>
                <a:cs typeface="+mn-cs"/>
              </a:rPr>
              <a:t>AMD Ryzen 5000, 2020</a:t>
            </a:r>
          </a:p>
        </p:txBody>
      </p:sp>
      <p:sp>
        <p:nvSpPr>
          <p:cNvPr id="9" name="TextBox 8"/>
          <p:cNvSpPr txBox="1"/>
          <p:nvPr/>
        </p:nvSpPr>
        <p:spPr>
          <a:xfrm>
            <a:off x="7086600" y="1432441"/>
            <a:ext cx="2499952" cy="446276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070C0"/>
                </a:solidFill>
                <a:effectLst/>
                <a:uLnTx/>
                <a:uFillTx/>
                <a:latin typeface="Arial" panose="020B0604020202020204" pitchFamily="34" charset="0"/>
                <a:ea typeface="ＭＳ Ｐゴシック" panose="020B0600070205080204" pitchFamily="34" charset="-128"/>
                <a:cs typeface="+mn-cs"/>
              </a:rPr>
              <a:t>Core Count: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8</a:t>
            </a: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 cores/16 threads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070C0"/>
                </a:solidFill>
                <a:effectLst/>
                <a:uLnTx/>
                <a:uFillTx/>
                <a:latin typeface="Arial" panose="020B0604020202020204" pitchFamily="34" charset="0"/>
                <a:ea typeface="ＭＳ Ｐゴシック" panose="020B0600070205080204" pitchFamily="34" charset="-128"/>
                <a:cs typeface="+mn-cs"/>
              </a:rPr>
              <a:t>L1 Caches: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32 KB</a:t>
            </a: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 per core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070C0"/>
                </a:solidFill>
                <a:effectLst/>
                <a:uLnTx/>
                <a:uFillTx/>
                <a:latin typeface="Arial" panose="020B0604020202020204" pitchFamily="34" charset="0"/>
                <a:ea typeface="ＭＳ Ｐゴシック" panose="020B0600070205080204" pitchFamily="34" charset="-128"/>
                <a:cs typeface="+mn-cs"/>
              </a:rPr>
              <a:t>L2 Caches: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512 KB per core</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err="1">
                <a:ln>
                  <a:noFill/>
                </a:ln>
                <a:solidFill>
                  <a:srgbClr val="0070C0"/>
                </a:solidFill>
                <a:effectLst/>
                <a:uLnTx/>
                <a:uFillTx/>
                <a:latin typeface="Arial" panose="020B0604020202020204" pitchFamily="34" charset="0"/>
                <a:ea typeface="ＭＳ Ｐゴシック" panose="020B0600070205080204" pitchFamily="34" charset="-128"/>
                <a:cs typeface="+mn-cs"/>
              </a:rPr>
              <a:t>L3</a:t>
            </a:r>
            <a:r>
              <a:rPr kumimoji="0" lang="en-US" sz="2400" b="0" i="0" u="none" strike="noStrike" kern="1200" cap="none" spc="0" normalizeH="0" baseline="0" noProof="0">
                <a:ln>
                  <a:noFill/>
                </a:ln>
                <a:solidFill>
                  <a:srgbClr val="0070C0"/>
                </a:solidFill>
                <a:effectLst/>
                <a:uLnTx/>
                <a:uFillTx/>
                <a:latin typeface="Arial" panose="020B0604020202020204" pitchFamily="34" charset="0"/>
                <a:ea typeface="ＭＳ Ｐゴシック" panose="020B0600070205080204" pitchFamily="34" charset="-128"/>
                <a:cs typeface="+mn-cs"/>
              </a:rPr>
              <a:t> Cache: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32 MB shared</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0" name="Rectangle 39">
            <a:extLst>
              <a:ext uri="{FF2B5EF4-FFF2-40B4-BE49-F238E27FC236}">
                <a16:creationId xmlns:a16="http://schemas.microsoft.com/office/drawing/2014/main" id="{E43B13E5-F680-354D-8F66-3B88FCFE528C}"/>
              </a:ext>
            </a:extLst>
          </p:cNvPr>
          <p:cNvSpPr>
            <a:spLocks noChangeArrowheads="1"/>
          </p:cNvSpPr>
          <p:nvPr/>
        </p:nvSpPr>
        <p:spPr bwMode="auto">
          <a:xfrm rot="5400000">
            <a:off x="1543157" y="1924098"/>
            <a:ext cx="3711767" cy="4022321"/>
          </a:xfrm>
          <a:prstGeom prst="rect">
            <a:avLst/>
          </a:prstGeom>
          <a:noFill/>
          <a:ln w="50800">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091951968"/>
      </p:ext>
    </p:extLst>
  </p:cSld>
  <p:clrMapOvr>
    <a:masterClrMapping/>
  </p:clrMapOv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1322C-BB72-CE42-B0AA-57E423944272}"/>
              </a:ext>
            </a:extLst>
          </p:cNvPr>
          <p:cNvSpPr>
            <a:spLocks noGrp="1"/>
          </p:cNvSpPr>
          <p:nvPr>
            <p:ph type="title"/>
          </p:nvPr>
        </p:nvSpPr>
        <p:spPr/>
        <p:txBody>
          <a:bodyPr>
            <a:normAutofit fontScale="90000"/>
          </a:bodyPr>
          <a:lstStyle/>
          <a:p>
            <a:r>
              <a:rPr lang="en-US" dirty="0" err="1"/>
              <a:t>PrIM</a:t>
            </a:r>
            <a:r>
              <a:rPr lang="en-US" dirty="0"/>
              <a:t> Benchmarks: Application Domains</a:t>
            </a:r>
          </a:p>
        </p:txBody>
      </p:sp>
      <p:graphicFrame>
        <p:nvGraphicFramePr>
          <p:cNvPr id="7" name="Content Placeholder 6">
            <a:extLst>
              <a:ext uri="{FF2B5EF4-FFF2-40B4-BE49-F238E27FC236}">
                <a16:creationId xmlns:a16="http://schemas.microsoft.com/office/drawing/2014/main" id="{D42219D4-777D-6E42-9BED-8AB0204C0E42}"/>
              </a:ext>
            </a:extLst>
          </p:cNvPr>
          <p:cNvGraphicFramePr>
            <a:graphicFrameLocks noGrp="1"/>
          </p:cNvGraphicFramePr>
          <p:nvPr>
            <p:ph idx="1"/>
          </p:nvPr>
        </p:nvGraphicFramePr>
        <p:xfrm>
          <a:off x="168275" y="936626"/>
          <a:ext cx="8894763" cy="5431517"/>
        </p:xfrm>
        <a:graphic>
          <a:graphicData uri="http://schemas.openxmlformats.org/drawingml/2006/table">
            <a:tbl>
              <a:tblPr firstRow="1" bandRow="1">
                <a:tableStyleId>{9DCAF9ED-07DC-4A11-8D7F-57B35C25682E}</a:tableStyleId>
              </a:tblPr>
              <a:tblGrid>
                <a:gridCol w="2964921">
                  <a:extLst>
                    <a:ext uri="{9D8B030D-6E8A-4147-A177-3AD203B41FA5}">
                      <a16:colId xmlns:a16="http://schemas.microsoft.com/office/drawing/2014/main" val="1839206127"/>
                    </a:ext>
                  </a:extLst>
                </a:gridCol>
                <a:gridCol w="4165675">
                  <a:extLst>
                    <a:ext uri="{9D8B030D-6E8A-4147-A177-3AD203B41FA5}">
                      <a16:colId xmlns:a16="http://schemas.microsoft.com/office/drawing/2014/main" val="3573282612"/>
                    </a:ext>
                  </a:extLst>
                </a:gridCol>
                <a:gridCol w="1764167">
                  <a:extLst>
                    <a:ext uri="{9D8B030D-6E8A-4147-A177-3AD203B41FA5}">
                      <a16:colId xmlns:a16="http://schemas.microsoft.com/office/drawing/2014/main" val="362133022"/>
                    </a:ext>
                  </a:extLst>
                </a:gridCol>
              </a:tblGrid>
              <a:tr h="319501">
                <a:tc>
                  <a:txBody>
                    <a:bodyPr/>
                    <a:lstStyle/>
                    <a:p>
                      <a:r>
                        <a:rPr lang="en-US" sz="1400" dirty="0">
                          <a:latin typeface="Candara" panose="020E0502030303020204" pitchFamily="34" charset="0"/>
                        </a:rPr>
                        <a:t>Domain</a:t>
                      </a:r>
                      <a:endParaRPr lang="en-US" sz="1400" dirty="0">
                        <a:solidFill>
                          <a:schemeClr val="bg1"/>
                        </a:solidFill>
                        <a:latin typeface="Candara" panose="020E0502030303020204" pitchFamily="34" charset="0"/>
                      </a:endParaRPr>
                    </a:p>
                  </a:txBody>
                  <a:tcPr/>
                </a:tc>
                <a:tc>
                  <a:txBody>
                    <a:bodyPr/>
                    <a:lstStyle/>
                    <a:p>
                      <a:r>
                        <a:rPr lang="en-US" sz="1400" dirty="0">
                          <a:latin typeface="Candara" panose="020E0502030303020204" pitchFamily="34" charset="0"/>
                        </a:rPr>
                        <a:t>Benchmark</a:t>
                      </a:r>
                      <a:endParaRPr lang="en-US" sz="1400" dirty="0">
                        <a:solidFill>
                          <a:schemeClr val="bg1"/>
                        </a:solidFill>
                        <a:latin typeface="Candara" panose="020E0502030303020204" pitchFamily="34" charset="0"/>
                      </a:endParaRPr>
                    </a:p>
                  </a:txBody>
                  <a:tcPr/>
                </a:tc>
                <a:tc>
                  <a:txBody>
                    <a:bodyPr/>
                    <a:lstStyle/>
                    <a:p>
                      <a:r>
                        <a:rPr lang="en-US" sz="1400" dirty="0">
                          <a:latin typeface="Candara" panose="020E0502030303020204" pitchFamily="34" charset="0"/>
                        </a:rPr>
                        <a:t>Short name</a:t>
                      </a:r>
                      <a:endParaRPr lang="en-US" sz="1400" dirty="0">
                        <a:solidFill>
                          <a:schemeClr val="bg1"/>
                        </a:solidFill>
                        <a:latin typeface="Candara" panose="020E0502030303020204" pitchFamily="34" charset="0"/>
                      </a:endParaRPr>
                    </a:p>
                  </a:txBody>
                  <a:tcPr/>
                </a:tc>
                <a:extLst>
                  <a:ext uri="{0D108BD9-81ED-4DB2-BD59-A6C34878D82A}">
                    <a16:rowId xmlns:a16="http://schemas.microsoft.com/office/drawing/2014/main" val="2894804337"/>
                  </a:ext>
                </a:extLst>
              </a:tr>
              <a:tr h="319501">
                <a:tc rowSpan="2">
                  <a:txBody>
                    <a:bodyPr/>
                    <a:lstStyle/>
                    <a:p>
                      <a:r>
                        <a:rPr lang="en-US" sz="1400" dirty="0">
                          <a:latin typeface="Candara" panose="020E0502030303020204" pitchFamily="34" charset="0"/>
                        </a:rPr>
                        <a:t>Dense linear algebra</a:t>
                      </a:r>
                    </a:p>
                  </a:txBody>
                  <a:tcPr anchor="ctr"/>
                </a:tc>
                <a:tc>
                  <a:txBody>
                    <a:bodyPr/>
                    <a:lstStyle/>
                    <a:p>
                      <a:r>
                        <a:rPr lang="en-US" sz="1400" dirty="0">
                          <a:latin typeface="Candara" panose="020E0502030303020204" pitchFamily="34" charset="0"/>
                        </a:rPr>
                        <a:t>Vector Addition</a:t>
                      </a:r>
                    </a:p>
                  </a:txBody>
                  <a:tcPr/>
                </a:tc>
                <a:tc>
                  <a:txBody>
                    <a:bodyPr/>
                    <a:lstStyle/>
                    <a:p>
                      <a:r>
                        <a:rPr lang="en-US" sz="1400" dirty="0">
                          <a:latin typeface="Candara" panose="020E0502030303020204" pitchFamily="34" charset="0"/>
                        </a:rPr>
                        <a:t>VA</a:t>
                      </a:r>
                    </a:p>
                  </a:txBody>
                  <a:tcPr/>
                </a:tc>
                <a:extLst>
                  <a:ext uri="{0D108BD9-81ED-4DB2-BD59-A6C34878D82A}">
                    <a16:rowId xmlns:a16="http://schemas.microsoft.com/office/drawing/2014/main" val="4290190206"/>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Matrix-Vector Multiply</a:t>
                      </a:r>
                    </a:p>
                  </a:txBody>
                  <a:tcPr/>
                </a:tc>
                <a:tc>
                  <a:txBody>
                    <a:bodyPr/>
                    <a:lstStyle/>
                    <a:p>
                      <a:r>
                        <a:rPr lang="en-US" sz="1400" dirty="0">
                          <a:latin typeface="Candara" panose="020E0502030303020204" pitchFamily="34" charset="0"/>
                        </a:rPr>
                        <a:t>GEMV</a:t>
                      </a:r>
                    </a:p>
                  </a:txBody>
                  <a:tcPr/>
                </a:tc>
                <a:extLst>
                  <a:ext uri="{0D108BD9-81ED-4DB2-BD59-A6C34878D82A}">
                    <a16:rowId xmlns:a16="http://schemas.microsoft.com/office/drawing/2014/main" val="1965124206"/>
                  </a:ext>
                </a:extLst>
              </a:tr>
              <a:tr h="319501">
                <a:tc>
                  <a:txBody>
                    <a:bodyPr/>
                    <a:lstStyle/>
                    <a:p>
                      <a:r>
                        <a:rPr lang="en-US" sz="1400" dirty="0">
                          <a:latin typeface="Candara" panose="020E0502030303020204" pitchFamily="34" charset="0"/>
                        </a:rPr>
                        <a:t>Sparse linear algebra</a:t>
                      </a:r>
                    </a:p>
                  </a:txBody>
                  <a:tcPr/>
                </a:tc>
                <a:tc>
                  <a:txBody>
                    <a:bodyPr/>
                    <a:lstStyle/>
                    <a:p>
                      <a:r>
                        <a:rPr lang="en-US" sz="1400" dirty="0">
                          <a:latin typeface="Candara" panose="020E0502030303020204" pitchFamily="34" charset="0"/>
                        </a:rPr>
                        <a:t>Sparse Matrix-Vector Multiply</a:t>
                      </a:r>
                    </a:p>
                  </a:txBody>
                  <a:tcPr/>
                </a:tc>
                <a:tc>
                  <a:txBody>
                    <a:bodyPr/>
                    <a:lstStyle/>
                    <a:p>
                      <a:r>
                        <a:rPr lang="en-US" sz="1400" dirty="0" err="1">
                          <a:latin typeface="Candara" panose="020E0502030303020204" pitchFamily="34" charset="0"/>
                        </a:rPr>
                        <a:t>SpMV</a:t>
                      </a:r>
                      <a:endParaRPr lang="en-US" sz="1400" dirty="0">
                        <a:latin typeface="Candara" panose="020E0502030303020204" pitchFamily="34" charset="0"/>
                      </a:endParaRPr>
                    </a:p>
                  </a:txBody>
                  <a:tcPr/>
                </a:tc>
                <a:extLst>
                  <a:ext uri="{0D108BD9-81ED-4DB2-BD59-A6C34878D82A}">
                    <a16:rowId xmlns:a16="http://schemas.microsoft.com/office/drawing/2014/main" val="2511201907"/>
                  </a:ext>
                </a:extLst>
              </a:tr>
              <a:tr h="319501">
                <a:tc rowSpan="2">
                  <a:txBody>
                    <a:bodyPr/>
                    <a:lstStyle/>
                    <a:p>
                      <a:r>
                        <a:rPr lang="en-US" sz="1400" dirty="0">
                          <a:latin typeface="Candara" panose="020E0502030303020204" pitchFamily="34" charset="0"/>
                        </a:rPr>
                        <a:t>Databases</a:t>
                      </a:r>
                    </a:p>
                  </a:txBody>
                  <a:tcPr anchor="ctr"/>
                </a:tc>
                <a:tc>
                  <a:txBody>
                    <a:bodyPr/>
                    <a:lstStyle/>
                    <a:p>
                      <a:r>
                        <a:rPr lang="en-US" sz="1400" dirty="0">
                          <a:latin typeface="Candara" panose="020E0502030303020204" pitchFamily="34" charset="0"/>
                        </a:rPr>
                        <a:t>Select</a:t>
                      </a:r>
                    </a:p>
                  </a:txBody>
                  <a:tcPr/>
                </a:tc>
                <a:tc>
                  <a:txBody>
                    <a:bodyPr/>
                    <a:lstStyle/>
                    <a:p>
                      <a:r>
                        <a:rPr lang="en-US" sz="1400" dirty="0">
                          <a:latin typeface="Candara" panose="020E0502030303020204" pitchFamily="34" charset="0"/>
                        </a:rPr>
                        <a:t>SEL</a:t>
                      </a:r>
                    </a:p>
                  </a:txBody>
                  <a:tcPr/>
                </a:tc>
                <a:extLst>
                  <a:ext uri="{0D108BD9-81ED-4DB2-BD59-A6C34878D82A}">
                    <a16:rowId xmlns:a16="http://schemas.microsoft.com/office/drawing/2014/main" val="308234675"/>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Unique</a:t>
                      </a:r>
                    </a:p>
                  </a:txBody>
                  <a:tcPr/>
                </a:tc>
                <a:tc>
                  <a:txBody>
                    <a:bodyPr/>
                    <a:lstStyle/>
                    <a:p>
                      <a:r>
                        <a:rPr lang="en-US" sz="1400" dirty="0">
                          <a:latin typeface="Candara" panose="020E0502030303020204" pitchFamily="34" charset="0"/>
                        </a:rPr>
                        <a:t>UNI</a:t>
                      </a:r>
                    </a:p>
                  </a:txBody>
                  <a:tcPr/>
                </a:tc>
                <a:extLst>
                  <a:ext uri="{0D108BD9-81ED-4DB2-BD59-A6C34878D82A}">
                    <a16:rowId xmlns:a16="http://schemas.microsoft.com/office/drawing/2014/main" val="1298232571"/>
                  </a:ext>
                </a:extLst>
              </a:tr>
              <a:tr h="319501">
                <a:tc rowSpan="2">
                  <a:txBody>
                    <a:bodyPr/>
                    <a:lstStyle/>
                    <a:p>
                      <a:r>
                        <a:rPr lang="en-US" sz="1400" dirty="0">
                          <a:latin typeface="Candara" panose="020E0502030303020204" pitchFamily="34" charset="0"/>
                        </a:rPr>
                        <a:t>Data analytics</a:t>
                      </a:r>
                    </a:p>
                  </a:txBody>
                  <a:tcPr anchor="ctr"/>
                </a:tc>
                <a:tc>
                  <a:txBody>
                    <a:bodyPr/>
                    <a:lstStyle/>
                    <a:p>
                      <a:r>
                        <a:rPr lang="en-US" sz="1400" dirty="0">
                          <a:latin typeface="Candara" panose="020E0502030303020204" pitchFamily="34" charset="0"/>
                        </a:rPr>
                        <a:t>Binary Search</a:t>
                      </a:r>
                    </a:p>
                  </a:txBody>
                  <a:tcPr/>
                </a:tc>
                <a:tc>
                  <a:txBody>
                    <a:bodyPr/>
                    <a:lstStyle/>
                    <a:p>
                      <a:r>
                        <a:rPr lang="en-US" sz="1400" dirty="0">
                          <a:latin typeface="Candara" panose="020E0502030303020204" pitchFamily="34" charset="0"/>
                        </a:rPr>
                        <a:t>BS</a:t>
                      </a:r>
                    </a:p>
                  </a:txBody>
                  <a:tcPr/>
                </a:tc>
                <a:extLst>
                  <a:ext uri="{0D108BD9-81ED-4DB2-BD59-A6C34878D82A}">
                    <a16:rowId xmlns:a16="http://schemas.microsoft.com/office/drawing/2014/main" val="565451127"/>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Time Series Analysis</a:t>
                      </a:r>
                    </a:p>
                  </a:txBody>
                  <a:tcPr/>
                </a:tc>
                <a:tc>
                  <a:txBody>
                    <a:bodyPr/>
                    <a:lstStyle/>
                    <a:p>
                      <a:r>
                        <a:rPr lang="en-US" sz="1400" dirty="0">
                          <a:latin typeface="Candara" panose="020E0502030303020204" pitchFamily="34" charset="0"/>
                        </a:rPr>
                        <a:t>TS</a:t>
                      </a:r>
                    </a:p>
                  </a:txBody>
                  <a:tcPr/>
                </a:tc>
                <a:extLst>
                  <a:ext uri="{0D108BD9-81ED-4DB2-BD59-A6C34878D82A}">
                    <a16:rowId xmlns:a16="http://schemas.microsoft.com/office/drawing/2014/main" val="387008381"/>
                  </a:ext>
                </a:extLst>
              </a:tr>
              <a:tr h="319501">
                <a:tc>
                  <a:txBody>
                    <a:bodyPr/>
                    <a:lstStyle/>
                    <a:p>
                      <a:r>
                        <a:rPr lang="en-US" sz="1400" dirty="0">
                          <a:latin typeface="Candara" panose="020E0502030303020204" pitchFamily="34" charset="0"/>
                        </a:rPr>
                        <a:t>Graph processing</a:t>
                      </a:r>
                    </a:p>
                  </a:txBody>
                  <a:tcPr/>
                </a:tc>
                <a:tc>
                  <a:txBody>
                    <a:bodyPr/>
                    <a:lstStyle/>
                    <a:p>
                      <a:r>
                        <a:rPr lang="en-US" sz="1400" dirty="0">
                          <a:latin typeface="Candara" panose="020E0502030303020204" pitchFamily="34" charset="0"/>
                        </a:rPr>
                        <a:t>Breadth-First Search</a:t>
                      </a:r>
                    </a:p>
                  </a:txBody>
                  <a:tcPr/>
                </a:tc>
                <a:tc>
                  <a:txBody>
                    <a:bodyPr/>
                    <a:lstStyle/>
                    <a:p>
                      <a:r>
                        <a:rPr lang="en-US" sz="1400" dirty="0">
                          <a:latin typeface="Candara" panose="020E0502030303020204" pitchFamily="34" charset="0"/>
                        </a:rPr>
                        <a:t>BFS</a:t>
                      </a:r>
                    </a:p>
                  </a:txBody>
                  <a:tcPr/>
                </a:tc>
                <a:extLst>
                  <a:ext uri="{0D108BD9-81ED-4DB2-BD59-A6C34878D82A}">
                    <a16:rowId xmlns:a16="http://schemas.microsoft.com/office/drawing/2014/main" val="3987081438"/>
                  </a:ext>
                </a:extLst>
              </a:tr>
              <a:tr h="319501">
                <a:tc>
                  <a:txBody>
                    <a:bodyPr/>
                    <a:lstStyle/>
                    <a:p>
                      <a:r>
                        <a:rPr lang="en-US" sz="1400" dirty="0">
                          <a:latin typeface="Candara" panose="020E0502030303020204" pitchFamily="34" charset="0"/>
                        </a:rPr>
                        <a:t>Neural networks</a:t>
                      </a:r>
                    </a:p>
                  </a:txBody>
                  <a:tcPr/>
                </a:tc>
                <a:tc>
                  <a:txBody>
                    <a:bodyPr/>
                    <a:lstStyle/>
                    <a:p>
                      <a:r>
                        <a:rPr lang="en-US" sz="1400" dirty="0">
                          <a:latin typeface="Candara" panose="020E0502030303020204" pitchFamily="34" charset="0"/>
                        </a:rPr>
                        <a:t>Multilayer Perceptron</a:t>
                      </a:r>
                    </a:p>
                  </a:txBody>
                  <a:tcPr/>
                </a:tc>
                <a:tc>
                  <a:txBody>
                    <a:bodyPr/>
                    <a:lstStyle/>
                    <a:p>
                      <a:r>
                        <a:rPr lang="en-US" sz="1400" dirty="0">
                          <a:latin typeface="Candara" panose="020E0502030303020204" pitchFamily="34" charset="0"/>
                        </a:rPr>
                        <a:t>MLP</a:t>
                      </a:r>
                    </a:p>
                  </a:txBody>
                  <a:tcPr/>
                </a:tc>
                <a:extLst>
                  <a:ext uri="{0D108BD9-81ED-4DB2-BD59-A6C34878D82A}">
                    <a16:rowId xmlns:a16="http://schemas.microsoft.com/office/drawing/2014/main" val="1924520618"/>
                  </a:ext>
                </a:extLst>
              </a:tr>
              <a:tr h="319501">
                <a:tc>
                  <a:txBody>
                    <a:bodyPr/>
                    <a:lstStyle/>
                    <a:p>
                      <a:r>
                        <a:rPr lang="en-US" sz="1400" dirty="0">
                          <a:latin typeface="Candara" panose="020E0502030303020204" pitchFamily="34" charset="0"/>
                        </a:rPr>
                        <a:t>Bioinformatics</a:t>
                      </a:r>
                    </a:p>
                  </a:txBody>
                  <a:tcPr/>
                </a:tc>
                <a:tc>
                  <a:txBody>
                    <a:bodyPr/>
                    <a:lstStyle/>
                    <a:p>
                      <a:r>
                        <a:rPr lang="en-US" sz="1400" dirty="0">
                          <a:latin typeface="Candara" panose="020E0502030303020204" pitchFamily="34" charset="0"/>
                        </a:rPr>
                        <a:t>Needleman-Wunsch</a:t>
                      </a:r>
                    </a:p>
                  </a:txBody>
                  <a:tcPr/>
                </a:tc>
                <a:tc>
                  <a:txBody>
                    <a:bodyPr/>
                    <a:lstStyle/>
                    <a:p>
                      <a:r>
                        <a:rPr lang="en-US" sz="1400" dirty="0">
                          <a:latin typeface="Candara" panose="020E0502030303020204" pitchFamily="34" charset="0"/>
                        </a:rPr>
                        <a:t>NW</a:t>
                      </a:r>
                    </a:p>
                  </a:txBody>
                  <a:tcPr/>
                </a:tc>
                <a:extLst>
                  <a:ext uri="{0D108BD9-81ED-4DB2-BD59-A6C34878D82A}">
                    <a16:rowId xmlns:a16="http://schemas.microsoft.com/office/drawing/2014/main" val="3592205944"/>
                  </a:ext>
                </a:extLst>
              </a:tr>
              <a:tr h="319501">
                <a:tc rowSpan="2">
                  <a:txBody>
                    <a:bodyPr/>
                    <a:lstStyle/>
                    <a:p>
                      <a:r>
                        <a:rPr lang="en-US" sz="1400" dirty="0">
                          <a:latin typeface="Candara" panose="020E0502030303020204" pitchFamily="34" charset="0"/>
                        </a:rPr>
                        <a:t>Image processing</a:t>
                      </a:r>
                    </a:p>
                  </a:txBody>
                  <a:tcPr anchor="ctr"/>
                </a:tc>
                <a:tc>
                  <a:txBody>
                    <a:bodyPr/>
                    <a:lstStyle/>
                    <a:p>
                      <a:r>
                        <a:rPr lang="en-US" sz="1400" dirty="0">
                          <a:latin typeface="Candara" panose="020E0502030303020204" pitchFamily="34" charset="0"/>
                        </a:rPr>
                        <a:t>Image histogram (short)</a:t>
                      </a:r>
                    </a:p>
                  </a:txBody>
                  <a:tcPr/>
                </a:tc>
                <a:tc>
                  <a:txBody>
                    <a:bodyPr/>
                    <a:lstStyle/>
                    <a:p>
                      <a:r>
                        <a:rPr lang="en-US" sz="1400" dirty="0">
                          <a:latin typeface="Candara" panose="020E0502030303020204" pitchFamily="34" charset="0"/>
                        </a:rPr>
                        <a:t>HST-S</a:t>
                      </a:r>
                    </a:p>
                  </a:txBody>
                  <a:tcPr/>
                </a:tc>
                <a:extLst>
                  <a:ext uri="{0D108BD9-81ED-4DB2-BD59-A6C34878D82A}">
                    <a16:rowId xmlns:a16="http://schemas.microsoft.com/office/drawing/2014/main" val="3167293920"/>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Image histogram (large)</a:t>
                      </a:r>
                    </a:p>
                  </a:txBody>
                  <a:tcPr/>
                </a:tc>
                <a:tc>
                  <a:txBody>
                    <a:bodyPr/>
                    <a:lstStyle/>
                    <a:p>
                      <a:r>
                        <a:rPr lang="en-US" sz="1400" dirty="0">
                          <a:latin typeface="Candara" panose="020E0502030303020204" pitchFamily="34" charset="0"/>
                        </a:rPr>
                        <a:t>HST-L</a:t>
                      </a:r>
                    </a:p>
                  </a:txBody>
                  <a:tcPr/>
                </a:tc>
                <a:extLst>
                  <a:ext uri="{0D108BD9-81ED-4DB2-BD59-A6C34878D82A}">
                    <a16:rowId xmlns:a16="http://schemas.microsoft.com/office/drawing/2014/main" val="1732467408"/>
                  </a:ext>
                </a:extLst>
              </a:tr>
              <a:tr h="319501">
                <a:tc rowSpan="4">
                  <a:txBody>
                    <a:bodyPr/>
                    <a:lstStyle/>
                    <a:p>
                      <a:r>
                        <a:rPr lang="en-US" sz="1400" dirty="0">
                          <a:latin typeface="Candara" panose="020E0502030303020204" pitchFamily="34" charset="0"/>
                        </a:rPr>
                        <a:t>Parallel primitives</a:t>
                      </a:r>
                    </a:p>
                  </a:txBody>
                  <a:tcPr anchor="ctr"/>
                </a:tc>
                <a:tc>
                  <a:txBody>
                    <a:bodyPr/>
                    <a:lstStyle/>
                    <a:p>
                      <a:r>
                        <a:rPr lang="en-US" sz="1400" dirty="0">
                          <a:latin typeface="Candara" panose="020E0502030303020204" pitchFamily="34" charset="0"/>
                        </a:rPr>
                        <a:t>Reduction</a:t>
                      </a:r>
                    </a:p>
                  </a:txBody>
                  <a:tcPr/>
                </a:tc>
                <a:tc>
                  <a:txBody>
                    <a:bodyPr/>
                    <a:lstStyle/>
                    <a:p>
                      <a:r>
                        <a:rPr lang="en-US" sz="1400" dirty="0">
                          <a:latin typeface="Candara" panose="020E0502030303020204" pitchFamily="34" charset="0"/>
                        </a:rPr>
                        <a:t>RED</a:t>
                      </a:r>
                    </a:p>
                  </a:txBody>
                  <a:tcPr/>
                </a:tc>
                <a:extLst>
                  <a:ext uri="{0D108BD9-81ED-4DB2-BD59-A6C34878D82A}">
                    <a16:rowId xmlns:a16="http://schemas.microsoft.com/office/drawing/2014/main" val="1318272034"/>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Prefix sum (scan-scan-add)</a:t>
                      </a:r>
                    </a:p>
                  </a:txBody>
                  <a:tcPr/>
                </a:tc>
                <a:tc>
                  <a:txBody>
                    <a:bodyPr/>
                    <a:lstStyle/>
                    <a:p>
                      <a:r>
                        <a:rPr lang="en-US" sz="1400" dirty="0">
                          <a:latin typeface="Candara" panose="020E0502030303020204" pitchFamily="34" charset="0"/>
                        </a:rPr>
                        <a:t>SCAN-SSA</a:t>
                      </a:r>
                    </a:p>
                  </a:txBody>
                  <a:tcPr/>
                </a:tc>
                <a:extLst>
                  <a:ext uri="{0D108BD9-81ED-4DB2-BD59-A6C34878D82A}">
                    <a16:rowId xmlns:a16="http://schemas.microsoft.com/office/drawing/2014/main" val="2004235633"/>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Prefix sum (reduce-scan-scan)</a:t>
                      </a:r>
                    </a:p>
                  </a:txBody>
                  <a:tcPr/>
                </a:tc>
                <a:tc>
                  <a:txBody>
                    <a:bodyPr/>
                    <a:lstStyle/>
                    <a:p>
                      <a:r>
                        <a:rPr lang="en-US" sz="1400" dirty="0">
                          <a:latin typeface="Candara" panose="020E0502030303020204" pitchFamily="34" charset="0"/>
                        </a:rPr>
                        <a:t>SCAN-RSS</a:t>
                      </a:r>
                    </a:p>
                  </a:txBody>
                  <a:tcPr/>
                </a:tc>
                <a:extLst>
                  <a:ext uri="{0D108BD9-81ED-4DB2-BD59-A6C34878D82A}">
                    <a16:rowId xmlns:a16="http://schemas.microsoft.com/office/drawing/2014/main" val="82245761"/>
                  </a:ext>
                </a:extLst>
              </a:tr>
              <a:tr h="319501">
                <a:tc vMerge="1">
                  <a:txBody>
                    <a:bodyPr/>
                    <a:lstStyle/>
                    <a:p>
                      <a:endParaRPr lang="en-US" sz="1400" dirty="0">
                        <a:latin typeface="Candara" panose="020E0502030303020204" pitchFamily="34" charset="0"/>
                      </a:endParaRPr>
                    </a:p>
                  </a:txBody>
                  <a:tcPr/>
                </a:tc>
                <a:tc>
                  <a:txBody>
                    <a:bodyPr/>
                    <a:lstStyle/>
                    <a:p>
                      <a:r>
                        <a:rPr lang="en-US" sz="1400" dirty="0">
                          <a:latin typeface="Candara" panose="020E0502030303020204" pitchFamily="34" charset="0"/>
                        </a:rPr>
                        <a:t>Matrix transposition</a:t>
                      </a:r>
                    </a:p>
                  </a:txBody>
                  <a:tcPr/>
                </a:tc>
                <a:tc>
                  <a:txBody>
                    <a:bodyPr/>
                    <a:lstStyle/>
                    <a:p>
                      <a:r>
                        <a:rPr lang="en-US" sz="1400" dirty="0">
                          <a:latin typeface="Candara" panose="020E0502030303020204" pitchFamily="34" charset="0"/>
                        </a:rPr>
                        <a:t>TRNS</a:t>
                      </a:r>
                    </a:p>
                  </a:txBody>
                  <a:tcPr/>
                </a:tc>
                <a:extLst>
                  <a:ext uri="{0D108BD9-81ED-4DB2-BD59-A6C34878D82A}">
                    <a16:rowId xmlns:a16="http://schemas.microsoft.com/office/drawing/2014/main" val="3173461368"/>
                  </a:ext>
                </a:extLst>
              </a:tr>
            </a:tbl>
          </a:graphicData>
        </a:graphic>
      </p:graphicFrame>
    </p:spTree>
    <p:extLst>
      <p:ext uri="{BB962C8B-B14F-4D97-AF65-F5344CB8AC3E}">
        <p14:creationId xmlns:p14="http://schemas.microsoft.com/office/powerpoint/2010/main" val="149866673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A0BFA-30BB-EE4C-8007-65EFDB0848B3}"/>
              </a:ext>
            </a:extLst>
          </p:cNvPr>
          <p:cNvSpPr>
            <a:spLocks noGrp="1"/>
          </p:cNvSpPr>
          <p:nvPr>
            <p:ph type="title"/>
          </p:nvPr>
        </p:nvSpPr>
        <p:spPr/>
        <p:txBody>
          <a:bodyPr>
            <a:normAutofit fontScale="90000"/>
          </a:bodyPr>
          <a:lstStyle/>
          <a:p>
            <a:r>
              <a:rPr lang="en-US" dirty="0" err="1"/>
              <a:t>PrIM</a:t>
            </a:r>
            <a:r>
              <a:rPr lang="en-US" dirty="0"/>
              <a:t> Benchmarks are Open Source</a:t>
            </a:r>
          </a:p>
        </p:txBody>
      </p:sp>
      <p:sp>
        <p:nvSpPr>
          <p:cNvPr id="3" name="Content Placeholder 2">
            <a:extLst>
              <a:ext uri="{FF2B5EF4-FFF2-40B4-BE49-F238E27FC236}">
                <a16:creationId xmlns:a16="http://schemas.microsoft.com/office/drawing/2014/main" id="{3A69F76A-5B3C-E64B-A07F-5EB4408B21C9}"/>
              </a:ext>
            </a:extLst>
          </p:cNvPr>
          <p:cNvSpPr>
            <a:spLocks noGrp="1"/>
          </p:cNvSpPr>
          <p:nvPr>
            <p:ph idx="1"/>
          </p:nvPr>
        </p:nvSpPr>
        <p:spPr/>
        <p:txBody>
          <a:bodyPr>
            <a:normAutofit/>
          </a:bodyPr>
          <a:lstStyle/>
          <a:p>
            <a:r>
              <a:rPr lang="en-US" sz="2400" dirty="0"/>
              <a:t>All microbenchmarks, benchmarks, and scripts</a:t>
            </a:r>
          </a:p>
          <a:p>
            <a:r>
              <a:rPr lang="en-US" sz="2400" dirty="0">
                <a:solidFill>
                  <a:srgbClr val="0000FF"/>
                </a:solidFill>
                <a:hlinkClick r:id="rId3">
                  <a:extLst>
                    <a:ext uri="{A12FA001-AC4F-418D-AE19-62706E023703}">
                      <ahyp:hlinkClr xmlns:ahyp="http://schemas.microsoft.com/office/drawing/2018/hyperlinkcolor" val="tx"/>
                    </a:ext>
                  </a:extLst>
                </a:hlinkClick>
              </a:rPr>
              <a:t>https://github.com/CMU-SAFARI/prim-benchmarks</a:t>
            </a:r>
            <a:endParaRPr lang="en-US" sz="2400" dirty="0">
              <a:solidFill>
                <a:srgbClr val="0000FF"/>
              </a:solidFill>
            </a:endParaRPr>
          </a:p>
          <a:p>
            <a:endParaRPr lang="en-US" sz="2400" dirty="0"/>
          </a:p>
        </p:txBody>
      </p:sp>
      <p:pic>
        <p:nvPicPr>
          <p:cNvPr id="4" name="Picture 3">
            <a:extLst>
              <a:ext uri="{FF2B5EF4-FFF2-40B4-BE49-F238E27FC236}">
                <a16:creationId xmlns:a16="http://schemas.microsoft.com/office/drawing/2014/main" id="{B1FA27B2-6CC8-5C4B-B68F-F810D4173F6A}"/>
              </a:ext>
            </a:extLst>
          </p:cNvPr>
          <p:cNvPicPr>
            <a:picLocks noChangeAspect="1"/>
          </p:cNvPicPr>
          <p:nvPr/>
        </p:nvPicPr>
        <p:blipFill>
          <a:blip r:embed="rId4"/>
          <a:stretch>
            <a:fillRect/>
          </a:stretch>
        </p:blipFill>
        <p:spPr>
          <a:xfrm>
            <a:off x="1355311" y="1813559"/>
            <a:ext cx="6433378" cy="4591853"/>
          </a:xfrm>
          <a:prstGeom prst="rect">
            <a:avLst/>
          </a:prstGeom>
        </p:spPr>
      </p:pic>
    </p:spTree>
    <p:extLst>
      <p:ext uri="{BB962C8B-B14F-4D97-AF65-F5344CB8AC3E}">
        <p14:creationId xmlns:p14="http://schemas.microsoft.com/office/powerpoint/2010/main" val="50007157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A0BFA-30BB-EE4C-8007-65EFDB0848B3}"/>
              </a:ext>
            </a:extLst>
          </p:cNvPr>
          <p:cNvSpPr>
            <a:spLocks noGrp="1"/>
          </p:cNvSpPr>
          <p:nvPr>
            <p:ph type="title"/>
          </p:nvPr>
        </p:nvSpPr>
        <p:spPr/>
        <p:txBody>
          <a:bodyPr>
            <a:normAutofit/>
          </a:bodyPr>
          <a:lstStyle/>
          <a:p>
            <a:r>
              <a:rPr lang="en-US" sz="3600" dirty="0"/>
              <a:t>ML Training on a Real PIM System</a:t>
            </a:r>
          </a:p>
        </p:txBody>
      </p:sp>
      <p:sp>
        <p:nvSpPr>
          <p:cNvPr id="10" name="Subtitle 1">
            <a:extLst>
              <a:ext uri="{FF2B5EF4-FFF2-40B4-BE49-F238E27FC236}">
                <a16:creationId xmlns:a16="http://schemas.microsoft.com/office/drawing/2014/main" id="{2FDA9319-5751-7940-9055-BA9FBB6536F3}"/>
              </a:ext>
            </a:extLst>
          </p:cNvPr>
          <p:cNvSpPr txBox="1">
            <a:spLocks/>
          </p:cNvSpPr>
          <p:nvPr/>
        </p:nvSpPr>
        <p:spPr>
          <a:xfrm>
            <a:off x="1106731" y="5194167"/>
            <a:ext cx="6858000" cy="1074656"/>
          </a:xfrm>
          <a:prstGeom prst="rect">
            <a:avLst/>
          </a:prstGeom>
        </p:spPr>
        <p:txBody>
          <a:bodyPr vert="horz" lIns="91440" tIns="45720" rIns="91440" bIns="45720" rtlCol="0">
            <a:normAutofit/>
          </a:bodyPr>
          <a:lstStyle>
            <a:lvl1pPr marL="0" indent="0" algn="ctr" defTabSz="914354" rtl="0" eaLnBrk="1" latinLnBrk="0" hangingPunct="1">
              <a:lnSpc>
                <a:spcPct val="90000"/>
              </a:lnSpc>
              <a:spcBef>
                <a:spcPts val="1000"/>
              </a:spcBef>
              <a:buFont typeface="Arial" panose="020B0604020202020204" pitchFamily="34" charset="0"/>
              <a:buNone/>
              <a:defRPr sz="3200" b="1" i="0" kern="1200" baseline="0">
                <a:solidFill>
                  <a:schemeClr val="tx1"/>
                </a:solidFill>
                <a:latin typeface="+mj-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0000FF"/>
                </a:solidFill>
                <a:effectLst/>
                <a:uLnTx/>
                <a:uFillTx/>
                <a:latin typeface="Calibri Light" panose="020F0302020204030204"/>
                <a:ea typeface="+mn-ea"/>
                <a:cs typeface="+mn-cs"/>
                <a:hlinkClick r:id="rId3">
                  <a:extLst>
                    <a:ext uri="{A12FA001-AC4F-418D-AE19-62706E023703}">
                      <ahyp:hlinkClr xmlns:ahyp="http://schemas.microsoft.com/office/drawing/2018/hyperlinkcolor" val="tx"/>
                    </a:ext>
                  </a:extLst>
                </a:hlinkClick>
              </a:rPr>
              <a:t>Short version: </a:t>
            </a:r>
            <a:r>
              <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hlinkClick r:id="rId3">
                  <a:extLst>
                    <a:ext uri="{A12FA001-AC4F-418D-AE19-62706E023703}">
                      <ahyp:hlinkClr xmlns:ahyp="http://schemas.microsoft.com/office/drawing/2018/hyperlinkcolor" val="tx"/>
                    </a:ext>
                  </a:extLst>
                </a:hlinkClick>
              </a:rPr>
              <a:t>https://arxiv.org/pdf/2206.06022.pdf</a:t>
            </a:r>
            <a:endPar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endParaRPr>
          </a:p>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2000" b="0" i="0" u="sng" strike="noStrike" kern="1200" cap="none" spc="0" normalizeH="0" baseline="0" noProof="0" dirty="0">
                <a:ln>
                  <a:noFill/>
                </a:ln>
                <a:solidFill>
                  <a:srgbClr val="0000FF"/>
                </a:solidFill>
                <a:effectLst/>
                <a:uLnTx/>
                <a:uFillTx/>
                <a:latin typeface="Calibri Light" panose="020F0302020204030204"/>
                <a:ea typeface="+mn-ea"/>
                <a:cs typeface="+mn-cs"/>
              </a:rPr>
              <a:t>Long version: </a:t>
            </a:r>
            <a:r>
              <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rPr>
              <a:t>https://</a:t>
            </a:r>
            <a:r>
              <a:rPr kumimoji="0" lang="en-US" sz="2000" b="1" i="0" u="sng" strike="noStrike" kern="1200" cap="none" spc="0" normalizeH="0" baseline="0" noProof="0" dirty="0" err="1">
                <a:ln>
                  <a:noFill/>
                </a:ln>
                <a:solidFill>
                  <a:srgbClr val="0000FF"/>
                </a:solidFill>
                <a:effectLst/>
                <a:uLnTx/>
                <a:uFillTx/>
                <a:latin typeface="Calibri Light" panose="020F0302020204030204"/>
                <a:ea typeface="+mn-ea"/>
                <a:cs typeface="+mn-cs"/>
              </a:rPr>
              <a:t>arxiv.org</a:t>
            </a:r>
            <a:r>
              <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rPr>
              <a:t>/pdf/2207.07886.pdf</a:t>
            </a:r>
          </a:p>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rPr>
              <a:t>https://</a:t>
            </a:r>
            <a:r>
              <a:rPr kumimoji="0" lang="en-US" sz="2000" b="1" i="0" u="sng" strike="noStrike" kern="1200" cap="none" spc="0" normalizeH="0" baseline="0" noProof="0" dirty="0" err="1">
                <a:ln>
                  <a:noFill/>
                </a:ln>
                <a:solidFill>
                  <a:srgbClr val="0000FF"/>
                </a:solidFill>
                <a:effectLst/>
                <a:uLnTx/>
                <a:uFillTx/>
                <a:latin typeface="Calibri Light" panose="020F0302020204030204"/>
                <a:ea typeface="+mn-ea"/>
                <a:cs typeface="+mn-cs"/>
              </a:rPr>
              <a:t>www.youtube.com</a:t>
            </a:r>
            <a:r>
              <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rPr>
              <a:t>/</a:t>
            </a:r>
            <a:r>
              <a:rPr kumimoji="0" lang="en-US" sz="2000" b="1" i="0" u="sng" strike="noStrike" kern="1200" cap="none" spc="0" normalizeH="0" baseline="0" noProof="0" dirty="0" err="1">
                <a:ln>
                  <a:noFill/>
                </a:ln>
                <a:solidFill>
                  <a:srgbClr val="0000FF"/>
                </a:solidFill>
                <a:effectLst/>
                <a:uLnTx/>
                <a:uFillTx/>
                <a:latin typeface="Calibri Light" panose="020F0302020204030204"/>
                <a:ea typeface="+mn-ea"/>
                <a:cs typeface="+mn-cs"/>
              </a:rPr>
              <a:t>watch?v</a:t>
            </a:r>
            <a:r>
              <a:rPr kumimoji="0" lang="en-US" sz="2000" b="1" i="0" u="sng" strike="noStrike" kern="1200" cap="none" spc="0" normalizeH="0" baseline="0" noProof="0" dirty="0">
                <a:ln>
                  <a:noFill/>
                </a:ln>
                <a:solidFill>
                  <a:srgbClr val="0000FF"/>
                </a:solidFill>
                <a:effectLst/>
                <a:uLnTx/>
                <a:uFillTx/>
                <a:latin typeface="Calibri Light" panose="020F0302020204030204"/>
                <a:ea typeface="+mn-ea"/>
                <a:cs typeface="+mn-cs"/>
              </a:rPr>
              <a:t>=qeukNs5XI3g&amp;t=11226s</a:t>
            </a:r>
          </a:p>
        </p:txBody>
      </p:sp>
      <p:pic>
        <p:nvPicPr>
          <p:cNvPr id="3" name="Picture 2">
            <a:extLst>
              <a:ext uri="{FF2B5EF4-FFF2-40B4-BE49-F238E27FC236}">
                <a16:creationId xmlns:a16="http://schemas.microsoft.com/office/drawing/2014/main" id="{3D5BC523-7F98-F94F-8709-6D1860CF7CA8}"/>
              </a:ext>
            </a:extLst>
          </p:cNvPr>
          <p:cNvPicPr>
            <a:picLocks noChangeAspect="1"/>
          </p:cNvPicPr>
          <p:nvPr/>
        </p:nvPicPr>
        <p:blipFill>
          <a:blip r:embed="rId4"/>
          <a:stretch>
            <a:fillRect/>
          </a:stretch>
        </p:blipFill>
        <p:spPr>
          <a:xfrm>
            <a:off x="768350" y="980728"/>
            <a:ext cx="7607300" cy="1790700"/>
          </a:xfrm>
          <a:prstGeom prst="rect">
            <a:avLst/>
          </a:prstGeom>
        </p:spPr>
      </p:pic>
      <p:pic>
        <p:nvPicPr>
          <p:cNvPr id="4" name="Picture 3">
            <a:extLst>
              <a:ext uri="{FF2B5EF4-FFF2-40B4-BE49-F238E27FC236}">
                <a16:creationId xmlns:a16="http://schemas.microsoft.com/office/drawing/2014/main" id="{73B249F6-522A-6E4B-CD1D-80F8B3297CD7}"/>
              </a:ext>
            </a:extLst>
          </p:cNvPr>
          <p:cNvPicPr>
            <a:picLocks noChangeAspect="1"/>
          </p:cNvPicPr>
          <p:nvPr/>
        </p:nvPicPr>
        <p:blipFill>
          <a:blip r:embed="rId5"/>
          <a:stretch>
            <a:fillRect/>
          </a:stretch>
        </p:blipFill>
        <p:spPr>
          <a:xfrm>
            <a:off x="622300" y="3212976"/>
            <a:ext cx="7899400" cy="1625600"/>
          </a:xfrm>
          <a:prstGeom prst="rect">
            <a:avLst/>
          </a:prstGeom>
        </p:spPr>
      </p:pic>
    </p:spTree>
    <p:extLst>
      <p:ext uri="{BB962C8B-B14F-4D97-AF65-F5344CB8AC3E}">
        <p14:creationId xmlns:p14="http://schemas.microsoft.com/office/powerpoint/2010/main" val="174898393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fontScale="90000"/>
          </a:bodyPr>
          <a:lstStyle/>
          <a:p>
            <a:r>
              <a:rPr lang="en-US" dirty="0"/>
              <a:t>ML Training on a Real PIM System</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a:xfrm>
            <a:off x="-36512" y="1015515"/>
            <a:ext cx="9324527" cy="5293805"/>
          </a:xfrm>
        </p:spPr>
        <p:txBody>
          <a:bodyPr>
            <a:normAutofit/>
          </a:bodyPr>
          <a:lstStyle/>
          <a:p>
            <a:r>
              <a:rPr lang="en-US" b="1" dirty="0"/>
              <a:t>Need to optimize data representation</a:t>
            </a:r>
          </a:p>
          <a:p>
            <a:pPr marL="457177" lvl="1" indent="0">
              <a:buNone/>
            </a:pPr>
            <a:r>
              <a:rPr lang="en-US" dirty="0">
                <a:solidFill>
                  <a:srgbClr val="00B050"/>
                </a:solidFill>
              </a:rPr>
              <a:t>(1) fixed-point</a:t>
            </a:r>
          </a:p>
          <a:p>
            <a:pPr marL="457177" lvl="1" indent="0">
              <a:buNone/>
            </a:pPr>
            <a:r>
              <a:rPr lang="en-US" dirty="0">
                <a:solidFill>
                  <a:srgbClr val="00B050"/>
                </a:solidFill>
              </a:rPr>
              <a:t>(2) quantization </a:t>
            </a:r>
          </a:p>
          <a:p>
            <a:pPr marL="457177" lvl="1" indent="0">
              <a:buNone/>
            </a:pPr>
            <a:r>
              <a:rPr lang="en-US" dirty="0">
                <a:solidFill>
                  <a:srgbClr val="00B050"/>
                </a:solidFill>
              </a:rPr>
              <a:t>(3) hybrid precision </a:t>
            </a:r>
            <a:endParaRPr lang="en-US" dirty="0"/>
          </a:p>
          <a:p>
            <a:pPr marL="0" indent="0">
              <a:buNone/>
            </a:pPr>
            <a:endParaRPr lang="en-US" dirty="0"/>
          </a:p>
          <a:p>
            <a:r>
              <a:rPr lang="en-US" b="1" dirty="0"/>
              <a:t>Use </a:t>
            </a:r>
            <a:r>
              <a:rPr lang="en-US" b="1" dirty="0">
                <a:solidFill>
                  <a:srgbClr val="7030A0"/>
                </a:solidFill>
              </a:rPr>
              <a:t>lookup tables (LUTs) </a:t>
            </a:r>
            <a:r>
              <a:rPr lang="en-US" b="1" dirty="0"/>
              <a:t>to implement complex functions (e.g., sigmoid)</a:t>
            </a:r>
            <a:endParaRPr lang="en-US" b="1" dirty="0">
              <a:solidFill>
                <a:srgbClr val="7030A0"/>
              </a:solidFill>
            </a:endParaRPr>
          </a:p>
          <a:p>
            <a:endParaRPr lang="en-US" dirty="0"/>
          </a:p>
          <a:p>
            <a:r>
              <a:rPr lang="en-US" b="1" dirty="0"/>
              <a:t>Optimize data placement &amp; layout for </a:t>
            </a:r>
            <a:r>
              <a:rPr lang="en-US" b="1" dirty="0">
                <a:solidFill>
                  <a:srgbClr val="0070C0"/>
                </a:solidFill>
              </a:rPr>
              <a:t>streaming</a:t>
            </a:r>
          </a:p>
          <a:p>
            <a:endParaRPr lang="en-US" dirty="0"/>
          </a:p>
          <a:p>
            <a:r>
              <a:rPr lang="en-US" b="1" dirty="0"/>
              <a:t>Large speedups: </a:t>
            </a:r>
            <a:r>
              <a:rPr lang="en-US" dirty="0">
                <a:solidFill>
                  <a:srgbClr val="0432FF"/>
                </a:solidFill>
              </a:rPr>
              <a:t>2.8X/27X vs. CPU, 1.3x/3.2x vs. GPU</a:t>
            </a:r>
          </a:p>
          <a:p>
            <a:endParaRPr lang="en-US" dirty="0"/>
          </a:p>
        </p:txBody>
      </p:sp>
    </p:spTree>
    <p:extLst>
      <p:ext uri="{BB962C8B-B14F-4D97-AF65-F5344CB8AC3E}">
        <p14:creationId xmlns:p14="http://schemas.microsoft.com/office/powerpoint/2010/main" val="399530261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9D12F-23D2-E366-BC8C-70FCAB32FF55}"/>
              </a:ext>
            </a:extLst>
          </p:cNvPr>
          <p:cNvSpPr>
            <a:spLocks noGrp="1"/>
          </p:cNvSpPr>
          <p:nvPr>
            <p:ph type="title"/>
          </p:nvPr>
        </p:nvSpPr>
        <p:spPr>
          <a:xfrm>
            <a:off x="228600" y="152400"/>
            <a:ext cx="8915400" cy="1066800"/>
          </a:xfrm>
        </p:spPr>
        <p:txBody>
          <a:bodyPr/>
          <a:lstStyle/>
          <a:p>
            <a:r>
              <a:rPr lang="en-US" dirty="0"/>
              <a:t>ML Training on Real PIM Talk Video</a:t>
            </a:r>
          </a:p>
        </p:txBody>
      </p:sp>
      <p:sp>
        <p:nvSpPr>
          <p:cNvPr id="4" name="Slide Number Placeholder 3">
            <a:extLst>
              <a:ext uri="{FF2B5EF4-FFF2-40B4-BE49-F238E27FC236}">
                <a16:creationId xmlns:a16="http://schemas.microsoft.com/office/drawing/2014/main" id="{A503FC43-A10F-C73E-D65A-65DC76E47CA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6" name="TextBox 5">
            <a:extLst>
              <a:ext uri="{FF2B5EF4-FFF2-40B4-BE49-F238E27FC236}">
                <a16:creationId xmlns:a16="http://schemas.microsoft.com/office/drawing/2014/main" id="{7DC27E93-CE8E-D6EB-CBBF-D2A85499D7CA}"/>
              </a:ext>
            </a:extLst>
          </p:cNvPr>
          <p:cNvSpPr txBox="1"/>
          <p:nvPr/>
        </p:nvSpPr>
        <p:spPr>
          <a:xfrm>
            <a:off x="1547664" y="6452890"/>
            <a:ext cx="678262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https://www.youtube.com/watch?v=qeukNs5XI3g&amp;t=11226s</a:t>
            </a:r>
            <a:r>
              <a:rPr kumimoji="0" lang="en-US" sz="16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684416E7-3EF5-5765-DE6B-584BDA929243}"/>
              </a:ext>
            </a:extLst>
          </p:cNvPr>
          <p:cNvPicPr>
            <a:picLocks noChangeAspect="1"/>
          </p:cNvPicPr>
          <p:nvPr/>
        </p:nvPicPr>
        <p:blipFill>
          <a:blip r:embed="rId3"/>
          <a:stretch>
            <a:fillRect/>
          </a:stretch>
        </p:blipFill>
        <p:spPr>
          <a:xfrm>
            <a:off x="487872" y="944488"/>
            <a:ext cx="7900552" cy="5436840"/>
          </a:xfrm>
          <a:prstGeom prst="rect">
            <a:avLst/>
          </a:prstGeom>
        </p:spPr>
      </p:pic>
    </p:spTree>
    <p:extLst>
      <p:ext uri="{BB962C8B-B14F-4D97-AF65-F5344CB8AC3E}">
        <p14:creationId xmlns:p14="http://schemas.microsoft.com/office/powerpoint/2010/main" val="147391580"/>
      </p:ext>
    </p:extLst>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B8BCD-CC36-EECF-F544-BD5CA9513002}"/>
              </a:ext>
            </a:extLst>
          </p:cNvPr>
          <p:cNvSpPr>
            <a:spLocks noGrp="1"/>
          </p:cNvSpPr>
          <p:nvPr>
            <p:ph type="title"/>
          </p:nvPr>
        </p:nvSpPr>
        <p:spPr>
          <a:xfrm>
            <a:off x="228600" y="152400"/>
            <a:ext cx="8834884" cy="1066800"/>
          </a:xfrm>
        </p:spPr>
        <p:txBody>
          <a:bodyPr/>
          <a:lstStyle/>
          <a:p>
            <a:r>
              <a:rPr lang="en-US" dirty="0" err="1"/>
              <a:t>SpMV</a:t>
            </a:r>
            <a:r>
              <a:rPr lang="en-US" dirty="0"/>
              <a:t> Multiplication on Real PIM Systems</a:t>
            </a:r>
          </a:p>
        </p:txBody>
      </p:sp>
      <p:sp>
        <p:nvSpPr>
          <p:cNvPr id="3" name="Content Placeholder 2">
            <a:extLst>
              <a:ext uri="{FF2B5EF4-FFF2-40B4-BE49-F238E27FC236}">
                <a16:creationId xmlns:a16="http://schemas.microsoft.com/office/drawing/2014/main" id="{4F7A6B6E-329B-2C38-5828-72DD30631A71}"/>
              </a:ext>
            </a:extLst>
          </p:cNvPr>
          <p:cNvSpPr>
            <a:spLocks noGrp="1"/>
          </p:cNvSpPr>
          <p:nvPr>
            <p:ph idx="1"/>
          </p:nvPr>
        </p:nvSpPr>
        <p:spPr>
          <a:xfrm>
            <a:off x="226442" y="1219200"/>
            <a:ext cx="8610600" cy="4876800"/>
          </a:xfrm>
        </p:spPr>
        <p:txBody>
          <a:bodyPr/>
          <a:lstStyle/>
          <a:p>
            <a:r>
              <a:rPr lang="en-US" dirty="0">
                <a:solidFill>
                  <a:srgbClr val="0000FF"/>
                </a:solidFill>
              </a:rPr>
              <a:t>Appears in SIGMETRICS 2022</a:t>
            </a:r>
          </a:p>
        </p:txBody>
      </p:sp>
      <p:sp>
        <p:nvSpPr>
          <p:cNvPr id="4" name="Slide Number Placeholder 3">
            <a:extLst>
              <a:ext uri="{FF2B5EF4-FFF2-40B4-BE49-F238E27FC236}">
                <a16:creationId xmlns:a16="http://schemas.microsoft.com/office/drawing/2014/main" id="{8B820C55-0430-CC34-9956-2AC5554C1ED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Box 4">
            <a:extLst>
              <a:ext uri="{FF2B5EF4-FFF2-40B4-BE49-F238E27FC236}">
                <a16:creationId xmlns:a16="http://schemas.microsoft.com/office/drawing/2014/main" id="{36560882-7E0C-3E43-0C4C-CA274925A5C0}"/>
              </a:ext>
            </a:extLst>
          </p:cNvPr>
          <p:cNvSpPr txBox="1"/>
          <p:nvPr/>
        </p:nvSpPr>
        <p:spPr>
          <a:xfrm>
            <a:off x="2295939" y="5550425"/>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https://arxiv.org/pdf/2201.05072.pdf</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5EDD5FC4-A875-5369-2DBF-724CBDF123C0}"/>
              </a:ext>
            </a:extLst>
          </p:cNvPr>
          <p:cNvPicPr>
            <a:picLocks noChangeAspect="1"/>
          </p:cNvPicPr>
          <p:nvPr/>
        </p:nvPicPr>
        <p:blipFill>
          <a:blip r:embed="rId3"/>
          <a:stretch>
            <a:fillRect/>
          </a:stretch>
        </p:blipFill>
        <p:spPr>
          <a:xfrm>
            <a:off x="0" y="2204864"/>
            <a:ext cx="9144000" cy="3105186"/>
          </a:xfrm>
          <a:prstGeom prst="rect">
            <a:avLst/>
          </a:prstGeom>
        </p:spPr>
      </p:pic>
      <p:sp>
        <p:nvSpPr>
          <p:cNvPr id="7" name="TextBox 6">
            <a:extLst>
              <a:ext uri="{FF2B5EF4-FFF2-40B4-BE49-F238E27FC236}">
                <a16:creationId xmlns:a16="http://schemas.microsoft.com/office/drawing/2014/main" id="{E4CBB7A0-1DA3-C26D-651B-A3D804BEBF98}"/>
              </a:ext>
            </a:extLst>
          </p:cNvPr>
          <p:cNvSpPr txBox="1"/>
          <p:nvPr/>
        </p:nvSpPr>
        <p:spPr>
          <a:xfrm>
            <a:off x="2071789" y="5886109"/>
            <a:ext cx="52261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https://github.com/CMU-SAFARI/SparseP</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8" name="TextBox 7">
            <a:extLst>
              <a:ext uri="{FF2B5EF4-FFF2-40B4-BE49-F238E27FC236}">
                <a16:creationId xmlns:a16="http://schemas.microsoft.com/office/drawing/2014/main" id="{3A6C008D-F5A4-9F33-F434-FC8BB0772FF8}"/>
              </a:ext>
            </a:extLst>
          </p:cNvPr>
          <p:cNvSpPr txBox="1"/>
          <p:nvPr/>
        </p:nvSpPr>
        <p:spPr>
          <a:xfrm>
            <a:off x="1547664" y="6452890"/>
            <a:ext cx="61750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5">
                  <a:extLst>
                    <a:ext uri="{A12FA001-AC4F-418D-AE19-62706E023703}">
                      <ahyp:hlinkClr xmlns:ahyp="http://schemas.microsoft.com/office/drawing/2018/hyperlinkcolor" val="tx"/>
                    </a:ext>
                  </a:extLst>
                </a:hlinkClick>
              </a:rPr>
              <a:t>https://www.youtube.com/watch?v=5kaOsJKlGrE</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2200023560"/>
      </p:ext>
    </p:extLst>
  </p:cSld>
  <p:clrMapOvr>
    <a:masterClrMapping/>
  </p:clrMapOv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6DF2D-495F-0F7E-07BC-B77874DC6F46}"/>
              </a:ext>
            </a:extLst>
          </p:cNvPr>
          <p:cNvSpPr>
            <a:spLocks noGrp="1"/>
          </p:cNvSpPr>
          <p:nvPr>
            <p:ph type="title"/>
          </p:nvPr>
        </p:nvSpPr>
        <p:spPr>
          <a:xfrm>
            <a:off x="228599" y="152400"/>
            <a:ext cx="8844535" cy="1066800"/>
          </a:xfrm>
        </p:spPr>
        <p:txBody>
          <a:bodyPr/>
          <a:lstStyle/>
          <a:p>
            <a:r>
              <a:rPr lang="en-US" sz="3600" dirty="0"/>
              <a:t>Sequence Alignment on Real PIM Systems</a:t>
            </a:r>
          </a:p>
        </p:txBody>
      </p:sp>
      <p:sp>
        <p:nvSpPr>
          <p:cNvPr id="3" name="Content Placeholder 2">
            <a:extLst>
              <a:ext uri="{FF2B5EF4-FFF2-40B4-BE49-F238E27FC236}">
                <a16:creationId xmlns:a16="http://schemas.microsoft.com/office/drawing/2014/main" id="{17858397-394E-61D7-5B9A-3D044DBF6550}"/>
              </a:ext>
            </a:extLst>
          </p:cNvPr>
          <p:cNvSpPr>
            <a:spLocks noGrp="1"/>
          </p:cNvSpPr>
          <p:nvPr>
            <p:ph idx="1"/>
          </p:nvPr>
        </p:nvSpPr>
        <p:spPr>
          <a:xfrm>
            <a:off x="228600" y="938243"/>
            <a:ext cx="8610600" cy="5310157"/>
          </a:xfrm>
        </p:spPr>
        <p:txBody>
          <a:bodyPr/>
          <a:lstStyle/>
          <a:p>
            <a:r>
              <a:rPr lang="en-US" sz="1800" b="0" i="0" dirty="0" err="1">
                <a:solidFill>
                  <a:srgbClr val="000000"/>
                </a:solidFill>
                <a:effectLst/>
              </a:rPr>
              <a:t>Safaa</a:t>
            </a:r>
            <a:r>
              <a:rPr lang="en-US" sz="1800" b="0" i="0" dirty="0">
                <a:solidFill>
                  <a:srgbClr val="000000"/>
                </a:solidFill>
                <a:effectLst/>
              </a:rPr>
              <a:t> Diab, Amir </a:t>
            </a:r>
            <a:r>
              <a:rPr lang="en-US" sz="1800" b="0" i="0" dirty="0" err="1">
                <a:solidFill>
                  <a:srgbClr val="000000"/>
                </a:solidFill>
                <a:effectLst/>
              </a:rPr>
              <a:t>Nassereldine</a:t>
            </a:r>
            <a:r>
              <a:rPr lang="en-US" sz="1800" b="0" i="0" dirty="0">
                <a:solidFill>
                  <a:srgbClr val="000000"/>
                </a:solidFill>
                <a:effectLst/>
              </a:rPr>
              <a:t>, Mohammed </a:t>
            </a:r>
            <a:r>
              <a:rPr lang="en-US" sz="1800" b="0" i="0" dirty="0" err="1">
                <a:solidFill>
                  <a:srgbClr val="000000"/>
                </a:solidFill>
                <a:effectLst/>
              </a:rPr>
              <a:t>Alser</a:t>
            </a:r>
            <a:r>
              <a:rPr lang="en-US" sz="1800" b="0" i="0" dirty="0">
                <a:solidFill>
                  <a:srgbClr val="000000"/>
                </a:solidFill>
                <a:effectLst/>
              </a:rPr>
              <a:t>, Juan Gómez Luna, Onur Mutlu, and Izzat El Hajj,</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"A Framework for High-throughput Sequence Alignment using Real Processing-in-Memory Systems"</a:t>
            </a:r>
            <a:br>
              <a:rPr lang="en-US" sz="1800" b="0" i="0" dirty="0">
                <a:solidFill>
                  <a:srgbClr val="000000"/>
                </a:solidFill>
                <a:effectLst/>
              </a:rPr>
            </a:br>
            <a:r>
              <a:rPr lang="en-US" sz="1800" b="1" i="1" dirty="0">
                <a:solidFill>
                  <a:srgbClr val="000000"/>
                </a:solidFill>
                <a:effectLst/>
                <a:hlinkClick r:id="rId3"/>
              </a:rPr>
              <a:t>Bioinformatics</a:t>
            </a:r>
            <a:r>
              <a:rPr lang="en-US" sz="1800" b="0" i="0" dirty="0">
                <a:solidFill>
                  <a:srgbClr val="000000"/>
                </a:solidFill>
                <a:effectLst/>
              </a:rPr>
              <a:t>, [published online on] 27 March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Online link at Bioinformatics Journal</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5"/>
              </a:rPr>
              <a:t>arXiv preprint</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6"/>
              </a:rPr>
              <a:t>AiM Source Code</a:t>
            </a:r>
            <a:r>
              <a:rPr lang="en-US" sz="1800" b="0" i="0" dirty="0">
                <a:solidFill>
                  <a:srgbClr val="000000"/>
                </a:solidFill>
                <a:effectLst/>
              </a:rPr>
              <a:t>]</a:t>
            </a:r>
          </a:p>
          <a:p>
            <a:pPr marL="0" indent="0">
              <a:buNone/>
            </a:pPr>
            <a:br>
              <a:rPr lang="en-US" sz="1800" dirty="0"/>
            </a:br>
            <a:endParaRPr lang="en-US" sz="1800" dirty="0"/>
          </a:p>
        </p:txBody>
      </p:sp>
      <p:sp>
        <p:nvSpPr>
          <p:cNvPr id="4" name="Slide Number Placeholder 3">
            <a:extLst>
              <a:ext uri="{FF2B5EF4-FFF2-40B4-BE49-F238E27FC236}">
                <a16:creationId xmlns:a16="http://schemas.microsoft.com/office/drawing/2014/main" id="{1D3D973D-2679-8AE0-61EA-EEA9F80C773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Box 4">
            <a:extLst>
              <a:ext uri="{FF2B5EF4-FFF2-40B4-BE49-F238E27FC236}">
                <a16:creationId xmlns:a16="http://schemas.microsoft.com/office/drawing/2014/main" id="{FE30B330-29DC-13D1-7D35-3DB575889781}"/>
              </a:ext>
            </a:extLst>
          </p:cNvPr>
          <p:cNvSpPr txBox="1"/>
          <p:nvPr/>
        </p:nvSpPr>
        <p:spPr>
          <a:xfrm>
            <a:off x="2200998" y="6421263"/>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https://arxiv.org/pdf/2208.01243.pdf</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
        <p:nvSpPr>
          <p:cNvPr id="6" name="TextBox 5">
            <a:extLst>
              <a:ext uri="{FF2B5EF4-FFF2-40B4-BE49-F238E27FC236}">
                <a16:creationId xmlns:a16="http://schemas.microsoft.com/office/drawing/2014/main" id="{5AB40FB6-4B0C-4DDF-A7EB-C2164F2B748D}"/>
              </a:ext>
            </a:extLst>
          </p:cNvPr>
          <p:cNvSpPr txBox="1"/>
          <p:nvPr/>
        </p:nvSpPr>
        <p:spPr>
          <a:xfrm>
            <a:off x="1237912" y="5965500"/>
            <a:ext cx="682590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6">
                  <a:extLst>
                    <a:ext uri="{A12FA001-AC4F-418D-AE19-62706E023703}">
                      <ahyp:hlinkClr xmlns:ahyp="http://schemas.microsoft.com/office/drawing/2018/hyperlinkcolor" val="tx"/>
                    </a:ext>
                  </a:extLst>
                </a:hlinkClick>
              </a:rPr>
              <a:t>https://github.com/CMU-SAFARI/alignment-in-memory</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5CDB5D3D-8BF2-7A51-BAAB-6A3B69244482}"/>
              </a:ext>
            </a:extLst>
          </p:cNvPr>
          <p:cNvPicPr>
            <a:picLocks noChangeAspect="1"/>
          </p:cNvPicPr>
          <p:nvPr/>
        </p:nvPicPr>
        <p:blipFill>
          <a:blip r:embed="rId7"/>
          <a:stretch>
            <a:fillRect/>
          </a:stretch>
        </p:blipFill>
        <p:spPr>
          <a:xfrm>
            <a:off x="647700" y="3847311"/>
            <a:ext cx="7772400" cy="1568741"/>
          </a:xfrm>
          <a:prstGeom prst="rect">
            <a:avLst/>
          </a:prstGeom>
        </p:spPr>
      </p:pic>
    </p:spTree>
    <p:extLst>
      <p:ext uri="{BB962C8B-B14F-4D97-AF65-F5344CB8AC3E}">
        <p14:creationId xmlns:p14="http://schemas.microsoft.com/office/powerpoint/2010/main" val="3653258428"/>
      </p:ext>
    </p:extLst>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A0659E-3E3D-4DB9-871E-64C7FE66484B}"/>
              </a:ext>
            </a:extLst>
          </p:cNvPr>
          <p:cNvSpPr>
            <a:spLocks noGrp="1"/>
          </p:cNvSpPr>
          <p:nvPr>
            <p:ph sz="quarter" idx="10"/>
          </p:nvPr>
        </p:nvSpPr>
        <p:spPr>
          <a:xfrm>
            <a:off x="77786" y="1476225"/>
            <a:ext cx="9174733" cy="5264991"/>
          </a:xfrm>
        </p:spPr>
        <p:txBody>
          <a:bodyPr/>
          <a:lstStyle/>
          <a:p>
            <a:endParaRPr lang="en-US" sz="1650" dirty="0"/>
          </a:p>
          <a:p>
            <a:r>
              <a:rPr lang="en-US" sz="1650" dirty="0"/>
              <a:t>Sequence alignment on traditional systems is limited by the </a:t>
            </a:r>
            <a:r>
              <a:rPr lang="en-US" sz="1650" b="1" dirty="0">
                <a:solidFill>
                  <a:srgbClr val="C00000"/>
                </a:solidFill>
              </a:rPr>
              <a:t>memory bandwidth bottleneck</a:t>
            </a:r>
          </a:p>
          <a:p>
            <a:endParaRPr lang="en-US" sz="1650" dirty="0"/>
          </a:p>
          <a:p>
            <a:r>
              <a:rPr lang="en-US" sz="1650" b="1" dirty="0">
                <a:solidFill>
                  <a:schemeClr val="accent2"/>
                </a:solidFill>
              </a:rPr>
              <a:t>Processing-in-memory (PIM)</a:t>
            </a:r>
            <a:r>
              <a:rPr lang="en-US" sz="1650" dirty="0"/>
              <a:t> overcomes this bottleneck by placing cores near the memory</a:t>
            </a:r>
          </a:p>
          <a:p>
            <a:endParaRPr lang="en-US" sz="1650" dirty="0"/>
          </a:p>
          <a:p>
            <a:r>
              <a:rPr lang="en-US" sz="1650" dirty="0"/>
              <a:t>Our framework, </a:t>
            </a:r>
            <a:r>
              <a:rPr lang="en-US" sz="1650" b="1" dirty="0">
                <a:solidFill>
                  <a:schemeClr val="accent4">
                    <a:lumMod val="75000"/>
                  </a:schemeClr>
                </a:solidFill>
              </a:rPr>
              <a:t>Alignment-in-Memory (AIM)</a:t>
            </a:r>
            <a:r>
              <a:rPr lang="en-US" sz="1650" dirty="0"/>
              <a:t>, is a PIM framework that supports multiple alignment algorithms (NW, SWG, </a:t>
            </a:r>
            <a:r>
              <a:rPr lang="en-US" sz="1650" dirty="0" err="1"/>
              <a:t>GenASM</a:t>
            </a:r>
            <a:r>
              <a:rPr lang="en-US" sz="1650" dirty="0"/>
              <a:t>, WFA)</a:t>
            </a:r>
          </a:p>
          <a:p>
            <a:pPr lvl="1"/>
            <a:r>
              <a:rPr lang="en-US" sz="1500" dirty="0"/>
              <a:t>Implemented on UPMEM, the first real PIM system</a:t>
            </a:r>
          </a:p>
          <a:p>
            <a:endParaRPr lang="en-US" sz="1650" dirty="0"/>
          </a:p>
          <a:p>
            <a:r>
              <a:rPr lang="en-US" sz="1650" dirty="0"/>
              <a:t>Results show </a:t>
            </a:r>
            <a:r>
              <a:rPr lang="en-US" sz="1650" b="1" dirty="0">
                <a:solidFill>
                  <a:schemeClr val="accent6"/>
                </a:solidFill>
              </a:rPr>
              <a:t>substantial speedups over both CPUs (1.8X-28X) and GPUs (1.2X-2.7X)</a:t>
            </a:r>
          </a:p>
          <a:p>
            <a:endParaRPr lang="en-US" sz="1650" dirty="0"/>
          </a:p>
          <a:p>
            <a:r>
              <a:rPr lang="en-US" sz="1650" dirty="0"/>
              <a:t>AIM is available at: </a:t>
            </a:r>
          </a:p>
          <a:p>
            <a:pPr lvl="1"/>
            <a:r>
              <a:rPr lang="en-US" sz="1500" dirty="0">
                <a:solidFill>
                  <a:srgbClr val="0000FF"/>
                </a:solidFill>
                <a:hlinkClick r:id="rId2">
                  <a:extLst>
                    <a:ext uri="{A12FA001-AC4F-418D-AE19-62706E023703}">
                      <ahyp:hlinkClr xmlns:ahyp="http://schemas.microsoft.com/office/drawing/2018/hyperlinkcolor" val="tx"/>
                    </a:ext>
                  </a:extLst>
                </a:hlinkClick>
              </a:rPr>
              <a:t>https://github.com/CMU-SAFARI/alignment-in-memory</a:t>
            </a:r>
            <a:r>
              <a:rPr lang="en-US" sz="1500" dirty="0">
                <a:solidFill>
                  <a:srgbClr val="0000FF"/>
                </a:solidFill>
              </a:rPr>
              <a:t> </a:t>
            </a:r>
          </a:p>
          <a:p>
            <a:pPr marL="0" indent="0">
              <a:buNone/>
            </a:pPr>
            <a:endParaRPr lang="en-US" sz="1650" dirty="0"/>
          </a:p>
          <a:p>
            <a:endParaRPr lang="en-US" sz="1650" dirty="0"/>
          </a:p>
        </p:txBody>
      </p:sp>
      <p:sp>
        <p:nvSpPr>
          <p:cNvPr id="4" name="Text Placeholder 3">
            <a:extLst>
              <a:ext uri="{FF2B5EF4-FFF2-40B4-BE49-F238E27FC236}">
                <a16:creationId xmlns:a16="http://schemas.microsoft.com/office/drawing/2014/main" id="{ECB999D4-783C-4465-8C25-B89FDDF47554}"/>
              </a:ext>
            </a:extLst>
          </p:cNvPr>
          <p:cNvSpPr>
            <a:spLocks noGrp="1"/>
          </p:cNvSpPr>
          <p:nvPr>
            <p:ph type="body" sz="quarter" idx="11"/>
          </p:nvPr>
        </p:nvSpPr>
        <p:spPr/>
        <p:txBody>
          <a:bodyPr/>
          <a:lstStyle/>
          <a:p>
            <a:r>
              <a:rPr lang="en-US" dirty="0"/>
              <a:t>Summary</a:t>
            </a:r>
          </a:p>
        </p:txBody>
      </p:sp>
    </p:spTree>
    <p:extLst>
      <p:ext uri="{BB962C8B-B14F-4D97-AF65-F5344CB8AC3E}">
        <p14:creationId xmlns:p14="http://schemas.microsoft.com/office/powerpoint/2010/main" val="1188438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58F16-3938-264D-8F6A-2EBC6EF7213C}"/>
              </a:ext>
            </a:extLst>
          </p:cNvPr>
          <p:cNvSpPr>
            <a:spLocks noGrp="1"/>
          </p:cNvSpPr>
          <p:nvPr>
            <p:ph type="title"/>
          </p:nvPr>
        </p:nvSpPr>
        <p:spPr>
          <a:xfrm>
            <a:off x="228600" y="152400"/>
            <a:ext cx="8991600" cy="1066800"/>
          </a:xfrm>
        </p:spPr>
        <p:txBody>
          <a:bodyPr/>
          <a:lstStyle/>
          <a:p>
            <a:r>
              <a:rPr lang="en-US" sz="3800" dirty="0"/>
              <a:t>Samsung Function-in-Memory DRAM (2021)</a:t>
            </a:r>
          </a:p>
        </p:txBody>
      </p:sp>
      <p:sp>
        <p:nvSpPr>
          <p:cNvPr id="3" name="Content Placeholder 2">
            <a:extLst>
              <a:ext uri="{FF2B5EF4-FFF2-40B4-BE49-F238E27FC236}">
                <a16:creationId xmlns:a16="http://schemas.microsoft.com/office/drawing/2014/main" id="{83629AC1-76BA-0047-A84D-823522F2F5C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81891D3F-D152-9344-9026-3DCF898A87CA}"/>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148</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5B0B81DD-E1C2-B742-9E26-9880117A5BD5}"/>
              </a:ext>
            </a:extLst>
          </p:cNvPr>
          <p:cNvPicPr>
            <a:picLocks noChangeAspect="1"/>
          </p:cNvPicPr>
          <p:nvPr/>
        </p:nvPicPr>
        <p:blipFill>
          <a:blip r:embed="rId2"/>
          <a:stretch>
            <a:fillRect/>
          </a:stretch>
        </p:blipFill>
        <p:spPr>
          <a:xfrm>
            <a:off x="304800" y="928815"/>
            <a:ext cx="8229600" cy="5552821"/>
          </a:xfrm>
          <a:prstGeom prst="rect">
            <a:avLst/>
          </a:prstGeom>
        </p:spPr>
      </p:pic>
      <p:sp>
        <p:nvSpPr>
          <p:cNvPr id="6" name="TextBox 5">
            <a:extLst>
              <a:ext uri="{FF2B5EF4-FFF2-40B4-BE49-F238E27FC236}">
                <a16:creationId xmlns:a16="http://schemas.microsoft.com/office/drawing/2014/main" id="{E2E504B7-DA66-5B4F-B558-31F93F8EC635}"/>
              </a:ext>
            </a:extLst>
          </p:cNvPr>
          <p:cNvSpPr txBox="1"/>
          <p:nvPr/>
        </p:nvSpPr>
        <p:spPr>
          <a:xfrm>
            <a:off x="533400" y="6528003"/>
            <a:ext cx="7548861" cy="4770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3"/>
              </a:rPr>
              <a:t>https://news.samsung.com/global/samsung-develops-industrys-first-high-bandwidth-memory-with-ai-processing-power</a:t>
            </a:r>
            <a:endPar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7" name="Rounded Rectangle 6">
            <a:extLst>
              <a:ext uri="{FF2B5EF4-FFF2-40B4-BE49-F238E27FC236}">
                <a16:creationId xmlns:a16="http://schemas.microsoft.com/office/drawing/2014/main" id="{2B661DE0-45C9-7F44-A759-0061E543B4F5}"/>
              </a:ext>
            </a:extLst>
          </p:cNvPr>
          <p:cNvSpPr>
            <a:spLocks noChangeArrowheads="1"/>
          </p:cNvSpPr>
          <p:nvPr/>
        </p:nvSpPr>
        <p:spPr bwMode="auto">
          <a:xfrm rot="5400000">
            <a:off x="4762500" y="2019299"/>
            <a:ext cx="228600" cy="6096000"/>
          </a:xfrm>
          <a:prstGeom prst="roundRect">
            <a:avLst>
              <a:gd name="adj" fmla="val 16667"/>
            </a:avLst>
          </a:prstGeom>
          <a:noFill/>
          <a:ln w="444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574257702"/>
      </p:ext>
    </p:extLst>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58F16-3938-264D-8F6A-2EBC6EF7213C}"/>
              </a:ext>
            </a:extLst>
          </p:cNvPr>
          <p:cNvSpPr>
            <a:spLocks noGrp="1"/>
          </p:cNvSpPr>
          <p:nvPr>
            <p:ph type="title"/>
          </p:nvPr>
        </p:nvSpPr>
        <p:spPr>
          <a:xfrm>
            <a:off x="228600" y="152400"/>
            <a:ext cx="8991600" cy="1066800"/>
          </a:xfrm>
        </p:spPr>
        <p:txBody>
          <a:bodyPr/>
          <a:lstStyle/>
          <a:p>
            <a:r>
              <a:rPr lang="en-US" sz="3800" dirty="0"/>
              <a:t>Samsung Function-in-Memory DRAM (2021)</a:t>
            </a:r>
          </a:p>
        </p:txBody>
      </p:sp>
      <p:sp>
        <p:nvSpPr>
          <p:cNvPr id="3" name="Content Placeholder 2">
            <a:extLst>
              <a:ext uri="{FF2B5EF4-FFF2-40B4-BE49-F238E27FC236}">
                <a16:creationId xmlns:a16="http://schemas.microsoft.com/office/drawing/2014/main" id="{83629AC1-76BA-0047-A84D-823522F2F5C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81891D3F-D152-9344-9026-3DCF898A87CA}"/>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149</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6" name="Picture 5">
            <a:extLst>
              <a:ext uri="{FF2B5EF4-FFF2-40B4-BE49-F238E27FC236}">
                <a16:creationId xmlns:a16="http://schemas.microsoft.com/office/drawing/2014/main" id="{3D60E39F-21C1-5448-816C-90F49DCB38F1}"/>
              </a:ext>
            </a:extLst>
          </p:cNvPr>
          <p:cNvPicPr>
            <a:picLocks noChangeAspect="1"/>
          </p:cNvPicPr>
          <p:nvPr/>
        </p:nvPicPr>
        <p:blipFill>
          <a:blip r:embed="rId2"/>
          <a:stretch>
            <a:fillRect/>
          </a:stretch>
        </p:blipFill>
        <p:spPr>
          <a:xfrm>
            <a:off x="26894" y="1037868"/>
            <a:ext cx="9144000" cy="3959071"/>
          </a:xfrm>
          <a:prstGeom prst="rect">
            <a:avLst/>
          </a:prstGeom>
        </p:spPr>
      </p:pic>
      <p:pic>
        <p:nvPicPr>
          <p:cNvPr id="7" name="Picture 6">
            <a:extLst>
              <a:ext uri="{FF2B5EF4-FFF2-40B4-BE49-F238E27FC236}">
                <a16:creationId xmlns:a16="http://schemas.microsoft.com/office/drawing/2014/main" id="{4CE8C0CB-6C34-F34A-9020-7FC8E1A932ED}"/>
              </a:ext>
            </a:extLst>
          </p:cNvPr>
          <p:cNvPicPr>
            <a:picLocks noChangeAspect="1"/>
          </p:cNvPicPr>
          <p:nvPr/>
        </p:nvPicPr>
        <p:blipFill>
          <a:blip r:embed="rId3"/>
          <a:stretch>
            <a:fillRect/>
          </a:stretch>
        </p:blipFill>
        <p:spPr>
          <a:xfrm>
            <a:off x="6096000" y="4771635"/>
            <a:ext cx="2438400" cy="1680777"/>
          </a:xfrm>
          <a:prstGeom prst="rect">
            <a:avLst/>
          </a:prstGeom>
        </p:spPr>
      </p:pic>
    </p:spTree>
    <p:extLst>
      <p:ext uri="{BB962C8B-B14F-4D97-AF65-F5344CB8AC3E}">
        <p14:creationId xmlns:p14="http://schemas.microsoft.com/office/powerpoint/2010/main" val="221612085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7BD4C-42D6-944C-AB93-1F2E7C88172D}"/>
              </a:ext>
            </a:extLst>
          </p:cNvPr>
          <p:cNvSpPr>
            <a:spLocks noGrp="1"/>
          </p:cNvSpPr>
          <p:nvPr>
            <p:ph type="title"/>
          </p:nvPr>
        </p:nvSpPr>
        <p:spPr/>
        <p:txBody>
          <a:bodyPr/>
          <a:lstStyle/>
          <a:p>
            <a:r>
              <a:rPr lang="en-US" dirty="0"/>
              <a:t>AMD’s 3D Last Level Cache (2021)</a:t>
            </a:r>
          </a:p>
        </p:txBody>
      </p:sp>
      <p:sp>
        <p:nvSpPr>
          <p:cNvPr id="3" name="Content Placeholder 2">
            <a:extLst>
              <a:ext uri="{FF2B5EF4-FFF2-40B4-BE49-F238E27FC236}">
                <a16:creationId xmlns:a16="http://schemas.microsoft.com/office/drawing/2014/main" id="{6B24BE51-ACF8-CE44-AA89-9ADF4B62117C}"/>
              </a:ext>
            </a:extLst>
          </p:cNvPr>
          <p:cNvSpPr>
            <a:spLocks noGrp="1"/>
          </p:cNvSpPr>
          <p:nvPr>
            <p:ph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224E0D01-23CA-4248-B1F9-623D1F5F6DD7}"/>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1AB0E41-6335-3B40-AB06-F5B4D651A9D6}"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600" b="0" i="0" u="none" strike="noStrike" kern="1200" cap="none" spc="0" normalizeH="0" baseline="0" noProof="0" dirty="0">
              <a:ln>
                <a:noFill/>
              </a:ln>
              <a:solidFill>
                <a:srgbClr val="000000"/>
              </a:solidFill>
              <a:effectLst/>
              <a:uLnTx/>
              <a:uFillTx/>
              <a:latin typeface="Garamond" charset="0"/>
              <a:ea typeface="ＭＳ Ｐゴシック" charset="-128"/>
              <a:cs typeface="+mn-cs"/>
            </a:endParaRPr>
          </a:p>
        </p:txBody>
      </p:sp>
      <p:sp>
        <p:nvSpPr>
          <p:cNvPr id="5" name="TextBox 4">
            <a:extLst>
              <a:ext uri="{FF2B5EF4-FFF2-40B4-BE49-F238E27FC236}">
                <a16:creationId xmlns:a16="http://schemas.microsoft.com/office/drawing/2014/main" id="{59C9DCE1-9387-224F-B474-2091B2AD1D02}"/>
              </a:ext>
            </a:extLst>
          </p:cNvPr>
          <p:cNvSpPr txBox="1"/>
          <p:nvPr/>
        </p:nvSpPr>
        <p:spPr>
          <a:xfrm>
            <a:off x="187233" y="6459379"/>
            <a:ext cx="1946367" cy="24622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3"/>
              </a:rPr>
              <a:t>https://youtu.be/gqAYMx34euU</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4" name="Rectangle 13">
            <a:extLst>
              <a:ext uri="{FF2B5EF4-FFF2-40B4-BE49-F238E27FC236}">
                <a16:creationId xmlns:a16="http://schemas.microsoft.com/office/drawing/2014/main" id="{87628116-A674-6B47-B5A5-66C8134061BF}"/>
              </a:ext>
            </a:extLst>
          </p:cNvPr>
          <p:cNvSpPr/>
          <p:nvPr/>
        </p:nvSpPr>
        <p:spPr>
          <a:xfrm>
            <a:off x="187233" y="6611779"/>
            <a:ext cx="6019800" cy="24622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4"/>
              </a:rPr>
              <a:t>https://www.tech-critter.com/amd-keynote-computex-2021/</a:t>
            </a: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11" name="Picture 10">
            <a:extLst>
              <a:ext uri="{FF2B5EF4-FFF2-40B4-BE49-F238E27FC236}">
                <a16:creationId xmlns:a16="http://schemas.microsoft.com/office/drawing/2014/main" id="{6B457267-7C22-2546-AC36-075A3FCB4F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339" y="1143000"/>
            <a:ext cx="2321095" cy="1605524"/>
          </a:xfrm>
          <a:prstGeom prst="rect">
            <a:avLst/>
          </a:prstGeom>
        </p:spPr>
      </p:pic>
      <p:sp>
        <p:nvSpPr>
          <p:cNvPr id="15" name="TextBox 14">
            <a:extLst>
              <a:ext uri="{FF2B5EF4-FFF2-40B4-BE49-F238E27FC236}">
                <a16:creationId xmlns:a16="http://schemas.microsoft.com/office/drawing/2014/main" id="{C64E69AA-9F57-594C-94FD-1C2F8CE71CE7}"/>
              </a:ext>
            </a:extLst>
          </p:cNvPr>
          <p:cNvSpPr txBox="1"/>
          <p:nvPr/>
        </p:nvSpPr>
        <p:spPr>
          <a:xfrm>
            <a:off x="189215" y="2720681"/>
            <a:ext cx="1831886"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6"/>
              </a:rPr>
              <a:t>https://community.microcenter.com/discussion/5134/comparing-zen-3-to-zen-2</a:t>
            </a:r>
            <a:endParaRPr kumimoji="0" lang="en-US" sz="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17" name="Picture 16">
            <a:extLst>
              <a:ext uri="{FF2B5EF4-FFF2-40B4-BE49-F238E27FC236}">
                <a16:creationId xmlns:a16="http://schemas.microsoft.com/office/drawing/2014/main" id="{F0E1BA0A-A982-F949-9AD7-117233B424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8800" y="3086073"/>
            <a:ext cx="7081838" cy="3238527"/>
          </a:xfrm>
          <a:prstGeom prst="rect">
            <a:avLst/>
          </a:prstGeom>
        </p:spPr>
      </p:pic>
      <p:sp>
        <p:nvSpPr>
          <p:cNvPr id="18" name="TextBox 17">
            <a:extLst>
              <a:ext uri="{FF2B5EF4-FFF2-40B4-BE49-F238E27FC236}">
                <a16:creationId xmlns:a16="http://schemas.microsoft.com/office/drawing/2014/main" id="{54D4E1FF-4B6E-B549-A45F-DEC4188FF16D}"/>
              </a:ext>
            </a:extLst>
          </p:cNvPr>
          <p:cNvSpPr txBox="1"/>
          <p:nvPr/>
        </p:nvSpPr>
        <p:spPr>
          <a:xfrm>
            <a:off x="5075226" y="1905000"/>
            <a:ext cx="4068774" cy="107721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rPr>
              <a:t>Additional 64 MB L3 cache die</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a:t>
            </a:r>
            <a:r>
              <a:rPr kumimoji="0" lang="en-US" sz="1800" b="0" i="0" u="none" strike="noStrike" kern="1200" cap="none" spc="0" normalizeH="0" baseline="0" noProof="0" dirty="0">
                <a:ln>
                  <a:noFill/>
                </a:ln>
                <a:solidFill>
                  <a:srgbClr val="0432FF"/>
                </a:solidFill>
                <a:effectLst/>
                <a:uLnTx/>
                <a:uFillTx/>
                <a:latin typeface="Arial" panose="020B0604020202020204" pitchFamily="34" charset="0"/>
                <a:ea typeface="ＭＳ Ｐゴシック" panose="020B0600070205080204" pitchFamily="34" charset="-128"/>
                <a:cs typeface="+mn-cs"/>
              </a:rPr>
              <a:t>stacked on top of the processor die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Connected using Through Silicon Vias (TSVs)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Total of 96 MB L3 cache</a:t>
            </a:r>
          </a:p>
        </p:txBody>
      </p:sp>
      <p:sp>
        <p:nvSpPr>
          <p:cNvPr id="19" name="TextBox 18">
            <a:extLst>
              <a:ext uri="{FF2B5EF4-FFF2-40B4-BE49-F238E27FC236}">
                <a16:creationId xmlns:a16="http://schemas.microsoft.com/office/drawing/2014/main" id="{A81D9142-3631-7D49-9D01-95EB2AD2E5B2}"/>
              </a:ext>
            </a:extLst>
          </p:cNvPr>
          <p:cNvSpPr txBox="1"/>
          <p:nvPr/>
        </p:nvSpPr>
        <p:spPr>
          <a:xfrm>
            <a:off x="2667000" y="1048434"/>
            <a:ext cx="5736412"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AMD increases the L3 size of their 8-core Zen 3 processors from 32 MB to 96 MB </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094288581"/>
      </p:ext>
    </p:extLst>
  </p:cSld>
  <p:clrMapOvr>
    <a:masterClrMapping/>
  </p:clrMapOvr>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5C6AE-F169-1E42-BF25-337084ECB7FA}"/>
              </a:ext>
            </a:extLst>
          </p:cNvPr>
          <p:cNvSpPr>
            <a:spLocks noGrp="1"/>
          </p:cNvSpPr>
          <p:nvPr>
            <p:ph type="title"/>
          </p:nvPr>
        </p:nvSpPr>
        <p:spPr>
          <a:xfrm>
            <a:off x="228600" y="152400"/>
            <a:ext cx="8991600" cy="1066800"/>
          </a:xfrm>
        </p:spPr>
        <p:txBody>
          <a:bodyPr/>
          <a:lstStyle/>
          <a:p>
            <a:r>
              <a:rPr lang="en-US" sz="3800" dirty="0"/>
              <a:t>Samsung Function-in-Memory DRAM (2021)</a:t>
            </a:r>
          </a:p>
        </p:txBody>
      </p:sp>
      <p:sp>
        <p:nvSpPr>
          <p:cNvPr id="3" name="Content Placeholder 2">
            <a:extLst>
              <a:ext uri="{FF2B5EF4-FFF2-40B4-BE49-F238E27FC236}">
                <a16:creationId xmlns:a16="http://schemas.microsoft.com/office/drawing/2014/main" id="{DCC3A36B-EFFE-914B-9A09-F852530E53B8}"/>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0F7BE19-F772-FD44-BB35-F14D60FD91B4}"/>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150</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52E1D580-1DF2-C54C-B169-B5F1E5158117}"/>
              </a:ext>
            </a:extLst>
          </p:cNvPr>
          <p:cNvPicPr>
            <a:picLocks noChangeAspect="1"/>
          </p:cNvPicPr>
          <p:nvPr/>
        </p:nvPicPr>
        <p:blipFill>
          <a:blip r:embed="rId2"/>
          <a:stretch>
            <a:fillRect/>
          </a:stretch>
        </p:blipFill>
        <p:spPr>
          <a:xfrm>
            <a:off x="0" y="997527"/>
            <a:ext cx="9144000" cy="4518837"/>
          </a:xfrm>
          <a:prstGeom prst="rect">
            <a:avLst/>
          </a:prstGeom>
        </p:spPr>
      </p:pic>
      <p:pic>
        <p:nvPicPr>
          <p:cNvPr id="6" name="Picture 5">
            <a:extLst>
              <a:ext uri="{FF2B5EF4-FFF2-40B4-BE49-F238E27FC236}">
                <a16:creationId xmlns:a16="http://schemas.microsoft.com/office/drawing/2014/main" id="{0EA7B261-525F-7C43-B805-F1EADF184D4C}"/>
              </a:ext>
            </a:extLst>
          </p:cNvPr>
          <p:cNvPicPr>
            <a:picLocks noChangeAspect="1"/>
          </p:cNvPicPr>
          <p:nvPr/>
        </p:nvPicPr>
        <p:blipFill>
          <a:blip r:embed="rId3"/>
          <a:stretch>
            <a:fillRect/>
          </a:stretch>
        </p:blipFill>
        <p:spPr>
          <a:xfrm>
            <a:off x="6400800" y="5551873"/>
            <a:ext cx="1775114" cy="1223577"/>
          </a:xfrm>
          <a:prstGeom prst="rect">
            <a:avLst/>
          </a:prstGeom>
        </p:spPr>
      </p:pic>
    </p:spTree>
    <p:extLst>
      <p:ext uri="{BB962C8B-B14F-4D97-AF65-F5344CB8AC3E}">
        <p14:creationId xmlns:p14="http://schemas.microsoft.com/office/powerpoint/2010/main" val="3849130973"/>
      </p:ext>
    </p:extLst>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5C6AE-F169-1E42-BF25-337084ECB7FA}"/>
              </a:ext>
            </a:extLst>
          </p:cNvPr>
          <p:cNvSpPr>
            <a:spLocks noGrp="1"/>
          </p:cNvSpPr>
          <p:nvPr>
            <p:ph type="title"/>
          </p:nvPr>
        </p:nvSpPr>
        <p:spPr>
          <a:xfrm>
            <a:off x="228600" y="152400"/>
            <a:ext cx="8991600" cy="1066800"/>
          </a:xfrm>
        </p:spPr>
        <p:txBody>
          <a:bodyPr/>
          <a:lstStyle/>
          <a:p>
            <a:r>
              <a:rPr lang="en-US" sz="3800" dirty="0"/>
              <a:t>Samsung Function-in-Memory DRAM (2021)</a:t>
            </a:r>
          </a:p>
        </p:txBody>
      </p:sp>
      <p:sp>
        <p:nvSpPr>
          <p:cNvPr id="3" name="Content Placeholder 2">
            <a:extLst>
              <a:ext uri="{FF2B5EF4-FFF2-40B4-BE49-F238E27FC236}">
                <a16:creationId xmlns:a16="http://schemas.microsoft.com/office/drawing/2014/main" id="{DCC3A36B-EFFE-914B-9A09-F852530E53B8}"/>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0F7BE19-F772-FD44-BB35-F14D60FD91B4}"/>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151</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6" name="Picture 5">
            <a:extLst>
              <a:ext uri="{FF2B5EF4-FFF2-40B4-BE49-F238E27FC236}">
                <a16:creationId xmlns:a16="http://schemas.microsoft.com/office/drawing/2014/main" id="{0EA7B261-525F-7C43-B805-F1EADF184D4C}"/>
              </a:ext>
            </a:extLst>
          </p:cNvPr>
          <p:cNvPicPr>
            <a:picLocks noChangeAspect="1"/>
          </p:cNvPicPr>
          <p:nvPr/>
        </p:nvPicPr>
        <p:blipFill>
          <a:blip r:embed="rId2"/>
          <a:stretch>
            <a:fillRect/>
          </a:stretch>
        </p:blipFill>
        <p:spPr>
          <a:xfrm>
            <a:off x="6400800" y="5551873"/>
            <a:ext cx="1775114" cy="1223577"/>
          </a:xfrm>
          <a:prstGeom prst="rect">
            <a:avLst/>
          </a:prstGeom>
        </p:spPr>
      </p:pic>
      <p:pic>
        <p:nvPicPr>
          <p:cNvPr id="7" name="Picture 6">
            <a:extLst>
              <a:ext uri="{FF2B5EF4-FFF2-40B4-BE49-F238E27FC236}">
                <a16:creationId xmlns:a16="http://schemas.microsoft.com/office/drawing/2014/main" id="{829EB899-2C59-8347-87DE-7AEDAE098E0E}"/>
              </a:ext>
            </a:extLst>
          </p:cNvPr>
          <p:cNvPicPr>
            <a:picLocks noChangeAspect="1"/>
          </p:cNvPicPr>
          <p:nvPr/>
        </p:nvPicPr>
        <p:blipFill>
          <a:blip r:embed="rId3"/>
          <a:stretch>
            <a:fillRect/>
          </a:stretch>
        </p:blipFill>
        <p:spPr>
          <a:xfrm>
            <a:off x="0" y="1632245"/>
            <a:ext cx="9144000" cy="3234070"/>
          </a:xfrm>
          <a:prstGeom prst="rect">
            <a:avLst/>
          </a:prstGeom>
        </p:spPr>
      </p:pic>
    </p:spTree>
    <p:extLst>
      <p:ext uri="{BB962C8B-B14F-4D97-AF65-F5344CB8AC3E}">
        <p14:creationId xmlns:p14="http://schemas.microsoft.com/office/powerpoint/2010/main" val="4199972289"/>
      </p:ext>
    </p:extLst>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58F16-3938-264D-8F6A-2EBC6EF7213C}"/>
              </a:ext>
            </a:extLst>
          </p:cNvPr>
          <p:cNvSpPr>
            <a:spLocks noGrp="1"/>
          </p:cNvSpPr>
          <p:nvPr>
            <p:ph type="title"/>
          </p:nvPr>
        </p:nvSpPr>
        <p:spPr>
          <a:xfrm>
            <a:off x="228600" y="152400"/>
            <a:ext cx="8991600" cy="1066800"/>
          </a:xfrm>
        </p:spPr>
        <p:txBody>
          <a:bodyPr/>
          <a:lstStyle/>
          <a:p>
            <a:r>
              <a:rPr lang="en-US" sz="3800" dirty="0"/>
              <a:t>Samsung Function-in-Memory DRAM (2021)</a:t>
            </a:r>
          </a:p>
        </p:txBody>
      </p:sp>
      <p:sp>
        <p:nvSpPr>
          <p:cNvPr id="3" name="Content Placeholder 2">
            <a:extLst>
              <a:ext uri="{FF2B5EF4-FFF2-40B4-BE49-F238E27FC236}">
                <a16:creationId xmlns:a16="http://schemas.microsoft.com/office/drawing/2014/main" id="{83629AC1-76BA-0047-A84D-823522F2F5C3}"/>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81891D3F-D152-9344-9026-3DCF898A87CA}"/>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152</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9975B62A-7CF5-E740-B603-F143F946B926}"/>
              </a:ext>
            </a:extLst>
          </p:cNvPr>
          <p:cNvPicPr>
            <a:picLocks noChangeAspect="1"/>
          </p:cNvPicPr>
          <p:nvPr/>
        </p:nvPicPr>
        <p:blipFill>
          <a:blip r:embed="rId2"/>
          <a:stretch>
            <a:fillRect/>
          </a:stretch>
        </p:blipFill>
        <p:spPr>
          <a:xfrm>
            <a:off x="0" y="1026297"/>
            <a:ext cx="9144000" cy="4805405"/>
          </a:xfrm>
          <a:prstGeom prst="rect">
            <a:avLst/>
          </a:prstGeom>
        </p:spPr>
      </p:pic>
      <p:pic>
        <p:nvPicPr>
          <p:cNvPr id="8" name="Picture 7">
            <a:extLst>
              <a:ext uri="{FF2B5EF4-FFF2-40B4-BE49-F238E27FC236}">
                <a16:creationId xmlns:a16="http://schemas.microsoft.com/office/drawing/2014/main" id="{FB1172E2-3235-8D42-BF84-8638A7D02F86}"/>
              </a:ext>
            </a:extLst>
          </p:cNvPr>
          <p:cNvPicPr>
            <a:picLocks noChangeAspect="1"/>
          </p:cNvPicPr>
          <p:nvPr/>
        </p:nvPicPr>
        <p:blipFill>
          <a:blip r:embed="rId3"/>
          <a:stretch>
            <a:fillRect/>
          </a:stretch>
        </p:blipFill>
        <p:spPr>
          <a:xfrm>
            <a:off x="268941" y="5455128"/>
            <a:ext cx="1775114" cy="1223577"/>
          </a:xfrm>
          <a:prstGeom prst="rect">
            <a:avLst/>
          </a:prstGeom>
        </p:spPr>
      </p:pic>
    </p:spTree>
    <p:extLst>
      <p:ext uri="{BB962C8B-B14F-4D97-AF65-F5344CB8AC3E}">
        <p14:creationId xmlns:p14="http://schemas.microsoft.com/office/powerpoint/2010/main" val="2120703924"/>
      </p:ext>
    </p:extLst>
  </p:cSld>
  <p:clrMapOvr>
    <a:masterClrMapping/>
  </p:clrMapOvr>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AB73D-7CEF-E15A-0830-2D489B4C97CC}"/>
              </a:ext>
            </a:extLst>
          </p:cNvPr>
          <p:cNvSpPr>
            <a:spLocks noGrp="1"/>
          </p:cNvSpPr>
          <p:nvPr>
            <p:ph type="title"/>
          </p:nvPr>
        </p:nvSpPr>
        <p:spPr/>
        <p:txBody>
          <a:bodyPr/>
          <a:lstStyle/>
          <a:p>
            <a:r>
              <a:rPr lang="en-US" sz="3200" dirty="0"/>
              <a:t>Samsung PNM Solutions for Generative AI (2023)</a:t>
            </a:r>
          </a:p>
        </p:txBody>
      </p:sp>
      <p:sp>
        <p:nvSpPr>
          <p:cNvPr id="3" name="Content Placeholder 2">
            <a:extLst>
              <a:ext uri="{FF2B5EF4-FFF2-40B4-BE49-F238E27FC236}">
                <a16:creationId xmlns:a16="http://schemas.microsoft.com/office/drawing/2014/main" id="{B57D92A3-B6B3-1C38-3FE6-5C94ADA94B5C}"/>
              </a:ext>
            </a:extLst>
          </p:cNvPr>
          <p:cNvSpPr>
            <a:spLocks noGrp="1"/>
          </p:cNvSpPr>
          <p:nvPr>
            <p:ph idx="1"/>
          </p:nvPr>
        </p:nvSpPr>
        <p:spPr/>
        <p:txBody>
          <a:bodyPr/>
          <a:lstStyle/>
          <a:p>
            <a:r>
              <a:rPr lang="en-US" dirty="0"/>
              <a:t>Main target: </a:t>
            </a:r>
            <a:r>
              <a:rPr lang="en-US" dirty="0">
                <a:solidFill>
                  <a:srgbClr val="FF0000"/>
                </a:solidFill>
              </a:rPr>
              <a:t>transformer</a:t>
            </a:r>
            <a:r>
              <a:rPr lang="en-US" dirty="0"/>
              <a:t> decoders used in </a:t>
            </a:r>
            <a:r>
              <a:rPr lang="en-US" dirty="0" err="1">
                <a:solidFill>
                  <a:srgbClr val="FF0000"/>
                </a:solidFill>
              </a:rPr>
              <a:t>ChatGPT</a:t>
            </a:r>
            <a:r>
              <a:rPr lang="en-US" dirty="0">
                <a:solidFill>
                  <a:srgbClr val="FF0000"/>
                </a:solidFill>
              </a:rPr>
              <a:t>, GPT-3</a:t>
            </a:r>
          </a:p>
          <a:p>
            <a:pPr lvl="1"/>
            <a:r>
              <a:rPr lang="en-US" dirty="0">
                <a:solidFill>
                  <a:srgbClr val="0000FF"/>
                </a:solidFill>
              </a:rPr>
              <a:t>Compute-bound step</a:t>
            </a:r>
            <a:r>
              <a:rPr lang="en-US" dirty="0"/>
              <a:t>: Summarization </a:t>
            </a:r>
          </a:p>
          <a:p>
            <a:pPr lvl="1"/>
            <a:r>
              <a:rPr lang="en-US" dirty="0">
                <a:solidFill>
                  <a:srgbClr val="0000FF"/>
                </a:solidFill>
              </a:rPr>
              <a:t>Memory-bound step</a:t>
            </a:r>
            <a:r>
              <a:rPr lang="en-US" dirty="0"/>
              <a:t>: Generation</a:t>
            </a:r>
          </a:p>
          <a:p>
            <a:pPr lvl="2"/>
            <a:r>
              <a:rPr lang="en-US" dirty="0"/>
              <a:t>Most of the execution time is spent on the </a:t>
            </a:r>
            <a:r>
              <a:rPr lang="en-US" dirty="0">
                <a:solidFill>
                  <a:srgbClr val="FF0000"/>
                </a:solidFill>
              </a:rPr>
              <a:t>memory copy</a:t>
            </a:r>
            <a:r>
              <a:rPr lang="en-US" dirty="0"/>
              <a:t> from the </a:t>
            </a:r>
            <a:r>
              <a:rPr lang="en-US" dirty="0">
                <a:solidFill>
                  <a:srgbClr val="FF0000"/>
                </a:solidFill>
              </a:rPr>
              <a:t>host CPU memory </a:t>
            </a:r>
            <a:r>
              <a:rPr lang="en-US" dirty="0"/>
              <a:t>to the </a:t>
            </a:r>
            <a:r>
              <a:rPr lang="en-US" dirty="0">
                <a:solidFill>
                  <a:srgbClr val="FF0000"/>
                </a:solidFill>
              </a:rPr>
              <a:t>CPU memory</a:t>
            </a:r>
            <a:br>
              <a:rPr lang="en-US" dirty="0"/>
            </a:br>
            <a:endParaRPr lang="en-US" dirty="0"/>
          </a:p>
          <a:p>
            <a:r>
              <a:rPr lang="en-US" dirty="0">
                <a:solidFill>
                  <a:srgbClr val="FF0000"/>
                </a:solidFill>
              </a:rPr>
              <a:t>GEMV</a:t>
            </a:r>
            <a:r>
              <a:rPr lang="en-US" dirty="0"/>
              <a:t> portion can be </a:t>
            </a:r>
            <a:r>
              <a:rPr lang="en-US" dirty="0">
                <a:solidFill>
                  <a:srgbClr val="FF0000"/>
                </a:solidFill>
              </a:rPr>
              <a:t>60%-80% of total generation latency</a:t>
            </a:r>
            <a:r>
              <a:rPr lang="en-US" dirty="0"/>
              <a:t>, which is the target of PIM/PNM</a:t>
            </a:r>
          </a:p>
        </p:txBody>
      </p:sp>
      <p:sp>
        <p:nvSpPr>
          <p:cNvPr id="4" name="Slide Number Placeholder 3">
            <a:extLst>
              <a:ext uri="{FF2B5EF4-FFF2-40B4-BE49-F238E27FC236}">
                <a16:creationId xmlns:a16="http://schemas.microsoft.com/office/drawing/2014/main" id="{42F0B4E3-5F1C-220D-3AC9-796DCEB3B940}"/>
              </a:ext>
            </a:extLst>
          </p:cNvPr>
          <p:cNvSpPr>
            <a:spLocks noGrp="1"/>
          </p:cNvSpPr>
          <p:nvPr>
            <p:ph type="sldNum" sz="quarter" idx="11"/>
          </p:nvPr>
        </p:nvSpPr>
        <p:spPr/>
        <p:txBody>
          <a:bodyPr/>
          <a:lstStyle/>
          <a:p>
            <a:pPr>
              <a:defRPr/>
            </a:pPr>
            <a:fld id="{696CF17A-3047-224B-BC46-DD606BE3B229}" type="slidenum">
              <a:rPr lang="en-US" altLang="en-US" smtClean="0"/>
              <a:pPr>
                <a:defRPr/>
              </a:pPr>
              <a:t>153</a:t>
            </a:fld>
            <a:endParaRPr lang="en-US" altLang="en-US"/>
          </a:p>
        </p:txBody>
      </p:sp>
      <p:grpSp>
        <p:nvGrpSpPr>
          <p:cNvPr id="9" name="Group 8">
            <a:extLst>
              <a:ext uri="{FF2B5EF4-FFF2-40B4-BE49-F238E27FC236}">
                <a16:creationId xmlns:a16="http://schemas.microsoft.com/office/drawing/2014/main" id="{C592A354-A654-D4FE-AA1C-9AE8DF1C3726}"/>
              </a:ext>
            </a:extLst>
          </p:cNvPr>
          <p:cNvGrpSpPr/>
          <p:nvPr/>
        </p:nvGrpSpPr>
        <p:grpSpPr>
          <a:xfrm>
            <a:off x="217463" y="4070896"/>
            <a:ext cx="8781082" cy="2266085"/>
            <a:chOff x="217463" y="4070896"/>
            <a:chExt cx="8781082" cy="2266085"/>
          </a:xfrm>
        </p:grpSpPr>
        <p:pic>
          <p:nvPicPr>
            <p:cNvPr id="6" name="Picture 5">
              <a:extLst>
                <a:ext uri="{FF2B5EF4-FFF2-40B4-BE49-F238E27FC236}">
                  <a16:creationId xmlns:a16="http://schemas.microsoft.com/office/drawing/2014/main" id="{9EF907C9-0529-F0A7-D674-BC346E9C35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463" y="4070896"/>
              <a:ext cx="8781082" cy="2266085"/>
            </a:xfrm>
            <a:prstGeom prst="rect">
              <a:avLst/>
            </a:prstGeom>
          </p:spPr>
        </p:pic>
        <p:sp>
          <p:nvSpPr>
            <p:cNvPr id="7" name="Rectangle 6">
              <a:extLst>
                <a:ext uri="{FF2B5EF4-FFF2-40B4-BE49-F238E27FC236}">
                  <a16:creationId xmlns:a16="http://schemas.microsoft.com/office/drawing/2014/main" id="{A34ECD42-2A8C-6832-F4B3-77F1973FEDD2}"/>
                </a:ext>
              </a:extLst>
            </p:cNvPr>
            <p:cNvSpPr/>
            <p:nvPr/>
          </p:nvSpPr>
          <p:spPr bwMode="auto">
            <a:xfrm>
              <a:off x="1691680" y="5203938"/>
              <a:ext cx="5832648" cy="396564"/>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grpSp>
      <p:sp>
        <p:nvSpPr>
          <p:cNvPr id="8" name="TextBox 7">
            <a:extLst>
              <a:ext uri="{FF2B5EF4-FFF2-40B4-BE49-F238E27FC236}">
                <a16:creationId xmlns:a16="http://schemas.microsoft.com/office/drawing/2014/main" id="{DADB1347-CA42-5E6B-2198-99C0A982032A}"/>
              </a:ext>
            </a:extLst>
          </p:cNvPr>
          <p:cNvSpPr txBox="1"/>
          <p:nvPr/>
        </p:nvSpPr>
        <p:spPr>
          <a:xfrm>
            <a:off x="42361" y="6531520"/>
            <a:ext cx="8634095" cy="20984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effectLst/>
                <a:uLnTx/>
                <a:uFillTx/>
                <a:ea typeface="ＭＳ Ｐゴシック" panose="020B0600070205080204" pitchFamily="34" charset="-128"/>
                <a:cs typeface="+mn-cs"/>
              </a:rPr>
              <a:t>From: </a:t>
            </a:r>
            <a:r>
              <a:rPr lang="en-US" sz="1050" b="0" i="0" u="none" strike="noStrike" dirty="0">
                <a:effectLst/>
              </a:rPr>
              <a:t>J. H. Kim, “Samsung AI-cluster system with HBM-PIM and CXL-based Processing-near-Memory for transformer-based LLMs,” HC, 2023.</a:t>
            </a:r>
            <a:r>
              <a:rPr kumimoji="0" lang="en-US" sz="1050" b="0" i="0" u="none" strike="noStrike" kern="1200" cap="none" spc="0" normalizeH="0" baseline="0" noProof="0" dirty="0">
                <a:ln>
                  <a:noFill/>
                </a:ln>
                <a:effectLst/>
                <a:uLnTx/>
                <a:uFillTx/>
                <a:ea typeface="ＭＳ Ｐゴシック" panose="020B0600070205080204" pitchFamily="34" charset="-128"/>
                <a:cs typeface="+mn-cs"/>
              </a:rPr>
              <a:t> </a:t>
            </a:r>
          </a:p>
        </p:txBody>
      </p:sp>
    </p:spTree>
    <p:extLst>
      <p:ext uri="{BB962C8B-B14F-4D97-AF65-F5344CB8AC3E}">
        <p14:creationId xmlns:p14="http://schemas.microsoft.com/office/powerpoint/2010/main" val="18735715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A89C-AB96-CA3C-C6F0-BCEC0279C441}"/>
              </a:ext>
            </a:extLst>
          </p:cNvPr>
          <p:cNvSpPr>
            <a:spLocks noGrp="1"/>
          </p:cNvSpPr>
          <p:nvPr>
            <p:ph type="title"/>
          </p:nvPr>
        </p:nvSpPr>
        <p:spPr/>
        <p:txBody>
          <a:bodyPr/>
          <a:lstStyle/>
          <a:p>
            <a:r>
              <a:rPr lang="en-US" dirty="0"/>
              <a:t>Solution I: Samsung’s HBM-PIM (2023)</a:t>
            </a:r>
          </a:p>
        </p:txBody>
      </p:sp>
      <p:sp>
        <p:nvSpPr>
          <p:cNvPr id="3" name="Content Placeholder 2">
            <a:extLst>
              <a:ext uri="{FF2B5EF4-FFF2-40B4-BE49-F238E27FC236}">
                <a16:creationId xmlns:a16="http://schemas.microsoft.com/office/drawing/2014/main" id="{7BFD8E00-C9CC-E234-2E94-065C18534AC6}"/>
              </a:ext>
            </a:extLst>
          </p:cNvPr>
          <p:cNvSpPr>
            <a:spLocks noGrp="1"/>
          </p:cNvSpPr>
          <p:nvPr>
            <p:ph idx="1"/>
          </p:nvPr>
        </p:nvSpPr>
        <p:spPr/>
        <p:txBody>
          <a:bodyPr/>
          <a:lstStyle/>
          <a:p>
            <a:r>
              <a:rPr lang="en-US" dirty="0">
                <a:solidFill>
                  <a:srgbClr val="0000FF"/>
                </a:solidFill>
              </a:rPr>
              <a:t>AMD MI100 GPUs </a:t>
            </a:r>
            <a:r>
              <a:rPr lang="en-US" dirty="0"/>
              <a:t>fabricated with </a:t>
            </a:r>
            <a:r>
              <a:rPr lang="en-US" dirty="0">
                <a:solidFill>
                  <a:srgbClr val="0000FF"/>
                </a:solidFill>
              </a:rPr>
              <a:t>HBM-PIM</a:t>
            </a:r>
          </a:p>
          <a:p>
            <a:endParaRPr lang="en-US" dirty="0"/>
          </a:p>
          <a:p>
            <a:r>
              <a:rPr lang="en-US" dirty="0"/>
              <a:t>Experimental setup: GPT-J (6B, 32 input tokes), single AMD MI100-PIM GPU</a:t>
            </a:r>
          </a:p>
          <a:p>
            <a:endParaRPr lang="en-US" dirty="0"/>
          </a:p>
          <a:p>
            <a:endParaRPr lang="en-US" dirty="0"/>
          </a:p>
          <a:p>
            <a:endParaRPr lang="en-US" dirty="0"/>
          </a:p>
          <a:p>
            <a:endParaRPr lang="en-US" dirty="0"/>
          </a:p>
          <a:p>
            <a:endParaRPr lang="en-US" dirty="0"/>
          </a:p>
          <a:p>
            <a:endParaRPr lang="en-US" dirty="0"/>
          </a:p>
          <a:p>
            <a:pPr marL="0" indent="0">
              <a:buNone/>
            </a:pPr>
            <a:br>
              <a:rPr lang="en-US" dirty="0"/>
            </a:br>
            <a:endParaRPr lang="en-US" sz="1100" dirty="0"/>
          </a:p>
          <a:p>
            <a:r>
              <a:rPr lang="en-US" dirty="0">
                <a:solidFill>
                  <a:srgbClr val="0000FF"/>
                </a:solidFill>
              </a:rPr>
              <a:t>GPT can be accelerated by more than 2x over baseline</a:t>
            </a:r>
          </a:p>
          <a:p>
            <a:endParaRPr lang="en-US" dirty="0"/>
          </a:p>
        </p:txBody>
      </p:sp>
      <p:sp>
        <p:nvSpPr>
          <p:cNvPr id="4" name="Slide Number Placeholder 3">
            <a:extLst>
              <a:ext uri="{FF2B5EF4-FFF2-40B4-BE49-F238E27FC236}">
                <a16:creationId xmlns:a16="http://schemas.microsoft.com/office/drawing/2014/main" id="{5A12BE03-0835-2DE0-6598-E088FC15DDFC}"/>
              </a:ext>
            </a:extLst>
          </p:cNvPr>
          <p:cNvSpPr>
            <a:spLocks noGrp="1"/>
          </p:cNvSpPr>
          <p:nvPr>
            <p:ph type="sldNum" sz="quarter" idx="11"/>
          </p:nvPr>
        </p:nvSpPr>
        <p:spPr/>
        <p:txBody>
          <a:bodyPr/>
          <a:lstStyle/>
          <a:p>
            <a:pPr>
              <a:defRPr/>
            </a:pPr>
            <a:fld id="{696CF17A-3047-224B-BC46-DD606BE3B229}" type="slidenum">
              <a:rPr lang="en-US" altLang="en-US" smtClean="0"/>
              <a:pPr>
                <a:defRPr/>
              </a:pPr>
              <a:t>154</a:t>
            </a:fld>
            <a:endParaRPr lang="en-US" altLang="en-US"/>
          </a:p>
        </p:txBody>
      </p:sp>
      <p:pic>
        <p:nvPicPr>
          <p:cNvPr id="8" name="Picture 7">
            <a:extLst>
              <a:ext uri="{FF2B5EF4-FFF2-40B4-BE49-F238E27FC236}">
                <a16:creationId xmlns:a16="http://schemas.microsoft.com/office/drawing/2014/main" id="{21DB4808-D8EC-AAD6-908A-D6FDC2C068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581" y="2780928"/>
            <a:ext cx="8402838" cy="3007537"/>
          </a:xfrm>
          <a:prstGeom prst="rect">
            <a:avLst/>
          </a:prstGeom>
        </p:spPr>
      </p:pic>
      <p:sp>
        <p:nvSpPr>
          <p:cNvPr id="9" name="TextBox 8">
            <a:extLst>
              <a:ext uri="{FF2B5EF4-FFF2-40B4-BE49-F238E27FC236}">
                <a16:creationId xmlns:a16="http://schemas.microsoft.com/office/drawing/2014/main" id="{D134999D-5319-826A-E847-BCCC383F6D8C}"/>
              </a:ext>
            </a:extLst>
          </p:cNvPr>
          <p:cNvSpPr txBox="1"/>
          <p:nvPr/>
        </p:nvSpPr>
        <p:spPr>
          <a:xfrm>
            <a:off x="42361" y="6531520"/>
            <a:ext cx="8634095" cy="20984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effectLst/>
                <a:uLnTx/>
                <a:uFillTx/>
                <a:ea typeface="ＭＳ Ｐゴシック" panose="020B0600070205080204" pitchFamily="34" charset="-128"/>
                <a:cs typeface="+mn-cs"/>
              </a:rPr>
              <a:t>From: </a:t>
            </a:r>
            <a:r>
              <a:rPr lang="en-US" sz="1050" b="0" i="0" u="none" strike="noStrike" dirty="0">
                <a:effectLst/>
              </a:rPr>
              <a:t>J. H. Kim, “Samsung AI-cluster system with HBM-PIM and CXL-based Processing-near-Memory for transformer-based LLMs,” HC, 2023.</a:t>
            </a:r>
            <a:r>
              <a:rPr kumimoji="0" lang="en-US" sz="1050" b="0" i="0" u="none" strike="noStrike" kern="1200" cap="none" spc="0" normalizeH="0" baseline="0" noProof="0" dirty="0">
                <a:ln>
                  <a:noFill/>
                </a:ln>
                <a:effectLst/>
                <a:uLnTx/>
                <a:uFillTx/>
                <a:ea typeface="ＭＳ Ｐゴシック" panose="020B0600070205080204" pitchFamily="34" charset="-128"/>
                <a:cs typeface="+mn-cs"/>
              </a:rPr>
              <a:t> </a:t>
            </a:r>
          </a:p>
        </p:txBody>
      </p:sp>
    </p:spTree>
    <p:extLst>
      <p:ext uri="{BB962C8B-B14F-4D97-AF65-F5344CB8AC3E}">
        <p14:creationId xmlns:p14="http://schemas.microsoft.com/office/powerpoint/2010/main" val="16143668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A89C-AB96-CA3C-C6F0-BCEC0279C441}"/>
              </a:ext>
            </a:extLst>
          </p:cNvPr>
          <p:cNvSpPr>
            <a:spLocks noGrp="1"/>
          </p:cNvSpPr>
          <p:nvPr>
            <p:ph type="title"/>
          </p:nvPr>
        </p:nvSpPr>
        <p:spPr/>
        <p:txBody>
          <a:bodyPr/>
          <a:lstStyle/>
          <a:p>
            <a:r>
              <a:rPr lang="en-US" sz="3600" dirty="0"/>
              <a:t>Solution II: Samsung’s LPDDR-PIM (2023)</a:t>
            </a:r>
          </a:p>
        </p:txBody>
      </p:sp>
      <p:sp>
        <p:nvSpPr>
          <p:cNvPr id="3" name="Content Placeholder 2">
            <a:extLst>
              <a:ext uri="{FF2B5EF4-FFF2-40B4-BE49-F238E27FC236}">
                <a16:creationId xmlns:a16="http://schemas.microsoft.com/office/drawing/2014/main" id="{7BFD8E00-C9CC-E234-2E94-065C18534AC6}"/>
              </a:ext>
            </a:extLst>
          </p:cNvPr>
          <p:cNvSpPr>
            <a:spLocks noGrp="1"/>
          </p:cNvSpPr>
          <p:nvPr>
            <p:ph idx="1"/>
          </p:nvPr>
        </p:nvSpPr>
        <p:spPr>
          <a:xfrm>
            <a:off x="12576" y="1043589"/>
            <a:ext cx="9167936" cy="5193723"/>
          </a:xfrm>
        </p:spPr>
        <p:txBody>
          <a:bodyPr/>
          <a:lstStyle/>
          <a:p>
            <a:r>
              <a:rPr lang="en-US" dirty="0">
                <a:solidFill>
                  <a:srgbClr val="0000FF"/>
                </a:solidFill>
              </a:rPr>
              <a:t>PIM for on-device generative AI</a:t>
            </a:r>
          </a:p>
          <a:p>
            <a:pPr lvl="1"/>
            <a:r>
              <a:rPr lang="en-US" dirty="0"/>
              <a:t>Datacenter </a:t>
            </a:r>
            <a:r>
              <a:rPr lang="en-US" dirty="0">
                <a:solidFill>
                  <a:srgbClr val="FF0000"/>
                </a:solidFill>
              </a:rPr>
              <a:t>costs</a:t>
            </a:r>
            <a:r>
              <a:rPr lang="en-US" dirty="0"/>
              <a:t> and </a:t>
            </a:r>
            <a:r>
              <a:rPr lang="en-US" dirty="0">
                <a:solidFill>
                  <a:srgbClr val="FF0000"/>
                </a:solidFill>
              </a:rPr>
              <a:t>power consumption </a:t>
            </a:r>
            <a:r>
              <a:rPr lang="en-US" dirty="0"/>
              <a:t>are increasing due to the </a:t>
            </a:r>
            <a:r>
              <a:rPr lang="en-US" dirty="0">
                <a:solidFill>
                  <a:srgbClr val="FF0000"/>
                </a:solidFill>
              </a:rPr>
              <a:t>growing demand for cloud AI</a:t>
            </a:r>
            <a:br>
              <a:rPr lang="en-US" dirty="0">
                <a:solidFill>
                  <a:srgbClr val="FF0000"/>
                </a:solidFill>
              </a:rPr>
            </a:br>
            <a:endParaRPr lang="en-US" dirty="0"/>
          </a:p>
          <a:p>
            <a:r>
              <a:rPr lang="en-US" dirty="0">
                <a:solidFill>
                  <a:srgbClr val="0000FF"/>
                </a:solidFill>
              </a:rPr>
              <a:t>LPDDR-PIM</a:t>
            </a:r>
            <a:r>
              <a:rPr lang="en-US" dirty="0"/>
              <a:t> improves </a:t>
            </a:r>
            <a:r>
              <a:rPr lang="en-US" dirty="0">
                <a:solidFill>
                  <a:srgbClr val="0000FF"/>
                </a:solidFill>
              </a:rPr>
              <a:t>battery life </a:t>
            </a:r>
            <a:r>
              <a:rPr lang="en-US" dirty="0"/>
              <a:t>by preventing memory over-provisioning just for bandwidth</a:t>
            </a:r>
          </a:p>
          <a:p>
            <a:endParaRPr lang="en-US" dirty="0"/>
          </a:p>
          <a:p>
            <a:endParaRPr lang="en-US" dirty="0"/>
          </a:p>
          <a:p>
            <a:endParaRPr lang="en-US" dirty="0"/>
          </a:p>
          <a:p>
            <a:endParaRPr lang="en-US" dirty="0"/>
          </a:p>
          <a:p>
            <a:endParaRPr lang="en-US" dirty="0"/>
          </a:p>
          <a:p>
            <a:endParaRPr lang="en-US" dirty="0"/>
          </a:p>
          <a:p>
            <a:r>
              <a:rPr lang="en-US" dirty="0"/>
              <a:t>4.47x </a:t>
            </a:r>
            <a:r>
              <a:rPr lang="en-US" dirty="0">
                <a:solidFill>
                  <a:srgbClr val="FF0000"/>
                </a:solidFill>
              </a:rPr>
              <a:t>performance gains </a:t>
            </a:r>
            <a:r>
              <a:rPr lang="en-US" dirty="0"/>
              <a:t>and 70.6% </a:t>
            </a:r>
            <a:r>
              <a:rPr lang="en-US" dirty="0">
                <a:solidFill>
                  <a:srgbClr val="FF0000"/>
                </a:solidFill>
              </a:rPr>
              <a:t>energy reduction </a:t>
            </a:r>
            <a:r>
              <a:rPr lang="en-US" dirty="0"/>
              <a:t>in GPT-2</a:t>
            </a:r>
          </a:p>
        </p:txBody>
      </p:sp>
      <p:sp>
        <p:nvSpPr>
          <p:cNvPr id="4" name="Slide Number Placeholder 3">
            <a:extLst>
              <a:ext uri="{FF2B5EF4-FFF2-40B4-BE49-F238E27FC236}">
                <a16:creationId xmlns:a16="http://schemas.microsoft.com/office/drawing/2014/main" id="{5A12BE03-0835-2DE0-6598-E088FC15DDFC}"/>
              </a:ext>
            </a:extLst>
          </p:cNvPr>
          <p:cNvSpPr>
            <a:spLocks noGrp="1"/>
          </p:cNvSpPr>
          <p:nvPr>
            <p:ph type="sldNum" sz="quarter" idx="11"/>
          </p:nvPr>
        </p:nvSpPr>
        <p:spPr/>
        <p:txBody>
          <a:bodyPr/>
          <a:lstStyle/>
          <a:p>
            <a:pPr>
              <a:defRPr/>
            </a:pPr>
            <a:fld id="{696CF17A-3047-224B-BC46-DD606BE3B229}" type="slidenum">
              <a:rPr lang="en-US" altLang="en-US" smtClean="0"/>
              <a:pPr>
                <a:defRPr/>
              </a:pPr>
              <a:t>155</a:t>
            </a:fld>
            <a:endParaRPr lang="en-US" altLang="en-US"/>
          </a:p>
        </p:txBody>
      </p:sp>
      <p:grpSp>
        <p:nvGrpSpPr>
          <p:cNvPr id="12" name="Group 11">
            <a:extLst>
              <a:ext uri="{FF2B5EF4-FFF2-40B4-BE49-F238E27FC236}">
                <a16:creationId xmlns:a16="http://schemas.microsoft.com/office/drawing/2014/main" id="{85B5B3A8-82AF-45D1-F598-FCFEF21CBE5E}"/>
              </a:ext>
            </a:extLst>
          </p:cNvPr>
          <p:cNvGrpSpPr/>
          <p:nvPr/>
        </p:nvGrpSpPr>
        <p:grpSpPr>
          <a:xfrm>
            <a:off x="1691680" y="3573016"/>
            <a:ext cx="6664450" cy="2308252"/>
            <a:chOff x="1691680" y="3573016"/>
            <a:chExt cx="6664450" cy="2308252"/>
          </a:xfrm>
        </p:grpSpPr>
        <p:pic>
          <p:nvPicPr>
            <p:cNvPr id="6" name="Picture 5">
              <a:extLst>
                <a:ext uri="{FF2B5EF4-FFF2-40B4-BE49-F238E27FC236}">
                  <a16:creationId xmlns:a16="http://schemas.microsoft.com/office/drawing/2014/main" id="{378BDB19-5C95-75D6-90D5-535332AC55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3573016"/>
              <a:ext cx="2230471" cy="2298061"/>
            </a:xfrm>
            <a:prstGeom prst="rect">
              <a:avLst/>
            </a:prstGeom>
          </p:spPr>
        </p:pic>
        <p:pic>
          <p:nvPicPr>
            <p:cNvPr id="8" name="Picture 7">
              <a:extLst>
                <a:ext uri="{FF2B5EF4-FFF2-40B4-BE49-F238E27FC236}">
                  <a16:creationId xmlns:a16="http://schemas.microsoft.com/office/drawing/2014/main" id="{7322EE28-CD1A-B07D-F910-039C144829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3573016"/>
              <a:ext cx="3424090" cy="2308252"/>
            </a:xfrm>
            <a:prstGeom prst="rect">
              <a:avLst/>
            </a:prstGeom>
          </p:spPr>
        </p:pic>
      </p:grpSp>
      <p:grpSp>
        <p:nvGrpSpPr>
          <p:cNvPr id="13" name="Group 12">
            <a:extLst>
              <a:ext uri="{FF2B5EF4-FFF2-40B4-BE49-F238E27FC236}">
                <a16:creationId xmlns:a16="http://schemas.microsoft.com/office/drawing/2014/main" id="{A5158C12-09DC-0511-905E-D57DD0C3F9C0}"/>
              </a:ext>
            </a:extLst>
          </p:cNvPr>
          <p:cNvGrpSpPr/>
          <p:nvPr/>
        </p:nvGrpSpPr>
        <p:grpSpPr>
          <a:xfrm>
            <a:off x="1835696" y="4745526"/>
            <a:ext cx="6480720" cy="1059738"/>
            <a:chOff x="1835696" y="4745526"/>
            <a:chExt cx="6480720" cy="1059738"/>
          </a:xfrm>
        </p:grpSpPr>
        <p:sp>
          <p:nvSpPr>
            <p:cNvPr id="9" name="Rectangle 8">
              <a:extLst>
                <a:ext uri="{FF2B5EF4-FFF2-40B4-BE49-F238E27FC236}">
                  <a16:creationId xmlns:a16="http://schemas.microsoft.com/office/drawing/2014/main" id="{6A1031DD-2242-7F28-C681-28E9444E4623}"/>
                </a:ext>
              </a:extLst>
            </p:cNvPr>
            <p:cNvSpPr/>
            <p:nvPr/>
          </p:nvSpPr>
          <p:spPr bwMode="auto">
            <a:xfrm>
              <a:off x="5593342" y="4794200"/>
              <a:ext cx="2723074" cy="1011064"/>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0" name="Rectangle 9">
              <a:extLst>
                <a:ext uri="{FF2B5EF4-FFF2-40B4-BE49-F238E27FC236}">
                  <a16:creationId xmlns:a16="http://schemas.microsoft.com/office/drawing/2014/main" id="{89CDD8A4-184D-2DFD-AB95-200F84629318}"/>
                </a:ext>
              </a:extLst>
            </p:cNvPr>
            <p:cNvSpPr/>
            <p:nvPr/>
          </p:nvSpPr>
          <p:spPr bwMode="auto">
            <a:xfrm>
              <a:off x="1835696" y="4745526"/>
              <a:ext cx="1973605" cy="339658"/>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grpSp>
      <p:sp>
        <p:nvSpPr>
          <p:cNvPr id="11" name="TextBox 10">
            <a:extLst>
              <a:ext uri="{FF2B5EF4-FFF2-40B4-BE49-F238E27FC236}">
                <a16:creationId xmlns:a16="http://schemas.microsoft.com/office/drawing/2014/main" id="{882F5171-168F-1B11-C5AA-34ECE57127F0}"/>
              </a:ext>
            </a:extLst>
          </p:cNvPr>
          <p:cNvSpPr txBox="1"/>
          <p:nvPr/>
        </p:nvSpPr>
        <p:spPr>
          <a:xfrm>
            <a:off x="42361" y="6531520"/>
            <a:ext cx="8634095" cy="20984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effectLst/>
                <a:uLnTx/>
                <a:uFillTx/>
                <a:ea typeface="ＭＳ Ｐゴシック" panose="020B0600070205080204" pitchFamily="34" charset="-128"/>
                <a:cs typeface="+mn-cs"/>
              </a:rPr>
              <a:t>From: </a:t>
            </a:r>
            <a:r>
              <a:rPr lang="en-US" sz="1050" b="0" i="0" u="none" strike="noStrike" dirty="0">
                <a:effectLst/>
              </a:rPr>
              <a:t>J. H. Kim, “Samsung AI-cluster system with HBM-PIM and CXL-based Processing-near-Memory for transformer-based LLMs,” HC, 2023.</a:t>
            </a:r>
            <a:r>
              <a:rPr kumimoji="0" lang="en-US" sz="1050" b="0" i="0" u="none" strike="noStrike" kern="1200" cap="none" spc="0" normalizeH="0" baseline="0" noProof="0" dirty="0">
                <a:ln>
                  <a:noFill/>
                </a:ln>
                <a:effectLst/>
                <a:uLnTx/>
                <a:uFillTx/>
                <a:ea typeface="ＭＳ Ｐゴシック" panose="020B0600070205080204" pitchFamily="34" charset="-128"/>
                <a:cs typeface="+mn-cs"/>
              </a:rPr>
              <a:t> </a:t>
            </a:r>
          </a:p>
        </p:txBody>
      </p:sp>
    </p:spTree>
    <p:extLst>
      <p:ext uri="{BB962C8B-B14F-4D97-AF65-F5344CB8AC3E}">
        <p14:creationId xmlns:p14="http://schemas.microsoft.com/office/powerpoint/2010/main" val="19834348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8A89C-AB96-CA3C-C6F0-BCEC0279C441}"/>
              </a:ext>
            </a:extLst>
          </p:cNvPr>
          <p:cNvSpPr>
            <a:spLocks noGrp="1"/>
          </p:cNvSpPr>
          <p:nvPr>
            <p:ph type="title"/>
          </p:nvPr>
        </p:nvSpPr>
        <p:spPr/>
        <p:txBody>
          <a:bodyPr/>
          <a:lstStyle/>
          <a:p>
            <a:r>
              <a:rPr lang="en-US" sz="3600" dirty="0"/>
              <a:t>Solution III: Samsung’s CXL-PNM (2023)</a:t>
            </a:r>
          </a:p>
        </p:txBody>
      </p:sp>
      <p:sp>
        <p:nvSpPr>
          <p:cNvPr id="3" name="Content Placeholder 2">
            <a:extLst>
              <a:ext uri="{FF2B5EF4-FFF2-40B4-BE49-F238E27FC236}">
                <a16:creationId xmlns:a16="http://schemas.microsoft.com/office/drawing/2014/main" id="{7BFD8E00-C9CC-E234-2E94-065C18534AC6}"/>
              </a:ext>
            </a:extLst>
          </p:cNvPr>
          <p:cNvSpPr>
            <a:spLocks noGrp="1"/>
          </p:cNvSpPr>
          <p:nvPr>
            <p:ph idx="1"/>
          </p:nvPr>
        </p:nvSpPr>
        <p:spPr>
          <a:xfrm>
            <a:off x="84584" y="997527"/>
            <a:ext cx="9527976" cy="5193723"/>
          </a:xfrm>
        </p:spPr>
        <p:txBody>
          <a:bodyPr/>
          <a:lstStyle/>
          <a:p>
            <a:r>
              <a:rPr lang="en-US" dirty="0"/>
              <a:t>A </a:t>
            </a:r>
            <a:r>
              <a:rPr lang="en-US" dirty="0">
                <a:solidFill>
                  <a:srgbClr val="0000FF"/>
                </a:solidFill>
              </a:rPr>
              <a:t>CXL-based processing-near-memory </a:t>
            </a:r>
            <a:r>
              <a:rPr lang="en-US" dirty="0"/>
              <a:t>solution</a:t>
            </a:r>
          </a:p>
          <a:p>
            <a:pPr lvl="1"/>
            <a:r>
              <a:rPr lang="en-US" dirty="0"/>
              <a:t>Improves </a:t>
            </a:r>
            <a:r>
              <a:rPr lang="en-US" dirty="0">
                <a:solidFill>
                  <a:srgbClr val="0000FF"/>
                </a:solidFill>
              </a:rPr>
              <a:t>capacity</a:t>
            </a:r>
            <a:r>
              <a:rPr lang="en-US" dirty="0"/>
              <a:t>, </a:t>
            </a:r>
            <a:r>
              <a:rPr lang="en-US" dirty="0">
                <a:solidFill>
                  <a:srgbClr val="0000FF"/>
                </a:solidFill>
              </a:rPr>
              <a:t>bandwidth</a:t>
            </a:r>
            <a:r>
              <a:rPr lang="en-US" dirty="0"/>
              <a:t>, and </a:t>
            </a:r>
            <a:r>
              <a:rPr lang="en-US" dirty="0">
                <a:solidFill>
                  <a:srgbClr val="0000FF"/>
                </a:solidFill>
              </a:rPr>
              <a:t>power</a:t>
            </a:r>
            <a:r>
              <a:rPr lang="en-US" dirty="0"/>
              <a:t> </a:t>
            </a:r>
          </a:p>
          <a:p>
            <a:pPr lvl="1"/>
            <a:r>
              <a:rPr lang="en-US" dirty="0"/>
              <a:t>Large-scale large-language models are often </a:t>
            </a:r>
            <a:r>
              <a:rPr lang="en-US" dirty="0">
                <a:solidFill>
                  <a:srgbClr val="FF0000"/>
                </a:solidFill>
              </a:rPr>
              <a:t>capacity-bound </a:t>
            </a:r>
            <a:br>
              <a:rPr lang="en-US" dirty="0"/>
            </a:br>
            <a:br>
              <a:rPr lang="en-US" dirty="0"/>
            </a:br>
            <a:endParaRPr lang="en-US" dirty="0"/>
          </a:p>
          <a:p>
            <a:pPr marL="0" indent="0">
              <a:buNone/>
            </a:pPr>
            <a:br>
              <a:rPr lang="en-US" dirty="0"/>
            </a:br>
            <a:br>
              <a:rPr lang="en-US" dirty="0"/>
            </a:br>
            <a:br>
              <a:rPr lang="en-US" dirty="0"/>
            </a:br>
            <a:br>
              <a:rPr lang="en-US" dirty="0"/>
            </a:br>
            <a:br>
              <a:rPr lang="en-US" dirty="0"/>
            </a:br>
            <a:br>
              <a:rPr lang="en-US" dirty="0"/>
            </a:br>
            <a:endParaRPr lang="en-US" dirty="0"/>
          </a:p>
          <a:p>
            <a:r>
              <a:rPr lang="en-US" dirty="0"/>
              <a:t>Multiple CXL-PNM can offer </a:t>
            </a:r>
            <a:r>
              <a:rPr lang="en-US" dirty="0">
                <a:solidFill>
                  <a:srgbClr val="0000FF"/>
                </a:solidFill>
              </a:rPr>
              <a:t>4.4x higher energy efficiency </a:t>
            </a:r>
            <a:r>
              <a:rPr lang="en-US" dirty="0"/>
              <a:t>and</a:t>
            </a:r>
            <a:br>
              <a:rPr lang="en-US" dirty="0"/>
            </a:br>
            <a:r>
              <a:rPr lang="en-US" dirty="0">
                <a:solidFill>
                  <a:srgbClr val="0000FF"/>
                </a:solidFill>
              </a:rPr>
              <a:t>53% higher throughput </a:t>
            </a:r>
            <a:r>
              <a:rPr lang="en-US" dirty="0"/>
              <a:t>than multiple GPUs</a:t>
            </a:r>
          </a:p>
          <a:p>
            <a:endParaRPr lang="en-US" dirty="0"/>
          </a:p>
        </p:txBody>
      </p:sp>
      <p:sp>
        <p:nvSpPr>
          <p:cNvPr id="4" name="Slide Number Placeholder 3">
            <a:extLst>
              <a:ext uri="{FF2B5EF4-FFF2-40B4-BE49-F238E27FC236}">
                <a16:creationId xmlns:a16="http://schemas.microsoft.com/office/drawing/2014/main" id="{5A12BE03-0835-2DE0-6598-E088FC15DDFC}"/>
              </a:ext>
            </a:extLst>
          </p:cNvPr>
          <p:cNvSpPr>
            <a:spLocks noGrp="1"/>
          </p:cNvSpPr>
          <p:nvPr>
            <p:ph type="sldNum" sz="quarter" idx="11"/>
          </p:nvPr>
        </p:nvSpPr>
        <p:spPr/>
        <p:txBody>
          <a:bodyPr/>
          <a:lstStyle/>
          <a:p>
            <a:pPr>
              <a:defRPr/>
            </a:pPr>
            <a:fld id="{696CF17A-3047-224B-BC46-DD606BE3B229}" type="slidenum">
              <a:rPr lang="en-US" altLang="en-US" smtClean="0"/>
              <a:pPr>
                <a:defRPr/>
              </a:pPr>
              <a:t>156</a:t>
            </a:fld>
            <a:endParaRPr lang="en-US" altLang="en-US"/>
          </a:p>
        </p:txBody>
      </p:sp>
      <p:pic>
        <p:nvPicPr>
          <p:cNvPr id="6" name="Picture 5">
            <a:extLst>
              <a:ext uri="{FF2B5EF4-FFF2-40B4-BE49-F238E27FC236}">
                <a16:creationId xmlns:a16="http://schemas.microsoft.com/office/drawing/2014/main" id="{C83A394E-64B4-E7E1-045A-F6F377CC1E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068" y="2348880"/>
            <a:ext cx="8519864" cy="3162532"/>
          </a:xfrm>
          <a:prstGeom prst="rect">
            <a:avLst/>
          </a:prstGeom>
        </p:spPr>
      </p:pic>
      <p:sp>
        <p:nvSpPr>
          <p:cNvPr id="7" name="Rectangle 6">
            <a:extLst>
              <a:ext uri="{FF2B5EF4-FFF2-40B4-BE49-F238E27FC236}">
                <a16:creationId xmlns:a16="http://schemas.microsoft.com/office/drawing/2014/main" id="{05F9034B-3F3C-83B3-105F-1188162AFC63}"/>
              </a:ext>
            </a:extLst>
          </p:cNvPr>
          <p:cNvSpPr>
            <a:spLocks noChangeAspect="1"/>
          </p:cNvSpPr>
          <p:nvPr/>
        </p:nvSpPr>
        <p:spPr bwMode="auto">
          <a:xfrm>
            <a:off x="6169888" y="3089343"/>
            <a:ext cx="346328" cy="483673"/>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8" name="Rectangle 7">
            <a:extLst>
              <a:ext uri="{FF2B5EF4-FFF2-40B4-BE49-F238E27FC236}">
                <a16:creationId xmlns:a16="http://schemas.microsoft.com/office/drawing/2014/main" id="{79B543D1-6D93-B9B9-75B9-2A288856BB3F}"/>
              </a:ext>
            </a:extLst>
          </p:cNvPr>
          <p:cNvSpPr>
            <a:spLocks noChangeAspect="1"/>
          </p:cNvSpPr>
          <p:nvPr/>
        </p:nvSpPr>
        <p:spPr bwMode="auto">
          <a:xfrm>
            <a:off x="6948264" y="5229200"/>
            <a:ext cx="1656184" cy="144016"/>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9" name="TextBox 8">
            <a:extLst>
              <a:ext uri="{FF2B5EF4-FFF2-40B4-BE49-F238E27FC236}">
                <a16:creationId xmlns:a16="http://schemas.microsoft.com/office/drawing/2014/main" id="{21EE8BE2-2024-98BB-DA42-5B00901CF904}"/>
              </a:ext>
            </a:extLst>
          </p:cNvPr>
          <p:cNvSpPr txBox="1"/>
          <p:nvPr/>
        </p:nvSpPr>
        <p:spPr>
          <a:xfrm>
            <a:off x="42361" y="6531520"/>
            <a:ext cx="8634095" cy="20984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50" b="0" i="0" u="none" strike="noStrike" kern="1200" cap="none" spc="0" normalizeH="0" baseline="0" noProof="0" dirty="0">
                <a:ln>
                  <a:noFill/>
                </a:ln>
                <a:effectLst/>
                <a:uLnTx/>
                <a:uFillTx/>
                <a:ea typeface="ＭＳ Ｐゴシック" panose="020B0600070205080204" pitchFamily="34" charset="-128"/>
                <a:cs typeface="+mn-cs"/>
              </a:rPr>
              <a:t>From: </a:t>
            </a:r>
            <a:r>
              <a:rPr lang="en-US" sz="1050" b="0" i="0" u="none" strike="noStrike" dirty="0">
                <a:effectLst/>
              </a:rPr>
              <a:t>J. H. Kim, “Samsung AI-cluster system with HBM-PIM and CXL-based Processing-near-Memory for transformer-based LLMs,” HC, 2023.</a:t>
            </a:r>
            <a:r>
              <a:rPr kumimoji="0" lang="en-US" sz="1050" b="0" i="0" u="none" strike="noStrike" kern="1200" cap="none" spc="0" normalizeH="0" baseline="0" noProof="0" dirty="0">
                <a:ln>
                  <a:noFill/>
                </a:ln>
                <a:effectLst/>
                <a:uLnTx/>
                <a:uFillTx/>
                <a:ea typeface="ＭＳ Ｐゴシック" panose="020B0600070205080204" pitchFamily="34" charset="-128"/>
                <a:cs typeface="+mn-cs"/>
              </a:rPr>
              <a:t> </a:t>
            </a:r>
          </a:p>
        </p:txBody>
      </p:sp>
    </p:spTree>
    <p:extLst>
      <p:ext uri="{BB962C8B-B14F-4D97-AF65-F5344CB8AC3E}">
        <p14:creationId xmlns:p14="http://schemas.microsoft.com/office/powerpoint/2010/main" val="38213497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58F16-3938-264D-8F6A-2EBC6EF7213C}"/>
              </a:ext>
            </a:extLst>
          </p:cNvPr>
          <p:cNvSpPr>
            <a:spLocks noGrp="1"/>
          </p:cNvSpPr>
          <p:nvPr>
            <p:ph type="title"/>
          </p:nvPr>
        </p:nvSpPr>
        <p:spPr>
          <a:xfrm>
            <a:off x="228600" y="152400"/>
            <a:ext cx="8991600" cy="1066800"/>
          </a:xfrm>
        </p:spPr>
        <p:txBody>
          <a:bodyPr/>
          <a:lstStyle/>
          <a:p>
            <a:r>
              <a:rPr lang="en-US" sz="3800" dirty="0"/>
              <a:t>Samsung </a:t>
            </a:r>
            <a:r>
              <a:rPr lang="en-US" sz="3800" dirty="0" err="1"/>
              <a:t>AxDIMM</a:t>
            </a:r>
            <a:r>
              <a:rPr lang="en-US" sz="3800" dirty="0"/>
              <a:t> (2021)</a:t>
            </a:r>
          </a:p>
        </p:txBody>
      </p:sp>
      <p:sp>
        <p:nvSpPr>
          <p:cNvPr id="3" name="Content Placeholder 2">
            <a:extLst>
              <a:ext uri="{FF2B5EF4-FFF2-40B4-BE49-F238E27FC236}">
                <a16:creationId xmlns:a16="http://schemas.microsoft.com/office/drawing/2014/main" id="{83629AC1-76BA-0047-A84D-823522F2F5C3}"/>
              </a:ext>
            </a:extLst>
          </p:cNvPr>
          <p:cNvSpPr>
            <a:spLocks noGrp="1"/>
          </p:cNvSpPr>
          <p:nvPr>
            <p:ph idx="1"/>
          </p:nvPr>
        </p:nvSpPr>
        <p:spPr/>
        <p:txBody>
          <a:bodyPr/>
          <a:lstStyle/>
          <a:p>
            <a:r>
              <a:rPr lang="en-US" dirty="0" err="1"/>
              <a:t>DDRx</a:t>
            </a:r>
            <a:r>
              <a:rPr lang="en-US" dirty="0"/>
              <a:t>-PIM</a:t>
            </a:r>
          </a:p>
          <a:p>
            <a:pPr lvl="1"/>
            <a:r>
              <a:rPr lang="en-US" dirty="0"/>
              <a:t>Deep learning recommendation system</a:t>
            </a:r>
          </a:p>
        </p:txBody>
      </p:sp>
      <p:sp>
        <p:nvSpPr>
          <p:cNvPr id="4" name="Slide Number Placeholder 3">
            <a:extLst>
              <a:ext uri="{FF2B5EF4-FFF2-40B4-BE49-F238E27FC236}">
                <a16:creationId xmlns:a16="http://schemas.microsoft.com/office/drawing/2014/main" id="{81891D3F-D152-9344-9026-3DCF898A87CA}"/>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157</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7" name="Picture 6">
            <a:extLst>
              <a:ext uri="{FF2B5EF4-FFF2-40B4-BE49-F238E27FC236}">
                <a16:creationId xmlns:a16="http://schemas.microsoft.com/office/drawing/2014/main" id="{AFCF7A9E-E0FB-2940-A668-77B550C711E4}"/>
              </a:ext>
            </a:extLst>
          </p:cNvPr>
          <p:cNvPicPr>
            <a:picLocks noChangeAspect="1"/>
          </p:cNvPicPr>
          <p:nvPr/>
        </p:nvPicPr>
        <p:blipFill rotWithShape="1">
          <a:blip r:embed="rId2"/>
          <a:srcRect t="3135" b="1"/>
          <a:stretch/>
        </p:blipFill>
        <p:spPr>
          <a:xfrm>
            <a:off x="5491978" y="4939215"/>
            <a:ext cx="3494859" cy="1461585"/>
          </a:xfrm>
          <a:prstGeom prst="rect">
            <a:avLst/>
          </a:prstGeom>
        </p:spPr>
      </p:pic>
      <p:grpSp>
        <p:nvGrpSpPr>
          <p:cNvPr id="9" name="Group 8">
            <a:extLst>
              <a:ext uri="{FF2B5EF4-FFF2-40B4-BE49-F238E27FC236}">
                <a16:creationId xmlns:a16="http://schemas.microsoft.com/office/drawing/2014/main" id="{1F2116CC-AE4C-C245-A91B-56DA9C2A5AB9}"/>
              </a:ext>
            </a:extLst>
          </p:cNvPr>
          <p:cNvGrpSpPr>
            <a:grpSpLocks noChangeAspect="1"/>
          </p:cNvGrpSpPr>
          <p:nvPr/>
        </p:nvGrpSpPr>
        <p:grpSpPr>
          <a:xfrm>
            <a:off x="5865291" y="1022909"/>
            <a:ext cx="3002279" cy="1644091"/>
            <a:chOff x="100000" y="862740"/>
            <a:chExt cx="4069270" cy="2228391"/>
          </a:xfrm>
        </p:grpSpPr>
        <p:pic>
          <p:nvPicPr>
            <p:cNvPr id="10" name="Picture 9">
              <a:extLst>
                <a:ext uri="{FF2B5EF4-FFF2-40B4-BE49-F238E27FC236}">
                  <a16:creationId xmlns:a16="http://schemas.microsoft.com/office/drawing/2014/main" id="{7B7B2DD5-1935-F548-A387-1349A64873BF}"/>
                </a:ext>
              </a:extLst>
            </p:cNvPr>
            <p:cNvPicPr>
              <a:picLocks noChangeAspect="1"/>
            </p:cNvPicPr>
            <p:nvPr/>
          </p:nvPicPr>
          <p:blipFill>
            <a:blip r:embed="rId3"/>
            <a:stretch>
              <a:fillRect/>
            </a:stretch>
          </p:blipFill>
          <p:spPr>
            <a:xfrm>
              <a:off x="100000" y="1159634"/>
              <a:ext cx="4069270" cy="1931497"/>
            </a:xfrm>
            <a:prstGeom prst="rect">
              <a:avLst/>
            </a:prstGeom>
          </p:spPr>
        </p:pic>
        <p:sp>
          <p:nvSpPr>
            <p:cNvPr id="11" name="Rectangle 10">
              <a:extLst>
                <a:ext uri="{FF2B5EF4-FFF2-40B4-BE49-F238E27FC236}">
                  <a16:creationId xmlns:a16="http://schemas.microsoft.com/office/drawing/2014/main" id="{936A3B20-5E20-0D44-BD6B-9DE9B313FE24}"/>
                </a:ext>
              </a:extLst>
            </p:cNvPr>
            <p:cNvSpPr/>
            <p:nvPr/>
          </p:nvSpPr>
          <p:spPr>
            <a:xfrm>
              <a:off x="929107" y="862740"/>
              <a:ext cx="1776448" cy="369333"/>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Garamond" panose="02020404030301010803" pitchFamily="18" charset="0"/>
                  <a:ea typeface="ＭＳ Ｐゴシック" panose="020B0600070205080204" pitchFamily="34" charset="-128"/>
                  <a:cs typeface="Futura Medium" panose="020B0602020204020303" pitchFamily="34" charset="-79"/>
                </a:rPr>
                <a:t>Baseline System</a:t>
              </a:r>
              <a:endParaRPr kumimoji="0" lang="en-US" sz="1800" b="1" i="0" u="none" strike="noStrike" kern="1200" cap="none" spc="0" normalizeH="0" baseline="0" noProof="0" dirty="0">
                <a:ln>
                  <a:noFill/>
                </a:ln>
                <a:solidFill>
                  <a:srgbClr val="000000"/>
                </a:solidFill>
                <a:effectLst/>
                <a:uLnTx/>
                <a:uFillTx/>
                <a:latin typeface="Garamond" panose="02020404030301010803" pitchFamily="18" charset="0"/>
                <a:ea typeface="ＭＳ Ｐゴシック" panose="020B0600070205080204" pitchFamily="34" charset="-128"/>
                <a:cs typeface="+mn-cs"/>
              </a:endParaRPr>
            </a:p>
          </p:txBody>
        </p:sp>
      </p:grpSp>
      <p:grpSp>
        <p:nvGrpSpPr>
          <p:cNvPr id="12" name="Group 11">
            <a:extLst>
              <a:ext uri="{FF2B5EF4-FFF2-40B4-BE49-F238E27FC236}">
                <a16:creationId xmlns:a16="http://schemas.microsoft.com/office/drawing/2014/main" id="{41297CFD-59DD-384E-97E3-7AE7BC6C5C34}"/>
              </a:ext>
            </a:extLst>
          </p:cNvPr>
          <p:cNvGrpSpPr>
            <a:grpSpLocks noChangeAspect="1"/>
          </p:cNvGrpSpPr>
          <p:nvPr/>
        </p:nvGrpSpPr>
        <p:grpSpPr>
          <a:xfrm>
            <a:off x="5883828" y="2895600"/>
            <a:ext cx="3107772" cy="1775735"/>
            <a:chOff x="4744267" y="634328"/>
            <a:chExt cx="4299733" cy="2456804"/>
          </a:xfrm>
        </p:grpSpPr>
        <p:pic>
          <p:nvPicPr>
            <p:cNvPr id="13" name="Picture 12">
              <a:extLst>
                <a:ext uri="{FF2B5EF4-FFF2-40B4-BE49-F238E27FC236}">
                  <a16:creationId xmlns:a16="http://schemas.microsoft.com/office/drawing/2014/main" id="{4EF9F513-FA4B-E949-99EC-7CFF34E584C8}"/>
                </a:ext>
              </a:extLst>
            </p:cNvPr>
            <p:cNvPicPr>
              <a:picLocks noChangeAspect="1"/>
            </p:cNvPicPr>
            <p:nvPr/>
          </p:nvPicPr>
          <p:blipFill rotWithShape="1">
            <a:blip r:embed="rId4"/>
            <a:srcRect t="4075" b="2189"/>
            <a:stretch/>
          </p:blipFill>
          <p:spPr>
            <a:xfrm>
              <a:off x="4744267" y="1159634"/>
              <a:ext cx="4299733" cy="1931498"/>
            </a:xfrm>
            <a:prstGeom prst="rect">
              <a:avLst/>
            </a:prstGeom>
          </p:spPr>
        </p:pic>
        <p:sp>
          <p:nvSpPr>
            <p:cNvPr id="14" name="Rectangle 13">
              <a:extLst>
                <a:ext uri="{FF2B5EF4-FFF2-40B4-BE49-F238E27FC236}">
                  <a16:creationId xmlns:a16="http://schemas.microsoft.com/office/drawing/2014/main" id="{3036909C-2052-0A45-A3A2-4C2930C8654C}"/>
                </a:ext>
              </a:extLst>
            </p:cNvPr>
            <p:cNvSpPr/>
            <p:nvPr/>
          </p:nvSpPr>
          <p:spPr>
            <a:xfrm>
              <a:off x="5564945" y="634328"/>
              <a:ext cx="1904689"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Garamond" panose="02020404030301010803" pitchFamily="18" charset="0"/>
                  <a:ea typeface="ＭＳ Ｐゴシック" panose="020B0600070205080204" pitchFamily="34" charset="-128"/>
                  <a:cs typeface="Futura Medium" panose="020B0602020204020303" pitchFamily="34" charset="-79"/>
                </a:rPr>
                <a:t>AxDIMM</a:t>
              </a:r>
              <a:r>
                <a:rPr kumimoji="0" lang="en-US" sz="1800" b="1" i="0" u="none" strike="noStrike" kern="1200" cap="none" spc="0" normalizeH="0" baseline="0" noProof="0" dirty="0">
                  <a:ln>
                    <a:noFill/>
                  </a:ln>
                  <a:solidFill>
                    <a:srgbClr val="000000"/>
                  </a:solidFill>
                  <a:effectLst/>
                  <a:uLnTx/>
                  <a:uFillTx/>
                  <a:latin typeface="Garamond" panose="02020404030301010803" pitchFamily="18" charset="0"/>
                  <a:ea typeface="ＭＳ Ｐゴシック" panose="020B0600070205080204" pitchFamily="34" charset="-128"/>
                  <a:cs typeface="Futura Medium" panose="020B0602020204020303" pitchFamily="34" charset="-79"/>
                </a:rPr>
                <a:t> System</a:t>
              </a:r>
              <a:endParaRPr kumimoji="0" lang="en-US" sz="1800" b="1" i="0" u="none" strike="noStrike" kern="1200" cap="none" spc="0" normalizeH="0" baseline="0" noProof="0" dirty="0">
                <a:ln>
                  <a:noFill/>
                </a:ln>
                <a:solidFill>
                  <a:srgbClr val="000000"/>
                </a:solidFill>
                <a:effectLst/>
                <a:uLnTx/>
                <a:uFillTx/>
                <a:latin typeface="Garamond" panose="02020404030301010803" pitchFamily="18" charset="0"/>
                <a:ea typeface="ＭＳ Ｐゴシック" panose="020B0600070205080204" pitchFamily="34" charset="-128"/>
                <a:cs typeface="+mn-cs"/>
              </a:endParaRPr>
            </a:p>
          </p:txBody>
        </p:sp>
      </p:grpSp>
      <p:pic>
        <p:nvPicPr>
          <p:cNvPr id="15" name="Picture 14">
            <a:extLst>
              <a:ext uri="{FF2B5EF4-FFF2-40B4-BE49-F238E27FC236}">
                <a16:creationId xmlns:a16="http://schemas.microsoft.com/office/drawing/2014/main" id="{8CFED770-D7DA-4148-A854-219B6EAC3AE3}"/>
              </a:ext>
            </a:extLst>
          </p:cNvPr>
          <p:cNvPicPr>
            <a:picLocks noChangeAspect="1"/>
          </p:cNvPicPr>
          <p:nvPr/>
        </p:nvPicPr>
        <p:blipFill>
          <a:blip r:embed="rId5"/>
          <a:stretch>
            <a:fillRect/>
          </a:stretch>
        </p:blipFill>
        <p:spPr>
          <a:xfrm>
            <a:off x="332322" y="1983156"/>
            <a:ext cx="4426237" cy="4454430"/>
          </a:xfrm>
          <a:prstGeom prst="rect">
            <a:avLst/>
          </a:prstGeom>
        </p:spPr>
      </p:pic>
      <p:sp>
        <p:nvSpPr>
          <p:cNvPr id="16" name="TextBox 15">
            <a:extLst>
              <a:ext uri="{FF2B5EF4-FFF2-40B4-BE49-F238E27FC236}">
                <a16:creationId xmlns:a16="http://schemas.microsoft.com/office/drawing/2014/main" id="{0C450CF6-3385-024A-B2B2-719A2C17BE5E}"/>
              </a:ext>
            </a:extLst>
          </p:cNvPr>
          <p:cNvSpPr txBox="1"/>
          <p:nvPr/>
        </p:nvSpPr>
        <p:spPr>
          <a:xfrm>
            <a:off x="304800" y="6528003"/>
            <a:ext cx="7968848" cy="2616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Ke</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et al. "Near-Memory Processing in Action: Accelerating Personalized Recommendation with </a:t>
            </a:r>
            <a:r>
              <a:rPr kumimoji="0" lang="en-US" sz="11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AxDIMM</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IEEE Micro (2021)</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493568762"/>
      </p:ext>
    </p:extLst>
  </p:cSld>
  <p:clrMapOvr>
    <a:masterClrMapping/>
  </p:clrMapOv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629AC1-76BA-0047-A84D-823522F2F5C3}"/>
              </a:ext>
            </a:extLst>
          </p:cNvPr>
          <p:cNvSpPr>
            <a:spLocks noGrp="1"/>
          </p:cNvSpPr>
          <p:nvPr>
            <p:ph idx="1"/>
          </p:nvPr>
        </p:nvSpPr>
        <p:spPr/>
        <p:txBody>
          <a:bodyPr/>
          <a:lstStyle/>
          <a:p>
            <a:r>
              <a:rPr lang="en-US" dirty="0"/>
              <a:t>4 Gb </a:t>
            </a:r>
            <a:r>
              <a:rPr lang="en-US" dirty="0" err="1"/>
              <a:t>AiM</a:t>
            </a:r>
            <a:r>
              <a:rPr lang="en-US" dirty="0"/>
              <a:t> die with 16 processing units (PUs)</a:t>
            </a:r>
          </a:p>
        </p:txBody>
      </p:sp>
      <p:sp>
        <p:nvSpPr>
          <p:cNvPr id="4" name="Slide Number Placeholder 3">
            <a:extLst>
              <a:ext uri="{FF2B5EF4-FFF2-40B4-BE49-F238E27FC236}">
                <a16:creationId xmlns:a16="http://schemas.microsoft.com/office/drawing/2014/main" id="{81891D3F-D152-9344-9026-3DCF898A87CA}"/>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158</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
        <p:nvSpPr>
          <p:cNvPr id="7" name="TextBox 6">
            <a:hlinkClick r:id="rId3"/>
            <a:extLst>
              <a:ext uri="{FF2B5EF4-FFF2-40B4-BE49-F238E27FC236}">
                <a16:creationId xmlns:a16="http://schemas.microsoft.com/office/drawing/2014/main" id="{6D4E88C4-7835-3048-82B9-3EBD91CC3862}"/>
              </a:ext>
            </a:extLst>
          </p:cNvPr>
          <p:cNvSpPr txBox="1"/>
          <p:nvPr/>
        </p:nvSpPr>
        <p:spPr>
          <a:xfrm>
            <a:off x="523762" y="6477000"/>
            <a:ext cx="8096477"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Lee et al., A 1ynm 1.25V 8Gb, 16Gb/s/pin GDDR6-based Accelerator-in-Memory supporting 1TFLOPS MAC Operation and Various Activation Functions for Deep-Learning Applications, ISSCC 2022</a:t>
            </a:r>
            <a:endPar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D96E4A93-E3CA-FC41-A48F-2210E2BAB893}"/>
              </a:ext>
            </a:extLst>
          </p:cNvPr>
          <p:cNvPicPr>
            <a:picLocks noChangeAspect="1"/>
          </p:cNvPicPr>
          <p:nvPr/>
        </p:nvPicPr>
        <p:blipFill>
          <a:blip r:embed="rId4"/>
          <a:stretch>
            <a:fillRect/>
          </a:stretch>
        </p:blipFill>
        <p:spPr>
          <a:xfrm>
            <a:off x="0" y="2133600"/>
            <a:ext cx="9144000" cy="3485834"/>
          </a:xfrm>
          <a:prstGeom prst="rect">
            <a:avLst/>
          </a:prstGeom>
        </p:spPr>
      </p:pic>
      <p:sp>
        <p:nvSpPr>
          <p:cNvPr id="6" name="Title 5">
            <a:extLst>
              <a:ext uri="{FF2B5EF4-FFF2-40B4-BE49-F238E27FC236}">
                <a16:creationId xmlns:a16="http://schemas.microsoft.com/office/drawing/2014/main" id="{4B12E266-E184-8642-8A55-9608BCCCDFD0}"/>
              </a:ext>
            </a:extLst>
          </p:cNvPr>
          <p:cNvSpPr>
            <a:spLocks noGrp="1"/>
          </p:cNvSpPr>
          <p:nvPr>
            <p:ph type="title"/>
          </p:nvPr>
        </p:nvSpPr>
        <p:spPr>
          <a:xfrm>
            <a:off x="228600" y="11668"/>
            <a:ext cx="8682038" cy="858859"/>
          </a:xfrm>
        </p:spPr>
        <p:txBody>
          <a:bodyPr anchor="ctr"/>
          <a:lstStyle/>
          <a:p>
            <a:r>
              <a:rPr lang="en-US" sz="3800" dirty="0"/>
              <a:t>SK Hynix </a:t>
            </a:r>
            <a:r>
              <a:rPr lang="en-US" sz="3800" dirty="0" err="1"/>
              <a:t>AiM</a:t>
            </a:r>
            <a:r>
              <a:rPr lang="en-US" sz="3800" dirty="0"/>
              <a:t>: Chip Implementation (2022)</a:t>
            </a:r>
          </a:p>
        </p:txBody>
      </p:sp>
    </p:spTree>
    <p:extLst>
      <p:ext uri="{BB962C8B-B14F-4D97-AF65-F5344CB8AC3E}">
        <p14:creationId xmlns:p14="http://schemas.microsoft.com/office/powerpoint/2010/main" val="1425320035"/>
      </p:ext>
    </p:extLst>
  </p:cSld>
  <p:clrMapOvr>
    <a:masterClrMapping/>
  </p:clrMapOv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58F16-3938-264D-8F6A-2EBC6EF7213C}"/>
              </a:ext>
            </a:extLst>
          </p:cNvPr>
          <p:cNvSpPr>
            <a:spLocks noGrp="1"/>
          </p:cNvSpPr>
          <p:nvPr>
            <p:ph type="title"/>
          </p:nvPr>
        </p:nvSpPr>
        <p:spPr>
          <a:xfrm>
            <a:off x="228600" y="0"/>
            <a:ext cx="8991600" cy="870527"/>
          </a:xfrm>
        </p:spPr>
        <p:txBody>
          <a:bodyPr anchor="ctr"/>
          <a:lstStyle/>
          <a:p>
            <a:r>
              <a:rPr lang="en-US" dirty="0"/>
              <a:t>SK Hynix </a:t>
            </a:r>
            <a:r>
              <a:rPr lang="en-US" dirty="0" err="1"/>
              <a:t>AiM</a:t>
            </a:r>
            <a:r>
              <a:rPr lang="en-US" dirty="0"/>
              <a:t>: System Organization (2022)</a:t>
            </a:r>
          </a:p>
        </p:txBody>
      </p:sp>
      <p:sp>
        <p:nvSpPr>
          <p:cNvPr id="3" name="Content Placeholder 2">
            <a:extLst>
              <a:ext uri="{FF2B5EF4-FFF2-40B4-BE49-F238E27FC236}">
                <a16:creationId xmlns:a16="http://schemas.microsoft.com/office/drawing/2014/main" id="{83629AC1-76BA-0047-A84D-823522F2F5C3}"/>
              </a:ext>
            </a:extLst>
          </p:cNvPr>
          <p:cNvSpPr>
            <a:spLocks noGrp="1"/>
          </p:cNvSpPr>
          <p:nvPr>
            <p:ph idx="1"/>
          </p:nvPr>
        </p:nvSpPr>
        <p:spPr>
          <a:xfrm>
            <a:off x="228600" y="914400"/>
            <a:ext cx="8610600" cy="5193723"/>
          </a:xfrm>
        </p:spPr>
        <p:txBody>
          <a:bodyPr/>
          <a:lstStyle/>
          <a:p>
            <a:r>
              <a:rPr lang="en-US" dirty="0"/>
              <a:t>GDDR6-based </a:t>
            </a:r>
            <a:r>
              <a:rPr lang="en-US" dirty="0" err="1"/>
              <a:t>AiM</a:t>
            </a:r>
            <a:r>
              <a:rPr lang="en-US" dirty="0"/>
              <a:t> architecture</a:t>
            </a:r>
          </a:p>
        </p:txBody>
      </p:sp>
      <p:sp>
        <p:nvSpPr>
          <p:cNvPr id="4" name="Slide Number Placeholder 3">
            <a:extLst>
              <a:ext uri="{FF2B5EF4-FFF2-40B4-BE49-F238E27FC236}">
                <a16:creationId xmlns:a16="http://schemas.microsoft.com/office/drawing/2014/main" id="{81891D3F-D152-9344-9026-3DCF898A87CA}"/>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159</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sp>
        <p:nvSpPr>
          <p:cNvPr id="8" name="TextBox 7">
            <a:hlinkClick r:id="rId2"/>
            <a:extLst>
              <a:ext uri="{FF2B5EF4-FFF2-40B4-BE49-F238E27FC236}">
                <a16:creationId xmlns:a16="http://schemas.microsoft.com/office/drawing/2014/main" id="{AC769BE0-033B-B441-B52F-6177EDCFDA62}"/>
              </a:ext>
            </a:extLst>
          </p:cNvPr>
          <p:cNvSpPr txBox="1"/>
          <p:nvPr/>
        </p:nvSpPr>
        <p:spPr>
          <a:xfrm>
            <a:off x="523762" y="6477000"/>
            <a:ext cx="8096477"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Lee et al., A 1ynm 1.25V 8Gb, 16Gb/s/pin GDDR6-based Accelerator-in-Memory supporting 1TFLOPS MAC Operation and Various Activation Functions for Deep-Learning Applications, ISSCC 2022</a:t>
            </a:r>
            <a:endParaRPr kumimoji="0" lang="en-US" sz="9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84F3BB8F-3F49-D548-A49E-682CBCA6C8BD}"/>
              </a:ext>
            </a:extLst>
          </p:cNvPr>
          <p:cNvPicPr>
            <a:picLocks noChangeAspect="1"/>
          </p:cNvPicPr>
          <p:nvPr/>
        </p:nvPicPr>
        <p:blipFill>
          <a:blip r:embed="rId3"/>
          <a:stretch>
            <a:fillRect/>
          </a:stretch>
        </p:blipFill>
        <p:spPr>
          <a:xfrm>
            <a:off x="533400" y="1498600"/>
            <a:ext cx="4699000" cy="4826000"/>
          </a:xfrm>
          <a:prstGeom prst="rect">
            <a:avLst/>
          </a:prstGeom>
        </p:spPr>
      </p:pic>
      <p:pic>
        <p:nvPicPr>
          <p:cNvPr id="10" name="Picture 9">
            <a:extLst>
              <a:ext uri="{FF2B5EF4-FFF2-40B4-BE49-F238E27FC236}">
                <a16:creationId xmlns:a16="http://schemas.microsoft.com/office/drawing/2014/main" id="{0462163E-DC27-E748-A11E-9A9599C3CE9C}"/>
              </a:ext>
            </a:extLst>
          </p:cNvPr>
          <p:cNvPicPr>
            <a:picLocks noChangeAspect="1"/>
          </p:cNvPicPr>
          <p:nvPr/>
        </p:nvPicPr>
        <p:blipFill>
          <a:blip r:embed="rId4"/>
          <a:stretch>
            <a:fillRect/>
          </a:stretch>
        </p:blipFill>
        <p:spPr>
          <a:xfrm>
            <a:off x="5181600" y="1502660"/>
            <a:ext cx="3678238" cy="3069340"/>
          </a:xfrm>
          <a:prstGeom prst="rect">
            <a:avLst/>
          </a:prstGeom>
        </p:spPr>
      </p:pic>
      <p:pic>
        <p:nvPicPr>
          <p:cNvPr id="11" name="Picture 10">
            <a:extLst>
              <a:ext uri="{FF2B5EF4-FFF2-40B4-BE49-F238E27FC236}">
                <a16:creationId xmlns:a16="http://schemas.microsoft.com/office/drawing/2014/main" id="{B9E39E97-4753-B74D-BC8D-0E53BDD9D0FC}"/>
              </a:ext>
            </a:extLst>
          </p:cNvPr>
          <p:cNvPicPr>
            <a:picLocks noChangeAspect="1"/>
          </p:cNvPicPr>
          <p:nvPr/>
        </p:nvPicPr>
        <p:blipFill>
          <a:blip r:embed="rId5"/>
          <a:stretch>
            <a:fillRect/>
          </a:stretch>
        </p:blipFill>
        <p:spPr>
          <a:xfrm>
            <a:off x="5583238" y="4767911"/>
            <a:ext cx="3255962" cy="1404289"/>
          </a:xfrm>
          <a:prstGeom prst="rect">
            <a:avLst/>
          </a:prstGeom>
        </p:spPr>
      </p:pic>
    </p:spTree>
    <p:extLst>
      <p:ext uri="{BB962C8B-B14F-4D97-AF65-F5344CB8AC3E}">
        <p14:creationId xmlns:p14="http://schemas.microsoft.com/office/powerpoint/2010/main" val="353378773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6A72A-7A5D-D742-AA80-43A4ED0F6C5B}"/>
              </a:ext>
            </a:extLst>
          </p:cNvPr>
          <p:cNvSpPr>
            <a:spLocks noGrp="1"/>
          </p:cNvSpPr>
          <p:nvPr>
            <p:ph type="title"/>
          </p:nvPr>
        </p:nvSpPr>
        <p:spPr>
          <a:xfrm>
            <a:off x="228600" y="152400"/>
            <a:ext cx="8991600" cy="1066800"/>
          </a:xfrm>
        </p:spPr>
        <p:txBody>
          <a:bodyPr/>
          <a:lstStyle/>
          <a:p>
            <a:r>
              <a:rPr lang="en-US" dirty="0"/>
              <a:t>Deeper and Larger Memory Hierarchies</a:t>
            </a:r>
          </a:p>
        </p:txBody>
      </p:sp>
      <p:sp>
        <p:nvSpPr>
          <p:cNvPr id="4" name="Slide Number Placeholder 3">
            <a:extLst>
              <a:ext uri="{FF2B5EF4-FFF2-40B4-BE49-F238E27FC236}">
                <a16:creationId xmlns:a16="http://schemas.microsoft.com/office/drawing/2014/main" id="{9D6B463F-D9A5-F246-AEBF-B6E35DCE8C60}"/>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CD3246B-4504-6A44-A3C6-3AD1B220008A}"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2" descr="Logical structure of the IBM POWER10 processor">
            <a:extLst>
              <a:ext uri="{FF2B5EF4-FFF2-40B4-BE49-F238E27FC236}">
                <a16:creationId xmlns:a16="http://schemas.microsoft.com/office/drawing/2014/main" id="{6ADD481E-19DE-9A41-BC9C-3EE0A79F12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990600"/>
            <a:ext cx="5679107" cy="54712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55642F6-54C9-E34D-85DE-D198E153BB67}"/>
              </a:ext>
            </a:extLst>
          </p:cNvPr>
          <p:cNvSpPr txBox="1"/>
          <p:nvPr/>
        </p:nvSpPr>
        <p:spPr>
          <a:xfrm>
            <a:off x="738673" y="6498451"/>
            <a:ext cx="7243843"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https://</a:t>
            </a:r>
            <a:r>
              <a:rPr kumimoji="0" lang="en-US" sz="1200" b="0" i="0" u="none" strike="noStrike" kern="1200" cap="none" spc="0" normalizeH="0" baseline="0" noProof="0" err="1">
                <a:ln>
                  <a:noFill/>
                </a:ln>
                <a:solidFill>
                  <a:srgbClr val="000000"/>
                </a:solidFill>
                <a:effectLst/>
                <a:uLnTx/>
                <a:uFillTx/>
                <a:latin typeface="Arial" panose="020B0604020202020204" pitchFamily="34" charset="0"/>
                <a:ea typeface="ＭＳ Ｐゴシック" panose="020B0600070205080204" pitchFamily="34" charset="-128"/>
                <a:cs typeface="+mn-cs"/>
              </a:rPr>
              <a:t>www.it-techblog.de</a:t>
            </a: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/ibm-power10-prozessor-mehr-speicher-mehr-tempo-mehr-sicherheit/09/2020/</a:t>
            </a:r>
          </a:p>
        </p:txBody>
      </p:sp>
      <p:sp>
        <p:nvSpPr>
          <p:cNvPr id="7" name="TextBox 6">
            <a:extLst>
              <a:ext uri="{FF2B5EF4-FFF2-40B4-BE49-F238E27FC236}">
                <a16:creationId xmlns:a16="http://schemas.microsoft.com/office/drawing/2014/main" id="{DA78BC4D-1A2D-3F42-9A30-04C1B7FB7A52}"/>
              </a:ext>
            </a:extLst>
          </p:cNvPr>
          <p:cNvSpPr txBox="1"/>
          <p:nvPr/>
        </p:nvSpPr>
        <p:spPr>
          <a:xfrm>
            <a:off x="7304291" y="1065539"/>
            <a:ext cx="1915909" cy="646331"/>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432FF"/>
                </a:solidFill>
                <a:effectLst/>
                <a:uLnTx/>
                <a:uFillTx/>
                <a:latin typeface="Arial" panose="020B0604020202020204" pitchFamily="34" charset="0"/>
                <a:ea typeface="ＭＳ Ｐゴシック" panose="020B0600070205080204" pitchFamily="34" charset="-128"/>
                <a:cs typeface="+mn-cs"/>
              </a:rPr>
              <a:t>IBM POWER10,</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432FF"/>
                </a:solidFill>
                <a:effectLst/>
                <a:uLnTx/>
                <a:uFillTx/>
                <a:latin typeface="Arial" panose="020B0604020202020204" pitchFamily="34" charset="0"/>
                <a:ea typeface="ＭＳ Ｐゴシック" panose="020B0600070205080204" pitchFamily="34" charset="-128"/>
                <a:cs typeface="+mn-cs"/>
              </a:rPr>
              <a:t>2020</a:t>
            </a:r>
          </a:p>
        </p:txBody>
      </p:sp>
      <p:sp>
        <p:nvSpPr>
          <p:cNvPr id="8" name="Rectangle 39">
            <a:extLst>
              <a:ext uri="{FF2B5EF4-FFF2-40B4-BE49-F238E27FC236}">
                <a16:creationId xmlns:a16="http://schemas.microsoft.com/office/drawing/2014/main" id="{354C51D2-A9DE-7B4B-8BF6-162BD3236CB0}"/>
              </a:ext>
            </a:extLst>
          </p:cNvPr>
          <p:cNvSpPr>
            <a:spLocks noChangeArrowheads="1"/>
          </p:cNvSpPr>
          <p:nvPr/>
        </p:nvSpPr>
        <p:spPr bwMode="auto">
          <a:xfrm rot="5400000">
            <a:off x="3581398" y="2895601"/>
            <a:ext cx="1371602" cy="3657600"/>
          </a:xfrm>
          <a:prstGeom prst="rect">
            <a:avLst/>
          </a:prstGeom>
          <a:noFill/>
          <a:ln w="50800">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9" name="Rectangle 39">
            <a:extLst>
              <a:ext uri="{FF2B5EF4-FFF2-40B4-BE49-F238E27FC236}">
                <a16:creationId xmlns:a16="http://schemas.microsoft.com/office/drawing/2014/main" id="{9F37681C-67D9-8347-A15E-41A123016402}"/>
              </a:ext>
            </a:extLst>
          </p:cNvPr>
          <p:cNvSpPr>
            <a:spLocks noChangeArrowheads="1"/>
          </p:cNvSpPr>
          <p:nvPr/>
        </p:nvSpPr>
        <p:spPr bwMode="auto">
          <a:xfrm rot="5400000">
            <a:off x="3601552" y="568871"/>
            <a:ext cx="1371602" cy="3657600"/>
          </a:xfrm>
          <a:prstGeom prst="rect">
            <a:avLst/>
          </a:prstGeom>
          <a:noFill/>
          <a:ln w="50800">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0" name="TextBox 9">
            <a:extLst>
              <a:ext uri="{FF2B5EF4-FFF2-40B4-BE49-F238E27FC236}">
                <a16:creationId xmlns:a16="http://schemas.microsoft.com/office/drawing/2014/main" id="{11DAAC93-B839-BF47-AAD1-4D6898B3644F}"/>
              </a:ext>
            </a:extLst>
          </p:cNvPr>
          <p:cNvSpPr txBox="1"/>
          <p:nvPr/>
        </p:nvSpPr>
        <p:spPr>
          <a:xfrm>
            <a:off x="7239000" y="2166640"/>
            <a:ext cx="2499952" cy="378565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070C0"/>
                </a:solidFill>
                <a:effectLst/>
                <a:uLnTx/>
                <a:uFillTx/>
                <a:latin typeface="Arial" panose="020B0604020202020204" pitchFamily="34" charset="0"/>
                <a:ea typeface="ＭＳ Ｐゴシック" panose="020B0600070205080204" pitchFamily="34" charset="-128"/>
                <a:cs typeface="+mn-cs"/>
              </a:rPr>
              <a:t>Cores: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15-16</a:t>
            </a: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 cores,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8 threads/core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070C0"/>
                </a:solidFill>
                <a:effectLst/>
                <a:uLnTx/>
                <a:uFillTx/>
                <a:latin typeface="Arial" panose="020B0604020202020204" pitchFamily="34" charset="0"/>
                <a:ea typeface="ＭＳ Ｐゴシック" panose="020B0600070205080204" pitchFamily="34" charset="-128"/>
                <a:cs typeface="+mn-cs"/>
              </a:rPr>
              <a:t>L2 Caches: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2 MB per core</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err="1">
                <a:ln>
                  <a:noFill/>
                </a:ln>
                <a:solidFill>
                  <a:srgbClr val="0070C0"/>
                </a:solidFill>
                <a:effectLst/>
                <a:uLnTx/>
                <a:uFillTx/>
                <a:latin typeface="Arial" panose="020B0604020202020204" pitchFamily="34" charset="0"/>
                <a:ea typeface="ＭＳ Ｐゴシック" panose="020B0600070205080204" pitchFamily="34" charset="-128"/>
                <a:cs typeface="+mn-cs"/>
              </a:rPr>
              <a:t>L3</a:t>
            </a:r>
            <a:r>
              <a:rPr kumimoji="0" lang="en-US" sz="2400" b="0" i="0" u="none" strike="noStrike" kern="1200" cap="none" spc="0" normalizeH="0" baseline="0" noProof="0">
                <a:ln>
                  <a:noFill/>
                </a:ln>
                <a:solidFill>
                  <a:srgbClr val="0070C0"/>
                </a:solidFill>
                <a:effectLst/>
                <a:uLnTx/>
                <a:uFillTx/>
                <a:latin typeface="Arial" panose="020B0604020202020204" pitchFamily="34" charset="0"/>
                <a:ea typeface="ＭＳ Ｐゴシック" panose="020B0600070205080204" pitchFamily="34" charset="-128"/>
                <a:cs typeface="+mn-cs"/>
              </a:rPr>
              <a:t> Cache: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120 MB shared</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405635845"/>
      </p:ext>
    </p:extLst>
  </p:cSld>
  <p:clrMapOvr>
    <a:masterClrMapping/>
  </p:clrMapOvr>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9C546-6A11-1120-A673-A501F4AC5FC4}"/>
              </a:ext>
            </a:extLst>
          </p:cNvPr>
          <p:cNvSpPr>
            <a:spLocks noGrp="1"/>
          </p:cNvSpPr>
          <p:nvPr>
            <p:ph type="title"/>
          </p:nvPr>
        </p:nvSpPr>
        <p:spPr>
          <a:xfrm>
            <a:off x="228600" y="152400"/>
            <a:ext cx="9167936" cy="1066800"/>
          </a:xfrm>
        </p:spPr>
        <p:txBody>
          <a:bodyPr/>
          <a:lstStyle/>
          <a:p>
            <a:r>
              <a:rPr lang="en-US" sz="3800" dirty="0" err="1"/>
              <a:t>AliBaba</a:t>
            </a:r>
            <a:r>
              <a:rPr lang="en-US" sz="3800" dirty="0"/>
              <a:t> PIM Recommendation System (2022)</a:t>
            </a:r>
          </a:p>
        </p:txBody>
      </p:sp>
      <p:sp>
        <p:nvSpPr>
          <p:cNvPr id="3" name="Content Placeholder 2">
            <a:extLst>
              <a:ext uri="{FF2B5EF4-FFF2-40B4-BE49-F238E27FC236}">
                <a16:creationId xmlns:a16="http://schemas.microsoft.com/office/drawing/2014/main" id="{5F160195-56F6-74E3-8969-3DF2E94937C1}"/>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6380F43C-6533-8AC6-A6BF-105E6C561CE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CF17A-3047-224B-BC46-DD606BE3B229}" type="slidenum">
              <a:rPr kumimoji="0" lang="en-US" alt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160</a:t>
            </a:fld>
            <a:endParaRPr kumimoji="0" lang="en-US" alt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a:extLst>
              <a:ext uri="{FF2B5EF4-FFF2-40B4-BE49-F238E27FC236}">
                <a16:creationId xmlns:a16="http://schemas.microsoft.com/office/drawing/2014/main" id="{68FE1CEA-D8CC-E719-F994-3424A0124DDE}"/>
              </a:ext>
            </a:extLst>
          </p:cNvPr>
          <p:cNvPicPr>
            <a:picLocks noChangeAspect="1"/>
          </p:cNvPicPr>
          <p:nvPr/>
        </p:nvPicPr>
        <p:blipFill>
          <a:blip r:embed="rId2"/>
          <a:stretch>
            <a:fillRect/>
          </a:stretch>
        </p:blipFill>
        <p:spPr>
          <a:xfrm>
            <a:off x="223735" y="1026550"/>
            <a:ext cx="3812235" cy="3573016"/>
          </a:xfrm>
          <a:prstGeom prst="rect">
            <a:avLst/>
          </a:prstGeom>
        </p:spPr>
      </p:pic>
      <p:pic>
        <p:nvPicPr>
          <p:cNvPr id="6" name="Picture 5">
            <a:extLst>
              <a:ext uri="{FF2B5EF4-FFF2-40B4-BE49-F238E27FC236}">
                <a16:creationId xmlns:a16="http://schemas.microsoft.com/office/drawing/2014/main" id="{8CCE5892-6368-A987-2CEE-A43367C6AE1F}"/>
              </a:ext>
            </a:extLst>
          </p:cNvPr>
          <p:cNvPicPr>
            <a:picLocks noChangeAspect="1"/>
          </p:cNvPicPr>
          <p:nvPr/>
        </p:nvPicPr>
        <p:blipFill>
          <a:blip r:embed="rId3"/>
          <a:stretch>
            <a:fillRect/>
          </a:stretch>
        </p:blipFill>
        <p:spPr>
          <a:xfrm>
            <a:off x="4330079" y="999834"/>
            <a:ext cx="4202361" cy="3623898"/>
          </a:xfrm>
          <a:prstGeom prst="rect">
            <a:avLst/>
          </a:prstGeom>
        </p:spPr>
      </p:pic>
      <p:pic>
        <p:nvPicPr>
          <p:cNvPr id="7" name="Picture 6">
            <a:extLst>
              <a:ext uri="{FF2B5EF4-FFF2-40B4-BE49-F238E27FC236}">
                <a16:creationId xmlns:a16="http://schemas.microsoft.com/office/drawing/2014/main" id="{8B8823BA-1CC6-C778-1F46-DA01D7A284DB}"/>
              </a:ext>
            </a:extLst>
          </p:cNvPr>
          <p:cNvPicPr>
            <a:picLocks noChangeAspect="1"/>
          </p:cNvPicPr>
          <p:nvPr/>
        </p:nvPicPr>
        <p:blipFill>
          <a:blip r:embed="rId4"/>
          <a:stretch>
            <a:fillRect/>
          </a:stretch>
        </p:blipFill>
        <p:spPr>
          <a:xfrm>
            <a:off x="1331640" y="4827100"/>
            <a:ext cx="6552728" cy="1878567"/>
          </a:xfrm>
          <a:prstGeom prst="rect">
            <a:avLst/>
          </a:prstGeom>
        </p:spPr>
      </p:pic>
    </p:spTree>
    <p:extLst>
      <p:ext uri="{BB962C8B-B14F-4D97-AF65-F5344CB8AC3E}">
        <p14:creationId xmlns:p14="http://schemas.microsoft.com/office/powerpoint/2010/main" val="2003946798"/>
      </p:ext>
    </p:extLst>
  </p:cSld>
  <p:clrMapOvr>
    <a:masterClrMapping/>
  </p:clrMapOv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68760"/>
            <a:ext cx="7924800" cy="1752600"/>
          </a:xfrm>
        </p:spPr>
        <p:txBody>
          <a:bodyPr/>
          <a:lstStyle/>
          <a:p>
            <a:r>
              <a:rPr lang="en-US" sz="6000" dirty="0"/>
              <a:t>Processing in Memory:</a:t>
            </a:r>
            <a:br>
              <a:rPr lang="en-US" sz="6000" dirty="0"/>
            </a:br>
            <a:r>
              <a:rPr lang="en-US" sz="6000"/>
              <a:t>		Two </a:t>
            </a:r>
            <a:r>
              <a:rPr lang="en-US" sz="6000" dirty="0"/>
              <a:t>Approaches</a:t>
            </a:r>
            <a:endParaRPr lang="en-US" sz="6000" b="1" dirty="0"/>
          </a:p>
        </p:txBody>
      </p:sp>
      <p:sp>
        <p:nvSpPr>
          <p:cNvPr id="3" name="Subtitle 2"/>
          <p:cNvSpPr>
            <a:spLocks noGrp="1"/>
          </p:cNvSpPr>
          <p:nvPr>
            <p:ph type="subTitle" idx="1"/>
          </p:nvPr>
        </p:nvSpPr>
        <p:spPr>
          <a:xfrm>
            <a:off x="685800" y="4484712"/>
            <a:ext cx="7848600" cy="1752600"/>
          </a:xfrm>
        </p:spPr>
        <p:txBody>
          <a:bodyPr/>
          <a:lstStyle/>
          <a:p>
            <a:pPr algn="l"/>
            <a:r>
              <a:rPr lang="en-US" sz="3600" dirty="0"/>
              <a:t>1. Processing near Memory</a:t>
            </a:r>
          </a:p>
          <a:p>
            <a:pPr algn="l"/>
            <a:r>
              <a:rPr lang="en-US" sz="3600" dirty="0">
                <a:solidFill>
                  <a:srgbClr val="0432FF"/>
                </a:solidFill>
              </a:rPr>
              <a:t>2. Processing using Memory</a:t>
            </a:r>
          </a:p>
          <a:p>
            <a:pPr algn="l"/>
            <a:endParaRPr lang="en-US" sz="36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161</a:t>
            </a:fld>
            <a:endParaRPr kumimoji="0" lang="en-US" sz="12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68132905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520" y="152400"/>
            <a:ext cx="9144000" cy="1066800"/>
          </a:xfrm>
        </p:spPr>
        <p:txBody>
          <a:bodyPr/>
          <a:lstStyle/>
          <a:p>
            <a:r>
              <a:rPr lang="en-US" dirty="0"/>
              <a:t>Starting Simple: Data Copy and Initialization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grpSp>
        <p:nvGrpSpPr>
          <p:cNvPr id="32" name="Group 31"/>
          <p:cNvGrpSpPr/>
          <p:nvPr/>
        </p:nvGrpSpPr>
        <p:grpSpPr>
          <a:xfrm>
            <a:off x="539552" y="1772816"/>
            <a:ext cx="1613800" cy="1828800"/>
            <a:chOff x="914400" y="1828800"/>
            <a:chExt cx="1613800" cy="1828800"/>
          </a:xfrm>
        </p:grpSpPr>
        <p:sp>
          <p:nvSpPr>
            <p:cNvPr id="33" name="Wave 32"/>
            <p:cNvSpPr/>
            <p:nvPr/>
          </p:nvSpPr>
          <p:spPr>
            <a:xfrm rot="5400000">
              <a:off x="876300" y="18669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4" name="Wave 33"/>
            <p:cNvSpPr/>
            <p:nvPr/>
          </p:nvSpPr>
          <p:spPr>
            <a:xfrm rot="5400000">
              <a:off x="1333500" y="20955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5" name="TextBox 34"/>
            <p:cNvSpPr txBox="1"/>
            <p:nvPr/>
          </p:nvSpPr>
          <p:spPr>
            <a:xfrm>
              <a:off x="990600" y="3072825"/>
              <a:ext cx="153760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rPr>
                <a:t>Forking</a:t>
              </a:r>
            </a:p>
          </p:txBody>
        </p:sp>
      </p:grpSp>
      <p:grpSp>
        <p:nvGrpSpPr>
          <p:cNvPr id="36" name="Group 35"/>
          <p:cNvGrpSpPr/>
          <p:nvPr/>
        </p:nvGrpSpPr>
        <p:grpSpPr>
          <a:xfrm>
            <a:off x="2627784" y="1556792"/>
            <a:ext cx="3324949" cy="2234863"/>
            <a:chOff x="2752707" y="1853625"/>
            <a:chExt cx="3324949" cy="2234863"/>
          </a:xfrm>
        </p:grpSpPr>
        <p:sp>
          <p:nvSpPr>
            <p:cNvPr id="37" name="Rounded Rectangle 36"/>
            <p:cNvSpPr/>
            <p:nvPr/>
          </p:nvSpPr>
          <p:spPr>
            <a:xfrm>
              <a:off x="3962400" y="1853625"/>
              <a:ext cx="914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Arial" pitchFamily="34" charset="0"/>
                  <a:ea typeface="+mn-ea"/>
                  <a:cs typeface="Arial" pitchFamily="34" charset="0"/>
                </a:rPr>
                <a:t>000000000000000</a:t>
              </a:r>
            </a:p>
          </p:txBody>
        </p:sp>
        <p:sp>
          <p:nvSpPr>
            <p:cNvPr id="38" name="TextBox 37"/>
            <p:cNvSpPr txBox="1"/>
            <p:nvPr/>
          </p:nvSpPr>
          <p:spPr>
            <a:xfrm>
              <a:off x="2752707" y="3072825"/>
              <a:ext cx="3324949"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rPr>
                <a:t>Zero initialization</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(e.g., security)</a:t>
              </a:r>
              <a:endPar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grpSp>
      <p:grpSp>
        <p:nvGrpSpPr>
          <p:cNvPr id="39" name="Group 38"/>
          <p:cNvGrpSpPr/>
          <p:nvPr/>
        </p:nvGrpSpPr>
        <p:grpSpPr>
          <a:xfrm>
            <a:off x="457200" y="4038600"/>
            <a:ext cx="2669320" cy="2245043"/>
            <a:chOff x="720979" y="4038600"/>
            <a:chExt cx="2669320" cy="2245043"/>
          </a:xfrm>
        </p:grpSpPr>
        <p:pic>
          <p:nvPicPr>
            <p:cNvPr id="40" name="Picture 39" descr="computer.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4038600"/>
              <a:ext cx="1219200" cy="1219200"/>
            </a:xfrm>
            <a:prstGeom prst="rect">
              <a:avLst/>
            </a:prstGeom>
          </p:spPr>
        </p:pic>
        <p:sp>
          <p:nvSpPr>
            <p:cNvPr id="41" name="TextBox 40"/>
            <p:cNvSpPr txBox="1"/>
            <p:nvPr/>
          </p:nvSpPr>
          <p:spPr>
            <a:xfrm>
              <a:off x="720979" y="5206425"/>
              <a:ext cx="2669320" cy="107721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rPr>
                <a:t>VM Cloning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Deduplication</a:t>
              </a:r>
              <a:endPar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pic>
          <p:nvPicPr>
            <p:cNvPr id="42" name="Picture 41" descr="computer.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81200" y="4038600"/>
              <a:ext cx="1219200" cy="1219200"/>
            </a:xfrm>
            <a:prstGeom prst="rect">
              <a:avLst/>
            </a:prstGeom>
          </p:spPr>
        </p:pic>
      </p:grpSp>
      <p:grpSp>
        <p:nvGrpSpPr>
          <p:cNvPr id="43" name="Group 42"/>
          <p:cNvGrpSpPr/>
          <p:nvPr/>
        </p:nvGrpSpPr>
        <p:grpSpPr>
          <a:xfrm>
            <a:off x="6228184" y="1772816"/>
            <a:ext cx="2752677" cy="1930052"/>
            <a:chOff x="6043903" y="1803748"/>
            <a:chExt cx="2752677" cy="1930052"/>
          </a:xfrm>
        </p:grpSpPr>
        <p:grpSp>
          <p:nvGrpSpPr>
            <p:cNvPr id="44" name="Group 43"/>
            <p:cNvGrpSpPr/>
            <p:nvPr/>
          </p:nvGrpSpPr>
          <p:grpSpPr>
            <a:xfrm>
              <a:off x="6043903" y="1905000"/>
              <a:ext cx="2752677" cy="1828800"/>
              <a:chOff x="6043903" y="1905000"/>
              <a:chExt cx="2752677" cy="1828800"/>
            </a:xfrm>
          </p:grpSpPr>
          <p:sp>
            <p:nvSpPr>
              <p:cNvPr id="46" name="Rounded Rectangle 45"/>
              <p:cNvSpPr/>
              <p:nvPr/>
            </p:nvSpPr>
            <p:spPr>
              <a:xfrm>
                <a:off x="6324600" y="1905000"/>
                <a:ext cx="533400" cy="1143000"/>
              </a:xfrm>
              <a:prstGeom prst="roundRect">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7" name="Rounded Rectangle 46"/>
              <p:cNvSpPr/>
              <p:nvPr/>
            </p:nvSpPr>
            <p:spPr>
              <a:xfrm>
                <a:off x="7848600" y="1905000"/>
                <a:ext cx="533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8" name="TextBox 47"/>
              <p:cNvSpPr txBox="1"/>
              <p:nvPr/>
            </p:nvSpPr>
            <p:spPr>
              <a:xfrm>
                <a:off x="6043903" y="3149025"/>
                <a:ext cx="2752677"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Checkpointing</a:t>
                </a:r>
                <a:endPar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cxnSp>
            <p:nvCxnSpPr>
              <p:cNvPr id="49" name="Straight Arrow Connector 48"/>
              <p:cNvCxnSpPr>
                <a:stCxn id="46" idx="3"/>
                <a:endCxn id="47" idx="1"/>
              </p:cNvCxnSpPr>
              <p:nvPr/>
            </p:nvCxnSpPr>
            <p:spPr>
              <a:xfrm>
                <a:off x="6858000" y="2476500"/>
                <a:ext cx="990600" cy="1588"/>
              </a:xfrm>
              <a:prstGeom prst="straightConnector1">
                <a:avLst/>
              </a:prstGeom>
              <a:noFill/>
              <a:ln w="38100" cap="flat" cmpd="sng" algn="ctr">
                <a:solidFill>
                  <a:srgbClr val="262626">
                    <a:lumMod val="75000"/>
                    <a:lumOff val="25000"/>
                  </a:srgbClr>
                </a:solidFill>
                <a:prstDash val="dashDot"/>
                <a:tailEnd type="arrow"/>
              </a:ln>
              <a:effectLst/>
            </p:spPr>
          </p:cxnSp>
        </p:grpSp>
        <p:cxnSp>
          <p:nvCxnSpPr>
            <p:cNvPr id="45" name="Straight Connector 44"/>
            <p:cNvCxnSpPr/>
            <p:nvPr/>
          </p:nvCxnSpPr>
          <p:spPr>
            <a:xfrm rot="5400000">
              <a:off x="6172200" y="2489548"/>
              <a:ext cx="1371600" cy="0"/>
            </a:xfrm>
            <a:prstGeom prst="line">
              <a:avLst/>
            </a:prstGeom>
            <a:noFill/>
            <a:ln w="57150" cap="flat" cmpd="sng" algn="ctr">
              <a:solidFill>
                <a:srgbClr val="262626">
                  <a:lumMod val="75000"/>
                  <a:lumOff val="25000"/>
                </a:srgbClr>
              </a:solidFill>
              <a:prstDash val="solid"/>
              <a:headEnd type="none" w="med" len="med"/>
              <a:tailEnd type="none" w="med" len="med"/>
            </a:ln>
            <a:effectLst/>
          </p:spPr>
        </p:cxnSp>
      </p:grpSp>
      <p:grpSp>
        <p:nvGrpSpPr>
          <p:cNvPr id="50" name="Group 49"/>
          <p:cNvGrpSpPr/>
          <p:nvPr/>
        </p:nvGrpSpPr>
        <p:grpSpPr>
          <a:xfrm>
            <a:off x="3733800" y="4267200"/>
            <a:ext cx="2901756" cy="1600200"/>
            <a:chOff x="4768685" y="4267200"/>
            <a:chExt cx="2901756" cy="1600200"/>
          </a:xfrm>
        </p:grpSpPr>
        <p:sp>
          <p:nvSpPr>
            <p:cNvPr id="51" name="Rounded Rectangle 50"/>
            <p:cNvSpPr/>
            <p:nvPr/>
          </p:nvSpPr>
          <p:spPr>
            <a:xfrm>
              <a:off x="4876800" y="4267200"/>
              <a:ext cx="2667000" cy="9906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2" name="Rounded Rectangle 51"/>
            <p:cNvSpPr/>
            <p:nvPr/>
          </p:nvSpPr>
          <p:spPr>
            <a:xfrm>
              <a:off x="5105400" y="4419600"/>
              <a:ext cx="381000" cy="6858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cxnSp>
          <p:nvCxnSpPr>
            <p:cNvPr id="53" name="Straight Arrow Connector 52"/>
            <p:cNvCxnSpPr/>
            <p:nvPr/>
          </p:nvCxnSpPr>
          <p:spPr>
            <a:xfrm>
              <a:off x="5486400" y="4724400"/>
              <a:ext cx="1524000" cy="1588"/>
            </a:xfrm>
            <a:prstGeom prst="straightConnector1">
              <a:avLst/>
            </a:prstGeom>
            <a:noFill/>
            <a:ln w="28575" cap="flat" cmpd="sng" algn="ctr">
              <a:solidFill>
                <a:sysClr val="window" lastClr="FFFFFF"/>
              </a:solidFill>
              <a:prstDash val="dash"/>
              <a:tailEnd type="arrow" w="lg" len="lg"/>
            </a:ln>
            <a:effectLst/>
          </p:spPr>
        </p:cxnSp>
        <p:sp>
          <p:nvSpPr>
            <p:cNvPr id="54" name="TextBox 53"/>
            <p:cNvSpPr txBox="1"/>
            <p:nvPr/>
          </p:nvSpPr>
          <p:spPr>
            <a:xfrm>
              <a:off x="4768685" y="5282625"/>
              <a:ext cx="2901756"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lumMod val="95000"/>
                      <a:lumOff val="5000"/>
                    </a:srgbClr>
                  </a:solidFill>
                  <a:effectLst/>
                  <a:uLnTx/>
                  <a:uFillTx/>
                  <a:latin typeface="Tahoma"/>
                  <a:ea typeface="+mn-ea"/>
                  <a:cs typeface="+mn-cs"/>
                </a:rPr>
                <a:t>Page Migration</a:t>
              </a:r>
            </a:p>
          </p:txBody>
        </p:sp>
      </p:grpSp>
      <p:sp>
        <p:nvSpPr>
          <p:cNvPr id="55" name="Oval 54"/>
          <p:cNvSpPr/>
          <p:nvPr/>
        </p:nvSpPr>
        <p:spPr>
          <a:xfrm>
            <a:off x="7391400" y="45720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6" name="Oval 55"/>
          <p:cNvSpPr/>
          <p:nvPr/>
        </p:nvSpPr>
        <p:spPr>
          <a:xfrm>
            <a:off x="7620000" y="45720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7" name="Oval 56"/>
          <p:cNvSpPr/>
          <p:nvPr/>
        </p:nvSpPr>
        <p:spPr>
          <a:xfrm>
            <a:off x="7848600" y="45720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8" name="TextBox 57"/>
          <p:cNvSpPr txBox="1"/>
          <p:nvPr/>
        </p:nvSpPr>
        <p:spPr>
          <a:xfrm>
            <a:off x="6934200" y="4648200"/>
            <a:ext cx="187583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Tahoma"/>
                <a:ea typeface="+mn-ea"/>
                <a:cs typeface="+mn-cs"/>
              </a:rPr>
              <a:t>Many more</a:t>
            </a:r>
          </a:p>
        </p:txBody>
      </p:sp>
      <p:sp>
        <p:nvSpPr>
          <p:cNvPr id="3" name="Rectangle 2"/>
          <p:cNvSpPr/>
          <p:nvPr/>
        </p:nvSpPr>
        <p:spPr>
          <a:xfrm>
            <a:off x="395536" y="836712"/>
            <a:ext cx="9756576" cy="523220"/>
          </a:xfrm>
          <a:prstGeom prst="rect">
            <a:avLst/>
          </a:prstGeom>
        </p:spPr>
        <p:txBody>
          <a:bodyPr wrap="square">
            <a:spAutoFit/>
          </a:bodyPr>
          <a:lstStyle/>
          <a:p>
            <a:pPr marL="228600" marR="0" lvl="1" indent="0" algn="l" defTabSz="914400" rtl="0" eaLnBrk="1" fontAlgn="auto" latinLnBrk="0" hangingPunct="1">
              <a:lnSpc>
                <a:spcPct val="100000"/>
              </a:lnSpc>
              <a:spcBef>
                <a:spcPct val="20000"/>
              </a:spcBef>
              <a:spcAft>
                <a:spcPts val="0"/>
              </a:spcAft>
              <a:buClrTx/>
              <a:buSzTx/>
              <a:buFontTx/>
              <a:buNone/>
              <a:tabLst/>
              <a:defRPr/>
            </a:pPr>
            <a:r>
              <a:rPr kumimoji="0" lang="en-US" sz="2400" b="0" i="1" u="none" strike="noStrike" kern="1200" cap="none" spc="-70" normalizeH="0" baseline="0" noProof="0" dirty="0" err="1">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memmove</a:t>
            </a:r>
            <a:r>
              <a:rPr kumimoji="0" lang="en-US" sz="2400" b="0" i="0" u="none" strike="noStrike" kern="1200" cap="none" spc="-70" normalizeH="0" baseline="0" noProof="0" dirty="0">
                <a:ln>
                  <a:noFill/>
                </a:ln>
                <a:solidFill>
                  <a:srgbClr val="FF0000"/>
                </a:solidFill>
                <a:effectLst/>
                <a:uLnTx/>
                <a:uFillTx/>
                <a:latin typeface="Gill Sans MT" panose="020B0502020104020203" pitchFamily="34" charset="0"/>
                <a:ea typeface="+mn-ea"/>
                <a:cs typeface="+mn-cs"/>
              </a:rPr>
              <a:t> &amp; </a:t>
            </a:r>
            <a:r>
              <a:rPr kumimoji="0" lang="en-US" sz="2400" b="0" i="1" u="none" strike="noStrike" kern="1200" cap="none" spc="-70" normalizeH="0" baseline="0" noProof="0" dirty="0" err="1">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memcpy</a:t>
            </a:r>
            <a:r>
              <a:rPr kumimoji="0" lang="en-US" sz="2400" b="0" i="1"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a:t>
            </a:r>
            <a:r>
              <a:rPr kumimoji="0" lang="en-US" sz="28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 </a:t>
            </a:r>
            <a:r>
              <a:rPr kumimoji="0" lang="en-US" sz="24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5% cycles in Google’s datacenter </a:t>
            </a:r>
            <a:r>
              <a:rPr kumimoji="0" lang="en-US" sz="18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a:t>
            </a:r>
            <a:r>
              <a:rPr kumimoji="0" lang="en-US" sz="1800" b="0" i="0" u="none" strike="noStrike" kern="1200" cap="none" spc="-70" normalizeH="0" baseline="0" noProof="0" dirty="0" err="1">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Kanev</a:t>
            </a:r>
            <a:r>
              <a:rPr kumimoji="0" lang="en-US" sz="18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rPr>
              <a:t>+ ISCA’15]</a:t>
            </a:r>
            <a:endParaRPr kumimoji="0" lang="en-US" sz="2400" b="0" i="0" u="none" strike="noStrike" kern="1200" cap="none" spc="-70" normalizeH="0" baseline="0" noProof="0" dirty="0">
              <a:ln>
                <a:noFill/>
              </a:ln>
              <a:solidFill>
                <a:srgbClr val="FF0000"/>
              </a:solidFill>
              <a:effectLst/>
              <a:uLnTx/>
              <a:uFillTx/>
              <a:latin typeface="Gill Sans MT" panose="020B0502020104020203"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8463250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8" grpId="0"/>
      <p:bldP spid="3"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52"/>
            <a:ext cx="8229600" cy="1143000"/>
          </a:xfrm>
        </p:spPr>
        <p:txBody>
          <a:bodyPr>
            <a:normAutofit/>
          </a:bodyPr>
          <a:lstStyle/>
          <a:p>
            <a:r>
              <a:rPr lang="en-US" dirty="0">
                <a:solidFill>
                  <a:srgbClr val="1A5712"/>
                </a:solidFill>
                <a:latin typeface="Garamond"/>
                <a:cs typeface="Garamond"/>
              </a:rPr>
              <a:t>Today’s Systems: Bulk Data Copy</a:t>
            </a:r>
          </a:p>
        </p:txBody>
      </p:sp>
      <p:sp>
        <p:nvSpPr>
          <p:cNvPr id="4" name="Rectangle 3"/>
          <p:cNvSpPr/>
          <p:nvPr/>
        </p:nvSpPr>
        <p:spPr bwMode="auto">
          <a:xfrm>
            <a:off x="7042402" y="1528540"/>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491319" y="2518009"/>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801504" y="3507471"/>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442949" y="3507471"/>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193579" y="3507471"/>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162568" y="3507471"/>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276300" y="3229966"/>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284606" y="2768212"/>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529403" y="2997952"/>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1937982" y="3186749"/>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696036" y="2927441"/>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131558" y="3282283"/>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042246" y="2968408"/>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044517" y="3659885"/>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042245"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9" name="Rectangle 18"/>
          <p:cNvSpPr/>
          <p:nvPr/>
        </p:nvSpPr>
        <p:spPr bwMode="auto">
          <a:xfrm>
            <a:off x="7044517" y="3659884"/>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0" name="Rectangle 19"/>
          <p:cNvSpPr/>
          <p:nvPr/>
        </p:nvSpPr>
        <p:spPr bwMode="auto">
          <a:xfrm>
            <a:off x="7194635"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1" name="Rectangle 20"/>
          <p:cNvSpPr/>
          <p:nvPr/>
        </p:nvSpPr>
        <p:spPr bwMode="auto">
          <a:xfrm>
            <a:off x="1956169" y="3198146"/>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2" name="Rectangle 21"/>
          <p:cNvSpPr/>
          <p:nvPr/>
        </p:nvSpPr>
        <p:spPr bwMode="auto">
          <a:xfrm>
            <a:off x="1956170" y="3580283"/>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3" name="Rectangle 22"/>
          <p:cNvSpPr/>
          <p:nvPr/>
        </p:nvSpPr>
        <p:spPr bwMode="auto">
          <a:xfrm>
            <a:off x="7347034"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4" name="Rectangle 23"/>
          <p:cNvSpPr/>
          <p:nvPr/>
        </p:nvSpPr>
        <p:spPr bwMode="auto">
          <a:xfrm>
            <a:off x="8240015"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5" name="Rectangle 24"/>
          <p:cNvSpPr/>
          <p:nvPr/>
        </p:nvSpPr>
        <p:spPr bwMode="auto">
          <a:xfrm>
            <a:off x="7788313"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6" name="Rectangle 25"/>
          <p:cNvSpPr/>
          <p:nvPr/>
        </p:nvSpPr>
        <p:spPr bwMode="auto">
          <a:xfrm>
            <a:off x="7640462"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7" name="Rectangle 26"/>
          <p:cNvSpPr/>
          <p:nvPr/>
        </p:nvSpPr>
        <p:spPr bwMode="auto">
          <a:xfrm>
            <a:off x="7492613"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8" name="Rectangle 27"/>
          <p:cNvSpPr/>
          <p:nvPr/>
        </p:nvSpPr>
        <p:spPr bwMode="auto">
          <a:xfrm>
            <a:off x="8088563"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9" name="Rectangle 28"/>
          <p:cNvSpPr/>
          <p:nvPr/>
        </p:nvSpPr>
        <p:spPr bwMode="auto">
          <a:xfrm>
            <a:off x="7940712" y="2968408"/>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30" name="TextBox 29"/>
          <p:cNvSpPr txBox="1"/>
          <p:nvPr/>
        </p:nvSpPr>
        <p:spPr>
          <a:xfrm>
            <a:off x="3731734" y="1507524"/>
            <a:ext cx="223971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1) High latency</a:t>
            </a:r>
          </a:p>
        </p:txBody>
      </p:sp>
      <p:cxnSp>
        <p:nvCxnSpPr>
          <p:cNvPr id="31" name="Curved Connector 30"/>
          <p:cNvCxnSpPr>
            <a:stCxn id="30" idx="3"/>
            <a:endCxn id="18" idx="1"/>
          </p:cNvCxnSpPr>
          <p:nvPr/>
        </p:nvCxnSpPr>
        <p:spPr bwMode="auto">
          <a:xfrm>
            <a:off x="5971450" y="1738357"/>
            <a:ext cx="1070795" cy="1352881"/>
          </a:xfrm>
          <a:prstGeom prst="curvedConnector3">
            <a:avLst>
              <a:gd name="adj1" fmla="val 50000"/>
            </a:avLst>
          </a:prstGeom>
          <a:solidFill>
            <a:schemeClr val="accent1"/>
          </a:solidFill>
          <a:ln w="28575" cap="flat" cmpd="sng" algn="ctr">
            <a:solidFill>
              <a:srgbClr val="C00000"/>
            </a:solidFill>
            <a:prstDash val="solid"/>
            <a:round/>
            <a:headEnd type="none" w="med" len="med"/>
            <a:tailEnd type="stealth" w="lg" len="lg"/>
          </a:ln>
          <a:effectLst/>
        </p:spPr>
      </p:cxnSp>
      <p:sp>
        <p:nvSpPr>
          <p:cNvPr id="32" name="TextBox 31"/>
          <p:cNvSpPr txBox="1"/>
          <p:nvPr/>
        </p:nvSpPr>
        <p:spPr>
          <a:xfrm>
            <a:off x="2673162" y="5008669"/>
            <a:ext cx="40398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2) High bandwidth utilization</a:t>
            </a:r>
          </a:p>
        </p:txBody>
      </p:sp>
      <p:cxnSp>
        <p:nvCxnSpPr>
          <p:cNvPr id="33" name="Curved Connector 48"/>
          <p:cNvCxnSpPr>
            <a:stCxn id="32" idx="3"/>
            <a:endCxn id="15" idx="5"/>
          </p:cNvCxnSpPr>
          <p:nvPr/>
        </p:nvCxnSpPr>
        <p:spPr bwMode="auto">
          <a:xfrm flipH="1" flipV="1">
            <a:off x="6086902" y="3620065"/>
            <a:ext cx="626148" cy="1619437"/>
          </a:xfrm>
          <a:prstGeom prst="curvedConnector4">
            <a:avLst>
              <a:gd name="adj1" fmla="val -36509"/>
              <a:gd name="adj2" fmla="val 53651"/>
            </a:avLst>
          </a:prstGeom>
          <a:solidFill>
            <a:schemeClr val="accent1"/>
          </a:solidFill>
          <a:ln w="28575" cap="flat" cmpd="sng" algn="ctr">
            <a:solidFill>
              <a:srgbClr val="C00000"/>
            </a:solidFill>
            <a:prstDash val="solid"/>
            <a:round/>
            <a:headEnd type="none" w="med" len="med"/>
            <a:tailEnd type="stealth" w="lg" len="lg"/>
          </a:ln>
          <a:effectLst/>
        </p:spPr>
      </p:cxnSp>
      <p:sp>
        <p:nvSpPr>
          <p:cNvPr id="34" name="TextBox 33"/>
          <p:cNvSpPr txBox="1"/>
          <p:nvPr/>
        </p:nvSpPr>
        <p:spPr>
          <a:xfrm>
            <a:off x="378924" y="1861816"/>
            <a:ext cx="24521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3) Cache pollution</a:t>
            </a:r>
          </a:p>
        </p:txBody>
      </p:sp>
      <p:cxnSp>
        <p:nvCxnSpPr>
          <p:cNvPr id="35" name="Curved Connector 48"/>
          <p:cNvCxnSpPr>
            <a:stCxn id="34" idx="3"/>
            <a:endCxn id="21" idx="0"/>
          </p:cNvCxnSpPr>
          <p:nvPr/>
        </p:nvCxnSpPr>
        <p:spPr bwMode="auto">
          <a:xfrm flipH="1">
            <a:off x="2031232" y="2092649"/>
            <a:ext cx="799806" cy="1105497"/>
          </a:xfrm>
          <a:prstGeom prst="curvedConnector4">
            <a:avLst>
              <a:gd name="adj1" fmla="val -28582"/>
              <a:gd name="adj2" fmla="val 60440"/>
            </a:avLst>
          </a:prstGeom>
          <a:solidFill>
            <a:schemeClr val="accent1"/>
          </a:solidFill>
          <a:ln w="28575" cap="flat" cmpd="sng" algn="ctr">
            <a:solidFill>
              <a:srgbClr val="C00000"/>
            </a:solidFill>
            <a:prstDash val="solid"/>
            <a:round/>
            <a:headEnd type="none" w="med" len="med"/>
            <a:tailEnd type="stealth" w="lg" len="lg"/>
          </a:ln>
          <a:effectLst/>
        </p:spPr>
      </p:cxnSp>
      <p:sp>
        <p:nvSpPr>
          <p:cNvPr id="36" name="TextBox 35"/>
          <p:cNvSpPr txBox="1"/>
          <p:nvPr/>
        </p:nvSpPr>
        <p:spPr>
          <a:xfrm>
            <a:off x="2673162" y="5498830"/>
            <a:ext cx="413927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4) Unwanted data movement</a:t>
            </a:r>
          </a:p>
        </p:txBody>
      </p:sp>
      <p:sp>
        <p:nvSpPr>
          <p:cNvPr id="37" name="Slide Number Placeholder 3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3C8E0-6DD9-4302-9AA9-5177C785CB79}"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9" name="TextBox 38"/>
          <p:cNvSpPr txBox="1"/>
          <p:nvPr/>
        </p:nvSpPr>
        <p:spPr>
          <a:xfrm>
            <a:off x="179512" y="6093296"/>
            <a:ext cx="7584528"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    (for 4KB page copy via DMA)</a:t>
            </a:r>
          </a:p>
        </p:txBody>
      </p:sp>
    </p:spTree>
    <p:extLst>
      <p:ext uri="{BB962C8B-B14F-4D97-AF65-F5344CB8AC3E}">
        <p14:creationId xmlns:p14="http://schemas.microsoft.com/office/powerpoint/2010/main" val="74617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35" presetClass="path" presetSubtype="0" accel="50000" decel="50000" fill="hold" grpId="1" nodeType="clickEffect">
                                  <p:stCondLst>
                                    <p:cond delay="0"/>
                                  </p:stCondLst>
                                  <p:childTnLst>
                                    <p:animMotion origin="layout" path="M 1.38889E-6 -2.59019E-6 L -0.55156 0.03169 " pathEditMode="relative" rAng="0" ptsTypes="AA">
                                      <p:cBhvr>
                                        <p:cTn id="19" dur="500" fill="hold"/>
                                        <p:tgtEl>
                                          <p:spTgt spid="18"/>
                                        </p:tgtEl>
                                        <p:attrNameLst>
                                          <p:attrName>ppt_x</p:attrName>
                                          <p:attrName>ppt_y</p:attrName>
                                        </p:attrNameLst>
                                      </p:cBhvr>
                                      <p:rCtr x="-27600" y="1600"/>
                                    </p:animMotion>
                                  </p:childTnLst>
                                </p:cTn>
                              </p:par>
                            </p:childTnLst>
                          </p:cTn>
                        </p:par>
                        <p:par>
                          <p:cTn id="20" fill="hold">
                            <p:stCondLst>
                              <p:cond delay="500"/>
                            </p:stCondLst>
                            <p:childTnLst>
                              <p:par>
                                <p:cTn id="21" presetID="1" presetClass="exit" presetSubtype="0" fill="hold" grpId="2" nodeType="afterEffect">
                                  <p:stCondLst>
                                    <p:cond delay="0"/>
                                  </p:stCondLst>
                                  <p:childTnLst>
                                    <p:set>
                                      <p:cBhvr>
                                        <p:cTn id="22" dur="1" fill="hold">
                                          <p:stCondLst>
                                            <p:cond delay="0"/>
                                          </p:stCondLst>
                                        </p:cTn>
                                        <p:tgtEl>
                                          <p:spTgt spid="18"/>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35" presetClass="path" presetSubtype="0" accel="50000" decel="50000" fill="hold" grpId="1" nodeType="clickEffect">
                                  <p:stCondLst>
                                    <p:cond delay="0"/>
                                  </p:stCondLst>
                                  <p:childTnLst>
                                    <p:animMotion origin="layout" path="M -2.22222E-6 1.18409E-6 L -0.54114 -0.0118 " pathEditMode="relative" rAng="0" ptsTypes="AA">
                                      <p:cBhvr>
                                        <p:cTn id="33" dur="500" fill="hold"/>
                                        <p:tgtEl>
                                          <p:spTgt spid="19"/>
                                        </p:tgtEl>
                                        <p:attrNameLst>
                                          <p:attrName>ppt_x</p:attrName>
                                          <p:attrName>ppt_y</p:attrName>
                                        </p:attrNameLst>
                                      </p:cBhvr>
                                      <p:rCtr x="-27100" y="-600"/>
                                    </p:animMotion>
                                  </p:childTnLst>
                                </p:cTn>
                              </p:par>
                            </p:childTnLst>
                          </p:cTn>
                        </p:par>
                        <p:par>
                          <p:cTn id="34" fill="hold">
                            <p:stCondLst>
                              <p:cond delay="500"/>
                            </p:stCondLst>
                            <p:childTnLst>
                              <p:par>
                                <p:cTn id="35" presetID="1" presetClass="exit" presetSubtype="0" fill="hold" grpId="2" nodeType="afterEffect">
                                  <p:stCondLst>
                                    <p:cond delay="0"/>
                                  </p:stCondLst>
                                  <p:childTnLst>
                                    <p:set>
                                      <p:cBhvr>
                                        <p:cTn id="36" dur="1" fill="hold">
                                          <p:stCondLst>
                                            <p:cond delay="0"/>
                                          </p:stCondLst>
                                        </p:cTn>
                                        <p:tgtEl>
                                          <p:spTgt spid="19"/>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2"/>
                                        </p:tgtEl>
                                        <p:attrNameLst>
                                          <p:attrName>fillcolor</p:attrName>
                                        </p:attrNameLst>
                                      </p:cBhvr>
                                      <p:to>
                                        <a:schemeClr val="bg1"/>
                                      </p:to>
                                    </p:animClr>
                                    <p:set>
                                      <p:cBhvr>
                                        <p:cTn id="43" dur="500" fill="hold"/>
                                        <p:tgtEl>
                                          <p:spTgt spid="22"/>
                                        </p:tgtEl>
                                        <p:attrNameLst>
                                          <p:attrName>fill.type</p:attrName>
                                        </p:attrNameLst>
                                      </p:cBhvr>
                                      <p:to>
                                        <p:strVal val="solid"/>
                                      </p:to>
                                    </p:set>
                                    <p:set>
                                      <p:cBhvr>
                                        <p:cTn id="44" dur="500" fill="hold"/>
                                        <p:tgtEl>
                                          <p:spTgt spid="22"/>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fade">
                                      <p:cBhvr>
                                        <p:cTn id="73" dur="500"/>
                                        <p:tgtEl>
                                          <p:spTgt spid="30"/>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par>
                                <p:cTn id="82" presetID="10" presetClass="entr" presetSubtype="0" fill="hold"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fade">
                                      <p:cBhvr>
                                        <p:cTn id="84" dur="500"/>
                                        <p:tgtEl>
                                          <p:spTgt spid="3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500"/>
                                        <p:tgtEl>
                                          <p:spTgt spid="34"/>
                                        </p:tgtEl>
                                      </p:cBhvr>
                                    </p:animEffect>
                                  </p:childTnLst>
                                </p:cTn>
                              </p:par>
                              <p:par>
                                <p:cTn id="90" presetID="10" presetClass="entr" presetSubtype="0" fill="hold" nodeType="with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fade">
                                      <p:cBhvr>
                                        <p:cTn id="92" dur="500"/>
                                        <p:tgtEl>
                                          <p:spTgt spid="35"/>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fade">
                                      <p:cBhvr>
                                        <p:cTn id="97" dur="500"/>
                                        <p:tgtEl>
                                          <p:spTgt spid="36"/>
                                        </p:tgtEl>
                                      </p:cBhvr>
                                    </p:animEffec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8" grpId="1" animBg="1"/>
      <p:bldP spid="18" grpId="2" animBg="1"/>
      <p:bldP spid="19" grpId="0" animBg="1"/>
      <p:bldP spid="19" grpId="1" animBg="1"/>
      <p:bldP spid="19" grpId="2"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2" grpId="0"/>
      <p:bldP spid="34" grpId="0"/>
      <p:bldP spid="36" grpId="0"/>
      <p:bldP spid="39"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534400" cy="1143000"/>
          </a:xfrm>
        </p:spPr>
        <p:txBody>
          <a:bodyPr>
            <a:normAutofit/>
          </a:bodyPr>
          <a:lstStyle/>
          <a:p>
            <a:r>
              <a:rPr lang="en-US" dirty="0">
                <a:solidFill>
                  <a:srgbClr val="1A5712"/>
                </a:solidFill>
                <a:latin typeface="Garamond"/>
                <a:cs typeface="Garamond"/>
              </a:rPr>
              <a:t>Future Systems: In-Memory Copy</a:t>
            </a:r>
          </a:p>
        </p:txBody>
      </p:sp>
      <p:sp>
        <p:nvSpPr>
          <p:cNvPr id="4" name="Rectangle 3"/>
          <p:cNvSpPr/>
          <p:nvPr/>
        </p:nvSpPr>
        <p:spPr bwMode="auto">
          <a:xfrm>
            <a:off x="7042402" y="1528540"/>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491319" y="2518009"/>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801504" y="3507471"/>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442949" y="3507471"/>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193579" y="3507471"/>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162568" y="3507471"/>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276300" y="3229966"/>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284606" y="2768212"/>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529403" y="2997952"/>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1937982" y="3186749"/>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696036" y="2927441"/>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131558" y="3282283"/>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042246" y="2960170"/>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044517" y="3659885"/>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042246" y="2954740"/>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19" name="Straight Arrow Connector 18"/>
          <p:cNvCxnSpPr>
            <a:stCxn id="18" idx="2"/>
            <a:endCxn id="17" idx="0"/>
          </p:cNvCxnSpPr>
          <p:nvPr/>
        </p:nvCxnSpPr>
        <p:spPr bwMode="auto">
          <a:xfrm rot="16200000" flipH="1">
            <a:off x="7488635" y="3429574"/>
            <a:ext cx="459485" cy="1135"/>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sp>
        <p:nvSpPr>
          <p:cNvPr id="20" name="TextBox 19"/>
          <p:cNvSpPr txBox="1"/>
          <p:nvPr/>
        </p:nvSpPr>
        <p:spPr>
          <a:xfrm>
            <a:off x="4015945" y="1507524"/>
            <a:ext cx="217078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1) Low latency</a:t>
            </a:r>
          </a:p>
        </p:txBody>
      </p:sp>
      <p:cxnSp>
        <p:nvCxnSpPr>
          <p:cNvPr id="21" name="Curved Connector 20"/>
          <p:cNvCxnSpPr>
            <a:stCxn id="20" idx="3"/>
            <a:endCxn id="18" idx="1"/>
          </p:cNvCxnSpPr>
          <p:nvPr/>
        </p:nvCxnSpPr>
        <p:spPr bwMode="auto">
          <a:xfrm>
            <a:off x="6186732" y="1738357"/>
            <a:ext cx="855514" cy="1339213"/>
          </a:xfrm>
          <a:prstGeom prst="curvedConnector3">
            <a:avLst>
              <a:gd name="adj1" fmla="val 50000"/>
            </a:avLst>
          </a:prstGeom>
          <a:solidFill>
            <a:schemeClr val="accent1"/>
          </a:solidFill>
          <a:ln w="28575" cap="flat" cmpd="sng" algn="ctr">
            <a:solidFill>
              <a:srgbClr val="003399"/>
            </a:solidFill>
            <a:prstDash val="solid"/>
            <a:round/>
            <a:headEnd type="none" w="med" len="med"/>
            <a:tailEnd type="stealth" w="lg" len="lg"/>
          </a:ln>
          <a:effectLst/>
        </p:spPr>
      </p:cxnSp>
      <p:sp>
        <p:nvSpPr>
          <p:cNvPr id="22" name="TextBox 21"/>
          <p:cNvSpPr txBox="1"/>
          <p:nvPr/>
        </p:nvSpPr>
        <p:spPr>
          <a:xfrm>
            <a:off x="2819400" y="5282524"/>
            <a:ext cx="387096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2) Low bandwidth utilization</a:t>
            </a:r>
          </a:p>
        </p:txBody>
      </p:sp>
      <p:cxnSp>
        <p:nvCxnSpPr>
          <p:cNvPr id="23" name="Curved Connector 51"/>
          <p:cNvCxnSpPr>
            <a:stCxn id="22" idx="3"/>
            <a:endCxn id="15" idx="5"/>
          </p:cNvCxnSpPr>
          <p:nvPr/>
        </p:nvCxnSpPr>
        <p:spPr bwMode="auto">
          <a:xfrm flipH="1" flipV="1">
            <a:off x="6086902" y="3620065"/>
            <a:ext cx="603459" cy="1893292"/>
          </a:xfrm>
          <a:prstGeom prst="curvedConnector4">
            <a:avLst>
              <a:gd name="adj1" fmla="val -37882"/>
              <a:gd name="adj2" fmla="val 53123"/>
            </a:avLst>
          </a:prstGeom>
          <a:solidFill>
            <a:schemeClr val="accent1"/>
          </a:solidFill>
          <a:ln w="28575" cap="flat" cmpd="sng" algn="ctr">
            <a:solidFill>
              <a:srgbClr val="003399"/>
            </a:solidFill>
            <a:prstDash val="solid"/>
            <a:round/>
            <a:headEnd type="none" w="med" len="med"/>
            <a:tailEnd type="stealth" w="lg" len="lg"/>
          </a:ln>
          <a:effectLst/>
        </p:spPr>
      </p:cxnSp>
      <p:sp>
        <p:nvSpPr>
          <p:cNvPr id="24" name="TextBox 23"/>
          <p:cNvSpPr txBox="1"/>
          <p:nvPr/>
        </p:nvSpPr>
        <p:spPr>
          <a:xfrm>
            <a:off x="428359" y="1505479"/>
            <a:ext cx="31056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3) No cache pollution</a:t>
            </a:r>
          </a:p>
        </p:txBody>
      </p:sp>
      <p:cxnSp>
        <p:nvCxnSpPr>
          <p:cNvPr id="25" name="Curved Connector 51"/>
          <p:cNvCxnSpPr>
            <a:stCxn id="24" idx="3"/>
            <a:endCxn id="13" idx="0"/>
          </p:cNvCxnSpPr>
          <p:nvPr/>
        </p:nvCxnSpPr>
        <p:spPr bwMode="auto">
          <a:xfrm flipH="1">
            <a:off x="2190466" y="1736312"/>
            <a:ext cx="1343566" cy="1450437"/>
          </a:xfrm>
          <a:prstGeom prst="curvedConnector4">
            <a:avLst>
              <a:gd name="adj1" fmla="val -17014"/>
              <a:gd name="adj2" fmla="val 57957"/>
            </a:avLst>
          </a:prstGeom>
          <a:solidFill>
            <a:schemeClr val="accent1"/>
          </a:solidFill>
          <a:ln w="28575" cap="flat" cmpd="sng" algn="ctr">
            <a:solidFill>
              <a:srgbClr val="003399"/>
            </a:solidFill>
            <a:prstDash val="solid"/>
            <a:round/>
            <a:headEnd type="none" w="med" len="med"/>
            <a:tailEnd type="stealth" w="lg" len="lg"/>
          </a:ln>
          <a:effectLst/>
        </p:spPr>
      </p:cxnSp>
      <p:sp>
        <p:nvSpPr>
          <p:cNvPr id="26" name="TextBox 25"/>
          <p:cNvSpPr txBox="1"/>
          <p:nvPr/>
        </p:nvSpPr>
        <p:spPr>
          <a:xfrm>
            <a:off x="2819400" y="5682064"/>
            <a:ext cx="479855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4) No unwanted data movement</a:t>
            </a:r>
          </a:p>
        </p:txBody>
      </p:sp>
      <p:sp>
        <p:nvSpPr>
          <p:cNvPr id="28" name="Slide Number Placeholder 2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3C8E0-6DD9-4302-9AA9-5177C785CB79}"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9" name="TextBox 28"/>
          <p:cNvSpPr txBox="1"/>
          <p:nvPr/>
        </p:nvSpPr>
        <p:spPr>
          <a:xfrm>
            <a:off x="179512" y="6093296"/>
            <a:ext cx="2453917"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a:t>
            </a:r>
          </a:p>
        </p:txBody>
      </p:sp>
      <p:sp>
        <p:nvSpPr>
          <p:cNvPr id="31" name="TextBox 30"/>
          <p:cNvSpPr txBox="1"/>
          <p:nvPr/>
        </p:nvSpPr>
        <p:spPr>
          <a:xfrm>
            <a:off x="2830129" y="6093296"/>
            <a:ext cx="2926202"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8000"/>
                </a:solidFill>
                <a:effectLst/>
                <a:uLnTx/>
                <a:uFillTx/>
                <a:latin typeface="Calibri"/>
                <a:ea typeface="+mn-ea"/>
                <a:cs typeface="+mn-cs"/>
                <a:sym typeface="Wingdings"/>
              </a:rPr>
              <a:t>   </a:t>
            </a:r>
            <a:r>
              <a:rPr kumimoji="0" lang="en-US" sz="3200" b="0" i="0" u="none" strike="noStrike" kern="1200" cap="none" spc="0" normalizeH="0" baseline="0" noProof="0" dirty="0">
                <a:ln>
                  <a:noFill/>
                </a:ln>
                <a:solidFill>
                  <a:srgbClr val="008000"/>
                </a:solidFill>
                <a:effectLst/>
                <a:uLnTx/>
                <a:uFillTx/>
                <a:latin typeface="Calibri"/>
                <a:ea typeface="+mn-ea"/>
                <a:cs typeface="+mn-cs"/>
              </a:rPr>
              <a:t>90ns, 0.04uJ</a:t>
            </a:r>
          </a:p>
        </p:txBody>
      </p:sp>
    </p:spTree>
    <p:extLst>
      <p:ext uri="{BB962C8B-B14F-4D97-AF65-F5344CB8AC3E}">
        <p14:creationId xmlns:p14="http://schemas.microsoft.com/office/powerpoint/2010/main" val="159708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61111E-6 2.96296E-6 L -3.61111E-6 0.10277 " pathEditMode="relative" rAng="0" ptsTypes="AA">
                                      <p:cBhvr>
                                        <p:cTn id="6" dur="500" fill="hold"/>
                                        <p:tgtEl>
                                          <p:spTgt spid="18"/>
                                        </p:tgtEl>
                                        <p:attrNameLst>
                                          <p:attrName>ppt_x</p:attrName>
                                          <p:attrName>ppt_y</p:attrName>
                                        </p:attrNameLst>
                                      </p:cBhvr>
                                      <p:rCtr x="0" y="51"/>
                                    </p:animMotion>
                                  </p:childTnLst>
                                </p:cTn>
                              </p:par>
                            </p:childTnLst>
                          </p:cTn>
                        </p:par>
                        <p:par>
                          <p:cTn id="7" fill="hold">
                            <p:stCondLst>
                              <p:cond delay="500"/>
                            </p:stCondLst>
                            <p:childTnLst>
                              <p:par>
                                <p:cTn id="8" presetID="1" presetClass="exit" presetSubtype="0" fill="hold" grpId="1" nodeType="afterEffect">
                                  <p:stCondLst>
                                    <p:cond delay="0"/>
                                  </p:stCondLst>
                                  <p:childTnLst>
                                    <p:set>
                                      <p:cBhvr>
                                        <p:cTn id="9" dur="1" fill="hold">
                                          <p:stCondLst>
                                            <p:cond delay="0"/>
                                          </p:stCondLst>
                                        </p:cTn>
                                        <p:tgtEl>
                                          <p:spTgt spid="18"/>
                                        </p:tgtEl>
                                        <p:attrNameLst>
                                          <p:attrName>style.visibility</p:attrName>
                                        </p:attrNameLst>
                                      </p:cBhvr>
                                      <p:to>
                                        <p:strVal val="hidden"/>
                                      </p:to>
                                    </p:set>
                                  </p:childTnLst>
                                </p:cTn>
                              </p:par>
                              <p:par>
                                <p:cTn id="10" presetID="1" presetClass="emph" presetSubtype="2" fill="hold" nodeType="withEffect">
                                  <p:stCondLst>
                                    <p:cond delay="0"/>
                                  </p:stCondLst>
                                  <p:childTnLst>
                                    <p:animClr clrSpc="rgb" dir="cw">
                                      <p:cBhvr>
                                        <p:cTn id="11" dur="500" fill="hold"/>
                                        <p:tgtEl>
                                          <p:spTgt spid="17"/>
                                        </p:tgtEl>
                                        <p:attrNameLst>
                                          <p:attrName>fillcolor</p:attrName>
                                        </p:attrNameLst>
                                      </p:cBhvr>
                                      <p:to>
                                        <a:schemeClr val="bg1"/>
                                      </p:to>
                                    </p:animClr>
                                    <p:set>
                                      <p:cBhvr>
                                        <p:cTn id="12" dur="500" fill="hold"/>
                                        <p:tgtEl>
                                          <p:spTgt spid="17"/>
                                        </p:tgtEl>
                                        <p:attrNameLst>
                                          <p:attrName>fill.type</p:attrName>
                                        </p:attrNameLst>
                                      </p:cBhvr>
                                      <p:to>
                                        <p:strVal val="solid"/>
                                      </p:to>
                                    </p:set>
                                    <p:set>
                                      <p:cBhvr>
                                        <p:cTn id="13" dur="500" fill="hold"/>
                                        <p:tgtEl>
                                          <p:spTgt spid="17"/>
                                        </p:tgtEl>
                                        <p:attrNameLst>
                                          <p:attrName>fill.on</p:attrName>
                                        </p:attrNameLst>
                                      </p:cBhvr>
                                      <p:to>
                                        <p:strVal val="true"/>
                                      </p:to>
                                    </p:se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0" grpId="0"/>
      <p:bldP spid="22" grpId="0"/>
      <p:bldP spid="24" grpId="0"/>
      <p:bldP spid="26" grpId="0"/>
      <p:bldP spid="29" grpId="0"/>
      <p:bldP spid="31"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28800"/>
            <a:ext cx="7924800" cy="1752600"/>
          </a:xfrm>
        </p:spPr>
        <p:txBody>
          <a:bodyPr/>
          <a:lstStyle/>
          <a:p>
            <a:r>
              <a:rPr lang="en-US" dirty="0"/>
              <a:t>Brief Review: </a:t>
            </a:r>
            <a:br>
              <a:rPr lang="en-US" dirty="0"/>
            </a:br>
            <a:r>
              <a:rPr lang="en-US" dirty="0"/>
              <a:t>		Inside A DRAM Chip</a:t>
            </a:r>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41D3D9-3FE8-4025-BF66-8DAB1ABB951F}" type="slidenum">
              <a:rPr kumimoji="0" lang="en-US" altLang="en-US" sz="1200" b="0" i="0" u="none" strike="noStrike" kern="1200" cap="none" spc="0" normalizeH="0" baseline="0" noProof="0" smtClean="0">
                <a:ln>
                  <a:noFill/>
                </a:ln>
                <a:solidFill>
                  <a:srgbClr val="000000"/>
                </a:solidFill>
                <a:effectLst/>
                <a:uLnTx/>
                <a:uFillTx/>
                <a:latin typeface="Garamond"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en-US" altLang="en-US" sz="1200" b="0" i="0" u="none" strike="noStrike" kern="1200" cap="none" spc="0" normalizeH="0" baseline="0" noProof="0">
              <a:ln>
                <a:noFill/>
              </a:ln>
              <a:solidFill>
                <a:srgbClr val="000000"/>
              </a:solidFill>
              <a:effectLst/>
              <a:uLnTx/>
              <a:uFillTx/>
              <a:latin typeface="Garamond" charset="0"/>
              <a:ea typeface="+mn-ea"/>
              <a:cs typeface="Arial" charset="0"/>
            </a:endParaRPr>
          </a:p>
        </p:txBody>
      </p:sp>
    </p:spTree>
    <p:extLst>
      <p:ext uri="{BB962C8B-B14F-4D97-AF65-F5344CB8AC3E}">
        <p14:creationId xmlns:p14="http://schemas.microsoft.com/office/powerpoint/2010/main" val="373336735"/>
      </p:ext>
    </p:extLst>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ounded Rectangle 149">
            <a:extLst>
              <a:ext uri="{FF2B5EF4-FFF2-40B4-BE49-F238E27FC236}">
                <a16:creationId xmlns:a16="http://schemas.microsoft.com/office/drawing/2014/main" id="{56943FBE-88BA-0C40-8459-C786C98FC24A}"/>
              </a:ext>
            </a:extLst>
          </p:cNvPr>
          <p:cNvSpPr/>
          <p:nvPr/>
        </p:nvSpPr>
        <p:spPr>
          <a:xfrm>
            <a:off x="6623916" y="2159294"/>
            <a:ext cx="1435814" cy="1708210"/>
          </a:xfrm>
          <a:prstGeom prst="roundRect">
            <a:avLst/>
          </a:prstGeom>
          <a:solidFill>
            <a:srgbClr val="CEE2F2"/>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 name="Title 1">
            <a:extLst>
              <a:ext uri="{FF2B5EF4-FFF2-40B4-BE49-F238E27FC236}">
                <a16:creationId xmlns:a16="http://schemas.microsoft.com/office/drawing/2014/main" id="{7B109850-92E3-C647-9C81-512F4898D00C}"/>
              </a:ext>
            </a:extLst>
          </p:cNvPr>
          <p:cNvSpPr>
            <a:spLocks noGrp="1"/>
          </p:cNvSpPr>
          <p:nvPr>
            <p:ph type="title"/>
          </p:nvPr>
        </p:nvSpPr>
        <p:spPr/>
        <p:txBody>
          <a:bodyPr/>
          <a:lstStyle/>
          <a:p>
            <a:r>
              <a:rPr lang="en-US" sz="4400" dirty="0">
                <a:latin typeface="Cambria" panose="02040503050406030204" pitchFamily="18" charset="0"/>
              </a:rPr>
              <a:t>Inside a DRAM Chip </a:t>
            </a:r>
          </a:p>
        </p:txBody>
      </p:sp>
      <p:sp>
        <p:nvSpPr>
          <p:cNvPr id="5" name="Rounded Rectangle 4">
            <a:extLst>
              <a:ext uri="{FF2B5EF4-FFF2-40B4-BE49-F238E27FC236}">
                <a16:creationId xmlns:a16="http://schemas.microsoft.com/office/drawing/2014/main" id="{FDCCBA66-40A7-264A-9CEB-C7DC2FB1D5D2}"/>
              </a:ext>
            </a:extLst>
          </p:cNvPr>
          <p:cNvSpPr/>
          <p:nvPr/>
        </p:nvSpPr>
        <p:spPr>
          <a:xfrm>
            <a:off x="1700174" y="5252312"/>
            <a:ext cx="6400800" cy="1075335"/>
          </a:xfrm>
          <a:prstGeom prst="roundRect">
            <a:avLst>
              <a:gd name="adj" fmla="val 750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7" name="Rounded Rectangle 6">
            <a:extLst>
              <a:ext uri="{FF2B5EF4-FFF2-40B4-BE49-F238E27FC236}">
                <a16:creationId xmlns:a16="http://schemas.microsoft.com/office/drawing/2014/main" id="{B7DF4A09-6AC1-D54B-826B-4AA6989BC403}"/>
              </a:ext>
            </a:extLst>
          </p:cNvPr>
          <p:cNvSpPr/>
          <p:nvPr/>
        </p:nvSpPr>
        <p:spPr>
          <a:xfrm>
            <a:off x="200497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8" name="Rounded Rectangle 7">
            <a:extLst>
              <a:ext uri="{FF2B5EF4-FFF2-40B4-BE49-F238E27FC236}">
                <a16:creationId xmlns:a16="http://schemas.microsoft.com/office/drawing/2014/main" id="{43E3C8A5-4803-0544-B146-B9C76582B36D}"/>
              </a:ext>
            </a:extLst>
          </p:cNvPr>
          <p:cNvSpPr/>
          <p:nvPr/>
        </p:nvSpPr>
        <p:spPr>
          <a:xfrm>
            <a:off x="266791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9" name="Rounded Rectangle 8">
            <a:extLst>
              <a:ext uri="{FF2B5EF4-FFF2-40B4-BE49-F238E27FC236}">
                <a16:creationId xmlns:a16="http://schemas.microsoft.com/office/drawing/2014/main" id="{7B1CDDF2-18BF-C34A-9544-FDBB6B4BB74B}"/>
              </a:ext>
            </a:extLst>
          </p:cNvPr>
          <p:cNvSpPr/>
          <p:nvPr/>
        </p:nvSpPr>
        <p:spPr>
          <a:xfrm>
            <a:off x="334228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0" name="Rounded Rectangle 9">
            <a:extLst>
              <a:ext uri="{FF2B5EF4-FFF2-40B4-BE49-F238E27FC236}">
                <a16:creationId xmlns:a16="http://schemas.microsoft.com/office/drawing/2014/main" id="{A860C73B-FA2B-C04D-B1A7-9BD39A6E0749}"/>
              </a:ext>
            </a:extLst>
          </p:cNvPr>
          <p:cNvSpPr/>
          <p:nvPr/>
        </p:nvSpPr>
        <p:spPr>
          <a:xfrm>
            <a:off x="399760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1" name="Rounded Rectangle 10">
            <a:extLst>
              <a:ext uri="{FF2B5EF4-FFF2-40B4-BE49-F238E27FC236}">
                <a16:creationId xmlns:a16="http://schemas.microsoft.com/office/drawing/2014/main" id="{BBB61902-13B3-5340-A607-1EF2E98F134E}"/>
              </a:ext>
            </a:extLst>
          </p:cNvPr>
          <p:cNvSpPr/>
          <p:nvPr/>
        </p:nvSpPr>
        <p:spPr>
          <a:xfrm>
            <a:off x="522823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2" name="Rounded Rectangle 11">
            <a:extLst>
              <a:ext uri="{FF2B5EF4-FFF2-40B4-BE49-F238E27FC236}">
                <a16:creationId xmlns:a16="http://schemas.microsoft.com/office/drawing/2014/main" id="{1381E661-C1D4-7745-BF5D-B05F987670AE}"/>
              </a:ext>
            </a:extLst>
          </p:cNvPr>
          <p:cNvSpPr/>
          <p:nvPr/>
        </p:nvSpPr>
        <p:spPr>
          <a:xfrm>
            <a:off x="589117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3" name="Rounded Rectangle 12">
            <a:extLst>
              <a:ext uri="{FF2B5EF4-FFF2-40B4-BE49-F238E27FC236}">
                <a16:creationId xmlns:a16="http://schemas.microsoft.com/office/drawing/2014/main" id="{CCB9162B-BC72-284C-9439-D08D6340D7D6}"/>
              </a:ext>
            </a:extLst>
          </p:cNvPr>
          <p:cNvSpPr/>
          <p:nvPr/>
        </p:nvSpPr>
        <p:spPr>
          <a:xfrm>
            <a:off x="656554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4" name="Rounded Rectangle 13">
            <a:extLst>
              <a:ext uri="{FF2B5EF4-FFF2-40B4-BE49-F238E27FC236}">
                <a16:creationId xmlns:a16="http://schemas.microsoft.com/office/drawing/2014/main" id="{97F8B094-7615-4742-963F-2FFC1562F1B8}"/>
              </a:ext>
            </a:extLst>
          </p:cNvPr>
          <p:cNvSpPr/>
          <p:nvPr/>
        </p:nvSpPr>
        <p:spPr>
          <a:xfrm>
            <a:off x="7220864" y="549188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6" name="Straight Connector 15">
            <a:extLst>
              <a:ext uri="{FF2B5EF4-FFF2-40B4-BE49-F238E27FC236}">
                <a16:creationId xmlns:a16="http://schemas.microsoft.com/office/drawing/2014/main" id="{3F0E52E3-9455-3F45-BBEE-2E5519A501D5}"/>
              </a:ext>
            </a:extLst>
          </p:cNvPr>
          <p:cNvCxnSpPr/>
          <p:nvPr/>
        </p:nvCxnSpPr>
        <p:spPr>
          <a:xfrm flipH="1" flipV="1">
            <a:off x="2853353" y="4181490"/>
            <a:ext cx="1144251" cy="1295400"/>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2D51562-7BA6-7F49-AF5A-F31DF6DD9F0C}"/>
              </a:ext>
            </a:extLst>
          </p:cNvPr>
          <p:cNvCxnSpPr>
            <a:cxnSpLocks/>
          </p:cNvCxnSpPr>
          <p:nvPr/>
        </p:nvCxnSpPr>
        <p:spPr>
          <a:xfrm flipV="1">
            <a:off x="4607204" y="4119658"/>
            <a:ext cx="1741170" cy="1357232"/>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911B9448-A4DC-5546-8EB6-661432ED7C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8574" y="5476890"/>
            <a:ext cx="685800" cy="685800"/>
          </a:xfrm>
          <a:prstGeom prst="rect">
            <a:avLst/>
          </a:prstGeom>
        </p:spPr>
      </p:pic>
      <p:sp>
        <p:nvSpPr>
          <p:cNvPr id="20" name="Rectangle 19">
            <a:extLst>
              <a:ext uri="{FF2B5EF4-FFF2-40B4-BE49-F238E27FC236}">
                <a16:creationId xmlns:a16="http://schemas.microsoft.com/office/drawing/2014/main" id="{3616BF7A-B2D3-414B-BD1D-8F8B715B8920}"/>
              </a:ext>
            </a:extLst>
          </p:cNvPr>
          <p:cNvSpPr/>
          <p:nvPr/>
        </p:nvSpPr>
        <p:spPr>
          <a:xfrm>
            <a:off x="2853353" y="1567519"/>
            <a:ext cx="3354194" cy="2595200"/>
          </a:xfrm>
          <a:prstGeom prst="rect">
            <a:avLst/>
          </a:prstGeom>
          <a:solidFill>
            <a:schemeClr val="bg1">
              <a:lumMod val="7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1" name="Rectangle 20">
            <a:extLst>
              <a:ext uri="{FF2B5EF4-FFF2-40B4-BE49-F238E27FC236}">
                <a16:creationId xmlns:a16="http://schemas.microsoft.com/office/drawing/2014/main" id="{19D508FD-33C4-004D-A886-46B4F7BDEB39}"/>
              </a:ext>
            </a:extLst>
          </p:cNvPr>
          <p:cNvSpPr/>
          <p:nvPr/>
        </p:nvSpPr>
        <p:spPr>
          <a:xfrm>
            <a:off x="2920641" y="1402561"/>
            <a:ext cx="3427733" cy="2666639"/>
          </a:xfrm>
          <a:prstGeom prst="rect">
            <a:avLst/>
          </a:prstGeom>
          <a:solidFill>
            <a:schemeClr val="bg1">
              <a:lumMod val="8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2" name="Rectangle 21">
            <a:extLst>
              <a:ext uri="{FF2B5EF4-FFF2-40B4-BE49-F238E27FC236}">
                <a16:creationId xmlns:a16="http://schemas.microsoft.com/office/drawing/2014/main" id="{1E76E1C8-C1E0-7C45-A00D-F33C29010305}"/>
              </a:ext>
            </a:extLst>
          </p:cNvPr>
          <p:cNvSpPr/>
          <p:nvPr/>
        </p:nvSpPr>
        <p:spPr>
          <a:xfrm>
            <a:off x="2994180" y="1309043"/>
            <a:ext cx="3421482" cy="2666639"/>
          </a:xfrm>
          <a:prstGeom prst="rect">
            <a:avLst/>
          </a:prstGeom>
          <a:solidFill>
            <a:schemeClr val="bg1">
              <a:lumMod val="9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24" name="Straight Connector 23">
            <a:extLst>
              <a:ext uri="{FF2B5EF4-FFF2-40B4-BE49-F238E27FC236}">
                <a16:creationId xmlns:a16="http://schemas.microsoft.com/office/drawing/2014/main" id="{EB55F072-631E-D54F-95BC-29BFD04F8E3B}"/>
              </a:ext>
            </a:extLst>
          </p:cNvPr>
          <p:cNvCxnSpPr>
            <a:cxnSpLocks/>
          </p:cNvCxnSpPr>
          <p:nvPr/>
        </p:nvCxnSpPr>
        <p:spPr>
          <a:xfrm>
            <a:off x="5398817" y="156751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83D66D4-F9EB-9F42-93CA-23968745B142}"/>
              </a:ext>
            </a:extLst>
          </p:cNvPr>
          <p:cNvCxnSpPr>
            <a:cxnSpLocks/>
          </p:cNvCxnSpPr>
          <p:nvPr/>
        </p:nvCxnSpPr>
        <p:spPr>
          <a:xfrm>
            <a:off x="4995341" y="156751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279288-A8D4-6646-91E0-3EF544EBC756}"/>
              </a:ext>
            </a:extLst>
          </p:cNvPr>
          <p:cNvCxnSpPr>
            <a:cxnSpLocks/>
          </p:cNvCxnSpPr>
          <p:nvPr/>
        </p:nvCxnSpPr>
        <p:spPr>
          <a:xfrm>
            <a:off x="4591865" y="156751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39D6184-B9B0-9D41-965F-E5332FF87619}"/>
              </a:ext>
            </a:extLst>
          </p:cNvPr>
          <p:cNvCxnSpPr>
            <a:cxnSpLocks/>
          </p:cNvCxnSpPr>
          <p:nvPr/>
        </p:nvCxnSpPr>
        <p:spPr>
          <a:xfrm>
            <a:off x="4188388" y="156751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81B7A9F-63AF-0647-BBA3-0289230A2C33}"/>
              </a:ext>
            </a:extLst>
          </p:cNvPr>
          <p:cNvCxnSpPr>
            <a:cxnSpLocks/>
          </p:cNvCxnSpPr>
          <p:nvPr/>
        </p:nvCxnSpPr>
        <p:spPr>
          <a:xfrm>
            <a:off x="3784508" y="1567518"/>
            <a:ext cx="0" cy="2120284"/>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D861A8B-C7CE-B749-BEC2-B02BAF3F4329}"/>
              </a:ext>
            </a:extLst>
          </p:cNvPr>
          <p:cNvCxnSpPr>
            <a:cxnSpLocks/>
            <a:endCxn id="96" idx="2"/>
          </p:cNvCxnSpPr>
          <p:nvPr/>
        </p:nvCxnSpPr>
        <p:spPr>
          <a:xfrm>
            <a:off x="5801889" y="1567517"/>
            <a:ext cx="25862" cy="2112011"/>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2FA42EC-DC60-F74D-9F5E-34FD5DEAB651}"/>
              </a:ext>
            </a:extLst>
          </p:cNvPr>
          <p:cNvCxnSpPr>
            <a:cxnSpLocks/>
          </p:cNvCxnSpPr>
          <p:nvPr/>
        </p:nvCxnSpPr>
        <p:spPr>
          <a:xfrm>
            <a:off x="3601043" y="1843336"/>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067D720-606F-CD4D-A504-1F7CF254C9A7}"/>
              </a:ext>
            </a:extLst>
          </p:cNvPr>
          <p:cNvCxnSpPr>
            <a:cxnSpLocks/>
          </p:cNvCxnSpPr>
          <p:nvPr/>
        </p:nvCxnSpPr>
        <p:spPr>
          <a:xfrm>
            <a:off x="3601043" y="2247214"/>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AD3D9D3-9F70-E143-ACB8-86671FBD1E38}"/>
              </a:ext>
            </a:extLst>
          </p:cNvPr>
          <p:cNvCxnSpPr>
            <a:cxnSpLocks/>
          </p:cNvCxnSpPr>
          <p:nvPr/>
        </p:nvCxnSpPr>
        <p:spPr>
          <a:xfrm>
            <a:off x="3601043" y="2650039"/>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8E5FD8-2D55-544A-B04E-F996DF91CC95}"/>
              </a:ext>
            </a:extLst>
          </p:cNvPr>
          <p:cNvCxnSpPr>
            <a:cxnSpLocks/>
          </p:cNvCxnSpPr>
          <p:nvPr/>
        </p:nvCxnSpPr>
        <p:spPr>
          <a:xfrm>
            <a:off x="3592813" y="3136905"/>
            <a:ext cx="250074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23696145-28F9-354D-B7DB-5FA455E67434}"/>
              </a:ext>
            </a:extLst>
          </p:cNvPr>
          <p:cNvGrpSpPr/>
          <p:nvPr/>
        </p:nvGrpSpPr>
        <p:grpSpPr>
          <a:xfrm>
            <a:off x="3643816" y="1715948"/>
            <a:ext cx="2331421" cy="1554675"/>
            <a:chOff x="3643816" y="1715948"/>
            <a:chExt cx="2331421" cy="1554675"/>
          </a:xfrm>
        </p:grpSpPr>
        <p:sp>
          <p:nvSpPr>
            <p:cNvPr id="46" name="Oval 45">
              <a:extLst>
                <a:ext uri="{FF2B5EF4-FFF2-40B4-BE49-F238E27FC236}">
                  <a16:creationId xmlns:a16="http://schemas.microsoft.com/office/drawing/2014/main" id="{E38F8ACB-5E7D-A14F-A869-A4648FE70728}"/>
                </a:ext>
              </a:extLst>
            </p:cNvPr>
            <p:cNvSpPr>
              <a:spLocks noChangeAspect="1"/>
            </p:cNvSpPr>
            <p:nvPr/>
          </p:nvSpPr>
          <p:spPr>
            <a:xfrm>
              <a:off x="4058935"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Oval 46">
              <a:extLst>
                <a:ext uri="{FF2B5EF4-FFF2-40B4-BE49-F238E27FC236}">
                  <a16:creationId xmlns:a16="http://schemas.microsoft.com/office/drawing/2014/main" id="{D4245364-356F-B942-B770-5E3463DA006E}"/>
                </a:ext>
              </a:extLst>
            </p:cNvPr>
            <p:cNvSpPr>
              <a:spLocks noChangeAspect="1"/>
            </p:cNvSpPr>
            <p:nvPr/>
          </p:nvSpPr>
          <p:spPr>
            <a:xfrm>
              <a:off x="4462412"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8" name="Oval 47">
              <a:extLst>
                <a:ext uri="{FF2B5EF4-FFF2-40B4-BE49-F238E27FC236}">
                  <a16:creationId xmlns:a16="http://schemas.microsoft.com/office/drawing/2014/main" id="{8AF31CDD-50CA-D448-A8B8-704F46D9DB5C}"/>
                </a:ext>
              </a:extLst>
            </p:cNvPr>
            <p:cNvSpPr>
              <a:spLocks noChangeAspect="1"/>
            </p:cNvSpPr>
            <p:nvPr/>
          </p:nvSpPr>
          <p:spPr>
            <a:xfrm>
              <a:off x="4865888"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9" name="Oval 48">
              <a:extLst>
                <a:ext uri="{FF2B5EF4-FFF2-40B4-BE49-F238E27FC236}">
                  <a16:creationId xmlns:a16="http://schemas.microsoft.com/office/drawing/2014/main" id="{04FE45CD-E763-BD47-95F1-CEF3330616BE}"/>
                </a:ext>
              </a:extLst>
            </p:cNvPr>
            <p:cNvSpPr>
              <a:spLocks noChangeAspect="1"/>
            </p:cNvSpPr>
            <p:nvPr/>
          </p:nvSpPr>
          <p:spPr>
            <a:xfrm>
              <a:off x="5269364"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0" name="Oval 49">
              <a:extLst>
                <a:ext uri="{FF2B5EF4-FFF2-40B4-BE49-F238E27FC236}">
                  <a16:creationId xmlns:a16="http://schemas.microsoft.com/office/drawing/2014/main" id="{F2F9A2F3-02E7-8146-A233-9F47F9C23407}"/>
                </a:ext>
              </a:extLst>
            </p:cNvPr>
            <p:cNvSpPr>
              <a:spLocks noChangeAspect="1"/>
            </p:cNvSpPr>
            <p:nvPr/>
          </p:nvSpPr>
          <p:spPr>
            <a:xfrm>
              <a:off x="3655459" y="171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1" name="Oval 50">
              <a:extLst>
                <a:ext uri="{FF2B5EF4-FFF2-40B4-BE49-F238E27FC236}">
                  <a16:creationId xmlns:a16="http://schemas.microsoft.com/office/drawing/2014/main" id="{E0435125-C591-F14C-92BC-6856AD971AF0}"/>
                </a:ext>
              </a:extLst>
            </p:cNvPr>
            <p:cNvSpPr>
              <a:spLocks noChangeAspect="1"/>
            </p:cNvSpPr>
            <p:nvPr/>
          </p:nvSpPr>
          <p:spPr>
            <a:xfrm>
              <a:off x="4047292"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2" name="Oval 51">
              <a:extLst>
                <a:ext uri="{FF2B5EF4-FFF2-40B4-BE49-F238E27FC236}">
                  <a16:creationId xmlns:a16="http://schemas.microsoft.com/office/drawing/2014/main" id="{F3FB8EC1-92AA-B547-A2B0-B055E97AD708}"/>
                </a:ext>
              </a:extLst>
            </p:cNvPr>
            <p:cNvSpPr>
              <a:spLocks noChangeAspect="1"/>
            </p:cNvSpPr>
            <p:nvPr/>
          </p:nvSpPr>
          <p:spPr>
            <a:xfrm>
              <a:off x="4450769"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3" name="Oval 52">
              <a:extLst>
                <a:ext uri="{FF2B5EF4-FFF2-40B4-BE49-F238E27FC236}">
                  <a16:creationId xmlns:a16="http://schemas.microsoft.com/office/drawing/2014/main" id="{00925BCF-7BF5-A545-844E-0D9AC28DD470}"/>
                </a:ext>
              </a:extLst>
            </p:cNvPr>
            <p:cNvSpPr>
              <a:spLocks noChangeAspect="1"/>
            </p:cNvSpPr>
            <p:nvPr/>
          </p:nvSpPr>
          <p:spPr>
            <a:xfrm>
              <a:off x="4854245"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4" name="Oval 53">
              <a:extLst>
                <a:ext uri="{FF2B5EF4-FFF2-40B4-BE49-F238E27FC236}">
                  <a16:creationId xmlns:a16="http://schemas.microsoft.com/office/drawing/2014/main" id="{307E1D6F-65E5-EF41-B5B6-AF2D1629845E}"/>
                </a:ext>
              </a:extLst>
            </p:cNvPr>
            <p:cNvSpPr>
              <a:spLocks noChangeAspect="1"/>
            </p:cNvSpPr>
            <p:nvPr/>
          </p:nvSpPr>
          <p:spPr>
            <a:xfrm>
              <a:off x="5257721"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5" name="Oval 54">
              <a:extLst>
                <a:ext uri="{FF2B5EF4-FFF2-40B4-BE49-F238E27FC236}">
                  <a16:creationId xmlns:a16="http://schemas.microsoft.com/office/drawing/2014/main" id="{E06D5432-6872-0545-A453-F6C3C210C307}"/>
                </a:ext>
              </a:extLst>
            </p:cNvPr>
            <p:cNvSpPr>
              <a:spLocks noChangeAspect="1"/>
            </p:cNvSpPr>
            <p:nvPr/>
          </p:nvSpPr>
          <p:spPr>
            <a:xfrm>
              <a:off x="3643816" y="212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6" name="Oval 55">
              <a:extLst>
                <a:ext uri="{FF2B5EF4-FFF2-40B4-BE49-F238E27FC236}">
                  <a16:creationId xmlns:a16="http://schemas.microsoft.com/office/drawing/2014/main" id="{DFCBF30A-9998-EF46-B1C6-D1BD91901DA1}"/>
                </a:ext>
              </a:extLst>
            </p:cNvPr>
            <p:cNvSpPr>
              <a:spLocks noChangeAspect="1"/>
            </p:cNvSpPr>
            <p:nvPr/>
          </p:nvSpPr>
          <p:spPr>
            <a:xfrm>
              <a:off x="4050119"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7" name="Oval 56">
              <a:extLst>
                <a:ext uri="{FF2B5EF4-FFF2-40B4-BE49-F238E27FC236}">
                  <a16:creationId xmlns:a16="http://schemas.microsoft.com/office/drawing/2014/main" id="{E5E937F9-94DC-F742-BEC2-250A24202A08}"/>
                </a:ext>
              </a:extLst>
            </p:cNvPr>
            <p:cNvSpPr>
              <a:spLocks noChangeAspect="1"/>
            </p:cNvSpPr>
            <p:nvPr/>
          </p:nvSpPr>
          <p:spPr>
            <a:xfrm>
              <a:off x="4453596"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8" name="Oval 57">
              <a:extLst>
                <a:ext uri="{FF2B5EF4-FFF2-40B4-BE49-F238E27FC236}">
                  <a16:creationId xmlns:a16="http://schemas.microsoft.com/office/drawing/2014/main" id="{52068133-FFBE-8840-855B-2FE91FEA4572}"/>
                </a:ext>
              </a:extLst>
            </p:cNvPr>
            <p:cNvSpPr>
              <a:spLocks noChangeAspect="1"/>
            </p:cNvSpPr>
            <p:nvPr/>
          </p:nvSpPr>
          <p:spPr>
            <a:xfrm>
              <a:off x="4857072"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59" name="Oval 58">
              <a:extLst>
                <a:ext uri="{FF2B5EF4-FFF2-40B4-BE49-F238E27FC236}">
                  <a16:creationId xmlns:a16="http://schemas.microsoft.com/office/drawing/2014/main" id="{03303C3D-E7C0-3442-881C-D1ACD1CB8B74}"/>
                </a:ext>
              </a:extLst>
            </p:cNvPr>
            <p:cNvSpPr>
              <a:spLocks noChangeAspect="1"/>
            </p:cNvSpPr>
            <p:nvPr/>
          </p:nvSpPr>
          <p:spPr>
            <a:xfrm>
              <a:off x="5260548"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60" name="Oval 59">
              <a:extLst>
                <a:ext uri="{FF2B5EF4-FFF2-40B4-BE49-F238E27FC236}">
                  <a16:creationId xmlns:a16="http://schemas.microsoft.com/office/drawing/2014/main" id="{C94B7227-728C-7047-838B-A1C715886EBB}"/>
                </a:ext>
              </a:extLst>
            </p:cNvPr>
            <p:cNvSpPr>
              <a:spLocks noChangeAspect="1"/>
            </p:cNvSpPr>
            <p:nvPr/>
          </p:nvSpPr>
          <p:spPr>
            <a:xfrm>
              <a:off x="3646643" y="254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2" name="Oval 71">
              <a:extLst>
                <a:ext uri="{FF2B5EF4-FFF2-40B4-BE49-F238E27FC236}">
                  <a16:creationId xmlns:a16="http://schemas.microsoft.com/office/drawing/2014/main" id="{2D4DEA64-F858-A44F-B99A-FA3B67AAE5CB}"/>
                </a:ext>
              </a:extLst>
            </p:cNvPr>
            <p:cNvSpPr>
              <a:spLocks noChangeAspect="1"/>
            </p:cNvSpPr>
            <p:nvPr/>
          </p:nvSpPr>
          <p:spPr>
            <a:xfrm>
              <a:off x="4059095"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3" name="Oval 72">
              <a:extLst>
                <a:ext uri="{FF2B5EF4-FFF2-40B4-BE49-F238E27FC236}">
                  <a16:creationId xmlns:a16="http://schemas.microsoft.com/office/drawing/2014/main" id="{4C7038F2-E14E-1842-99C8-FFDC6A58319C}"/>
                </a:ext>
              </a:extLst>
            </p:cNvPr>
            <p:cNvSpPr>
              <a:spLocks noChangeAspect="1"/>
            </p:cNvSpPr>
            <p:nvPr/>
          </p:nvSpPr>
          <p:spPr>
            <a:xfrm>
              <a:off x="4462572"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4" name="Oval 73">
              <a:extLst>
                <a:ext uri="{FF2B5EF4-FFF2-40B4-BE49-F238E27FC236}">
                  <a16:creationId xmlns:a16="http://schemas.microsoft.com/office/drawing/2014/main" id="{8A2CF2FB-61D3-3F4D-B6F3-82FEA1A3B50C}"/>
                </a:ext>
              </a:extLst>
            </p:cNvPr>
            <p:cNvSpPr>
              <a:spLocks noChangeAspect="1"/>
            </p:cNvSpPr>
            <p:nvPr/>
          </p:nvSpPr>
          <p:spPr>
            <a:xfrm>
              <a:off x="4866048"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5" name="Oval 74">
              <a:extLst>
                <a:ext uri="{FF2B5EF4-FFF2-40B4-BE49-F238E27FC236}">
                  <a16:creationId xmlns:a16="http://schemas.microsoft.com/office/drawing/2014/main" id="{576C9905-6B4B-A94C-A6AF-0FB327863FC8}"/>
                </a:ext>
              </a:extLst>
            </p:cNvPr>
            <p:cNvSpPr>
              <a:spLocks noChangeAspect="1"/>
            </p:cNvSpPr>
            <p:nvPr/>
          </p:nvSpPr>
          <p:spPr>
            <a:xfrm>
              <a:off x="5269524"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6" name="Oval 75">
              <a:extLst>
                <a:ext uri="{FF2B5EF4-FFF2-40B4-BE49-F238E27FC236}">
                  <a16:creationId xmlns:a16="http://schemas.microsoft.com/office/drawing/2014/main" id="{0EB01E54-2C5F-7047-AD8D-69D27682643F}"/>
                </a:ext>
              </a:extLst>
            </p:cNvPr>
            <p:cNvSpPr>
              <a:spLocks noChangeAspect="1"/>
            </p:cNvSpPr>
            <p:nvPr/>
          </p:nvSpPr>
          <p:spPr>
            <a:xfrm>
              <a:off x="3655619" y="299036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7" name="Oval 76">
              <a:extLst>
                <a:ext uri="{FF2B5EF4-FFF2-40B4-BE49-F238E27FC236}">
                  <a16:creationId xmlns:a16="http://schemas.microsoft.com/office/drawing/2014/main" id="{BF0BFBB8-465E-CE49-9F0E-B040E395DE6A}"/>
                </a:ext>
              </a:extLst>
            </p:cNvPr>
            <p:cNvSpPr>
              <a:spLocks noChangeAspect="1"/>
            </p:cNvSpPr>
            <p:nvPr/>
          </p:nvSpPr>
          <p:spPr>
            <a:xfrm>
              <a:off x="5700110" y="171594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8" name="Oval 77">
              <a:extLst>
                <a:ext uri="{FF2B5EF4-FFF2-40B4-BE49-F238E27FC236}">
                  <a16:creationId xmlns:a16="http://schemas.microsoft.com/office/drawing/2014/main" id="{04E07FC5-7D6F-7A4E-B10B-B92C70D783C7}"/>
                </a:ext>
              </a:extLst>
            </p:cNvPr>
            <p:cNvSpPr>
              <a:spLocks noChangeAspect="1"/>
            </p:cNvSpPr>
            <p:nvPr/>
          </p:nvSpPr>
          <p:spPr>
            <a:xfrm>
              <a:off x="5688467" y="2126270"/>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9" name="Oval 78">
              <a:extLst>
                <a:ext uri="{FF2B5EF4-FFF2-40B4-BE49-F238E27FC236}">
                  <a16:creationId xmlns:a16="http://schemas.microsoft.com/office/drawing/2014/main" id="{8E8F7BED-5826-384B-956B-0C949000B887}"/>
                </a:ext>
              </a:extLst>
            </p:cNvPr>
            <p:cNvSpPr>
              <a:spLocks noChangeAspect="1"/>
            </p:cNvSpPr>
            <p:nvPr/>
          </p:nvSpPr>
          <p:spPr>
            <a:xfrm>
              <a:off x="5691294" y="254900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80" name="Oval 79">
              <a:extLst>
                <a:ext uri="{FF2B5EF4-FFF2-40B4-BE49-F238E27FC236}">
                  <a16:creationId xmlns:a16="http://schemas.microsoft.com/office/drawing/2014/main" id="{8D03E338-5E29-8143-83BF-C45298D05C4B}"/>
                </a:ext>
              </a:extLst>
            </p:cNvPr>
            <p:cNvSpPr>
              <a:spLocks noChangeAspect="1"/>
            </p:cNvSpPr>
            <p:nvPr/>
          </p:nvSpPr>
          <p:spPr>
            <a:xfrm>
              <a:off x="5678405" y="2996303"/>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cxnSp>
        <p:nvCxnSpPr>
          <p:cNvPr id="102" name="Straight Connector 101">
            <a:extLst>
              <a:ext uri="{FF2B5EF4-FFF2-40B4-BE49-F238E27FC236}">
                <a16:creationId xmlns:a16="http://schemas.microsoft.com/office/drawing/2014/main" id="{AA6A1856-AEE7-A243-B70B-EBAD03EEA3FF}"/>
              </a:ext>
            </a:extLst>
          </p:cNvPr>
          <p:cNvCxnSpPr>
            <a:cxnSpLocks/>
          </p:cNvCxnSpPr>
          <p:nvPr/>
        </p:nvCxnSpPr>
        <p:spPr>
          <a:xfrm flipV="1">
            <a:off x="5844255" y="2234793"/>
            <a:ext cx="879073" cy="733439"/>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46E1673D-E1FD-1A46-8A86-A4CA2E871F0E}"/>
              </a:ext>
            </a:extLst>
          </p:cNvPr>
          <p:cNvCxnSpPr>
            <a:cxnSpLocks/>
          </p:cNvCxnSpPr>
          <p:nvPr/>
        </p:nvCxnSpPr>
        <p:spPr>
          <a:xfrm>
            <a:off x="5842830" y="3268351"/>
            <a:ext cx="781086" cy="452744"/>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3" name="Rectangle 112">
            <a:extLst>
              <a:ext uri="{FF2B5EF4-FFF2-40B4-BE49-F238E27FC236}">
                <a16:creationId xmlns:a16="http://schemas.microsoft.com/office/drawing/2014/main" id="{F385E4B5-77F7-9644-BF22-0AD50171E5DF}"/>
              </a:ext>
            </a:extLst>
          </p:cNvPr>
          <p:cNvSpPr/>
          <p:nvPr/>
        </p:nvSpPr>
        <p:spPr>
          <a:xfrm>
            <a:off x="8046134" y="2384925"/>
            <a:ext cx="1097866" cy="58477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Transistor</a:t>
            </a:r>
          </a:p>
        </p:txBody>
      </p:sp>
      <p:cxnSp>
        <p:nvCxnSpPr>
          <p:cNvPr id="114" name="Curved Connector 113">
            <a:extLst>
              <a:ext uri="{FF2B5EF4-FFF2-40B4-BE49-F238E27FC236}">
                <a16:creationId xmlns:a16="http://schemas.microsoft.com/office/drawing/2014/main" id="{989F1745-1C13-6644-8CD4-E608166F0117}"/>
              </a:ext>
            </a:extLst>
          </p:cNvPr>
          <p:cNvCxnSpPr>
            <a:cxnSpLocks/>
          </p:cNvCxnSpPr>
          <p:nvPr/>
        </p:nvCxnSpPr>
        <p:spPr>
          <a:xfrm rot="10800000" flipV="1">
            <a:off x="7581725" y="2659802"/>
            <a:ext cx="737464" cy="173017"/>
          </a:xfrm>
          <a:prstGeom prst="curvedConnector3">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553EFAFD-AC09-9046-971C-C3524C4B6471}"/>
              </a:ext>
            </a:extLst>
          </p:cNvPr>
          <p:cNvSpPr/>
          <p:nvPr/>
        </p:nvSpPr>
        <p:spPr>
          <a:xfrm>
            <a:off x="7126535" y="3963601"/>
            <a:ext cx="1024448" cy="584775"/>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Storage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Capacitor</a:t>
            </a:r>
          </a:p>
        </p:txBody>
      </p:sp>
      <p:cxnSp>
        <p:nvCxnSpPr>
          <p:cNvPr id="116" name="Curved Connector 115">
            <a:extLst>
              <a:ext uri="{FF2B5EF4-FFF2-40B4-BE49-F238E27FC236}">
                <a16:creationId xmlns:a16="http://schemas.microsoft.com/office/drawing/2014/main" id="{9C2416E4-85A0-2144-866B-A9048F31510B}"/>
              </a:ext>
            </a:extLst>
          </p:cNvPr>
          <p:cNvCxnSpPr>
            <a:cxnSpLocks/>
            <a:stCxn id="115" idx="1"/>
            <a:endCxn id="124" idx="2"/>
          </p:cNvCxnSpPr>
          <p:nvPr/>
        </p:nvCxnSpPr>
        <p:spPr>
          <a:xfrm rot="10800000">
            <a:off x="6928553" y="3584397"/>
            <a:ext cx="197982" cy="671592"/>
          </a:xfrm>
          <a:prstGeom prst="curvedConnector2">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6" name="Curved Connector 125">
            <a:extLst>
              <a:ext uri="{FF2B5EF4-FFF2-40B4-BE49-F238E27FC236}">
                <a16:creationId xmlns:a16="http://schemas.microsoft.com/office/drawing/2014/main" id="{D28999CC-54A6-734C-AECF-6CD3E654B59E}"/>
              </a:ext>
            </a:extLst>
          </p:cNvPr>
          <p:cNvCxnSpPr>
            <a:cxnSpLocks/>
            <a:stCxn id="127" idx="3"/>
          </p:cNvCxnSpPr>
          <p:nvPr/>
        </p:nvCxnSpPr>
        <p:spPr>
          <a:xfrm>
            <a:off x="5452017" y="1131417"/>
            <a:ext cx="376999" cy="349222"/>
          </a:xfrm>
          <a:prstGeom prst="curvedConnector3">
            <a:avLst>
              <a:gd name="adj1" fmla="val 50000"/>
            </a:avLst>
          </a:prstGeom>
          <a:ln w="19050">
            <a:solidFill>
              <a:schemeClr val="accent6"/>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7" name="Rectangle 126">
            <a:extLst>
              <a:ext uri="{FF2B5EF4-FFF2-40B4-BE49-F238E27FC236}">
                <a16:creationId xmlns:a16="http://schemas.microsoft.com/office/drawing/2014/main" id="{FDB95212-DA0C-1743-8FCF-8EE64DC17D66}"/>
              </a:ext>
            </a:extLst>
          </p:cNvPr>
          <p:cNvSpPr/>
          <p:nvPr/>
        </p:nvSpPr>
        <p:spPr>
          <a:xfrm>
            <a:off x="4704697" y="962140"/>
            <a:ext cx="747320" cy="33855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70AD47"/>
                </a:solidFill>
                <a:effectLst/>
                <a:uLnTx/>
                <a:uFillTx/>
                <a:latin typeface="Cambria" panose="02040503050406030204" pitchFamily="18" charset="0"/>
                <a:ea typeface="+mn-ea"/>
                <a:cs typeface="Arial" panose="020B0604020202020204" pitchFamily="34" charset="0"/>
              </a:rPr>
              <a:t>Bitline</a:t>
            </a:r>
          </a:p>
        </p:txBody>
      </p:sp>
      <p:cxnSp>
        <p:nvCxnSpPr>
          <p:cNvPr id="128" name="Curved Connector 127">
            <a:extLst>
              <a:ext uri="{FF2B5EF4-FFF2-40B4-BE49-F238E27FC236}">
                <a16:creationId xmlns:a16="http://schemas.microsoft.com/office/drawing/2014/main" id="{07A5A58C-1971-9543-BA58-11EB33E1A329}"/>
              </a:ext>
            </a:extLst>
          </p:cNvPr>
          <p:cNvCxnSpPr>
            <a:cxnSpLocks/>
            <a:stCxn id="129" idx="1"/>
          </p:cNvCxnSpPr>
          <p:nvPr/>
        </p:nvCxnSpPr>
        <p:spPr>
          <a:xfrm rot="10800000" flipV="1">
            <a:off x="6154696" y="1561842"/>
            <a:ext cx="320499" cy="282334"/>
          </a:xfrm>
          <a:prstGeom prst="curvedConnector3">
            <a:avLst/>
          </a:prstGeom>
          <a:ln w="19050">
            <a:solidFill>
              <a:srgbClr val="C0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1A5DAC68-9EDF-564A-92D9-1455B2912D78}"/>
              </a:ext>
            </a:extLst>
          </p:cNvPr>
          <p:cNvSpPr/>
          <p:nvPr/>
        </p:nvSpPr>
        <p:spPr>
          <a:xfrm>
            <a:off x="6475194" y="1392565"/>
            <a:ext cx="966740" cy="33855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err="1">
                <a:ln>
                  <a:noFill/>
                </a:ln>
                <a:solidFill>
                  <a:srgbClr val="C00000"/>
                </a:solidFill>
                <a:effectLst/>
                <a:uLnTx/>
                <a:uFillTx/>
                <a:latin typeface="Cambria" panose="02040503050406030204" pitchFamily="18" charset="0"/>
                <a:ea typeface="+mn-ea"/>
                <a:cs typeface="Arial" panose="020B0604020202020204" pitchFamily="34" charset="0"/>
              </a:rPr>
              <a:t>Wordline</a:t>
            </a:r>
            <a:endParaRPr kumimoji="0" lang="en-US" sz="1600" b="0"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endParaRPr>
          </a:p>
        </p:txBody>
      </p:sp>
      <p:grpSp>
        <p:nvGrpSpPr>
          <p:cNvPr id="176" name="Group 175">
            <a:extLst>
              <a:ext uri="{FF2B5EF4-FFF2-40B4-BE49-F238E27FC236}">
                <a16:creationId xmlns:a16="http://schemas.microsoft.com/office/drawing/2014/main" id="{CD7123E7-0497-8A42-8D46-25C93209D69C}"/>
              </a:ext>
            </a:extLst>
          </p:cNvPr>
          <p:cNvGrpSpPr/>
          <p:nvPr/>
        </p:nvGrpSpPr>
        <p:grpSpPr>
          <a:xfrm>
            <a:off x="6823289" y="2234793"/>
            <a:ext cx="1185560" cy="1366780"/>
            <a:chOff x="6823289" y="2234793"/>
            <a:chExt cx="1185560" cy="1366780"/>
          </a:xfrm>
        </p:grpSpPr>
        <p:grpSp>
          <p:nvGrpSpPr>
            <p:cNvPr id="174" name="Group 173">
              <a:extLst>
                <a:ext uri="{FF2B5EF4-FFF2-40B4-BE49-F238E27FC236}">
                  <a16:creationId xmlns:a16="http://schemas.microsoft.com/office/drawing/2014/main" id="{6D31D841-6E68-8448-90F5-FD3D0ECAA46D}"/>
                </a:ext>
              </a:extLst>
            </p:cNvPr>
            <p:cNvGrpSpPr/>
            <p:nvPr/>
          </p:nvGrpSpPr>
          <p:grpSpPr>
            <a:xfrm>
              <a:off x="6823289" y="3018739"/>
              <a:ext cx="208915" cy="565658"/>
              <a:chOff x="6823289" y="3018739"/>
              <a:chExt cx="208915" cy="565658"/>
            </a:xfrm>
          </p:grpSpPr>
          <p:cxnSp>
            <p:nvCxnSpPr>
              <p:cNvPr id="111" name="Straight Connector 110">
                <a:extLst>
                  <a:ext uri="{FF2B5EF4-FFF2-40B4-BE49-F238E27FC236}">
                    <a16:creationId xmlns:a16="http://schemas.microsoft.com/office/drawing/2014/main" id="{26E415A8-E169-3F42-A1A5-9F72867A3D60}"/>
                  </a:ext>
                </a:extLst>
              </p:cNvPr>
              <p:cNvCxnSpPr>
                <a:cxnSpLocks/>
              </p:cNvCxnSpPr>
              <p:nvPr/>
            </p:nvCxnSpPr>
            <p:spPr>
              <a:xfrm>
                <a:off x="6913650" y="301873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741AB27F-7CAA-FF48-A60B-2AC24806457A}"/>
                  </a:ext>
                </a:extLst>
              </p:cNvPr>
              <p:cNvSpPr/>
              <p:nvPr/>
            </p:nvSpPr>
            <p:spPr>
              <a:xfrm>
                <a:off x="6823289" y="3273055"/>
                <a:ext cx="208915" cy="308304"/>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24" name="Rectangle 123">
                <a:extLst>
                  <a:ext uri="{FF2B5EF4-FFF2-40B4-BE49-F238E27FC236}">
                    <a16:creationId xmlns:a16="http://schemas.microsoft.com/office/drawing/2014/main" id="{790AA504-68AC-A94E-9383-4E39BCE9CB3A}"/>
                  </a:ext>
                </a:extLst>
              </p:cNvPr>
              <p:cNvSpPr/>
              <p:nvPr/>
            </p:nvSpPr>
            <p:spPr>
              <a:xfrm>
                <a:off x="6824903" y="3413572"/>
                <a:ext cx="207300" cy="17082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173" name="Group 172">
              <a:extLst>
                <a:ext uri="{FF2B5EF4-FFF2-40B4-BE49-F238E27FC236}">
                  <a16:creationId xmlns:a16="http://schemas.microsoft.com/office/drawing/2014/main" id="{11AB58AF-0A03-2347-9062-B27CEBDCAB9F}"/>
                </a:ext>
              </a:extLst>
            </p:cNvPr>
            <p:cNvGrpSpPr/>
            <p:nvPr/>
          </p:nvGrpSpPr>
          <p:grpSpPr>
            <a:xfrm>
              <a:off x="6848957" y="2234793"/>
              <a:ext cx="907677" cy="797975"/>
              <a:chOff x="6848957" y="2234793"/>
              <a:chExt cx="907677" cy="797975"/>
            </a:xfrm>
          </p:grpSpPr>
          <p:grpSp>
            <p:nvGrpSpPr>
              <p:cNvPr id="108" name="Group 107">
                <a:extLst>
                  <a:ext uri="{FF2B5EF4-FFF2-40B4-BE49-F238E27FC236}">
                    <a16:creationId xmlns:a16="http://schemas.microsoft.com/office/drawing/2014/main" id="{11533A39-5FFC-7A45-A4E1-96A753327ABC}"/>
                  </a:ext>
                </a:extLst>
              </p:cNvPr>
              <p:cNvGrpSpPr/>
              <p:nvPr/>
            </p:nvGrpSpPr>
            <p:grpSpPr>
              <a:xfrm>
                <a:off x="6906562" y="2523272"/>
                <a:ext cx="787634" cy="509496"/>
                <a:chOff x="3838575" y="2895602"/>
                <a:chExt cx="520698" cy="323849"/>
              </a:xfrm>
            </p:grpSpPr>
            <p:cxnSp>
              <p:nvCxnSpPr>
                <p:cNvPr id="117" name="Straight Connector 116">
                  <a:extLst>
                    <a:ext uri="{FF2B5EF4-FFF2-40B4-BE49-F238E27FC236}">
                      <a16:creationId xmlns:a16="http://schemas.microsoft.com/office/drawing/2014/main" id="{AB3A5992-A921-C74D-8D5A-F7817A2BF9D9}"/>
                    </a:ext>
                  </a:extLst>
                </p:cNvPr>
                <p:cNvCxnSpPr/>
                <p:nvPr/>
              </p:nvCxnSpPr>
              <p:spPr>
                <a:xfrm>
                  <a:off x="3838575" y="3214688"/>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5621B20-BFE1-1847-80FB-1747AB02A45E}"/>
                    </a:ext>
                  </a:extLst>
                </p:cNvPr>
                <p:cNvCxnSpPr/>
                <p:nvPr/>
              </p:nvCxnSpPr>
              <p:spPr>
                <a:xfrm>
                  <a:off x="4010024" y="3086102"/>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F51E0E0-C4BD-F34E-8FB0-74FCF615E09F}"/>
                    </a:ext>
                  </a:extLst>
                </p:cNvPr>
                <p:cNvCxnSpPr>
                  <a:cxnSpLocks/>
                </p:cNvCxnSpPr>
                <p:nvPr/>
              </p:nvCxnSpPr>
              <p:spPr>
                <a:xfrm flipV="1">
                  <a:off x="4014787"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67EEC9A-F940-AF46-BA5E-8C0C4022EFD7}"/>
                    </a:ext>
                  </a:extLst>
                </p:cNvPr>
                <p:cNvCxnSpPr>
                  <a:cxnSpLocks/>
                </p:cNvCxnSpPr>
                <p:nvPr/>
              </p:nvCxnSpPr>
              <p:spPr>
                <a:xfrm flipV="1">
                  <a:off x="4192733"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3FF963C-683A-6E41-A522-F27D0241B87A}"/>
                    </a:ext>
                  </a:extLst>
                </p:cNvPr>
                <p:cNvCxnSpPr>
                  <a:cxnSpLocks/>
                </p:cNvCxnSpPr>
                <p:nvPr/>
              </p:nvCxnSpPr>
              <p:spPr>
                <a:xfrm flipV="1">
                  <a:off x="4186162" y="3211513"/>
                  <a:ext cx="173111" cy="3288"/>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318910E0-A70F-AE46-95F2-1EDD17BD7B92}"/>
                    </a:ext>
                  </a:extLst>
                </p:cNvPr>
                <p:cNvCxnSpPr/>
                <p:nvPr/>
              </p:nvCxnSpPr>
              <p:spPr>
                <a:xfrm>
                  <a:off x="4010023" y="3033714"/>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ACC641A6-E640-3240-8EA0-C65B79C3A7C0}"/>
                    </a:ext>
                  </a:extLst>
                </p:cNvPr>
                <p:cNvCxnSpPr>
                  <a:cxnSpLocks/>
                </p:cNvCxnSpPr>
                <p:nvPr/>
              </p:nvCxnSpPr>
              <p:spPr>
                <a:xfrm flipV="1">
                  <a:off x="4100510" y="2895602"/>
                  <a:ext cx="0" cy="138112"/>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10" name="Straight Connector 109">
                <a:extLst>
                  <a:ext uri="{FF2B5EF4-FFF2-40B4-BE49-F238E27FC236}">
                    <a16:creationId xmlns:a16="http://schemas.microsoft.com/office/drawing/2014/main" id="{C37ED91F-8479-634C-BBC0-34C5C6B10762}"/>
                  </a:ext>
                </a:extLst>
              </p:cNvPr>
              <p:cNvCxnSpPr/>
              <p:nvPr/>
            </p:nvCxnSpPr>
            <p:spPr>
              <a:xfrm>
                <a:off x="6906562" y="2523272"/>
                <a:ext cx="85007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6" name="Rectangle 135">
                <a:extLst>
                  <a:ext uri="{FF2B5EF4-FFF2-40B4-BE49-F238E27FC236}">
                    <a16:creationId xmlns:a16="http://schemas.microsoft.com/office/drawing/2014/main" id="{87A68490-56A3-244B-B8A6-8A010E4112BD}"/>
                  </a:ext>
                </a:extLst>
              </p:cNvPr>
              <p:cNvSpPr/>
              <p:nvPr/>
            </p:nvSpPr>
            <p:spPr>
              <a:xfrm>
                <a:off x="6848957" y="2234793"/>
                <a:ext cx="867417" cy="30777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err="1">
                    <a:ln>
                      <a:noFill/>
                    </a:ln>
                    <a:solidFill>
                      <a:srgbClr val="C00000"/>
                    </a:solidFill>
                    <a:effectLst/>
                    <a:uLnTx/>
                    <a:uFillTx/>
                    <a:latin typeface="Cambria" panose="02040503050406030204" pitchFamily="18" charset="0"/>
                    <a:ea typeface="+mn-ea"/>
                    <a:cs typeface="Arial" panose="020B0604020202020204" pitchFamily="34" charset="0"/>
                  </a:rPr>
                  <a:t>Wordline</a:t>
                </a:r>
                <a:endParaRPr kumimoji="0" lang="en-US" sz="1400" b="0" i="1"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endParaRPr>
              </a:p>
            </p:txBody>
          </p:sp>
        </p:grpSp>
        <p:grpSp>
          <p:nvGrpSpPr>
            <p:cNvPr id="175" name="Group 174">
              <a:extLst>
                <a:ext uri="{FF2B5EF4-FFF2-40B4-BE49-F238E27FC236}">
                  <a16:creationId xmlns:a16="http://schemas.microsoft.com/office/drawing/2014/main" id="{CD940C29-F6E0-BD49-98D6-9E98B105A50D}"/>
                </a:ext>
              </a:extLst>
            </p:cNvPr>
            <p:cNvGrpSpPr/>
            <p:nvPr/>
          </p:nvGrpSpPr>
          <p:grpSpPr>
            <a:xfrm>
              <a:off x="7691794" y="2926195"/>
              <a:ext cx="317055" cy="675378"/>
              <a:chOff x="7691794" y="2926195"/>
              <a:chExt cx="317055" cy="675378"/>
            </a:xfrm>
          </p:grpSpPr>
          <p:cxnSp>
            <p:nvCxnSpPr>
              <p:cNvPr id="109" name="Straight Connector 108">
                <a:extLst>
                  <a:ext uri="{FF2B5EF4-FFF2-40B4-BE49-F238E27FC236}">
                    <a16:creationId xmlns:a16="http://schemas.microsoft.com/office/drawing/2014/main" id="{BAB63DA0-9E90-1B4E-B20C-7E2BE143A1EE}"/>
                  </a:ext>
                </a:extLst>
              </p:cNvPr>
              <p:cNvCxnSpPr>
                <a:cxnSpLocks/>
              </p:cNvCxnSpPr>
              <p:nvPr/>
            </p:nvCxnSpPr>
            <p:spPr>
              <a:xfrm>
                <a:off x="7691794" y="3011246"/>
                <a:ext cx="0" cy="447538"/>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7" name="Rectangle 136">
                <a:extLst>
                  <a:ext uri="{FF2B5EF4-FFF2-40B4-BE49-F238E27FC236}">
                    <a16:creationId xmlns:a16="http://schemas.microsoft.com/office/drawing/2014/main" id="{ED4785E6-4DAA-6D4F-9E15-EC33689DA909}"/>
                  </a:ext>
                </a:extLst>
              </p:cNvPr>
              <p:cNvSpPr/>
              <p:nvPr/>
            </p:nvSpPr>
            <p:spPr>
              <a:xfrm rot="16200000">
                <a:off x="7517272" y="3109995"/>
                <a:ext cx="675378" cy="30777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70AD47"/>
                    </a:solidFill>
                    <a:effectLst/>
                    <a:uLnTx/>
                    <a:uFillTx/>
                    <a:latin typeface="Cambria" panose="02040503050406030204" pitchFamily="18" charset="0"/>
                    <a:ea typeface="+mn-ea"/>
                    <a:cs typeface="Arial" panose="020B0604020202020204" pitchFamily="34" charset="0"/>
                  </a:rPr>
                  <a:t>Bitline</a:t>
                </a:r>
              </a:p>
            </p:txBody>
          </p:sp>
        </p:grpSp>
      </p:grpSp>
      <p:cxnSp>
        <p:nvCxnSpPr>
          <p:cNvPr id="141" name="Straight Connector 140">
            <a:extLst>
              <a:ext uri="{FF2B5EF4-FFF2-40B4-BE49-F238E27FC236}">
                <a16:creationId xmlns:a16="http://schemas.microsoft.com/office/drawing/2014/main" id="{9E61F23E-59F0-174D-97D9-87456C530A4D}"/>
              </a:ext>
            </a:extLst>
          </p:cNvPr>
          <p:cNvCxnSpPr>
            <a:cxnSpLocks/>
          </p:cNvCxnSpPr>
          <p:nvPr/>
        </p:nvCxnSpPr>
        <p:spPr>
          <a:xfrm flipH="1">
            <a:off x="1886821" y="1567517"/>
            <a:ext cx="1714222" cy="591776"/>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 name="Rounded Rectangle 2">
            <a:extLst>
              <a:ext uri="{FF2B5EF4-FFF2-40B4-BE49-F238E27FC236}">
                <a16:creationId xmlns:a16="http://schemas.microsoft.com/office/drawing/2014/main" id="{3E6D0186-186A-294A-86EB-C43553828912}"/>
              </a:ext>
            </a:extLst>
          </p:cNvPr>
          <p:cNvSpPr/>
          <p:nvPr/>
        </p:nvSpPr>
        <p:spPr>
          <a:xfrm>
            <a:off x="3635211" y="3404470"/>
            <a:ext cx="2367580" cy="340859"/>
          </a:xfrm>
          <a:prstGeom prst="roundRect">
            <a:avLst/>
          </a:prstGeom>
          <a:solidFill>
            <a:schemeClr val="accent4">
              <a:lumMod val="20000"/>
              <a:lumOff val="80000"/>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2" name="Straight Connector 141">
            <a:extLst>
              <a:ext uri="{FF2B5EF4-FFF2-40B4-BE49-F238E27FC236}">
                <a16:creationId xmlns:a16="http://schemas.microsoft.com/office/drawing/2014/main" id="{76A6BAB0-7CD1-BE46-9841-31181123A1C5}"/>
              </a:ext>
            </a:extLst>
          </p:cNvPr>
          <p:cNvCxnSpPr>
            <a:cxnSpLocks/>
          </p:cNvCxnSpPr>
          <p:nvPr/>
        </p:nvCxnSpPr>
        <p:spPr>
          <a:xfrm flipH="1" flipV="1">
            <a:off x="1902619" y="2627659"/>
            <a:ext cx="1638290" cy="596275"/>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388DABE2-7D16-E941-AA4B-32316D3A244F}"/>
              </a:ext>
            </a:extLst>
          </p:cNvPr>
          <p:cNvSpPr txBox="1"/>
          <p:nvPr/>
        </p:nvSpPr>
        <p:spPr>
          <a:xfrm>
            <a:off x="256968" y="1970306"/>
            <a:ext cx="1661032"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Subarray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(2D Array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of DRAM Cells)</a:t>
            </a:r>
          </a:p>
        </p:txBody>
      </p:sp>
      <p:sp>
        <p:nvSpPr>
          <p:cNvPr id="146" name="TextBox 145">
            <a:extLst>
              <a:ext uri="{FF2B5EF4-FFF2-40B4-BE49-F238E27FC236}">
                <a16:creationId xmlns:a16="http://schemas.microsoft.com/office/drawing/2014/main" id="{0B6EFC29-7C74-B547-8855-0FE3DC323D6A}"/>
              </a:ext>
            </a:extLst>
          </p:cNvPr>
          <p:cNvSpPr txBox="1"/>
          <p:nvPr/>
        </p:nvSpPr>
        <p:spPr>
          <a:xfrm>
            <a:off x="719662" y="3296050"/>
            <a:ext cx="187429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Sense Amplifiers</a:t>
            </a:r>
          </a:p>
        </p:txBody>
      </p:sp>
      <p:sp>
        <p:nvSpPr>
          <p:cNvPr id="163" name="TextBox 162">
            <a:extLst>
              <a:ext uri="{FF2B5EF4-FFF2-40B4-BE49-F238E27FC236}">
                <a16:creationId xmlns:a16="http://schemas.microsoft.com/office/drawing/2014/main" id="{14C68C6B-18F6-994D-999D-66F7123B472C}"/>
              </a:ext>
            </a:extLst>
          </p:cNvPr>
          <p:cNvSpPr txBox="1"/>
          <p:nvPr/>
        </p:nvSpPr>
        <p:spPr>
          <a:xfrm>
            <a:off x="4094739" y="6385174"/>
            <a:ext cx="160332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DRAM Module</a:t>
            </a:r>
          </a:p>
        </p:txBody>
      </p:sp>
      <p:cxnSp>
        <p:nvCxnSpPr>
          <p:cNvPr id="148" name="Straight Arrow Connector 147">
            <a:extLst>
              <a:ext uri="{FF2B5EF4-FFF2-40B4-BE49-F238E27FC236}">
                <a16:creationId xmlns:a16="http://schemas.microsoft.com/office/drawing/2014/main" id="{1D579AE1-80C7-DA47-954B-887CE1F48E4C}"/>
              </a:ext>
            </a:extLst>
          </p:cNvPr>
          <p:cNvCxnSpPr>
            <a:cxnSpLocks/>
          </p:cNvCxnSpPr>
          <p:nvPr/>
        </p:nvCxnSpPr>
        <p:spPr>
          <a:xfrm flipV="1">
            <a:off x="2730195" y="3504036"/>
            <a:ext cx="958053" cy="1041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4" name="TextBox 163">
            <a:extLst>
              <a:ext uri="{FF2B5EF4-FFF2-40B4-BE49-F238E27FC236}">
                <a16:creationId xmlns:a16="http://schemas.microsoft.com/office/drawing/2014/main" id="{3FB038A0-ABBA-CD44-9844-EF45CF503AEC}"/>
              </a:ext>
            </a:extLst>
          </p:cNvPr>
          <p:cNvSpPr txBox="1"/>
          <p:nvPr/>
        </p:nvSpPr>
        <p:spPr>
          <a:xfrm>
            <a:off x="80292" y="5633495"/>
            <a:ext cx="141096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DRAM Chips</a:t>
            </a:r>
          </a:p>
        </p:txBody>
      </p:sp>
      <p:cxnSp>
        <p:nvCxnSpPr>
          <p:cNvPr id="165" name="Straight Arrow Connector 164">
            <a:extLst>
              <a:ext uri="{FF2B5EF4-FFF2-40B4-BE49-F238E27FC236}">
                <a16:creationId xmlns:a16="http://schemas.microsoft.com/office/drawing/2014/main" id="{CED732EE-6E69-0447-B635-5DB7A0351672}"/>
              </a:ext>
            </a:extLst>
          </p:cNvPr>
          <p:cNvCxnSpPr>
            <a:cxnSpLocks/>
            <a:stCxn id="164" idx="3"/>
            <a:endCxn id="7" idx="1"/>
          </p:cNvCxnSpPr>
          <p:nvPr/>
        </p:nvCxnSpPr>
        <p:spPr>
          <a:xfrm>
            <a:off x="1491256" y="5818161"/>
            <a:ext cx="513718" cy="912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FBD6D468-E7C9-1046-948C-FCFD5DCF1F23}"/>
              </a:ext>
            </a:extLst>
          </p:cNvPr>
          <p:cNvSpPr txBox="1"/>
          <p:nvPr/>
        </p:nvSpPr>
        <p:spPr>
          <a:xfrm>
            <a:off x="3951467" y="4163815"/>
            <a:ext cx="136608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DRAM Bank</a:t>
            </a:r>
          </a:p>
        </p:txBody>
      </p:sp>
      <p:sp>
        <p:nvSpPr>
          <p:cNvPr id="170" name="Rectangle 169">
            <a:extLst>
              <a:ext uri="{FF2B5EF4-FFF2-40B4-BE49-F238E27FC236}">
                <a16:creationId xmlns:a16="http://schemas.microsoft.com/office/drawing/2014/main" id="{9DD3745A-6058-374C-9DD2-2E2F7D3AF082}"/>
              </a:ext>
            </a:extLst>
          </p:cNvPr>
          <p:cNvSpPr/>
          <p:nvPr/>
        </p:nvSpPr>
        <p:spPr>
          <a:xfrm>
            <a:off x="6705311" y="1853142"/>
            <a:ext cx="132119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DRAM Cells</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90" name="Rectangle 89">
            <a:extLst>
              <a:ext uri="{FF2B5EF4-FFF2-40B4-BE49-F238E27FC236}">
                <a16:creationId xmlns:a16="http://schemas.microsoft.com/office/drawing/2014/main" id="{68D1BCD8-0B38-1444-BA72-1BE47E2D33B0}"/>
              </a:ext>
            </a:extLst>
          </p:cNvPr>
          <p:cNvSpPr/>
          <p:nvPr/>
        </p:nvSpPr>
        <p:spPr>
          <a:xfrm>
            <a:off x="3688248" y="345601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1" name="Rectangle 90">
            <a:extLst>
              <a:ext uri="{FF2B5EF4-FFF2-40B4-BE49-F238E27FC236}">
                <a16:creationId xmlns:a16="http://schemas.microsoft.com/office/drawing/2014/main" id="{E4A03376-B7DD-394B-894F-FEB932830241}"/>
              </a:ext>
            </a:extLst>
          </p:cNvPr>
          <p:cNvSpPr/>
          <p:nvPr/>
        </p:nvSpPr>
        <p:spPr>
          <a:xfrm>
            <a:off x="4093999" y="345601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2" name="Rectangle 91">
            <a:extLst>
              <a:ext uri="{FF2B5EF4-FFF2-40B4-BE49-F238E27FC236}">
                <a16:creationId xmlns:a16="http://schemas.microsoft.com/office/drawing/2014/main" id="{847F77F5-5584-744B-AF25-79B62104B748}"/>
              </a:ext>
            </a:extLst>
          </p:cNvPr>
          <p:cNvSpPr/>
          <p:nvPr/>
        </p:nvSpPr>
        <p:spPr>
          <a:xfrm>
            <a:off x="4495199" y="345601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3" name="Rectangle 92">
            <a:extLst>
              <a:ext uri="{FF2B5EF4-FFF2-40B4-BE49-F238E27FC236}">
                <a16:creationId xmlns:a16="http://schemas.microsoft.com/office/drawing/2014/main" id="{F1F8AEDB-6800-0C44-950E-62400299B033}"/>
              </a:ext>
            </a:extLst>
          </p:cNvPr>
          <p:cNvSpPr/>
          <p:nvPr/>
        </p:nvSpPr>
        <p:spPr>
          <a:xfrm>
            <a:off x="4896401" y="345601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4" name="Rectangle 93">
            <a:extLst>
              <a:ext uri="{FF2B5EF4-FFF2-40B4-BE49-F238E27FC236}">
                <a16:creationId xmlns:a16="http://schemas.microsoft.com/office/drawing/2014/main" id="{98820ADF-72D9-F440-9DA7-1EF06D69BBFE}"/>
              </a:ext>
            </a:extLst>
          </p:cNvPr>
          <p:cNvSpPr/>
          <p:nvPr/>
        </p:nvSpPr>
        <p:spPr>
          <a:xfrm>
            <a:off x="5302155" y="345601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96" name="Rectangle 95">
            <a:extLst>
              <a:ext uri="{FF2B5EF4-FFF2-40B4-BE49-F238E27FC236}">
                <a16:creationId xmlns:a16="http://schemas.microsoft.com/office/drawing/2014/main" id="{28A19337-EB21-144C-A3EB-D85B07ADF01B}"/>
              </a:ext>
            </a:extLst>
          </p:cNvPr>
          <p:cNvSpPr/>
          <p:nvPr/>
        </p:nvSpPr>
        <p:spPr>
          <a:xfrm>
            <a:off x="5707909" y="344967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5E74171F-D849-714A-B99A-10D7B3D8433D}"/>
              </a:ext>
            </a:extLst>
          </p:cNvPr>
          <p:cNvSpPr/>
          <p:nvPr/>
        </p:nvSpPr>
        <p:spPr>
          <a:xfrm>
            <a:off x="436329" y="4413660"/>
            <a:ext cx="1786448" cy="250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TextBox 124">
            <a:extLst>
              <a:ext uri="{FF2B5EF4-FFF2-40B4-BE49-F238E27FC236}">
                <a16:creationId xmlns:a16="http://schemas.microsoft.com/office/drawing/2014/main" id="{E97C55BC-AA4D-7C41-9716-2086070821A1}"/>
              </a:ext>
            </a:extLst>
          </p:cNvPr>
          <p:cNvSpPr txBox="1"/>
          <p:nvPr/>
        </p:nvSpPr>
        <p:spPr>
          <a:xfrm>
            <a:off x="925583" y="3706576"/>
            <a:ext cx="129061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mn-ea"/>
                <a:cs typeface="+mn-cs"/>
              </a:rPr>
              <a:t>Row Buffer</a:t>
            </a:r>
          </a:p>
        </p:txBody>
      </p:sp>
      <p:cxnSp>
        <p:nvCxnSpPr>
          <p:cNvPr id="31" name="Curved Connector 30">
            <a:extLst>
              <a:ext uri="{FF2B5EF4-FFF2-40B4-BE49-F238E27FC236}">
                <a16:creationId xmlns:a16="http://schemas.microsoft.com/office/drawing/2014/main" id="{635E2F32-1D6E-7544-8ED7-CF633BB99404}"/>
              </a:ext>
            </a:extLst>
          </p:cNvPr>
          <p:cNvCxnSpPr>
            <a:cxnSpLocks/>
            <a:stCxn id="125" idx="3"/>
          </p:cNvCxnSpPr>
          <p:nvPr/>
        </p:nvCxnSpPr>
        <p:spPr>
          <a:xfrm flipV="1">
            <a:off x="2216193" y="3702060"/>
            <a:ext cx="1419018" cy="189182"/>
          </a:xfrm>
          <a:prstGeom prst="curvedConnector3">
            <a:avLst>
              <a:gd name="adj1" fmla="val 50000"/>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754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
                                        </p:tgtEl>
                                        <p:attrNameLst>
                                          <p:attrName>style.visibility</p:attrName>
                                        </p:attrNameLst>
                                      </p:cBhvr>
                                      <p:to>
                                        <p:strVal val="visible"/>
                                      </p:to>
                                    </p:set>
                                    <p:animEffect transition="in" filter="fade">
                                      <p:cBhvr>
                                        <p:cTn id="7" dur="500"/>
                                        <p:tgtEl>
                                          <p:spTgt spid="1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4"/>
                                        </p:tgtEl>
                                        <p:attrNameLst>
                                          <p:attrName>style.visibility</p:attrName>
                                        </p:attrNameLst>
                                      </p:cBhvr>
                                      <p:to>
                                        <p:strVal val="visible"/>
                                      </p:to>
                                    </p:set>
                                    <p:animEffect transition="in" filter="fade">
                                      <p:cBhvr>
                                        <p:cTn id="15" dur="500"/>
                                        <p:tgtEl>
                                          <p:spTgt spid="164"/>
                                        </p:tgtEl>
                                      </p:cBhvr>
                                    </p:animEffect>
                                  </p:childTnLst>
                                </p:cTn>
                              </p:par>
                              <p:par>
                                <p:cTn id="16" presetID="10" presetClass="entr" presetSubtype="0" fill="hold" nodeType="withEffect">
                                  <p:stCondLst>
                                    <p:cond delay="0"/>
                                  </p:stCondLst>
                                  <p:childTnLst>
                                    <p:set>
                                      <p:cBhvr>
                                        <p:cTn id="17" dur="1" fill="hold">
                                          <p:stCondLst>
                                            <p:cond delay="0"/>
                                          </p:stCondLst>
                                        </p:cTn>
                                        <p:tgtEl>
                                          <p:spTgt spid="165"/>
                                        </p:tgtEl>
                                        <p:attrNameLst>
                                          <p:attrName>style.visibility</p:attrName>
                                        </p:attrNameLst>
                                      </p:cBhvr>
                                      <p:to>
                                        <p:strVal val="visible"/>
                                      </p:to>
                                    </p:set>
                                    <p:animEffect transition="in" filter="fade">
                                      <p:cBhvr>
                                        <p:cTn id="18" dur="500"/>
                                        <p:tgtEl>
                                          <p:spTgt spid="16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
                                        <p:tgtEl>
                                          <p:spTgt spid="8"/>
                                        </p:tgtEl>
                                      </p:cBhvr>
                                    </p:animEffect>
                                  </p:childTnLst>
                                </p:cTn>
                              </p:par>
                            </p:childTnLst>
                          </p:cTn>
                        </p:par>
                        <p:par>
                          <p:cTn id="26" fill="hold">
                            <p:stCondLst>
                              <p:cond delay="700"/>
                            </p:stCondLst>
                            <p:childTnLst>
                              <p:par>
                                <p:cTn id="27" presetID="10"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200"/>
                                        <p:tgtEl>
                                          <p:spTgt spid="9"/>
                                        </p:tgtEl>
                                      </p:cBhvr>
                                    </p:animEffect>
                                  </p:childTnLst>
                                </p:cTn>
                              </p:par>
                            </p:childTnLst>
                          </p:cTn>
                        </p:par>
                        <p:par>
                          <p:cTn id="30" fill="hold">
                            <p:stCondLst>
                              <p:cond delay="900"/>
                            </p:stCondLst>
                            <p:childTnLst>
                              <p:par>
                                <p:cTn id="31" presetID="10"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200"/>
                                        <p:tgtEl>
                                          <p:spTgt spid="10"/>
                                        </p:tgtEl>
                                      </p:cBhvr>
                                    </p:animEffect>
                                  </p:childTnLst>
                                </p:cTn>
                              </p:par>
                            </p:childTnLst>
                          </p:cTn>
                        </p:par>
                        <p:par>
                          <p:cTn id="34" fill="hold">
                            <p:stCondLst>
                              <p:cond delay="1100"/>
                            </p:stCondLst>
                            <p:childTnLst>
                              <p:par>
                                <p:cTn id="35" presetID="10"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00"/>
                                        <p:tgtEl>
                                          <p:spTgt spid="11"/>
                                        </p:tgtEl>
                                      </p:cBhvr>
                                    </p:animEffect>
                                  </p:childTnLst>
                                </p:cTn>
                              </p:par>
                            </p:childTnLst>
                          </p:cTn>
                        </p:par>
                        <p:par>
                          <p:cTn id="38" fill="hold">
                            <p:stCondLst>
                              <p:cond delay="1300"/>
                            </p:stCondLst>
                            <p:childTnLst>
                              <p:par>
                                <p:cTn id="39" presetID="10" presetClass="entr" presetSubtype="0"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200"/>
                                        <p:tgtEl>
                                          <p:spTgt spid="12"/>
                                        </p:tgtEl>
                                      </p:cBhvr>
                                    </p:animEffect>
                                  </p:childTnLst>
                                </p:cTn>
                              </p:par>
                            </p:childTnLst>
                          </p:cTn>
                        </p:par>
                        <p:par>
                          <p:cTn id="42" fill="hold">
                            <p:stCondLst>
                              <p:cond delay="1500"/>
                            </p:stCondLst>
                            <p:childTnLst>
                              <p:par>
                                <p:cTn id="43" presetID="10" presetClass="entr" presetSubtype="0"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200"/>
                                        <p:tgtEl>
                                          <p:spTgt spid="13"/>
                                        </p:tgtEl>
                                      </p:cBhvr>
                                    </p:animEffect>
                                  </p:childTnLst>
                                </p:cTn>
                              </p:par>
                            </p:childTnLst>
                          </p:cTn>
                        </p:par>
                        <p:par>
                          <p:cTn id="46" fill="hold">
                            <p:stCondLst>
                              <p:cond delay="1700"/>
                            </p:stCondLst>
                            <p:childTnLst>
                              <p:par>
                                <p:cTn id="47" presetID="10" presetClass="entr" presetSubtype="0"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2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par>
                                <p:cTn id="55" presetID="10"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167"/>
                                        </p:tgtEl>
                                        <p:attrNameLst>
                                          <p:attrName>style.visibility</p:attrName>
                                        </p:attrNameLst>
                                      </p:cBhvr>
                                      <p:to>
                                        <p:strVal val="visible"/>
                                      </p:to>
                                    </p:set>
                                    <p:animEffect transition="in" filter="fade">
                                      <p:cBhvr>
                                        <p:cTn id="64" dur="500"/>
                                        <p:tgtEl>
                                          <p:spTgt spid="16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200"/>
                                        <p:tgtEl>
                                          <p:spTgt spid="21"/>
                                        </p:tgtEl>
                                      </p:cBhvr>
                                    </p:animEffect>
                                  </p:childTnLst>
                                </p:cTn>
                              </p:par>
                            </p:childTnLst>
                          </p:cTn>
                        </p:par>
                        <p:par>
                          <p:cTn id="72" fill="hold">
                            <p:stCondLst>
                              <p:cond delay="1200"/>
                            </p:stCondLst>
                            <p:childTnLst>
                              <p:par>
                                <p:cTn id="73" presetID="10" presetClass="entr" presetSubtype="0" fill="hold" grpId="0" nodeType="after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fade">
                                      <p:cBhvr>
                                        <p:cTn id="75" dur="2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45"/>
                                        </p:tgtEl>
                                        <p:attrNameLst>
                                          <p:attrName>style.visibility</p:attrName>
                                        </p:attrNameLst>
                                      </p:cBhvr>
                                      <p:to>
                                        <p:strVal val="visible"/>
                                      </p:to>
                                    </p:set>
                                    <p:animEffect transition="in" filter="fade">
                                      <p:cBhvr>
                                        <p:cTn id="80" dur="500"/>
                                        <p:tgtEl>
                                          <p:spTgt spid="145"/>
                                        </p:tgtEl>
                                      </p:cBhvr>
                                    </p:animEffect>
                                  </p:childTnLst>
                                </p:cTn>
                              </p:par>
                              <p:par>
                                <p:cTn id="81" presetID="10" presetClass="entr" presetSubtype="0" fill="hold" nodeType="withEffect">
                                  <p:stCondLst>
                                    <p:cond delay="0"/>
                                  </p:stCondLst>
                                  <p:childTnLst>
                                    <p:set>
                                      <p:cBhvr>
                                        <p:cTn id="82" dur="1" fill="hold">
                                          <p:stCondLst>
                                            <p:cond delay="0"/>
                                          </p:stCondLst>
                                        </p:cTn>
                                        <p:tgtEl>
                                          <p:spTgt spid="142"/>
                                        </p:tgtEl>
                                        <p:attrNameLst>
                                          <p:attrName>style.visibility</p:attrName>
                                        </p:attrNameLst>
                                      </p:cBhvr>
                                      <p:to>
                                        <p:strVal val="visible"/>
                                      </p:to>
                                    </p:set>
                                    <p:animEffect transition="in" filter="fade">
                                      <p:cBhvr>
                                        <p:cTn id="83" dur="500"/>
                                        <p:tgtEl>
                                          <p:spTgt spid="142"/>
                                        </p:tgtEl>
                                      </p:cBhvr>
                                    </p:animEffect>
                                  </p:childTnLst>
                                </p:cTn>
                              </p:par>
                              <p:par>
                                <p:cTn id="84" presetID="10" presetClass="entr" presetSubtype="0" fill="hold" nodeType="withEffect">
                                  <p:stCondLst>
                                    <p:cond delay="0"/>
                                  </p:stCondLst>
                                  <p:childTnLst>
                                    <p:set>
                                      <p:cBhvr>
                                        <p:cTn id="85" dur="1" fill="hold">
                                          <p:stCondLst>
                                            <p:cond delay="0"/>
                                          </p:stCondLst>
                                        </p:cTn>
                                        <p:tgtEl>
                                          <p:spTgt spid="141"/>
                                        </p:tgtEl>
                                        <p:attrNameLst>
                                          <p:attrName>style.visibility</p:attrName>
                                        </p:attrNameLst>
                                      </p:cBhvr>
                                      <p:to>
                                        <p:strVal val="visible"/>
                                      </p:to>
                                    </p:set>
                                    <p:animEffect transition="in" filter="fade">
                                      <p:cBhvr>
                                        <p:cTn id="86" dur="500"/>
                                        <p:tgtEl>
                                          <p:spTgt spid="141"/>
                                        </p:tgtEl>
                                      </p:cBhvr>
                                    </p:animEffect>
                                  </p:childTnLst>
                                </p:cTn>
                              </p:par>
                              <p:par>
                                <p:cTn id="87" presetID="10" presetClass="entr" presetSubtype="0" fill="hold" nodeType="withEffect">
                                  <p:stCondLst>
                                    <p:cond delay="0"/>
                                  </p:stCondLst>
                                  <p:childTnLst>
                                    <p:set>
                                      <p:cBhvr>
                                        <p:cTn id="88" dur="1" fill="hold">
                                          <p:stCondLst>
                                            <p:cond delay="0"/>
                                          </p:stCondLst>
                                        </p:cTn>
                                        <p:tgtEl>
                                          <p:spTgt spid="168"/>
                                        </p:tgtEl>
                                        <p:attrNameLst>
                                          <p:attrName>style.visibility</p:attrName>
                                        </p:attrNameLst>
                                      </p:cBhvr>
                                      <p:to>
                                        <p:strVal val="visible"/>
                                      </p:to>
                                    </p:set>
                                    <p:animEffect transition="in" filter="fade">
                                      <p:cBhvr>
                                        <p:cTn id="89" dur="500"/>
                                        <p:tgtEl>
                                          <p:spTgt spid="168"/>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36"/>
                                        </p:tgtEl>
                                        <p:attrNameLst>
                                          <p:attrName>style.visibility</p:attrName>
                                        </p:attrNameLst>
                                      </p:cBhvr>
                                      <p:to>
                                        <p:strVal val="visible"/>
                                      </p:to>
                                    </p:set>
                                    <p:animEffect transition="in" filter="fade">
                                      <p:cBhvr>
                                        <p:cTn id="94" dur="500"/>
                                        <p:tgtEl>
                                          <p:spTgt spid="36"/>
                                        </p:tgtEl>
                                      </p:cBhvr>
                                    </p:animEffect>
                                  </p:childTnLst>
                                </p:cTn>
                              </p:par>
                              <p:par>
                                <p:cTn id="95" presetID="10" presetClass="entr" presetSubtype="0" fill="hold" nodeType="withEffect">
                                  <p:stCondLst>
                                    <p:cond delay="0"/>
                                  </p:stCondLst>
                                  <p:childTnLst>
                                    <p:set>
                                      <p:cBhvr>
                                        <p:cTn id="96" dur="1" fill="hold">
                                          <p:stCondLst>
                                            <p:cond delay="0"/>
                                          </p:stCondLst>
                                        </p:cTn>
                                        <p:tgtEl>
                                          <p:spTgt spid="128"/>
                                        </p:tgtEl>
                                        <p:attrNameLst>
                                          <p:attrName>style.visibility</p:attrName>
                                        </p:attrNameLst>
                                      </p:cBhvr>
                                      <p:to>
                                        <p:strVal val="visible"/>
                                      </p:to>
                                    </p:set>
                                    <p:animEffect transition="in" filter="fade">
                                      <p:cBhvr>
                                        <p:cTn id="97" dur="500"/>
                                        <p:tgtEl>
                                          <p:spTgt spid="128"/>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29"/>
                                        </p:tgtEl>
                                        <p:attrNameLst>
                                          <p:attrName>style.visibility</p:attrName>
                                        </p:attrNameLst>
                                      </p:cBhvr>
                                      <p:to>
                                        <p:strVal val="visible"/>
                                      </p:to>
                                    </p:set>
                                    <p:animEffect transition="in" filter="fade">
                                      <p:cBhvr>
                                        <p:cTn id="100" dur="500"/>
                                        <p:tgtEl>
                                          <p:spTgt spid="129"/>
                                        </p:tgtEl>
                                      </p:cBhvr>
                                    </p:animEffect>
                                  </p:childTnLst>
                                </p:cTn>
                              </p:par>
                            </p:childTnLst>
                          </p:cTn>
                        </p:par>
                        <p:par>
                          <p:cTn id="101" fill="hold">
                            <p:stCondLst>
                              <p:cond delay="500"/>
                            </p:stCondLst>
                            <p:childTnLst>
                              <p:par>
                                <p:cTn id="102" presetID="10" presetClass="entr" presetSubtype="0" fill="hold" nodeType="afterEffect">
                                  <p:stCondLst>
                                    <p:cond delay="0"/>
                                  </p:stCondLst>
                                  <p:childTnLst>
                                    <p:set>
                                      <p:cBhvr>
                                        <p:cTn id="103" dur="1" fill="hold">
                                          <p:stCondLst>
                                            <p:cond delay="0"/>
                                          </p:stCondLst>
                                        </p:cTn>
                                        <p:tgtEl>
                                          <p:spTgt spid="34"/>
                                        </p:tgtEl>
                                        <p:attrNameLst>
                                          <p:attrName>style.visibility</p:attrName>
                                        </p:attrNameLst>
                                      </p:cBhvr>
                                      <p:to>
                                        <p:strVal val="visible"/>
                                      </p:to>
                                    </p:set>
                                    <p:animEffect transition="in" filter="fade">
                                      <p:cBhvr>
                                        <p:cTn id="104" dur="200"/>
                                        <p:tgtEl>
                                          <p:spTgt spid="34"/>
                                        </p:tgtEl>
                                      </p:cBhvr>
                                    </p:animEffect>
                                  </p:childTnLst>
                                </p:cTn>
                              </p:par>
                            </p:childTnLst>
                          </p:cTn>
                        </p:par>
                        <p:par>
                          <p:cTn id="105" fill="hold">
                            <p:stCondLst>
                              <p:cond delay="700"/>
                            </p:stCondLst>
                            <p:childTnLst>
                              <p:par>
                                <p:cTn id="106" presetID="10" presetClass="entr" presetSubtype="0" fill="hold" nodeType="afterEffect">
                                  <p:stCondLst>
                                    <p:cond delay="0"/>
                                  </p:stCondLst>
                                  <p:childTnLst>
                                    <p:set>
                                      <p:cBhvr>
                                        <p:cTn id="107" dur="1" fill="hold">
                                          <p:stCondLst>
                                            <p:cond delay="0"/>
                                          </p:stCondLst>
                                        </p:cTn>
                                        <p:tgtEl>
                                          <p:spTgt spid="35"/>
                                        </p:tgtEl>
                                        <p:attrNameLst>
                                          <p:attrName>style.visibility</p:attrName>
                                        </p:attrNameLst>
                                      </p:cBhvr>
                                      <p:to>
                                        <p:strVal val="visible"/>
                                      </p:to>
                                    </p:set>
                                    <p:animEffect transition="in" filter="fade">
                                      <p:cBhvr>
                                        <p:cTn id="108" dur="200"/>
                                        <p:tgtEl>
                                          <p:spTgt spid="35"/>
                                        </p:tgtEl>
                                      </p:cBhvr>
                                    </p:animEffect>
                                  </p:childTnLst>
                                </p:cTn>
                              </p:par>
                            </p:childTnLst>
                          </p:cTn>
                        </p:par>
                        <p:par>
                          <p:cTn id="109" fill="hold">
                            <p:stCondLst>
                              <p:cond delay="900"/>
                            </p:stCondLst>
                            <p:childTnLst>
                              <p:par>
                                <p:cTn id="110" presetID="10" presetClass="entr" presetSubtype="0" fill="hold" nodeType="afterEffect">
                                  <p:stCondLst>
                                    <p:cond delay="0"/>
                                  </p:stCondLst>
                                  <p:childTnLst>
                                    <p:set>
                                      <p:cBhvr>
                                        <p:cTn id="111" dur="1" fill="hold">
                                          <p:stCondLst>
                                            <p:cond delay="0"/>
                                          </p:stCondLst>
                                        </p:cTn>
                                        <p:tgtEl>
                                          <p:spTgt spid="63"/>
                                        </p:tgtEl>
                                        <p:attrNameLst>
                                          <p:attrName>style.visibility</p:attrName>
                                        </p:attrNameLst>
                                      </p:cBhvr>
                                      <p:to>
                                        <p:strVal val="visible"/>
                                      </p:to>
                                    </p:set>
                                    <p:animEffect transition="in" filter="fade">
                                      <p:cBhvr>
                                        <p:cTn id="112" dur="200"/>
                                        <p:tgtEl>
                                          <p:spTgt spid="6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33"/>
                                        </p:tgtEl>
                                        <p:attrNameLst>
                                          <p:attrName>style.visibility</p:attrName>
                                        </p:attrNameLst>
                                      </p:cBhvr>
                                      <p:to>
                                        <p:strVal val="visible"/>
                                      </p:to>
                                    </p:set>
                                    <p:animEffect transition="in" filter="fade">
                                      <p:cBhvr>
                                        <p:cTn id="117" dur="500"/>
                                        <p:tgtEl>
                                          <p:spTgt spid="33"/>
                                        </p:tgtEl>
                                      </p:cBhvr>
                                    </p:animEffect>
                                  </p:childTnLst>
                                </p:cTn>
                              </p:par>
                              <p:par>
                                <p:cTn id="118" presetID="10" presetClass="entr" presetSubtype="0" fill="hold" nodeType="withEffect">
                                  <p:stCondLst>
                                    <p:cond delay="0"/>
                                  </p:stCondLst>
                                  <p:childTnLst>
                                    <p:set>
                                      <p:cBhvr>
                                        <p:cTn id="119" dur="1" fill="hold">
                                          <p:stCondLst>
                                            <p:cond delay="0"/>
                                          </p:stCondLst>
                                        </p:cTn>
                                        <p:tgtEl>
                                          <p:spTgt spid="126"/>
                                        </p:tgtEl>
                                        <p:attrNameLst>
                                          <p:attrName>style.visibility</p:attrName>
                                        </p:attrNameLst>
                                      </p:cBhvr>
                                      <p:to>
                                        <p:strVal val="visible"/>
                                      </p:to>
                                    </p:set>
                                    <p:animEffect transition="in" filter="fade">
                                      <p:cBhvr>
                                        <p:cTn id="120" dur="500"/>
                                        <p:tgtEl>
                                          <p:spTgt spid="126"/>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127"/>
                                        </p:tgtEl>
                                        <p:attrNameLst>
                                          <p:attrName>style.visibility</p:attrName>
                                        </p:attrNameLst>
                                      </p:cBhvr>
                                      <p:to>
                                        <p:strVal val="visible"/>
                                      </p:to>
                                    </p:set>
                                    <p:animEffect transition="in" filter="fade">
                                      <p:cBhvr>
                                        <p:cTn id="123" dur="500"/>
                                        <p:tgtEl>
                                          <p:spTgt spid="127"/>
                                        </p:tgtEl>
                                      </p:cBhvr>
                                    </p:animEffect>
                                  </p:childTnLst>
                                </p:cTn>
                              </p:par>
                            </p:childTnLst>
                          </p:cTn>
                        </p:par>
                        <p:par>
                          <p:cTn id="124" fill="hold">
                            <p:stCondLst>
                              <p:cond delay="500"/>
                            </p:stCondLst>
                            <p:childTnLst>
                              <p:par>
                                <p:cTn id="125" presetID="10" presetClass="entr" presetSubtype="0" fill="hold" nodeType="afterEffect">
                                  <p:stCondLst>
                                    <p:cond delay="0"/>
                                  </p:stCondLst>
                                  <p:childTnLst>
                                    <p:set>
                                      <p:cBhvr>
                                        <p:cTn id="126" dur="1" fill="hold">
                                          <p:stCondLst>
                                            <p:cond delay="0"/>
                                          </p:stCondLst>
                                        </p:cTn>
                                        <p:tgtEl>
                                          <p:spTgt spid="24"/>
                                        </p:tgtEl>
                                        <p:attrNameLst>
                                          <p:attrName>style.visibility</p:attrName>
                                        </p:attrNameLst>
                                      </p:cBhvr>
                                      <p:to>
                                        <p:strVal val="visible"/>
                                      </p:to>
                                    </p:set>
                                    <p:animEffect transition="in" filter="fade">
                                      <p:cBhvr>
                                        <p:cTn id="127" dur="200"/>
                                        <p:tgtEl>
                                          <p:spTgt spid="24"/>
                                        </p:tgtEl>
                                      </p:cBhvr>
                                    </p:animEffect>
                                  </p:childTnLst>
                                </p:cTn>
                              </p:par>
                            </p:childTnLst>
                          </p:cTn>
                        </p:par>
                        <p:par>
                          <p:cTn id="128" fill="hold">
                            <p:stCondLst>
                              <p:cond delay="700"/>
                            </p:stCondLst>
                            <p:childTnLst>
                              <p:par>
                                <p:cTn id="129" presetID="10" presetClass="entr" presetSubtype="0" fill="hold" nodeType="afterEffect">
                                  <p:stCondLst>
                                    <p:cond delay="0"/>
                                  </p:stCondLst>
                                  <p:childTnLst>
                                    <p:set>
                                      <p:cBhvr>
                                        <p:cTn id="130" dur="1" fill="hold">
                                          <p:stCondLst>
                                            <p:cond delay="0"/>
                                          </p:stCondLst>
                                        </p:cTn>
                                        <p:tgtEl>
                                          <p:spTgt spid="25"/>
                                        </p:tgtEl>
                                        <p:attrNameLst>
                                          <p:attrName>style.visibility</p:attrName>
                                        </p:attrNameLst>
                                      </p:cBhvr>
                                      <p:to>
                                        <p:strVal val="visible"/>
                                      </p:to>
                                    </p:set>
                                    <p:animEffect transition="in" filter="fade">
                                      <p:cBhvr>
                                        <p:cTn id="131" dur="200"/>
                                        <p:tgtEl>
                                          <p:spTgt spid="25"/>
                                        </p:tgtEl>
                                      </p:cBhvr>
                                    </p:animEffect>
                                  </p:childTnLst>
                                </p:cTn>
                              </p:par>
                            </p:childTnLst>
                          </p:cTn>
                        </p:par>
                        <p:par>
                          <p:cTn id="132" fill="hold">
                            <p:stCondLst>
                              <p:cond delay="900"/>
                            </p:stCondLst>
                            <p:childTnLst>
                              <p:par>
                                <p:cTn id="133" presetID="10" presetClass="entr" presetSubtype="0" fill="hold" nodeType="afterEffect">
                                  <p:stCondLst>
                                    <p:cond delay="0"/>
                                  </p:stCondLst>
                                  <p:childTnLst>
                                    <p:set>
                                      <p:cBhvr>
                                        <p:cTn id="134" dur="1" fill="hold">
                                          <p:stCondLst>
                                            <p:cond delay="0"/>
                                          </p:stCondLst>
                                        </p:cTn>
                                        <p:tgtEl>
                                          <p:spTgt spid="26"/>
                                        </p:tgtEl>
                                        <p:attrNameLst>
                                          <p:attrName>style.visibility</p:attrName>
                                        </p:attrNameLst>
                                      </p:cBhvr>
                                      <p:to>
                                        <p:strVal val="visible"/>
                                      </p:to>
                                    </p:set>
                                    <p:animEffect transition="in" filter="fade">
                                      <p:cBhvr>
                                        <p:cTn id="135" dur="200"/>
                                        <p:tgtEl>
                                          <p:spTgt spid="26"/>
                                        </p:tgtEl>
                                      </p:cBhvr>
                                    </p:animEffect>
                                  </p:childTnLst>
                                </p:cTn>
                              </p:par>
                            </p:childTnLst>
                          </p:cTn>
                        </p:par>
                        <p:par>
                          <p:cTn id="136" fill="hold">
                            <p:stCondLst>
                              <p:cond delay="1100"/>
                            </p:stCondLst>
                            <p:childTnLst>
                              <p:par>
                                <p:cTn id="137" presetID="10" presetClass="entr" presetSubtype="0" fill="hold" nodeType="afterEffect">
                                  <p:stCondLst>
                                    <p:cond delay="0"/>
                                  </p:stCondLst>
                                  <p:childTnLst>
                                    <p:set>
                                      <p:cBhvr>
                                        <p:cTn id="138" dur="1" fill="hold">
                                          <p:stCondLst>
                                            <p:cond delay="0"/>
                                          </p:stCondLst>
                                        </p:cTn>
                                        <p:tgtEl>
                                          <p:spTgt spid="27"/>
                                        </p:tgtEl>
                                        <p:attrNameLst>
                                          <p:attrName>style.visibility</p:attrName>
                                        </p:attrNameLst>
                                      </p:cBhvr>
                                      <p:to>
                                        <p:strVal val="visible"/>
                                      </p:to>
                                    </p:set>
                                    <p:animEffect transition="in" filter="fade">
                                      <p:cBhvr>
                                        <p:cTn id="139" dur="200"/>
                                        <p:tgtEl>
                                          <p:spTgt spid="27"/>
                                        </p:tgtEl>
                                      </p:cBhvr>
                                    </p:animEffect>
                                  </p:childTnLst>
                                </p:cTn>
                              </p:par>
                            </p:childTnLst>
                          </p:cTn>
                        </p:par>
                        <p:par>
                          <p:cTn id="140" fill="hold">
                            <p:stCondLst>
                              <p:cond delay="1300"/>
                            </p:stCondLst>
                            <p:childTnLst>
                              <p:par>
                                <p:cTn id="141" presetID="10" presetClass="entr" presetSubtype="0" fill="hold" nodeType="afterEffect">
                                  <p:stCondLst>
                                    <p:cond delay="0"/>
                                  </p:stCondLst>
                                  <p:childTnLst>
                                    <p:set>
                                      <p:cBhvr>
                                        <p:cTn id="142" dur="1" fill="hold">
                                          <p:stCondLst>
                                            <p:cond delay="0"/>
                                          </p:stCondLst>
                                        </p:cTn>
                                        <p:tgtEl>
                                          <p:spTgt spid="28"/>
                                        </p:tgtEl>
                                        <p:attrNameLst>
                                          <p:attrName>style.visibility</p:attrName>
                                        </p:attrNameLst>
                                      </p:cBhvr>
                                      <p:to>
                                        <p:strVal val="visible"/>
                                      </p:to>
                                    </p:set>
                                    <p:animEffect transition="in" filter="fade">
                                      <p:cBhvr>
                                        <p:cTn id="143" dur="200"/>
                                        <p:tgtEl>
                                          <p:spTgt spid="28"/>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46"/>
                                        </p:tgtEl>
                                        <p:attrNameLst>
                                          <p:attrName>style.visibility</p:attrName>
                                        </p:attrNameLst>
                                      </p:cBhvr>
                                      <p:to>
                                        <p:strVal val="visible"/>
                                      </p:to>
                                    </p:set>
                                    <p:animEffect transition="in" filter="fade">
                                      <p:cBhvr>
                                        <p:cTn id="148" dur="500"/>
                                        <p:tgtEl>
                                          <p:spTgt spid="146"/>
                                        </p:tgtEl>
                                      </p:cBhvr>
                                    </p:animEffect>
                                  </p:childTnLst>
                                </p:cTn>
                              </p:par>
                              <p:par>
                                <p:cTn id="149" presetID="10" presetClass="entr" presetSubtype="0" fill="hold" nodeType="withEffect">
                                  <p:stCondLst>
                                    <p:cond delay="0"/>
                                  </p:stCondLst>
                                  <p:childTnLst>
                                    <p:set>
                                      <p:cBhvr>
                                        <p:cTn id="150" dur="1" fill="hold">
                                          <p:stCondLst>
                                            <p:cond delay="0"/>
                                          </p:stCondLst>
                                        </p:cTn>
                                        <p:tgtEl>
                                          <p:spTgt spid="148"/>
                                        </p:tgtEl>
                                        <p:attrNameLst>
                                          <p:attrName>style.visibility</p:attrName>
                                        </p:attrNameLst>
                                      </p:cBhvr>
                                      <p:to>
                                        <p:strVal val="visible"/>
                                      </p:to>
                                    </p:set>
                                    <p:animEffect transition="in" filter="fade">
                                      <p:cBhvr>
                                        <p:cTn id="151" dur="500"/>
                                        <p:tgtEl>
                                          <p:spTgt spid="148"/>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90"/>
                                        </p:tgtEl>
                                        <p:attrNameLst>
                                          <p:attrName>style.visibility</p:attrName>
                                        </p:attrNameLst>
                                      </p:cBhvr>
                                      <p:to>
                                        <p:strVal val="visible"/>
                                      </p:to>
                                    </p:set>
                                    <p:animEffect transition="in" filter="fade">
                                      <p:cBhvr>
                                        <p:cTn id="154" dur="500"/>
                                        <p:tgtEl>
                                          <p:spTgt spid="90"/>
                                        </p:tgtEl>
                                      </p:cBhvr>
                                    </p:animEffect>
                                  </p:childTnLst>
                                </p:cTn>
                              </p:par>
                            </p:childTnLst>
                          </p:cTn>
                        </p:par>
                        <p:par>
                          <p:cTn id="155" fill="hold">
                            <p:stCondLst>
                              <p:cond delay="500"/>
                            </p:stCondLst>
                            <p:childTnLst>
                              <p:par>
                                <p:cTn id="156" presetID="10" presetClass="entr" presetSubtype="0" fill="hold" grpId="0" nodeType="afterEffect">
                                  <p:stCondLst>
                                    <p:cond delay="0"/>
                                  </p:stCondLst>
                                  <p:childTnLst>
                                    <p:set>
                                      <p:cBhvr>
                                        <p:cTn id="157" dur="1" fill="hold">
                                          <p:stCondLst>
                                            <p:cond delay="0"/>
                                          </p:stCondLst>
                                        </p:cTn>
                                        <p:tgtEl>
                                          <p:spTgt spid="91"/>
                                        </p:tgtEl>
                                        <p:attrNameLst>
                                          <p:attrName>style.visibility</p:attrName>
                                        </p:attrNameLst>
                                      </p:cBhvr>
                                      <p:to>
                                        <p:strVal val="visible"/>
                                      </p:to>
                                    </p:set>
                                    <p:animEffect transition="in" filter="fade">
                                      <p:cBhvr>
                                        <p:cTn id="158" dur="200"/>
                                        <p:tgtEl>
                                          <p:spTgt spid="91"/>
                                        </p:tgtEl>
                                      </p:cBhvr>
                                    </p:animEffect>
                                  </p:childTnLst>
                                </p:cTn>
                              </p:par>
                            </p:childTnLst>
                          </p:cTn>
                        </p:par>
                        <p:par>
                          <p:cTn id="159" fill="hold">
                            <p:stCondLst>
                              <p:cond delay="700"/>
                            </p:stCondLst>
                            <p:childTnLst>
                              <p:par>
                                <p:cTn id="160" presetID="10" presetClass="entr" presetSubtype="0" fill="hold" grpId="0" nodeType="afterEffect">
                                  <p:stCondLst>
                                    <p:cond delay="0"/>
                                  </p:stCondLst>
                                  <p:childTnLst>
                                    <p:set>
                                      <p:cBhvr>
                                        <p:cTn id="161" dur="1" fill="hold">
                                          <p:stCondLst>
                                            <p:cond delay="0"/>
                                          </p:stCondLst>
                                        </p:cTn>
                                        <p:tgtEl>
                                          <p:spTgt spid="92"/>
                                        </p:tgtEl>
                                        <p:attrNameLst>
                                          <p:attrName>style.visibility</p:attrName>
                                        </p:attrNameLst>
                                      </p:cBhvr>
                                      <p:to>
                                        <p:strVal val="visible"/>
                                      </p:to>
                                    </p:set>
                                    <p:animEffect transition="in" filter="fade">
                                      <p:cBhvr>
                                        <p:cTn id="162" dur="200"/>
                                        <p:tgtEl>
                                          <p:spTgt spid="92"/>
                                        </p:tgtEl>
                                      </p:cBhvr>
                                    </p:animEffect>
                                  </p:childTnLst>
                                </p:cTn>
                              </p:par>
                            </p:childTnLst>
                          </p:cTn>
                        </p:par>
                        <p:par>
                          <p:cTn id="163" fill="hold">
                            <p:stCondLst>
                              <p:cond delay="900"/>
                            </p:stCondLst>
                            <p:childTnLst>
                              <p:par>
                                <p:cTn id="164" presetID="10" presetClass="entr" presetSubtype="0" fill="hold" grpId="0" nodeType="afterEffect">
                                  <p:stCondLst>
                                    <p:cond delay="0"/>
                                  </p:stCondLst>
                                  <p:childTnLst>
                                    <p:set>
                                      <p:cBhvr>
                                        <p:cTn id="165" dur="1" fill="hold">
                                          <p:stCondLst>
                                            <p:cond delay="0"/>
                                          </p:stCondLst>
                                        </p:cTn>
                                        <p:tgtEl>
                                          <p:spTgt spid="93"/>
                                        </p:tgtEl>
                                        <p:attrNameLst>
                                          <p:attrName>style.visibility</p:attrName>
                                        </p:attrNameLst>
                                      </p:cBhvr>
                                      <p:to>
                                        <p:strVal val="visible"/>
                                      </p:to>
                                    </p:set>
                                    <p:animEffect transition="in" filter="fade">
                                      <p:cBhvr>
                                        <p:cTn id="166" dur="200"/>
                                        <p:tgtEl>
                                          <p:spTgt spid="93"/>
                                        </p:tgtEl>
                                      </p:cBhvr>
                                    </p:animEffect>
                                  </p:childTnLst>
                                </p:cTn>
                              </p:par>
                            </p:childTnLst>
                          </p:cTn>
                        </p:par>
                        <p:par>
                          <p:cTn id="167" fill="hold">
                            <p:stCondLst>
                              <p:cond delay="1100"/>
                            </p:stCondLst>
                            <p:childTnLst>
                              <p:par>
                                <p:cTn id="168" presetID="10" presetClass="entr" presetSubtype="0" fill="hold" grpId="0" nodeType="afterEffect">
                                  <p:stCondLst>
                                    <p:cond delay="0"/>
                                  </p:stCondLst>
                                  <p:childTnLst>
                                    <p:set>
                                      <p:cBhvr>
                                        <p:cTn id="169" dur="1" fill="hold">
                                          <p:stCondLst>
                                            <p:cond delay="0"/>
                                          </p:stCondLst>
                                        </p:cTn>
                                        <p:tgtEl>
                                          <p:spTgt spid="94"/>
                                        </p:tgtEl>
                                        <p:attrNameLst>
                                          <p:attrName>style.visibility</p:attrName>
                                        </p:attrNameLst>
                                      </p:cBhvr>
                                      <p:to>
                                        <p:strVal val="visible"/>
                                      </p:to>
                                    </p:set>
                                    <p:animEffect transition="in" filter="fade">
                                      <p:cBhvr>
                                        <p:cTn id="170" dur="200"/>
                                        <p:tgtEl>
                                          <p:spTgt spid="94"/>
                                        </p:tgtEl>
                                      </p:cBhvr>
                                    </p:animEffect>
                                  </p:childTnLst>
                                </p:cTn>
                              </p:par>
                            </p:childTnLst>
                          </p:cTn>
                        </p:par>
                        <p:par>
                          <p:cTn id="171" fill="hold">
                            <p:stCondLst>
                              <p:cond delay="1300"/>
                            </p:stCondLst>
                            <p:childTnLst>
                              <p:par>
                                <p:cTn id="172" presetID="10" presetClass="entr" presetSubtype="0" fill="hold" grpId="0" nodeType="afterEffect">
                                  <p:stCondLst>
                                    <p:cond delay="0"/>
                                  </p:stCondLst>
                                  <p:childTnLst>
                                    <p:set>
                                      <p:cBhvr>
                                        <p:cTn id="173" dur="1" fill="hold">
                                          <p:stCondLst>
                                            <p:cond delay="0"/>
                                          </p:stCondLst>
                                        </p:cTn>
                                        <p:tgtEl>
                                          <p:spTgt spid="96"/>
                                        </p:tgtEl>
                                        <p:attrNameLst>
                                          <p:attrName>style.visibility</p:attrName>
                                        </p:attrNameLst>
                                      </p:cBhvr>
                                      <p:to>
                                        <p:strVal val="visible"/>
                                      </p:to>
                                    </p:set>
                                    <p:animEffect transition="in" filter="fade">
                                      <p:cBhvr>
                                        <p:cTn id="174" dur="200"/>
                                        <p:tgtEl>
                                          <p:spTgt spid="96"/>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125"/>
                                        </p:tgtEl>
                                        <p:attrNameLst>
                                          <p:attrName>style.visibility</p:attrName>
                                        </p:attrNameLst>
                                      </p:cBhvr>
                                      <p:to>
                                        <p:strVal val="visible"/>
                                      </p:to>
                                    </p:set>
                                    <p:animEffect transition="in" filter="fade">
                                      <p:cBhvr>
                                        <p:cTn id="179" dur="500"/>
                                        <p:tgtEl>
                                          <p:spTgt spid="125"/>
                                        </p:tgtEl>
                                      </p:cBhvr>
                                    </p:animEffect>
                                  </p:childTnLst>
                                </p:cTn>
                              </p:par>
                              <p:par>
                                <p:cTn id="180" presetID="10" presetClass="entr" presetSubtype="0" fill="hold" nodeType="withEffect">
                                  <p:stCondLst>
                                    <p:cond delay="0"/>
                                  </p:stCondLst>
                                  <p:childTnLst>
                                    <p:set>
                                      <p:cBhvr>
                                        <p:cTn id="181" dur="1" fill="hold">
                                          <p:stCondLst>
                                            <p:cond delay="0"/>
                                          </p:stCondLst>
                                        </p:cTn>
                                        <p:tgtEl>
                                          <p:spTgt spid="31"/>
                                        </p:tgtEl>
                                        <p:attrNameLst>
                                          <p:attrName>style.visibility</p:attrName>
                                        </p:attrNameLst>
                                      </p:cBhvr>
                                      <p:to>
                                        <p:strVal val="visible"/>
                                      </p:to>
                                    </p:set>
                                    <p:animEffect transition="in" filter="fade">
                                      <p:cBhvr>
                                        <p:cTn id="182" dur="500"/>
                                        <p:tgtEl>
                                          <p:spTgt spid="31"/>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3"/>
                                        </p:tgtEl>
                                        <p:attrNameLst>
                                          <p:attrName>style.visibility</p:attrName>
                                        </p:attrNameLst>
                                      </p:cBhvr>
                                      <p:to>
                                        <p:strVal val="visible"/>
                                      </p:to>
                                    </p:set>
                                    <p:animEffect transition="in" filter="fade">
                                      <p:cBhvr>
                                        <p:cTn id="185" dur="500"/>
                                        <p:tgtEl>
                                          <p:spTgt spid="3"/>
                                        </p:tgtEl>
                                      </p:cBhvr>
                                    </p:animEffect>
                                  </p:childTnLst>
                                </p:cTn>
                              </p:par>
                            </p:childTnLst>
                          </p:cTn>
                        </p:par>
                      </p:childTnLst>
                    </p:cTn>
                  </p:par>
                  <p:par>
                    <p:cTn id="186" fill="hold">
                      <p:stCondLst>
                        <p:cond delay="indefinite"/>
                      </p:stCondLst>
                      <p:childTnLst>
                        <p:par>
                          <p:cTn id="187" fill="hold">
                            <p:stCondLst>
                              <p:cond delay="0"/>
                            </p:stCondLst>
                            <p:childTnLst>
                              <p:par>
                                <p:cTn id="188" presetID="18" presetClass="entr" presetSubtype="12" fill="hold" nodeType="clickEffect">
                                  <p:stCondLst>
                                    <p:cond delay="0"/>
                                  </p:stCondLst>
                                  <p:childTnLst>
                                    <p:set>
                                      <p:cBhvr>
                                        <p:cTn id="189" dur="1" fill="hold">
                                          <p:stCondLst>
                                            <p:cond delay="0"/>
                                          </p:stCondLst>
                                        </p:cTn>
                                        <p:tgtEl>
                                          <p:spTgt spid="102"/>
                                        </p:tgtEl>
                                        <p:attrNameLst>
                                          <p:attrName>style.visibility</p:attrName>
                                        </p:attrNameLst>
                                      </p:cBhvr>
                                      <p:to>
                                        <p:strVal val="visible"/>
                                      </p:to>
                                    </p:set>
                                    <p:animEffect transition="in" filter="strips(downLeft)">
                                      <p:cBhvr>
                                        <p:cTn id="190" dur="500"/>
                                        <p:tgtEl>
                                          <p:spTgt spid="102"/>
                                        </p:tgtEl>
                                      </p:cBhvr>
                                    </p:animEffect>
                                  </p:childTnLst>
                                </p:cTn>
                              </p:par>
                              <p:par>
                                <p:cTn id="191" presetID="10" presetClass="entr" presetSubtype="0" fill="hold" nodeType="withEffect">
                                  <p:stCondLst>
                                    <p:cond delay="0"/>
                                  </p:stCondLst>
                                  <p:childTnLst>
                                    <p:set>
                                      <p:cBhvr>
                                        <p:cTn id="192" dur="1" fill="hold">
                                          <p:stCondLst>
                                            <p:cond delay="0"/>
                                          </p:stCondLst>
                                        </p:cTn>
                                        <p:tgtEl>
                                          <p:spTgt spid="103"/>
                                        </p:tgtEl>
                                        <p:attrNameLst>
                                          <p:attrName>style.visibility</p:attrName>
                                        </p:attrNameLst>
                                      </p:cBhvr>
                                      <p:to>
                                        <p:strVal val="visible"/>
                                      </p:to>
                                    </p:set>
                                    <p:animEffect transition="in" filter="fade">
                                      <p:cBhvr>
                                        <p:cTn id="193" dur="500"/>
                                        <p:tgtEl>
                                          <p:spTgt spid="103"/>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150"/>
                                        </p:tgtEl>
                                        <p:attrNameLst>
                                          <p:attrName>style.visibility</p:attrName>
                                        </p:attrNameLst>
                                      </p:cBhvr>
                                      <p:to>
                                        <p:strVal val="visible"/>
                                      </p:to>
                                    </p:set>
                                    <p:animEffect transition="in" filter="fade">
                                      <p:cBhvr>
                                        <p:cTn id="196" dur="500"/>
                                        <p:tgtEl>
                                          <p:spTgt spid="150"/>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170"/>
                                        </p:tgtEl>
                                        <p:attrNameLst>
                                          <p:attrName>style.visibility</p:attrName>
                                        </p:attrNameLst>
                                      </p:cBhvr>
                                      <p:to>
                                        <p:strVal val="visible"/>
                                      </p:to>
                                    </p:set>
                                    <p:animEffect transition="in" filter="fade">
                                      <p:cBhvr>
                                        <p:cTn id="199" dur="500"/>
                                        <p:tgtEl>
                                          <p:spTgt spid="170"/>
                                        </p:tgtEl>
                                      </p:cBhvr>
                                    </p:animEffect>
                                  </p:childTnLst>
                                </p:cTn>
                              </p:par>
                            </p:childTnLst>
                          </p:cTn>
                        </p:par>
                        <p:par>
                          <p:cTn id="200" fill="hold">
                            <p:stCondLst>
                              <p:cond delay="500"/>
                            </p:stCondLst>
                            <p:childTnLst>
                              <p:par>
                                <p:cTn id="201" presetID="10" presetClass="entr" presetSubtype="0" fill="hold" nodeType="afterEffect">
                                  <p:stCondLst>
                                    <p:cond delay="0"/>
                                  </p:stCondLst>
                                  <p:childTnLst>
                                    <p:set>
                                      <p:cBhvr>
                                        <p:cTn id="202" dur="1" fill="hold">
                                          <p:stCondLst>
                                            <p:cond delay="0"/>
                                          </p:stCondLst>
                                        </p:cTn>
                                        <p:tgtEl>
                                          <p:spTgt spid="176"/>
                                        </p:tgtEl>
                                        <p:attrNameLst>
                                          <p:attrName>style.visibility</p:attrName>
                                        </p:attrNameLst>
                                      </p:cBhvr>
                                      <p:to>
                                        <p:strVal val="visible"/>
                                      </p:to>
                                    </p:set>
                                    <p:animEffect transition="in" filter="fade">
                                      <p:cBhvr>
                                        <p:cTn id="203" dur="500"/>
                                        <p:tgtEl>
                                          <p:spTgt spid="176"/>
                                        </p:tgtEl>
                                      </p:cBhvr>
                                    </p:animEffec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nodeType="clickEffect">
                                  <p:stCondLst>
                                    <p:cond delay="0"/>
                                  </p:stCondLst>
                                  <p:childTnLst>
                                    <p:set>
                                      <p:cBhvr>
                                        <p:cTn id="207" dur="1" fill="hold">
                                          <p:stCondLst>
                                            <p:cond delay="0"/>
                                          </p:stCondLst>
                                        </p:cTn>
                                        <p:tgtEl>
                                          <p:spTgt spid="116"/>
                                        </p:tgtEl>
                                        <p:attrNameLst>
                                          <p:attrName>style.visibility</p:attrName>
                                        </p:attrNameLst>
                                      </p:cBhvr>
                                      <p:to>
                                        <p:strVal val="visible"/>
                                      </p:to>
                                    </p:set>
                                    <p:animEffect transition="in" filter="fade">
                                      <p:cBhvr>
                                        <p:cTn id="208" dur="500"/>
                                        <p:tgtEl>
                                          <p:spTgt spid="116"/>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115"/>
                                        </p:tgtEl>
                                        <p:attrNameLst>
                                          <p:attrName>style.visibility</p:attrName>
                                        </p:attrNameLst>
                                      </p:cBhvr>
                                      <p:to>
                                        <p:strVal val="visible"/>
                                      </p:to>
                                    </p:set>
                                    <p:animEffect transition="in" filter="fade">
                                      <p:cBhvr>
                                        <p:cTn id="211" dur="500"/>
                                        <p:tgtEl>
                                          <p:spTgt spid="115"/>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nodeType="clickEffect">
                                  <p:stCondLst>
                                    <p:cond delay="0"/>
                                  </p:stCondLst>
                                  <p:childTnLst>
                                    <p:set>
                                      <p:cBhvr>
                                        <p:cTn id="215" dur="1" fill="hold">
                                          <p:stCondLst>
                                            <p:cond delay="0"/>
                                          </p:stCondLst>
                                        </p:cTn>
                                        <p:tgtEl>
                                          <p:spTgt spid="114"/>
                                        </p:tgtEl>
                                        <p:attrNameLst>
                                          <p:attrName>style.visibility</p:attrName>
                                        </p:attrNameLst>
                                      </p:cBhvr>
                                      <p:to>
                                        <p:strVal val="visible"/>
                                      </p:to>
                                    </p:set>
                                    <p:animEffect transition="in" filter="fade">
                                      <p:cBhvr>
                                        <p:cTn id="216" dur="500"/>
                                        <p:tgtEl>
                                          <p:spTgt spid="114"/>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113"/>
                                        </p:tgtEl>
                                        <p:attrNameLst>
                                          <p:attrName>style.visibility</p:attrName>
                                        </p:attrNameLst>
                                      </p:cBhvr>
                                      <p:to>
                                        <p:strVal val="visible"/>
                                      </p:to>
                                    </p:set>
                                    <p:animEffect transition="in" filter="fade">
                                      <p:cBhvr>
                                        <p:cTn id="219"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p:bldP spid="5" grpId="0" animBg="1"/>
      <p:bldP spid="7" grpId="0" animBg="1"/>
      <p:bldP spid="8" grpId="0" animBg="1"/>
      <p:bldP spid="9" grpId="0" animBg="1"/>
      <p:bldP spid="10" grpId="0" animBg="1"/>
      <p:bldP spid="11" grpId="0" animBg="1"/>
      <p:bldP spid="12" grpId="0" animBg="1"/>
      <p:bldP spid="13" grpId="0" animBg="1"/>
      <p:bldP spid="14" grpId="0" animBg="1"/>
      <p:bldP spid="20" grpId="0" animBg="1"/>
      <p:bldP spid="21" grpId="0" animBg="1"/>
      <p:bldP spid="22" grpId="0" animBg="1"/>
      <p:bldP spid="113" grpId="0"/>
      <p:bldP spid="115" grpId="0"/>
      <p:bldP spid="127" grpId="0"/>
      <p:bldP spid="129" grpId="0"/>
      <p:bldP spid="3" grpId="0" animBg="1"/>
      <p:bldP spid="145" grpId="0"/>
      <p:bldP spid="146" grpId="0"/>
      <p:bldP spid="163" grpId="0"/>
      <p:bldP spid="164" grpId="0"/>
      <p:bldP spid="167" grpId="0"/>
      <p:bldP spid="170" grpId="0"/>
      <p:bldP spid="90" grpId="0" animBg="1"/>
      <p:bldP spid="91" grpId="0" animBg="1"/>
      <p:bldP spid="92" grpId="0" animBg="1"/>
      <p:bldP spid="93" grpId="0" animBg="1"/>
      <p:bldP spid="94" grpId="0" animBg="1"/>
      <p:bldP spid="96" grpId="0" animBg="1"/>
      <p:bldP spid="125"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latin typeface="Cambria" panose="02040503050406030204" pitchFamily="18" charset="0"/>
              </a:rPr>
              <a:t>Inside a DRAM Chip: Another View </a:t>
            </a:r>
            <a:endParaRPr lang="en-US" dirty="0"/>
          </a:p>
        </p:txBody>
      </p:sp>
      <p:sp>
        <p:nvSpPr>
          <p:cNvPr id="91" name="Rounded Rectangle 90"/>
          <p:cNvSpPr/>
          <p:nvPr/>
        </p:nvSpPr>
        <p:spPr>
          <a:xfrm>
            <a:off x="1133423" y="1924132"/>
            <a:ext cx="3199538" cy="2456920"/>
          </a:xfrm>
          <a:prstGeom prst="roundRect">
            <a:avLst>
              <a:gd name="adj" fmla="val 5683"/>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92" name="Straight Arrow Connector 91"/>
          <p:cNvCxnSpPr/>
          <p:nvPr/>
        </p:nvCxnSpPr>
        <p:spPr>
          <a:xfrm rot="5400000">
            <a:off x="-402923" y="3186885"/>
            <a:ext cx="2564299" cy="529"/>
          </a:xfrm>
          <a:prstGeom prst="straightConnector1">
            <a:avLst/>
          </a:prstGeom>
          <a:ln w="38100">
            <a:solidFill>
              <a:schemeClr val="tx1">
                <a:lumMod val="75000"/>
                <a:lumOff val="25000"/>
              </a:schemeClr>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rot="16200000">
            <a:off x="-482655" y="3370064"/>
            <a:ext cx="1902751" cy="3487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Memory Channel</a:t>
            </a:r>
          </a:p>
        </p:txBody>
      </p:sp>
      <p:sp>
        <p:nvSpPr>
          <p:cNvPr id="94" name="Rounded Rectangle 93"/>
          <p:cNvSpPr/>
          <p:nvPr/>
        </p:nvSpPr>
        <p:spPr>
          <a:xfrm>
            <a:off x="1285782" y="2030955"/>
            <a:ext cx="457077" cy="2243274"/>
          </a:xfrm>
          <a:prstGeom prst="roundRect">
            <a:avLst/>
          </a:prstGeom>
          <a:ln w="28575"/>
        </p:spPr>
        <p:style>
          <a:lnRef idx="2">
            <a:schemeClr val="dk1"/>
          </a:lnRef>
          <a:fillRef idx="1">
            <a:schemeClr val="lt1"/>
          </a:fillRef>
          <a:effectRef idx="0">
            <a:schemeClr val="dk1"/>
          </a:effectRef>
          <a:fontRef idx="minor">
            <a:schemeClr val="dk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Chip I/O</a:t>
            </a:r>
          </a:p>
        </p:txBody>
      </p:sp>
      <p:cxnSp>
        <p:nvCxnSpPr>
          <p:cNvPr id="95" name="Straight Arrow Connector 94"/>
          <p:cNvCxnSpPr>
            <a:stCxn id="94" idx="1"/>
          </p:cNvCxnSpPr>
          <p:nvPr/>
        </p:nvCxnSpPr>
        <p:spPr>
          <a:xfrm rot="10800000">
            <a:off x="879491" y="3152592"/>
            <a:ext cx="406291" cy="1113"/>
          </a:xfrm>
          <a:prstGeom prst="straightConnector1">
            <a:avLst/>
          </a:prstGeom>
          <a:ln w="381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7" name="Rounded Rectangle 96"/>
          <p:cNvSpPr/>
          <p:nvPr/>
        </p:nvSpPr>
        <p:spPr>
          <a:xfrm>
            <a:off x="1895218" y="2030955"/>
            <a:ext cx="1066513" cy="907992"/>
          </a:xfrm>
          <a:prstGeom prst="roundRect">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Rounded Rectangle 97"/>
          <p:cNvSpPr/>
          <p:nvPr/>
        </p:nvSpPr>
        <p:spPr>
          <a:xfrm>
            <a:off x="3114089" y="2030955"/>
            <a:ext cx="1066513" cy="907992"/>
          </a:xfrm>
          <a:prstGeom prst="roundRect">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Bank</a:t>
            </a:r>
          </a:p>
        </p:txBody>
      </p:sp>
      <p:sp>
        <p:nvSpPr>
          <p:cNvPr id="99" name="Rounded Rectangle 98"/>
          <p:cNvSpPr/>
          <p:nvPr/>
        </p:nvSpPr>
        <p:spPr>
          <a:xfrm>
            <a:off x="1895218" y="3366237"/>
            <a:ext cx="1066513" cy="907992"/>
          </a:xfrm>
          <a:prstGeom prst="roundRect">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 name="Rounded Rectangle 99"/>
          <p:cNvSpPr/>
          <p:nvPr/>
        </p:nvSpPr>
        <p:spPr>
          <a:xfrm>
            <a:off x="3114089" y="3366237"/>
            <a:ext cx="1066513" cy="907992"/>
          </a:xfrm>
          <a:prstGeom prst="roundRect">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4" name="Group 163"/>
          <p:cNvGrpSpPr/>
          <p:nvPr/>
        </p:nvGrpSpPr>
        <p:grpSpPr>
          <a:xfrm>
            <a:off x="1742859" y="2938947"/>
            <a:ext cx="2437743" cy="427290"/>
            <a:chOff x="1742859" y="2938947"/>
            <a:chExt cx="2437743" cy="427290"/>
          </a:xfrm>
        </p:grpSpPr>
        <p:cxnSp>
          <p:nvCxnSpPr>
            <p:cNvPr id="96" name="Straight Arrow Connector 95"/>
            <p:cNvCxnSpPr/>
            <p:nvPr/>
          </p:nvCxnSpPr>
          <p:spPr>
            <a:xfrm rot="10800000">
              <a:off x="1742859" y="3152592"/>
              <a:ext cx="2437743" cy="1113"/>
            </a:xfrm>
            <a:prstGeom prst="straightConnector1">
              <a:avLst/>
            </a:prstGeom>
            <a:ln w="381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a:stCxn id="98" idx="2"/>
              <a:endCxn id="100" idx="0"/>
            </p:cNvCxnSpPr>
            <p:nvPr/>
          </p:nvCxnSpPr>
          <p:spPr>
            <a:xfrm rot="5400000">
              <a:off x="3433701" y="3152592"/>
              <a:ext cx="427290" cy="0"/>
            </a:xfrm>
            <a:prstGeom prst="line">
              <a:avLst/>
            </a:prstGeom>
            <a:ln w="381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97" idx="2"/>
              <a:endCxn id="99" idx="0"/>
            </p:cNvCxnSpPr>
            <p:nvPr/>
          </p:nvCxnSpPr>
          <p:spPr>
            <a:xfrm rot="5400000">
              <a:off x="2214829" y="3152592"/>
              <a:ext cx="427290" cy="0"/>
            </a:xfrm>
            <a:prstGeom prst="line">
              <a:avLst/>
            </a:prstGeom>
            <a:ln w="3810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48" name="Group 147"/>
          <p:cNvGrpSpPr/>
          <p:nvPr/>
        </p:nvGrpSpPr>
        <p:grpSpPr>
          <a:xfrm>
            <a:off x="5475961" y="1371600"/>
            <a:ext cx="2209800" cy="2133600"/>
            <a:chOff x="7696200" y="4038600"/>
            <a:chExt cx="3200400" cy="3276600"/>
          </a:xfrm>
        </p:grpSpPr>
        <p:sp>
          <p:nvSpPr>
            <p:cNvPr id="103" name="Rounded Rectangle 102"/>
            <p:cNvSpPr/>
            <p:nvPr/>
          </p:nvSpPr>
          <p:spPr>
            <a:xfrm>
              <a:off x="7696200" y="4038600"/>
              <a:ext cx="3200400" cy="3276600"/>
            </a:xfrm>
            <a:prstGeom prst="roundRect">
              <a:avLst>
                <a:gd name="adj" fmla="val 4365"/>
              </a:avLst>
            </a:prstGeom>
            <a:solidFill>
              <a:schemeClr val="bg2">
                <a:lumMod val="9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Rounded Rectangle 103"/>
            <p:cNvSpPr/>
            <p:nvPr/>
          </p:nvSpPr>
          <p:spPr>
            <a:xfrm>
              <a:off x="7848600" y="6477000"/>
              <a:ext cx="2895600" cy="685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Bank I/O</a:t>
              </a:r>
            </a:p>
          </p:txBody>
        </p:sp>
        <p:sp>
          <p:nvSpPr>
            <p:cNvPr id="105" name="Rounded Rectangle 104"/>
            <p:cNvSpPr/>
            <p:nvPr/>
          </p:nvSpPr>
          <p:spPr>
            <a:xfrm>
              <a:off x="7848600" y="5334000"/>
              <a:ext cx="2895600" cy="990600"/>
            </a:xfrm>
            <a:prstGeom prst="roundRect">
              <a:avLst>
                <a:gd name="adj" fmla="val 7118"/>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 name="Rounded Rectangle 105"/>
            <p:cNvSpPr/>
            <p:nvPr/>
          </p:nvSpPr>
          <p:spPr>
            <a:xfrm>
              <a:off x="7848600" y="4191000"/>
              <a:ext cx="2895600" cy="990600"/>
            </a:xfrm>
            <a:prstGeom prst="roundRect">
              <a:avLst>
                <a:gd name="adj" fmla="val 7118"/>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Subarray</a:t>
              </a:r>
            </a:p>
          </p:txBody>
        </p:sp>
      </p:grpSp>
      <p:cxnSp>
        <p:nvCxnSpPr>
          <p:cNvPr id="107" name="Straight Connector 106"/>
          <p:cNvCxnSpPr/>
          <p:nvPr/>
        </p:nvCxnSpPr>
        <p:spPr>
          <a:xfrm>
            <a:off x="4180561" y="2895600"/>
            <a:ext cx="1295400" cy="609600"/>
          </a:xfrm>
          <a:prstGeom prst="line">
            <a:avLst/>
          </a:prstGeom>
          <a:ln w="1905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V="1">
            <a:off x="4104361" y="1447800"/>
            <a:ext cx="1371600" cy="609600"/>
          </a:xfrm>
          <a:prstGeom prst="line">
            <a:avLst/>
          </a:prstGeom>
          <a:ln w="1905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2" name="TextBox 141"/>
          <p:cNvSpPr txBox="1"/>
          <p:nvPr/>
        </p:nvSpPr>
        <p:spPr>
          <a:xfrm>
            <a:off x="2885161" y="5801380"/>
            <a:ext cx="1981200"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Row Buffer</a:t>
            </a:r>
          </a:p>
        </p:txBody>
      </p:sp>
      <p:sp>
        <p:nvSpPr>
          <p:cNvPr id="155" name="Freeform 154"/>
          <p:cNvSpPr/>
          <p:nvPr/>
        </p:nvSpPr>
        <p:spPr>
          <a:xfrm>
            <a:off x="7570939" y="2091846"/>
            <a:ext cx="492690" cy="2327754"/>
          </a:xfrm>
          <a:custGeom>
            <a:avLst/>
            <a:gdLst>
              <a:gd name="connsiteX0" fmla="*/ 0 w 492690"/>
              <a:gd name="connsiteY0" fmla="*/ 0 h 1941534"/>
              <a:gd name="connsiteX1" fmla="*/ 488515 w 492690"/>
              <a:gd name="connsiteY1" fmla="*/ 1102290 h 1941534"/>
              <a:gd name="connsiteX2" fmla="*/ 25052 w 492690"/>
              <a:gd name="connsiteY2" fmla="*/ 1941534 h 1941534"/>
            </a:gdLst>
            <a:ahLst/>
            <a:cxnLst>
              <a:cxn ang="0">
                <a:pos x="connsiteX0" y="connsiteY0"/>
              </a:cxn>
              <a:cxn ang="0">
                <a:pos x="connsiteX1" y="connsiteY1"/>
              </a:cxn>
              <a:cxn ang="0">
                <a:pos x="connsiteX2" y="connsiteY2"/>
              </a:cxn>
            </a:cxnLst>
            <a:rect l="l" t="t" r="r" b="b"/>
            <a:pathLst>
              <a:path w="492690" h="1941534">
                <a:moveTo>
                  <a:pt x="0" y="0"/>
                </a:moveTo>
                <a:cubicBezTo>
                  <a:pt x="242170" y="389350"/>
                  <a:pt x="484340" y="778701"/>
                  <a:pt x="488515" y="1102290"/>
                </a:cubicBezTo>
                <a:cubicBezTo>
                  <a:pt x="492690" y="1425879"/>
                  <a:pt x="258871" y="1683706"/>
                  <a:pt x="25052" y="1941534"/>
                </a:cubicBezTo>
              </a:path>
            </a:pathLst>
          </a:custGeom>
          <a:ln w="1905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155"/>
          <p:cNvSpPr/>
          <p:nvPr/>
        </p:nvSpPr>
        <p:spPr>
          <a:xfrm>
            <a:off x="7570939" y="1465544"/>
            <a:ext cx="1192061" cy="4859055"/>
          </a:xfrm>
          <a:custGeom>
            <a:avLst/>
            <a:gdLst>
              <a:gd name="connsiteX0" fmla="*/ 0 w 1192061"/>
              <a:gd name="connsiteY0" fmla="*/ 0 h 4572000"/>
              <a:gd name="connsiteX1" fmla="*/ 1189973 w 1192061"/>
              <a:gd name="connsiteY1" fmla="*/ 1979113 h 4572000"/>
              <a:gd name="connsiteX2" fmla="*/ 12526 w 1192061"/>
              <a:gd name="connsiteY2" fmla="*/ 4572000 h 4572000"/>
            </a:gdLst>
            <a:ahLst/>
            <a:cxnLst>
              <a:cxn ang="0">
                <a:pos x="connsiteX0" y="connsiteY0"/>
              </a:cxn>
              <a:cxn ang="0">
                <a:pos x="connsiteX1" y="connsiteY1"/>
              </a:cxn>
              <a:cxn ang="0">
                <a:pos x="connsiteX2" y="connsiteY2"/>
              </a:cxn>
            </a:cxnLst>
            <a:rect l="l" t="t" r="r" b="b"/>
            <a:pathLst>
              <a:path w="1192061" h="4572000">
                <a:moveTo>
                  <a:pt x="0" y="0"/>
                </a:moveTo>
                <a:cubicBezTo>
                  <a:pt x="593942" y="608556"/>
                  <a:pt x="1187885" y="1217113"/>
                  <a:pt x="1189973" y="1979113"/>
                </a:cubicBezTo>
                <a:cubicBezTo>
                  <a:pt x="1192061" y="2741113"/>
                  <a:pt x="602293" y="3656556"/>
                  <a:pt x="12526" y="4572000"/>
                </a:cubicBezTo>
              </a:path>
            </a:pathLst>
          </a:custGeom>
          <a:ln w="19050">
            <a:solidFill>
              <a:schemeClr val="tx1">
                <a:lumMod val="75000"/>
                <a:lumOff val="2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TextBox 158"/>
          <p:cNvSpPr txBox="1"/>
          <p:nvPr/>
        </p:nvSpPr>
        <p:spPr>
          <a:xfrm>
            <a:off x="1742161" y="5039380"/>
            <a:ext cx="3124200"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Calibri" panose="020F0502020204030204"/>
                <a:ea typeface="+mn-ea"/>
                <a:cs typeface="+mn-cs"/>
              </a:rPr>
              <a:t>Row of DRAM Cells</a:t>
            </a:r>
          </a:p>
        </p:txBody>
      </p:sp>
      <p:cxnSp>
        <p:nvCxnSpPr>
          <p:cNvPr id="161" name="Straight Arrow Connector 160"/>
          <p:cNvCxnSpPr>
            <a:stCxn id="142" idx="3"/>
            <a:endCxn id="146" idx="1"/>
          </p:cNvCxnSpPr>
          <p:nvPr/>
        </p:nvCxnSpPr>
        <p:spPr>
          <a:xfrm>
            <a:off x="4866361" y="6062990"/>
            <a:ext cx="696239" cy="3934"/>
          </a:xfrm>
          <a:prstGeom prst="straightConnector1">
            <a:avLst/>
          </a:prstGeom>
          <a:ln w="28575">
            <a:solidFill>
              <a:schemeClr val="tx1">
                <a:lumMod val="75000"/>
                <a:lumOff val="2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3" name="Straight Arrow Connector 162"/>
          <p:cNvCxnSpPr>
            <a:stCxn id="159" idx="3"/>
          </p:cNvCxnSpPr>
          <p:nvPr/>
        </p:nvCxnSpPr>
        <p:spPr>
          <a:xfrm flipV="1">
            <a:off x="4866361" y="4864769"/>
            <a:ext cx="685800" cy="436221"/>
          </a:xfrm>
          <a:prstGeom prst="straightConnector1">
            <a:avLst/>
          </a:prstGeom>
          <a:ln w="28575">
            <a:solidFill>
              <a:schemeClr val="tx1">
                <a:lumMod val="75000"/>
                <a:lumOff val="25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165" name="Group 164"/>
          <p:cNvGrpSpPr/>
          <p:nvPr/>
        </p:nvGrpSpPr>
        <p:grpSpPr>
          <a:xfrm>
            <a:off x="1740074" y="2938036"/>
            <a:ext cx="2437743" cy="427290"/>
            <a:chOff x="1742859" y="2938947"/>
            <a:chExt cx="2437743" cy="427290"/>
          </a:xfrm>
        </p:grpSpPr>
        <p:cxnSp>
          <p:nvCxnSpPr>
            <p:cNvPr id="166" name="Straight Arrow Connector 165"/>
            <p:cNvCxnSpPr/>
            <p:nvPr/>
          </p:nvCxnSpPr>
          <p:spPr>
            <a:xfrm rot="10800000">
              <a:off x="1742859" y="3152592"/>
              <a:ext cx="2437743" cy="1113"/>
            </a:xfrm>
            <a:prstGeom prst="straightConnector1">
              <a:avLst/>
            </a:prstGeom>
            <a:ln w="7620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a:xfrm rot="5400000">
              <a:off x="3433701" y="3152592"/>
              <a:ext cx="427290" cy="0"/>
            </a:xfrm>
            <a:prstGeom prst="line">
              <a:avLst/>
            </a:prstGeom>
            <a:ln w="7620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rot="5400000">
              <a:off x="2214829" y="3152592"/>
              <a:ext cx="427290" cy="0"/>
            </a:xfrm>
            <a:prstGeom prst="line">
              <a:avLst/>
            </a:prstGeom>
            <a:ln w="7620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81" name="Group 80"/>
          <p:cNvGrpSpPr/>
          <p:nvPr/>
        </p:nvGrpSpPr>
        <p:grpSpPr>
          <a:xfrm>
            <a:off x="5552161" y="4114801"/>
            <a:ext cx="2067839" cy="2304046"/>
            <a:chOff x="5552161" y="4114801"/>
            <a:chExt cx="2067839" cy="2304046"/>
          </a:xfrm>
        </p:grpSpPr>
        <p:cxnSp>
          <p:nvCxnSpPr>
            <p:cNvPr id="74" name="Straight Connector 73"/>
            <p:cNvCxnSpPr>
              <a:stCxn id="67" idx="0"/>
            </p:cNvCxnSpPr>
            <p:nvPr/>
          </p:nvCxnSpPr>
          <p:spPr>
            <a:xfrm rot="5400000" flipH="1" flipV="1">
              <a:off x="4906775"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5400000" flipH="1" flipV="1">
              <a:off x="5243591"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5400000" flipH="1" flipV="1">
              <a:off x="5545277"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flipH="1" flipV="1">
              <a:off x="5865843"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flipH="1" flipV="1">
              <a:off x="6202175"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flipH="1" flipV="1">
              <a:off x="6522741" y="4982976"/>
              <a:ext cx="1752600" cy="16249"/>
            </a:xfrm>
            <a:prstGeom prst="line">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9" name="Oval 108"/>
            <p:cNvSpPr/>
            <p:nvPr/>
          </p:nvSpPr>
          <p:spPr>
            <a:xfrm>
              <a:off x="5940952"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Oval 109"/>
            <p:cNvSpPr/>
            <p:nvPr/>
          </p:nvSpPr>
          <p:spPr>
            <a:xfrm>
              <a:off x="6264512"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Oval 110"/>
            <p:cNvSpPr/>
            <p:nvPr/>
          </p:nvSpPr>
          <p:spPr>
            <a:xfrm>
              <a:off x="6575764"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Oval 111"/>
            <p:cNvSpPr/>
            <p:nvPr/>
          </p:nvSpPr>
          <p:spPr>
            <a:xfrm>
              <a:off x="6909931"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Oval 112"/>
            <p:cNvSpPr/>
            <p:nvPr/>
          </p:nvSpPr>
          <p:spPr>
            <a:xfrm>
              <a:off x="7236949"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Oval 113"/>
            <p:cNvSpPr/>
            <p:nvPr/>
          </p:nvSpPr>
          <p:spPr>
            <a:xfrm>
              <a:off x="5940952"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Oval 114"/>
            <p:cNvSpPr/>
            <p:nvPr/>
          </p:nvSpPr>
          <p:spPr>
            <a:xfrm>
              <a:off x="6264512"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Oval 115"/>
            <p:cNvSpPr/>
            <p:nvPr/>
          </p:nvSpPr>
          <p:spPr>
            <a:xfrm>
              <a:off x="6575764"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Oval 116"/>
            <p:cNvSpPr/>
            <p:nvPr/>
          </p:nvSpPr>
          <p:spPr>
            <a:xfrm>
              <a:off x="6909931"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Oval 117"/>
            <p:cNvSpPr/>
            <p:nvPr/>
          </p:nvSpPr>
          <p:spPr>
            <a:xfrm>
              <a:off x="7236949"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Oval 118"/>
            <p:cNvSpPr/>
            <p:nvPr/>
          </p:nvSpPr>
          <p:spPr>
            <a:xfrm>
              <a:off x="5612525" y="4375484"/>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Oval 119"/>
            <p:cNvSpPr/>
            <p:nvPr/>
          </p:nvSpPr>
          <p:spPr>
            <a:xfrm>
              <a:off x="5612525" y="4700337"/>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 name="Oval 121"/>
            <p:cNvSpPr/>
            <p:nvPr/>
          </p:nvSpPr>
          <p:spPr>
            <a:xfrm>
              <a:off x="5940952"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Oval 122"/>
            <p:cNvSpPr/>
            <p:nvPr/>
          </p:nvSpPr>
          <p:spPr>
            <a:xfrm>
              <a:off x="6264512"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Oval 123"/>
            <p:cNvSpPr/>
            <p:nvPr/>
          </p:nvSpPr>
          <p:spPr>
            <a:xfrm>
              <a:off x="6909931"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Oval 124"/>
            <p:cNvSpPr/>
            <p:nvPr/>
          </p:nvSpPr>
          <p:spPr>
            <a:xfrm>
              <a:off x="7236949"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Oval 125"/>
            <p:cNvSpPr/>
            <p:nvPr/>
          </p:nvSpPr>
          <p:spPr>
            <a:xfrm>
              <a:off x="5612525"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Oval 126"/>
            <p:cNvSpPr/>
            <p:nvPr/>
          </p:nvSpPr>
          <p:spPr>
            <a:xfrm>
              <a:off x="6575764" y="5025189"/>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Oval 127"/>
            <p:cNvSpPr/>
            <p:nvPr/>
          </p:nvSpPr>
          <p:spPr>
            <a:xfrm>
              <a:off x="5612525"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Oval 128"/>
            <p:cNvSpPr/>
            <p:nvPr/>
          </p:nvSpPr>
          <p:spPr>
            <a:xfrm>
              <a:off x="5940952"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 name="Oval 129"/>
            <p:cNvSpPr/>
            <p:nvPr/>
          </p:nvSpPr>
          <p:spPr>
            <a:xfrm>
              <a:off x="6264512"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 name="Oval 130"/>
            <p:cNvSpPr/>
            <p:nvPr/>
          </p:nvSpPr>
          <p:spPr>
            <a:xfrm>
              <a:off x="6575764"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Oval 131"/>
            <p:cNvSpPr/>
            <p:nvPr/>
          </p:nvSpPr>
          <p:spPr>
            <a:xfrm>
              <a:off x="6909931"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 name="Oval 132"/>
            <p:cNvSpPr/>
            <p:nvPr/>
          </p:nvSpPr>
          <p:spPr>
            <a:xfrm>
              <a:off x="7236949" y="5350042"/>
              <a:ext cx="324853" cy="32485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 name="Rectangle 142"/>
            <p:cNvSpPr/>
            <p:nvPr/>
          </p:nvSpPr>
          <p:spPr>
            <a:xfrm>
              <a:off x="5552161" y="4648200"/>
              <a:ext cx="2057400" cy="433137"/>
            </a:xfrm>
            <a:prstGeom prst="rect">
              <a:avLst/>
            </a:prstGeom>
            <a:solidFill>
              <a:srgbClr val="C00000">
                <a:alpha val="40000"/>
              </a:srgbClr>
            </a:solidFill>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Rectangle 145"/>
            <p:cNvSpPr/>
            <p:nvPr/>
          </p:nvSpPr>
          <p:spPr>
            <a:xfrm>
              <a:off x="5562600" y="5715000"/>
              <a:ext cx="2057400" cy="703847"/>
            </a:xfrm>
            <a:prstGeom prst="rect">
              <a:avLst/>
            </a:prstGeom>
            <a:solidFill>
              <a:schemeClr val="accent3">
                <a:alpha val="4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Rounded Rectangle 66"/>
            <p:cNvSpPr/>
            <p:nvPr/>
          </p:nvSpPr>
          <p:spPr>
            <a:xfrm>
              <a:off x="5610359"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8" name="Rounded Rectangle 67"/>
            <p:cNvSpPr/>
            <p:nvPr/>
          </p:nvSpPr>
          <p:spPr>
            <a:xfrm>
              <a:off x="5938786"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9" name="Rounded Rectangle 68"/>
            <p:cNvSpPr/>
            <p:nvPr/>
          </p:nvSpPr>
          <p:spPr>
            <a:xfrm>
              <a:off x="6262346"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0" name="Rounded Rectangle 69"/>
            <p:cNvSpPr/>
            <p:nvPr/>
          </p:nvSpPr>
          <p:spPr>
            <a:xfrm>
              <a:off x="6573598"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1" name="Rounded Rectangle 70"/>
            <p:cNvSpPr/>
            <p:nvPr/>
          </p:nvSpPr>
          <p:spPr>
            <a:xfrm>
              <a:off x="6907765"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2" name="Rounded Rectangle 71"/>
            <p:cNvSpPr/>
            <p:nvPr/>
          </p:nvSpPr>
          <p:spPr>
            <a:xfrm>
              <a:off x="7234783" y="5867400"/>
              <a:ext cx="329184" cy="457200"/>
            </a:xfrm>
            <a:prstGeom prst="roundRect">
              <a:avLst/>
            </a:prstGeom>
            <a:solidFill>
              <a:schemeClr val="tx1">
                <a:lumMod val="90000"/>
                <a:lumOff val="1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500"/>
                                        <p:tgtEl>
                                          <p:spTgt spid="1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65"/>
                                        </p:tgtEl>
                                      </p:cBhvr>
                                    </p:animEffect>
                                    <p:set>
                                      <p:cBhvr>
                                        <p:cTn id="12" dur="1" fill="hold">
                                          <p:stCondLst>
                                            <p:cond delay="499"/>
                                          </p:stCondLst>
                                        </p:cTn>
                                        <p:tgtEl>
                                          <p:spTgt spid="16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8"/>
                                        </p:tgtEl>
                                        <p:attrNameLst>
                                          <p:attrName>style.visibility</p:attrName>
                                        </p:attrNameLst>
                                      </p:cBhvr>
                                      <p:to>
                                        <p:strVal val="visible"/>
                                      </p:to>
                                    </p:set>
                                    <p:animEffect transition="in" filter="fade">
                                      <p:cBhvr>
                                        <p:cTn id="17" dur="500"/>
                                        <p:tgtEl>
                                          <p:spTgt spid="108"/>
                                        </p:tgtEl>
                                      </p:cBhvr>
                                    </p:animEffect>
                                  </p:childTnLst>
                                </p:cTn>
                              </p:par>
                              <p:par>
                                <p:cTn id="18" presetID="10" presetClass="entr" presetSubtype="0" fill="hold" nodeType="withEffect">
                                  <p:stCondLst>
                                    <p:cond delay="0"/>
                                  </p:stCondLst>
                                  <p:childTnLst>
                                    <p:set>
                                      <p:cBhvr>
                                        <p:cTn id="19" dur="1" fill="hold">
                                          <p:stCondLst>
                                            <p:cond delay="0"/>
                                          </p:stCondLst>
                                        </p:cTn>
                                        <p:tgtEl>
                                          <p:spTgt spid="107"/>
                                        </p:tgtEl>
                                        <p:attrNameLst>
                                          <p:attrName>style.visibility</p:attrName>
                                        </p:attrNameLst>
                                      </p:cBhvr>
                                      <p:to>
                                        <p:strVal val="visible"/>
                                      </p:to>
                                    </p:set>
                                    <p:animEffect transition="in" filter="fade">
                                      <p:cBhvr>
                                        <p:cTn id="20" dur="500"/>
                                        <p:tgtEl>
                                          <p:spTgt spid="107"/>
                                        </p:tgtEl>
                                      </p:cBhvr>
                                    </p:animEffect>
                                  </p:childTnLst>
                                </p:cTn>
                              </p:par>
                              <p:par>
                                <p:cTn id="21" presetID="10" presetClass="entr" presetSubtype="0" fill="hold" nodeType="withEffect">
                                  <p:stCondLst>
                                    <p:cond delay="0"/>
                                  </p:stCondLst>
                                  <p:childTnLst>
                                    <p:set>
                                      <p:cBhvr>
                                        <p:cTn id="22" dur="1" fill="hold">
                                          <p:stCondLst>
                                            <p:cond delay="0"/>
                                          </p:stCondLst>
                                        </p:cTn>
                                        <p:tgtEl>
                                          <p:spTgt spid="148"/>
                                        </p:tgtEl>
                                        <p:attrNameLst>
                                          <p:attrName>style.visibility</p:attrName>
                                        </p:attrNameLst>
                                      </p:cBhvr>
                                      <p:to>
                                        <p:strVal val="visible"/>
                                      </p:to>
                                    </p:set>
                                    <p:animEffect transition="in" filter="fade">
                                      <p:cBhvr>
                                        <p:cTn id="23" dur="500"/>
                                        <p:tgtEl>
                                          <p:spTgt spid="14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5"/>
                                        </p:tgtEl>
                                        <p:attrNameLst>
                                          <p:attrName>style.visibility</p:attrName>
                                        </p:attrNameLst>
                                      </p:cBhvr>
                                      <p:to>
                                        <p:strVal val="visible"/>
                                      </p:to>
                                    </p:set>
                                    <p:animEffect transition="in" filter="fade">
                                      <p:cBhvr>
                                        <p:cTn id="28" dur="500"/>
                                        <p:tgtEl>
                                          <p:spTgt spid="15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6"/>
                                        </p:tgtEl>
                                        <p:attrNameLst>
                                          <p:attrName>style.visibility</p:attrName>
                                        </p:attrNameLst>
                                      </p:cBhvr>
                                      <p:to>
                                        <p:strVal val="visible"/>
                                      </p:to>
                                    </p:set>
                                    <p:animEffect transition="in" filter="fade">
                                      <p:cBhvr>
                                        <p:cTn id="31" dur="500"/>
                                        <p:tgtEl>
                                          <p:spTgt spid="156"/>
                                        </p:tgtEl>
                                      </p:cBhvr>
                                    </p:animEffect>
                                  </p:childTnLst>
                                </p:cTn>
                              </p:par>
                              <p:par>
                                <p:cTn id="32" presetID="10" presetClass="entr" presetSubtype="0" fill="hold" nodeType="withEffect">
                                  <p:stCondLst>
                                    <p:cond delay="0"/>
                                  </p:stCondLst>
                                  <p:childTnLst>
                                    <p:set>
                                      <p:cBhvr>
                                        <p:cTn id="33" dur="1" fill="hold">
                                          <p:stCondLst>
                                            <p:cond delay="0"/>
                                          </p:stCondLst>
                                        </p:cTn>
                                        <p:tgtEl>
                                          <p:spTgt spid="163"/>
                                        </p:tgtEl>
                                        <p:attrNameLst>
                                          <p:attrName>style.visibility</p:attrName>
                                        </p:attrNameLst>
                                      </p:cBhvr>
                                      <p:to>
                                        <p:strVal val="visible"/>
                                      </p:to>
                                    </p:set>
                                    <p:animEffect transition="in" filter="fade">
                                      <p:cBhvr>
                                        <p:cTn id="34" dur="500"/>
                                        <p:tgtEl>
                                          <p:spTgt spid="163"/>
                                        </p:tgtEl>
                                      </p:cBhvr>
                                    </p:animEffect>
                                  </p:childTnLst>
                                </p:cTn>
                              </p:par>
                              <p:par>
                                <p:cTn id="35" presetID="10" presetClass="entr" presetSubtype="0" fill="hold" nodeType="withEffect">
                                  <p:stCondLst>
                                    <p:cond delay="0"/>
                                  </p:stCondLst>
                                  <p:childTnLst>
                                    <p:set>
                                      <p:cBhvr>
                                        <p:cTn id="36" dur="1" fill="hold">
                                          <p:stCondLst>
                                            <p:cond delay="0"/>
                                          </p:stCondLst>
                                        </p:cTn>
                                        <p:tgtEl>
                                          <p:spTgt spid="161"/>
                                        </p:tgtEl>
                                        <p:attrNameLst>
                                          <p:attrName>style.visibility</p:attrName>
                                        </p:attrNameLst>
                                      </p:cBhvr>
                                      <p:to>
                                        <p:strVal val="visible"/>
                                      </p:to>
                                    </p:set>
                                    <p:animEffect transition="in" filter="fade">
                                      <p:cBhvr>
                                        <p:cTn id="37" dur="500"/>
                                        <p:tgtEl>
                                          <p:spTgt spid="16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9"/>
                                        </p:tgtEl>
                                        <p:attrNameLst>
                                          <p:attrName>style.visibility</p:attrName>
                                        </p:attrNameLst>
                                      </p:cBhvr>
                                      <p:to>
                                        <p:strVal val="visible"/>
                                      </p:to>
                                    </p:set>
                                    <p:animEffect transition="in" filter="fade">
                                      <p:cBhvr>
                                        <p:cTn id="40" dur="500"/>
                                        <p:tgtEl>
                                          <p:spTgt spid="15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2"/>
                                        </p:tgtEl>
                                        <p:attrNameLst>
                                          <p:attrName>style.visibility</p:attrName>
                                        </p:attrNameLst>
                                      </p:cBhvr>
                                      <p:to>
                                        <p:strVal val="visible"/>
                                      </p:to>
                                    </p:set>
                                    <p:animEffect transition="in" filter="fade">
                                      <p:cBhvr>
                                        <p:cTn id="43" dur="500"/>
                                        <p:tgtEl>
                                          <p:spTgt spid="142"/>
                                        </p:tgtEl>
                                      </p:cBhvr>
                                    </p:animEffect>
                                  </p:childTnLst>
                                </p:cTn>
                              </p:par>
                              <p:par>
                                <p:cTn id="44" presetID="10" presetClass="entr" presetSubtype="0" fill="hold" nodeType="withEffect">
                                  <p:stCondLst>
                                    <p:cond delay="0"/>
                                  </p:stCondLst>
                                  <p:childTnLst>
                                    <p:set>
                                      <p:cBhvr>
                                        <p:cTn id="45" dur="1" fill="hold">
                                          <p:stCondLst>
                                            <p:cond delay="0"/>
                                          </p:stCondLst>
                                        </p:cTn>
                                        <p:tgtEl>
                                          <p:spTgt spid="81"/>
                                        </p:tgtEl>
                                        <p:attrNameLst>
                                          <p:attrName>style.visibility</p:attrName>
                                        </p:attrNameLst>
                                      </p:cBhvr>
                                      <p:to>
                                        <p:strVal val="visible"/>
                                      </p:to>
                                    </p:set>
                                    <p:animEffect transition="in" filter="fade">
                                      <p:cBhvr>
                                        <p:cTn id="46"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p:bldP spid="155" grpId="0" animBg="1"/>
      <p:bldP spid="156" grpId="0" animBg="1"/>
      <p:bldP spid="159"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lstStyle/>
          <a:p>
            <a:r>
              <a:rPr lang="en-US" dirty="0">
                <a:latin typeface="Cambria" panose="02040503050406030204" pitchFamily="18" charset="0"/>
              </a:rPr>
              <a:t>DRAM Cell Operation</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a:off x="2274226" y="257950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bitline</a:t>
            </a:r>
          </a:p>
        </p:txBody>
      </p:sp>
      <p:grpSp>
        <p:nvGrpSpPr>
          <p:cNvPr id="41" name="Group 40">
            <a:extLst>
              <a:ext uri="{FF2B5EF4-FFF2-40B4-BE49-F238E27FC236}">
                <a16:creationId xmlns:a16="http://schemas.microsoft.com/office/drawing/2014/main" id="{C5C6A92A-9B09-0241-8F7E-C962D924E2FD}"/>
              </a:ext>
            </a:extLst>
          </p:cNvPr>
          <p:cNvGrpSpPr/>
          <p:nvPr/>
        </p:nvGrpSpPr>
        <p:grpSpPr>
          <a:xfrm>
            <a:off x="3053300" y="2088913"/>
            <a:ext cx="718580" cy="492321"/>
            <a:chOff x="2582265" y="1509876"/>
            <a:chExt cx="718580" cy="492321"/>
          </a:xfrm>
        </p:grpSpPr>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2582265" y="1993157"/>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2765866" y="1632972"/>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2751236" y="1509876"/>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126800" y="1634697"/>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2750738" y="163469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110427" y="2000472"/>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8" y="2993520"/>
            <a:ext cx="267329"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storage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sp>
        <p:nvSpPr>
          <p:cNvPr id="55" name="Rectangle 54">
            <a:extLst>
              <a:ext uri="{FF2B5EF4-FFF2-40B4-BE49-F238E27FC236}">
                <a16:creationId xmlns:a16="http://schemas.microsoft.com/office/drawing/2014/main" id="{942A8A97-C9E1-8049-87EB-228314CADB8D}"/>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56" name="Rectangle 55">
            <a:extLst>
              <a:ext uri="{FF2B5EF4-FFF2-40B4-BE49-F238E27FC236}">
                <a16:creationId xmlns:a16="http://schemas.microsoft.com/office/drawing/2014/main" id="{7536BD8D-7F68-4948-B677-91B0C2C7573C}"/>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READ/WRITE </a:t>
            </a:r>
          </a:p>
        </p:txBody>
      </p:sp>
      <p:sp>
        <p:nvSpPr>
          <p:cNvPr id="57" name="Rectangle 56">
            <a:extLst>
              <a:ext uri="{FF2B5EF4-FFF2-40B4-BE49-F238E27FC236}">
                <a16:creationId xmlns:a16="http://schemas.microsoft.com/office/drawing/2014/main" id="{71359808-CEC7-2B46-B695-D033BE865F77}"/>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Tree>
    <p:extLst>
      <p:ext uri="{BB962C8B-B14F-4D97-AF65-F5344CB8AC3E}">
        <p14:creationId xmlns:p14="http://schemas.microsoft.com/office/powerpoint/2010/main" val="168705611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0C843FF9-956D-934B-A8E9-11D15050D5A7}"/>
              </a:ext>
            </a:extLst>
          </p:cNvPr>
          <p:cNvSpPr/>
          <p:nvPr/>
        </p:nvSpPr>
        <p:spPr>
          <a:xfrm>
            <a:off x="6181952" y="2708121"/>
            <a:ext cx="2743855"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70" name="Rectangle 69">
            <a:extLst>
              <a:ext uri="{FF2B5EF4-FFF2-40B4-BE49-F238E27FC236}">
                <a16:creationId xmlns:a16="http://schemas.microsoft.com/office/drawing/2014/main" id="{ACE51266-3189-E947-B0EA-9FCD35994646}"/>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READ/WRITE</a:t>
            </a:r>
          </a:p>
        </p:txBody>
      </p:sp>
      <p:sp>
        <p:nvSpPr>
          <p:cNvPr id="71" name="Rectangle 70">
            <a:extLst>
              <a:ext uri="{FF2B5EF4-FFF2-40B4-BE49-F238E27FC236}">
                <a16:creationId xmlns:a16="http://schemas.microsoft.com/office/drawing/2014/main" id="{E1F83FB9-85A9-FC4C-A418-983548BE0D11}"/>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lstStyle/>
          <a:p>
            <a:r>
              <a:rPr lang="en-US" dirty="0">
                <a:latin typeface="Cambria" panose="02040503050406030204" pitchFamily="18" charset="0"/>
              </a:rPr>
              <a:t>DRAM Cell Operation (1/3)</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E7E6E6">
                    <a:lumMod val="75000"/>
                  </a:srgbClr>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storage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sp>
        <p:nvSpPr>
          <p:cNvPr id="31" name="Rectangle 30">
            <a:extLst>
              <a:ext uri="{FF2B5EF4-FFF2-40B4-BE49-F238E27FC236}">
                <a16:creationId xmlns:a16="http://schemas.microsoft.com/office/drawing/2014/main" id="{3DE98D83-3E52-E147-A072-87372B0F2D07}"/>
              </a:ext>
            </a:extLst>
          </p:cNvPr>
          <p:cNvSpPr/>
          <p:nvPr/>
        </p:nvSpPr>
        <p:spPr>
          <a:xfrm>
            <a:off x="353227" y="1788653"/>
            <a:ext cx="2296051" cy="400110"/>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1.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raise </a:t>
            </a:r>
            <a:r>
              <a:rPr kumimoji="0" lang="en-US" sz="2000" b="0" i="0" u="none" strike="noStrike" kern="1200" cap="none" spc="0" normalizeH="0" baseline="0" noProof="0" dirty="0" err="1">
                <a:ln>
                  <a:noFill/>
                </a:ln>
                <a:solidFill>
                  <a:srgbClr val="C00000"/>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endParaRPr>
          </a:p>
        </p:txBody>
      </p:sp>
      <p:sp>
        <p:nvSpPr>
          <p:cNvPr id="38" name="Rectangle 37">
            <a:extLst>
              <a:ext uri="{FF2B5EF4-FFF2-40B4-BE49-F238E27FC236}">
                <a16:creationId xmlns:a16="http://schemas.microsoft.com/office/drawing/2014/main" id="{5BD1AB6A-8168-8E4C-BE51-7F104C627752}"/>
              </a:ext>
            </a:extLst>
          </p:cNvPr>
          <p:cNvSpPr/>
          <p:nvPr/>
        </p:nvSpPr>
        <p:spPr>
          <a:xfrm>
            <a:off x="464954" y="3342262"/>
            <a:ext cx="3947106" cy="400110"/>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2. capacitor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loses charge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to bitline </a:t>
            </a:r>
          </a:p>
        </p:txBody>
      </p:sp>
      <p:sp>
        <p:nvSpPr>
          <p:cNvPr id="43" name="Rectangle 42">
            <a:extLst>
              <a:ext uri="{FF2B5EF4-FFF2-40B4-BE49-F238E27FC236}">
                <a16:creationId xmlns:a16="http://schemas.microsoft.com/office/drawing/2014/main" id="{13D93071-EA47-324A-AA72-80F678BEBEEB}"/>
              </a:ext>
            </a:extLst>
          </p:cNvPr>
          <p:cNvSpPr/>
          <p:nvPr/>
        </p:nvSpPr>
        <p:spPr>
          <a:xfrm>
            <a:off x="2127296" y="4034138"/>
            <a:ext cx="2402325"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4.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amplify deviation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in the bitline</a:t>
            </a:r>
          </a:p>
        </p:txBody>
      </p:sp>
      <p:sp>
        <p:nvSpPr>
          <p:cNvPr id="5" name="Rectangle 4">
            <a:extLst>
              <a:ext uri="{FF2B5EF4-FFF2-40B4-BE49-F238E27FC236}">
                <a16:creationId xmlns:a16="http://schemas.microsoft.com/office/drawing/2014/main" id="{2701BFCE-967D-F648-B8B8-804E2E565E23}"/>
              </a:ext>
            </a:extLst>
          </p:cNvPr>
          <p:cNvSpPr/>
          <p:nvPr/>
        </p:nvSpPr>
        <p:spPr>
          <a:xfrm>
            <a:off x="4648996" y="1830226"/>
            <a:ext cx="78653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 + </a:t>
            </a:r>
            <a:r>
              <a:rPr kumimoji="0" lang="el-GR"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δ</a:t>
            </a:r>
            <a:endParaRPr kumimoji="0" lang="en-US" sz="2000" b="0" i="0" u="none" strike="noStrike" kern="1200" cap="none" spc="0" normalizeH="0" baseline="0" noProof="0" dirty="0">
              <a:ln>
                <a:noFill/>
              </a:ln>
              <a:solidFill>
                <a:srgbClr val="00B0F0"/>
              </a:solidFill>
              <a:effectLst/>
              <a:uLnTx/>
              <a:uFillTx/>
              <a:latin typeface="Cambria" panose="02040503050406030204" pitchFamily="18" charset="0"/>
              <a:ea typeface="+mn-ea"/>
              <a:cs typeface="+mn-cs"/>
            </a:endParaRPr>
          </a:p>
        </p:txBody>
      </p:sp>
      <p:sp>
        <p:nvSpPr>
          <p:cNvPr id="53" name="Rectangle 52">
            <a:extLst>
              <a:ext uri="{FF2B5EF4-FFF2-40B4-BE49-F238E27FC236}">
                <a16:creationId xmlns:a16="http://schemas.microsoft.com/office/drawing/2014/main" id="{F586227B-5D83-1C41-A9C2-6FCCE625E63A}"/>
              </a:ext>
            </a:extLst>
          </p:cNvPr>
          <p:cNvSpPr/>
          <p:nvPr/>
        </p:nvSpPr>
        <p:spPr>
          <a:xfrm>
            <a:off x="263091" y="4529641"/>
            <a:ext cx="1853392" cy="707886"/>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3.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enable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sense amplifier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V</a:t>
            </a:r>
            <a:r>
              <a:rPr kumimoji="0" lang="en-US" sz="2000" b="1"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rPr>
              <a:t>DD</a:t>
            </a:r>
            <a:endParaRPr kumimoji="0" lang="en-US" sz="2000" b="0"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endParaRPr>
          </a:p>
        </p:txBody>
      </p:sp>
      <p:sp>
        <p:nvSpPr>
          <p:cNvPr id="65" name="Rectangle 64">
            <a:extLst>
              <a:ext uri="{FF2B5EF4-FFF2-40B4-BE49-F238E27FC236}">
                <a16:creationId xmlns:a16="http://schemas.microsoft.com/office/drawing/2014/main" id="{D7835050-8996-B049-8961-536CA935D355}"/>
              </a:ext>
            </a:extLst>
          </p:cNvPr>
          <p:cNvSpPr/>
          <p:nvPr/>
        </p:nvSpPr>
        <p:spPr>
          <a:xfrm>
            <a:off x="464954" y="3336991"/>
            <a:ext cx="3466654" cy="400110"/>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5. capacitor </a:t>
            </a:r>
            <a:r>
              <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Arial" panose="020B0604020202020204" pitchFamily="34" charset="0"/>
              </a:rPr>
              <a:t>charge is restored</a:t>
            </a: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4253320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rgbClr val="C02900"/>
                                      </p:to>
                                    </p:animClr>
                                    <p:set>
                                      <p:cBhvr>
                                        <p:cTn id="10" dur="1000" fill="hold"/>
                                        <p:tgtEl>
                                          <p:spTgt spid="4"/>
                                        </p:tgtEl>
                                        <p:attrNameLst>
                                          <p:attrName>stroke.on</p:attrName>
                                        </p:attrNameLst>
                                      </p:cBhvr>
                                      <p:to>
                                        <p:strVal val="tru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7" presetClass="emph" presetSubtype="2" fill="hold" nodeType="withEffect">
                                  <p:stCondLst>
                                    <p:cond delay="0"/>
                                  </p:stCondLst>
                                  <p:childTnLst>
                                    <p:animClr clrSpc="rgb" dir="cw">
                                      <p:cBhvr>
                                        <p:cTn id="17" dur="1000" fill="hold"/>
                                        <p:tgtEl>
                                          <p:spTgt spid="37"/>
                                        </p:tgtEl>
                                        <p:attrNameLst>
                                          <p:attrName>stroke.color</p:attrName>
                                        </p:attrNameLst>
                                      </p:cBhvr>
                                      <p:to>
                                        <a:srgbClr val="C02900"/>
                                      </p:to>
                                    </p:animClr>
                                    <p:set>
                                      <p:cBhvr>
                                        <p:cTn id="18" dur="1000" fill="hold"/>
                                        <p:tgtEl>
                                          <p:spTgt spid="37"/>
                                        </p:tgtEl>
                                        <p:attrNameLst>
                                          <p:attrName>stroke.on</p:attrName>
                                        </p:attrNameLst>
                                      </p:cBhvr>
                                      <p:to>
                                        <p:strVal val="true"/>
                                      </p:to>
                                    </p:set>
                                  </p:childTnLst>
                                </p:cTn>
                              </p:par>
                              <p:par>
                                <p:cTn id="19" presetID="7" presetClass="emph" presetSubtype="2" fill="hold" nodeType="withEffect">
                                  <p:stCondLst>
                                    <p:cond delay="0"/>
                                  </p:stCondLst>
                                  <p:childTnLst>
                                    <p:animClr clrSpc="rgb" dir="cw">
                                      <p:cBhvr>
                                        <p:cTn id="20" dur="1000" fill="hold"/>
                                        <p:tgtEl>
                                          <p:spTgt spid="19"/>
                                        </p:tgtEl>
                                        <p:attrNameLst>
                                          <p:attrName>stroke.color</p:attrName>
                                        </p:attrNameLst>
                                      </p:cBhvr>
                                      <p:to>
                                        <a:srgbClr val="C02900"/>
                                      </p:to>
                                    </p:animClr>
                                    <p:set>
                                      <p:cBhvr>
                                        <p:cTn id="21" dur="1000" fill="hold"/>
                                        <p:tgtEl>
                                          <p:spTgt spid="19"/>
                                        </p:tgtEl>
                                        <p:attrNameLst>
                                          <p:attrName>stroke.on</p:attrName>
                                        </p:attrNameLst>
                                      </p:cBhvr>
                                      <p:to>
                                        <p:strVal val="true"/>
                                      </p:to>
                                    </p:set>
                                  </p:childTnLst>
                                </p:cTn>
                              </p:par>
                              <p:par>
                                <p:cTn id="22" presetID="7" presetClass="emph" presetSubtype="2" fill="hold" nodeType="withEffect">
                                  <p:stCondLst>
                                    <p:cond delay="0"/>
                                  </p:stCondLst>
                                  <p:childTnLst>
                                    <p:animClr clrSpc="rgb" dir="cw">
                                      <p:cBhvr>
                                        <p:cTn id="23" dur="1000" fill="hold"/>
                                        <p:tgtEl>
                                          <p:spTgt spid="40"/>
                                        </p:tgtEl>
                                        <p:attrNameLst>
                                          <p:attrName>stroke.color</p:attrName>
                                        </p:attrNameLst>
                                      </p:cBhvr>
                                      <p:to>
                                        <a:srgbClr val="C02900"/>
                                      </p:to>
                                    </p:animClr>
                                    <p:set>
                                      <p:cBhvr>
                                        <p:cTn id="24" dur="1000" fill="hold"/>
                                        <p:tgtEl>
                                          <p:spTgt spid="40"/>
                                        </p:tgtEl>
                                        <p:attrNameLst>
                                          <p:attrName>stroke.on</p:attrName>
                                        </p:attrNameLst>
                                      </p:cBhvr>
                                      <p:to>
                                        <p:strVal val="true"/>
                                      </p:to>
                                    </p:set>
                                  </p:childTnLst>
                                </p:cTn>
                              </p:par>
                              <p:par>
                                <p:cTn id="25" presetID="7" presetClass="emph" presetSubtype="2" fill="hold" nodeType="withEffect">
                                  <p:stCondLst>
                                    <p:cond delay="0"/>
                                  </p:stCondLst>
                                  <p:childTnLst>
                                    <p:animClr clrSpc="rgb" dir="cw">
                                      <p:cBhvr>
                                        <p:cTn id="26" dur="1000" fill="hold"/>
                                        <p:tgtEl>
                                          <p:spTgt spid="22"/>
                                        </p:tgtEl>
                                        <p:attrNameLst>
                                          <p:attrName>stroke.color</p:attrName>
                                        </p:attrNameLst>
                                      </p:cBhvr>
                                      <p:to>
                                        <a:srgbClr val="C02900"/>
                                      </p:to>
                                    </p:animClr>
                                    <p:set>
                                      <p:cBhvr>
                                        <p:cTn id="27" dur="1000" fill="hold"/>
                                        <p:tgtEl>
                                          <p:spTgt spid="22"/>
                                        </p:tgtEl>
                                        <p:attrNameLst>
                                          <p:attrName>stroke.on</p:attrName>
                                        </p:attrNameLst>
                                      </p:cBhvr>
                                      <p:to>
                                        <p:strVal val="true"/>
                                      </p:to>
                                    </p:set>
                                  </p:childTnLst>
                                </p:cTn>
                              </p:par>
                              <p:par>
                                <p:cTn id="28" presetID="7" presetClass="emph" presetSubtype="2" fill="hold" nodeType="withEffect">
                                  <p:stCondLst>
                                    <p:cond delay="0"/>
                                  </p:stCondLst>
                                  <p:childTnLst>
                                    <p:animClr clrSpc="rgb" dir="cw">
                                      <p:cBhvr>
                                        <p:cTn id="29" dur="1000" fill="hold"/>
                                        <p:tgtEl>
                                          <p:spTgt spid="17"/>
                                        </p:tgtEl>
                                        <p:attrNameLst>
                                          <p:attrName>stroke.color</p:attrName>
                                        </p:attrNameLst>
                                      </p:cBhvr>
                                      <p:to>
                                        <a:srgbClr val="C02900"/>
                                      </p:to>
                                    </p:animClr>
                                    <p:set>
                                      <p:cBhvr>
                                        <p:cTn id="30" dur="1000" fill="hold"/>
                                        <p:tgtEl>
                                          <p:spTgt spid="17"/>
                                        </p:tgtEl>
                                        <p:attrNameLst>
                                          <p:attrName>stroke.on</p:attrName>
                                        </p:attrNameLst>
                                      </p:cBhvr>
                                      <p:to>
                                        <p:strVal val="true"/>
                                      </p:to>
                                    </p:set>
                                  </p:childTnLst>
                                </p:cTn>
                              </p:par>
                              <p:par>
                                <p:cTn id="31" presetID="7" presetClass="emph" presetSubtype="2" fill="hold" nodeType="withEffect">
                                  <p:stCondLst>
                                    <p:cond delay="0"/>
                                  </p:stCondLst>
                                  <p:childTnLst>
                                    <p:animClr clrSpc="rgb" dir="cw">
                                      <p:cBhvr>
                                        <p:cTn id="32" dur="1000" fill="hold"/>
                                        <p:tgtEl>
                                          <p:spTgt spid="36"/>
                                        </p:tgtEl>
                                        <p:attrNameLst>
                                          <p:attrName>stroke.color</p:attrName>
                                        </p:attrNameLst>
                                      </p:cBhvr>
                                      <p:to>
                                        <a:srgbClr val="C02900"/>
                                      </p:to>
                                    </p:animClr>
                                    <p:set>
                                      <p:cBhvr>
                                        <p:cTn id="33" dur="1000" fill="hold"/>
                                        <p:tgtEl>
                                          <p:spTgt spid="36"/>
                                        </p:tgtEl>
                                        <p:attrNameLst>
                                          <p:attrName>stroke.on</p:attrName>
                                        </p:attrNameLst>
                                      </p:cBhvr>
                                      <p:to>
                                        <p:strVal val="true"/>
                                      </p:to>
                                    </p:set>
                                  </p:childTnLst>
                                </p:cTn>
                              </p:par>
                              <p:par>
                                <p:cTn id="34" presetID="7" presetClass="emph" presetSubtype="2" fill="hold" nodeType="withEffect">
                                  <p:stCondLst>
                                    <p:cond delay="0"/>
                                  </p:stCondLst>
                                  <p:childTnLst>
                                    <p:animClr clrSpc="rgb" dir="cw">
                                      <p:cBhvr>
                                        <p:cTn id="35" dur="1000" fill="hold"/>
                                        <p:tgtEl>
                                          <p:spTgt spid="44"/>
                                        </p:tgtEl>
                                        <p:attrNameLst>
                                          <p:attrName>stroke.color</p:attrName>
                                        </p:attrNameLst>
                                      </p:cBhvr>
                                      <p:to>
                                        <a:srgbClr val="C02900"/>
                                      </p:to>
                                    </p:animClr>
                                    <p:set>
                                      <p:cBhvr>
                                        <p:cTn id="36" dur="1000" fill="hold"/>
                                        <p:tgtEl>
                                          <p:spTgt spid="44"/>
                                        </p:tgtEl>
                                        <p:attrNameLst>
                                          <p:attrName>stroke.on</p:attrName>
                                        </p:attrNameLst>
                                      </p:cBhvr>
                                      <p:to>
                                        <p:strVal val="true"/>
                                      </p:to>
                                    </p:set>
                                  </p:childTnLst>
                                </p:cTn>
                              </p:par>
                              <p:par>
                                <p:cTn id="37" presetID="7" presetClass="emph" presetSubtype="2" fill="hold" nodeType="withEffect">
                                  <p:stCondLst>
                                    <p:cond delay="0"/>
                                  </p:stCondLst>
                                  <p:childTnLst>
                                    <p:animClr clrSpc="rgb" dir="cw">
                                      <p:cBhvr>
                                        <p:cTn id="38" dur="1000" fill="hold"/>
                                        <p:tgtEl>
                                          <p:spTgt spid="42"/>
                                        </p:tgtEl>
                                        <p:attrNameLst>
                                          <p:attrName>stroke.color</p:attrName>
                                        </p:attrNameLst>
                                      </p:cBhvr>
                                      <p:to>
                                        <a:srgbClr val="C02900"/>
                                      </p:to>
                                    </p:animClr>
                                    <p:set>
                                      <p:cBhvr>
                                        <p:cTn id="39" dur="1000" fill="hold"/>
                                        <p:tgtEl>
                                          <p:spTgt spid="42"/>
                                        </p:tgtEl>
                                        <p:attrNameLst>
                                          <p:attrName>stroke.on</p:attrName>
                                        </p:attrNameLst>
                                      </p:cBhvr>
                                      <p:to>
                                        <p:strVal val="true"/>
                                      </p:to>
                                    </p:set>
                                  </p:childTnLst>
                                </p:cTn>
                              </p:par>
                              <p:par>
                                <p:cTn id="40" presetID="7" presetClass="emph" presetSubtype="2" fill="hold" nodeType="withEffect">
                                  <p:stCondLst>
                                    <p:cond delay="0"/>
                                  </p:stCondLst>
                                  <p:childTnLst>
                                    <p:animClr clrSpc="rgb" dir="cw">
                                      <p:cBhvr>
                                        <p:cTn id="41" dur="1000" fill="hold"/>
                                        <p:tgtEl>
                                          <p:spTgt spid="23"/>
                                        </p:tgtEl>
                                        <p:attrNameLst>
                                          <p:attrName>stroke.color</p:attrName>
                                        </p:attrNameLst>
                                      </p:cBhvr>
                                      <p:to>
                                        <a:srgbClr val="C02900"/>
                                      </p:to>
                                    </p:animClr>
                                    <p:set>
                                      <p:cBhvr>
                                        <p:cTn id="42" dur="1000" fill="hold"/>
                                        <p:tgtEl>
                                          <p:spTgt spid="23"/>
                                        </p:tgtEl>
                                        <p:attrNameLst>
                                          <p:attrName>stroke.on</p:attrName>
                                        </p:attrNameLst>
                                      </p:cBhvr>
                                      <p:to>
                                        <p:strVal val="true"/>
                                      </p:to>
                                    </p:set>
                                  </p:childTnLst>
                                </p:cTn>
                              </p:par>
                              <p:par>
                                <p:cTn id="43" presetID="7" presetClass="emph" presetSubtype="2" fill="hold" nodeType="withEffect">
                                  <p:stCondLst>
                                    <p:cond delay="0"/>
                                  </p:stCondLst>
                                  <p:childTnLst>
                                    <p:animClr clrSpc="rgb" dir="cw">
                                      <p:cBhvr>
                                        <p:cTn id="44" dur="1000" fill="hold"/>
                                        <p:tgtEl>
                                          <p:spTgt spid="11"/>
                                        </p:tgtEl>
                                        <p:attrNameLst>
                                          <p:attrName>stroke.color</p:attrName>
                                        </p:attrNameLst>
                                      </p:cBhvr>
                                      <p:to>
                                        <a:srgbClr val="C02900"/>
                                      </p:to>
                                    </p:animClr>
                                    <p:set>
                                      <p:cBhvr>
                                        <p:cTn id="45" dur="1000" fill="hold"/>
                                        <p:tgtEl>
                                          <p:spTgt spid="11"/>
                                        </p:tgtEl>
                                        <p:attrNameLst>
                                          <p:attrName>stroke.on</p:attrName>
                                        </p:attrNameLst>
                                      </p:cBhvr>
                                      <p:to>
                                        <p:strVal val="true"/>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2"/>
                                        </p:tgtEl>
                                        <p:attrNameLst>
                                          <p:attrName>style.visibility</p:attrName>
                                        </p:attrNameLst>
                                      </p:cBhvr>
                                      <p:to>
                                        <p:strVal val="visible"/>
                                      </p:to>
                                    </p:set>
                                    <p:animEffect transition="in" filter="fade">
                                      <p:cBhvr>
                                        <p:cTn id="51" dur="1000"/>
                                        <p:tgtEl>
                                          <p:spTgt spid="62"/>
                                        </p:tgtEl>
                                      </p:cBhvr>
                                    </p:animEffec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rgbClr val="5B9CD7"/>
                                      </p:to>
                                    </p:animClr>
                                    <p:set>
                                      <p:cBhvr>
                                        <p:cTn id="54" dur="2000" fill="hold"/>
                                        <p:tgtEl>
                                          <p:spTgt spid="9"/>
                                        </p:tgtEl>
                                        <p:attrNameLst>
                                          <p:attrName>stroke.on</p:attrName>
                                        </p:attrNameLst>
                                      </p:cBhvr>
                                      <p:to>
                                        <p:strVal val="true"/>
                                      </p:to>
                                    </p:set>
                                  </p:childTnLst>
                                </p:cTn>
                              </p:par>
                              <p:par>
                                <p:cTn id="55" presetID="10"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1000"/>
                                        <p:tgtEl>
                                          <p:spTgt spid="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38"/>
                                        </p:tgtEl>
                                      </p:cBhvr>
                                    </p:animEffect>
                                    <p:set>
                                      <p:cBhvr>
                                        <p:cTn id="62" dur="1" fill="hold">
                                          <p:stCondLst>
                                            <p:cond delay="499"/>
                                          </p:stCondLst>
                                        </p:cTn>
                                        <p:tgtEl>
                                          <p:spTgt spid="38"/>
                                        </p:tgtEl>
                                        <p:attrNameLst>
                                          <p:attrName>style.visibility</p:attrName>
                                        </p:attrNameLst>
                                      </p:cBhvr>
                                      <p:to>
                                        <p:strVal val="hidden"/>
                                      </p:to>
                                    </p:set>
                                  </p:childTnLst>
                                </p:cTn>
                              </p:par>
                              <p:par>
                                <p:cTn id="63" presetID="10" presetClass="entr" presetSubtype="0" fill="hold" grpId="0" nodeType="with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fade">
                                      <p:cBhvr>
                                        <p:cTn id="65" dur="500"/>
                                        <p:tgtEl>
                                          <p:spTgt spid="53"/>
                                        </p:tgtEl>
                                      </p:cBhvr>
                                    </p:animEffect>
                                  </p:childTnLst>
                                </p:cTn>
                              </p:par>
                              <p:par>
                                <p:cTn id="66" presetID="7" presetClass="emph" presetSubtype="2" fill="hold" nodeType="withEffect">
                                  <p:stCondLst>
                                    <p:cond delay="0"/>
                                  </p:stCondLst>
                                  <p:childTnLst>
                                    <p:animClr clrSpc="rgb" dir="cw">
                                      <p:cBhvr>
                                        <p:cTn id="67" dur="2000" fill="hold"/>
                                        <p:tgtEl>
                                          <p:spTgt spid="49"/>
                                        </p:tgtEl>
                                        <p:attrNameLst>
                                          <p:attrName>stroke.color</p:attrName>
                                        </p:attrNameLst>
                                      </p:cBhvr>
                                      <p:to>
                                        <a:srgbClr val="C02900"/>
                                      </p:to>
                                    </p:animClr>
                                    <p:set>
                                      <p:cBhvr>
                                        <p:cTn id="68" dur="2000" fill="hold"/>
                                        <p:tgtEl>
                                          <p:spTgt spid="49"/>
                                        </p:tgtEl>
                                        <p:attrNameLst>
                                          <p:attrName>stroke.on</p:attrName>
                                        </p:attrNameLst>
                                      </p:cBhvr>
                                      <p:to>
                                        <p:strVal val="true"/>
                                      </p:to>
                                    </p:se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500"/>
                                        <p:tgtEl>
                                          <p:spTgt spid="53"/>
                                        </p:tgtEl>
                                      </p:cBhvr>
                                    </p:animEffect>
                                    <p:set>
                                      <p:cBhvr>
                                        <p:cTn id="73" dur="1" fill="hold">
                                          <p:stCondLst>
                                            <p:cond delay="499"/>
                                          </p:stCondLst>
                                        </p:cTn>
                                        <p:tgtEl>
                                          <p:spTgt spid="53"/>
                                        </p:tgtEl>
                                        <p:attrNameLst>
                                          <p:attrName>style.visibility</p:attrName>
                                        </p:attrNameLst>
                                      </p:cBhvr>
                                      <p:to>
                                        <p:strVal val="hidden"/>
                                      </p:to>
                                    </p:set>
                                  </p:childTnLst>
                                </p:cTn>
                              </p:par>
                              <p:par>
                                <p:cTn id="74" presetID="10" presetClass="entr" presetSubtype="0" fill="hold" grpId="0" nodeType="with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fade">
                                      <p:cBhvr>
                                        <p:cTn id="76" dur="500"/>
                                        <p:tgtEl>
                                          <p:spTgt spid="43"/>
                                        </p:tgtEl>
                                      </p:cBhvr>
                                    </p:animEffect>
                                  </p:childTnLst>
                                </p:cTn>
                              </p:par>
                              <p:par>
                                <p:cTn id="77" presetID="1" presetClass="emph" presetSubtype="2" fill="hold" nodeType="withEffect">
                                  <p:stCondLst>
                                    <p:cond delay="0"/>
                                  </p:stCondLst>
                                  <p:childTnLst>
                                    <p:animClr clrSpc="rgb" dir="cw">
                                      <p:cBhvr>
                                        <p:cTn id="78" dur="1000" fill="hold"/>
                                        <p:tgtEl>
                                          <p:spTgt spid="46"/>
                                        </p:tgtEl>
                                        <p:attrNameLst>
                                          <p:attrName>fillcolor</p:attrName>
                                        </p:attrNameLst>
                                      </p:cBhvr>
                                      <p:to>
                                        <a:schemeClr val="accent1"/>
                                      </p:to>
                                    </p:animClr>
                                    <p:set>
                                      <p:cBhvr>
                                        <p:cTn id="79" dur="1000" fill="hold"/>
                                        <p:tgtEl>
                                          <p:spTgt spid="46"/>
                                        </p:tgtEl>
                                        <p:attrNameLst>
                                          <p:attrName>fill.type</p:attrName>
                                        </p:attrNameLst>
                                      </p:cBhvr>
                                      <p:to>
                                        <p:strVal val="solid"/>
                                      </p:to>
                                    </p:set>
                                    <p:set>
                                      <p:cBhvr>
                                        <p:cTn id="80" dur="1000" fill="hold"/>
                                        <p:tgtEl>
                                          <p:spTgt spid="46"/>
                                        </p:tgtEl>
                                        <p:attrNameLst>
                                          <p:attrName>fill.on</p:attrName>
                                        </p:attrNameLst>
                                      </p:cBhvr>
                                      <p:to>
                                        <p:strVal val="true"/>
                                      </p:to>
                                    </p:set>
                                  </p:childTnLst>
                                </p:cTn>
                              </p:par>
                              <p:par>
                                <p:cTn id="81" presetID="10" presetClass="exit" presetSubtype="0" fill="hold" grpId="0" nodeType="withEffect">
                                  <p:stCondLst>
                                    <p:cond delay="0"/>
                                  </p:stCondLst>
                                  <p:childTnLst>
                                    <p:animEffect transition="out" filter="fade">
                                      <p:cBhvr>
                                        <p:cTn id="82" dur="500"/>
                                        <p:tgtEl>
                                          <p:spTgt spid="54"/>
                                        </p:tgtEl>
                                      </p:cBhvr>
                                    </p:animEffect>
                                    <p:set>
                                      <p:cBhvr>
                                        <p:cTn id="83" dur="1" fill="hold">
                                          <p:stCondLst>
                                            <p:cond delay="499"/>
                                          </p:stCondLst>
                                        </p:cTn>
                                        <p:tgtEl>
                                          <p:spTgt spid="54"/>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5"/>
                                        </p:tgtEl>
                                      </p:cBhvr>
                                    </p:animEffect>
                                    <p:set>
                                      <p:cBhvr>
                                        <p:cTn id="86" dur="1" fill="hold">
                                          <p:stCondLst>
                                            <p:cond delay="499"/>
                                          </p:stCondLst>
                                        </p:cTn>
                                        <p:tgtEl>
                                          <p:spTgt spid="5"/>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63"/>
                                        </p:tgtEl>
                                        <p:attrNameLst>
                                          <p:attrName>style.visibility</p:attrName>
                                        </p:attrNameLst>
                                      </p:cBhvr>
                                      <p:to>
                                        <p:strVal val="visible"/>
                                      </p:to>
                                    </p:set>
                                    <p:animEffect transition="in" filter="fade">
                                      <p:cBhvr>
                                        <p:cTn id="89" dur="500"/>
                                        <p:tgtEl>
                                          <p:spTgt spid="6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xit" presetSubtype="0" fill="hold" grpId="1" nodeType="clickEffect">
                                  <p:stCondLst>
                                    <p:cond delay="0"/>
                                  </p:stCondLst>
                                  <p:childTnLst>
                                    <p:animEffect transition="out" filter="fade">
                                      <p:cBhvr>
                                        <p:cTn id="93" dur="500"/>
                                        <p:tgtEl>
                                          <p:spTgt spid="43"/>
                                        </p:tgtEl>
                                      </p:cBhvr>
                                    </p:animEffect>
                                    <p:set>
                                      <p:cBhvr>
                                        <p:cTn id="94" dur="1" fill="hold">
                                          <p:stCondLst>
                                            <p:cond delay="499"/>
                                          </p:stCondLst>
                                        </p:cTn>
                                        <p:tgtEl>
                                          <p:spTgt spid="43"/>
                                        </p:tgtEl>
                                        <p:attrNameLst>
                                          <p:attrName>style.visibility</p:attrName>
                                        </p:attrNameLst>
                                      </p:cBhvr>
                                      <p:to>
                                        <p:strVal val="hidden"/>
                                      </p:to>
                                    </p:set>
                                  </p:childTnLst>
                                </p:cTn>
                              </p:par>
                              <p:par>
                                <p:cTn id="95" presetID="10" presetClass="entr" presetSubtype="0" fill="hold" grpId="0" nodeType="withEffect">
                                  <p:stCondLst>
                                    <p:cond delay="0"/>
                                  </p:stCondLst>
                                  <p:childTnLst>
                                    <p:set>
                                      <p:cBhvr>
                                        <p:cTn id="96" dur="1" fill="hold">
                                          <p:stCondLst>
                                            <p:cond delay="0"/>
                                          </p:stCondLst>
                                        </p:cTn>
                                        <p:tgtEl>
                                          <p:spTgt spid="65"/>
                                        </p:tgtEl>
                                        <p:attrNameLst>
                                          <p:attrName>style.visibility</p:attrName>
                                        </p:attrNameLst>
                                      </p:cBhvr>
                                      <p:to>
                                        <p:strVal val="visible"/>
                                      </p:to>
                                    </p:set>
                                    <p:animEffect transition="in" filter="fade">
                                      <p:cBhvr>
                                        <p:cTn id="97" dur="500"/>
                                        <p:tgtEl>
                                          <p:spTgt spid="65"/>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66"/>
                                        </p:tgtEl>
                                        <p:attrNameLst>
                                          <p:attrName>style.visibility</p:attrName>
                                        </p:attrNameLst>
                                      </p:cBhvr>
                                      <p:to>
                                        <p:strVal val="visible"/>
                                      </p:to>
                                    </p:set>
                                    <p:animEffect transition="in" filter="fade">
                                      <p:cBhvr>
                                        <p:cTn id="100" dur="1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31" grpId="0"/>
      <p:bldP spid="31" grpId="1"/>
      <p:bldP spid="38" grpId="0"/>
      <p:bldP spid="38" grpId="1"/>
      <p:bldP spid="43" grpId="0"/>
      <p:bldP spid="43" grpId="1"/>
      <p:bldP spid="5" grpId="0"/>
      <p:bldP spid="5" grpId="1"/>
      <p:bldP spid="53" grpId="0"/>
      <p:bldP spid="53" grpId="1"/>
      <p:bldP spid="62" grpId="0" animBg="1"/>
      <p:bldP spid="63" grpId="0"/>
      <p:bldP spid="65" grpId="0"/>
      <p:bldP spid="6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6E630-A1E5-804C-A757-BA15C2E67AA0}"/>
              </a:ext>
            </a:extLst>
          </p:cNvPr>
          <p:cNvSpPr>
            <a:spLocks noGrp="1"/>
          </p:cNvSpPr>
          <p:nvPr>
            <p:ph type="title"/>
          </p:nvPr>
        </p:nvSpPr>
        <p:spPr>
          <a:xfrm>
            <a:off x="228600" y="152400"/>
            <a:ext cx="9372600" cy="884238"/>
          </a:xfrm>
        </p:spPr>
        <p:txBody>
          <a:bodyPr/>
          <a:lstStyle/>
          <a:p>
            <a:r>
              <a:rPr lang="en-US" dirty="0">
                <a:solidFill>
                  <a:srgbClr val="006633"/>
                </a:solidFill>
                <a:ea typeface="ＭＳ Ｐゴシック" charset="0"/>
              </a:rPr>
              <a:t>Deeper and Larger Memory Hierarchies</a:t>
            </a:r>
            <a:endParaRPr lang="en-US" sz="3600" dirty="0"/>
          </a:p>
        </p:txBody>
      </p:sp>
      <p:sp>
        <p:nvSpPr>
          <p:cNvPr id="3" name="Slide Number Placeholder 2">
            <a:extLst>
              <a:ext uri="{FF2B5EF4-FFF2-40B4-BE49-F238E27FC236}">
                <a16:creationId xmlns:a16="http://schemas.microsoft.com/office/drawing/2014/main" id="{78AEBD90-9301-6C4A-BC8C-2EDBB0E5DDF3}"/>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E6ABE56-5E07-4208-997F-19E78ED34494}" type="slidenum">
              <a:rPr kumimoji="0" lang="en-US" altLang="en-US" sz="1600" b="0" i="0" u="none" strike="noStrike" kern="1200" cap="none" spc="0" normalizeH="0" baseline="0" noProof="0" smtClean="0">
                <a:ln>
                  <a:noFill/>
                </a:ln>
                <a:solidFill>
                  <a:srgbClr val="000000"/>
                </a:solidFill>
                <a:effectLst/>
                <a:uLnTx/>
                <a:uFillTx/>
                <a:latin typeface="Garamond" panose="02020404030301010803" pitchFamily="18"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600" b="0" i="0" u="none" strike="noStrike" kern="1200" cap="none" spc="0" normalizeH="0" baseline="0" noProof="0">
              <a:ln>
                <a:noFill/>
              </a:ln>
              <a:solidFill>
                <a:srgbClr val="000000"/>
              </a:solidFill>
              <a:effectLst/>
              <a:uLnTx/>
              <a:uFillTx/>
              <a:latin typeface="Garamond" panose="02020404030301010803" pitchFamily="18" charset="0"/>
              <a:ea typeface="ＭＳ Ｐゴシック" panose="020B0600070205080204" pitchFamily="34" charset="-128"/>
              <a:cs typeface="+mn-cs"/>
            </a:endParaRPr>
          </a:p>
        </p:txBody>
      </p:sp>
      <p:pic>
        <p:nvPicPr>
          <p:cNvPr id="277506" name="Picture 2" descr="Apple announces M1 Ultra with 20-core CPU and 64-core GPU">
            <a:extLst>
              <a:ext uri="{FF2B5EF4-FFF2-40B4-BE49-F238E27FC236}">
                <a16:creationId xmlns:a16="http://schemas.microsoft.com/office/drawing/2014/main" id="{39E66091-2514-8942-B762-7B5B63853B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36637"/>
            <a:ext cx="9144000" cy="51355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B2F3789-731D-3743-920B-1975EC699A4D}"/>
              </a:ext>
            </a:extLst>
          </p:cNvPr>
          <p:cNvSpPr txBox="1"/>
          <p:nvPr/>
        </p:nvSpPr>
        <p:spPr>
          <a:xfrm>
            <a:off x="1932065" y="6566356"/>
            <a:ext cx="5203669" cy="21544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https://</a:t>
            </a:r>
            <a:r>
              <a:rPr kumimoji="0" lang="en-US" sz="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www.gsmarena.com</a:t>
            </a:r>
            <a:r>
              <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/apple_announces_m1_ultra_with_20core_cpu_and_64core_gpu-news-53481.php</a:t>
            </a:r>
          </a:p>
        </p:txBody>
      </p:sp>
      <p:sp>
        <p:nvSpPr>
          <p:cNvPr id="6" name="Rectangle 39">
            <a:extLst>
              <a:ext uri="{FF2B5EF4-FFF2-40B4-BE49-F238E27FC236}">
                <a16:creationId xmlns:a16="http://schemas.microsoft.com/office/drawing/2014/main" id="{F3942E71-DCB7-734B-AA89-8B7623663BCA}"/>
              </a:ext>
            </a:extLst>
          </p:cNvPr>
          <p:cNvSpPr>
            <a:spLocks noChangeArrowheads="1"/>
          </p:cNvSpPr>
          <p:nvPr/>
        </p:nvSpPr>
        <p:spPr bwMode="auto">
          <a:xfrm rot="5400000">
            <a:off x="1189528" y="2921226"/>
            <a:ext cx="3900363" cy="1375647"/>
          </a:xfrm>
          <a:prstGeom prst="rect">
            <a:avLst/>
          </a:prstGeom>
          <a:noFill/>
          <a:ln w="50800">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7" name="Rectangle 39">
            <a:extLst>
              <a:ext uri="{FF2B5EF4-FFF2-40B4-BE49-F238E27FC236}">
                <a16:creationId xmlns:a16="http://schemas.microsoft.com/office/drawing/2014/main" id="{5542B0FB-0C7F-4D40-80A7-3CAD0B7D5996}"/>
              </a:ext>
            </a:extLst>
          </p:cNvPr>
          <p:cNvSpPr>
            <a:spLocks noChangeArrowheads="1"/>
          </p:cNvSpPr>
          <p:nvPr/>
        </p:nvSpPr>
        <p:spPr bwMode="auto">
          <a:xfrm rot="5400000">
            <a:off x="4044671" y="2921226"/>
            <a:ext cx="3900363" cy="1375647"/>
          </a:xfrm>
          <a:prstGeom prst="rect">
            <a:avLst/>
          </a:prstGeom>
          <a:noFill/>
          <a:ln w="50800">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5" name="TextBox 4">
            <a:extLst>
              <a:ext uri="{FF2B5EF4-FFF2-40B4-BE49-F238E27FC236}">
                <a16:creationId xmlns:a16="http://schemas.microsoft.com/office/drawing/2014/main" id="{05FAF078-3519-72EE-F756-8F1AAF73B425}"/>
              </a:ext>
            </a:extLst>
          </p:cNvPr>
          <p:cNvSpPr txBox="1"/>
          <p:nvPr/>
        </p:nvSpPr>
        <p:spPr>
          <a:xfrm>
            <a:off x="3048000" y="6140130"/>
            <a:ext cx="2933816"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432FF"/>
                </a:solidFill>
                <a:effectLst/>
                <a:uLnTx/>
                <a:uFillTx/>
                <a:latin typeface="Arial" panose="020B0604020202020204" pitchFamily="34" charset="0"/>
                <a:ea typeface="ＭＳ Ｐゴシック" panose="020B0600070205080204" pitchFamily="34" charset="-128"/>
                <a:cs typeface="+mn-cs"/>
              </a:rPr>
              <a:t>Apple M1 Ultra System (2022)</a:t>
            </a:r>
          </a:p>
        </p:txBody>
      </p:sp>
      <p:sp>
        <p:nvSpPr>
          <p:cNvPr id="8" name="TextBox 7">
            <a:extLst>
              <a:ext uri="{FF2B5EF4-FFF2-40B4-BE49-F238E27FC236}">
                <a16:creationId xmlns:a16="http://schemas.microsoft.com/office/drawing/2014/main" id="{A2A1C5B9-D3CC-6035-D80C-A166B5BD945F}"/>
              </a:ext>
            </a:extLst>
          </p:cNvPr>
          <p:cNvSpPr txBox="1"/>
          <p:nvPr/>
        </p:nvSpPr>
        <p:spPr>
          <a:xfrm>
            <a:off x="2615830" y="5609553"/>
            <a:ext cx="864339"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FA00"/>
                </a:solidFill>
                <a:effectLst/>
                <a:uLnTx/>
                <a:uFillTx/>
                <a:latin typeface="Arial" panose="020B0604020202020204" pitchFamily="34" charset="0"/>
                <a:ea typeface="ＭＳ Ｐゴシック" panose="020B0600070205080204" pitchFamily="34" charset="-128"/>
                <a:cs typeface="+mn-cs"/>
              </a:rPr>
              <a:t>DRAM</a:t>
            </a:r>
          </a:p>
        </p:txBody>
      </p:sp>
      <p:sp>
        <p:nvSpPr>
          <p:cNvPr id="10" name="TextBox 9">
            <a:extLst>
              <a:ext uri="{FF2B5EF4-FFF2-40B4-BE49-F238E27FC236}">
                <a16:creationId xmlns:a16="http://schemas.microsoft.com/office/drawing/2014/main" id="{EFC8947E-A616-D75A-85A7-B17561B4DB64}"/>
              </a:ext>
            </a:extLst>
          </p:cNvPr>
          <p:cNvSpPr txBox="1"/>
          <p:nvPr/>
        </p:nvSpPr>
        <p:spPr>
          <a:xfrm>
            <a:off x="5562682" y="5617106"/>
            <a:ext cx="864339"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FA00"/>
                </a:solidFill>
                <a:effectLst/>
                <a:uLnTx/>
                <a:uFillTx/>
                <a:latin typeface="Arial" panose="020B0604020202020204" pitchFamily="34" charset="0"/>
                <a:ea typeface="ＭＳ Ｐゴシック" panose="020B0600070205080204" pitchFamily="34" charset="-128"/>
                <a:cs typeface="+mn-cs"/>
              </a:rPr>
              <a:t>DRAM</a:t>
            </a:r>
          </a:p>
        </p:txBody>
      </p:sp>
      <p:sp>
        <p:nvSpPr>
          <p:cNvPr id="11" name="TextBox 10">
            <a:extLst>
              <a:ext uri="{FF2B5EF4-FFF2-40B4-BE49-F238E27FC236}">
                <a16:creationId xmlns:a16="http://schemas.microsoft.com/office/drawing/2014/main" id="{773E168C-9134-1C6E-4F85-8F2B609395F6}"/>
              </a:ext>
            </a:extLst>
          </p:cNvPr>
          <p:cNvSpPr txBox="1"/>
          <p:nvPr/>
        </p:nvSpPr>
        <p:spPr>
          <a:xfrm>
            <a:off x="4122255" y="5263143"/>
            <a:ext cx="890052" cy="646331"/>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FDFF"/>
                </a:solidFill>
                <a:effectLst/>
                <a:uLnTx/>
                <a:uFillTx/>
                <a:latin typeface="Arial" panose="020B0604020202020204" pitchFamily="34" charset="0"/>
                <a:ea typeface="ＭＳ Ｐゴシック" panose="020B0600070205080204" pitchFamily="34" charset="-128"/>
                <a:cs typeface="+mn-cs"/>
              </a:rPr>
              <a:t>A lot of</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FDFF"/>
                </a:solidFill>
                <a:effectLst/>
                <a:uLnTx/>
                <a:uFillTx/>
                <a:latin typeface="Arial" panose="020B0604020202020204" pitchFamily="34" charset="0"/>
                <a:ea typeface="ＭＳ Ｐゴシック" panose="020B0600070205080204" pitchFamily="34" charset="-128"/>
                <a:cs typeface="+mn-cs"/>
              </a:rPr>
              <a:t>SRAM</a:t>
            </a:r>
          </a:p>
        </p:txBody>
      </p:sp>
      <p:sp>
        <p:nvSpPr>
          <p:cNvPr id="9" name="Rectangle 39">
            <a:extLst>
              <a:ext uri="{FF2B5EF4-FFF2-40B4-BE49-F238E27FC236}">
                <a16:creationId xmlns:a16="http://schemas.microsoft.com/office/drawing/2014/main" id="{007D205A-1318-551D-5272-8115998B1255}"/>
              </a:ext>
            </a:extLst>
          </p:cNvPr>
          <p:cNvSpPr>
            <a:spLocks noChangeArrowheads="1"/>
          </p:cNvSpPr>
          <p:nvPr/>
        </p:nvSpPr>
        <p:spPr bwMode="auto">
          <a:xfrm rot="5400000">
            <a:off x="-746620" y="2472860"/>
            <a:ext cx="3900363" cy="2272379"/>
          </a:xfrm>
          <a:prstGeom prst="rect">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 name="Rectangle 39">
            <a:extLst>
              <a:ext uri="{FF2B5EF4-FFF2-40B4-BE49-F238E27FC236}">
                <a16:creationId xmlns:a16="http://schemas.microsoft.com/office/drawing/2014/main" id="{3662BFAB-2D15-A3C2-7D02-D2FB2B6A3B5D}"/>
              </a:ext>
            </a:extLst>
          </p:cNvPr>
          <p:cNvSpPr>
            <a:spLocks noChangeArrowheads="1"/>
          </p:cNvSpPr>
          <p:nvPr/>
        </p:nvSpPr>
        <p:spPr bwMode="auto">
          <a:xfrm rot="5400000">
            <a:off x="6003240" y="2459876"/>
            <a:ext cx="3900364" cy="2298349"/>
          </a:xfrm>
          <a:prstGeom prst="rect">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3" name="TextBox 12">
            <a:extLst>
              <a:ext uri="{FF2B5EF4-FFF2-40B4-BE49-F238E27FC236}">
                <a16:creationId xmlns:a16="http://schemas.microsoft.com/office/drawing/2014/main" id="{3D11B37C-D3AA-9992-83DB-6800B95039FA}"/>
              </a:ext>
            </a:extLst>
          </p:cNvPr>
          <p:cNvSpPr txBox="1"/>
          <p:nvPr/>
        </p:nvSpPr>
        <p:spPr>
          <a:xfrm>
            <a:off x="755576" y="5589240"/>
            <a:ext cx="992579"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rPr>
              <a:t>Storage</a:t>
            </a:r>
          </a:p>
        </p:txBody>
      </p:sp>
      <p:sp>
        <p:nvSpPr>
          <p:cNvPr id="14" name="TextBox 13">
            <a:extLst>
              <a:ext uri="{FF2B5EF4-FFF2-40B4-BE49-F238E27FC236}">
                <a16:creationId xmlns:a16="http://schemas.microsoft.com/office/drawing/2014/main" id="{79A0D39A-0DC5-90B4-0DBB-6BBA80E3CBFA}"/>
              </a:ext>
            </a:extLst>
          </p:cNvPr>
          <p:cNvSpPr txBox="1"/>
          <p:nvPr/>
        </p:nvSpPr>
        <p:spPr>
          <a:xfrm>
            <a:off x="7470117" y="5610646"/>
            <a:ext cx="992579"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rPr>
              <a:t>Storage</a:t>
            </a:r>
          </a:p>
        </p:txBody>
      </p:sp>
    </p:spTree>
    <p:extLst>
      <p:ext uri="{BB962C8B-B14F-4D97-AF65-F5344CB8AC3E}">
        <p14:creationId xmlns:p14="http://schemas.microsoft.com/office/powerpoint/2010/main" val="134699590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p:bldP spid="14" grpId="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6BDA5565-745D-4D47-A7F2-FAFD01AF2F48}"/>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41" name="Rectangle 40">
            <a:extLst>
              <a:ext uri="{FF2B5EF4-FFF2-40B4-BE49-F238E27FC236}">
                <a16:creationId xmlns:a16="http://schemas.microsoft.com/office/drawing/2014/main" id="{94144A50-2C85-1747-A6A4-CBE161575D7E}"/>
              </a:ext>
            </a:extLst>
          </p:cNvPr>
          <p:cNvSpPr/>
          <p:nvPr/>
        </p:nvSpPr>
        <p:spPr>
          <a:xfrm>
            <a:off x="6181953" y="3446942"/>
            <a:ext cx="2743867"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READ/WRITE</a:t>
            </a:r>
          </a:p>
        </p:txBody>
      </p:sp>
      <p:sp>
        <p:nvSpPr>
          <p:cNvPr id="43" name="Rectangle 42">
            <a:extLst>
              <a:ext uri="{FF2B5EF4-FFF2-40B4-BE49-F238E27FC236}">
                <a16:creationId xmlns:a16="http://schemas.microsoft.com/office/drawing/2014/main" id="{5CBAE21E-D10D-AE48-A0B4-ADE6B29EFA74}"/>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lstStyle/>
          <a:p>
            <a:r>
              <a:rPr lang="en-US" dirty="0">
                <a:latin typeface="Cambria" panose="02040503050406030204" pitchFamily="18" charset="0"/>
              </a:rPr>
              <a:t>DRAM Cell Operation (2/3)</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E7E6E6">
                    <a:lumMod val="75000"/>
                  </a:srgbClr>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storage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V</a:t>
            </a:r>
            <a:r>
              <a:rPr kumimoji="0" lang="en-US" sz="2000" b="1"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rPr>
              <a:t>DD</a:t>
            </a:r>
            <a:endParaRPr kumimoji="0" lang="en-US" sz="2000" b="0"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5" name="Rectangle 44">
            <a:extLst>
              <a:ext uri="{FF2B5EF4-FFF2-40B4-BE49-F238E27FC236}">
                <a16:creationId xmlns:a16="http://schemas.microsoft.com/office/drawing/2014/main" id="{BC2FE549-B1B7-304F-A44E-06FA40C418F6}"/>
              </a:ext>
            </a:extLst>
          </p:cNvPr>
          <p:cNvSpPr/>
          <p:nvPr/>
        </p:nvSpPr>
        <p:spPr>
          <a:xfrm>
            <a:off x="5140687" y="4636556"/>
            <a:ext cx="2979662"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read/write</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charge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latched in sense amplifier</a:t>
            </a:r>
          </a:p>
        </p:txBody>
      </p:sp>
      <p:sp>
        <p:nvSpPr>
          <p:cNvPr id="8" name="Left-Right Arrow 7">
            <a:extLst>
              <a:ext uri="{FF2B5EF4-FFF2-40B4-BE49-F238E27FC236}">
                <a16:creationId xmlns:a16="http://schemas.microsoft.com/office/drawing/2014/main" id="{36E3151B-996D-D441-8AA2-674AA970C318}"/>
              </a:ext>
            </a:extLst>
          </p:cNvPr>
          <p:cNvSpPr/>
          <p:nvPr/>
        </p:nvSpPr>
        <p:spPr>
          <a:xfrm>
            <a:off x="4782469" y="4679675"/>
            <a:ext cx="555961" cy="22154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92055003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3BF22D97-0594-F647-A8A5-87AFFC14BB97}"/>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53" name="Rectangle 52">
            <a:extLst>
              <a:ext uri="{FF2B5EF4-FFF2-40B4-BE49-F238E27FC236}">
                <a16:creationId xmlns:a16="http://schemas.microsoft.com/office/drawing/2014/main" id="{32FA565A-9881-BE46-A593-7A6AF4CFF731}"/>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READ/WRITE</a:t>
            </a:r>
          </a:p>
        </p:txBody>
      </p:sp>
      <p:sp>
        <p:nvSpPr>
          <p:cNvPr id="54" name="Rectangle 53">
            <a:extLst>
              <a:ext uri="{FF2B5EF4-FFF2-40B4-BE49-F238E27FC236}">
                <a16:creationId xmlns:a16="http://schemas.microsoft.com/office/drawing/2014/main" id="{6F901726-3B4C-4144-B200-F174599FCE05}"/>
              </a:ext>
            </a:extLst>
          </p:cNvPr>
          <p:cNvSpPr/>
          <p:nvPr/>
        </p:nvSpPr>
        <p:spPr>
          <a:xfrm>
            <a:off x="6181953" y="4185763"/>
            <a:ext cx="2743868"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lstStyle/>
          <a:p>
            <a:r>
              <a:rPr lang="en-US" dirty="0">
                <a:latin typeface="Cambria" panose="02040503050406030204" pitchFamily="18" charset="0"/>
              </a:rPr>
              <a:t>DRAM Cell Operation (3/3)</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E7E6E6">
                    <a:lumMod val="75000"/>
                  </a:srgbClr>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storage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access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B0F0"/>
                </a:solidFill>
                <a:effectLst/>
                <a:uLnTx/>
                <a:uFillTx/>
                <a:latin typeface="Cambria" panose="02040503050406030204" pitchFamily="18" charset="0"/>
                <a:ea typeface="+mn-ea"/>
                <a:cs typeface="+mn-cs"/>
              </a:rPr>
              <a:t>V</a:t>
            </a:r>
            <a:r>
              <a:rPr kumimoji="0" lang="en-US" sz="2000" b="1"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rPr>
              <a:t>DD</a:t>
            </a:r>
            <a:endParaRPr kumimoji="0" lang="en-US" sz="2000" b="0" i="0" u="none" strike="noStrike" kern="1200" cap="none" spc="0" normalizeH="0" baseline="-25000" noProof="0" dirty="0">
              <a:ln>
                <a:noFill/>
              </a:ln>
              <a:solidFill>
                <a:srgbClr val="00B0F0"/>
              </a:solidFill>
              <a:effectLst/>
              <a:uLnTx/>
              <a:uFillTx/>
              <a:latin typeface="Cambria" panose="02040503050406030204" pitchFamily="18" charset="0"/>
              <a:ea typeface="+mn-ea"/>
              <a:cs typeface="+mn-cs"/>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4" name="Rectangle 33">
            <a:extLst>
              <a:ext uri="{FF2B5EF4-FFF2-40B4-BE49-F238E27FC236}">
                <a16:creationId xmlns:a16="http://schemas.microsoft.com/office/drawing/2014/main" id="{93C357D4-BC80-594C-8957-F57A722F445B}"/>
              </a:ext>
            </a:extLst>
          </p:cNvPr>
          <p:cNvSpPr/>
          <p:nvPr/>
        </p:nvSpPr>
        <p:spPr>
          <a:xfrm>
            <a:off x="4047715" y="1816912"/>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sp>
        <p:nvSpPr>
          <p:cNvPr id="38" name="Rectangle 37">
            <a:extLst>
              <a:ext uri="{FF2B5EF4-FFF2-40B4-BE49-F238E27FC236}">
                <a16:creationId xmlns:a16="http://schemas.microsoft.com/office/drawing/2014/main" id="{924CF026-BD34-5344-87B0-ACA6D99B8FA4}"/>
              </a:ext>
            </a:extLst>
          </p:cNvPr>
          <p:cNvSpPr/>
          <p:nvPr/>
        </p:nvSpPr>
        <p:spPr>
          <a:xfrm>
            <a:off x="5028994" y="1765023"/>
            <a:ext cx="3960893" cy="400110"/>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2. </a:t>
            </a:r>
            <a:r>
              <a:rPr kumimoji="0" lang="en-US" sz="2000" b="0" i="0" u="none" strike="noStrike" kern="1200" cap="none" spc="0" normalizeH="0" baseline="0" noProof="0" dirty="0" err="1">
                <a:ln>
                  <a:noFill/>
                </a:ln>
                <a:solidFill>
                  <a:srgbClr val="C02900"/>
                </a:solidFill>
                <a:effectLst/>
                <a:uLnTx/>
                <a:uFillTx/>
                <a:latin typeface="Cambria" panose="02040503050406030204" pitchFamily="18" charset="0"/>
                <a:ea typeface="+mn-ea"/>
                <a:cs typeface="Arial" panose="020B0604020202020204" pitchFamily="34" charset="0"/>
              </a:rPr>
              <a:t>precharge</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 bitline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for next access</a:t>
            </a:r>
          </a:p>
        </p:txBody>
      </p:sp>
      <p:sp>
        <p:nvSpPr>
          <p:cNvPr id="39" name="Rectangle 38">
            <a:extLst>
              <a:ext uri="{FF2B5EF4-FFF2-40B4-BE49-F238E27FC236}">
                <a16:creationId xmlns:a16="http://schemas.microsoft.com/office/drawing/2014/main" id="{C65447AF-051A-DF44-BCC4-1FE148296EE4}"/>
              </a:ext>
            </a:extLst>
          </p:cNvPr>
          <p:cNvSpPr/>
          <p:nvPr/>
        </p:nvSpPr>
        <p:spPr>
          <a:xfrm>
            <a:off x="411699" y="1457956"/>
            <a:ext cx="1210589"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1.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lower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C02900"/>
                </a:solidFill>
                <a:effectLst/>
                <a:uLnTx/>
                <a:uFillTx/>
                <a:latin typeface="Cambria" panose="02040503050406030204" pitchFamily="18" charset="0"/>
                <a:ea typeface="+mn-ea"/>
                <a:cs typeface="Arial" panose="020B0604020202020204" pitchFamily="34" charset="0"/>
              </a:rPr>
              <a:t>wordline</a:t>
            </a:r>
            <a:endPar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endParaRPr>
          </a:p>
        </p:txBody>
      </p:sp>
      <p:sp>
        <p:nvSpPr>
          <p:cNvPr id="41" name="Rectangle 40">
            <a:extLst>
              <a:ext uri="{FF2B5EF4-FFF2-40B4-BE49-F238E27FC236}">
                <a16:creationId xmlns:a16="http://schemas.microsoft.com/office/drawing/2014/main" id="{ADCF052E-ED77-6C42-8234-55F65AB5E10E}"/>
              </a:ext>
            </a:extLst>
          </p:cNvPr>
          <p:cNvSpPr/>
          <p:nvPr/>
        </p:nvSpPr>
        <p:spPr>
          <a:xfrm>
            <a:off x="242693" y="4494171"/>
            <a:ext cx="1853391" cy="707886"/>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3.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disable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sense amplifier</a:t>
            </a:r>
          </a:p>
        </p:txBody>
      </p:sp>
    </p:spTree>
    <p:extLst>
      <p:ext uri="{BB962C8B-B14F-4D97-AF65-F5344CB8AC3E}">
        <p14:creationId xmlns:p14="http://schemas.microsoft.com/office/powerpoint/2010/main" val="345474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chemeClr val="tx1"/>
                                      </p:to>
                                    </p:animClr>
                                    <p:set>
                                      <p:cBhvr>
                                        <p:cTn id="10" dur="1000" fill="hold"/>
                                        <p:tgtEl>
                                          <p:spTgt spid="4"/>
                                        </p:tgtEl>
                                        <p:attrNameLst>
                                          <p:attrName>stroke.on</p:attrName>
                                        </p:attrNameLst>
                                      </p:cBhvr>
                                      <p:to>
                                        <p:strVal val="true"/>
                                      </p:to>
                                    </p:set>
                                  </p:childTnLst>
                                </p:cTn>
                              </p:par>
                              <p:par>
                                <p:cTn id="11" presetID="7" presetClass="emph" presetSubtype="2" fill="hold" nodeType="withEffect">
                                  <p:stCondLst>
                                    <p:cond delay="0"/>
                                  </p:stCondLst>
                                  <p:childTnLst>
                                    <p:animClr clrSpc="rgb" dir="cw">
                                      <p:cBhvr>
                                        <p:cTn id="12" dur="1000" fill="hold"/>
                                        <p:tgtEl>
                                          <p:spTgt spid="23"/>
                                        </p:tgtEl>
                                        <p:attrNameLst>
                                          <p:attrName>stroke.color</p:attrName>
                                        </p:attrNameLst>
                                      </p:cBhvr>
                                      <p:to>
                                        <a:schemeClr val="tx1"/>
                                      </p:to>
                                    </p:animClr>
                                    <p:set>
                                      <p:cBhvr>
                                        <p:cTn id="13" dur="1000" fill="hold"/>
                                        <p:tgtEl>
                                          <p:spTgt spid="23"/>
                                        </p:tgtEl>
                                        <p:attrNameLst>
                                          <p:attrName>stroke.on</p:attrName>
                                        </p:attrNameLst>
                                      </p:cBhvr>
                                      <p:to>
                                        <p:strVal val="true"/>
                                      </p:to>
                                    </p:set>
                                  </p:childTnLst>
                                </p:cTn>
                              </p:par>
                              <p:par>
                                <p:cTn id="14" presetID="7" presetClass="emph" presetSubtype="2" fill="hold" nodeType="withEffect">
                                  <p:stCondLst>
                                    <p:cond delay="0"/>
                                  </p:stCondLst>
                                  <p:childTnLst>
                                    <p:animClr clrSpc="rgb" dir="cw">
                                      <p:cBhvr>
                                        <p:cTn id="15" dur="1000" fill="hold"/>
                                        <p:tgtEl>
                                          <p:spTgt spid="22"/>
                                        </p:tgtEl>
                                        <p:attrNameLst>
                                          <p:attrName>stroke.color</p:attrName>
                                        </p:attrNameLst>
                                      </p:cBhvr>
                                      <p:to>
                                        <a:schemeClr val="tx1"/>
                                      </p:to>
                                    </p:animClr>
                                    <p:set>
                                      <p:cBhvr>
                                        <p:cTn id="16" dur="1000" fill="hold"/>
                                        <p:tgtEl>
                                          <p:spTgt spid="22"/>
                                        </p:tgtEl>
                                        <p:attrNameLst>
                                          <p:attrName>stroke.on</p:attrName>
                                        </p:attrNameLst>
                                      </p:cBhvr>
                                      <p:to>
                                        <p:strVal val="true"/>
                                      </p:to>
                                    </p:set>
                                  </p:childTnLst>
                                </p:cTn>
                              </p:par>
                              <p:par>
                                <p:cTn id="17" presetID="7" presetClass="emph" presetSubtype="2" fill="hold" nodeType="withEffect">
                                  <p:stCondLst>
                                    <p:cond delay="0"/>
                                  </p:stCondLst>
                                  <p:childTnLst>
                                    <p:animClr clrSpc="rgb" dir="cw">
                                      <p:cBhvr>
                                        <p:cTn id="18" dur="1000" fill="hold"/>
                                        <p:tgtEl>
                                          <p:spTgt spid="19"/>
                                        </p:tgtEl>
                                        <p:attrNameLst>
                                          <p:attrName>stroke.color</p:attrName>
                                        </p:attrNameLst>
                                      </p:cBhvr>
                                      <p:to>
                                        <a:schemeClr val="tx1"/>
                                      </p:to>
                                    </p:animClr>
                                    <p:set>
                                      <p:cBhvr>
                                        <p:cTn id="19" dur="1000" fill="hold"/>
                                        <p:tgtEl>
                                          <p:spTgt spid="19"/>
                                        </p:tgtEl>
                                        <p:attrNameLst>
                                          <p:attrName>stroke.on</p:attrName>
                                        </p:attrNameLst>
                                      </p:cBhvr>
                                      <p:to>
                                        <p:strVal val="true"/>
                                      </p:to>
                                    </p:set>
                                  </p:childTnLst>
                                </p:cTn>
                              </p:par>
                              <p:par>
                                <p:cTn id="20" presetID="7" presetClass="emph" presetSubtype="2" fill="hold" nodeType="withEffect">
                                  <p:stCondLst>
                                    <p:cond delay="0"/>
                                  </p:stCondLst>
                                  <p:childTnLst>
                                    <p:animClr clrSpc="rgb" dir="cw">
                                      <p:cBhvr>
                                        <p:cTn id="21" dur="1000" fill="hold"/>
                                        <p:tgtEl>
                                          <p:spTgt spid="37"/>
                                        </p:tgtEl>
                                        <p:attrNameLst>
                                          <p:attrName>stroke.color</p:attrName>
                                        </p:attrNameLst>
                                      </p:cBhvr>
                                      <p:to>
                                        <a:schemeClr val="tx1"/>
                                      </p:to>
                                    </p:animClr>
                                    <p:set>
                                      <p:cBhvr>
                                        <p:cTn id="22" dur="1000" fill="hold"/>
                                        <p:tgtEl>
                                          <p:spTgt spid="37"/>
                                        </p:tgtEl>
                                        <p:attrNameLst>
                                          <p:attrName>stroke.on</p:attrName>
                                        </p:attrNameLst>
                                      </p:cBhvr>
                                      <p:to>
                                        <p:strVal val="true"/>
                                      </p:to>
                                    </p:set>
                                  </p:childTnLst>
                                </p:cTn>
                              </p:par>
                              <p:par>
                                <p:cTn id="23" presetID="7" presetClass="emph" presetSubtype="2" fill="hold" nodeType="withEffect">
                                  <p:stCondLst>
                                    <p:cond delay="0"/>
                                  </p:stCondLst>
                                  <p:childTnLst>
                                    <p:animClr clrSpc="rgb" dir="cw">
                                      <p:cBhvr>
                                        <p:cTn id="24" dur="1000" fill="hold"/>
                                        <p:tgtEl>
                                          <p:spTgt spid="36"/>
                                        </p:tgtEl>
                                        <p:attrNameLst>
                                          <p:attrName>stroke.color</p:attrName>
                                        </p:attrNameLst>
                                      </p:cBhvr>
                                      <p:to>
                                        <a:schemeClr val="tx1"/>
                                      </p:to>
                                    </p:animClr>
                                    <p:set>
                                      <p:cBhvr>
                                        <p:cTn id="25" dur="1000" fill="hold"/>
                                        <p:tgtEl>
                                          <p:spTgt spid="36"/>
                                        </p:tgtEl>
                                        <p:attrNameLst>
                                          <p:attrName>stroke.on</p:attrName>
                                        </p:attrNameLst>
                                      </p:cBhvr>
                                      <p:to>
                                        <p:strVal val="true"/>
                                      </p:to>
                                    </p:set>
                                  </p:childTnLst>
                                </p:cTn>
                              </p:par>
                              <p:par>
                                <p:cTn id="26" presetID="7" presetClass="emph" presetSubtype="2" fill="hold" nodeType="withEffect">
                                  <p:stCondLst>
                                    <p:cond delay="0"/>
                                  </p:stCondLst>
                                  <p:childTnLst>
                                    <p:animClr clrSpc="rgb" dir="cw">
                                      <p:cBhvr>
                                        <p:cTn id="27" dur="1000" fill="hold"/>
                                        <p:tgtEl>
                                          <p:spTgt spid="40"/>
                                        </p:tgtEl>
                                        <p:attrNameLst>
                                          <p:attrName>stroke.color</p:attrName>
                                        </p:attrNameLst>
                                      </p:cBhvr>
                                      <p:to>
                                        <a:schemeClr val="tx1"/>
                                      </p:to>
                                    </p:animClr>
                                    <p:set>
                                      <p:cBhvr>
                                        <p:cTn id="28" dur="1000" fill="hold"/>
                                        <p:tgtEl>
                                          <p:spTgt spid="40"/>
                                        </p:tgtEl>
                                        <p:attrNameLst>
                                          <p:attrName>stroke.on</p:attrName>
                                        </p:attrNameLst>
                                      </p:cBhvr>
                                      <p:to>
                                        <p:strVal val="true"/>
                                      </p:to>
                                    </p:set>
                                  </p:childTnLst>
                                </p:cTn>
                              </p:par>
                              <p:par>
                                <p:cTn id="29" presetID="7" presetClass="emph" presetSubtype="2" fill="hold" nodeType="withEffect">
                                  <p:stCondLst>
                                    <p:cond delay="0"/>
                                  </p:stCondLst>
                                  <p:childTnLst>
                                    <p:animClr clrSpc="rgb" dir="cw">
                                      <p:cBhvr>
                                        <p:cTn id="30" dur="1000" fill="hold"/>
                                        <p:tgtEl>
                                          <p:spTgt spid="44"/>
                                        </p:tgtEl>
                                        <p:attrNameLst>
                                          <p:attrName>stroke.color</p:attrName>
                                        </p:attrNameLst>
                                      </p:cBhvr>
                                      <p:to>
                                        <a:schemeClr val="tx1"/>
                                      </p:to>
                                    </p:animClr>
                                    <p:set>
                                      <p:cBhvr>
                                        <p:cTn id="31" dur="1000" fill="hold"/>
                                        <p:tgtEl>
                                          <p:spTgt spid="44"/>
                                        </p:tgtEl>
                                        <p:attrNameLst>
                                          <p:attrName>stroke.on</p:attrName>
                                        </p:attrNameLst>
                                      </p:cBhvr>
                                      <p:to>
                                        <p:strVal val="true"/>
                                      </p:to>
                                    </p:set>
                                  </p:childTnLst>
                                </p:cTn>
                              </p:par>
                              <p:par>
                                <p:cTn id="32" presetID="7" presetClass="emph" presetSubtype="2" fill="hold" nodeType="withEffect">
                                  <p:stCondLst>
                                    <p:cond delay="0"/>
                                  </p:stCondLst>
                                  <p:childTnLst>
                                    <p:animClr clrSpc="rgb" dir="cw">
                                      <p:cBhvr>
                                        <p:cTn id="33" dur="1000" fill="hold"/>
                                        <p:tgtEl>
                                          <p:spTgt spid="42"/>
                                        </p:tgtEl>
                                        <p:attrNameLst>
                                          <p:attrName>stroke.color</p:attrName>
                                        </p:attrNameLst>
                                      </p:cBhvr>
                                      <p:to>
                                        <a:schemeClr val="tx1"/>
                                      </p:to>
                                    </p:animClr>
                                    <p:set>
                                      <p:cBhvr>
                                        <p:cTn id="34" dur="1000" fill="hold"/>
                                        <p:tgtEl>
                                          <p:spTgt spid="42"/>
                                        </p:tgtEl>
                                        <p:attrNameLst>
                                          <p:attrName>stroke.on</p:attrName>
                                        </p:attrNameLst>
                                      </p:cBhvr>
                                      <p:to>
                                        <p:strVal val="true"/>
                                      </p:to>
                                    </p:set>
                                  </p:childTnLst>
                                </p:cTn>
                              </p:par>
                              <p:par>
                                <p:cTn id="35" presetID="7" presetClass="emph" presetSubtype="2" fill="hold" nodeType="withEffect">
                                  <p:stCondLst>
                                    <p:cond delay="0"/>
                                  </p:stCondLst>
                                  <p:childTnLst>
                                    <p:animClr clrSpc="rgb" dir="cw">
                                      <p:cBhvr>
                                        <p:cTn id="36" dur="1000" fill="hold"/>
                                        <p:tgtEl>
                                          <p:spTgt spid="11"/>
                                        </p:tgtEl>
                                        <p:attrNameLst>
                                          <p:attrName>stroke.color</p:attrName>
                                        </p:attrNameLst>
                                      </p:cBhvr>
                                      <p:to>
                                        <a:schemeClr val="tx1"/>
                                      </p:to>
                                    </p:animClr>
                                    <p:set>
                                      <p:cBhvr>
                                        <p:cTn id="37" dur="1000" fill="hold"/>
                                        <p:tgtEl>
                                          <p:spTgt spid="11"/>
                                        </p:tgtEl>
                                        <p:attrNameLst>
                                          <p:attrName>stroke.on</p:attrName>
                                        </p:attrNameLst>
                                      </p:cBhvr>
                                      <p:to>
                                        <p:strVal val="true"/>
                                      </p:to>
                                    </p:set>
                                  </p:childTnLst>
                                </p:cTn>
                              </p:par>
                              <p:par>
                                <p:cTn id="38" presetID="7" presetClass="emph" presetSubtype="2" fill="hold" nodeType="withEffect">
                                  <p:stCondLst>
                                    <p:cond delay="0"/>
                                  </p:stCondLst>
                                  <p:childTnLst>
                                    <p:animClr clrSpc="rgb" dir="cw">
                                      <p:cBhvr>
                                        <p:cTn id="39" dur="1000" fill="hold"/>
                                        <p:tgtEl>
                                          <p:spTgt spid="17"/>
                                        </p:tgtEl>
                                        <p:attrNameLst>
                                          <p:attrName>stroke.color</p:attrName>
                                        </p:attrNameLst>
                                      </p:cBhvr>
                                      <p:to>
                                        <a:schemeClr val="tx1"/>
                                      </p:to>
                                    </p:animClr>
                                    <p:set>
                                      <p:cBhvr>
                                        <p:cTn id="40" dur="1000" fill="hold"/>
                                        <p:tgtEl>
                                          <p:spTgt spid="17"/>
                                        </p:tgtEl>
                                        <p:attrNameLst>
                                          <p:attrName>stroke.on</p:attrName>
                                        </p:attrNameLst>
                                      </p:cBhvr>
                                      <p:to>
                                        <p:strVal val="true"/>
                                      </p:to>
                                    </p:se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39"/>
                                        </p:tgtEl>
                                      </p:cBhvr>
                                    </p:animEffect>
                                    <p:set>
                                      <p:cBhvr>
                                        <p:cTn id="45" dur="1" fill="hold">
                                          <p:stCondLst>
                                            <p:cond delay="499"/>
                                          </p:stCondLst>
                                        </p:cTn>
                                        <p:tgtEl>
                                          <p:spTgt spid="39"/>
                                        </p:tgtEl>
                                        <p:attrNameLst>
                                          <p:attrName>style.visibility</p:attrName>
                                        </p:attrNameLst>
                                      </p:cBhvr>
                                      <p:to>
                                        <p:strVal val="hidden"/>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xit" presetSubtype="0" fill="hold" grpId="0" nodeType="withEffect">
                                  <p:stCondLst>
                                    <p:cond delay="0"/>
                                  </p:stCondLst>
                                  <p:childTnLst>
                                    <p:animEffect transition="out" filter="fade">
                                      <p:cBhvr>
                                        <p:cTn id="50" dur="500"/>
                                        <p:tgtEl>
                                          <p:spTgt spid="63"/>
                                        </p:tgtEl>
                                      </p:cBhvr>
                                    </p:animEffect>
                                    <p:set>
                                      <p:cBhvr>
                                        <p:cTn id="51" dur="1" fill="hold">
                                          <p:stCondLst>
                                            <p:cond delay="499"/>
                                          </p:stCondLst>
                                        </p:cTn>
                                        <p:tgtEl>
                                          <p:spTgt spid="63"/>
                                        </p:tgtEl>
                                        <p:attrNameLst>
                                          <p:attrName>style.visibility</p:attrName>
                                        </p:attrNameLst>
                                      </p:cBhvr>
                                      <p:to>
                                        <p:strVal val="hidden"/>
                                      </p:to>
                                    </p:se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chemeClr val="tx1"/>
                                      </p:to>
                                    </p:animClr>
                                    <p:set>
                                      <p:cBhvr>
                                        <p:cTn id="54" dur="2000" fill="hold"/>
                                        <p:tgtEl>
                                          <p:spTgt spid="9"/>
                                        </p:tgtEl>
                                        <p:attrNameLst>
                                          <p:attrName>stroke.on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46"/>
                                        </p:tgtEl>
                                        <p:attrNameLst>
                                          <p:attrName>fillcolor</p:attrName>
                                        </p:attrNameLst>
                                      </p:cBhvr>
                                      <p:to>
                                        <a:srgbClr val="EEDD88"/>
                                      </p:to>
                                    </p:animClr>
                                    <p:set>
                                      <p:cBhvr>
                                        <p:cTn id="57" dur="2000" fill="hold"/>
                                        <p:tgtEl>
                                          <p:spTgt spid="46"/>
                                        </p:tgtEl>
                                        <p:attrNameLst>
                                          <p:attrName>fill.type</p:attrName>
                                        </p:attrNameLst>
                                      </p:cBhvr>
                                      <p:to>
                                        <p:strVal val="solid"/>
                                      </p:to>
                                    </p:set>
                                    <p:set>
                                      <p:cBhvr>
                                        <p:cTn id="58" dur="2000" fill="hold"/>
                                        <p:tgtEl>
                                          <p:spTgt spid="46"/>
                                        </p:tgtEl>
                                        <p:attrNameLst>
                                          <p:attrName>fill.on</p:attrName>
                                        </p:attrNameLst>
                                      </p:cBhvr>
                                      <p:to>
                                        <p:strVal val="true"/>
                                      </p:to>
                                    </p:set>
                                  </p:childTnLst>
                                </p:cTn>
                              </p:par>
                              <p:par>
                                <p:cTn id="59" presetID="10"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grpId="1" nodeType="clickEffect">
                                  <p:stCondLst>
                                    <p:cond delay="0"/>
                                  </p:stCondLst>
                                  <p:childTnLst>
                                    <p:animEffect transition="out" filter="fade">
                                      <p:cBhvr>
                                        <p:cTn id="65" dur="500"/>
                                        <p:tgtEl>
                                          <p:spTgt spid="38"/>
                                        </p:tgtEl>
                                      </p:cBhvr>
                                    </p:animEffect>
                                    <p:set>
                                      <p:cBhvr>
                                        <p:cTn id="66" dur="1" fill="hold">
                                          <p:stCondLst>
                                            <p:cond delay="499"/>
                                          </p:stCondLst>
                                        </p:cTn>
                                        <p:tgtEl>
                                          <p:spTgt spid="38"/>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fade">
                                      <p:cBhvr>
                                        <p:cTn id="69" dur="500"/>
                                        <p:tgtEl>
                                          <p:spTgt spid="41"/>
                                        </p:tgtEl>
                                      </p:cBhvr>
                                    </p:animEffect>
                                  </p:childTnLst>
                                </p:cTn>
                              </p:par>
                              <p:par>
                                <p:cTn id="70" presetID="7" presetClass="emph" presetSubtype="2" fill="hold" nodeType="withEffect">
                                  <p:stCondLst>
                                    <p:cond delay="0"/>
                                  </p:stCondLst>
                                  <p:childTnLst>
                                    <p:animClr clrSpc="rgb" dir="cw">
                                      <p:cBhvr>
                                        <p:cTn id="71" dur="1000" fill="hold"/>
                                        <p:tgtEl>
                                          <p:spTgt spid="49"/>
                                        </p:tgtEl>
                                        <p:attrNameLst>
                                          <p:attrName>stroke.color</p:attrName>
                                        </p:attrNameLst>
                                      </p:cBhvr>
                                      <p:to>
                                        <a:schemeClr val="tx1"/>
                                      </p:to>
                                    </p:animClr>
                                    <p:set>
                                      <p:cBhvr>
                                        <p:cTn id="72" dur="1000" fill="hold"/>
                                        <p:tgtEl>
                                          <p:spTgt spid="49"/>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4" grpId="0"/>
      <p:bldP spid="38" grpId="0"/>
      <p:bldP spid="38" grpId="1"/>
      <p:bldP spid="39" grpId="0"/>
      <p:bldP spid="39" grpId="1"/>
      <p:bldP spid="41"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534400" cy="1143000"/>
          </a:xfrm>
        </p:spPr>
        <p:txBody>
          <a:bodyPr>
            <a:normAutofit/>
          </a:bodyPr>
          <a:lstStyle/>
          <a:p>
            <a:r>
              <a:rPr lang="en-US" dirty="0">
                <a:solidFill>
                  <a:srgbClr val="1A5712"/>
                </a:solidFill>
                <a:latin typeface="Garamond"/>
                <a:cs typeface="Garamond"/>
              </a:rPr>
              <a:t>Future Systems: In-Memory Copy</a:t>
            </a:r>
          </a:p>
        </p:txBody>
      </p:sp>
      <p:sp>
        <p:nvSpPr>
          <p:cNvPr id="4" name="Rectangle 3"/>
          <p:cNvSpPr/>
          <p:nvPr/>
        </p:nvSpPr>
        <p:spPr bwMode="auto">
          <a:xfrm>
            <a:off x="7042402" y="1528540"/>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491319" y="2518009"/>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801504" y="3507471"/>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442949" y="3507471"/>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193579" y="3507471"/>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162568" y="3507471"/>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276300" y="3229966"/>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284606" y="2768212"/>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529403" y="2997952"/>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1937982" y="3186749"/>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696036" y="2927441"/>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131558" y="3282283"/>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042246" y="2960170"/>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044517" y="3659885"/>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042246" y="2954740"/>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19" name="Straight Arrow Connector 18"/>
          <p:cNvCxnSpPr>
            <a:stCxn id="18" idx="2"/>
            <a:endCxn id="17" idx="0"/>
          </p:cNvCxnSpPr>
          <p:nvPr/>
        </p:nvCxnSpPr>
        <p:spPr bwMode="auto">
          <a:xfrm rot="16200000" flipH="1">
            <a:off x="7488635" y="3429574"/>
            <a:ext cx="459485" cy="1135"/>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sp>
        <p:nvSpPr>
          <p:cNvPr id="20" name="TextBox 19"/>
          <p:cNvSpPr txBox="1"/>
          <p:nvPr/>
        </p:nvSpPr>
        <p:spPr>
          <a:xfrm>
            <a:off x="4015945" y="1507524"/>
            <a:ext cx="217078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1) Low latency</a:t>
            </a:r>
          </a:p>
        </p:txBody>
      </p:sp>
      <p:cxnSp>
        <p:nvCxnSpPr>
          <p:cNvPr id="21" name="Curved Connector 20"/>
          <p:cNvCxnSpPr>
            <a:stCxn id="20" idx="3"/>
            <a:endCxn id="18" idx="1"/>
          </p:cNvCxnSpPr>
          <p:nvPr/>
        </p:nvCxnSpPr>
        <p:spPr bwMode="auto">
          <a:xfrm>
            <a:off x="6186732" y="1738357"/>
            <a:ext cx="855514" cy="1339213"/>
          </a:xfrm>
          <a:prstGeom prst="curvedConnector3">
            <a:avLst>
              <a:gd name="adj1" fmla="val 50000"/>
            </a:avLst>
          </a:prstGeom>
          <a:solidFill>
            <a:schemeClr val="accent1"/>
          </a:solidFill>
          <a:ln w="28575" cap="flat" cmpd="sng" algn="ctr">
            <a:solidFill>
              <a:srgbClr val="003399"/>
            </a:solidFill>
            <a:prstDash val="solid"/>
            <a:round/>
            <a:headEnd type="none" w="med" len="med"/>
            <a:tailEnd type="stealth" w="lg" len="lg"/>
          </a:ln>
          <a:effectLst/>
        </p:spPr>
      </p:cxnSp>
      <p:sp>
        <p:nvSpPr>
          <p:cNvPr id="22" name="TextBox 21"/>
          <p:cNvSpPr txBox="1"/>
          <p:nvPr/>
        </p:nvSpPr>
        <p:spPr>
          <a:xfrm>
            <a:off x="2819400" y="5282524"/>
            <a:ext cx="387096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2) Low bandwidth utilization</a:t>
            </a:r>
          </a:p>
        </p:txBody>
      </p:sp>
      <p:cxnSp>
        <p:nvCxnSpPr>
          <p:cNvPr id="23" name="Curved Connector 51"/>
          <p:cNvCxnSpPr>
            <a:stCxn id="22" idx="3"/>
            <a:endCxn id="15" idx="5"/>
          </p:cNvCxnSpPr>
          <p:nvPr/>
        </p:nvCxnSpPr>
        <p:spPr bwMode="auto">
          <a:xfrm flipH="1" flipV="1">
            <a:off x="6086902" y="3620065"/>
            <a:ext cx="603459" cy="1893292"/>
          </a:xfrm>
          <a:prstGeom prst="curvedConnector4">
            <a:avLst>
              <a:gd name="adj1" fmla="val -37882"/>
              <a:gd name="adj2" fmla="val 53123"/>
            </a:avLst>
          </a:prstGeom>
          <a:solidFill>
            <a:schemeClr val="accent1"/>
          </a:solidFill>
          <a:ln w="28575" cap="flat" cmpd="sng" algn="ctr">
            <a:solidFill>
              <a:srgbClr val="003399"/>
            </a:solidFill>
            <a:prstDash val="solid"/>
            <a:round/>
            <a:headEnd type="none" w="med" len="med"/>
            <a:tailEnd type="stealth" w="lg" len="lg"/>
          </a:ln>
          <a:effectLst/>
        </p:spPr>
      </p:cxnSp>
      <p:sp>
        <p:nvSpPr>
          <p:cNvPr id="24" name="TextBox 23"/>
          <p:cNvSpPr txBox="1"/>
          <p:nvPr/>
        </p:nvSpPr>
        <p:spPr>
          <a:xfrm>
            <a:off x="428359" y="1505479"/>
            <a:ext cx="31056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3) No cache pollution</a:t>
            </a:r>
          </a:p>
        </p:txBody>
      </p:sp>
      <p:cxnSp>
        <p:nvCxnSpPr>
          <p:cNvPr id="25" name="Curved Connector 51"/>
          <p:cNvCxnSpPr>
            <a:stCxn id="24" idx="3"/>
            <a:endCxn id="13" idx="0"/>
          </p:cNvCxnSpPr>
          <p:nvPr/>
        </p:nvCxnSpPr>
        <p:spPr bwMode="auto">
          <a:xfrm flipH="1">
            <a:off x="2190466" y="1736312"/>
            <a:ext cx="1343566" cy="1450437"/>
          </a:xfrm>
          <a:prstGeom prst="curvedConnector4">
            <a:avLst>
              <a:gd name="adj1" fmla="val -17014"/>
              <a:gd name="adj2" fmla="val 57957"/>
            </a:avLst>
          </a:prstGeom>
          <a:solidFill>
            <a:schemeClr val="accent1"/>
          </a:solidFill>
          <a:ln w="28575" cap="flat" cmpd="sng" algn="ctr">
            <a:solidFill>
              <a:srgbClr val="003399"/>
            </a:solidFill>
            <a:prstDash val="solid"/>
            <a:round/>
            <a:headEnd type="none" w="med" len="med"/>
            <a:tailEnd type="stealth" w="lg" len="lg"/>
          </a:ln>
          <a:effectLst/>
        </p:spPr>
      </p:cxnSp>
      <p:sp>
        <p:nvSpPr>
          <p:cNvPr id="26" name="TextBox 25"/>
          <p:cNvSpPr txBox="1"/>
          <p:nvPr/>
        </p:nvSpPr>
        <p:spPr>
          <a:xfrm>
            <a:off x="2819400" y="5682064"/>
            <a:ext cx="479855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4) No unwanted data movement</a:t>
            </a:r>
          </a:p>
        </p:txBody>
      </p:sp>
      <p:sp>
        <p:nvSpPr>
          <p:cNvPr id="28" name="Slide Number Placeholder 2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3C8E0-6DD9-4302-9AA9-5177C785CB79}"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9" name="TextBox 28"/>
          <p:cNvSpPr txBox="1"/>
          <p:nvPr/>
        </p:nvSpPr>
        <p:spPr>
          <a:xfrm>
            <a:off x="179512" y="6093296"/>
            <a:ext cx="2453917"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a:t>
            </a:r>
          </a:p>
        </p:txBody>
      </p:sp>
      <p:sp>
        <p:nvSpPr>
          <p:cNvPr id="31" name="TextBox 30"/>
          <p:cNvSpPr txBox="1"/>
          <p:nvPr/>
        </p:nvSpPr>
        <p:spPr>
          <a:xfrm>
            <a:off x="2830129" y="6093296"/>
            <a:ext cx="2926202"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8000"/>
                </a:solidFill>
                <a:effectLst/>
                <a:uLnTx/>
                <a:uFillTx/>
                <a:latin typeface="Calibri"/>
                <a:ea typeface="+mn-ea"/>
                <a:cs typeface="+mn-cs"/>
                <a:sym typeface="Wingdings"/>
              </a:rPr>
              <a:t>   </a:t>
            </a:r>
            <a:r>
              <a:rPr kumimoji="0" lang="en-US" sz="3200" b="0" i="0" u="none" strike="noStrike" kern="1200" cap="none" spc="0" normalizeH="0" baseline="0" noProof="0" dirty="0">
                <a:ln>
                  <a:noFill/>
                </a:ln>
                <a:solidFill>
                  <a:srgbClr val="008000"/>
                </a:solidFill>
                <a:effectLst/>
                <a:uLnTx/>
                <a:uFillTx/>
                <a:latin typeface="Calibri"/>
                <a:ea typeface="+mn-ea"/>
                <a:cs typeface="+mn-cs"/>
              </a:rPr>
              <a:t>90ns, 0.04uJ</a:t>
            </a:r>
          </a:p>
        </p:txBody>
      </p:sp>
    </p:spTree>
    <p:extLst>
      <p:ext uri="{BB962C8B-B14F-4D97-AF65-F5344CB8AC3E}">
        <p14:creationId xmlns:p14="http://schemas.microsoft.com/office/powerpoint/2010/main" val="182694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61111E-6 2.96296E-6 L -3.61111E-6 0.10277 " pathEditMode="relative" rAng="0" ptsTypes="AA">
                                      <p:cBhvr>
                                        <p:cTn id="6" dur="500" fill="hold"/>
                                        <p:tgtEl>
                                          <p:spTgt spid="18"/>
                                        </p:tgtEl>
                                        <p:attrNameLst>
                                          <p:attrName>ppt_x</p:attrName>
                                          <p:attrName>ppt_y</p:attrName>
                                        </p:attrNameLst>
                                      </p:cBhvr>
                                      <p:rCtr x="0" y="51"/>
                                    </p:animMotion>
                                  </p:childTnLst>
                                </p:cTn>
                              </p:par>
                            </p:childTnLst>
                          </p:cTn>
                        </p:par>
                        <p:par>
                          <p:cTn id="7" fill="hold">
                            <p:stCondLst>
                              <p:cond delay="500"/>
                            </p:stCondLst>
                            <p:childTnLst>
                              <p:par>
                                <p:cTn id="8" presetID="1" presetClass="exit" presetSubtype="0" fill="hold" grpId="1" nodeType="afterEffect">
                                  <p:stCondLst>
                                    <p:cond delay="0"/>
                                  </p:stCondLst>
                                  <p:childTnLst>
                                    <p:set>
                                      <p:cBhvr>
                                        <p:cTn id="9" dur="1" fill="hold">
                                          <p:stCondLst>
                                            <p:cond delay="0"/>
                                          </p:stCondLst>
                                        </p:cTn>
                                        <p:tgtEl>
                                          <p:spTgt spid="18"/>
                                        </p:tgtEl>
                                        <p:attrNameLst>
                                          <p:attrName>style.visibility</p:attrName>
                                        </p:attrNameLst>
                                      </p:cBhvr>
                                      <p:to>
                                        <p:strVal val="hidden"/>
                                      </p:to>
                                    </p:set>
                                  </p:childTnLst>
                                </p:cTn>
                              </p:par>
                              <p:par>
                                <p:cTn id="10" presetID="1" presetClass="emph" presetSubtype="2" fill="hold" nodeType="withEffect">
                                  <p:stCondLst>
                                    <p:cond delay="0"/>
                                  </p:stCondLst>
                                  <p:childTnLst>
                                    <p:animClr clrSpc="rgb" dir="cw">
                                      <p:cBhvr>
                                        <p:cTn id="11" dur="500" fill="hold"/>
                                        <p:tgtEl>
                                          <p:spTgt spid="17"/>
                                        </p:tgtEl>
                                        <p:attrNameLst>
                                          <p:attrName>fillcolor</p:attrName>
                                        </p:attrNameLst>
                                      </p:cBhvr>
                                      <p:to>
                                        <a:schemeClr val="bg1"/>
                                      </p:to>
                                    </p:animClr>
                                    <p:set>
                                      <p:cBhvr>
                                        <p:cTn id="12" dur="500" fill="hold"/>
                                        <p:tgtEl>
                                          <p:spTgt spid="17"/>
                                        </p:tgtEl>
                                        <p:attrNameLst>
                                          <p:attrName>fill.type</p:attrName>
                                        </p:attrNameLst>
                                      </p:cBhvr>
                                      <p:to>
                                        <p:strVal val="solid"/>
                                      </p:to>
                                    </p:set>
                                    <p:set>
                                      <p:cBhvr>
                                        <p:cTn id="13" dur="500" fill="hold"/>
                                        <p:tgtEl>
                                          <p:spTgt spid="17"/>
                                        </p:tgtEl>
                                        <p:attrNameLst>
                                          <p:attrName>fill.on</p:attrName>
                                        </p:attrNameLst>
                                      </p:cBhvr>
                                      <p:to>
                                        <p:strVal val="true"/>
                                      </p:to>
                                    </p:se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0" grpId="0"/>
      <p:bldP spid="22" grpId="0"/>
      <p:bldP spid="24" grpId="0"/>
      <p:bldP spid="26" grpId="0"/>
      <p:bldP spid="29" grpId="0"/>
      <p:bldP spid="31" grpId="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p:cNvSpPr>
          <p:nvPr/>
        </p:nvSpPr>
        <p:spPr bwMode="auto">
          <a:xfrm>
            <a:off x="1714500" y="2660244"/>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8" name="Rectangle 2"/>
          <p:cNvSpPr>
            <a:spLocks/>
          </p:cNvSpPr>
          <p:nvPr/>
        </p:nvSpPr>
        <p:spPr bwMode="auto">
          <a:xfrm>
            <a:off x="1695450" y="5270094"/>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9" name="Rectangle 3"/>
          <p:cNvSpPr>
            <a:spLocks/>
          </p:cNvSpPr>
          <p:nvPr/>
        </p:nvSpPr>
        <p:spPr bwMode="auto">
          <a:xfrm>
            <a:off x="1714500" y="2076044"/>
            <a:ext cx="4552950" cy="177800"/>
          </a:xfrm>
          <a:prstGeom prst="rect">
            <a:avLst/>
          </a:prstGeom>
          <a:solidFill>
            <a:srgbClr val="9A9A9A"/>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0" name="Rectangle 4"/>
          <p:cNvSpPr>
            <a:spLocks noGrp="1" noChangeArrowheads="1"/>
          </p:cNvSpPr>
          <p:nvPr>
            <p:ph type="title"/>
          </p:nvPr>
        </p:nvSpPr>
        <p:spPr>
          <a:xfrm>
            <a:off x="419100" y="196850"/>
            <a:ext cx="8545388" cy="558800"/>
          </a:xfrm>
          <a:ln/>
        </p:spPr>
        <p:txBody>
          <a:bodyPr/>
          <a:lstStyle/>
          <a:p>
            <a:r>
              <a:rPr lang="en-US" sz="4000" dirty="0" err="1">
                <a:solidFill>
                  <a:srgbClr val="1A5712"/>
                </a:solidFill>
                <a:latin typeface="Garamond"/>
                <a:cs typeface="Garamond"/>
              </a:rPr>
              <a:t>RowClone</a:t>
            </a:r>
            <a:r>
              <a:rPr lang="en-US" sz="4000" dirty="0">
                <a:solidFill>
                  <a:srgbClr val="1A5712"/>
                </a:solidFill>
                <a:latin typeface="Garamond"/>
                <a:cs typeface="Garamond"/>
              </a:rPr>
              <a:t>: In-DRAM Row Copy</a:t>
            </a:r>
          </a:p>
        </p:txBody>
      </p:sp>
      <p:grpSp>
        <p:nvGrpSpPr>
          <p:cNvPr id="19485" name="Group 29"/>
          <p:cNvGrpSpPr>
            <a:grpSpLocks/>
          </p:cNvGrpSpPr>
          <p:nvPr/>
        </p:nvGrpSpPr>
        <p:grpSpPr bwMode="auto">
          <a:xfrm>
            <a:off x="1695450" y="1656151"/>
            <a:ext cx="4574382" cy="3359944"/>
            <a:chOff x="0" y="0"/>
            <a:chExt cx="5763" cy="4232"/>
          </a:xfrm>
        </p:grpSpPr>
        <p:sp>
          <p:nvSpPr>
            <p:cNvPr id="19461" name="Line 5"/>
            <p:cNvSpPr>
              <a:spLocks noChangeShapeType="1"/>
            </p:cNvSpPr>
            <p:nvPr/>
          </p:nvSpPr>
          <p:spPr bwMode="auto">
            <a:xfrm rot="10800000" flipH="1">
              <a:off x="0" y="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2" name="Line 6"/>
            <p:cNvSpPr>
              <a:spLocks noChangeShapeType="1"/>
            </p:cNvSpPr>
            <p:nvPr/>
          </p:nvSpPr>
          <p:spPr bwMode="auto">
            <a:xfrm rot="10800000" flipH="1">
              <a:off x="0" y="18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3" name="Line 7"/>
            <p:cNvSpPr>
              <a:spLocks noChangeShapeType="1"/>
            </p:cNvSpPr>
            <p:nvPr/>
          </p:nvSpPr>
          <p:spPr bwMode="auto">
            <a:xfrm rot="10800000" flipH="1">
              <a:off x="0" y="36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4" name="Line 8"/>
            <p:cNvSpPr>
              <a:spLocks noChangeShapeType="1"/>
            </p:cNvSpPr>
            <p:nvPr/>
          </p:nvSpPr>
          <p:spPr bwMode="auto">
            <a:xfrm rot="10800000" flipH="1">
              <a:off x="0" y="55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5" name="Line 9"/>
            <p:cNvSpPr>
              <a:spLocks noChangeShapeType="1"/>
            </p:cNvSpPr>
            <p:nvPr/>
          </p:nvSpPr>
          <p:spPr bwMode="auto">
            <a:xfrm rot="10800000" flipH="1">
              <a:off x="0" y="73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6" name="Line 10"/>
            <p:cNvSpPr>
              <a:spLocks noChangeShapeType="1"/>
            </p:cNvSpPr>
            <p:nvPr/>
          </p:nvSpPr>
          <p:spPr bwMode="auto">
            <a:xfrm rot="10800000" flipH="1">
              <a:off x="0" y="92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7" name="Line 11"/>
            <p:cNvSpPr>
              <a:spLocks noChangeShapeType="1"/>
            </p:cNvSpPr>
            <p:nvPr/>
          </p:nvSpPr>
          <p:spPr bwMode="auto">
            <a:xfrm rot="10800000" flipH="1">
              <a:off x="0" y="110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8" name="Line 12"/>
            <p:cNvSpPr>
              <a:spLocks noChangeShapeType="1"/>
            </p:cNvSpPr>
            <p:nvPr/>
          </p:nvSpPr>
          <p:spPr bwMode="auto">
            <a:xfrm rot="10800000" flipH="1">
              <a:off x="0" y="128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9" name="Line 13"/>
            <p:cNvSpPr>
              <a:spLocks noChangeShapeType="1"/>
            </p:cNvSpPr>
            <p:nvPr/>
          </p:nvSpPr>
          <p:spPr bwMode="auto">
            <a:xfrm rot="10800000" flipH="1">
              <a:off x="0" y="147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0" name="Line 14"/>
            <p:cNvSpPr>
              <a:spLocks noChangeShapeType="1"/>
            </p:cNvSpPr>
            <p:nvPr/>
          </p:nvSpPr>
          <p:spPr bwMode="auto">
            <a:xfrm rot="10800000" flipH="1">
              <a:off x="0" y="165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1" name="Line 15"/>
            <p:cNvSpPr>
              <a:spLocks noChangeShapeType="1"/>
            </p:cNvSpPr>
            <p:nvPr/>
          </p:nvSpPr>
          <p:spPr bwMode="auto">
            <a:xfrm rot="10800000" flipH="1">
              <a:off x="0" y="184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2" name="Line 16"/>
            <p:cNvSpPr>
              <a:spLocks noChangeShapeType="1"/>
            </p:cNvSpPr>
            <p:nvPr/>
          </p:nvSpPr>
          <p:spPr bwMode="auto">
            <a:xfrm rot="10800000" flipH="1">
              <a:off x="0" y="202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3" name="Line 17"/>
            <p:cNvSpPr>
              <a:spLocks noChangeShapeType="1"/>
            </p:cNvSpPr>
            <p:nvPr/>
          </p:nvSpPr>
          <p:spPr bwMode="auto">
            <a:xfrm rot="10800000" flipH="1">
              <a:off x="0" y="220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4" name="Line 18"/>
            <p:cNvSpPr>
              <a:spLocks noChangeShapeType="1"/>
            </p:cNvSpPr>
            <p:nvPr/>
          </p:nvSpPr>
          <p:spPr bwMode="auto">
            <a:xfrm rot="10800000" flipH="1">
              <a:off x="0" y="239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5" name="Line 19"/>
            <p:cNvSpPr>
              <a:spLocks noChangeShapeType="1"/>
            </p:cNvSpPr>
            <p:nvPr/>
          </p:nvSpPr>
          <p:spPr bwMode="auto">
            <a:xfrm rot="10800000" flipH="1">
              <a:off x="0" y="257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6" name="Line 20"/>
            <p:cNvSpPr>
              <a:spLocks noChangeShapeType="1"/>
            </p:cNvSpPr>
            <p:nvPr/>
          </p:nvSpPr>
          <p:spPr bwMode="auto">
            <a:xfrm rot="10800000" flipH="1">
              <a:off x="0" y="276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7" name="Line 21"/>
            <p:cNvSpPr>
              <a:spLocks noChangeShapeType="1"/>
            </p:cNvSpPr>
            <p:nvPr/>
          </p:nvSpPr>
          <p:spPr bwMode="auto">
            <a:xfrm rot="10800000" flipH="1">
              <a:off x="0" y="294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8" name="Line 22"/>
            <p:cNvSpPr>
              <a:spLocks noChangeShapeType="1"/>
            </p:cNvSpPr>
            <p:nvPr/>
          </p:nvSpPr>
          <p:spPr bwMode="auto">
            <a:xfrm rot="10800000" flipH="1">
              <a:off x="0" y="312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9" name="Line 23"/>
            <p:cNvSpPr>
              <a:spLocks noChangeShapeType="1"/>
            </p:cNvSpPr>
            <p:nvPr/>
          </p:nvSpPr>
          <p:spPr bwMode="auto">
            <a:xfrm rot="10800000" flipH="1">
              <a:off x="0" y="331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0" name="Line 24"/>
            <p:cNvSpPr>
              <a:spLocks noChangeShapeType="1"/>
            </p:cNvSpPr>
            <p:nvPr/>
          </p:nvSpPr>
          <p:spPr bwMode="auto">
            <a:xfrm rot="10800000" flipH="1">
              <a:off x="0" y="349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1" name="Line 25"/>
            <p:cNvSpPr>
              <a:spLocks noChangeShapeType="1"/>
            </p:cNvSpPr>
            <p:nvPr/>
          </p:nvSpPr>
          <p:spPr bwMode="auto">
            <a:xfrm rot="10800000" flipH="1">
              <a:off x="0" y="368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2" name="Line 26"/>
            <p:cNvSpPr>
              <a:spLocks noChangeShapeType="1"/>
            </p:cNvSpPr>
            <p:nvPr/>
          </p:nvSpPr>
          <p:spPr bwMode="auto">
            <a:xfrm rot="10800000" flipH="1">
              <a:off x="0" y="386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3" name="Line 27"/>
            <p:cNvSpPr>
              <a:spLocks noChangeShapeType="1"/>
            </p:cNvSpPr>
            <p:nvPr/>
          </p:nvSpPr>
          <p:spPr bwMode="auto">
            <a:xfrm rot="10800000" flipH="1">
              <a:off x="0" y="404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4" name="Line 28"/>
            <p:cNvSpPr>
              <a:spLocks noChangeShapeType="1"/>
            </p:cNvSpPr>
            <p:nvPr/>
          </p:nvSpPr>
          <p:spPr bwMode="auto">
            <a:xfrm rot="10800000" flipH="1">
              <a:off x="0" y="423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grpSp>
        <p:nvGrpSpPr>
          <p:cNvPr id="19518" name="Group 62"/>
          <p:cNvGrpSpPr>
            <a:grpSpLocks/>
          </p:cNvGrpSpPr>
          <p:nvPr/>
        </p:nvGrpSpPr>
        <p:grpSpPr bwMode="auto">
          <a:xfrm>
            <a:off x="1706563" y="1652182"/>
            <a:ext cx="4559300" cy="3371850"/>
            <a:chOff x="0" y="0"/>
            <a:chExt cx="5744" cy="4248"/>
          </a:xfrm>
        </p:grpSpPr>
        <p:sp>
          <p:nvSpPr>
            <p:cNvPr id="19486" name="Line 30"/>
            <p:cNvSpPr>
              <a:spLocks noChangeShapeType="1"/>
            </p:cNvSpPr>
            <p:nvPr/>
          </p:nvSpPr>
          <p:spPr bwMode="auto">
            <a:xfrm rot="10800000">
              <a:off x="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7" name="Line 31"/>
            <p:cNvSpPr>
              <a:spLocks noChangeShapeType="1"/>
            </p:cNvSpPr>
            <p:nvPr/>
          </p:nvSpPr>
          <p:spPr bwMode="auto">
            <a:xfrm rot="10800000">
              <a:off x="18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8" name="Line 32"/>
            <p:cNvSpPr>
              <a:spLocks noChangeShapeType="1"/>
            </p:cNvSpPr>
            <p:nvPr/>
          </p:nvSpPr>
          <p:spPr bwMode="auto">
            <a:xfrm rot="10800000">
              <a:off x="37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9" name="Line 33"/>
            <p:cNvSpPr>
              <a:spLocks noChangeShapeType="1"/>
            </p:cNvSpPr>
            <p:nvPr/>
          </p:nvSpPr>
          <p:spPr bwMode="auto">
            <a:xfrm rot="10800000">
              <a:off x="55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0" name="Line 34"/>
            <p:cNvSpPr>
              <a:spLocks noChangeShapeType="1"/>
            </p:cNvSpPr>
            <p:nvPr/>
          </p:nvSpPr>
          <p:spPr bwMode="auto">
            <a:xfrm rot="10800000">
              <a:off x="740"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1" name="Line 35"/>
            <p:cNvSpPr>
              <a:spLocks noChangeShapeType="1"/>
            </p:cNvSpPr>
            <p:nvPr/>
          </p:nvSpPr>
          <p:spPr bwMode="auto">
            <a:xfrm rot="10800000">
              <a:off x="92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2" name="Line 36"/>
            <p:cNvSpPr>
              <a:spLocks noChangeShapeType="1"/>
            </p:cNvSpPr>
            <p:nvPr/>
          </p:nvSpPr>
          <p:spPr bwMode="auto">
            <a:xfrm rot="10800000">
              <a:off x="111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3" name="Line 37"/>
            <p:cNvSpPr>
              <a:spLocks noChangeShapeType="1"/>
            </p:cNvSpPr>
            <p:nvPr/>
          </p:nvSpPr>
          <p:spPr bwMode="auto">
            <a:xfrm rot="10800000">
              <a:off x="129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4" name="Line 38"/>
            <p:cNvSpPr>
              <a:spLocks noChangeShapeType="1"/>
            </p:cNvSpPr>
            <p:nvPr/>
          </p:nvSpPr>
          <p:spPr bwMode="auto">
            <a:xfrm rot="10800000">
              <a:off x="148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5" name="Line 39"/>
            <p:cNvSpPr>
              <a:spLocks noChangeShapeType="1"/>
            </p:cNvSpPr>
            <p:nvPr/>
          </p:nvSpPr>
          <p:spPr bwMode="auto">
            <a:xfrm rot="10800000">
              <a:off x="166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6" name="Line 40"/>
            <p:cNvSpPr>
              <a:spLocks noChangeShapeType="1"/>
            </p:cNvSpPr>
            <p:nvPr/>
          </p:nvSpPr>
          <p:spPr bwMode="auto">
            <a:xfrm rot="10800000">
              <a:off x="185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7" name="Line 41"/>
            <p:cNvSpPr>
              <a:spLocks noChangeShapeType="1"/>
            </p:cNvSpPr>
            <p:nvPr/>
          </p:nvSpPr>
          <p:spPr bwMode="auto">
            <a:xfrm rot="10800000">
              <a:off x="203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8" name="Line 42"/>
            <p:cNvSpPr>
              <a:spLocks noChangeShapeType="1"/>
            </p:cNvSpPr>
            <p:nvPr/>
          </p:nvSpPr>
          <p:spPr bwMode="auto">
            <a:xfrm rot="10800000">
              <a:off x="222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9" name="Line 43"/>
            <p:cNvSpPr>
              <a:spLocks noChangeShapeType="1"/>
            </p:cNvSpPr>
            <p:nvPr/>
          </p:nvSpPr>
          <p:spPr bwMode="auto">
            <a:xfrm rot="10800000">
              <a:off x="240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0" name="Line 44"/>
            <p:cNvSpPr>
              <a:spLocks noChangeShapeType="1"/>
            </p:cNvSpPr>
            <p:nvPr/>
          </p:nvSpPr>
          <p:spPr bwMode="auto">
            <a:xfrm rot="10800000">
              <a:off x="259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1" name="Line 45"/>
            <p:cNvSpPr>
              <a:spLocks noChangeShapeType="1"/>
            </p:cNvSpPr>
            <p:nvPr/>
          </p:nvSpPr>
          <p:spPr bwMode="auto">
            <a:xfrm rot="10800000">
              <a:off x="277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2" name="Line 46"/>
            <p:cNvSpPr>
              <a:spLocks noChangeShapeType="1"/>
            </p:cNvSpPr>
            <p:nvPr/>
          </p:nvSpPr>
          <p:spPr bwMode="auto">
            <a:xfrm rot="10800000">
              <a:off x="296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3" name="Line 47"/>
            <p:cNvSpPr>
              <a:spLocks noChangeShapeType="1"/>
            </p:cNvSpPr>
            <p:nvPr/>
          </p:nvSpPr>
          <p:spPr bwMode="auto">
            <a:xfrm rot="10800000">
              <a:off x="314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4" name="Line 48"/>
            <p:cNvSpPr>
              <a:spLocks noChangeShapeType="1"/>
            </p:cNvSpPr>
            <p:nvPr/>
          </p:nvSpPr>
          <p:spPr bwMode="auto">
            <a:xfrm rot="10800000">
              <a:off x="3333"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5" name="Line 49"/>
            <p:cNvSpPr>
              <a:spLocks noChangeShapeType="1"/>
            </p:cNvSpPr>
            <p:nvPr/>
          </p:nvSpPr>
          <p:spPr bwMode="auto">
            <a:xfrm rot="10800000">
              <a:off x="351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6" name="Line 50"/>
            <p:cNvSpPr>
              <a:spLocks noChangeShapeType="1"/>
            </p:cNvSpPr>
            <p:nvPr/>
          </p:nvSpPr>
          <p:spPr bwMode="auto">
            <a:xfrm rot="10800000">
              <a:off x="370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7" name="Line 51"/>
            <p:cNvSpPr>
              <a:spLocks noChangeShapeType="1"/>
            </p:cNvSpPr>
            <p:nvPr/>
          </p:nvSpPr>
          <p:spPr bwMode="auto">
            <a:xfrm rot="10800000">
              <a:off x="388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8" name="Line 52"/>
            <p:cNvSpPr>
              <a:spLocks noChangeShapeType="1"/>
            </p:cNvSpPr>
            <p:nvPr/>
          </p:nvSpPr>
          <p:spPr bwMode="auto">
            <a:xfrm rot="10800000">
              <a:off x="407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9" name="Line 53"/>
            <p:cNvSpPr>
              <a:spLocks noChangeShapeType="1"/>
            </p:cNvSpPr>
            <p:nvPr/>
          </p:nvSpPr>
          <p:spPr bwMode="auto">
            <a:xfrm rot="10800000">
              <a:off x="426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0" name="Line 54"/>
            <p:cNvSpPr>
              <a:spLocks noChangeShapeType="1"/>
            </p:cNvSpPr>
            <p:nvPr/>
          </p:nvSpPr>
          <p:spPr bwMode="auto">
            <a:xfrm rot="10800000">
              <a:off x="444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1" name="Line 55"/>
            <p:cNvSpPr>
              <a:spLocks noChangeShapeType="1"/>
            </p:cNvSpPr>
            <p:nvPr/>
          </p:nvSpPr>
          <p:spPr bwMode="auto">
            <a:xfrm rot="10800000">
              <a:off x="4632"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2" name="Line 56"/>
            <p:cNvSpPr>
              <a:spLocks noChangeShapeType="1"/>
            </p:cNvSpPr>
            <p:nvPr/>
          </p:nvSpPr>
          <p:spPr bwMode="auto">
            <a:xfrm rot="10800000">
              <a:off x="481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3" name="Line 57"/>
            <p:cNvSpPr>
              <a:spLocks noChangeShapeType="1"/>
            </p:cNvSpPr>
            <p:nvPr/>
          </p:nvSpPr>
          <p:spPr bwMode="auto">
            <a:xfrm rot="10800000">
              <a:off x="500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4" name="Line 58"/>
            <p:cNvSpPr>
              <a:spLocks noChangeShapeType="1"/>
            </p:cNvSpPr>
            <p:nvPr/>
          </p:nvSpPr>
          <p:spPr bwMode="auto">
            <a:xfrm rot="10800000">
              <a:off x="518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5" name="Line 59"/>
            <p:cNvSpPr>
              <a:spLocks noChangeShapeType="1"/>
            </p:cNvSpPr>
            <p:nvPr/>
          </p:nvSpPr>
          <p:spPr bwMode="auto">
            <a:xfrm rot="10800000">
              <a:off x="537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6" name="Line 60"/>
            <p:cNvSpPr>
              <a:spLocks noChangeShapeType="1"/>
            </p:cNvSpPr>
            <p:nvPr/>
          </p:nvSpPr>
          <p:spPr bwMode="auto">
            <a:xfrm rot="10800000">
              <a:off x="555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7" name="Line 61"/>
            <p:cNvSpPr>
              <a:spLocks noChangeShapeType="1"/>
            </p:cNvSpPr>
            <p:nvPr/>
          </p:nvSpPr>
          <p:spPr bwMode="auto">
            <a:xfrm rot="10800000">
              <a:off x="5743" y="4"/>
              <a:ext cx="1"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19" name="Rectangle 63"/>
          <p:cNvSpPr>
            <a:spLocks/>
          </p:cNvSpPr>
          <p:nvPr/>
        </p:nvSpPr>
        <p:spPr bwMode="auto">
          <a:xfrm>
            <a:off x="6503988" y="5220494"/>
            <a:ext cx="2253659"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Row Buffer (4 Kbytes)</a:t>
            </a:r>
          </a:p>
        </p:txBody>
      </p:sp>
      <p:sp>
        <p:nvSpPr>
          <p:cNvPr id="19520" name="Line 64"/>
          <p:cNvSpPr>
            <a:spLocks noChangeShapeType="1"/>
          </p:cNvSpPr>
          <p:nvPr/>
        </p:nvSpPr>
        <p:spPr bwMode="auto">
          <a:xfrm rot="10800000" flipH="1">
            <a:off x="431800" y="6323401"/>
            <a:ext cx="8390732" cy="794"/>
          </a:xfrm>
          <a:prstGeom prst="line">
            <a:avLst/>
          </a:prstGeom>
          <a:noFill/>
          <a:ln w="2032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1" name="Line 65"/>
          <p:cNvSpPr>
            <a:spLocks noChangeShapeType="1"/>
          </p:cNvSpPr>
          <p:nvPr/>
        </p:nvSpPr>
        <p:spPr bwMode="auto">
          <a:xfrm>
            <a:off x="4064000" y="5530444"/>
            <a:ext cx="0" cy="798513"/>
          </a:xfrm>
          <a:prstGeom prst="line">
            <a:avLst/>
          </a:prstGeom>
          <a:noFill/>
          <a:ln w="1016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2" name="Rectangle 66"/>
          <p:cNvSpPr>
            <a:spLocks/>
          </p:cNvSpPr>
          <p:nvPr/>
        </p:nvSpPr>
        <p:spPr bwMode="auto">
          <a:xfrm>
            <a:off x="7342982" y="6401594"/>
            <a:ext cx="628377"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Data Bus</a:t>
            </a:r>
          </a:p>
        </p:txBody>
      </p:sp>
      <p:sp>
        <p:nvSpPr>
          <p:cNvPr id="19523" name="Rectangle 67"/>
          <p:cNvSpPr>
            <a:spLocks/>
          </p:cNvSpPr>
          <p:nvPr/>
        </p:nvSpPr>
        <p:spPr bwMode="auto">
          <a:xfrm>
            <a:off x="4149725" y="5791994"/>
            <a:ext cx="39754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8 bits</a:t>
            </a:r>
          </a:p>
        </p:txBody>
      </p:sp>
      <p:sp>
        <p:nvSpPr>
          <p:cNvPr id="19524" name="Rectangle 68"/>
          <p:cNvSpPr>
            <a:spLocks/>
          </p:cNvSpPr>
          <p:nvPr/>
        </p:nvSpPr>
        <p:spPr bwMode="auto">
          <a:xfrm>
            <a:off x="6484938" y="3118644"/>
            <a:ext cx="1641863"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DRAM </a:t>
            </a:r>
            <a:r>
              <a:rPr kumimoji="0" lang="en-US" sz="1800" b="0" i="0" u="none" strike="noStrike" kern="1200" cap="none" spc="0" normalizeH="0" baseline="0" noProof="0" dirty="0" err="1">
                <a:ln>
                  <a:noFill/>
                </a:ln>
                <a:solidFill>
                  <a:srgbClr val="000000"/>
                </a:solidFill>
                <a:effectLst/>
                <a:uLnTx/>
                <a:uFillTx/>
                <a:latin typeface="Myriad Pro Bold Cond"/>
                <a:ea typeface="ＭＳ Ｐゴシック" charset="0"/>
                <a:cs typeface="Myriad Pro Bold Cond" charset="0"/>
                <a:sym typeface="Myriad Pro Bold Cond" charset="0"/>
              </a:rPr>
              <a:t>subarray</a:t>
            </a: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19525" name="Line 69"/>
          <p:cNvSpPr>
            <a:spLocks noChangeShapeType="1"/>
          </p:cNvSpPr>
          <p:nvPr/>
        </p:nvSpPr>
        <p:spPr bwMode="auto">
          <a:xfrm rot="10800000" flipH="1">
            <a:off x="1701800" y="1408501"/>
            <a:ext cx="4568825" cy="794"/>
          </a:xfrm>
          <a:prstGeom prst="line">
            <a:avLst/>
          </a:prstGeom>
          <a:noFill/>
          <a:ln w="25400" cap="flat">
            <a:solidFill>
              <a:schemeClr val="tx1"/>
            </a:solidFill>
            <a:prstDash val="solid"/>
            <a:miter lim="800000"/>
            <a:headEnd type="triangle" w="med" len="sm"/>
            <a:tailEnd type="triangle" w="med" len="sm"/>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6" name="Rectangle 70"/>
          <p:cNvSpPr>
            <a:spLocks/>
          </p:cNvSpPr>
          <p:nvPr/>
        </p:nvSpPr>
        <p:spPr bwMode="auto">
          <a:xfrm>
            <a:off x="3689350" y="1124744"/>
            <a:ext cx="89819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4 Kbytes</a:t>
            </a:r>
          </a:p>
        </p:txBody>
      </p:sp>
      <p:grpSp>
        <p:nvGrpSpPr>
          <p:cNvPr id="19558" name="Group 102"/>
          <p:cNvGrpSpPr>
            <a:grpSpLocks/>
          </p:cNvGrpSpPr>
          <p:nvPr/>
        </p:nvGrpSpPr>
        <p:grpSpPr bwMode="auto">
          <a:xfrm>
            <a:off x="1784350" y="5016888"/>
            <a:ext cx="4400550" cy="266700"/>
            <a:chOff x="0" y="0"/>
            <a:chExt cx="5544" cy="336"/>
          </a:xfrm>
        </p:grpSpPr>
        <p:sp>
          <p:nvSpPr>
            <p:cNvPr id="19527" name="Line 71"/>
            <p:cNvSpPr>
              <a:spLocks noChangeShapeType="1"/>
            </p:cNvSpPr>
            <p:nvPr/>
          </p:nvSpPr>
          <p:spPr bwMode="auto">
            <a:xfrm>
              <a:off x="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8" name="Line 72"/>
            <p:cNvSpPr>
              <a:spLocks noChangeShapeType="1"/>
            </p:cNvSpPr>
            <p:nvPr/>
          </p:nvSpPr>
          <p:spPr bwMode="auto">
            <a:xfrm>
              <a:off x="18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9" name="Line 73"/>
            <p:cNvSpPr>
              <a:spLocks noChangeShapeType="1"/>
            </p:cNvSpPr>
            <p:nvPr/>
          </p:nvSpPr>
          <p:spPr bwMode="auto">
            <a:xfrm>
              <a:off x="36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0" name="Line 74"/>
            <p:cNvSpPr>
              <a:spLocks noChangeShapeType="1"/>
            </p:cNvSpPr>
            <p:nvPr/>
          </p:nvSpPr>
          <p:spPr bwMode="auto">
            <a:xfrm>
              <a:off x="55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1" name="Line 75"/>
            <p:cNvSpPr>
              <a:spLocks noChangeShapeType="1"/>
            </p:cNvSpPr>
            <p:nvPr/>
          </p:nvSpPr>
          <p:spPr bwMode="auto">
            <a:xfrm>
              <a:off x="73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2" name="Line 76"/>
            <p:cNvSpPr>
              <a:spLocks noChangeShapeType="1"/>
            </p:cNvSpPr>
            <p:nvPr/>
          </p:nvSpPr>
          <p:spPr bwMode="auto">
            <a:xfrm>
              <a:off x="92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3" name="Line 77"/>
            <p:cNvSpPr>
              <a:spLocks noChangeShapeType="1"/>
            </p:cNvSpPr>
            <p:nvPr/>
          </p:nvSpPr>
          <p:spPr bwMode="auto">
            <a:xfrm>
              <a:off x="110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4" name="Line 78"/>
            <p:cNvSpPr>
              <a:spLocks noChangeShapeType="1"/>
            </p:cNvSpPr>
            <p:nvPr/>
          </p:nvSpPr>
          <p:spPr bwMode="auto">
            <a:xfrm>
              <a:off x="129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5" name="Line 79"/>
            <p:cNvSpPr>
              <a:spLocks noChangeShapeType="1"/>
            </p:cNvSpPr>
            <p:nvPr/>
          </p:nvSpPr>
          <p:spPr bwMode="auto">
            <a:xfrm>
              <a:off x="147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6" name="Line 80"/>
            <p:cNvSpPr>
              <a:spLocks noChangeShapeType="1"/>
            </p:cNvSpPr>
            <p:nvPr/>
          </p:nvSpPr>
          <p:spPr bwMode="auto">
            <a:xfrm>
              <a:off x="166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7" name="Line 81"/>
            <p:cNvSpPr>
              <a:spLocks noChangeShapeType="1"/>
            </p:cNvSpPr>
            <p:nvPr/>
          </p:nvSpPr>
          <p:spPr bwMode="auto">
            <a:xfrm>
              <a:off x="184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8" name="Line 82"/>
            <p:cNvSpPr>
              <a:spLocks noChangeShapeType="1"/>
            </p:cNvSpPr>
            <p:nvPr/>
          </p:nvSpPr>
          <p:spPr bwMode="auto">
            <a:xfrm>
              <a:off x="203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9" name="Line 83"/>
            <p:cNvSpPr>
              <a:spLocks noChangeShapeType="1"/>
            </p:cNvSpPr>
            <p:nvPr/>
          </p:nvSpPr>
          <p:spPr bwMode="auto">
            <a:xfrm>
              <a:off x="221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0" name="Line 84"/>
            <p:cNvSpPr>
              <a:spLocks noChangeShapeType="1"/>
            </p:cNvSpPr>
            <p:nvPr/>
          </p:nvSpPr>
          <p:spPr bwMode="auto">
            <a:xfrm>
              <a:off x="240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1" name="Line 85"/>
            <p:cNvSpPr>
              <a:spLocks noChangeShapeType="1"/>
            </p:cNvSpPr>
            <p:nvPr/>
          </p:nvSpPr>
          <p:spPr bwMode="auto">
            <a:xfrm>
              <a:off x="258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2" name="Line 86"/>
            <p:cNvSpPr>
              <a:spLocks noChangeShapeType="1"/>
            </p:cNvSpPr>
            <p:nvPr/>
          </p:nvSpPr>
          <p:spPr bwMode="auto">
            <a:xfrm>
              <a:off x="277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3" name="Line 87"/>
            <p:cNvSpPr>
              <a:spLocks noChangeShapeType="1"/>
            </p:cNvSpPr>
            <p:nvPr/>
          </p:nvSpPr>
          <p:spPr bwMode="auto">
            <a:xfrm>
              <a:off x="295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4" name="Line 88"/>
            <p:cNvSpPr>
              <a:spLocks noChangeShapeType="1"/>
            </p:cNvSpPr>
            <p:nvPr/>
          </p:nvSpPr>
          <p:spPr bwMode="auto">
            <a:xfrm>
              <a:off x="314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5" name="Line 89"/>
            <p:cNvSpPr>
              <a:spLocks noChangeShapeType="1"/>
            </p:cNvSpPr>
            <p:nvPr/>
          </p:nvSpPr>
          <p:spPr bwMode="auto">
            <a:xfrm>
              <a:off x="332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6" name="Line 90"/>
            <p:cNvSpPr>
              <a:spLocks noChangeShapeType="1"/>
            </p:cNvSpPr>
            <p:nvPr/>
          </p:nvSpPr>
          <p:spPr bwMode="auto">
            <a:xfrm>
              <a:off x="351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7" name="Line 91"/>
            <p:cNvSpPr>
              <a:spLocks noChangeShapeType="1"/>
            </p:cNvSpPr>
            <p:nvPr/>
          </p:nvSpPr>
          <p:spPr bwMode="auto">
            <a:xfrm>
              <a:off x="369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8" name="Line 92"/>
            <p:cNvSpPr>
              <a:spLocks noChangeShapeType="1"/>
            </p:cNvSpPr>
            <p:nvPr/>
          </p:nvSpPr>
          <p:spPr bwMode="auto">
            <a:xfrm>
              <a:off x="388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9" name="Line 93"/>
            <p:cNvSpPr>
              <a:spLocks noChangeShapeType="1"/>
            </p:cNvSpPr>
            <p:nvPr/>
          </p:nvSpPr>
          <p:spPr bwMode="auto">
            <a:xfrm>
              <a:off x="406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0" name="Line 94"/>
            <p:cNvSpPr>
              <a:spLocks noChangeShapeType="1"/>
            </p:cNvSpPr>
            <p:nvPr/>
          </p:nvSpPr>
          <p:spPr bwMode="auto">
            <a:xfrm>
              <a:off x="425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1" name="Line 95"/>
            <p:cNvSpPr>
              <a:spLocks noChangeShapeType="1"/>
            </p:cNvSpPr>
            <p:nvPr/>
          </p:nvSpPr>
          <p:spPr bwMode="auto">
            <a:xfrm>
              <a:off x="443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2" name="Line 96"/>
            <p:cNvSpPr>
              <a:spLocks noChangeShapeType="1"/>
            </p:cNvSpPr>
            <p:nvPr/>
          </p:nvSpPr>
          <p:spPr bwMode="auto">
            <a:xfrm>
              <a:off x="461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3" name="Line 97"/>
            <p:cNvSpPr>
              <a:spLocks noChangeShapeType="1"/>
            </p:cNvSpPr>
            <p:nvPr/>
          </p:nvSpPr>
          <p:spPr bwMode="auto">
            <a:xfrm>
              <a:off x="480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4" name="Line 98"/>
            <p:cNvSpPr>
              <a:spLocks noChangeShapeType="1"/>
            </p:cNvSpPr>
            <p:nvPr/>
          </p:nvSpPr>
          <p:spPr bwMode="auto">
            <a:xfrm>
              <a:off x="498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5" name="Line 99"/>
            <p:cNvSpPr>
              <a:spLocks noChangeShapeType="1"/>
            </p:cNvSpPr>
            <p:nvPr/>
          </p:nvSpPr>
          <p:spPr bwMode="auto">
            <a:xfrm>
              <a:off x="517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6" name="Line 100"/>
            <p:cNvSpPr>
              <a:spLocks noChangeShapeType="1"/>
            </p:cNvSpPr>
            <p:nvPr/>
          </p:nvSpPr>
          <p:spPr bwMode="auto">
            <a:xfrm>
              <a:off x="535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7" name="Line 101"/>
            <p:cNvSpPr>
              <a:spLocks noChangeShapeType="1"/>
            </p:cNvSpPr>
            <p:nvPr/>
          </p:nvSpPr>
          <p:spPr bwMode="auto">
            <a:xfrm>
              <a:off x="554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59" name="Line 103"/>
          <p:cNvSpPr>
            <a:spLocks noChangeShapeType="1"/>
          </p:cNvSpPr>
          <p:nvPr/>
        </p:nvSpPr>
        <p:spPr bwMode="auto">
          <a:xfrm rot="10800000" flipH="1">
            <a:off x="1695450" y="5453451"/>
            <a:ext cx="4564063" cy="794"/>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0" name="Line 104"/>
          <p:cNvSpPr>
            <a:spLocks noChangeShapeType="1"/>
          </p:cNvSpPr>
          <p:nvPr/>
        </p:nvSpPr>
        <p:spPr bwMode="auto">
          <a:xfrm rot="10800000" flipH="1">
            <a:off x="1701800" y="5270094"/>
            <a:ext cx="45640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nvGrpSpPr>
          <p:cNvPr id="19593" name="Group 137"/>
          <p:cNvGrpSpPr>
            <a:grpSpLocks/>
          </p:cNvGrpSpPr>
          <p:nvPr/>
        </p:nvGrpSpPr>
        <p:grpSpPr bwMode="auto">
          <a:xfrm>
            <a:off x="1701800" y="5263744"/>
            <a:ext cx="4559300" cy="190500"/>
            <a:chOff x="0" y="0"/>
            <a:chExt cx="5744" cy="240"/>
          </a:xfrm>
        </p:grpSpPr>
        <p:sp>
          <p:nvSpPr>
            <p:cNvPr id="19561" name="Line 105"/>
            <p:cNvSpPr>
              <a:spLocks noChangeShapeType="1"/>
            </p:cNvSpPr>
            <p:nvPr/>
          </p:nvSpPr>
          <p:spPr bwMode="auto">
            <a:xfrm rot="10800000">
              <a:off x="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2" name="Line 106"/>
            <p:cNvSpPr>
              <a:spLocks noChangeShapeType="1"/>
            </p:cNvSpPr>
            <p:nvPr/>
          </p:nvSpPr>
          <p:spPr bwMode="auto">
            <a:xfrm rot="10800000">
              <a:off x="18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3" name="Line 107"/>
            <p:cNvSpPr>
              <a:spLocks noChangeShapeType="1"/>
            </p:cNvSpPr>
            <p:nvPr/>
          </p:nvSpPr>
          <p:spPr bwMode="auto">
            <a:xfrm rot="10800000">
              <a:off x="37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4" name="Line 108"/>
            <p:cNvSpPr>
              <a:spLocks noChangeShapeType="1"/>
            </p:cNvSpPr>
            <p:nvPr/>
          </p:nvSpPr>
          <p:spPr bwMode="auto">
            <a:xfrm rot="10800000">
              <a:off x="55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5" name="Line 109"/>
            <p:cNvSpPr>
              <a:spLocks noChangeShapeType="1"/>
            </p:cNvSpPr>
            <p:nvPr/>
          </p:nvSpPr>
          <p:spPr bwMode="auto">
            <a:xfrm rot="10800000">
              <a:off x="740"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6" name="Line 110"/>
            <p:cNvSpPr>
              <a:spLocks noChangeShapeType="1"/>
            </p:cNvSpPr>
            <p:nvPr/>
          </p:nvSpPr>
          <p:spPr bwMode="auto">
            <a:xfrm rot="10800000">
              <a:off x="92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7" name="Line 111"/>
            <p:cNvSpPr>
              <a:spLocks noChangeShapeType="1"/>
            </p:cNvSpPr>
            <p:nvPr/>
          </p:nvSpPr>
          <p:spPr bwMode="auto">
            <a:xfrm rot="10800000">
              <a:off x="111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8" name="Line 112"/>
            <p:cNvSpPr>
              <a:spLocks noChangeShapeType="1"/>
            </p:cNvSpPr>
            <p:nvPr/>
          </p:nvSpPr>
          <p:spPr bwMode="auto">
            <a:xfrm rot="10800000">
              <a:off x="129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9" name="Line 113"/>
            <p:cNvSpPr>
              <a:spLocks noChangeShapeType="1"/>
            </p:cNvSpPr>
            <p:nvPr/>
          </p:nvSpPr>
          <p:spPr bwMode="auto">
            <a:xfrm rot="10800000">
              <a:off x="148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0" name="Line 114"/>
            <p:cNvSpPr>
              <a:spLocks noChangeShapeType="1"/>
            </p:cNvSpPr>
            <p:nvPr/>
          </p:nvSpPr>
          <p:spPr bwMode="auto">
            <a:xfrm rot="10800000">
              <a:off x="166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1" name="Line 115"/>
            <p:cNvSpPr>
              <a:spLocks noChangeShapeType="1"/>
            </p:cNvSpPr>
            <p:nvPr/>
          </p:nvSpPr>
          <p:spPr bwMode="auto">
            <a:xfrm rot="10800000">
              <a:off x="185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2" name="Line 116"/>
            <p:cNvSpPr>
              <a:spLocks noChangeShapeType="1"/>
            </p:cNvSpPr>
            <p:nvPr/>
          </p:nvSpPr>
          <p:spPr bwMode="auto">
            <a:xfrm rot="10800000">
              <a:off x="203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3" name="Line 117"/>
            <p:cNvSpPr>
              <a:spLocks noChangeShapeType="1"/>
            </p:cNvSpPr>
            <p:nvPr/>
          </p:nvSpPr>
          <p:spPr bwMode="auto">
            <a:xfrm rot="10800000">
              <a:off x="222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4" name="Line 118"/>
            <p:cNvSpPr>
              <a:spLocks noChangeShapeType="1"/>
            </p:cNvSpPr>
            <p:nvPr/>
          </p:nvSpPr>
          <p:spPr bwMode="auto">
            <a:xfrm rot="10800000">
              <a:off x="240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5" name="Line 119"/>
            <p:cNvSpPr>
              <a:spLocks noChangeShapeType="1"/>
            </p:cNvSpPr>
            <p:nvPr/>
          </p:nvSpPr>
          <p:spPr bwMode="auto">
            <a:xfrm rot="10800000">
              <a:off x="259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6" name="Line 120"/>
            <p:cNvSpPr>
              <a:spLocks noChangeShapeType="1"/>
            </p:cNvSpPr>
            <p:nvPr/>
          </p:nvSpPr>
          <p:spPr bwMode="auto">
            <a:xfrm rot="10800000">
              <a:off x="277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7" name="Line 121"/>
            <p:cNvSpPr>
              <a:spLocks noChangeShapeType="1"/>
            </p:cNvSpPr>
            <p:nvPr/>
          </p:nvSpPr>
          <p:spPr bwMode="auto">
            <a:xfrm rot="10800000">
              <a:off x="296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8" name="Line 122"/>
            <p:cNvSpPr>
              <a:spLocks noChangeShapeType="1"/>
            </p:cNvSpPr>
            <p:nvPr/>
          </p:nvSpPr>
          <p:spPr bwMode="auto">
            <a:xfrm rot="10800000">
              <a:off x="314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9" name="Line 123"/>
            <p:cNvSpPr>
              <a:spLocks noChangeShapeType="1"/>
            </p:cNvSpPr>
            <p:nvPr/>
          </p:nvSpPr>
          <p:spPr bwMode="auto">
            <a:xfrm rot="10800000">
              <a:off x="3333"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0" name="Line 124"/>
            <p:cNvSpPr>
              <a:spLocks noChangeShapeType="1"/>
            </p:cNvSpPr>
            <p:nvPr/>
          </p:nvSpPr>
          <p:spPr bwMode="auto">
            <a:xfrm rot="10800000">
              <a:off x="351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1" name="Line 125"/>
            <p:cNvSpPr>
              <a:spLocks noChangeShapeType="1"/>
            </p:cNvSpPr>
            <p:nvPr/>
          </p:nvSpPr>
          <p:spPr bwMode="auto">
            <a:xfrm rot="10800000">
              <a:off x="370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2" name="Line 126"/>
            <p:cNvSpPr>
              <a:spLocks noChangeShapeType="1"/>
            </p:cNvSpPr>
            <p:nvPr/>
          </p:nvSpPr>
          <p:spPr bwMode="auto">
            <a:xfrm rot="10800000">
              <a:off x="388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3" name="Line 127"/>
            <p:cNvSpPr>
              <a:spLocks noChangeShapeType="1"/>
            </p:cNvSpPr>
            <p:nvPr/>
          </p:nvSpPr>
          <p:spPr bwMode="auto">
            <a:xfrm rot="10800000">
              <a:off x="407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4" name="Line 128"/>
            <p:cNvSpPr>
              <a:spLocks noChangeShapeType="1"/>
            </p:cNvSpPr>
            <p:nvPr/>
          </p:nvSpPr>
          <p:spPr bwMode="auto">
            <a:xfrm rot="10800000">
              <a:off x="426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5" name="Line 129"/>
            <p:cNvSpPr>
              <a:spLocks noChangeShapeType="1"/>
            </p:cNvSpPr>
            <p:nvPr/>
          </p:nvSpPr>
          <p:spPr bwMode="auto">
            <a:xfrm rot="10800000">
              <a:off x="444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6" name="Line 130"/>
            <p:cNvSpPr>
              <a:spLocks noChangeShapeType="1"/>
            </p:cNvSpPr>
            <p:nvPr/>
          </p:nvSpPr>
          <p:spPr bwMode="auto">
            <a:xfrm rot="10800000">
              <a:off x="4632"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7" name="Line 131"/>
            <p:cNvSpPr>
              <a:spLocks noChangeShapeType="1"/>
            </p:cNvSpPr>
            <p:nvPr/>
          </p:nvSpPr>
          <p:spPr bwMode="auto">
            <a:xfrm rot="10800000">
              <a:off x="481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8" name="Line 132"/>
            <p:cNvSpPr>
              <a:spLocks noChangeShapeType="1"/>
            </p:cNvSpPr>
            <p:nvPr/>
          </p:nvSpPr>
          <p:spPr bwMode="auto">
            <a:xfrm rot="10800000">
              <a:off x="500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9" name="Line 133"/>
            <p:cNvSpPr>
              <a:spLocks noChangeShapeType="1"/>
            </p:cNvSpPr>
            <p:nvPr/>
          </p:nvSpPr>
          <p:spPr bwMode="auto">
            <a:xfrm rot="10800000">
              <a:off x="518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0" name="Line 134"/>
            <p:cNvSpPr>
              <a:spLocks noChangeShapeType="1"/>
            </p:cNvSpPr>
            <p:nvPr/>
          </p:nvSpPr>
          <p:spPr bwMode="auto">
            <a:xfrm rot="10800000">
              <a:off x="537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1" name="Line 135"/>
            <p:cNvSpPr>
              <a:spLocks noChangeShapeType="1"/>
            </p:cNvSpPr>
            <p:nvPr/>
          </p:nvSpPr>
          <p:spPr bwMode="auto">
            <a:xfrm rot="10800000">
              <a:off x="555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2" name="Line 136"/>
            <p:cNvSpPr>
              <a:spLocks noChangeShapeType="1"/>
            </p:cNvSpPr>
            <p:nvPr/>
          </p:nvSpPr>
          <p:spPr bwMode="auto">
            <a:xfrm rot="10800000">
              <a:off x="5743" y="0"/>
              <a:ext cx="1"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94" name="Rectangle 138"/>
          <p:cNvSpPr>
            <a:spLocks/>
          </p:cNvSpPr>
          <p:nvPr/>
        </p:nvSpPr>
        <p:spPr bwMode="auto">
          <a:xfrm>
            <a:off x="6369050" y="2041833"/>
            <a:ext cx="1372171"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1: Activate row A</a:t>
            </a:r>
          </a:p>
        </p:txBody>
      </p:sp>
      <p:sp>
        <p:nvSpPr>
          <p:cNvPr id="19595" name="Freeform 139"/>
          <p:cNvSpPr>
            <a:spLocks/>
          </p:cNvSpPr>
          <p:nvPr/>
        </p:nvSpPr>
        <p:spPr bwMode="auto">
          <a:xfrm>
            <a:off x="922338" y="2187963"/>
            <a:ext cx="742950" cy="32321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none" w="med" len="med"/>
            <a:tailEnd type="triangl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6" name="Rectangle 140"/>
          <p:cNvSpPr>
            <a:spLocks/>
          </p:cNvSpPr>
          <p:nvPr/>
        </p:nvSpPr>
        <p:spPr bwMode="auto">
          <a:xfrm>
            <a:off x="179512" y="3124251"/>
            <a:ext cx="800100"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 row</a:t>
            </a:r>
          </a:p>
        </p:txBody>
      </p:sp>
      <p:sp>
        <p:nvSpPr>
          <p:cNvPr id="19597" name="Rectangle 141"/>
          <p:cNvSpPr>
            <a:spLocks/>
          </p:cNvSpPr>
          <p:nvPr/>
        </p:nvSpPr>
        <p:spPr bwMode="auto">
          <a:xfrm>
            <a:off x="6369050" y="2638733"/>
            <a:ext cx="1372171"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2: Activate row B</a:t>
            </a:r>
          </a:p>
        </p:txBody>
      </p:sp>
      <p:sp>
        <p:nvSpPr>
          <p:cNvPr id="19598" name="Freeform 142"/>
          <p:cNvSpPr>
            <a:spLocks/>
          </p:cNvSpPr>
          <p:nvPr/>
        </p:nvSpPr>
        <p:spPr bwMode="auto">
          <a:xfrm>
            <a:off x="1079500" y="2793594"/>
            <a:ext cx="571500" cy="25082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triangl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9" name="Rectangle 143"/>
          <p:cNvSpPr>
            <a:spLocks/>
          </p:cNvSpPr>
          <p:nvPr/>
        </p:nvSpPr>
        <p:spPr bwMode="auto">
          <a:xfrm>
            <a:off x="1142926" y="4181267"/>
            <a:ext cx="547626" cy="615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row</a:t>
            </a:r>
          </a:p>
        </p:txBody>
      </p:sp>
      <p:sp>
        <p:nvSpPr>
          <p:cNvPr id="19601" name="Rectangle 145"/>
          <p:cNvSpPr>
            <a:spLocks/>
          </p:cNvSpPr>
          <p:nvPr/>
        </p:nvSpPr>
        <p:spPr bwMode="auto">
          <a:xfrm>
            <a:off x="450850" y="739775"/>
            <a:ext cx="7346950" cy="55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2" name="TextBox 1"/>
          <p:cNvSpPr txBox="1"/>
          <p:nvPr/>
        </p:nvSpPr>
        <p:spPr>
          <a:xfrm>
            <a:off x="6751703" y="1218763"/>
            <a:ext cx="228479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Times New Roman" panose="02020603050405020304" pitchFamily="18" charset="0"/>
                <a:ea typeface="ヒラギノ角ゴ ProN W6"/>
                <a:cs typeface="Times New Roman" panose="02020603050405020304" pitchFamily="18" charset="0"/>
              </a:rPr>
              <a:t>Negligible HW cost</a:t>
            </a:r>
          </a:p>
        </p:txBody>
      </p:sp>
      <p:sp>
        <p:nvSpPr>
          <p:cNvPr id="147" name="TextBox 146"/>
          <p:cNvSpPr txBox="1"/>
          <p:nvPr/>
        </p:nvSpPr>
        <p:spPr>
          <a:xfrm>
            <a:off x="5034118" y="836712"/>
            <a:ext cx="400237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Myriad Pro Bold Cond"/>
                <a:ea typeface="ヒラギノ角ゴ ProN W6"/>
              </a:rPr>
              <a:t>   </a:t>
            </a:r>
            <a:r>
              <a:rPr kumimoji="0" lang="en-US" sz="2000" b="1" i="0" u="none" strike="noStrike" kern="1200" cap="none" spc="0" normalizeH="0" baseline="0" noProof="0" dirty="0">
                <a:ln>
                  <a:noFill/>
                </a:ln>
                <a:solidFill>
                  <a:srgbClr val="008000"/>
                </a:solidFill>
                <a:effectLst/>
                <a:uLnTx/>
                <a:uFillTx/>
                <a:latin typeface="Times New Roman" charset="0"/>
                <a:ea typeface="Times New Roman" charset="0"/>
                <a:cs typeface="Times New Roman" charset="0"/>
              </a:rPr>
              <a:t>Idea: Two consecutive </a:t>
            </a:r>
            <a:r>
              <a:rPr kumimoji="0" lang="en-US" sz="2000" b="1" i="0" u="none" strike="noStrike" kern="1200" cap="none" spc="0" normalizeH="0" baseline="0" noProof="0" dirty="0" err="1">
                <a:ln>
                  <a:noFill/>
                </a:ln>
                <a:solidFill>
                  <a:srgbClr val="008000"/>
                </a:solidFill>
                <a:effectLst/>
                <a:uLnTx/>
                <a:uFillTx/>
                <a:latin typeface="Times New Roman" charset="0"/>
                <a:ea typeface="Times New Roman" charset="0"/>
                <a:cs typeface="Times New Roman" charset="0"/>
              </a:rPr>
              <a:t>ACTivates</a:t>
            </a:r>
            <a:endParaRPr kumimoji="0" lang="en-US" sz="2000" b="1" i="0" u="none" strike="noStrike" kern="1200" cap="none" spc="0" normalizeH="0" baseline="0" noProof="0" dirty="0">
              <a:ln>
                <a:noFill/>
              </a:ln>
              <a:solidFill>
                <a:srgbClr val="008000"/>
              </a:solidFill>
              <a:effectLst/>
              <a:uLnTx/>
              <a:uFillTx/>
              <a:latin typeface="Times New Roman" charset="0"/>
              <a:ea typeface="Times New Roman" charset="0"/>
              <a:cs typeface="Times New Roman" charset="0"/>
            </a:endParaRPr>
          </a:p>
        </p:txBody>
      </p:sp>
    </p:spTree>
    <p:extLst>
      <p:ext uri="{BB962C8B-B14F-4D97-AF65-F5344CB8AC3E}">
        <p14:creationId xmlns:p14="http://schemas.microsoft.com/office/powerpoint/2010/main" val="27352973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959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95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959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945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959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9457"/>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459"/>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9594"/>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9596"/>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959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959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1959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7">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animBg="1"/>
      <p:bldP spid="19458" grpId="0" animBg="1"/>
      <p:bldP spid="19459" grpId="0" animBg="1"/>
      <p:bldP spid="19459" grpId="1" animBg="1"/>
      <p:bldP spid="19594" grpId="0" autoUpdateAnimBg="0"/>
      <p:bldP spid="19594" grpId="1"/>
      <p:bldP spid="19595" grpId="0" animBg="1"/>
      <p:bldP spid="19595" grpId="1" animBg="1"/>
      <p:bldP spid="19596" grpId="0" autoUpdateAnimBg="0"/>
      <p:bldP spid="19596" grpId="1"/>
      <p:bldP spid="19597" grpId="0" autoUpdateAnimBg="0"/>
      <p:bldP spid="19598" grpId="0" animBg="1"/>
      <p:bldP spid="19599" grpId="0" autoUpdateAnimBg="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rgbClr val="1A5712"/>
                </a:solidFill>
                <a:latin typeface="Garamond"/>
                <a:cs typeface="Garamond"/>
              </a:rPr>
              <a:t>RowClone: Intra-Subarray</a:t>
            </a:r>
            <a:endParaRPr lang="en-US" dirty="0"/>
          </a:p>
        </p:txBody>
      </p:sp>
      <p:sp>
        <p:nvSpPr>
          <p:cNvPr id="79" name="Rectangle 78"/>
          <p:cNvSpPr/>
          <p:nvPr/>
        </p:nvSpPr>
        <p:spPr>
          <a:xfrm>
            <a:off x="3055938" y="2059400"/>
            <a:ext cx="315912" cy="677862"/>
          </a:xfrm>
          <a:prstGeom prst="rect">
            <a:avLst/>
          </a:prstGeom>
          <a:solidFill>
            <a:srgbClr val="262626">
              <a:lumMod val="50000"/>
              <a:lumOff val="5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0" name="Rectangle 79"/>
          <p:cNvSpPr/>
          <p:nvPr/>
        </p:nvSpPr>
        <p:spPr>
          <a:xfrm>
            <a:off x="3055938" y="2330862"/>
            <a:ext cx="315912" cy="406400"/>
          </a:xfrm>
          <a:prstGeom prst="rect">
            <a:avLst/>
          </a:prstGeom>
          <a:solidFill>
            <a:srgbClr val="262626">
              <a:lumMod val="50000"/>
              <a:lumOff val="5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81" name="Group 8"/>
          <p:cNvGrpSpPr>
            <a:grpSpLocks/>
          </p:cNvGrpSpPr>
          <p:nvPr/>
        </p:nvGrpSpPr>
        <p:grpSpPr bwMode="auto">
          <a:xfrm>
            <a:off x="5486400" y="1519238"/>
            <a:ext cx="1104112" cy="762000"/>
            <a:chOff x="2833828" y="1833265"/>
            <a:chExt cx="1104352" cy="762000"/>
          </a:xfrm>
        </p:grpSpPr>
        <p:grpSp>
          <p:nvGrpSpPr>
            <p:cNvPr id="82" name="Group 45"/>
            <p:cNvGrpSpPr>
              <a:grpSpLocks/>
            </p:cNvGrpSpPr>
            <p:nvPr/>
          </p:nvGrpSpPr>
          <p:grpSpPr bwMode="auto">
            <a:xfrm>
              <a:off x="2833828" y="1833265"/>
              <a:ext cx="152433" cy="762000"/>
              <a:chOff x="2833828" y="1833265"/>
              <a:chExt cx="152433" cy="762000"/>
            </a:xfrm>
          </p:grpSpPr>
          <p:sp>
            <p:nvSpPr>
              <p:cNvPr id="84" name="Rectangle 83"/>
              <p:cNvSpPr/>
              <p:nvPr/>
            </p:nvSpPr>
            <p:spPr>
              <a:xfrm>
                <a:off x="2842180" y="2209502"/>
                <a:ext cx="138142" cy="381000"/>
              </a:xfrm>
              <a:prstGeom prst="rect">
                <a:avLst/>
              </a:prstGeom>
              <a:solidFill>
                <a:srgbClr val="17365D">
                  <a:lumMod val="60000"/>
                  <a:lumOff val="4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5" name="Rectangle 84"/>
              <p:cNvSpPr/>
              <p:nvPr/>
            </p:nvSpPr>
            <p:spPr>
              <a:xfrm>
                <a:off x="2833828" y="1833265"/>
                <a:ext cx="152433" cy="762000"/>
              </a:xfrm>
              <a:prstGeom prst="rect">
                <a:avLst/>
              </a:prstGeom>
              <a:no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83" name="TextBox 10"/>
            <p:cNvSpPr txBox="1">
              <a:spLocks noChangeArrowheads="1"/>
            </p:cNvSpPr>
            <p:nvPr/>
          </p:nvSpPr>
          <p:spPr bwMode="auto">
            <a:xfrm>
              <a:off x="3048000" y="1905000"/>
              <a:ext cx="890180" cy="461665"/>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/2</a:t>
              </a:r>
            </a:p>
          </p:txBody>
        </p:sp>
      </p:grpSp>
      <p:grpSp>
        <p:nvGrpSpPr>
          <p:cNvPr id="86" name="Group 13"/>
          <p:cNvGrpSpPr>
            <a:grpSpLocks/>
          </p:cNvGrpSpPr>
          <p:nvPr/>
        </p:nvGrpSpPr>
        <p:grpSpPr bwMode="auto">
          <a:xfrm>
            <a:off x="5486400" y="5634918"/>
            <a:ext cx="1104112" cy="762000"/>
            <a:chOff x="2833828" y="1833265"/>
            <a:chExt cx="1104352" cy="762000"/>
          </a:xfrm>
        </p:grpSpPr>
        <p:grpSp>
          <p:nvGrpSpPr>
            <p:cNvPr id="87" name="Group 45"/>
            <p:cNvGrpSpPr>
              <a:grpSpLocks/>
            </p:cNvGrpSpPr>
            <p:nvPr/>
          </p:nvGrpSpPr>
          <p:grpSpPr bwMode="auto">
            <a:xfrm>
              <a:off x="2833828" y="1833265"/>
              <a:ext cx="152433" cy="762000"/>
              <a:chOff x="2833828" y="1833265"/>
              <a:chExt cx="152433" cy="762000"/>
            </a:xfrm>
          </p:grpSpPr>
          <p:sp>
            <p:nvSpPr>
              <p:cNvPr id="89" name="Rectangle 88"/>
              <p:cNvSpPr/>
              <p:nvPr/>
            </p:nvSpPr>
            <p:spPr>
              <a:xfrm>
                <a:off x="2833828" y="1833265"/>
                <a:ext cx="152433" cy="762000"/>
              </a:xfrm>
              <a:prstGeom prst="rect">
                <a:avLst/>
              </a:prstGeom>
              <a:solidFill>
                <a:sysClr val="window" lastClr="FFFFFF"/>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0" name="Rectangle 89"/>
              <p:cNvSpPr/>
              <p:nvPr/>
            </p:nvSpPr>
            <p:spPr>
              <a:xfrm>
                <a:off x="2848119" y="2209503"/>
                <a:ext cx="127028" cy="381000"/>
              </a:xfrm>
              <a:prstGeom prst="rect">
                <a:avLst/>
              </a:prstGeom>
              <a:solidFill>
                <a:srgbClr val="17365D">
                  <a:lumMod val="60000"/>
                  <a:lumOff val="4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88" name="TextBox 15"/>
            <p:cNvSpPr txBox="1">
              <a:spLocks noChangeArrowheads="1"/>
            </p:cNvSpPr>
            <p:nvPr/>
          </p:nvSpPr>
          <p:spPr bwMode="auto">
            <a:xfrm>
              <a:off x="3048000" y="1905000"/>
              <a:ext cx="890180" cy="461665"/>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/2</a:t>
              </a:r>
            </a:p>
          </p:txBody>
        </p:sp>
      </p:grpSp>
      <p:grpSp>
        <p:nvGrpSpPr>
          <p:cNvPr id="91" name="Group 18"/>
          <p:cNvGrpSpPr>
            <a:grpSpLocks/>
          </p:cNvGrpSpPr>
          <p:nvPr/>
        </p:nvGrpSpPr>
        <p:grpSpPr bwMode="auto">
          <a:xfrm>
            <a:off x="2366445" y="2055812"/>
            <a:ext cx="1570555" cy="677863"/>
            <a:chOff x="1526411" y="2286001"/>
            <a:chExt cx="1902589" cy="762000"/>
          </a:xfrm>
        </p:grpSpPr>
        <p:grpSp>
          <p:nvGrpSpPr>
            <p:cNvPr id="92" name="Group 34"/>
            <p:cNvGrpSpPr>
              <a:grpSpLocks/>
            </p:cNvGrpSpPr>
            <p:nvPr/>
          </p:nvGrpSpPr>
          <p:grpSpPr bwMode="auto">
            <a:xfrm>
              <a:off x="1922949" y="2286001"/>
              <a:ext cx="1506051" cy="762000"/>
              <a:chOff x="1922949" y="2667001"/>
              <a:chExt cx="1506051" cy="762000"/>
            </a:xfrm>
          </p:grpSpPr>
          <p:cxnSp>
            <p:nvCxnSpPr>
              <p:cNvPr id="94" name="Straight Connector 93"/>
              <p:cNvCxnSpPr/>
              <p:nvPr/>
            </p:nvCxnSpPr>
            <p:spPr>
              <a:xfrm rot="5400000">
                <a:off x="1982592" y="3048001"/>
                <a:ext cx="762000" cy="0"/>
              </a:xfrm>
              <a:prstGeom prst="line">
                <a:avLst/>
              </a:prstGeom>
              <a:noFill/>
              <a:ln w="38100" cap="flat" cmpd="sng" algn="ctr">
                <a:solidFill>
                  <a:srgbClr val="262626">
                    <a:lumMod val="90000"/>
                    <a:lumOff val="10000"/>
                  </a:srgbClr>
                </a:solidFill>
                <a:prstDash val="solid"/>
                <a:headEnd type="none" w="med" len="med"/>
                <a:tailEnd type="none" w="med" len="med"/>
              </a:ln>
              <a:effectLst/>
            </p:spPr>
          </p:cxnSp>
          <p:cxnSp>
            <p:nvCxnSpPr>
              <p:cNvPr id="95" name="Straight Connector 94"/>
              <p:cNvCxnSpPr/>
              <p:nvPr/>
            </p:nvCxnSpPr>
            <p:spPr>
              <a:xfrm rot="5400000">
                <a:off x="2363370" y="3048001"/>
                <a:ext cx="762000" cy="0"/>
              </a:xfrm>
              <a:prstGeom prst="line">
                <a:avLst/>
              </a:prstGeom>
              <a:noFill/>
              <a:ln w="38100" cap="flat" cmpd="sng" algn="ctr">
                <a:solidFill>
                  <a:srgbClr val="262626">
                    <a:lumMod val="90000"/>
                    <a:lumOff val="10000"/>
                  </a:srgbClr>
                </a:solidFill>
                <a:prstDash val="solid"/>
                <a:headEnd type="none" w="med" len="med"/>
                <a:tailEnd type="none" w="med" len="med"/>
              </a:ln>
              <a:effectLst/>
            </p:spPr>
          </p:cxnSp>
          <p:cxnSp>
            <p:nvCxnSpPr>
              <p:cNvPr id="96" name="Straight Connector 95"/>
              <p:cNvCxnSpPr/>
              <p:nvPr/>
            </p:nvCxnSpPr>
            <p:spPr>
              <a:xfrm>
                <a:off x="2744370" y="3048892"/>
                <a:ext cx="684630" cy="0"/>
              </a:xfrm>
              <a:prstGeom prst="line">
                <a:avLst/>
              </a:prstGeom>
              <a:noFill/>
              <a:ln w="28575" cap="flat" cmpd="sng" algn="ctr">
                <a:solidFill>
                  <a:srgbClr val="262626">
                    <a:lumMod val="90000"/>
                    <a:lumOff val="10000"/>
                  </a:srgbClr>
                </a:solidFill>
                <a:prstDash val="solid"/>
                <a:headEnd type="none" w="med" len="med"/>
                <a:tailEnd type="none" w="med" len="med"/>
              </a:ln>
              <a:effectLst/>
            </p:spPr>
          </p:cxnSp>
          <p:cxnSp>
            <p:nvCxnSpPr>
              <p:cNvPr id="97" name="Shape 24"/>
              <p:cNvCxnSpPr>
                <a:endCxn id="93" idx="3"/>
              </p:cNvCxnSpPr>
              <p:nvPr/>
            </p:nvCxnSpPr>
            <p:spPr>
              <a:xfrm rot="10800000" flipV="1">
                <a:off x="1922949" y="3047107"/>
                <a:ext cx="440647" cy="3669"/>
              </a:xfrm>
              <a:prstGeom prst="bentConnector3">
                <a:avLst>
                  <a:gd name="adj1" fmla="val 50000"/>
                </a:avLst>
              </a:prstGeom>
              <a:noFill/>
              <a:ln w="28575" cap="flat" cmpd="sng" algn="ctr">
                <a:solidFill>
                  <a:srgbClr val="333333"/>
                </a:solidFill>
                <a:prstDash val="solid"/>
                <a:tailEnd type="stealth" w="lg" len="lg"/>
              </a:ln>
              <a:effectLst/>
            </p:spPr>
          </p:cxnSp>
        </p:grpSp>
        <p:sp>
          <p:nvSpPr>
            <p:cNvPr id="93" name="TextBox 20"/>
            <p:cNvSpPr txBox="1">
              <a:spLocks noChangeArrowheads="1"/>
            </p:cNvSpPr>
            <p:nvPr/>
          </p:nvSpPr>
          <p:spPr bwMode="auto">
            <a:xfrm>
              <a:off x="1526411" y="2444890"/>
              <a:ext cx="396536" cy="449772"/>
            </a:xfrm>
            <a:prstGeom prst="rect">
              <a:avLst/>
            </a:prstGeom>
            <a:noFill/>
            <a:ln w="9525">
              <a:noFill/>
              <a:miter lim="800000"/>
              <a:headEnd/>
              <a:tailEnd/>
            </a:ln>
          </p:spPr>
          <p:txBody>
            <a:bodyPr wrap="none"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latin typeface="Arial" pitchFamily="34" charset="0"/>
                  <a:ea typeface="ヒラギノ角ゴ ProN W6"/>
                  <a:cs typeface="Arial" pitchFamily="34" charset="0"/>
                </a:rPr>
                <a:t>0</a:t>
              </a:r>
            </a:p>
          </p:txBody>
        </p:sp>
      </p:grpSp>
      <p:cxnSp>
        <p:nvCxnSpPr>
          <p:cNvPr id="98" name="Straight Connector 97"/>
          <p:cNvCxnSpPr/>
          <p:nvPr/>
        </p:nvCxnSpPr>
        <p:spPr>
          <a:xfrm>
            <a:off x="4484688" y="2401886"/>
            <a:ext cx="825500" cy="0"/>
          </a:xfrm>
          <a:prstGeom prst="line">
            <a:avLst/>
          </a:prstGeom>
          <a:noFill/>
          <a:ln w="28575" cap="flat" cmpd="sng" algn="ctr">
            <a:solidFill>
              <a:srgbClr val="262626">
                <a:lumMod val="90000"/>
                <a:lumOff val="10000"/>
              </a:srgbClr>
            </a:solidFill>
            <a:prstDash val="solid"/>
            <a:headEnd type="none" w="med" len="med"/>
            <a:tailEnd type="none" w="med" len="med"/>
          </a:ln>
          <a:effectLst/>
        </p:spPr>
      </p:cxnSp>
      <p:cxnSp>
        <p:nvCxnSpPr>
          <p:cNvPr id="99" name="Straight Arrow Connector 98"/>
          <p:cNvCxnSpPr/>
          <p:nvPr/>
        </p:nvCxnSpPr>
        <p:spPr>
          <a:xfrm flipV="1">
            <a:off x="3941763" y="2097086"/>
            <a:ext cx="457200" cy="304800"/>
          </a:xfrm>
          <a:prstGeom prst="straightConnector1">
            <a:avLst/>
          </a:prstGeom>
          <a:noFill/>
          <a:ln w="28575" cap="flat" cmpd="sng" algn="ctr">
            <a:solidFill>
              <a:srgbClr val="FF0000"/>
            </a:solidFill>
            <a:prstDash val="solid"/>
            <a:headEnd type="none"/>
            <a:tailEnd type="stealth" w="lg" len="lg"/>
          </a:ln>
          <a:effectLst/>
        </p:spPr>
      </p:cxnSp>
      <p:cxnSp>
        <p:nvCxnSpPr>
          <p:cNvPr id="100" name="Straight Arrow Connector 99"/>
          <p:cNvCxnSpPr/>
          <p:nvPr/>
        </p:nvCxnSpPr>
        <p:spPr>
          <a:xfrm>
            <a:off x="3941763" y="2389186"/>
            <a:ext cx="533400" cy="1588"/>
          </a:xfrm>
          <a:prstGeom prst="straightConnector1">
            <a:avLst/>
          </a:prstGeom>
          <a:noFill/>
          <a:ln w="28575" cap="flat" cmpd="sng" algn="ctr">
            <a:solidFill>
              <a:srgbClr val="FF0000"/>
            </a:solidFill>
            <a:prstDash val="solid"/>
            <a:headEnd type="none"/>
            <a:tailEnd type="stealth" w="lg" len="lg"/>
          </a:ln>
          <a:effectLst/>
        </p:spPr>
      </p:cxnSp>
      <p:grpSp>
        <p:nvGrpSpPr>
          <p:cNvPr id="101" name="Group 28"/>
          <p:cNvGrpSpPr>
            <a:grpSpLocks/>
          </p:cNvGrpSpPr>
          <p:nvPr/>
        </p:nvGrpSpPr>
        <p:grpSpPr bwMode="auto">
          <a:xfrm>
            <a:off x="5486400" y="1524000"/>
            <a:ext cx="1546603" cy="762000"/>
            <a:chOff x="2833828" y="1833265"/>
            <a:chExt cx="1546493" cy="762000"/>
          </a:xfrm>
        </p:grpSpPr>
        <p:grpSp>
          <p:nvGrpSpPr>
            <p:cNvPr id="102" name="Group 45"/>
            <p:cNvGrpSpPr>
              <a:grpSpLocks/>
            </p:cNvGrpSpPr>
            <p:nvPr/>
          </p:nvGrpSpPr>
          <p:grpSpPr bwMode="auto">
            <a:xfrm>
              <a:off x="2833828" y="1833265"/>
              <a:ext cx="152389" cy="762000"/>
              <a:chOff x="2833828" y="1833265"/>
              <a:chExt cx="152389" cy="762000"/>
            </a:xfrm>
          </p:grpSpPr>
          <p:sp>
            <p:nvSpPr>
              <p:cNvPr id="104" name="Rectangle 103"/>
              <p:cNvSpPr/>
              <p:nvPr/>
            </p:nvSpPr>
            <p:spPr>
              <a:xfrm>
                <a:off x="2842177" y="2138065"/>
                <a:ext cx="138102" cy="452438"/>
              </a:xfrm>
              <a:prstGeom prst="rect">
                <a:avLst/>
              </a:prstGeom>
              <a:solidFill>
                <a:srgbClr val="17365D">
                  <a:lumMod val="60000"/>
                  <a:lumOff val="4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5" name="Rectangle 104"/>
              <p:cNvSpPr/>
              <p:nvPr/>
            </p:nvSpPr>
            <p:spPr>
              <a:xfrm>
                <a:off x="2833828" y="1833265"/>
                <a:ext cx="152389" cy="762000"/>
              </a:xfrm>
              <a:prstGeom prst="rect">
                <a:avLst/>
              </a:prstGeom>
              <a:no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03" name="TextBox 30"/>
            <p:cNvSpPr txBox="1">
              <a:spLocks noChangeArrowheads="1"/>
            </p:cNvSpPr>
            <p:nvPr/>
          </p:nvSpPr>
          <p:spPr bwMode="auto">
            <a:xfrm>
              <a:off x="3048000" y="1905000"/>
              <a:ext cx="1332321" cy="461665"/>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/2 + </a:t>
              </a:r>
              <a:r>
                <a:rPr kumimoji="0" lang="el-GR" sz="2400" b="0" i="0" u="none" strike="noStrike" kern="0" cap="none" spc="0" normalizeH="0" baseline="0" noProof="0" dirty="0">
                  <a:ln>
                    <a:noFill/>
                  </a:ln>
                  <a:solidFill>
                    <a:sysClr val="windowText" lastClr="000000"/>
                  </a:solidFill>
                  <a:effectLst/>
                  <a:uLnTx/>
                  <a:uFillTx/>
                  <a:latin typeface="Myriad Pro Bold Cond"/>
                  <a:ea typeface="ヒラギノ角ゴ ProN W6"/>
                </a:rPr>
                <a:t>δ</a:t>
              </a:r>
              <a:endPar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grpSp>
      <p:grpSp>
        <p:nvGrpSpPr>
          <p:cNvPr id="106" name="Group 33"/>
          <p:cNvGrpSpPr>
            <a:grpSpLocks/>
          </p:cNvGrpSpPr>
          <p:nvPr/>
        </p:nvGrpSpPr>
        <p:grpSpPr bwMode="auto">
          <a:xfrm>
            <a:off x="5486403" y="5634918"/>
            <a:ext cx="530257" cy="842082"/>
            <a:chOff x="7315200" y="2514600"/>
            <a:chExt cx="530065" cy="843373"/>
          </a:xfrm>
        </p:grpSpPr>
        <p:sp>
          <p:nvSpPr>
            <p:cNvPr id="107" name="Rectangle 106"/>
            <p:cNvSpPr/>
            <p:nvPr/>
          </p:nvSpPr>
          <p:spPr>
            <a:xfrm>
              <a:off x="7315200" y="2514600"/>
              <a:ext cx="152345" cy="761579"/>
            </a:xfrm>
            <a:prstGeom prst="rect">
              <a:avLst/>
            </a:prstGeom>
            <a:solidFill>
              <a:sysClr val="window" lastClr="FFFFFF"/>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8" name="TextBox 35"/>
            <p:cNvSpPr txBox="1">
              <a:spLocks noChangeArrowheads="1"/>
            </p:cNvSpPr>
            <p:nvPr/>
          </p:nvSpPr>
          <p:spPr bwMode="auto">
            <a:xfrm>
              <a:off x="7489206" y="2895600"/>
              <a:ext cx="356059" cy="462373"/>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Arial" pitchFamily="34" charset="0"/>
                  <a:ea typeface="ヒラギノ角ゴ ProN W6"/>
                  <a:cs typeface="Arial" pitchFamily="34" charset="0"/>
                </a:rPr>
                <a:t>0</a:t>
              </a:r>
            </a:p>
          </p:txBody>
        </p:sp>
      </p:grpSp>
      <p:grpSp>
        <p:nvGrpSpPr>
          <p:cNvPr id="109" name="Group 36"/>
          <p:cNvGrpSpPr>
            <a:grpSpLocks/>
          </p:cNvGrpSpPr>
          <p:nvPr/>
        </p:nvGrpSpPr>
        <p:grpSpPr bwMode="auto">
          <a:xfrm>
            <a:off x="5486400" y="1519238"/>
            <a:ext cx="821880" cy="766762"/>
            <a:chOff x="3657600" y="2510135"/>
            <a:chExt cx="822165" cy="766465"/>
          </a:xfrm>
        </p:grpSpPr>
        <p:sp>
          <p:nvSpPr>
            <p:cNvPr id="110" name="Rectangle 109"/>
            <p:cNvSpPr/>
            <p:nvPr/>
          </p:nvSpPr>
          <p:spPr>
            <a:xfrm>
              <a:off x="3657600" y="2514895"/>
              <a:ext cx="152453" cy="761705"/>
            </a:xfrm>
            <a:prstGeom prst="rect">
              <a:avLst/>
            </a:prstGeom>
            <a:solidFill>
              <a:srgbClr val="17365D">
                <a:lumMod val="60000"/>
                <a:lumOff val="40000"/>
              </a:srgbClr>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1" name="TextBox 38"/>
            <p:cNvSpPr txBox="1">
              <a:spLocks noChangeArrowheads="1"/>
            </p:cNvSpPr>
            <p:nvPr/>
          </p:nvSpPr>
          <p:spPr bwMode="auto">
            <a:xfrm>
              <a:off x="3831606" y="2510135"/>
              <a:ext cx="648159" cy="461486"/>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endPar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grpSp>
      <p:grpSp>
        <p:nvGrpSpPr>
          <p:cNvPr id="112" name="Group 39"/>
          <p:cNvGrpSpPr>
            <a:grpSpLocks/>
          </p:cNvGrpSpPr>
          <p:nvPr/>
        </p:nvGrpSpPr>
        <p:grpSpPr bwMode="auto">
          <a:xfrm>
            <a:off x="2819400" y="1292225"/>
            <a:ext cx="914400" cy="765175"/>
            <a:chOff x="2895600" y="2510135"/>
            <a:chExt cx="914400" cy="766465"/>
          </a:xfrm>
        </p:grpSpPr>
        <p:sp>
          <p:nvSpPr>
            <p:cNvPr id="113" name="Rectangle 112"/>
            <p:cNvSpPr/>
            <p:nvPr/>
          </p:nvSpPr>
          <p:spPr>
            <a:xfrm>
              <a:off x="3657600" y="2514906"/>
              <a:ext cx="152400" cy="761694"/>
            </a:xfrm>
            <a:prstGeom prst="rect">
              <a:avLst/>
            </a:prstGeom>
            <a:solidFill>
              <a:srgbClr val="17365D">
                <a:lumMod val="60000"/>
                <a:lumOff val="40000"/>
              </a:srgbClr>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4" name="TextBox 41"/>
            <p:cNvSpPr txBox="1">
              <a:spLocks noChangeArrowheads="1"/>
            </p:cNvSpPr>
            <p:nvPr/>
          </p:nvSpPr>
          <p:spPr bwMode="auto">
            <a:xfrm>
              <a:off x="2895600" y="2510135"/>
              <a:ext cx="647934" cy="462443"/>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endPar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grpSp>
      <p:grpSp>
        <p:nvGrpSpPr>
          <p:cNvPr id="115" name="Group 42"/>
          <p:cNvGrpSpPr>
            <a:grpSpLocks/>
          </p:cNvGrpSpPr>
          <p:nvPr/>
        </p:nvGrpSpPr>
        <p:grpSpPr bwMode="auto">
          <a:xfrm>
            <a:off x="2036763" y="1270000"/>
            <a:ext cx="1697037" cy="762000"/>
            <a:chOff x="1289075" y="1833265"/>
            <a:chExt cx="1697153" cy="762000"/>
          </a:xfrm>
        </p:grpSpPr>
        <p:grpSp>
          <p:nvGrpSpPr>
            <p:cNvPr id="116" name="Group 45"/>
            <p:cNvGrpSpPr>
              <a:grpSpLocks/>
            </p:cNvGrpSpPr>
            <p:nvPr/>
          </p:nvGrpSpPr>
          <p:grpSpPr bwMode="auto">
            <a:xfrm>
              <a:off x="2833818" y="1833265"/>
              <a:ext cx="152410" cy="762000"/>
              <a:chOff x="2833818" y="1833265"/>
              <a:chExt cx="152410" cy="762000"/>
            </a:xfrm>
          </p:grpSpPr>
          <p:sp>
            <p:nvSpPr>
              <p:cNvPr id="118" name="Rectangle 117"/>
              <p:cNvSpPr/>
              <p:nvPr/>
            </p:nvSpPr>
            <p:spPr>
              <a:xfrm>
                <a:off x="2833818" y="1833265"/>
                <a:ext cx="152410" cy="762000"/>
              </a:xfrm>
              <a:prstGeom prst="rect">
                <a:avLst/>
              </a:prstGeom>
              <a:solidFill>
                <a:sysClr val="window" lastClr="FFFFFF"/>
              </a:solidFill>
              <a:ln w="25400" cap="flat" cmpd="sng" algn="ctr">
                <a:solidFill>
                  <a:srgbClr val="262626">
                    <a:lumMod val="90000"/>
                    <a:lumOff val="10000"/>
                  </a:srgbClr>
                </a:solidFill>
                <a:prstDash val="sysDash"/>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9" name="Rectangle 118"/>
              <p:cNvSpPr/>
              <p:nvPr/>
            </p:nvSpPr>
            <p:spPr>
              <a:xfrm>
                <a:off x="2848107" y="2138065"/>
                <a:ext cx="127008" cy="452438"/>
              </a:xfrm>
              <a:prstGeom prst="rect">
                <a:avLst/>
              </a:prstGeom>
              <a:solidFill>
                <a:srgbClr val="17365D">
                  <a:lumMod val="60000"/>
                  <a:lumOff val="4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17" name="TextBox 44"/>
            <p:cNvSpPr txBox="1">
              <a:spLocks noChangeArrowheads="1"/>
            </p:cNvSpPr>
            <p:nvPr/>
          </p:nvSpPr>
          <p:spPr bwMode="auto">
            <a:xfrm>
              <a:off x="1289075" y="1857213"/>
              <a:ext cx="1332507" cy="461665"/>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V</a:t>
              </a:r>
              <a:r>
                <a:rPr kumimoji="0" lang="en-US" sz="2400" b="0" i="0" u="none" strike="noStrike" kern="0" cap="none" spc="0" normalizeH="0" baseline="-25000" noProof="0" dirty="0">
                  <a:ln>
                    <a:noFill/>
                  </a:ln>
                  <a:solidFill>
                    <a:sysClr val="windowText" lastClr="000000"/>
                  </a:solidFill>
                  <a:effectLst/>
                  <a:uLnTx/>
                  <a:uFillTx/>
                  <a:latin typeface="Myriad Pro Bold Cond"/>
                  <a:ea typeface="ヒラギノ角ゴ ProN W6"/>
                </a:rPr>
                <a:t>DD</a:t>
              </a:r>
              <a:r>
                <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rPr>
                <a:t>/2 + </a:t>
              </a:r>
              <a:r>
                <a:rPr kumimoji="0" lang="el-GR" sz="2400" b="0" i="0" u="none" strike="noStrike" kern="0" cap="none" spc="0" normalizeH="0" baseline="0" noProof="0" dirty="0">
                  <a:ln>
                    <a:noFill/>
                  </a:ln>
                  <a:solidFill>
                    <a:sysClr val="windowText" lastClr="000000"/>
                  </a:solidFill>
                  <a:effectLst/>
                  <a:uLnTx/>
                  <a:uFillTx/>
                  <a:latin typeface="Myriad Pro Bold Cond"/>
                  <a:ea typeface="ヒラギノ角ゴ ProN W6"/>
                </a:rPr>
                <a:t>δ</a:t>
              </a:r>
              <a:endParaRPr kumimoji="0" lang="en-US" sz="24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grpSp>
      <p:grpSp>
        <p:nvGrpSpPr>
          <p:cNvPr id="120" name="Group 47"/>
          <p:cNvGrpSpPr>
            <a:grpSpLocks/>
          </p:cNvGrpSpPr>
          <p:nvPr/>
        </p:nvGrpSpPr>
        <p:grpSpPr bwMode="auto">
          <a:xfrm>
            <a:off x="4165600" y="1881188"/>
            <a:ext cx="2362200" cy="4244975"/>
            <a:chOff x="1371600" y="1371600"/>
            <a:chExt cx="2362200" cy="4245429"/>
          </a:xfrm>
          <a:solidFill>
            <a:sysClr val="window" lastClr="FFFFFF">
              <a:lumMod val="75000"/>
            </a:sysClr>
          </a:solidFill>
        </p:grpSpPr>
        <p:sp>
          <p:nvSpPr>
            <p:cNvPr id="121" name="Isosceles Triangle 120"/>
            <p:cNvSpPr/>
            <p:nvPr/>
          </p:nvSpPr>
          <p:spPr>
            <a:xfrm rot="10800000">
              <a:off x="2971800" y="3657844"/>
              <a:ext cx="762000" cy="762081"/>
            </a:xfrm>
            <a:prstGeom prst="triangle">
              <a:avLst/>
            </a:prstGeom>
            <a:grp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22" name="Isosceles Triangle 121"/>
            <p:cNvSpPr/>
            <p:nvPr/>
          </p:nvSpPr>
          <p:spPr>
            <a:xfrm>
              <a:off x="1371600" y="3657844"/>
              <a:ext cx="762000" cy="762081"/>
            </a:xfrm>
            <a:prstGeom prst="triangle">
              <a:avLst/>
            </a:prstGeom>
            <a:grp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cxnSp>
          <p:nvCxnSpPr>
            <p:cNvPr id="123" name="Elbow Connector 122"/>
            <p:cNvCxnSpPr>
              <a:stCxn id="121" idx="0"/>
              <a:endCxn id="122" idx="3"/>
            </p:cNvCxnSpPr>
            <p:nvPr/>
          </p:nvCxnSpPr>
          <p:spPr>
            <a:xfrm rot="5400000">
              <a:off x="2553494" y="3619032"/>
              <a:ext cx="1588" cy="1600200"/>
            </a:xfrm>
            <a:prstGeom prst="bentConnector3">
              <a:avLst>
                <a:gd name="adj1" fmla="val 33302907"/>
              </a:avLst>
            </a:prstGeom>
            <a:grpFill/>
            <a:ln w="25400" cap="flat" cmpd="sng" algn="ctr">
              <a:solidFill>
                <a:srgbClr val="262626">
                  <a:shade val="50000"/>
                </a:srgbClr>
              </a:solidFill>
              <a:prstDash val="solid"/>
            </a:ln>
            <a:effectLst/>
          </p:spPr>
        </p:cxnSp>
        <p:cxnSp>
          <p:nvCxnSpPr>
            <p:cNvPr id="124" name="Elbow Connector 123"/>
            <p:cNvCxnSpPr>
              <a:stCxn id="122" idx="0"/>
              <a:endCxn id="121" idx="3"/>
            </p:cNvCxnSpPr>
            <p:nvPr/>
          </p:nvCxnSpPr>
          <p:spPr>
            <a:xfrm rot="5400000" flipH="1" flipV="1">
              <a:off x="2553494" y="2856950"/>
              <a:ext cx="1588" cy="1600200"/>
            </a:xfrm>
            <a:prstGeom prst="bentConnector3">
              <a:avLst>
                <a:gd name="adj1" fmla="val 32873247"/>
              </a:avLst>
            </a:prstGeom>
            <a:grpFill/>
            <a:ln w="25400" cap="flat" cmpd="sng" algn="ctr">
              <a:solidFill>
                <a:srgbClr val="262626">
                  <a:shade val="50000"/>
                </a:srgbClr>
              </a:solidFill>
              <a:prstDash val="solid"/>
            </a:ln>
            <a:effectLst/>
          </p:spPr>
        </p:cxnSp>
        <p:sp>
          <p:nvSpPr>
            <p:cNvPr id="125" name="Oval 124"/>
            <p:cNvSpPr/>
            <p:nvPr/>
          </p:nvSpPr>
          <p:spPr>
            <a:xfrm rot="10800000">
              <a:off x="3276600" y="4343718"/>
              <a:ext cx="152400" cy="152416"/>
            </a:xfrm>
            <a:prstGeom prst="ellipse">
              <a:avLst/>
            </a:prstGeom>
            <a:grp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26" name="Oval 125"/>
            <p:cNvSpPr/>
            <p:nvPr/>
          </p:nvSpPr>
          <p:spPr>
            <a:xfrm>
              <a:off x="1676400" y="3581636"/>
              <a:ext cx="152400" cy="152416"/>
            </a:xfrm>
            <a:prstGeom prst="ellipse">
              <a:avLst/>
            </a:prstGeom>
            <a:grp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cxnSp>
          <p:nvCxnSpPr>
            <p:cNvPr id="127" name="Straight Connector 126"/>
            <p:cNvCxnSpPr/>
            <p:nvPr/>
          </p:nvCxnSpPr>
          <p:spPr>
            <a:xfrm rot="5400000" flipH="1" flipV="1">
              <a:off x="1638206" y="2247994"/>
              <a:ext cx="1752787" cy="0"/>
            </a:xfrm>
            <a:prstGeom prst="line">
              <a:avLst/>
            </a:prstGeom>
            <a:grpFill/>
            <a:ln w="25400" cap="flat" cmpd="sng" algn="ctr">
              <a:solidFill>
                <a:srgbClr val="262626">
                  <a:shade val="50000"/>
                </a:srgbClr>
              </a:solidFill>
              <a:prstDash val="solid"/>
            </a:ln>
            <a:effectLst/>
          </p:spPr>
        </p:cxnSp>
        <p:cxnSp>
          <p:nvCxnSpPr>
            <p:cNvPr id="128" name="Straight Connector 127"/>
            <p:cNvCxnSpPr/>
            <p:nvPr/>
          </p:nvCxnSpPr>
          <p:spPr>
            <a:xfrm rot="5400000" flipH="1" flipV="1">
              <a:off x="2182777" y="5285207"/>
              <a:ext cx="663646" cy="0"/>
            </a:xfrm>
            <a:prstGeom prst="line">
              <a:avLst/>
            </a:prstGeom>
            <a:grpFill/>
            <a:ln w="25400" cap="flat" cmpd="sng" algn="ctr">
              <a:solidFill>
                <a:srgbClr val="262626">
                  <a:shade val="50000"/>
                </a:srgbClr>
              </a:solidFill>
              <a:prstDash val="solid"/>
            </a:ln>
            <a:effectLst/>
          </p:spPr>
        </p:cxnSp>
      </p:grpSp>
      <p:sp>
        <p:nvSpPr>
          <p:cNvPr id="129" name="TextBox 128"/>
          <p:cNvSpPr txBox="1"/>
          <p:nvPr/>
        </p:nvSpPr>
        <p:spPr>
          <a:xfrm>
            <a:off x="2860598" y="5549900"/>
            <a:ext cx="2181303" cy="830997"/>
          </a:xfrm>
          <a:prstGeom prst="rect">
            <a:avLst/>
          </a:prstGeom>
          <a:noFill/>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0000"/>
                    <a:lumOff val="10000"/>
                  </a:srgbClr>
                </a:solidFill>
                <a:effectLst/>
                <a:uLnTx/>
                <a:uFillTx/>
                <a:latin typeface="Myriad Pro Bold Cond"/>
                <a:ea typeface="ヒラギノ角ゴ ProN W6"/>
              </a:rPr>
              <a:t>Sense Amplifier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0000"/>
                    <a:lumOff val="10000"/>
                  </a:srgbClr>
                </a:solidFill>
                <a:effectLst/>
                <a:uLnTx/>
                <a:uFillTx/>
                <a:latin typeface="Myriad Pro Bold Cond"/>
                <a:ea typeface="ヒラギノ角ゴ ProN W6"/>
              </a:rPr>
              <a:t>(Row Buffer)</a:t>
            </a:r>
          </a:p>
        </p:txBody>
      </p:sp>
      <p:grpSp>
        <p:nvGrpSpPr>
          <p:cNvPr id="130" name="Group 61"/>
          <p:cNvGrpSpPr>
            <a:grpSpLocks/>
          </p:cNvGrpSpPr>
          <p:nvPr/>
        </p:nvGrpSpPr>
        <p:grpSpPr bwMode="auto">
          <a:xfrm>
            <a:off x="6016660" y="1750070"/>
            <a:ext cx="2724115" cy="4496098"/>
            <a:chOff x="-133867" y="1868815"/>
            <a:chExt cx="2724667" cy="4496773"/>
          </a:xfrm>
        </p:grpSpPr>
        <p:sp>
          <p:nvSpPr>
            <p:cNvPr id="131" name="TextBox 130"/>
            <p:cNvSpPr txBox="1"/>
            <p:nvPr/>
          </p:nvSpPr>
          <p:spPr>
            <a:xfrm>
              <a:off x="685414" y="3589279"/>
              <a:ext cx="1905386" cy="830388"/>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0000"/>
                      <a:lumOff val="10000"/>
                    </a:srgbClr>
                  </a:solidFill>
                  <a:effectLst/>
                  <a:uLnTx/>
                  <a:uFillTx/>
                  <a:latin typeface="Myriad Pro Bold Cond"/>
                  <a:ea typeface="ヒラギノ角ゴ ProN W6"/>
                </a:rPr>
                <a:t>Amplify the difference</a:t>
              </a:r>
            </a:p>
          </p:txBody>
        </p:sp>
        <p:cxnSp>
          <p:nvCxnSpPr>
            <p:cNvPr id="132" name="Shape 56"/>
            <p:cNvCxnSpPr>
              <a:stCxn id="108" idx="3"/>
              <a:endCxn id="131" idx="2"/>
            </p:cNvCxnSpPr>
            <p:nvPr/>
          </p:nvCxnSpPr>
          <p:spPr>
            <a:xfrm flipV="1">
              <a:off x="-133867" y="4419666"/>
              <a:ext cx="1771974" cy="1945922"/>
            </a:xfrm>
            <a:prstGeom prst="curvedConnector2">
              <a:avLst/>
            </a:prstGeom>
            <a:noFill/>
            <a:ln w="19050" cap="flat" cmpd="sng" algn="ctr">
              <a:solidFill>
                <a:srgbClr val="262626">
                  <a:lumMod val="90000"/>
                  <a:lumOff val="10000"/>
                </a:srgbClr>
              </a:solidFill>
              <a:prstDash val="solid"/>
              <a:headEnd type="stealth" w="lg" len="lg"/>
              <a:tailEnd type="none" w="lg" len="lg"/>
            </a:ln>
            <a:effectLst/>
          </p:spPr>
        </p:cxnSp>
        <p:cxnSp>
          <p:nvCxnSpPr>
            <p:cNvPr id="133" name="Shape 57"/>
            <p:cNvCxnSpPr>
              <a:stCxn id="131" idx="0"/>
              <a:endCxn id="111" idx="3"/>
            </p:cNvCxnSpPr>
            <p:nvPr/>
          </p:nvCxnSpPr>
          <p:spPr>
            <a:xfrm rot="16200000" flipV="1">
              <a:off x="37729" y="1988899"/>
              <a:ext cx="1720463" cy="1480295"/>
            </a:xfrm>
            <a:prstGeom prst="curvedConnector2">
              <a:avLst/>
            </a:prstGeom>
            <a:noFill/>
            <a:ln w="19050" cap="flat" cmpd="sng" algn="ctr">
              <a:solidFill>
                <a:srgbClr val="262626">
                  <a:lumMod val="90000"/>
                  <a:lumOff val="10000"/>
                </a:srgbClr>
              </a:solidFill>
              <a:prstDash val="solid"/>
              <a:headEnd type="none"/>
              <a:tailEnd type="stealth" w="lg" len="lg"/>
            </a:ln>
            <a:effectLst/>
          </p:spPr>
        </p:cxnSp>
      </p:grpSp>
      <p:sp>
        <p:nvSpPr>
          <p:cNvPr id="134" name="Oval 133"/>
          <p:cNvSpPr/>
          <p:nvPr/>
        </p:nvSpPr>
        <p:spPr>
          <a:xfrm>
            <a:off x="4479925" y="2360611"/>
            <a:ext cx="76200" cy="76200"/>
          </a:xfrm>
          <a:prstGeom prst="ellipse">
            <a:avLst/>
          </a:prstGeom>
          <a:solidFill>
            <a:srgbClr val="262626"/>
          </a:solidFill>
          <a:ln w="25400" cap="flat" cmpd="sng" algn="ctr">
            <a:solidFill>
              <a:srgbClr val="262626">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35" name="Oval 134"/>
          <p:cNvSpPr/>
          <p:nvPr/>
        </p:nvSpPr>
        <p:spPr>
          <a:xfrm>
            <a:off x="3886200" y="2365374"/>
            <a:ext cx="76200" cy="76200"/>
          </a:xfrm>
          <a:prstGeom prst="ellipse">
            <a:avLst/>
          </a:prstGeom>
          <a:solidFill>
            <a:srgbClr val="262626"/>
          </a:solidFill>
          <a:ln w="25400" cap="flat" cmpd="sng" algn="ctr">
            <a:solidFill>
              <a:srgbClr val="262626">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36" name="Rectangle 135"/>
          <p:cNvSpPr/>
          <p:nvPr/>
        </p:nvSpPr>
        <p:spPr>
          <a:xfrm>
            <a:off x="3052763" y="2900363"/>
            <a:ext cx="314325" cy="679450"/>
          </a:xfrm>
          <a:prstGeom prst="rect">
            <a:avLst/>
          </a:prstGeom>
          <a:solidFill>
            <a:srgbClr val="262626">
              <a:lumMod val="50000"/>
              <a:lumOff val="5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37" name="Group 18"/>
          <p:cNvGrpSpPr>
            <a:grpSpLocks/>
          </p:cNvGrpSpPr>
          <p:nvPr/>
        </p:nvGrpSpPr>
        <p:grpSpPr bwMode="auto">
          <a:xfrm>
            <a:off x="2361817" y="2901950"/>
            <a:ext cx="1572008" cy="679450"/>
            <a:chOff x="1526615" y="2286000"/>
            <a:chExt cx="1902385" cy="762000"/>
          </a:xfrm>
        </p:grpSpPr>
        <p:grpSp>
          <p:nvGrpSpPr>
            <p:cNvPr id="138" name="Group 34"/>
            <p:cNvGrpSpPr>
              <a:grpSpLocks/>
            </p:cNvGrpSpPr>
            <p:nvPr/>
          </p:nvGrpSpPr>
          <p:grpSpPr bwMode="auto">
            <a:xfrm>
              <a:off x="1922742" y="2286000"/>
              <a:ext cx="1506258" cy="762000"/>
              <a:chOff x="1922742" y="2667000"/>
              <a:chExt cx="1506258" cy="762000"/>
            </a:xfrm>
          </p:grpSpPr>
          <p:cxnSp>
            <p:nvCxnSpPr>
              <p:cNvPr id="140" name="Straight Connector 139"/>
              <p:cNvCxnSpPr/>
              <p:nvPr/>
            </p:nvCxnSpPr>
            <p:spPr>
              <a:xfrm rot="5400000">
                <a:off x="1981772" y="3048000"/>
                <a:ext cx="762000" cy="0"/>
              </a:xfrm>
              <a:prstGeom prst="line">
                <a:avLst/>
              </a:prstGeom>
              <a:noFill/>
              <a:ln w="38100" cap="flat" cmpd="sng" algn="ctr">
                <a:solidFill>
                  <a:srgbClr val="262626">
                    <a:lumMod val="90000"/>
                    <a:lumOff val="10000"/>
                  </a:srgbClr>
                </a:solidFill>
                <a:prstDash val="solid"/>
                <a:headEnd type="none" w="med" len="med"/>
                <a:tailEnd type="none" w="med" len="med"/>
              </a:ln>
              <a:effectLst/>
            </p:spPr>
          </p:cxnSp>
          <p:cxnSp>
            <p:nvCxnSpPr>
              <p:cNvPr id="141" name="Straight Connector 140"/>
              <p:cNvCxnSpPr/>
              <p:nvPr/>
            </p:nvCxnSpPr>
            <p:spPr>
              <a:xfrm rot="5400000">
                <a:off x="2362156" y="3048000"/>
                <a:ext cx="762000" cy="0"/>
              </a:xfrm>
              <a:prstGeom prst="line">
                <a:avLst/>
              </a:prstGeom>
              <a:noFill/>
              <a:ln w="38100" cap="flat" cmpd="sng" algn="ctr">
                <a:solidFill>
                  <a:srgbClr val="262626">
                    <a:lumMod val="90000"/>
                    <a:lumOff val="10000"/>
                  </a:srgbClr>
                </a:solidFill>
                <a:prstDash val="solid"/>
                <a:headEnd type="none" w="med" len="med"/>
                <a:tailEnd type="none" w="med" len="med"/>
              </a:ln>
              <a:effectLst/>
            </p:spPr>
          </p:cxnSp>
          <p:cxnSp>
            <p:nvCxnSpPr>
              <p:cNvPr id="142" name="Straight Connector 141"/>
              <p:cNvCxnSpPr/>
              <p:nvPr/>
            </p:nvCxnSpPr>
            <p:spPr>
              <a:xfrm>
                <a:off x="2743156" y="3048000"/>
                <a:ext cx="685844" cy="0"/>
              </a:xfrm>
              <a:prstGeom prst="line">
                <a:avLst/>
              </a:prstGeom>
              <a:noFill/>
              <a:ln w="28575" cap="flat" cmpd="sng" algn="ctr">
                <a:solidFill>
                  <a:srgbClr val="262626">
                    <a:lumMod val="90000"/>
                    <a:lumOff val="10000"/>
                  </a:srgbClr>
                </a:solidFill>
                <a:prstDash val="solid"/>
                <a:headEnd type="none" w="med" len="med"/>
                <a:tailEnd type="none" w="med" len="med"/>
              </a:ln>
              <a:effectLst/>
            </p:spPr>
          </p:cxnSp>
          <p:cxnSp>
            <p:nvCxnSpPr>
              <p:cNvPr id="143" name="Shape 24"/>
              <p:cNvCxnSpPr>
                <a:endCxn id="139" idx="3"/>
              </p:cNvCxnSpPr>
              <p:nvPr/>
            </p:nvCxnSpPr>
            <p:spPr>
              <a:xfrm rot="10800000" flipV="1">
                <a:off x="1922742" y="3048000"/>
                <a:ext cx="440032" cy="2777"/>
              </a:xfrm>
              <a:prstGeom prst="bentConnector3">
                <a:avLst>
                  <a:gd name="adj1" fmla="val 50000"/>
                </a:avLst>
              </a:prstGeom>
              <a:noFill/>
              <a:ln w="28575" cap="flat" cmpd="sng" algn="ctr">
                <a:solidFill>
                  <a:srgbClr val="333333"/>
                </a:solidFill>
                <a:prstDash val="solid"/>
                <a:tailEnd type="stealth" w="lg" len="lg"/>
              </a:ln>
              <a:effectLst/>
            </p:spPr>
          </p:cxnSp>
        </p:grpSp>
        <p:sp>
          <p:nvSpPr>
            <p:cNvPr id="139" name="TextBox 81"/>
            <p:cNvSpPr txBox="1">
              <a:spLocks noChangeArrowheads="1"/>
            </p:cNvSpPr>
            <p:nvPr/>
          </p:nvSpPr>
          <p:spPr bwMode="auto">
            <a:xfrm>
              <a:off x="1526615" y="2445416"/>
              <a:ext cx="396127" cy="448721"/>
            </a:xfrm>
            <a:prstGeom prst="rect">
              <a:avLst/>
            </a:prstGeom>
            <a:noFill/>
            <a:ln w="9525">
              <a:noFill/>
              <a:miter lim="800000"/>
              <a:headEnd/>
              <a:tailEnd/>
            </a:ln>
          </p:spPr>
          <p:txBody>
            <a:bodyPr wrap="none"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latin typeface="Arial" pitchFamily="34" charset="0"/>
                  <a:ea typeface="ヒラギノ角ゴ ProN W6"/>
                  <a:cs typeface="Arial" pitchFamily="34" charset="0"/>
                </a:rPr>
                <a:t>0</a:t>
              </a:r>
            </a:p>
          </p:txBody>
        </p:sp>
      </p:grpSp>
      <p:cxnSp>
        <p:nvCxnSpPr>
          <p:cNvPr id="144" name="Straight Connector 143"/>
          <p:cNvCxnSpPr/>
          <p:nvPr/>
        </p:nvCxnSpPr>
        <p:spPr>
          <a:xfrm>
            <a:off x="4479925" y="3249613"/>
            <a:ext cx="827088" cy="0"/>
          </a:xfrm>
          <a:prstGeom prst="line">
            <a:avLst/>
          </a:prstGeom>
          <a:noFill/>
          <a:ln w="28575" cap="flat" cmpd="sng" algn="ctr">
            <a:solidFill>
              <a:srgbClr val="262626">
                <a:lumMod val="90000"/>
                <a:lumOff val="10000"/>
              </a:srgbClr>
            </a:solidFill>
            <a:prstDash val="solid"/>
            <a:headEnd type="none" w="med" len="med"/>
            <a:tailEnd type="none" w="med" len="med"/>
          </a:ln>
          <a:effectLst/>
        </p:spPr>
      </p:cxnSp>
      <p:cxnSp>
        <p:nvCxnSpPr>
          <p:cNvPr id="145" name="Straight Arrow Connector 144"/>
          <p:cNvCxnSpPr/>
          <p:nvPr/>
        </p:nvCxnSpPr>
        <p:spPr>
          <a:xfrm flipV="1">
            <a:off x="3937000" y="2944813"/>
            <a:ext cx="457200" cy="304800"/>
          </a:xfrm>
          <a:prstGeom prst="straightConnector1">
            <a:avLst/>
          </a:prstGeom>
          <a:noFill/>
          <a:ln w="28575" cap="flat" cmpd="sng" algn="ctr">
            <a:solidFill>
              <a:srgbClr val="FF0000"/>
            </a:solidFill>
            <a:prstDash val="solid"/>
            <a:headEnd type="none"/>
            <a:tailEnd type="stealth" w="lg" len="lg"/>
          </a:ln>
          <a:effectLst/>
        </p:spPr>
      </p:cxnSp>
      <p:cxnSp>
        <p:nvCxnSpPr>
          <p:cNvPr id="146" name="Straight Arrow Connector 145"/>
          <p:cNvCxnSpPr/>
          <p:nvPr/>
        </p:nvCxnSpPr>
        <p:spPr>
          <a:xfrm>
            <a:off x="3937000" y="3236913"/>
            <a:ext cx="533400" cy="1587"/>
          </a:xfrm>
          <a:prstGeom prst="straightConnector1">
            <a:avLst/>
          </a:prstGeom>
          <a:noFill/>
          <a:ln w="28575" cap="flat" cmpd="sng" algn="ctr">
            <a:solidFill>
              <a:srgbClr val="FF0000"/>
            </a:solidFill>
            <a:prstDash val="solid"/>
            <a:headEnd type="none"/>
            <a:tailEnd type="stealth" w="lg" len="lg"/>
          </a:ln>
          <a:effectLst/>
        </p:spPr>
      </p:cxnSp>
      <p:sp>
        <p:nvSpPr>
          <p:cNvPr id="147" name="Oval 146"/>
          <p:cNvSpPr/>
          <p:nvPr/>
        </p:nvSpPr>
        <p:spPr>
          <a:xfrm>
            <a:off x="4475163" y="3208338"/>
            <a:ext cx="76200" cy="76200"/>
          </a:xfrm>
          <a:prstGeom prst="ellipse">
            <a:avLst/>
          </a:prstGeom>
          <a:solidFill>
            <a:srgbClr val="262626"/>
          </a:solidFill>
          <a:ln w="25400" cap="flat" cmpd="sng" algn="ctr">
            <a:solidFill>
              <a:srgbClr val="262626">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48" name="Oval 147"/>
          <p:cNvSpPr/>
          <p:nvPr/>
        </p:nvSpPr>
        <p:spPr>
          <a:xfrm>
            <a:off x="3881438" y="3211513"/>
            <a:ext cx="76200" cy="76200"/>
          </a:xfrm>
          <a:prstGeom prst="ellipse">
            <a:avLst/>
          </a:prstGeom>
          <a:solidFill>
            <a:srgbClr val="262626"/>
          </a:solidFill>
          <a:ln w="25400" cap="flat" cmpd="sng" algn="ctr">
            <a:solidFill>
              <a:srgbClr val="262626">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49" name="Group 91"/>
          <p:cNvGrpSpPr>
            <a:grpSpLocks/>
          </p:cNvGrpSpPr>
          <p:nvPr/>
        </p:nvGrpSpPr>
        <p:grpSpPr bwMode="auto">
          <a:xfrm>
            <a:off x="457200" y="3579814"/>
            <a:ext cx="2752726" cy="1641475"/>
            <a:chOff x="457203" y="3122335"/>
            <a:chExt cx="2752317" cy="1641772"/>
          </a:xfrm>
        </p:grpSpPr>
        <p:sp>
          <p:nvSpPr>
            <p:cNvPr id="150" name="TextBox 92"/>
            <p:cNvSpPr txBox="1">
              <a:spLocks noChangeArrowheads="1"/>
            </p:cNvSpPr>
            <p:nvPr/>
          </p:nvSpPr>
          <p:spPr bwMode="auto">
            <a:xfrm>
              <a:off x="457203" y="3810000"/>
              <a:ext cx="1911531" cy="954107"/>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Myriad Pro Bold Cond"/>
                  <a:ea typeface="ヒラギノ角ゴ ProN W6"/>
                </a:rPr>
                <a:t>Data gets copied</a:t>
              </a:r>
            </a:p>
          </p:txBody>
        </p:sp>
        <p:cxnSp>
          <p:nvCxnSpPr>
            <p:cNvPr id="151" name="Shape 75"/>
            <p:cNvCxnSpPr>
              <a:stCxn id="150" idx="3"/>
              <a:endCxn id="136" idx="2"/>
            </p:cNvCxnSpPr>
            <p:nvPr/>
          </p:nvCxnSpPr>
          <p:spPr>
            <a:xfrm flipV="1">
              <a:off x="2368734" y="3122335"/>
              <a:ext cx="840786" cy="1164719"/>
            </a:xfrm>
            <a:prstGeom prst="curvedConnector2">
              <a:avLst/>
            </a:prstGeom>
            <a:noFill/>
            <a:ln w="19050" cap="flat" cmpd="sng" algn="ctr">
              <a:solidFill>
                <a:srgbClr val="262626">
                  <a:lumMod val="90000"/>
                  <a:lumOff val="10000"/>
                </a:srgbClr>
              </a:solidFill>
              <a:prstDash val="solid"/>
              <a:headEnd type="none"/>
              <a:tailEnd type="stealth" w="lg" len="lg"/>
            </a:ln>
            <a:effectLst/>
          </p:spPr>
        </p:cxnSp>
      </p:grpSp>
      <p:sp>
        <p:nvSpPr>
          <p:cNvPr id="152" name="TextBox 78"/>
          <p:cNvSpPr txBox="1">
            <a:spLocks noChangeArrowheads="1"/>
          </p:cNvSpPr>
          <p:nvPr/>
        </p:nvSpPr>
        <p:spPr bwMode="auto">
          <a:xfrm>
            <a:off x="1525741" y="2134255"/>
            <a:ext cx="607859" cy="523220"/>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Text" lastClr="000000"/>
                </a:solidFill>
                <a:effectLst/>
                <a:uLnTx/>
                <a:uFillTx/>
                <a:latin typeface="Myriad Pro Bold Cond"/>
                <a:ea typeface="ヒラギノ角ゴ ProN W6"/>
              </a:rPr>
              <a:t>src</a:t>
            </a:r>
            <a:endParaRPr kumimoji="0" lang="en-US" sz="28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sp>
        <p:nvSpPr>
          <p:cNvPr id="153" name="TextBox 79"/>
          <p:cNvSpPr txBox="1">
            <a:spLocks noChangeArrowheads="1"/>
          </p:cNvSpPr>
          <p:nvPr/>
        </p:nvSpPr>
        <p:spPr bwMode="auto">
          <a:xfrm>
            <a:off x="1525741" y="2972455"/>
            <a:ext cx="647934" cy="523220"/>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Text" lastClr="000000"/>
                </a:solidFill>
                <a:effectLst/>
                <a:uLnTx/>
                <a:uFillTx/>
                <a:latin typeface="Myriad Pro Bold Cond"/>
                <a:ea typeface="ヒラギノ角ゴ ProN W6"/>
              </a:rPr>
              <a:t>dst</a:t>
            </a:r>
            <a:endParaRPr kumimoji="0" lang="en-US" sz="2800" b="0" i="0" u="none" strike="noStrike" kern="0" cap="none" spc="0" normalizeH="0" baseline="0" noProof="0" dirty="0">
              <a:ln>
                <a:noFill/>
              </a:ln>
              <a:solidFill>
                <a:sysClr val="windowText" lastClr="000000"/>
              </a:solidFill>
              <a:effectLst/>
              <a:uLnTx/>
              <a:uFillTx/>
              <a:latin typeface="Myriad Pro Bold Cond"/>
              <a:ea typeface="ヒラギノ角ゴ ProN W6"/>
            </a:endParaRPr>
          </a:p>
        </p:txBody>
      </p:sp>
    </p:spTree>
    <p:extLst>
      <p:ext uri="{BB962C8B-B14F-4D97-AF65-F5344CB8AC3E}">
        <p14:creationId xmlns:p14="http://schemas.microsoft.com/office/powerpoint/2010/main" val="3172927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9"/>
                                        </p:tgtEl>
                                      </p:cBhvr>
                                    </p:animEffect>
                                    <p:set>
                                      <p:cBhvr>
                                        <p:cTn id="7" dur="1" fill="hold">
                                          <p:stCondLst>
                                            <p:cond delay="499"/>
                                          </p:stCondLst>
                                        </p:cTn>
                                        <p:tgtEl>
                                          <p:spTgt spid="9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fade">
                                      <p:cBhvr>
                                        <p:cTn id="10" dur="500"/>
                                        <p:tgtEl>
                                          <p:spTgt spid="10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xit" presetSubtype="26" fill="hold" grpId="0" nodeType="clickEffect">
                                  <p:stCondLst>
                                    <p:cond delay="0"/>
                                  </p:stCondLst>
                                  <p:childTnLst>
                                    <p:animEffect transition="out" filter="barn(inHorizontal)">
                                      <p:cBhvr>
                                        <p:cTn id="14" dur="500"/>
                                        <p:tgtEl>
                                          <p:spTgt spid="79"/>
                                        </p:tgtEl>
                                      </p:cBhvr>
                                    </p:animEffect>
                                    <p:set>
                                      <p:cBhvr>
                                        <p:cTn id="15" dur="1" fill="hold">
                                          <p:stCondLst>
                                            <p:cond delay="499"/>
                                          </p:stCondLst>
                                        </p:cTn>
                                        <p:tgtEl>
                                          <p:spTgt spid="79"/>
                                        </p:tgtEl>
                                        <p:attrNameLst>
                                          <p:attrName>style.visibility</p:attrName>
                                        </p:attrNameLst>
                                      </p:cBhvr>
                                      <p:to>
                                        <p:strVal val="hidden"/>
                                      </p:to>
                                    </p:set>
                                  </p:childTnLst>
                                </p:cTn>
                              </p:par>
                              <p:par>
                                <p:cTn id="16" presetID="1" presetClass="entr" presetSubtype="0" fill="hold" grpId="0" nodeType="withEffect">
                                  <p:stCondLst>
                                    <p:cond delay="0"/>
                                  </p:stCondLst>
                                  <p:childTnLst>
                                    <p:set>
                                      <p:cBhvr>
                                        <p:cTn id="17" dur="1" fill="hold">
                                          <p:stCondLst>
                                            <p:cond delay="0"/>
                                          </p:stCondLst>
                                        </p:cTn>
                                        <p:tgtEl>
                                          <p:spTgt spid="80"/>
                                        </p:tgtEl>
                                        <p:attrNameLst>
                                          <p:attrName>style.visibility</p:attrName>
                                        </p:attrNameLst>
                                      </p:cBhvr>
                                      <p:to>
                                        <p:strVal val="visible"/>
                                      </p:to>
                                    </p:set>
                                  </p:childTnLst>
                                </p:cTn>
                              </p:par>
                              <p:par>
                                <p:cTn id="18" presetID="10" presetClass="exit" presetSubtype="0" fill="hold" nodeType="withEffect">
                                  <p:stCondLst>
                                    <p:cond delay="0"/>
                                  </p:stCondLst>
                                  <p:childTnLst>
                                    <p:animEffect transition="out" filter="fade">
                                      <p:cBhvr>
                                        <p:cTn id="19" dur="500"/>
                                        <p:tgtEl>
                                          <p:spTgt spid="81"/>
                                        </p:tgtEl>
                                      </p:cBhvr>
                                    </p:animEffect>
                                    <p:set>
                                      <p:cBhvr>
                                        <p:cTn id="20" dur="1" fill="hold">
                                          <p:stCondLst>
                                            <p:cond delay="499"/>
                                          </p:stCondLst>
                                        </p:cTn>
                                        <p:tgtEl>
                                          <p:spTgt spid="81"/>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101"/>
                                        </p:tgtEl>
                                        <p:attrNameLst>
                                          <p:attrName>style.visibility</p:attrName>
                                        </p:attrNameLst>
                                      </p:cBhvr>
                                      <p:to>
                                        <p:strVal val="visible"/>
                                      </p:to>
                                    </p:set>
                                    <p:animEffect transition="in" filter="fade">
                                      <p:cBhvr>
                                        <p:cTn id="23" dur="500"/>
                                        <p:tgtEl>
                                          <p:spTgt spid="101"/>
                                        </p:tgtEl>
                                      </p:cBhvr>
                                    </p:animEffect>
                                  </p:childTnLst>
                                </p:cTn>
                              </p:par>
                              <p:par>
                                <p:cTn id="24" presetID="10" presetClass="exit" presetSubtype="0" fill="hold" nodeType="withEffect">
                                  <p:stCondLst>
                                    <p:cond delay="0"/>
                                  </p:stCondLst>
                                  <p:childTnLst>
                                    <p:animEffect transition="out" filter="fade">
                                      <p:cBhvr>
                                        <p:cTn id="25" dur="500"/>
                                        <p:tgtEl>
                                          <p:spTgt spid="112"/>
                                        </p:tgtEl>
                                      </p:cBhvr>
                                    </p:animEffect>
                                    <p:set>
                                      <p:cBhvr>
                                        <p:cTn id="26" dur="1" fill="hold">
                                          <p:stCondLst>
                                            <p:cond delay="499"/>
                                          </p:stCondLst>
                                        </p:cTn>
                                        <p:tgtEl>
                                          <p:spTgt spid="112"/>
                                        </p:tgtEl>
                                        <p:attrNameLst>
                                          <p:attrName>style.visibility</p:attrName>
                                        </p:attrNameLst>
                                      </p:cBhvr>
                                      <p:to>
                                        <p:strVal val="hidden"/>
                                      </p:to>
                                    </p:set>
                                  </p:childTnLst>
                                </p:cTn>
                              </p:par>
                              <p:par>
                                <p:cTn id="27" presetID="10" presetClass="entr" presetSubtype="0" fill="hold" nodeType="withEffect">
                                  <p:stCondLst>
                                    <p:cond delay="0"/>
                                  </p:stCondLst>
                                  <p:childTnLst>
                                    <p:set>
                                      <p:cBhvr>
                                        <p:cTn id="28" dur="1" fill="hold">
                                          <p:stCondLst>
                                            <p:cond delay="0"/>
                                          </p:stCondLst>
                                        </p:cTn>
                                        <p:tgtEl>
                                          <p:spTgt spid="115"/>
                                        </p:tgtEl>
                                        <p:attrNameLst>
                                          <p:attrName>style.visibility</p:attrName>
                                        </p:attrNameLst>
                                      </p:cBhvr>
                                      <p:to>
                                        <p:strVal val="visible"/>
                                      </p:to>
                                    </p:set>
                                    <p:animEffect transition="in" filter="fade">
                                      <p:cBhvr>
                                        <p:cTn id="29" dur="500"/>
                                        <p:tgtEl>
                                          <p:spTgt spid="11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01"/>
                                        </p:tgtEl>
                                      </p:cBhvr>
                                    </p:animEffect>
                                    <p:set>
                                      <p:cBhvr>
                                        <p:cTn id="34" dur="1" fill="hold">
                                          <p:stCondLst>
                                            <p:cond delay="499"/>
                                          </p:stCondLst>
                                        </p:cTn>
                                        <p:tgtEl>
                                          <p:spTgt spid="101"/>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86"/>
                                        </p:tgtEl>
                                      </p:cBhvr>
                                    </p:animEffect>
                                    <p:set>
                                      <p:cBhvr>
                                        <p:cTn id="37" dur="1" fill="hold">
                                          <p:stCondLst>
                                            <p:cond delay="499"/>
                                          </p:stCondLst>
                                        </p:cTn>
                                        <p:tgtEl>
                                          <p:spTgt spid="86"/>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106"/>
                                        </p:tgtEl>
                                        <p:attrNameLst>
                                          <p:attrName>style.visibility</p:attrName>
                                        </p:attrNameLst>
                                      </p:cBhvr>
                                      <p:to>
                                        <p:strVal val="visible"/>
                                      </p:to>
                                    </p:set>
                                    <p:animEffect transition="in" filter="fade">
                                      <p:cBhvr>
                                        <p:cTn id="40" dur="500"/>
                                        <p:tgtEl>
                                          <p:spTgt spid="106"/>
                                        </p:tgtEl>
                                      </p:cBhvr>
                                    </p:animEffect>
                                  </p:childTnLst>
                                </p:cTn>
                              </p:par>
                              <p:par>
                                <p:cTn id="41" presetID="10" presetClass="entr" presetSubtype="0" fill="hold" nodeType="withEffect">
                                  <p:stCondLst>
                                    <p:cond delay="0"/>
                                  </p:stCondLst>
                                  <p:childTnLst>
                                    <p:set>
                                      <p:cBhvr>
                                        <p:cTn id="42" dur="1" fill="hold">
                                          <p:stCondLst>
                                            <p:cond delay="0"/>
                                          </p:stCondLst>
                                        </p:cTn>
                                        <p:tgtEl>
                                          <p:spTgt spid="109"/>
                                        </p:tgtEl>
                                        <p:attrNameLst>
                                          <p:attrName>style.visibility</p:attrName>
                                        </p:attrNameLst>
                                      </p:cBhvr>
                                      <p:to>
                                        <p:strVal val="visible"/>
                                      </p:to>
                                    </p:set>
                                    <p:animEffect transition="in" filter="fade">
                                      <p:cBhvr>
                                        <p:cTn id="43" dur="500"/>
                                        <p:tgtEl>
                                          <p:spTgt spid="109"/>
                                        </p:tgtEl>
                                      </p:cBhvr>
                                    </p:animEffect>
                                  </p:childTnLst>
                                </p:cTn>
                              </p:par>
                              <p:par>
                                <p:cTn id="44" presetID="10" presetClass="entr" presetSubtype="0" fill="hold" nodeType="withEffect">
                                  <p:stCondLst>
                                    <p:cond delay="0"/>
                                  </p:stCondLst>
                                  <p:childTnLst>
                                    <p:set>
                                      <p:cBhvr>
                                        <p:cTn id="45" dur="1" fill="hold">
                                          <p:stCondLst>
                                            <p:cond delay="0"/>
                                          </p:stCondLst>
                                        </p:cTn>
                                        <p:tgtEl>
                                          <p:spTgt spid="130"/>
                                        </p:tgtEl>
                                        <p:attrNameLst>
                                          <p:attrName>style.visibility</p:attrName>
                                        </p:attrNameLst>
                                      </p:cBhvr>
                                      <p:to>
                                        <p:strVal val="visible"/>
                                      </p:to>
                                    </p:set>
                                    <p:animEffect transition="in" filter="fade">
                                      <p:cBhvr>
                                        <p:cTn id="46" dur="500"/>
                                        <p:tgtEl>
                                          <p:spTgt spid="13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30"/>
                                        </p:tgtEl>
                                      </p:cBhvr>
                                    </p:animEffect>
                                    <p:set>
                                      <p:cBhvr>
                                        <p:cTn id="51" dur="1" fill="hold">
                                          <p:stCondLst>
                                            <p:cond delay="499"/>
                                          </p:stCondLst>
                                        </p:cTn>
                                        <p:tgtEl>
                                          <p:spTgt spid="130"/>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12"/>
                                        </p:tgtEl>
                                        <p:attrNameLst>
                                          <p:attrName>style.visibility</p:attrName>
                                        </p:attrNameLst>
                                      </p:cBhvr>
                                      <p:to>
                                        <p:strVal val="visible"/>
                                      </p:to>
                                    </p:set>
                                    <p:animEffect transition="in" filter="fade">
                                      <p:cBhvr>
                                        <p:cTn id="56" dur="500"/>
                                        <p:tgtEl>
                                          <p:spTgt spid="112"/>
                                        </p:tgtEl>
                                      </p:cBhvr>
                                    </p:animEffect>
                                  </p:childTnLst>
                                </p:cTn>
                              </p:par>
                              <p:par>
                                <p:cTn id="57" presetID="10" presetClass="exit" presetSubtype="0" fill="hold" nodeType="withEffect">
                                  <p:stCondLst>
                                    <p:cond delay="0"/>
                                  </p:stCondLst>
                                  <p:childTnLst>
                                    <p:animEffect transition="out" filter="fade">
                                      <p:cBhvr>
                                        <p:cTn id="58" dur="500"/>
                                        <p:tgtEl>
                                          <p:spTgt spid="115"/>
                                        </p:tgtEl>
                                      </p:cBhvr>
                                    </p:animEffect>
                                    <p:set>
                                      <p:cBhvr>
                                        <p:cTn id="59" dur="1" fill="hold">
                                          <p:stCondLst>
                                            <p:cond delay="499"/>
                                          </p:stCondLst>
                                        </p:cTn>
                                        <p:tgtEl>
                                          <p:spTgt spid="115"/>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500"/>
                                        <p:tgtEl>
                                          <p:spTgt spid="80"/>
                                        </p:tgtEl>
                                      </p:cBhvr>
                                    </p:animEffect>
                                    <p:set>
                                      <p:cBhvr>
                                        <p:cTn id="62" dur="1" fill="hold">
                                          <p:stCondLst>
                                            <p:cond delay="499"/>
                                          </p:stCondLst>
                                        </p:cTn>
                                        <p:tgtEl>
                                          <p:spTgt spid="80"/>
                                        </p:tgtEl>
                                        <p:attrNameLst>
                                          <p:attrName>style.visibility</p:attrName>
                                        </p:attrNameLst>
                                      </p:cBhvr>
                                      <p:to>
                                        <p:strVal val="hidden"/>
                                      </p:to>
                                    </p:set>
                                  </p:childTnLst>
                                </p:cTn>
                              </p:par>
                              <p:par>
                                <p:cTn id="63" presetID="22" presetClass="entr" presetSubtype="4" fill="hold" grpId="1" nodeType="withEffect">
                                  <p:stCondLst>
                                    <p:cond delay="0"/>
                                  </p:stCondLst>
                                  <p:childTnLst>
                                    <p:set>
                                      <p:cBhvr>
                                        <p:cTn id="64" dur="1" fill="hold">
                                          <p:stCondLst>
                                            <p:cond delay="0"/>
                                          </p:stCondLst>
                                        </p:cTn>
                                        <p:tgtEl>
                                          <p:spTgt spid="79"/>
                                        </p:tgtEl>
                                        <p:attrNameLst>
                                          <p:attrName>style.visibility</p:attrName>
                                        </p:attrNameLst>
                                      </p:cBhvr>
                                      <p:to>
                                        <p:strVal val="visible"/>
                                      </p:to>
                                    </p:set>
                                    <p:animEffect transition="in" filter="wipe(down)">
                                      <p:cBhvr>
                                        <p:cTn id="65" dur="500"/>
                                        <p:tgtEl>
                                          <p:spTgt spid="79"/>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99"/>
                                        </p:tgtEl>
                                        <p:attrNameLst>
                                          <p:attrName>style.visibility</p:attrName>
                                        </p:attrNameLst>
                                      </p:cBhvr>
                                      <p:to>
                                        <p:strVal val="visible"/>
                                      </p:to>
                                    </p:set>
                                    <p:animEffect transition="in" filter="fade">
                                      <p:cBhvr>
                                        <p:cTn id="70" dur="500"/>
                                        <p:tgtEl>
                                          <p:spTgt spid="99"/>
                                        </p:tgtEl>
                                      </p:cBhvr>
                                    </p:animEffect>
                                  </p:childTnLst>
                                </p:cTn>
                              </p:par>
                              <p:par>
                                <p:cTn id="71" presetID="10" presetClass="exit" presetSubtype="0" fill="hold" nodeType="withEffect">
                                  <p:stCondLst>
                                    <p:cond delay="0"/>
                                  </p:stCondLst>
                                  <p:childTnLst>
                                    <p:animEffect transition="out" filter="fade">
                                      <p:cBhvr>
                                        <p:cTn id="72" dur="500"/>
                                        <p:tgtEl>
                                          <p:spTgt spid="100"/>
                                        </p:tgtEl>
                                      </p:cBhvr>
                                    </p:animEffect>
                                    <p:set>
                                      <p:cBhvr>
                                        <p:cTn id="73" dur="1" fill="hold">
                                          <p:stCondLst>
                                            <p:cond delay="499"/>
                                          </p:stCondLst>
                                        </p:cTn>
                                        <p:tgtEl>
                                          <p:spTgt spid="100"/>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46"/>
                                        </p:tgtEl>
                                        <p:attrNameLst>
                                          <p:attrName>style.visibility</p:attrName>
                                        </p:attrNameLst>
                                      </p:cBhvr>
                                      <p:to>
                                        <p:strVal val="visible"/>
                                      </p:to>
                                    </p:set>
                                    <p:animEffect transition="in" filter="fade">
                                      <p:cBhvr>
                                        <p:cTn id="78" dur="500"/>
                                        <p:tgtEl>
                                          <p:spTgt spid="146"/>
                                        </p:tgtEl>
                                      </p:cBhvr>
                                    </p:animEffect>
                                  </p:childTnLst>
                                </p:cTn>
                              </p:par>
                              <p:par>
                                <p:cTn id="79" presetID="10" presetClass="exit" presetSubtype="0" fill="hold" nodeType="withEffect">
                                  <p:stCondLst>
                                    <p:cond delay="0"/>
                                  </p:stCondLst>
                                  <p:childTnLst>
                                    <p:animEffect transition="out" filter="fade">
                                      <p:cBhvr>
                                        <p:cTn id="80" dur="500"/>
                                        <p:tgtEl>
                                          <p:spTgt spid="145"/>
                                        </p:tgtEl>
                                      </p:cBhvr>
                                    </p:animEffect>
                                    <p:set>
                                      <p:cBhvr>
                                        <p:cTn id="81" dur="1" fill="hold">
                                          <p:stCondLst>
                                            <p:cond delay="499"/>
                                          </p:stCondLst>
                                        </p:cTn>
                                        <p:tgtEl>
                                          <p:spTgt spid="145"/>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136"/>
                                        </p:tgtEl>
                                        <p:attrNameLst>
                                          <p:attrName>style.visibility</p:attrName>
                                        </p:attrNameLst>
                                      </p:cBhvr>
                                      <p:to>
                                        <p:strVal val="visible"/>
                                      </p:to>
                                    </p:set>
                                    <p:animEffect transition="in" filter="wipe(down)">
                                      <p:cBhvr>
                                        <p:cTn id="86" dur="500"/>
                                        <p:tgtEl>
                                          <p:spTgt spid="136"/>
                                        </p:tgtEl>
                                      </p:cBhvr>
                                    </p:animEffect>
                                  </p:childTnLst>
                                </p:cTn>
                              </p:par>
                              <p:par>
                                <p:cTn id="87" presetID="10" presetClass="entr" presetSubtype="0" fill="hold" nodeType="withEffect">
                                  <p:stCondLst>
                                    <p:cond delay="0"/>
                                  </p:stCondLst>
                                  <p:childTnLst>
                                    <p:set>
                                      <p:cBhvr>
                                        <p:cTn id="88" dur="1" fill="hold">
                                          <p:stCondLst>
                                            <p:cond delay="0"/>
                                          </p:stCondLst>
                                        </p:cTn>
                                        <p:tgtEl>
                                          <p:spTgt spid="149"/>
                                        </p:tgtEl>
                                        <p:attrNameLst>
                                          <p:attrName>style.visibility</p:attrName>
                                        </p:attrNameLst>
                                      </p:cBhvr>
                                      <p:to>
                                        <p:strVal val="visible"/>
                                      </p:to>
                                    </p:set>
                                    <p:animEffect transition="in" filter="fade">
                                      <p:cBhvr>
                                        <p:cTn id="89" dur="5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79" grpId="1" animBg="1"/>
      <p:bldP spid="80" grpId="0" animBg="1"/>
      <p:bldP spid="80" grpId="1" animBg="1"/>
      <p:bldP spid="136"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3752"/>
            <a:ext cx="8229600" cy="1143000"/>
          </a:xfrm>
        </p:spPr>
        <p:txBody>
          <a:bodyPr>
            <a:normAutofit fontScale="90000"/>
          </a:bodyPr>
          <a:lstStyle/>
          <a:p>
            <a:r>
              <a:rPr lang="en-US" dirty="0" err="1">
                <a:solidFill>
                  <a:srgbClr val="1A5712"/>
                </a:solidFill>
                <a:latin typeface="Garamond"/>
                <a:cs typeface="Garamond"/>
              </a:rPr>
              <a:t>RowClone</a:t>
            </a:r>
            <a:r>
              <a:rPr lang="en-US" dirty="0">
                <a:solidFill>
                  <a:srgbClr val="1A5712"/>
                </a:solidFill>
                <a:latin typeface="Garamond"/>
                <a:cs typeface="Garamond"/>
              </a:rPr>
              <a:t>: Latency and Energy Savings</a:t>
            </a:r>
          </a:p>
        </p:txBody>
      </p:sp>
      <p:graphicFrame>
        <p:nvGraphicFramePr>
          <p:cNvPr id="4" name="Chart 3"/>
          <p:cNvGraphicFramePr/>
          <p:nvPr/>
        </p:nvGraphicFramePr>
        <p:xfrm>
          <a:off x="457200" y="1447800"/>
          <a:ext cx="8077200" cy="48006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bwMode="auto">
          <a:xfrm rot="16200000" flipH="1">
            <a:off x="1409703" y="3695699"/>
            <a:ext cx="2819397" cy="1"/>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6" name="TextBox 5"/>
          <p:cNvSpPr txBox="1"/>
          <p:nvPr/>
        </p:nvSpPr>
        <p:spPr>
          <a:xfrm>
            <a:off x="2819400" y="2438400"/>
            <a:ext cx="992579"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11.6x</a:t>
            </a:r>
          </a:p>
        </p:txBody>
      </p:sp>
      <p:cxnSp>
        <p:nvCxnSpPr>
          <p:cNvPr id="7" name="Straight Arrow Connector 6"/>
          <p:cNvCxnSpPr/>
          <p:nvPr/>
        </p:nvCxnSpPr>
        <p:spPr bwMode="auto">
          <a:xfrm rot="16200000" flipH="1">
            <a:off x="4615523" y="3842676"/>
            <a:ext cx="3124200" cy="10847"/>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8" name="TextBox 7"/>
          <p:cNvSpPr txBox="1"/>
          <p:nvPr/>
        </p:nvSpPr>
        <p:spPr>
          <a:xfrm>
            <a:off x="6183045" y="2438400"/>
            <a:ext cx="713632"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74x</a:t>
            </a:r>
          </a:p>
        </p:txBody>
      </p:sp>
      <p:sp>
        <p:nvSpPr>
          <p:cNvPr id="10" name="Slide Number Placeholder 9"/>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3C8E0-6DD9-4302-9AA9-5177C785CB79}"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1" name="Rectangle 10"/>
          <p:cNvSpPr/>
          <p:nvPr/>
        </p:nvSpPr>
        <p:spPr>
          <a:xfrm>
            <a:off x="251520" y="6165304"/>
            <a:ext cx="7848872" cy="67710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000000"/>
                </a:solidFill>
                <a:effectLst/>
                <a:uLnTx/>
                <a:uFillTx/>
                <a:latin typeface="Tahoma" charset="0"/>
                <a:ea typeface="+mn-ea"/>
                <a:cs typeface="+mn-cs"/>
              </a:rPr>
              <a:t>Seshadri et al., “</a:t>
            </a:r>
            <a:r>
              <a:rPr kumimoji="0" lang="en-US" altLang="ja-JP" sz="1900" b="0" i="0" u="none" strike="noStrike" kern="1200" cap="none" spc="0" normalizeH="0" baseline="0" noProof="0" dirty="0" err="1">
                <a:ln>
                  <a:noFill/>
                </a:ln>
                <a:solidFill>
                  <a:srgbClr val="0000FF"/>
                </a:solidFill>
                <a:effectLst/>
                <a:uLnTx/>
                <a:uFillTx/>
                <a:latin typeface="Tahoma" charset="0"/>
                <a:ea typeface="ＭＳ Ｐゴシック" panose="020B0600070205080204" pitchFamily="34" charset="-128"/>
                <a:cs typeface="+mn-cs"/>
              </a:rPr>
              <a:t>RowClone</a:t>
            </a:r>
            <a:r>
              <a:rPr kumimoji="0" lang="en-US" altLang="ja-JP" sz="1900" b="0" i="0" u="none" strike="noStrike" kern="1200" cap="none" spc="0" normalizeH="0" baseline="0" noProof="0" dirty="0">
                <a:ln>
                  <a:noFill/>
                </a:ln>
                <a:solidFill>
                  <a:srgbClr val="0000FF"/>
                </a:solidFill>
                <a:effectLst/>
                <a:uLnTx/>
                <a:uFillTx/>
                <a:latin typeface="Tahoma" charset="0"/>
                <a:ea typeface="ＭＳ Ｐゴシック" panose="020B0600070205080204" pitchFamily="34" charset="-128"/>
                <a:cs typeface="+mn-cs"/>
              </a:rPr>
              <a:t>: Fast and Efficient In-DRAM Copy and Initialization of Bulk Data</a:t>
            </a:r>
            <a:r>
              <a:rPr kumimoji="0" lang="en-US" altLang="ja-JP" sz="19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a:t>
            </a:r>
            <a:r>
              <a:rPr kumimoji="0" lang="en-US" sz="1900" b="0" i="0" u="none" strike="noStrike" kern="1200" cap="none" spc="0" normalizeH="0" baseline="0" noProof="0" dirty="0">
                <a:ln>
                  <a:noFill/>
                </a:ln>
                <a:solidFill>
                  <a:srgbClr val="000000"/>
                </a:solidFill>
                <a:effectLst/>
                <a:uLnTx/>
                <a:uFillTx/>
                <a:latin typeface="Tahoma" charset="0"/>
                <a:ea typeface="+mn-ea"/>
                <a:cs typeface="+mn-cs"/>
              </a:rPr>
              <a:t>”</a:t>
            </a:r>
            <a:r>
              <a:rPr kumimoji="0" lang="en-US" altLang="ja-JP" sz="19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 MICRO 2013.</a:t>
            </a:r>
            <a:endParaRPr kumimoji="0" lang="en-US" sz="19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181742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RowClone</a:t>
            </a:r>
          </a:p>
        </p:txBody>
      </p:sp>
      <p:sp>
        <p:nvSpPr>
          <p:cNvPr id="3" name="Content Placeholder 2"/>
          <p:cNvSpPr>
            <a:spLocks noGrp="1"/>
          </p:cNvSpPr>
          <p:nvPr>
            <p:ph idx="1"/>
          </p:nvPr>
        </p:nvSpPr>
        <p:spPr>
          <a:xfrm>
            <a:off x="228600" y="1012279"/>
            <a:ext cx="8610600" cy="5153025"/>
          </a:xfrm>
        </p:spPr>
        <p:txBody>
          <a:bodyPr/>
          <a:lstStyle/>
          <a:p>
            <a:r>
              <a:rPr lang="en-US" sz="1800" dirty="0"/>
              <a:t>Vivek Seshadri, Yoongu Kim, Chris Fallin, Donghyuk Lee, </a:t>
            </a:r>
            <a:r>
              <a:rPr lang="en-US" sz="1800" dirty="0" err="1"/>
              <a:t>Rachata</a:t>
            </a:r>
            <a:r>
              <a:rPr lang="en-US" sz="1800" dirty="0"/>
              <a:t> </a:t>
            </a:r>
            <a:r>
              <a:rPr lang="en-US" sz="1800" dirty="0" err="1"/>
              <a:t>Ausavarungnirun</a:t>
            </a:r>
            <a:r>
              <a:rPr lang="en-US" sz="1800" dirty="0"/>
              <a:t>, Gennady </a:t>
            </a:r>
            <a:r>
              <a:rPr lang="en-US" sz="1800" dirty="0" err="1"/>
              <a:t>Pekhimenko</a:t>
            </a:r>
            <a:r>
              <a:rPr lang="en-US" sz="1800" dirty="0"/>
              <a:t>, </a:t>
            </a:r>
            <a:r>
              <a:rPr lang="en-US" sz="1800" dirty="0" err="1"/>
              <a:t>Yixin</a:t>
            </a:r>
            <a:r>
              <a:rPr lang="en-US" sz="1800" dirty="0"/>
              <a:t> </a:t>
            </a:r>
            <a:r>
              <a:rPr lang="en-US" sz="1800" dirty="0" err="1"/>
              <a:t>Luo</a:t>
            </a:r>
            <a:r>
              <a:rPr lang="en-US" sz="1800" dirty="0"/>
              <a:t>, Onur Mutlu, Michael A. </a:t>
            </a:r>
            <a:r>
              <a:rPr lang="en-US" sz="1800" dirty="0" err="1"/>
              <a:t>Kozuch</a:t>
            </a:r>
            <a:r>
              <a:rPr lang="en-US" sz="1800" dirty="0"/>
              <a:t>, Phillip B. Gibbons, and Todd C. </a:t>
            </a:r>
            <a:r>
              <a:rPr lang="en-US" sz="1800" dirty="0" err="1"/>
              <a:t>Mowry</a:t>
            </a:r>
            <a:r>
              <a:rPr lang="en-US" sz="1800" dirty="0"/>
              <a:t>,</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"RowClone: Fast and Energy-Efficient In-DRAM Bulk Data Copy and Initialization"</a:t>
            </a:r>
            <a:br>
              <a:rPr lang="en-US" sz="1800" dirty="0">
                <a:solidFill>
                  <a:srgbClr val="0432FF"/>
                </a:solidFill>
              </a:rPr>
            </a:br>
            <a:r>
              <a:rPr lang="en-US" sz="1800" i="1" dirty="0"/>
              <a:t>Proceedings of the </a:t>
            </a:r>
            <a:r>
              <a:rPr lang="en-US" sz="1800" i="1" dirty="0">
                <a:hlinkClick r:id="rId3"/>
              </a:rPr>
              <a:t>46th International Symposium on Microarchitecture</a:t>
            </a:r>
            <a:r>
              <a:rPr lang="en-US" sz="1800" i="1" dirty="0"/>
              <a:t> (</a:t>
            </a:r>
            <a:r>
              <a:rPr lang="en-US" sz="1800" b="1" i="1" dirty="0"/>
              <a:t>MICRO</a:t>
            </a:r>
            <a:r>
              <a:rPr lang="en-US" sz="1800" i="1" dirty="0"/>
              <a:t>)</a:t>
            </a:r>
            <a:r>
              <a:rPr lang="en-US" sz="1800" dirty="0"/>
              <a:t>, Davis, CA, December 2013. [</a:t>
            </a:r>
            <a:r>
              <a:rPr lang="en-US" sz="1800" dirty="0">
                <a:hlinkClick r:id="rId4"/>
              </a:rPr>
              <a:t>Slides (pptx)</a:t>
            </a:r>
            <a:r>
              <a:rPr lang="en-US" sz="1800" dirty="0"/>
              <a:t> </a:t>
            </a:r>
            <a:r>
              <a:rPr lang="en-US" sz="1800" dirty="0">
                <a:hlinkClick r:id="rId5"/>
              </a:rPr>
              <a:t>(pdf)</a:t>
            </a:r>
            <a:r>
              <a:rPr lang="en-US" sz="1800" dirty="0"/>
              <a:t>] [</a:t>
            </a:r>
            <a:r>
              <a:rPr lang="en-US" sz="1800" dirty="0">
                <a:hlinkClick r:id="rId6"/>
              </a:rPr>
              <a:t>Lightning Session Slides (pptx)</a:t>
            </a:r>
            <a:r>
              <a:rPr lang="en-US" sz="1800" dirty="0"/>
              <a:t> </a:t>
            </a:r>
            <a:r>
              <a:rPr lang="en-US" sz="1800" dirty="0">
                <a:hlinkClick r:id="rId7"/>
              </a:rPr>
              <a:t>(pdf)</a:t>
            </a:r>
            <a:r>
              <a:rPr lang="en-US" sz="1800" dirty="0"/>
              <a:t>] [</a:t>
            </a:r>
            <a:r>
              <a:rPr lang="en-US" sz="1800" dirty="0">
                <a:hlinkClick r:id="rId8"/>
              </a:rPr>
              <a:t>Poster (pptx)</a:t>
            </a:r>
            <a:r>
              <a:rPr lang="en-US" sz="1800" dirty="0"/>
              <a:t> </a:t>
            </a:r>
            <a:r>
              <a:rPr lang="en-US" sz="1800" dirty="0">
                <a:hlinkClick r:id="rId9"/>
              </a:rPr>
              <a:t>(pdf)</a:t>
            </a:r>
            <a:r>
              <a:rPr lang="en-US" sz="1800" dirty="0"/>
              <a:t>] </a:t>
            </a:r>
          </a:p>
          <a:p>
            <a:endParaRPr lang="en-US" sz="20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176</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6" name="Picture 5"/>
          <p:cNvPicPr>
            <a:picLocks noChangeAspect="1"/>
          </p:cNvPicPr>
          <p:nvPr/>
        </p:nvPicPr>
        <p:blipFill>
          <a:blip r:embed="rId10"/>
          <a:stretch>
            <a:fillRect/>
          </a:stretch>
        </p:blipFill>
        <p:spPr>
          <a:xfrm>
            <a:off x="0" y="3562817"/>
            <a:ext cx="9144000" cy="3322567"/>
          </a:xfrm>
          <a:prstGeom prst="rect">
            <a:avLst/>
          </a:prstGeom>
        </p:spPr>
      </p:pic>
    </p:spTree>
    <p:extLst>
      <p:ext uri="{BB962C8B-B14F-4D97-AF65-F5344CB8AC3E}">
        <p14:creationId xmlns:p14="http://schemas.microsoft.com/office/powerpoint/2010/main" val="25350589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7473-7E21-7436-74E0-F287D60C1EE3}"/>
              </a:ext>
            </a:extLst>
          </p:cNvPr>
          <p:cNvSpPr>
            <a:spLocks noGrp="1"/>
          </p:cNvSpPr>
          <p:nvPr>
            <p:ph type="title"/>
          </p:nvPr>
        </p:nvSpPr>
        <p:spPr/>
        <p:txBody>
          <a:bodyPr/>
          <a:lstStyle/>
          <a:p>
            <a:r>
              <a:rPr lang="en-US" dirty="0" err="1"/>
              <a:t>RowClone</a:t>
            </a:r>
            <a:r>
              <a:rPr lang="en-US" dirty="0"/>
              <a:t> in Off-the-Shelf DRAM Chips</a:t>
            </a:r>
          </a:p>
        </p:txBody>
      </p:sp>
      <p:sp>
        <p:nvSpPr>
          <p:cNvPr id="3" name="Content Placeholder 2">
            <a:extLst>
              <a:ext uri="{FF2B5EF4-FFF2-40B4-BE49-F238E27FC236}">
                <a16:creationId xmlns:a16="http://schemas.microsoft.com/office/drawing/2014/main" id="{7A7D763B-460D-5047-4208-B36908168001}"/>
              </a:ext>
            </a:extLst>
          </p:cNvPr>
          <p:cNvSpPr>
            <a:spLocks noGrp="1"/>
          </p:cNvSpPr>
          <p:nvPr>
            <p:ph idx="1"/>
          </p:nvPr>
        </p:nvSpPr>
        <p:spPr>
          <a:xfrm>
            <a:off x="228600" y="1259613"/>
            <a:ext cx="8610600" cy="5193723"/>
          </a:xfrm>
        </p:spPr>
        <p:txBody>
          <a:bodyPr/>
          <a:lstStyle/>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endParaRPr lang="en-US" dirty="0"/>
          </a:p>
        </p:txBody>
      </p:sp>
      <p:sp>
        <p:nvSpPr>
          <p:cNvPr id="4" name="Slide Number Placeholder 3">
            <a:extLst>
              <a:ext uri="{FF2B5EF4-FFF2-40B4-BE49-F238E27FC236}">
                <a16:creationId xmlns:a16="http://schemas.microsoft.com/office/drawing/2014/main" id="{3C325695-C676-E649-2556-7B4EBA3C4291}"/>
              </a:ext>
            </a:extLst>
          </p:cNvPr>
          <p:cNvSpPr>
            <a:spLocks noGrp="1"/>
          </p:cNvSpPr>
          <p:nvPr>
            <p:ph type="sldNum" sz="quarter" idx="11"/>
          </p:nvPr>
        </p:nvSpPr>
        <p:spPr/>
        <p:txBody>
          <a:bodyPr/>
          <a:lstStyle/>
          <a:p>
            <a:pPr>
              <a:defRPr/>
            </a:pPr>
            <a:fld id="{8E574D81-B5DE-384D-B24B-566C679AE608}" type="slidenum">
              <a:rPr lang="en-US" smtClean="0"/>
              <a:pPr>
                <a:defRPr/>
              </a:pPr>
              <a:t>177</a:t>
            </a:fld>
            <a:endParaRPr lang="en-US"/>
          </a:p>
        </p:txBody>
      </p:sp>
      <p:pic>
        <p:nvPicPr>
          <p:cNvPr id="5" name="Picture 4">
            <a:extLst>
              <a:ext uri="{FF2B5EF4-FFF2-40B4-BE49-F238E27FC236}">
                <a16:creationId xmlns:a16="http://schemas.microsoft.com/office/drawing/2014/main" id="{9B549C4D-0B83-D49C-F0C2-209B18BDE865}"/>
              </a:ext>
            </a:extLst>
          </p:cNvPr>
          <p:cNvPicPr>
            <a:picLocks noChangeAspect="1"/>
          </p:cNvPicPr>
          <p:nvPr/>
        </p:nvPicPr>
        <p:blipFill>
          <a:blip r:embed="rId2"/>
          <a:stretch>
            <a:fillRect/>
          </a:stretch>
        </p:blipFill>
        <p:spPr>
          <a:xfrm>
            <a:off x="104254" y="2780928"/>
            <a:ext cx="9004250" cy="1856690"/>
          </a:xfrm>
          <a:prstGeom prst="rect">
            <a:avLst/>
          </a:prstGeom>
        </p:spPr>
      </p:pic>
      <p:sp>
        <p:nvSpPr>
          <p:cNvPr id="6" name="TextBox 5">
            <a:extLst>
              <a:ext uri="{FF2B5EF4-FFF2-40B4-BE49-F238E27FC236}">
                <a16:creationId xmlns:a16="http://schemas.microsoft.com/office/drawing/2014/main" id="{5AB4E02B-07B2-089A-22A9-BFD691DD9A68}"/>
              </a:ext>
            </a:extLst>
          </p:cNvPr>
          <p:cNvSpPr txBox="1"/>
          <p:nvPr/>
        </p:nvSpPr>
        <p:spPr>
          <a:xfrm>
            <a:off x="1966210" y="6453336"/>
            <a:ext cx="5135380" cy="338554"/>
          </a:xfrm>
          <a:prstGeom prst="rect">
            <a:avLst/>
          </a:prstGeom>
          <a:noFill/>
        </p:spPr>
        <p:txBody>
          <a:bodyPr wrap="none" rtlCol="0">
            <a:spAutoFit/>
          </a:bodyPr>
          <a:lstStyle/>
          <a:p>
            <a:r>
              <a:rPr lang="en-US" sz="1600" dirty="0">
                <a:hlinkClick r:id="rId3"/>
              </a:rPr>
              <a:t>https://parallel.princeton.edu/papers/micro19-gao.pdf</a:t>
            </a:r>
            <a:r>
              <a:rPr lang="en-US" sz="1600" dirty="0"/>
              <a:t> </a:t>
            </a:r>
          </a:p>
        </p:txBody>
      </p:sp>
    </p:spTree>
    <p:extLst>
      <p:ext uri="{BB962C8B-B14F-4D97-AF65-F5344CB8AC3E}">
        <p14:creationId xmlns:p14="http://schemas.microsoft.com/office/powerpoint/2010/main" val="3504832876"/>
      </p:ext>
    </p:extLst>
  </p:cSld>
  <p:clrMapOvr>
    <a:masterClrMapping/>
  </p:clrMapOvr>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0" y="997527"/>
            <a:ext cx="9468544" cy="5193723"/>
          </a:xfrm>
        </p:spPr>
        <p:txBody>
          <a:bodyPr/>
          <a:lstStyle/>
          <a:p>
            <a:r>
              <a:rPr lang="en-US" dirty="0">
                <a:solidFill>
                  <a:srgbClr val="FF0000"/>
                </a:solidFill>
              </a:rPr>
              <a:t>End-to-end </a:t>
            </a:r>
            <a:r>
              <a:rPr lang="en-US" dirty="0" err="1">
                <a:solidFill>
                  <a:srgbClr val="FF0000"/>
                </a:solidFill>
              </a:rPr>
              <a:t>RowClone</a:t>
            </a:r>
            <a:r>
              <a:rPr lang="en-US" dirty="0">
                <a:solidFill>
                  <a:srgbClr val="FF0000"/>
                </a:solidFill>
              </a:rPr>
              <a:t> &amp; TRNG using off-the-shelf DRAM chips</a:t>
            </a:r>
          </a:p>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indent="0" algn="ct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p:txBody>
      </p:sp>
      <p:sp>
        <p:nvSpPr>
          <p:cNvPr id="4" name="Slide Number Placeholder 3">
            <a:extLst>
              <a:ext uri="{FF2B5EF4-FFF2-40B4-BE49-F238E27FC236}">
                <a16:creationId xmlns:a16="http://schemas.microsoft.com/office/drawing/2014/main" id="{B2357E5A-0DAE-DD4C-872F-21FDF83ED09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178</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6" name="Picture 5">
            <a:extLst>
              <a:ext uri="{FF2B5EF4-FFF2-40B4-BE49-F238E27FC236}">
                <a16:creationId xmlns:a16="http://schemas.microsoft.com/office/drawing/2014/main" id="{4968A077-68D5-B642-B9B4-2961262DEAA6}"/>
              </a:ext>
            </a:extLst>
          </p:cNvPr>
          <p:cNvPicPr>
            <a:picLocks noChangeAspect="1"/>
          </p:cNvPicPr>
          <p:nvPr/>
        </p:nvPicPr>
        <p:blipFill>
          <a:blip r:embed="rId5"/>
          <a:stretch>
            <a:fillRect/>
          </a:stretch>
        </p:blipFill>
        <p:spPr>
          <a:xfrm>
            <a:off x="0" y="2576267"/>
            <a:ext cx="9144000" cy="1788837"/>
          </a:xfrm>
          <a:prstGeom prst="rect">
            <a:avLst/>
          </a:prstGeom>
        </p:spPr>
      </p:pic>
    </p:spTree>
    <p:extLst>
      <p:ext uri="{BB962C8B-B14F-4D97-AF65-F5344CB8AC3E}">
        <p14:creationId xmlns:p14="http://schemas.microsoft.com/office/powerpoint/2010/main" val="2117094722"/>
      </p:ext>
    </p:extLst>
  </p:cSld>
  <p:clrMapOvr>
    <a:masterClrMapping/>
  </p:clrMapOvr>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a:xfrm>
            <a:off x="228600" y="152400"/>
            <a:ext cx="8915400" cy="1066800"/>
          </a:xfrm>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124744"/>
            <a:ext cx="8610600" cy="5193723"/>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lvl="0" indent="0" algn="ctr">
              <a:buClr>
                <a:srgbClr val="CC9900"/>
              </a:buCl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a:p>
            <a:pPr marL="0" indent="0" algn="ctr">
              <a:buNone/>
            </a:pPr>
            <a:r>
              <a:rPr lang="en-US" b="1" dirty="0">
                <a:solidFill>
                  <a:srgbClr val="0000FF"/>
                </a:solidFill>
              </a:rPr>
              <a:t> </a:t>
            </a:r>
          </a:p>
        </p:txBody>
      </p:sp>
      <p:sp>
        <p:nvSpPr>
          <p:cNvPr id="4" name="Slide Number Placeholder 3">
            <a:extLst>
              <a:ext uri="{FF2B5EF4-FFF2-40B4-BE49-F238E27FC236}">
                <a16:creationId xmlns:a16="http://schemas.microsoft.com/office/drawing/2014/main" id="{B2357E5A-0DAE-DD4C-872F-21FDF83ED09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179</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
        <p:nvSpPr>
          <p:cNvPr id="20" name="TextBox 19">
            <a:extLst>
              <a:ext uri="{FF2B5EF4-FFF2-40B4-BE49-F238E27FC236}">
                <a16:creationId xmlns:a16="http://schemas.microsoft.com/office/drawing/2014/main" id="{71888F9C-ADAD-3C85-EDCD-C4077ADE1C71}"/>
              </a:ext>
            </a:extLst>
          </p:cNvPr>
          <p:cNvSpPr txBox="1"/>
          <p:nvPr/>
        </p:nvSpPr>
        <p:spPr>
          <a:xfrm>
            <a:off x="2286000" y="3002890"/>
            <a:ext cx="457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dirty="0">
              <a:ln>
                <a:noFill/>
              </a:ln>
              <a:solidFill>
                <a:srgbClr val="000000"/>
              </a:solidFill>
              <a:effectLst/>
              <a:uLnTx/>
              <a:uFillTx/>
              <a:latin typeface="Tahoma"/>
              <a:ea typeface="+mn-ea"/>
              <a:cs typeface="+mn-cs"/>
            </a:endParaRPr>
          </a:p>
        </p:txBody>
      </p:sp>
      <p:pic>
        <p:nvPicPr>
          <p:cNvPr id="21" name="Picture 20" descr="A picture containing text, electronics, computer&#10;&#10;Description automatically generated">
            <a:extLst>
              <a:ext uri="{FF2B5EF4-FFF2-40B4-BE49-F238E27FC236}">
                <a16:creationId xmlns:a16="http://schemas.microsoft.com/office/drawing/2014/main" id="{90A84942-0C58-EE06-5DCC-7EA31021A407}"/>
              </a:ext>
            </a:extLst>
          </p:cNvPr>
          <p:cNvPicPr>
            <a:picLocks noChangeAspect="1"/>
          </p:cNvPicPr>
          <p:nvPr/>
        </p:nvPicPr>
        <p:blipFill rotWithShape="1">
          <a:blip r:embed="rId5"/>
          <a:srcRect l="11013" r="18661"/>
          <a:stretch/>
        </p:blipFill>
        <p:spPr>
          <a:xfrm rot="5400000">
            <a:off x="2761306" y="-438353"/>
            <a:ext cx="3621387" cy="6858000"/>
          </a:xfrm>
          <a:prstGeom prst="rect">
            <a:avLst/>
          </a:prstGeom>
        </p:spPr>
      </p:pic>
      <p:sp>
        <p:nvSpPr>
          <p:cNvPr id="22" name="Freeform 21">
            <a:extLst>
              <a:ext uri="{FF2B5EF4-FFF2-40B4-BE49-F238E27FC236}">
                <a16:creationId xmlns:a16="http://schemas.microsoft.com/office/drawing/2014/main" id="{F43A5D1A-E45A-26F0-1E29-A341A2FDAFF3}"/>
              </a:ext>
            </a:extLst>
          </p:cNvPr>
          <p:cNvSpPr/>
          <p:nvPr/>
        </p:nvSpPr>
        <p:spPr>
          <a:xfrm>
            <a:off x="2950669" y="1187786"/>
            <a:ext cx="3588444" cy="1283234"/>
          </a:xfrm>
          <a:custGeom>
            <a:avLst/>
            <a:gdLst>
              <a:gd name="connsiteX0" fmla="*/ 0 w 3588444"/>
              <a:gd name="connsiteY0" fmla="*/ 23052 h 1283234"/>
              <a:gd name="connsiteX1" fmla="*/ 276625 w 3588444"/>
              <a:gd name="connsiteY1" fmla="*/ 1283234 h 1283234"/>
              <a:gd name="connsiteX2" fmla="*/ 3281082 w 3588444"/>
              <a:gd name="connsiteY2" fmla="*/ 1221762 h 1283234"/>
              <a:gd name="connsiteX3" fmla="*/ 3588444 w 3588444"/>
              <a:gd name="connsiteY3" fmla="*/ 0 h 1283234"/>
              <a:gd name="connsiteX4" fmla="*/ 0 w 3588444"/>
              <a:gd name="connsiteY4" fmla="*/ 23052 h 128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8444" h="1283234">
                <a:moveTo>
                  <a:pt x="0" y="23052"/>
                </a:moveTo>
                <a:lnTo>
                  <a:pt x="276625" y="1283234"/>
                </a:lnTo>
                <a:lnTo>
                  <a:pt x="3281082" y="1221762"/>
                </a:lnTo>
                <a:lnTo>
                  <a:pt x="3588444" y="0"/>
                </a:lnTo>
                <a:lnTo>
                  <a:pt x="0" y="23052"/>
                </a:lnTo>
                <a:close/>
              </a:path>
            </a:pathLst>
          </a:custGeom>
          <a:noFill/>
          <a:ln w="38100">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3" name="Freeform 22">
            <a:extLst>
              <a:ext uri="{FF2B5EF4-FFF2-40B4-BE49-F238E27FC236}">
                <a16:creationId xmlns:a16="http://schemas.microsoft.com/office/drawing/2014/main" id="{A7A02C61-C625-DC0D-D2CF-B7212AA2C791}"/>
              </a:ext>
            </a:extLst>
          </p:cNvPr>
          <p:cNvSpPr/>
          <p:nvPr/>
        </p:nvSpPr>
        <p:spPr>
          <a:xfrm>
            <a:off x="2957639" y="1207030"/>
            <a:ext cx="1666959" cy="206347"/>
          </a:xfrm>
          <a:custGeom>
            <a:avLst/>
            <a:gdLst>
              <a:gd name="connsiteX0" fmla="*/ 0 w 1533441"/>
              <a:gd name="connsiteY0" fmla="*/ 0 h 206347"/>
              <a:gd name="connsiteX1" fmla="*/ 36414 w 1533441"/>
              <a:gd name="connsiteY1" fmla="*/ 206347 h 206347"/>
              <a:gd name="connsiteX2" fmla="*/ 1424198 w 1533441"/>
              <a:gd name="connsiteY2" fmla="*/ 206347 h 206347"/>
              <a:gd name="connsiteX3" fmla="*/ 1533441 w 1533441"/>
              <a:gd name="connsiteY3" fmla="*/ 12138 h 206347"/>
              <a:gd name="connsiteX4" fmla="*/ 0 w 1533441"/>
              <a:gd name="connsiteY4" fmla="*/ 0 h 206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441" h="206347">
                <a:moveTo>
                  <a:pt x="0" y="0"/>
                </a:moveTo>
                <a:lnTo>
                  <a:pt x="36414" y="206347"/>
                </a:lnTo>
                <a:lnTo>
                  <a:pt x="1424198" y="206347"/>
                </a:lnTo>
                <a:lnTo>
                  <a:pt x="1533441" y="12138"/>
                </a:lnTo>
                <a:lnTo>
                  <a:pt x="0" y="0"/>
                </a:lnTo>
                <a:close/>
              </a:path>
            </a:pathLst>
          </a:custGeom>
          <a:solidFill>
            <a:srgbClr val="1E7E42"/>
          </a:solidFill>
          <a:ln>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Host Machine</a:t>
            </a:r>
          </a:p>
        </p:txBody>
      </p:sp>
      <p:sp>
        <p:nvSpPr>
          <p:cNvPr id="24" name="Freeform 23">
            <a:extLst>
              <a:ext uri="{FF2B5EF4-FFF2-40B4-BE49-F238E27FC236}">
                <a16:creationId xmlns:a16="http://schemas.microsoft.com/office/drawing/2014/main" id="{88B03DE1-9BDF-A27F-7BB8-8DB98C14839E}"/>
              </a:ext>
            </a:extLst>
          </p:cNvPr>
          <p:cNvSpPr/>
          <p:nvPr/>
        </p:nvSpPr>
        <p:spPr>
          <a:xfrm>
            <a:off x="1917700" y="2431906"/>
            <a:ext cx="5029200" cy="1339850"/>
          </a:xfrm>
          <a:custGeom>
            <a:avLst/>
            <a:gdLst>
              <a:gd name="connsiteX0" fmla="*/ 666750 w 5029200"/>
              <a:gd name="connsiteY0" fmla="*/ 95250 h 1339850"/>
              <a:gd name="connsiteX1" fmla="*/ 0 w 5029200"/>
              <a:gd name="connsiteY1" fmla="*/ 1339850 h 1339850"/>
              <a:gd name="connsiteX2" fmla="*/ 5029200 w 5029200"/>
              <a:gd name="connsiteY2" fmla="*/ 1270000 h 1339850"/>
              <a:gd name="connsiteX3" fmla="*/ 4356100 w 5029200"/>
              <a:gd name="connsiteY3" fmla="*/ 0 h 1339850"/>
              <a:gd name="connsiteX4" fmla="*/ 666750 w 5029200"/>
              <a:gd name="connsiteY4" fmla="*/ 95250 h 133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9200" h="1339850">
                <a:moveTo>
                  <a:pt x="666750" y="95250"/>
                </a:moveTo>
                <a:lnTo>
                  <a:pt x="0" y="1339850"/>
                </a:lnTo>
                <a:lnTo>
                  <a:pt x="5029200" y="1270000"/>
                </a:lnTo>
                <a:lnTo>
                  <a:pt x="4356100" y="0"/>
                </a:lnTo>
                <a:lnTo>
                  <a:pt x="666750" y="95250"/>
                </a:lnTo>
                <a:close/>
              </a:path>
            </a:pathLst>
          </a:custGeom>
          <a:noFill/>
          <a:ln w="38100">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5" name="Freeform 24">
            <a:extLst>
              <a:ext uri="{FF2B5EF4-FFF2-40B4-BE49-F238E27FC236}">
                <a16:creationId xmlns:a16="http://schemas.microsoft.com/office/drawing/2014/main" id="{0B27AA9E-4C4B-D9AD-ADE1-3836514327AC}"/>
              </a:ext>
            </a:extLst>
          </p:cNvPr>
          <p:cNvSpPr/>
          <p:nvPr/>
        </p:nvSpPr>
        <p:spPr>
          <a:xfrm>
            <a:off x="2443795" y="2489618"/>
            <a:ext cx="1581993" cy="303451"/>
          </a:xfrm>
          <a:custGeom>
            <a:avLst/>
            <a:gdLst>
              <a:gd name="connsiteX0" fmla="*/ 0 w 1581993"/>
              <a:gd name="connsiteY0" fmla="*/ 303451 h 303451"/>
              <a:gd name="connsiteX1" fmla="*/ 1521302 w 1581993"/>
              <a:gd name="connsiteY1" fmla="*/ 283221 h 303451"/>
              <a:gd name="connsiteX2" fmla="*/ 1581993 w 1581993"/>
              <a:gd name="connsiteY2" fmla="*/ 0 h 303451"/>
              <a:gd name="connsiteX3" fmla="*/ 145656 w 1581993"/>
              <a:gd name="connsiteY3" fmla="*/ 32368 h 303451"/>
              <a:gd name="connsiteX4" fmla="*/ 0 w 1581993"/>
              <a:gd name="connsiteY4" fmla="*/ 303451 h 303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993" h="303451">
                <a:moveTo>
                  <a:pt x="0" y="303451"/>
                </a:moveTo>
                <a:lnTo>
                  <a:pt x="1521302" y="283221"/>
                </a:lnTo>
                <a:lnTo>
                  <a:pt x="1581993" y="0"/>
                </a:lnTo>
                <a:lnTo>
                  <a:pt x="145656" y="32368"/>
                </a:lnTo>
                <a:lnTo>
                  <a:pt x="0" y="303451"/>
                </a:lnTo>
                <a:close/>
              </a:path>
            </a:pathLst>
          </a:custGeom>
          <a:solidFill>
            <a:srgbClr val="006CBA"/>
          </a:solidFill>
          <a:ln>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FPGA Board</a:t>
            </a:r>
          </a:p>
        </p:txBody>
      </p:sp>
      <p:sp>
        <p:nvSpPr>
          <p:cNvPr id="26" name="Freeform 25">
            <a:extLst>
              <a:ext uri="{FF2B5EF4-FFF2-40B4-BE49-F238E27FC236}">
                <a16:creationId xmlns:a16="http://schemas.microsoft.com/office/drawing/2014/main" id="{25F84937-148A-0176-98A1-3C9A01C9E3CF}"/>
              </a:ext>
            </a:extLst>
          </p:cNvPr>
          <p:cNvSpPr/>
          <p:nvPr/>
        </p:nvSpPr>
        <p:spPr>
          <a:xfrm>
            <a:off x="4381500" y="2501756"/>
            <a:ext cx="615950" cy="450850"/>
          </a:xfrm>
          <a:custGeom>
            <a:avLst/>
            <a:gdLst>
              <a:gd name="connsiteX0" fmla="*/ 0 w 615950"/>
              <a:gd name="connsiteY0" fmla="*/ 450850 h 450850"/>
              <a:gd name="connsiteX1" fmla="*/ 9525 w 615950"/>
              <a:gd name="connsiteY1" fmla="*/ 171450 h 450850"/>
              <a:gd name="connsiteX2" fmla="*/ 57150 w 615950"/>
              <a:gd name="connsiteY2" fmla="*/ 171450 h 450850"/>
              <a:gd name="connsiteX3" fmla="*/ 85725 w 615950"/>
              <a:gd name="connsiteY3" fmla="*/ 44450 h 450850"/>
              <a:gd name="connsiteX4" fmla="*/ 273050 w 615950"/>
              <a:gd name="connsiteY4" fmla="*/ 0 h 450850"/>
              <a:gd name="connsiteX5" fmla="*/ 514350 w 615950"/>
              <a:gd name="connsiteY5" fmla="*/ 63500 h 450850"/>
              <a:gd name="connsiteX6" fmla="*/ 530225 w 615950"/>
              <a:gd name="connsiteY6" fmla="*/ 133350 h 450850"/>
              <a:gd name="connsiteX7" fmla="*/ 568325 w 615950"/>
              <a:gd name="connsiteY7" fmla="*/ 161925 h 450850"/>
              <a:gd name="connsiteX8" fmla="*/ 615950 w 615950"/>
              <a:gd name="connsiteY8" fmla="*/ 450850 h 450850"/>
              <a:gd name="connsiteX9" fmla="*/ 0 w 615950"/>
              <a:gd name="connsiteY9" fmla="*/ 450850 h 45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5950" h="450850">
                <a:moveTo>
                  <a:pt x="0" y="450850"/>
                </a:moveTo>
                <a:lnTo>
                  <a:pt x="9525" y="171450"/>
                </a:lnTo>
                <a:lnTo>
                  <a:pt x="57150" y="171450"/>
                </a:lnTo>
                <a:lnTo>
                  <a:pt x="85725" y="44450"/>
                </a:lnTo>
                <a:lnTo>
                  <a:pt x="273050" y="0"/>
                </a:lnTo>
                <a:lnTo>
                  <a:pt x="514350" y="63500"/>
                </a:lnTo>
                <a:lnTo>
                  <a:pt x="530225" y="133350"/>
                </a:lnTo>
                <a:lnTo>
                  <a:pt x="568325" y="161925"/>
                </a:lnTo>
                <a:lnTo>
                  <a:pt x="615950" y="450850"/>
                </a:lnTo>
                <a:lnTo>
                  <a:pt x="0" y="450850"/>
                </a:lnTo>
                <a:close/>
              </a:path>
            </a:pathLst>
          </a:custGeom>
          <a:noFill/>
          <a:ln w="38100">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7" name="Rectangle 26">
            <a:extLst>
              <a:ext uri="{FF2B5EF4-FFF2-40B4-BE49-F238E27FC236}">
                <a16:creationId xmlns:a16="http://schemas.microsoft.com/office/drawing/2014/main" id="{7538B207-8DD0-08B2-6BAE-7EF1510E36E5}"/>
              </a:ext>
            </a:extLst>
          </p:cNvPr>
          <p:cNvSpPr/>
          <p:nvPr/>
        </p:nvSpPr>
        <p:spPr>
          <a:xfrm>
            <a:off x="4624598" y="2952606"/>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8" name="Rectangle 27">
            <a:extLst>
              <a:ext uri="{FF2B5EF4-FFF2-40B4-BE49-F238E27FC236}">
                <a16:creationId xmlns:a16="http://schemas.microsoft.com/office/drawing/2014/main" id="{00C60EA2-B2F3-02F0-9E0A-294DFB2FED87}"/>
              </a:ext>
            </a:extLst>
          </p:cNvPr>
          <p:cNvSpPr/>
          <p:nvPr/>
        </p:nvSpPr>
        <p:spPr>
          <a:xfrm rot="16200000">
            <a:off x="4466483" y="3110721"/>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9" name="Rectangle 28">
            <a:extLst>
              <a:ext uri="{FF2B5EF4-FFF2-40B4-BE49-F238E27FC236}">
                <a16:creationId xmlns:a16="http://schemas.microsoft.com/office/drawing/2014/main" id="{30D8093F-4D81-B331-FCCD-AD61838C4100}"/>
              </a:ext>
            </a:extLst>
          </p:cNvPr>
          <p:cNvSpPr/>
          <p:nvPr/>
        </p:nvSpPr>
        <p:spPr>
          <a:xfrm>
            <a:off x="2625725" y="3133581"/>
            <a:ext cx="1682642" cy="2730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RISC-V System</a:t>
            </a:r>
          </a:p>
        </p:txBody>
      </p:sp>
      <p:sp>
        <p:nvSpPr>
          <p:cNvPr id="30" name="Freeform 29">
            <a:extLst>
              <a:ext uri="{FF2B5EF4-FFF2-40B4-BE49-F238E27FC236}">
                <a16:creationId xmlns:a16="http://schemas.microsoft.com/office/drawing/2014/main" id="{60099585-B42B-89A3-2611-B48DC2F571FD}"/>
              </a:ext>
            </a:extLst>
          </p:cNvPr>
          <p:cNvSpPr/>
          <p:nvPr/>
        </p:nvSpPr>
        <p:spPr>
          <a:xfrm>
            <a:off x="5105400" y="2485881"/>
            <a:ext cx="819150" cy="695325"/>
          </a:xfrm>
          <a:custGeom>
            <a:avLst/>
            <a:gdLst>
              <a:gd name="connsiteX0" fmla="*/ 127000 w 819150"/>
              <a:gd name="connsiteY0" fmla="*/ 695325 h 695325"/>
              <a:gd name="connsiteX1" fmla="*/ 0 w 819150"/>
              <a:gd name="connsiteY1" fmla="*/ 31750 h 695325"/>
              <a:gd name="connsiteX2" fmla="*/ 581025 w 819150"/>
              <a:gd name="connsiteY2" fmla="*/ 0 h 695325"/>
              <a:gd name="connsiteX3" fmla="*/ 819150 w 819150"/>
              <a:gd name="connsiteY3" fmla="*/ 660400 h 695325"/>
              <a:gd name="connsiteX4" fmla="*/ 127000 w 819150"/>
              <a:gd name="connsiteY4" fmla="*/ 695325 h 69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150" h="695325">
                <a:moveTo>
                  <a:pt x="127000" y="695325"/>
                </a:moveTo>
                <a:lnTo>
                  <a:pt x="0" y="31750"/>
                </a:lnTo>
                <a:lnTo>
                  <a:pt x="581025" y="0"/>
                </a:lnTo>
                <a:lnTo>
                  <a:pt x="819150" y="660400"/>
                </a:lnTo>
                <a:lnTo>
                  <a:pt x="127000" y="695325"/>
                </a:lnTo>
                <a:close/>
              </a:path>
            </a:pathLst>
          </a:custGeom>
          <a:noFill/>
          <a:ln w="38100">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1" name="Rectangle 30">
            <a:extLst>
              <a:ext uri="{FF2B5EF4-FFF2-40B4-BE49-F238E27FC236}">
                <a16:creationId xmlns:a16="http://schemas.microsoft.com/office/drawing/2014/main" id="{ABFB4926-DE8D-C9DB-8A39-86B2CE615D7E}"/>
              </a:ext>
            </a:extLst>
          </p:cNvPr>
          <p:cNvSpPr/>
          <p:nvPr/>
        </p:nvSpPr>
        <p:spPr>
          <a:xfrm rot="21330135">
            <a:off x="5580549" y="3164734"/>
            <a:ext cx="45719" cy="321954"/>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2" name="Rectangle 31">
            <a:extLst>
              <a:ext uri="{FF2B5EF4-FFF2-40B4-BE49-F238E27FC236}">
                <a16:creationId xmlns:a16="http://schemas.microsoft.com/office/drawing/2014/main" id="{4333ED37-5FD2-AB80-5473-32379CD7C9EA}"/>
              </a:ext>
            </a:extLst>
          </p:cNvPr>
          <p:cNvSpPr/>
          <p:nvPr/>
        </p:nvSpPr>
        <p:spPr>
          <a:xfrm>
            <a:off x="4572000" y="3378572"/>
            <a:ext cx="2133644" cy="273050"/>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PiM-Enabled DIMM</a:t>
            </a:r>
          </a:p>
        </p:txBody>
      </p:sp>
    </p:spTree>
    <p:extLst>
      <p:ext uri="{BB962C8B-B14F-4D97-AF65-F5344CB8AC3E}">
        <p14:creationId xmlns:p14="http://schemas.microsoft.com/office/powerpoint/2010/main" val="172186894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00472"/>
            <a:ext cx="8807896" cy="4876800"/>
          </a:xfrm>
        </p:spPr>
        <p:txBody>
          <a:bodyPr/>
          <a:lstStyle/>
          <a:p>
            <a:r>
              <a:rPr lang="en-US" sz="1500" dirty="0"/>
              <a:t>Amirali Boroumand, Saugata Ghose, </a:t>
            </a:r>
            <a:r>
              <a:rPr lang="en-US" sz="1500" dirty="0" err="1"/>
              <a:t>Youngsok</a:t>
            </a:r>
            <a:r>
              <a:rPr lang="en-US" sz="1500" dirty="0"/>
              <a:t> Kim, </a:t>
            </a:r>
            <a:r>
              <a:rPr lang="en-US" sz="1500" dirty="0" err="1"/>
              <a:t>Rachata</a:t>
            </a:r>
            <a:r>
              <a:rPr lang="en-US" sz="1500" dirty="0"/>
              <a:t> </a:t>
            </a:r>
            <a:r>
              <a:rPr lang="en-US" sz="1500" dirty="0" err="1"/>
              <a:t>Ausavarungnirun</a:t>
            </a:r>
            <a:r>
              <a:rPr lang="en-US" sz="1500" dirty="0"/>
              <a:t>, Eric </a:t>
            </a:r>
            <a:r>
              <a:rPr lang="en-US" sz="1500" dirty="0" err="1"/>
              <a:t>Shiu</a:t>
            </a:r>
            <a:r>
              <a:rPr lang="en-US" sz="1500" dirty="0"/>
              <a:t>, Rahul Thakur, </a:t>
            </a:r>
            <a:r>
              <a:rPr lang="en-US" sz="1500" dirty="0" err="1"/>
              <a:t>Daehyun</a:t>
            </a:r>
            <a:r>
              <a:rPr lang="en-US" sz="1500" dirty="0"/>
              <a:t> Kim, Aki </a:t>
            </a:r>
            <a:r>
              <a:rPr lang="en-US" sz="1500" dirty="0" err="1"/>
              <a:t>Kuusela</a:t>
            </a:r>
            <a:r>
              <a:rPr lang="en-US" sz="1500" dirty="0"/>
              <a:t>, Allan </a:t>
            </a:r>
            <a:r>
              <a:rPr lang="en-US" sz="1500" dirty="0" err="1"/>
              <a:t>Knies</a:t>
            </a:r>
            <a:r>
              <a:rPr lang="en-US" sz="1500" dirty="0"/>
              <a:t>, </a:t>
            </a:r>
            <a:r>
              <a:rPr lang="en-US" sz="1500" dirty="0" err="1"/>
              <a:t>Parthasarathy</a:t>
            </a:r>
            <a:r>
              <a:rPr lang="en-US" sz="1500" dirty="0"/>
              <a:t> </a:t>
            </a:r>
            <a:r>
              <a:rPr lang="en-US" sz="1500" dirty="0" err="1"/>
              <a:t>Ranganathan</a:t>
            </a:r>
            <a:r>
              <a:rPr lang="en-US" sz="1500" dirty="0"/>
              <a:t>, and Onur Mutlu,</a:t>
            </a:r>
            <a:br>
              <a:rPr lang="en-US" sz="1500" dirty="0"/>
            </a:br>
            <a:r>
              <a:rPr lang="en-US" sz="1500" b="1" dirty="0">
                <a:solidFill>
                  <a:srgbClr val="0000FF"/>
                </a:solidFill>
                <a:hlinkClick r:id="rId2">
                  <a:extLst>
                    <a:ext uri="{A12FA001-AC4F-418D-AE19-62706E023703}">
                      <ahyp:hlinkClr xmlns:ahyp="http://schemas.microsoft.com/office/drawing/2018/hyperlinkcolor" val="tx"/>
                    </a:ext>
                  </a:extLst>
                </a:hlinkClick>
              </a:rPr>
              <a:t>"Google Workloads for Consumer Devices: Mitigating Data Movement Bottlenecks"</a:t>
            </a:r>
            <a:r>
              <a:rPr lang="en-US" sz="1500" dirty="0">
                <a:solidFill>
                  <a:srgbClr val="0000FF"/>
                </a:solidFill>
              </a:rPr>
              <a:t> </a:t>
            </a:r>
            <a:br>
              <a:rPr lang="en-US" sz="1500" dirty="0"/>
            </a:br>
            <a:r>
              <a:rPr lang="en-US" sz="1500" i="1" dirty="0"/>
              <a:t>Proceedings of the </a:t>
            </a:r>
            <a:r>
              <a:rPr lang="en-US" sz="1500" i="1" dirty="0">
                <a:hlinkClick r:id="rId3"/>
              </a:rPr>
              <a:t>23rd International Conference on Architectural Support for Programming Languages and Operating Systems</a:t>
            </a:r>
            <a:r>
              <a:rPr lang="en-US" sz="1500" i="1" dirty="0"/>
              <a:t> (</a:t>
            </a:r>
            <a:r>
              <a:rPr lang="en-US" sz="1500" b="1" i="1" dirty="0"/>
              <a:t>ASPLOS</a:t>
            </a:r>
            <a:r>
              <a:rPr lang="en-US" sz="1500" i="1" dirty="0"/>
              <a:t>)</a:t>
            </a:r>
            <a:r>
              <a:rPr lang="en-US" sz="1500" dirty="0"/>
              <a:t>, Williamsburg, VA, USA, March 2018.</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6" name="Picture 5">
            <a:extLst>
              <a:ext uri="{FF2B5EF4-FFF2-40B4-BE49-F238E27FC236}">
                <a16:creationId xmlns:a16="http://schemas.microsoft.com/office/drawing/2014/main" id="{7DFC2F53-6D9B-6D4B-AC2B-8F1185D8A7BB}"/>
              </a:ext>
            </a:extLst>
          </p:cNvPr>
          <p:cNvPicPr>
            <a:picLocks noChangeAspect="1"/>
          </p:cNvPicPr>
          <p:nvPr/>
        </p:nvPicPr>
        <p:blipFill>
          <a:blip r:embed="rId4"/>
          <a:stretch>
            <a:fillRect/>
          </a:stretch>
        </p:blipFill>
        <p:spPr>
          <a:xfrm>
            <a:off x="0" y="4218136"/>
            <a:ext cx="9144000" cy="2235200"/>
          </a:xfrm>
          <a:prstGeom prst="rect">
            <a:avLst/>
          </a:prstGeom>
        </p:spPr>
      </p:pic>
      <p:sp>
        <p:nvSpPr>
          <p:cNvPr id="7" name="Rectangle 6">
            <a:extLst>
              <a:ext uri="{FF2B5EF4-FFF2-40B4-BE49-F238E27FC236}">
                <a16:creationId xmlns:a16="http://schemas.microsoft.com/office/drawing/2014/main" id="{6AD6B716-D4D6-E942-A52D-41F4F25A40CE}"/>
              </a:ext>
            </a:extLst>
          </p:cNvPr>
          <p:cNvSpPr/>
          <p:nvPr/>
        </p:nvSpPr>
        <p:spPr>
          <a:xfrm>
            <a:off x="0" y="2708920"/>
            <a:ext cx="9144000" cy="1031051"/>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0000"/>
                </a:solidFill>
                <a:effectLst/>
                <a:uLnTx/>
                <a:uFillTx/>
                <a:latin typeface="Tahoma"/>
                <a:ea typeface="ＭＳ Ｐゴシック" panose="020B0600070205080204" pitchFamily="34" charset="-128"/>
                <a:cs typeface="+mn-cs"/>
              </a:rPr>
              <a:t>62.7% </a:t>
            </a:r>
            <a:r>
              <a:rPr kumimoji="0" lang="en-US" sz="3000" b="1"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of the total system energy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is spent on </a:t>
            </a:r>
            <a:r>
              <a:rPr kumimoji="0" lang="en-US" sz="3000" b="1" i="0" u="none" strike="noStrike" kern="1200" cap="none" spc="0" normalizeH="0" baseline="0" noProof="0" dirty="0">
                <a:ln>
                  <a:noFill/>
                </a:ln>
                <a:solidFill>
                  <a:srgbClr val="FF0000"/>
                </a:solidFill>
                <a:effectLst/>
                <a:uLnTx/>
                <a:uFillTx/>
                <a:latin typeface="Tahoma"/>
                <a:ea typeface="ＭＳ Ｐゴシック" panose="020B0600070205080204" pitchFamily="34" charset="-128"/>
                <a:cs typeface="+mn-cs"/>
              </a:rPr>
              <a:t>data movement</a:t>
            </a:r>
          </a:p>
        </p:txBody>
      </p:sp>
      <p:sp>
        <p:nvSpPr>
          <p:cNvPr id="9" name="Title 1">
            <a:extLst>
              <a:ext uri="{FF2B5EF4-FFF2-40B4-BE49-F238E27FC236}">
                <a16:creationId xmlns:a16="http://schemas.microsoft.com/office/drawing/2014/main" id="{CADAED7D-7FD9-2A42-BDA3-4593BF0DF855}"/>
              </a:ext>
            </a:extLst>
          </p:cNvPr>
          <p:cNvSpPr txBox="1">
            <a:spLocks/>
          </p:cNvSpPr>
          <p:nvPr/>
        </p:nvSpPr>
        <p:spPr bwMode="auto">
          <a:xfrm>
            <a:off x="228600" y="152400"/>
            <a:ext cx="89154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0" cap="none" spc="0" normalizeH="0" baseline="0" noProof="0" dirty="0">
                <a:ln>
                  <a:noFill/>
                </a:ln>
                <a:solidFill>
                  <a:srgbClr val="006633"/>
                </a:solidFill>
                <a:effectLst/>
                <a:uLnTx/>
                <a:uFillTx/>
                <a:latin typeface="Garamond"/>
                <a:ea typeface="+mj-ea"/>
                <a:cs typeface="+mj-cs"/>
              </a:rPr>
              <a:t>Data Movement Overwhelms Modern Machines </a:t>
            </a:r>
          </a:p>
        </p:txBody>
      </p:sp>
    </p:spTree>
    <p:extLst>
      <p:ext uri="{BB962C8B-B14F-4D97-AF65-F5344CB8AC3E}">
        <p14:creationId xmlns:p14="http://schemas.microsoft.com/office/powerpoint/2010/main" val="21859756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a:xfrm>
            <a:off x="228600" y="152400"/>
            <a:ext cx="8915400" cy="1066800"/>
          </a:xfrm>
        </p:spPr>
        <p:txBody>
          <a:bodyPr/>
          <a:lstStyle/>
          <a:p>
            <a:r>
              <a:rPr lang="en-US" dirty="0"/>
              <a:t>Real Processing Using 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124744"/>
            <a:ext cx="8610600" cy="5193723"/>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solidFill>
                  <a:srgbClr val="0000FF"/>
                </a:solidFill>
                <a:hlinkClick r:id="rId2">
                  <a:extLst>
                    <a:ext uri="{A12FA001-AC4F-418D-AE19-62706E023703}">
                      <ahyp:hlinkClr xmlns:ahyp="http://schemas.microsoft.com/office/drawing/2018/hyperlinkcolor" val="tx"/>
                    </a:ext>
                  </a:extLst>
                </a:hlinkClick>
              </a:rPr>
              <a:t>https://arxiv.org/pdf/2111.00082.pdf</a:t>
            </a:r>
            <a:r>
              <a:rPr lang="en-US" b="1" dirty="0">
                <a:solidFill>
                  <a:srgbClr val="0000FF"/>
                </a:solidFill>
              </a:rPr>
              <a:t> </a:t>
            </a:r>
          </a:p>
          <a:p>
            <a:pPr marL="0" indent="0" algn="ctr">
              <a:buNone/>
            </a:pPr>
            <a:r>
              <a:rPr lang="en-US" b="1" dirty="0">
                <a:solidFill>
                  <a:srgbClr val="0000FF"/>
                </a:solidFill>
                <a:hlinkClick r:id="rId3">
                  <a:extLst>
                    <a:ext uri="{A12FA001-AC4F-418D-AE19-62706E023703}">
                      <ahyp:hlinkClr xmlns:ahyp="http://schemas.microsoft.com/office/drawing/2018/hyperlinkcolor" val="tx"/>
                    </a:ext>
                  </a:extLst>
                </a:hlinkClick>
              </a:rPr>
              <a:t>https://github.com/cmu-safari/pidram</a:t>
            </a:r>
            <a:endParaRPr lang="en-US" b="1" dirty="0">
              <a:solidFill>
                <a:srgbClr val="0000FF"/>
              </a:solidFill>
            </a:endParaRPr>
          </a:p>
          <a:p>
            <a:pPr marL="0" lvl="0" indent="0" algn="ctr">
              <a:buClr>
                <a:srgbClr val="CC9900"/>
              </a:buClr>
              <a:buNone/>
            </a:pPr>
            <a:r>
              <a:rPr lang="en-US" sz="2000" b="1" dirty="0">
                <a:solidFill>
                  <a:srgbClr val="0000FF"/>
                </a:solidFill>
                <a:hlinkClick r:id="rId4">
                  <a:extLst>
                    <a:ext uri="{A12FA001-AC4F-418D-AE19-62706E023703}">
                      <ahyp:hlinkClr xmlns:ahyp="http://schemas.microsoft.com/office/drawing/2018/hyperlinkcolor" val="tx"/>
                    </a:ext>
                  </a:extLst>
                </a:hlinkClick>
              </a:rPr>
              <a:t>https://www.youtube.com/watch?v=qeukNs5XI3g&amp;t=4192s</a:t>
            </a:r>
            <a:r>
              <a:rPr lang="en-US" sz="2000" b="1" dirty="0">
                <a:solidFill>
                  <a:srgbClr val="0000FF"/>
                </a:solidFill>
              </a:rPr>
              <a:t>  </a:t>
            </a:r>
          </a:p>
          <a:p>
            <a:pPr marL="0" indent="0" algn="ctr">
              <a:buNone/>
            </a:pPr>
            <a:r>
              <a:rPr lang="en-US" b="1" dirty="0">
                <a:solidFill>
                  <a:srgbClr val="0000FF"/>
                </a:solidFill>
              </a:rPr>
              <a:t> </a:t>
            </a:r>
          </a:p>
        </p:txBody>
      </p:sp>
      <p:pic>
        <p:nvPicPr>
          <p:cNvPr id="5" name="Picture 4">
            <a:extLst>
              <a:ext uri="{FF2B5EF4-FFF2-40B4-BE49-F238E27FC236}">
                <a16:creationId xmlns:a16="http://schemas.microsoft.com/office/drawing/2014/main" id="{09224E90-C360-B388-5097-BBE3A0F83251}"/>
              </a:ext>
            </a:extLst>
          </p:cNvPr>
          <p:cNvPicPr>
            <a:picLocks noChangeAspect="1"/>
          </p:cNvPicPr>
          <p:nvPr/>
        </p:nvPicPr>
        <p:blipFill>
          <a:blip r:embed="rId5"/>
          <a:stretch>
            <a:fillRect/>
          </a:stretch>
        </p:blipFill>
        <p:spPr>
          <a:xfrm>
            <a:off x="2222312" y="908720"/>
            <a:ext cx="4623175" cy="4548608"/>
          </a:xfrm>
          <a:prstGeom prst="rect">
            <a:avLst/>
          </a:prstGeom>
        </p:spPr>
      </p:pic>
    </p:spTree>
    <p:extLst>
      <p:ext uri="{BB962C8B-B14F-4D97-AF65-F5344CB8AC3E}">
        <p14:creationId xmlns:p14="http://schemas.microsoft.com/office/powerpoint/2010/main" val="3825696110"/>
      </p:ext>
    </p:extLst>
  </p:cSld>
  <p:clrMapOvr>
    <a:masterClrMapping/>
  </p:clrMapOvr>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04A71-19F9-9749-9FC4-F9ED50A72BD2}"/>
              </a:ext>
            </a:extLst>
          </p:cNvPr>
          <p:cNvSpPr>
            <a:spLocks noGrp="1"/>
          </p:cNvSpPr>
          <p:nvPr>
            <p:ph type="title"/>
          </p:nvPr>
        </p:nvSpPr>
        <p:spPr/>
        <p:txBody>
          <a:bodyPr>
            <a:noAutofit/>
          </a:bodyPr>
          <a:lstStyle/>
          <a:p>
            <a:r>
              <a:rPr lang="en-US" sz="2800" dirty="0"/>
              <a:t>Microbenchmark Copy/Initialization Throughput</a:t>
            </a:r>
            <a:endParaRPr lang="en-TR" sz="2800" dirty="0"/>
          </a:p>
        </p:txBody>
      </p:sp>
      <p:pic>
        <p:nvPicPr>
          <p:cNvPr id="9" name="Content Placeholder 8">
            <a:extLst>
              <a:ext uri="{FF2B5EF4-FFF2-40B4-BE49-F238E27FC236}">
                <a16:creationId xmlns:a16="http://schemas.microsoft.com/office/drawing/2014/main" id="{E051C46A-9C47-674C-AE42-9B3CBB0D112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775130" y="1331302"/>
            <a:ext cx="7576103" cy="3398821"/>
          </a:xfrm>
          <a:prstGeom prst="rect">
            <a:avLst/>
          </a:prstGeom>
        </p:spPr>
      </p:pic>
      <p:sp>
        <p:nvSpPr>
          <p:cNvPr id="7" name="Rectangle 6">
            <a:extLst>
              <a:ext uri="{FF2B5EF4-FFF2-40B4-BE49-F238E27FC236}">
                <a16:creationId xmlns:a16="http://schemas.microsoft.com/office/drawing/2014/main" id="{9A61C9F5-2C65-CE47-82B8-2FB7FC48B9D5}"/>
              </a:ext>
            </a:extLst>
          </p:cNvPr>
          <p:cNvSpPr/>
          <p:nvPr/>
        </p:nvSpPr>
        <p:spPr>
          <a:xfrm>
            <a:off x="237003" y="4930515"/>
            <a:ext cx="8652358" cy="1378425"/>
          </a:xfrm>
          <a:prstGeom prst="rect">
            <a:avLst/>
          </a:prstGeom>
          <a:solidFill>
            <a:schemeClr val="accent1">
              <a:lumMod val="40000"/>
              <a:lumOff val="60000"/>
            </a:schemeClr>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In-DRAM Copy and Initialization </a:t>
            </a:r>
            <a:b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TR" sz="3200" b="1" i="0" u="none" strike="noStrike" kern="1200" cap="none" spc="0" normalizeH="0" baseline="0" noProof="0" dirty="0">
                <a:ln>
                  <a:noFill/>
                </a:ln>
                <a:solidFill>
                  <a:srgbClr val="FF0000"/>
                </a:solidFill>
                <a:effectLst/>
                <a:uLnTx/>
                <a:uFillTx/>
                <a:latin typeface="Calibri" panose="020F0502020204030204"/>
                <a:ea typeface="+mn-ea"/>
                <a:cs typeface="+mn-cs"/>
              </a:rPr>
              <a:t>improve throughput by 119x </a:t>
            </a:r>
            <a:r>
              <a:rPr kumimoji="0" lang="en-TR" sz="3200" b="1" i="0" u="none" strike="noStrike" kern="1200" cap="none" spc="0" normalizeH="0" baseline="0" noProof="0">
                <a:ln>
                  <a:noFill/>
                </a:ln>
                <a:solidFill>
                  <a:srgbClr val="FF0000"/>
                </a:solidFill>
                <a:effectLst/>
                <a:uLnTx/>
                <a:uFillTx/>
                <a:latin typeface="Calibri" panose="020F0502020204030204"/>
                <a:ea typeface="+mn-ea"/>
                <a:cs typeface="+mn-cs"/>
              </a:rPr>
              <a:t>and 89x</a:t>
            </a:r>
            <a:endParaRPr kumimoji="0" lang="en-TR"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106455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1948-97CC-48D6-2748-9FF6209E873C}"/>
              </a:ext>
            </a:extLst>
          </p:cNvPr>
          <p:cNvSpPr>
            <a:spLocks noGrp="1"/>
          </p:cNvSpPr>
          <p:nvPr>
            <p:ph type="title"/>
          </p:nvPr>
        </p:nvSpPr>
        <p:spPr/>
        <p:txBody>
          <a:bodyPr/>
          <a:lstStyle/>
          <a:p>
            <a:r>
              <a:rPr lang="en-US" dirty="0" err="1"/>
              <a:t>PiDRAM</a:t>
            </a:r>
            <a:r>
              <a:rPr lang="en-US" dirty="0"/>
              <a:t> is Open Source</a:t>
            </a:r>
            <a:endParaRPr lang="en-CH" dirty="0"/>
          </a:p>
        </p:txBody>
      </p:sp>
      <p:sp>
        <p:nvSpPr>
          <p:cNvPr id="3" name="Content Placeholder 2">
            <a:extLst>
              <a:ext uri="{FF2B5EF4-FFF2-40B4-BE49-F238E27FC236}">
                <a16:creationId xmlns:a16="http://schemas.microsoft.com/office/drawing/2014/main" id="{BB3941A8-AB07-536E-1019-C11DB279B5BD}"/>
              </a:ext>
            </a:extLst>
          </p:cNvPr>
          <p:cNvSpPr>
            <a:spLocks noGrp="1"/>
          </p:cNvSpPr>
          <p:nvPr>
            <p:ph idx="1"/>
          </p:nvPr>
        </p:nvSpPr>
        <p:spPr>
          <a:xfrm>
            <a:off x="-180528" y="975034"/>
            <a:ext cx="9577064" cy="558491"/>
          </a:xfrm>
        </p:spPr>
        <p:txBody>
          <a:bodyPr/>
          <a:lstStyle/>
          <a:p>
            <a:pPr marL="0" indent="0" algn="ctr">
              <a:buNone/>
            </a:pPr>
            <a:r>
              <a:rPr lang="en-US" b="1" dirty="0">
                <a:solidFill>
                  <a:srgbClr val="0432FF"/>
                </a:solidFill>
                <a:hlinkClick r:id="rId3">
                  <a:extLst>
                    <a:ext uri="{A12FA001-AC4F-418D-AE19-62706E023703}">
                      <ahyp:hlinkClr xmlns:ahyp="http://schemas.microsoft.com/office/drawing/2018/hyperlinkcolor" val="tx"/>
                    </a:ext>
                  </a:extLst>
                </a:hlinkClick>
              </a:rPr>
              <a:t>https://github.com/CMU-SAFARI/PiDRAM</a:t>
            </a:r>
            <a:r>
              <a:rPr lang="en-US" b="1" dirty="0">
                <a:solidFill>
                  <a:srgbClr val="0432FF"/>
                </a:solidFill>
              </a:rPr>
              <a:t> </a:t>
            </a:r>
            <a:endParaRPr lang="en-CH" b="1" dirty="0">
              <a:solidFill>
                <a:srgbClr val="0432FF"/>
              </a:solidFill>
            </a:endParaRPr>
          </a:p>
        </p:txBody>
      </p:sp>
      <p:pic>
        <p:nvPicPr>
          <p:cNvPr id="5" name="Picture 4">
            <a:extLst>
              <a:ext uri="{FF2B5EF4-FFF2-40B4-BE49-F238E27FC236}">
                <a16:creationId xmlns:a16="http://schemas.microsoft.com/office/drawing/2014/main" id="{205EBFBA-519C-A8EB-6899-8A262377FA42}"/>
              </a:ext>
            </a:extLst>
          </p:cNvPr>
          <p:cNvPicPr>
            <a:picLocks noChangeAspect="1"/>
          </p:cNvPicPr>
          <p:nvPr/>
        </p:nvPicPr>
        <p:blipFill>
          <a:blip r:embed="rId4"/>
          <a:stretch>
            <a:fillRect/>
          </a:stretch>
        </p:blipFill>
        <p:spPr>
          <a:xfrm>
            <a:off x="-2199" y="1930786"/>
            <a:ext cx="9144000" cy="4479291"/>
          </a:xfrm>
          <a:prstGeom prst="rect">
            <a:avLst/>
          </a:prstGeom>
        </p:spPr>
      </p:pic>
    </p:spTree>
    <p:extLst>
      <p:ext uri="{BB962C8B-B14F-4D97-AF65-F5344CB8AC3E}">
        <p14:creationId xmlns:p14="http://schemas.microsoft.com/office/powerpoint/2010/main" val="29864988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1948-97CC-48D6-2748-9FF6209E873C}"/>
              </a:ext>
            </a:extLst>
          </p:cNvPr>
          <p:cNvSpPr>
            <a:spLocks noGrp="1"/>
          </p:cNvSpPr>
          <p:nvPr>
            <p:ph type="title"/>
          </p:nvPr>
        </p:nvSpPr>
        <p:spPr/>
        <p:txBody>
          <a:bodyPr/>
          <a:lstStyle/>
          <a:p>
            <a:r>
              <a:rPr lang="en-US" dirty="0"/>
              <a:t>Extended Version on </a:t>
            </a:r>
            <a:r>
              <a:rPr lang="en-US" dirty="0" err="1"/>
              <a:t>ArXiv</a:t>
            </a:r>
            <a:endParaRPr lang="en-CH" dirty="0"/>
          </a:p>
        </p:txBody>
      </p:sp>
      <p:sp>
        <p:nvSpPr>
          <p:cNvPr id="3" name="Content Placeholder 2">
            <a:extLst>
              <a:ext uri="{FF2B5EF4-FFF2-40B4-BE49-F238E27FC236}">
                <a16:creationId xmlns:a16="http://schemas.microsoft.com/office/drawing/2014/main" id="{BB3941A8-AB07-536E-1019-C11DB279B5BD}"/>
              </a:ext>
            </a:extLst>
          </p:cNvPr>
          <p:cNvSpPr>
            <a:spLocks noGrp="1"/>
          </p:cNvSpPr>
          <p:nvPr>
            <p:ph idx="1"/>
          </p:nvPr>
        </p:nvSpPr>
        <p:spPr>
          <a:xfrm>
            <a:off x="75991" y="975034"/>
            <a:ext cx="8987622" cy="558491"/>
          </a:xfrm>
        </p:spPr>
        <p:txBody>
          <a:bodyPr/>
          <a:lstStyle/>
          <a:p>
            <a:pPr marL="0" indent="0" algn="ctr">
              <a:buNone/>
            </a:pPr>
            <a:r>
              <a:rPr lang="en-US" b="1" dirty="0">
                <a:solidFill>
                  <a:srgbClr val="0432FF"/>
                </a:solidFill>
                <a:hlinkClick r:id="rId3">
                  <a:extLst>
                    <a:ext uri="{A12FA001-AC4F-418D-AE19-62706E023703}">
                      <ahyp:hlinkClr xmlns:ahyp="http://schemas.microsoft.com/office/drawing/2018/hyperlinkcolor" val="tx"/>
                    </a:ext>
                  </a:extLst>
                </a:hlinkClick>
              </a:rPr>
              <a:t>https://arxiv.org/abs/2111.00082</a:t>
            </a:r>
            <a:r>
              <a:rPr lang="en-US" b="1" dirty="0">
                <a:solidFill>
                  <a:srgbClr val="0432FF"/>
                </a:solidFill>
              </a:rPr>
              <a:t> </a:t>
            </a:r>
            <a:endParaRPr lang="en-CH" b="1" dirty="0">
              <a:solidFill>
                <a:srgbClr val="0432FF"/>
              </a:solidFill>
            </a:endParaRPr>
          </a:p>
        </p:txBody>
      </p:sp>
      <p:pic>
        <p:nvPicPr>
          <p:cNvPr id="5" name="Picture 4">
            <a:extLst>
              <a:ext uri="{FF2B5EF4-FFF2-40B4-BE49-F238E27FC236}">
                <a16:creationId xmlns:a16="http://schemas.microsoft.com/office/drawing/2014/main" id="{205EBFBA-519C-A8EB-6899-8A262377FA4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199" y="1972773"/>
            <a:ext cx="9144000" cy="4395316"/>
          </a:xfrm>
          <a:prstGeom prst="rect">
            <a:avLst/>
          </a:prstGeom>
        </p:spPr>
      </p:pic>
    </p:spTree>
    <p:extLst>
      <p:ext uri="{BB962C8B-B14F-4D97-AF65-F5344CB8AC3E}">
        <p14:creationId xmlns:p14="http://schemas.microsoft.com/office/powerpoint/2010/main" val="3869591431"/>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4C6D-2567-AE99-2FEB-13692F9FED43}"/>
              </a:ext>
            </a:extLst>
          </p:cNvPr>
          <p:cNvSpPr>
            <a:spLocks noGrp="1"/>
          </p:cNvSpPr>
          <p:nvPr>
            <p:ph type="title"/>
          </p:nvPr>
        </p:nvSpPr>
        <p:spPr/>
        <p:txBody>
          <a:bodyPr/>
          <a:lstStyle/>
          <a:p>
            <a:r>
              <a:rPr lang="en-US"/>
              <a:t>Long Talk </a:t>
            </a:r>
            <a:r>
              <a:rPr lang="en-US" dirty="0"/>
              <a:t>+ Tutorial on </a:t>
            </a:r>
            <a:r>
              <a:rPr lang="en-US" dirty="0" err="1"/>
              <a:t>Youtube</a:t>
            </a:r>
            <a:endParaRPr lang="en-CH" dirty="0"/>
          </a:p>
        </p:txBody>
      </p:sp>
      <p:pic>
        <p:nvPicPr>
          <p:cNvPr id="5" name="Picture 4">
            <a:extLst>
              <a:ext uri="{FF2B5EF4-FFF2-40B4-BE49-F238E27FC236}">
                <a16:creationId xmlns:a16="http://schemas.microsoft.com/office/drawing/2014/main" id="{123E6DFB-6271-F619-4858-7914F0AB72E8}"/>
              </a:ext>
            </a:extLst>
          </p:cNvPr>
          <p:cNvPicPr>
            <a:picLocks noChangeAspect="1"/>
          </p:cNvPicPr>
          <p:nvPr/>
        </p:nvPicPr>
        <p:blipFill>
          <a:blip r:embed="rId3"/>
          <a:stretch>
            <a:fillRect/>
          </a:stretch>
        </p:blipFill>
        <p:spPr>
          <a:xfrm>
            <a:off x="744090" y="1614598"/>
            <a:ext cx="7651422" cy="5232302"/>
          </a:xfrm>
          <a:prstGeom prst="rect">
            <a:avLst/>
          </a:prstGeom>
        </p:spPr>
      </p:pic>
      <p:sp>
        <p:nvSpPr>
          <p:cNvPr id="8" name="Content Placeholder 2">
            <a:extLst>
              <a:ext uri="{FF2B5EF4-FFF2-40B4-BE49-F238E27FC236}">
                <a16:creationId xmlns:a16="http://schemas.microsoft.com/office/drawing/2014/main" id="{BF164E4E-91C6-7FE7-8DC5-5B2B5B704CB0}"/>
              </a:ext>
            </a:extLst>
          </p:cNvPr>
          <p:cNvSpPr>
            <a:spLocks noGrp="1"/>
          </p:cNvSpPr>
          <p:nvPr>
            <p:ph idx="1"/>
          </p:nvPr>
        </p:nvSpPr>
        <p:spPr>
          <a:xfrm>
            <a:off x="75991" y="975034"/>
            <a:ext cx="8987622" cy="558491"/>
          </a:xfrm>
        </p:spPr>
        <p:txBody>
          <a:bodyPr/>
          <a:lstStyle/>
          <a:p>
            <a:pPr marL="0" indent="0" algn="ctr">
              <a:buNone/>
            </a:pPr>
            <a:r>
              <a:rPr lang="en-CH" dirty="0">
                <a:hlinkClick r:id="rId4"/>
              </a:rPr>
              <a:t>https://youtu.be/s_z_S6FYpC8</a:t>
            </a:r>
            <a:r>
              <a:rPr lang="en-US" i="1" dirty="0"/>
              <a:t> </a:t>
            </a:r>
            <a:endParaRPr lang="en-CH" dirty="0"/>
          </a:p>
        </p:txBody>
      </p:sp>
    </p:spTree>
    <p:extLst>
      <p:ext uri="{BB962C8B-B14F-4D97-AF65-F5344CB8AC3E}">
        <p14:creationId xmlns:p14="http://schemas.microsoft.com/office/powerpoint/2010/main" val="13613193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sz="3600" dirty="0"/>
              <a:t>Functionally-Complete Real PUM Prototype</a:t>
            </a:r>
          </a:p>
        </p:txBody>
      </p:sp>
      <p:sp>
        <p:nvSpPr>
          <p:cNvPr id="3" name="Content Placeholder 2"/>
          <p:cNvSpPr>
            <a:spLocks noGrp="1"/>
          </p:cNvSpPr>
          <p:nvPr>
            <p:ph idx="1"/>
          </p:nvPr>
        </p:nvSpPr>
        <p:spPr>
          <a:xfrm>
            <a:off x="228600" y="1052736"/>
            <a:ext cx="8610600" cy="5195664"/>
          </a:xfrm>
        </p:spPr>
        <p:txBody>
          <a:bodyPr/>
          <a:lstStyle/>
          <a:p>
            <a:r>
              <a:rPr lang="en-US" sz="2200" b="0" i="0" dirty="0">
                <a:solidFill>
                  <a:srgbClr val="000000"/>
                </a:solidFill>
                <a:effectLst/>
              </a:rPr>
              <a:t>Ismail Emir </a:t>
            </a:r>
            <a:r>
              <a:rPr lang="en-US" sz="2200" b="0" i="0" dirty="0" err="1">
                <a:solidFill>
                  <a:srgbClr val="000000"/>
                </a:solidFill>
                <a:effectLst/>
              </a:rPr>
              <a:t>Yuksel</a:t>
            </a:r>
            <a:r>
              <a:rPr lang="en-US" sz="2200" b="0" i="0" dirty="0">
                <a:solidFill>
                  <a:srgbClr val="000000"/>
                </a:solidFill>
                <a:effectLst/>
              </a:rPr>
              <a:t>, Yahya Can </a:t>
            </a:r>
            <a:r>
              <a:rPr lang="en-US" sz="2200" b="0" i="0" dirty="0" err="1">
                <a:solidFill>
                  <a:srgbClr val="000000"/>
                </a:solidFill>
                <a:effectLst/>
              </a:rPr>
              <a:t>Tuğrul</a:t>
            </a:r>
            <a:r>
              <a:rPr lang="en-US" sz="2200" b="0" i="0" dirty="0">
                <a:solidFill>
                  <a:srgbClr val="000000"/>
                </a:solidFill>
                <a:effectLst/>
              </a:rPr>
              <a:t>, </a:t>
            </a:r>
            <a:r>
              <a:rPr lang="en-US" sz="2200" b="0" i="0" dirty="0" err="1">
                <a:solidFill>
                  <a:srgbClr val="000000"/>
                </a:solidFill>
                <a:effectLst/>
              </a:rPr>
              <a:t>Ataberk</a:t>
            </a:r>
            <a:r>
              <a:rPr lang="en-US" sz="2200" b="0" i="0" dirty="0">
                <a:solidFill>
                  <a:srgbClr val="000000"/>
                </a:solidFill>
                <a:effectLst/>
              </a:rPr>
              <a:t> </a:t>
            </a:r>
            <a:r>
              <a:rPr lang="en-US" sz="2200" b="0" i="0" dirty="0" err="1">
                <a:solidFill>
                  <a:srgbClr val="000000"/>
                </a:solidFill>
                <a:effectLst/>
              </a:rPr>
              <a:t>Olgun</a:t>
            </a:r>
            <a:r>
              <a:rPr lang="en-US" sz="2200" b="0" i="0" dirty="0">
                <a:solidFill>
                  <a:srgbClr val="000000"/>
                </a:solidFill>
                <a:effectLst/>
              </a:rPr>
              <a:t>, </a:t>
            </a:r>
            <a:r>
              <a:rPr lang="en-US" sz="2200" b="0" i="0" dirty="0" err="1">
                <a:solidFill>
                  <a:srgbClr val="000000"/>
                </a:solidFill>
                <a:effectLst/>
              </a:rPr>
              <a:t>Nisa</a:t>
            </a:r>
            <a:r>
              <a:rPr lang="en-US" sz="2200" b="0" i="0" dirty="0">
                <a:solidFill>
                  <a:srgbClr val="000000"/>
                </a:solidFill>
                <a:effectLst/>
              </a:rPr>
              <a:t> </a:t>
            </a:r>
            <a:r>
              <a:rPr lang="en-US" sz="2200" b="0" i="0" dirty="0" err="1">
                <a:solidFill>
                  <a:srgbClr val="000000"/>
                </a:solidFill>
                <a:effectLst/>
              </a:rPr>
              <a:t>Bostanci</a:t>
            </a:r>
            <a:r>
              <a:rPr lang="en-US" sz="2200" b="0" i="0" dirty="0">
                <a:solidFill>
                  <a:srgbClr val="000000"/>
                </a:solidFill>
                <a:effectLst/>
              </a:rPr>
              <a:t>, A. Giray </a:t>
            </a:r>
            <a:r>
              <a:rPr lang="en-US" sz="2200" b="0" i="0" dirty="0" err="1">
                <a:solidFill>
                  <a:srgbClr val="000000"/>
                </a:solidFill>
                <a:effectLst/>
              </a:rPr>
              <a:t>Yaglikci</a:t>
            </a:r>
            <a:r>
              <a:rPr lang="en-US" sz="2200" b="0" i="0" dirty="0">
                <a:solidFill>
                  <a:srgbClr val="000000"/>
                </a:solidFill>
                <a:effectLst/>
              </a:rPr>
              <a:t>, Geraldo F. Oliveira, </a:t>
            </a:r>
            <a:r>
              <a:rPr lang="en-US" sz="2200" b="0" i="0" dirty="0" err="1">
                <a:solidFill>
                  <a:srgbClr val="000000"/>
                </a:solidFill>
                <a:effectLst/>
              </a:rPr>
              <a:t>Haocong</a:t>
            </a:r>
            <a:r>
              <a:rPr lang="en-US" sz="2200" b="0" i="0" dirty="0">
                <a:solidFill>
                  <a:srgbClr val="000000"/>
                </a:solidFill>
                <a:effectLst/>
              </a:rPr>
              <a:t> Luo, Juan Gómez-</a:t>
            </a:r>
            <a:r>
              <a:rPr lang="en-US" sz="2200" b="0" i="0" dirty="0" err="1">
                <a:solidFill>
                  <a:srgbClr val="000000"/>
                </a:solidFill>
                <a:effectLst/>
              </a:rPr>
              <a:t>Luna,Mohammad</a:t>
            </a:r>
            <a:r>
              <a:rPr lang="en-US" sz="2200" b="0" i="0" dirty="0">
                <a:solidFill>
                  <a:srgbClr val="000000"/>
                </a:solidFill>
                <a:effectLst/>
              </a:rPr>
              <a:t> </a:t>
            </a:r>
            <a:r>
              <a:rPr lang="en-US" sz="2200" b="0" i="0" dirty="0" err="1">
                <a:solidFill>
                  <a:srgbClr val="000000"/>
                </a:solidFill>
                <a:effectLst/>
              </a:rPr>
              <a:t>Sadrosadati</a:t>
            </a:r>
            <a:r>
              <a:rPr lang="en-US" sz="2200" b="0" i="0" dirty="0">
                <a:solidFill>
                  <a:srgbClr val="000000"/>
                </a:solidFill>
                <a:effectLst/>
              </a:rPr>
              <a:t>, and Onur Mutlu, </a:t>
            </a:r>
            <a:br>
              <a:rPr lang="en-US" sz="2200" b="0" i="0" dirty="0">
                <a:solidFill>
                  <a:srgbClr val="000000"/>
                </a:solidFill>
                <a:effectLst/>
              </a:rPr>
            </a:br>
            <a:r>
              <a:rPr lang="en-US" sz="2200" b="1" i="0" dirty="0">
                <a:solidFill>
                  <a:srgbClr val="0000FF"/>
                </a:solidFill>
                <a:effectLst/>
              </a:rPr>
              <a:t>"</a:t>
            </a:r>
            <a:r>
              <a:rPr lang="en-US" sz="2200" b="1" i="0" u="sng" dirty="0">
                <a:solidFill>
                  <a:srgbClr val="0000FF"/>
                </a:solidFill>
                <a:effectLst/>
              </a:rPr>
              <a:t>Functionally-Complete Boolean Logic in DRAM: An Experimental Characterization and Analysis of Real DRAM Chips,</a:t>
            </a:r>
            <a:r>
              <a:rPr lang="en-US" sz="2200" b="1" i="0" dirty="0">
                <a:solidFill>
                  <a:srgbClr val="0000FF"/>
                </a:solidFill>
                <a:effectLst/>
              </a:rPr>
              <a:t>"</a:t>
            </a:r>
            <a:br>
              <a:rPr lang="en-US" sz="2200" b="0" i="0" dirty="0">
                <a:solidFill>
                  <a:srgbClr val="000000"/>
                </a:solidFill>
                <a:effectLst/>
              </a:rPr>
            </a:br>
            <a:r>
              <a:rPr lang="en-US" sz="2200" b="0" i="1" dirty="0">
                <a:solidFill>
                  <a:srgbClr val="000000"/>
                </a:solidFill>
                <a:effectLst/>
              </a:rPr>
              <a:t>Proceedings of the </a:t>
            </a:r>
            <a:r>
              <a:rPr lang="en-US" sz="2200" b="0" i="1" dirty="0">
                <a:solidFill>
                  <a:srgbClr val="000000"/>
                </a:solidFill>
                <a:effectLst/>
                <a:hlinkClick r:id="rId2"/>
              </a:rPr>
              <a:t>30th International Symposium on High-Performance Computer Architecture </a:t>
            </a:r>
            <a:r>
              <a:rPr lang="en-US" sz="2200" i="1" dirty="0">
                <a:solidFill>
                  <a:srgbClr val="000000"/>
                </a:solidFill>
              </a:rPr>
              <a:t> </a:t>
            </a:r>
            <a:r>
              <a:rPr lang="en-US" sz="2200" b="0" i="1" dirty="0">
                <a:solidFill>
                  <a:srgbClr val="000000"/>
                </a:solidFill>
                <a:effectLst/>
              </a:rPr>
              <a:t>(</a:t>
            </a:r>
            <a:r>
              <a:rPr lang="en-US" sz="2200" b="1" i="1" dirty="0">
                <a:solidFill>
                  <a:srgbClr val="000000"/>
                </a:solidFill>
                <a:effectLst/>
              </a:rPr>
              <a:t>HPCA</a:t>
            </a:r>
            <a:r>
              <a:rPr lang="en-US" sz="2200" b="0" i="1" dirty="0">
                <a:solidFill>
                  <a:srgbClr val="000000"/>
                </a:solidFill>
                <a:effectLst/>
              </a:rPr>
              <a:t>)</a:t>
            </a:r>
            <a:r>
              <a:rPr lang="en-US" sz="2200" b="0" i="0" dirty="0">
                <a:solidFill>
                  <a:srgbClr val="000000"/>
                </a:solidFill>
                <a:effectLst/>
              </a:rPr>
              <a:t>, Edinburgh, Scotland, March 2024.</a:t>
            </a:r>
          </a:p>
          <a:p>
            <a:pPr algn="l"/>
            <a:endParaRPr lang="en-US" dirty="0"/>
          </a:p>
        </p:txBody>
      </p:sp>
      <p:pic>
        <p:nvPicPr>
          <p:cNvPr id="6" name="Picture 5">
            <a:extLst>
              <a:ext uri="{FF2B5EF4-FFF2-40B4-BE49-F238E27FC236}">
                <a16:creationId xmlns:a16="http://schemas.microsoft.com/office/drawing/2014/main" id="{40420B90-CBD6-2734-5D11-4B6EBCCE1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4149080"/>
            <a:ext cx="7772400" cy="1917600"/>
          </a:xfrm>
          <a:prstGeom prst="rect">
            <a:avLst/>
          </a:prstGeom>
        </p:spPr>
      </p:pic>
    </p:spTree>
    <p:extLst>
      <p:ext uri="{BB962C8B-B14F-4D97-AF65-F5344CB8AC3E}">
        <p14:creationId xmlns:p14="http://schemas.microsoft.com/office/powerpoint/2010/main" val="2953748008"/>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69" name="Title 4">
            <a:extLst>
              <a:ext uri="{FF2B5EF4-FFF2-40B4-BE49-F238E27FC236}">
                <a16:creationId xmlns:a16="http://schemas.microsoft.com/office/drawing/2014/main" id="{2D6E322B-1333-5647-85A1-8292CBEA8131}"/>
              </a:ext>
            </a:extLst>
          </p:cNvPr>
          <p:cNvSpPr>
            <a:spLocks noGrp="1" noChangeArrowheads="1"/>
          </p:cNvSpPr>
          <p:nvPr>
            <p:ph type="ctrTitle"/>
          </p:nvPr>
        </p:nvSpPr>
        <p:spPr>
          <a:xfrm>
            <a:off x="685800" y="1752600"/>
            <a:ext cx="7924800" cy="1524000"/>
          </a:xfrm>
        </p:spPr>
        <p:txBody>
          <a:bodyPr/>
          <a:lstStyle/>
          <a:p>
            <a:pPr algn="ctr"/>
            <a:r>
              <a:rPr lang="en-US" altLang="en-US" dirty="0">
                <a:ea typeface="ＭＳ Ｐゴシック" panose="020B0600070205080204" pitchFamily="34" charset="-128"/>
              </a:rPr>
              <a:t>Improvements on </a:t>
            </a:r>
            <a:r>
              <a:rPr lang="en-US" altLang="en-US" dirty="0" err="1">
                <a:ea typeface="ＭＳ Ｐゴシック" panose="020B0600070205080204" pitchFamily="34" charset="-128"/>
              </a:rPr>
              <a:t>RowClone</a:t>
            </a:r>
            <a:endParaRPr lang="en-US" altLang="en-US" dirty="0">
              <a:ea typeface="ＭＳ Ｐゴシック" panose="020B0600070205080204" pitchFamily="34" charset="-128"/>
            </a:endParaRPr>
          </a:p>
        </p:txBody>
      </p:sp>
      <p:sp>
        <p:nvSpPr>
          <p:cNvPr id="416770" name="Subtitle 5">
            <a:extLst>
              <a:ext uri="{FF2B5EF4-FFF2-40B4-BE49-F238E27FC236}">
                <a16:creationId xmlns:a16="http://schemas.microsoft.com/office/drawing/2014/main" id="{F6FDC6A1-A28F-104C-8DDD-A4BE5C41AC04}"/>
              </a:ext>
            </a:extLst>
          </p:cNvPr>
          <p:cNvSpPr>
            <a:spLocks noGrp="1" noChangeArrowheads="1"/>
          </p:cNvSpPr>
          <p:nvPr>
            <p:ph type="subTitle" idx="1"/>
          </p:nvPr>
        </p:nvSpPr>
        <p:spPr/>
        <p:txBody>
          <a:bodyPr/>
          <a:lstStyle/>
          <a:p>
            <a:endParaRPr lang="en-US" altLang="en-US">
              <a:ea typeface="ＭＳ Ｐゴシック" panose="020B0600070205080204" pitchFamily="34" charset="-128"/>
            </a:endParaRPr>
          </a:p>
        </p:txBody>
      </p:sp>
      <p:sp>
        <p:nvSpPr>
          <p:cNvPr id="416771" name="Slide Number Placeholder 3">
            <a:extLst>
              <a:ext uri="{FF2B5EF4-FFF2-40B4-BE49-F238E27FC236}">
                <a16:creationId xmlns:a16="http://schemas.microsoft.com/office/drawing/2014/main" id="{FA05780F-900C-D24A-90E4-3CE4211CB42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651A014-54A1-3E49-8B94-E3F8FC1E000E}" type="slidenum">
              <a:rPr kumimoji="0" lang="en-US" altLang="en-US" sz="1200" b="0" i="0" u="none" strike="noStrike" kern="1200" cap="none" spc="0" normalizeH="0" baseline="0" noProof="0" smtClean="0">
                <a:ln>
                  <a:noFill/>
                </a:ln>
                <a:solidFill>
                  <a:srgbClr val="000000"/>
                </a:solidFill>
                <a:effectLst/>
                <a:uLnTx/>
                <a:uFillTx/>
                <a:latin typeface="Garamond" panose="02020404030301010803" pitchFamily="18" charset="0"/>
                <a:ea typeface="ＭＳ Ｐゴシック" panose="020B0600070205080204" pitchFamily="34" charset="-128"/>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186</a:t>
            </a:fld>
            <a:endParaRPr kumimoji="0" lang="en-US" altLang="en-US" sz="1200" b="0" i="0" u="none" strike="noStrike" kern="1200" cap="none" spc="0" normalizeH="0" baseline="0" noProof="0">
              <a:ln>
                <a:noFill/>
              </a:ln>
              <a:solidFill>
                <a:srgbClr val="000000"/>
              </a:solidFill>
              <a:effectLst/>
              <a:uLnTx/>
              <a:uFillTx/>
              <a:latin typeface="Garamond" panose="02020404030301010803" pitchFamily="18" charset="0"/>
              <a:ea typeface="ＭＳ Ｐゴシック" panose="020B0600070205080204" pitchFamily="34" charset="-128"/>
              <a:cs typeface="Arial" charset="0"/>
            </a:endParaRPr>
          </a:p>
        </p:txBody>
      </p:sp>
    </p:spTree>
    <p:extLst>
      <p:ext uri="{BB962C8B-B14F-4D97-AF65-F5344CB8AC3E}">
        <p14:creationId xmlns:p14="http://schemas.microsoft.com/office/powerpoint/2010/main" val="591342344"/>
      </p:ext>
    </p:extLst>
  </p:cSld>
  <p:clrMapOvr>
    <a:masterClrMapping/>
  </p:clrMapOvr>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F5A00-ABCE-4F44-BBA9-29F9AF3BD4C7}"/>
              </a:ext>
            </a:extLst>
          </p:cNvPr>
          <p:cNvSpPr>
            <a:spLocks noGrp="1"/>
          </p:cNvSpPr>
          <p:nvPr>
            <p:ph type="title"/>
          </p:nvPr>
        </p:nvSpPr>
        <p:spPr>
          <a:xfrm>
            <a:off x="228600" y="152400"/>
            <a:ext cx="8610600" cy="1066800"/>
          </a:xfrm>
        </p:spPr>
        <p:txBody>
          <a:bodyPr/>
          <a:lstStyle/>
          <a:p>
            <a:r>
              <a:rPr lang="en-US" sz="3800" dirty="0"/>
              <a:t>RowClone Extensions and Follow-Up Work</a:t>
            </a:r>
          </a:p>
        </p:txBody>
      </p:sp>
      <p:sp>
        <p:nvSpPr>
          <p:cNvPr id="3" name="Content Placeholder 2">
            <a:extLst>
              <a:ext uri="{FF2B5EF4-FFF2-40B4-BE49-F238E27FC236}">
                <a16:creationId xmlns:a16="http://schemas.microsoft.com/office/drawing/2014/main" id="{B8D643A2-4FC2-8143-B99F-205908C4280B}"/>
              </a:ext>
            </a:extLst>
          </p:cNvPr>
          <p:cNvSpPr>
            <a:spLocks noGrp="1"/>
          </p:cNvSpPr>
          <p:nvPr>
            <p:ph idx="1"/>
          </p:nvPr>
        </p:nvSpPr>
        <p:spPr/>
        <p:txBody>
          <a:bodyPr/>
          <a:lstStyle/>
          <a:p>
            <a:r>
              <a:rPr lang="en-US" dirty="0"/>
              <a:t>Can we do </a:t>
            </a:r>
            <a:r>
              <a:rPr lang="en-US" dirty="0">
                <a:solidFill>
                  <a:srgbClr val="0432FF"/>
                </a:solidFill>
              </a:rPr>
              <a:t>faster inter-subarray copy</a:t>
            </a:r>
            <a:r>
              <a:rPr lang="en-US" dirty="0"/>
              <a:t>?</a:t>
            </a:r>
          </a:p>
          <a:p>
            <a:pPr lvl="1"/>
            <a:r>
              <a:rPr lang="en-US" dirty="0"/>
              <a:t>Yes, </a:t>
            </a:r>
            <a:r>
              <a:rPr lang="en-US" dirty="0">
                <a:solidFill>
                  <a:srgbClr val="FF0000"/>
                </a:solidFill>
              </a:rPr>
              <a:t>see LISA [Chang et al., HPCA 2016]</a:t>
            </a:r>
          </a:p>
          <a:p>
            <a:pPr lvl="1"/>
            <a:endParaRPr lang="en-US" dirty="0"/>
          </a:p>
          <a:p>
            <a:r>
              <a:rPr lang="en-US" dirty="0"/>
              <a:t>Can we enable </a:t>
            </a:r>
            <a:r>
              <a:rPr lang="en-US" dirty="0">
                <a:solidFill>
                  <a:srgbClr val="0432FF"/>
                </a:solidFill>
              </a:rPr>
              <a:t>data movement at smaller granularities within a bank</a:t>
            </a:r>
            <a:r>
              <a:rPr lang="en-US" dirty="0"/>
              <a:t>?</a:t>
            </a:r>
          </a:p>
          <a:p>
            <a:pPr lvl="1"/>
            <a:r>
              <a:rPr lang="en-US" dirty="0"/>
              <a:t>Yes, </a:t>
            </a:r>
            <a:r>
              <a:rPr lang="en-US" dirty="0">
                <a:solidFill>
                  <a:srgbClr val="FF0000"/>
                </a:solidFill>
              </a:rPr>
              <a:t>see FIGARO [Wang et al., MICRO 2020]</a:t>
            </a:r>
            <a:endParaRPr lang="en-US" sz="1400" dirty="0"/>
          </a:p>
          <a:p>
            <a:endParaRPr lang="en-US" dirty="0"/>
          </a:p>
          <a:p>
            <a:r>
              <a:rPr lang="en-US" dirty="0"/>
              <a:t>Can we do </a:t>
            </a:r>
            <a:r>
              <a:rPr lang="en-US" dirty="0">
                <a:solidFill>
                  <a:srgbClr val="0432FF"/>
                </a:solidFill>
              </a:rPr>
              <a:t>better inter-bank copy</a:t>
            </a:r>
            <a:r>
              <a:rPr lang="en-US" dirty="0"/>
              <a:t>?</a:t>
            </a:r>
          </a:p>
          <a:p>
            <a:pPr lvl="1"/>
            <a:r>
              <a:rPr lang="en-US" dirty="0"/>
              <a:t>Yes, </a:t>
            </a:r>
            <a:r>
              <a:rPr lang="en-US" dirty="0">
                <a:solidFill>
                  <a:srgbClr val="FF0000"/>
                </a:solidFill>
              </a:rPr>
              <a:t>see Network-on-Memory [CAL 2020]</a:t>
            </a:r>
            <a:endParaRPr lang="en-US" sz="1400" dirty="0"/>
          </a:p>
          <a:p>
            <a:endParaRPr lang="en-US" dirty="0"/>
          </a:p>
          <a:p>
            <a:r>
              <a:rPr lang="en-US" dirty="0"/>
              <a:t>Can similar ideas and DRAM properties be used to perform </a:t>
            </a:r>
            <a:r>
              <a:rPr lang="en-US" dirty="0">
                <a:solidFill>
                  <a:srgbClr val="0432FF"/>
                </a:solidFill>
              </a:rPr>
              <a:t>computation on data</a:t>
            </a:r>
            <a:r>
              <a:rPr lang="en-US" dirty="0"/>
              <a:t>?</a:t>
            </a:r>
          </a:p>
          <a:p>
            <a:pPr lvl="1"/>
            <a:r>
              <a:rPr lang="en-US" dirty="0"/>
              <a:t>Yes, </a:t>
            </a:r>
            <a:r>
              <a:rPr lang="en-US" dirty="0">
                <a:solidFill>
                  <a:srgbClr val="FF0000"/>
                </a:solidFill>
              </a:rPr>
              <a:t>see Ambit [Seshadri et al., CAL 2015, MICRO 2017]</a:t>
            </a:r>
          </a:p>
          <a:p>
            <a:endParaRPr lang="en-US" dirty="0"/>
          </a:p>
          <a:p>
            <a:endParaRPr lang="en-US" dirty="0"/>
          </a:p>
          <a:p>
            <a:pPr lvl="1"/>
            <a:endParaRPr lang="en-US" dirty="0"/>
          </a:p>
        </p:txBody>
      </p:sp>
      <p:sp>
        <p:nvSpPr>
          <p:cNvPr id="4" name="Slide Number Placeholder 3">
            <a:extLst>
              <a:ext uri="{FF2B5EF4-FFF2-40B4-BE49-F238E27FC236}">
                <a16:creationId xmlns:a16="http://schemas.microsoft.com/office/drawing/2014/main" id="{D4385214-686F-AE45-AD43-76EF3388C3A1}"/>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187</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Arial" charset="0"/>
            </a:endParaRPr>
          </a:p>
        </p:txBody>
      </p:sp>
    </p:spTree>
    <p:extLst>
      <p:ext uri="{BB962C8B-B14F-4D97-AF65-F5344CB8AC3E}">
        <p14:creationId xmlns:p14="http://schemas.microsoft.com/office/powerpoint/2010/main" val="3426874602"/>
      </p:ext>
    </p:extLst>
  </p:cSld>
  <p:clrMapOvr>
    <a:masterClrMapping/>
  </p:clrMapOvr>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LISA: Increasing Connectivity in DRAM</a:t>
            </a:r>
          </a:p>
        </p:txBody>
      </p:sp>
      <p:sp>
        <p:nvSpPr>
          <p:cNvPr id="3" name="Content Placeholder 2"/>
          <p:cNvSpPr>
            <a:spLocks noGrp="1"/>
          </p:cNvSpPr>
          <p:nvPr>
            <p:ph idx="1"/>
          </p:nvPr>
        </p:nvSpPr>
        <p:spPr/>
        <p:txBody>
          <a:bodyPr/>
          <a:lstStyle/>
          <a:p>
            <a:r>
              <a:rPr lang="en-US" sz="2100" dirty="0"/>
              <a:t>Kevin K. Chang, </a:t>
            </a:r>
            <a:r>
              <a:rPr lang="en-US" sz="2100" dirty="0" err="1"/>
              <a:t>Prashant</a:t>
            </a:r>
            <a:r>
              <a:rPr lang="en-US" sz="2100" dirty="0"/>
              <a:t> J. Nair, </a:t>
            </a:r>
            <a:r>
              <a:rPr lang="en-US" sz="2100" dirty="0" err="1"/>
              <a:t>Saugata</a:t>
            </a:r>
            <a:r>
              <a:rPr lang="en-US" sz="2100" dirty="0"/>
              <a:t> </a:t>
            </a:r>
            <a:r>
              <a:rPr lang="en-US" sz="2100" dirty="0" err="1"/>
              <a:t>Ghose</a:t>
            </a:r>
            <a:r>
              <a:rPr lang="en-US" sz="2100" dirty="0"/>
              <a:t>, </a:t>
            </a:r>
            <a:r>
              <a:rPr lang="en-US" sz="2100" dirty="0" err="1"/>
              <a:t>Donghyuk</a:t>
            </a:r>
            <a:r>
              <a:rPr lang="en-US" sz="2100" dirty="0"/>
              <a:t> Lee, </a:t>
            </a:r>
            <a:r>
              <a:rPr lang="en-US" sz="2100" dirty="0" err="1"/>
              <a:t>Moinuddin</a:t>
            </a:r>
            <a:r>
              <a:rPr lang="en-US" sz="2100" dirty="0"/>
              <a:t> K. </a:t>
            </a:r>
            <a:r>
              <a:rPr lang="en-US" sz="2100" dirty="0" err="1"/>
              <a:t>Qureshi</a:t>
            </a:r>
            <a:r>
              <a:rPr lang="en-US" sz="2100" dirty="0"/>
              <a:t>, and Onur Mutlu,</a:t>
            </a:r>
            <a:br>
              <a:rPr lang="en-US" sz="2100" dirty="0"/>
            </a:br>
            <a:r>
              <a:rPr lang="en-US" sz="2100" b="1" dirty="0">
                <a:solidFill>
                  <a:srgbClr val="0432FF"/>
                </a:solidFill>
                <a:hlinkClick r:id="rId2">
                  <a:extLst>
                    <a:ext uri="{A12FA001-AC4F-418D-AE19-62706E023703}">
                      <ahyp:hlinkClr xmlns:ahyp="http://schemas.microsoft.com/office/drawing/2018/hyperlinkcolor" val="tx"/>
                    </a:ext>
                  </a:extLst>
                </a:hlinkClick>
              </a:rPr>
              <a:t>"Low-Cost Inter-Linked Subarrays (LISA): Enabling Fast Inter-Subarray Data Movement in DRAM"</a:t>
            </a:r>
            <a:r>
              <a:rPr lang="en-US" sz="2100" dirty="0">
                <a:solidFill>
                  <a:srgbClr val="0432FF"/>
                </a:solidFill>
              </a:rPr>
              <a:t> </a:t>
            </a:r>
            <a:br>
              <a:rPr lang="en-US" sz="2100" dirty="0"/>
            </a:br>
            <a:r>
              <a:rPr lang="en-US" sz="2100" i="1" dirty="0"/>
              <a:t>Proceedings of the </a:t>
            </a:r>
            <a:r>
              <a:rPr lang="en-US" sz="2100" i="1" dirty="0">
                <a:hlinkClick r:id="rId3"/>
              </a:rPr>
              <a:t>22nd International Symposium on High-Performance Computer Architecture</a:t>
            </a:r>
            <a:r>
              <a:rPr lang="en-US" sz="2100" i="1" dirty="0"/>
              <a:t> (</a:t>
            </a:r>
            <a:r>
              <a:rPr lang="en-US" sz="2100" b="1" i="1" dirty="0"/>
              <a:t>HPCA</a:t>
            </a:r>
            <a:r>
              <a:rPr lang="en-US" sz="2100" i="1" dirty="0"/>
              <a:t>)</a:t>
            </a:r>
            <a:r>
              <a:rPr lang="en-US" sz="2100" dirty="0"/>
              <a:t>, Barcelona, Spain, March 2016. </a:t>
            </a:r>
            <a:br>
              <a:rPr lang="en-US" sz="2100" dirty="0"/>
            </a:br>
            <a:r>
              <a:rPr lang="en-US" sz="2100" dirty="0"/>
              <a:t>[</a:t>
            </a:r>
            <a:r>
              <a:rPr lang="en-US" sz="2100" dirty="0">
                <a:hlinkClick r:id="rId4"/>
              </a:rPr>
              <a:t>Slides (pptx)</a:t>
            </a:r>
            <a:r>
              <a:rPr lang="en-US" sz="2100" dirty="0"/>
              <a:t> </a:t>
            </a:r>
            <a:r>
              <a:rPr lang="en-US" sz="2100" dirty="0">
                <a:hlinkClick r:id="rId5"/>
              </a:rPr>
              <a:t>(pdf)</a:t>
            </a:r>
            <a:r>
              <a:rPr lang="en-US" sz="2100" dirty="0"/>
              <a:t>] </a:t>
            </a:r>
            <a:br>
              <a:rPr lang="en-US" sz="2100" dirty="0"/>
            </a:br>
            <a:r>
              <a:rPr lang="en-US" sz="2100" dirty="0"/>
              <a:t>[</a:t>
            </a:r>
            <a:r>
              <a:rPr lang="en-US" sz="2100" dirty="0">
                <a:hlinkClick r:id="rId6"/>
              </a:rPr>
              <a:t>Source Code</a:t>
            </a:r>
            <a:r>
              <a:rPr lang="en-US" sz="2100" dirty="0"/>
              <a:t>]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188</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p:cNvPicPr>
            <a:picLocks noChangeAspect="1"/>
          </p:cNvPicPr>
          <p:nvPr/>
        </p:nvPicPr>
        <p:blipFill>
          <a:blip r:embed="rId7"/>
          <a:stretch>
            <a:fillRect/>
          </a:stretch>
        </p:blipFill>
        <p:spPr>
          <a:xfrm>
            <a:off x="0" y="4537180"/>
            <a:ext cx="9144000" cy="908044"/>
          </a:xfrm>
          <a:prstGeom prst="rect">
            <a:avLst/>
          </a:prstGeom>
        </p:spPr>
      </p:pic>
      <p:pic>
        <p:nvPicPr>
          <p:cNvPr id="6" name="Picture 5"/>
          <p:cNvPicPr>
            <a:picLocks noChangeAspect="1"/>
          </p:cNvPicPr>
          <p:nvPr/>
        </p:nvPicPr>
        <p:blipFill>
          <a:blip r:embed="rId8"/>
          <a:stretch>
            <a:fillRect/>
          </a:stretch>
        </p:blipFill>
        <p:spPr>
          <a:xfrm>
            <a:off x="0" y="5526638"/>
            <a:ext cx="9144000" cy="710674"/>
          </a:xfrm>
          <a:prstGeom prst="rect">
            <a:avLst/>
          </a:prstGeom>
        </p:spPr>
      </p:pic>
    </p:spTree>
    <p:extLst>
      <p:ext uri="{BB962C8B-B14F-4D97-AF65-F5344CB8AC3E}">
        <p14:creationId xmlns:p14="http://schemas.microsoft.com/office/powerpoint/2010/main" val="18202998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Moving Data Inside DRAM?</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32364-6BA0-48AA-B029-3ED2192016FC}" type="slidenum">
              <a:rPr kumimoji="0" lang="en-US" sz="1400" b="0" i="0" u="none" strike="noStrike" kern="1200" cap="none" spc="0" normalizeH="0" baseline="0" noProof="0" smtClean="0">
                <a:ln>
                  <a:noFill/>
                </a:ln>
                <a:solidFill>
                  <a:prstClr val="black"/>
                </a:solidFill>
                <a:effectLst/>
                <a:uLnTx/>
                <a:uFillTx/>
                <a:latin typeface="Gill Sans MT" panose="020B0502020104020203" pitchFamily="34"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189</a:t>
            </a:fld>
            <a:endParaRPr kumimoji="0" lang="en-US" sz="1400" b="0" i="0" u="none" strike="noStrike" kern="1200" cap="none" spc="0" normalizeH="0" baseline="0" noProof="0" dirty="0">
              <a:ln>
                <a:noFill/>
              </a:ln>
              <a:solidFill>
                <a:prstClr val="black"/>
              </a:solidFill>
              <a:effectLst/>
              <a:uLnTx/>
              <a:uFillTx/>
              <a:latin typeface="Gill Sans MT" panose="020B0502020104020203" pitchFamily="34" charset="0"/>
              <a:ea typeface="ＭＳ Ｐゴシック" charset="-128"/>
              <a:cs typeface="+mn-cs"/>
            </a:endParaRPr>
          </a:p>
        </p:txBody>
      </p:sp>
      <p:sp>
        <p:nvSpPr>
          <p:cNvPr id="8" name="Rounded Rectangle 7"/>
          <p:cNvSpPr/>
          <p:nvPr/>
        </p:nvSpPr>
        <p:spPr>
          <a:xfrm>
            <a:off x="3376374" y="1726216"/>
            <a:ext cx="5246880" cy="2534871"/>
          </a:xfrm>
          <a:prstGeom prst="roundRect">
            <a:avLst>
              <a:gd name="adj" fmla="val 4531"/>
            </a:avLst>
          </a:prstGeom>
          <a:no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grpSp>
        <p:nvGrpSpPr>
          <p:cNvPr id="13" name="cell array"/>
          <p:cNvGrpSpPr/>
          <p:nvPr/>
        </p:nvGrpSpPr>
        <p:grpSpPr>
          <a:xfrm>
            <a:off x="3479285" y="1856128"/>
            <a:ext cx="5070630" cy="2212155"/>
            <a:chOff x="2253615" y="2812764"/>
            <a:chExt cx="5070630" cy="2212155"/>
          </a:xfrm>
        </p:grpSpPr>
        <p:grpSp>
          <p:nvGrpSpPr>
            <p:cNvPr id="5" name="Group 4"/>
            <p:cNvGrpSpPr/>
            <p:nvPr/>
          </p:nvGrpSpPr>
          <p:grpSpPr>
            <a:xfrm>
              <a:off x="2253615" y="2812764"/>
              <a:ext cx="5070630" cy="365760"/>
              <a:chOff x="2137956" y="2812764"/>
              <a:chExt cx="5070630" cy="365760"/>
            </a:xfrm>
          </p:grpSpPr>
          <p:sp>
            <p:nvSpPr>
              <p:cNvPr id="172" name="Oval 171"/>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3" name="Oval 172"/>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4" name="Oval 173"/>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5" name="Oval 174"/>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6" name="Oval 175"/>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7" name="Oval 176"/>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8" name="Oval 177"/>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9" name="Oval 178"/>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0" name="Oval 179"/>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1" name="Oval 180"/>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2" name="Oval 181"/>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83" name="Group 182"/>
            <p:cNvGrpSpPr/>
            <p:nvPr/>
          </p:nvGrpSpPr>
          <p:grpSpPr>
            <a:xfrm>
              <a:off x="2253615" y="3274363"/>
              <a:ext cx="5070630" cy="365760"/>
              <a:chOff x="2137956" y="2812764"/>
              <a:chExt cx="5070630" cy="365760"/>
            </a:xfrm>
          </p:grpSpPr>
          <p:sp>
            <p:nvSpPr>
              <p:cNvPr id="185" name="Oval 184"/>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6" name="Oval 185"/>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7" name="Oval 186"/>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8" name="Oval 187"/>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9" name="Oval 188"/>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0" name="Oval 189"/>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1" name="Oval 190"/>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2" name="Oval 191"/>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3" name="Oval 192"/>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4" name="Oval 193"/>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5" name="Oval 194"/>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96" name="Group 195"/>
            <p:cNvGrpSpPr/>
            <p:nvPr/>
          </p:nvGrpSpPr>
          <p:grpSpPr>
            <a:xfrm>
              <a:off x="2253615" y="3735962"/>
              <a:ext cx="5070630" cy="365760"/>
              <a:chOff x="2137956" y="2812764"/>
              <a:chExt cx="5070630" cy="365760"/>
            </a:xfrm>
          </p:grpSpPr>
          <p:sp>
            <p:nvSpPr>
              <p:cNvPr id="198" name="Oval 19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9" name="Oval 19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0" name="Oval 19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1" name="Oval 20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2" name="Oval 20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3" name="Oval 20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4" name="Oval 20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5" name="Oval 20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6" name="Oval 20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7" name="Oval 20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8" name="Oval 20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236" name="Group 235"/>
            <p:cNvGrpSpPr/>
            <p:nvPr/>
          </p:nvGrpSpPr>
          <p:grpSpPr>
            <a:xfrm>
              <a:off x="2253615" y="4659159"/>
              <a:ext cx="5070630" cy="365760"/>
              <a:chOff x="2137956" y="2812764"/>
              <a:chExt cx="5070630" cy="365760"/>
            </a:xfrm>
          </p:grpSpPr>
          <p:sp>
            <p:nvSpPr>
              <p:cNvPr id="238" name="Oval 23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39" name="Oval 23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0" name="Oval 23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1" name="Oval 24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2" name="Oval 24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3" name="Oval 24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4" name="Oval 24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5" name="Oval 24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6" name="Oval 24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7" name="Oval 24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8" name="Oval 24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grpSp>
        <p:nvGrpSpPr>
          <p:cNvPr id="14" name="cell label"/>
          <p:cNvGrpSpPr/>
          <p:nvPr/>
        </p:nvGrpSpPr>
        <p:grpSpPr>
          <a:xfrm>
            <a:off x="1860443" y="2369687"/>
            <a:ext cx="1801722" cy="830997"/>
            <a:chOff x="856729" y="3065531"/>
            <a:chExt cx="1801722" cy="830997"/>
          </a:xfrm>
        </p:grpSpPr>
        <p:sp>
          <p:nvSpPr>
            <p:cNvPr id="235" name="TextBox 234"/>
            <p:cNvSpPr txBox="1"/>
            <p:nvPr/>
          </p:nvSpPr>
          <p:spPr>
            <a:xfrm>
              <a:off x="856729" y="3065531"/>
              <a:ext cx="157863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DRAM </a:t>
              </a:r>
              <a:b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cell</a:t>
              </a:r>
            </a:p>
          </p:txBody>
        </p:sp>
        <p:cxnSp>
          <p:nvCxnSpPr>
            <p:cNvPr id="9" name="Straight Arrow Connector 8"/>
            <p:cNvCxnSpPr/>
            <p:nvPr/>
          </p:nvCxnSpPr>
          <p:spPr>
            <a:xfrm>
              <a:off x="2145512" y="3512390"/>
              <a:ext cx="512939" cy="107708"/>
            </a:xfrm>
            <a:prstGeom prst="straightConnector1">
              <a:avLst/>
            </a:prstGeom>
            <a:ln w="53975" cap="rnd">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6" name="subarrays"/>
          <p:cNvGrpSpPr/>
          <p:nvPr/>
        </p:nvGrpSpPr>
        <p:grpSpPr>
          <a:xfrm>
            <a:off x="3448175" y="1858371"/>
            <a:ext cx="5107923" cy="2231042"/>
            <a:chOff x="1770761" y="2804420"/>
            <a:chExt cx="5553484" cy="2231042"/>
          </a:xfrm>
        </p:grpSpPr>
        <p:sp>
          <p:nvSpPr>
            <p:cNvPr id="249" name="Rounded Rectangle 248"/>
            <p:cNvSpPr/>
            <p:nvPr/>
          </p:nvSpPr>
          <p:spPr>
            <a:xfrm>
              <a:off x="1770761" y="2804420"/>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1</a:t>
              </a:r>
            </a:p>
          </p:txBody>
        </p:sp>
        <p:sp>
          <p:nvSpPr>
            <p:cNvPr id="250" name="Rounded Rectangle 249"/>
            <p:cNvSpPr/>
            <p:nvPr/>
          </p:nvSpPr>
          <p:spPr>
            <a:xfrm>
              <a:off x="1770761" y="3262777"/>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2</a:t>
              </a:r>
            </a:p>
          </p:txBody>
        </p:sp>
        <p:sp>
          <p:nvSpPr>
            <p:cNvPr id="251" name="Rounded Rectangle 250"/>
            <p:cNvSpPr/>
            <p:nvPr/>
          </p:nvSpPr>
          <p:spPr>
            <a:xfrm>
              <a:off x="1770761" y="3730169"/>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3</a:t>
              </a:r>
            </a:p>
          </p:txBody>
        </p:sp>
        <p:sp>
          <p:nvSpPr>
            <p:cNvPr id="253" name="Rounded Rectangle 252"/>
            <p:cNvSpPr/>
            <p:nvPr/>
          </p:nvSpPr>
          <p:spPr>
            <a:xfrm>
              <a:off x="1770761" y="4653015"/>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N</a:t>
              </a:r>
            </a:p>
          </p:txBody>
        </p:sp>
        <p:sp>
          <p:nvSpPr>
            <p:cNvPr id="15" name="TextBox 14"/>
            <p:cNvSpPr txBox="1"/>
            <p:nvPr/>
          </p:nvSpPr>
          <p:spPr>
            <a:xfrm rot="5400000">
              <a:off x="4501161" y="4165067"/>
              <a:ext cx="49244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grpSp>
        <p:nvGrpSpPr>
          <p:cNvPr id="35" name="DataBus"/>
          <p:cNvGrpSpPr/>
          <p:nvPr/>
        </p:nvGrpSpPr>
        <p:grpSpPr>
          <a:xfrm>
            <a:off x="6105346" y="1726216"/>
            <a:ext cx="2391359" cy="3302984"/>
            <a:chOff x="4656522" y="1981200"/>
            <a:chExt cx="2391359" cy="3302984"/>
          </a:xfrm>
        </p:grpSpPr>
        <p:grpSp>
          <p:nvGrpSpPr>
            <p:cNvPr id="25" name="DataBus"/>
            <p:cNvGrpSpPr/>
            <p:nvPr/>
          </p:nvGrpSpPr>
          <p:grpSpPr>
            <a:xfrm>
              <a:off x="4656522" y="2194599"/>
              <a:ext cx="2391359" cy="3089585"/>
              <a:chOff x="5161595" y="2885664"/>
              <a:chExt cx="2391359" cy="3089585"/>
            </a:xfrm>
          </p:grpSpPr>
          <p:sp>
            <p:nvSpPr>
              <p:cNvPr id="87" name="TextBox 86"/>
              <p:cNvSpPr txBox="1"/>
              <p:nvPr/>
            </p:nvSpPr>
            <p:spPr>
              <a:xfrm>
                <a:off x="5161595" y="5144252"/>
                <a:ext cx="239135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Internal </a:t>
                </a:r>
                <a:b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b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Data Bus (64b)</a:t>
                </a:r>
              </a:p>
            </p:txBody>
          </p:sp>
          <p:grpSp>
            <p:nvGrpSpPr>
              <p:cNvPr id="24" name="Group 23"/>
              <p:cNvGrpSpPr/>
              <p:nvPr/>
            </p:nvGrpSpPr>
            <p:grpSpPr>
              <a:xfrm>
                <a:off x="6172274" y="2885664"/>
                <a:ext cx="384136" cy="2086523"/>
                <a:chOff x="6172274" y="2885664"/>
                <a:chExt cx="384136" cy="2086523"/>
              </a:xfrm>
            </p:grpSpPr>
            <p:sp>
              <p:nvSpPr>
                <p:cNvPr id="23" name="Left-Right Arrow 22"/>
                <p:cNvSpPr/>
                <p:nvPr/>
              </p:nvSpPr>
              <p:spPr>
                <a:xfrm>
                  <a:off x="6172274" y="2885664"/>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4" name="Left-Right Arrow 253"/>
                <p:cNvSpPr/>
                <p:nvPr/>
              </p:nvSpPr>
              <p:spPr>
                <a:xfrm>
                  <a:off x="6186408" y="3332981"/>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5" name="Left-Right Arrow 254"/>
                <p:cNvSpPr/>
                <p:nvPr/>
              </p:nvSpPr>
              <p:spPr>
                <a:xfrm>
                  <a:off x="6181202" y="3801443"/>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6" name="Left-Right Arrow 255"/>
                <p:cNvSpPr/>
                <p:nvPr/>
              </p:nvSpPr>
              <p:spPr>
                <a:xfrm>
                  <a:off x="6179681" y="4724640"/>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33" name="Up-Down Arrow 32"/>
            <p:cNvSpPr/>
            <p:nvPr/>
          </p:nvSpPr>
          <p:spPr>
            <a:xfrm>
              <a:off x="5972403" y="1981200"/>
              <a:ext cx="398221" cy="2486949"/>
            </a:xfrm>
            <a:prstGeom prst="up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nvGrpSpPr>
          <p:cNvPr id="262" name="SA_Size"/>
          <p:cNvGrpSpPr/>
          <p:nvPr/>
        </p:nvGrpSpPr>
        <p:grpSpPr>
          <a:xfrm>
            <a:off x="2428832" y="1283563"/>
            <a:ext cx="6121083" cy="1169430"/>
            <a:chOff x="691905" y="1690947"/>
            <a:chExt cx="6121083" cy="1169430"/>
          </a:xfrm>
        </p:grpSpPr>
        <p:grpSp>
          <p:nvGrpSpPr>
            <p:cNvPr id="79" name="Group 78"/>
            <p:cNvGrpSpPr/>
            <p:nvPr/>
          </p:nvGrpSpPr>
          <p:grpSpPr>
            <a:xfrm>
              <a:off x="1711248" y="1690947"/>
              <a:ext cx="5101740" cy="461665"/>
              <a:chOff x="1682924" y="3712335"/>
              <a:chExt cx="5101740" cy="461665"/>
            </a:xfrm>
          </p:grpSpPr>
          <p:cxnSp>
            <p:nvCxnSpPr>
              <p:cNvPr id="44" name="Straight Arrow Connector 43"/>
              <p:cNvCxnSpPr/>
              <p:nvPr/>
            </p:nvCxnSpPr>
            <p:spPr>
              <a:xfrm>
                <a:off x="1682924" y="3943167"/>
                <a:ext cx="2192441" cy="0"/>
              </a:xfrm>
              <a:prstGeom prst="straightConnector1">
                <a:avLst/>
              </a:prstGeom>
              <a:ln w="38100" cap="rnd">
                <a:solidFill>
                  <a:schemeClr val="tx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3875365" y="3712335"/>
                <a:ext cx="69442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8Kb</a:t>
                </a:r>
              </a:p>
            </p:txBody>
          </p:sp>
          <p:cxnSp>
            <p:nvCxnSpPr>
              <p:cNvPr id="121" name="Straight Arrow Connector 120"/>
              <p:cNvCxnSpPr>
                <a:stCxn id="49" idx="3"/>
              </p:cNvCxnSpPr>
              <p:nvPr/>
            </p:nvCxnSpPr>
            <p:spPr>
              <a:xfrm flipV="1">
                <a:off x="4569786" y="3943167"/>
                <a:ext cx="2214878" cy="1"/>
              </a:xfrm>
              <a:prstGeom prst="straightConnector1">
                <a:avLst/>
              </a:prstGeom>
              <a:ln w="38100" cap="rnd">
                <a:solidFill>
                  <a:schemeClr val="tx1"/>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260" name="Straight Arrow Connector 259"/>
            <p:cNvCxnSpPr/>
            <p:nvPr/>
          </p:nvCxnSpPr>
          <p:spPr>
            <a:xfrm>
              <a:off x="1495302" y="2201419"/>
              <a:ext cx="0" cy="486921"/>
            </a:xfrm>
            <a:prstGeom prst="straightConnector1">
              <a:avLst/>
            </a:prstGeom>
            <a:ln w="38100" cap="rnd">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61" name="TextBox 260"/>
            <p:cNvSpPr txBox="1"/>
            <p:nvPr/>
          </p:nvSpPr>
          <p:spPr>
            <a:xfrm>
              <a:off x="691905" y="2029380"/>
              <a:ext cx="80611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512</a:t>
              </a:r>
              <a:b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rows</a:t>
              </a:r>
            </a:p>
          </p:txBody>
        </p:sp>
      </p:grpSp>
      <p:grpSp>
        <p:nvGrpSpPr>
          <p:cNvPr id="7" name="DRAM"/>
          <p:cNvGrpSpPr/>
          <p:nvPr/>
        </p:nvGrpSpPr>
        <p:grpSpPr>
          <a:xfrm>
            <a:off x="57714" y="1491262"/>
            <a:ext cx="2396717" cy="3223357"/>
            <a:chOff x="57714" y="2029380"/>
            <a:chExt cx="2396717" cy="3223357"/>
          </a:xfrm>
        </p:grpSpPr>
        <p:sp>
          <p:nvSpPr>
            <p:cNvPr id="110" name="Rounded Rectangle 109"/>
            <p:cNvSpPr/>
            <p:nvPr/>
          </p:nvSpPr>
          <p:spPr>
            <a:xfrm>
              <a:off x="387175" y="2029380"/>
              <a:ext cx="1741977" cy="3126976"/>
            </a:xfrm>
            <a:prstGeom prst="roundRect">
              <a:avLst>
                <a:gd name="adj" fmla="val 4531"/>
              </a:avLst>
            </a:prstGeom>
            <a:solidFill>
              <a:schemeClr val="bg1">
                <a:lumMod val="85000"/>
              </a:schemeClr>
            </a:solidFill>
            <a:ln w="12700">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111" name="Rounded Rectangle 110"/>
            <p:cNvSpPr/>
            <p:nvPr/>
          </p:nvSpPr>
          <p:spPr>
            <a:xfrm>
              <a:off x="707833" y="2149011"/>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4" name="Rounded Rectangle 113"/>
            <p:cNvSpPr/>
            <p:nvPr/>
          </p:nvSpPr>
          <p:spPr>
            <a:xfrm>
              <a:off x="704401" y="2799957"/>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5" name="Rounded Rectangle 114"/>
            <p:cNvSpPr/>
            <p:nvPr/>
          </p:nvSpPr>
          <p:spPr>
            <a:xfrm>
              <a:off x="700969" y="3450903"/>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6" name="Rounded Rectangle 115"/>
            <p:cNvSpPr/>
            <p:nvPr/>
          </p:nvSpPr>
          <p:spPr>
            <a:xfrm>
              <a:off x="697537" y="4101849"/>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7" name="R"/>
            <p:cNvSpPr/>
            <p:nvPr/>
          </p:nvSpPr>
          <p:spPr>
            <a:xfrm>
              <a:off x="57714" y="4590918"/>
              <a:ext cx="2396717" cy="661819"/>
            </a:xfrm>
            <a:prstGeom prst="roundRect">
              <a:avLst>
                <a:gd name="adj" fmla="val 549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DRAM</a:t>
              </a:r>
            </a:p>
          </p:txBody>
        </p:sp>
      </p:grpSp>
      <p:grpSp>
        <p:nvGrpSpPr>
          <p:cNvPr id="118" name="dash"/>
          <p:cNvGrpSpPr/>
          <p:nvPr/>
        </p:nvGrpSpPr>
        <p:grpSpPr>
          <a:xfrm rot="14910335" flipH="1">
            <a:off x="1355872" y="1954170"/>
            <a:ext cx="2454309" cy="2012126"/>
            <a:chOff x="3425991" y="2139992"/>
            <a:chExt cx="2454309" cy="2012126"/>
          </a:xfrm>
        </p:grpSpPr>
        <p:cxnSp>
          <p:nvCxnSpPr>
            <p:cNvPr id="119" name="Straight Connector 118"/>
            <p:cNvCxnSpPr/>
            <p:nvPr/>
          </p:nvCxnSpPr>
          <p:spPr>
            <a:xfrm rot="14910335" flipH="1">
              <a:off x="4379829" y="2186837"/>
              <a:ext cx="1547316" cy="1453626"/>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cxnSp>
          <p:nvCxnSpPr>
            <p:cNvPr id="120" name="Straight Connector 119"/>
            <p:cNvCxnSpPr/>
            <p:nvPr/>
          </p:nvCxnSpPr>
          <p:spPr>
            <a:xfrm rot="14910335" flipH="1" flipV="1">
              <a:off x="2985273" y="3105380"/>
              <a:ext cx="1487456" cy="606020"/>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grpSp>
      <p:sp>
        <p:nvSpPr>
          <p:cNvPr id="122" name="..."/>
          <p:cNvSpPr txBox="1"/>
          <p:nvPr/>
        </p:nvSpPr>
        <p:spPr>
          <a:xfrm rot="5400000">
            <a:off x="5941531" y="3237538"/>
            <a:ext cx="492443" cy="4246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nvGrpSpPr>
          <p:cNvPr id="268" name="goal"/>
          <p:cNvGrpSpPr/>
          <p:nvPr/>
        </p:nvGrpSpPr>
        <p:grpSpPr>
          <a:xfrm>
            <a:off x="228600" y="1721836"/>
            <a:ext cx="8534399" cy="4374164"/>
            <a:chOff x="228600" y="2140360"/>
            <a:chExt cx="8534399" cy="4374164"/>
          </a:xfrm>
        </p:grpSpPr>
        <p:grpSp>
          <p:nvGrpSpPr>
            <p:cNvPr id="266" name="goal"/>
            <p:cNvGrpSpPr/>
            <p:nvPr/>
          </p:nvGrpSpPr>
          <p:grpSpPr>
            <a:xfrm>
              <a:off x="228600" y="2140360"/>
              <a:ext cx="8534399" cy="4374164"/>
              <a:chOff x="228600" y="2140360"/>
              <a:chExt cx="8534399" cy="4374164"/>
            </a:xfrm>
          </p:grpSpPr>
          <p:grpSp>
            <p:nvGrpSpPr>
              <p:cNvPr id="113" name="goal_parallel_transfer"/>
              <p:cNvGrpSpPr/>
              <p:nvPr/>
            </p:nvGrpSpPr>
            <p:grpSpPr>
              <a:xfrm>
                <a:off x="3373653" y="2140360"/>
                <a:ext cx="5205607" cy="2502527"/>
                <a:chOff x="1460256" y="1851096"/>
                <a:chExt cx="2867148" cy="3518673"/>
              </a:xfrm>
            </p:grpSpPr>
            <p:sp>
              <p:nvSpPr>
                <p:cNvPr id="112" name="blind"/>
                <p:cNvSpPr/>
                <p:nvPr/>
              </p:nvSpPr>
              <p:spPr>
                <a:xfrm>
                  <a:off x="1460256" y="1851096"/>
                  <a:ext cx="2866658" cy="3518673"/>
                </a:xfrm>
                <a:prstGeom prst="roundRect">
                  <a:avLst>
                    <a:gd name="adj" fmla="val 8700"/>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nvGrpSpPr>
                <p:cNvPr id="104" name="parallel transfer"/>
                <p:cNvGrpSpPr/>
                <p:nvPr/>
              </p:nvGrpSpPr>
              <p:grpSpPr>
                <a:xfrm>
                  <a:off x="1518437" y="2424960"/>
                  <a:ext cx="2808967" cy="2308991"/>
                  <a:chOff x="4589620" y="1916257"/>
                  <a:chExt cx="1910254" cy="1384129"/>
                </a:xfrm>
                <a:solidFill>
                  <a:srgbClr val="6699FF"/>
                </a:solidFill>
              </p:grpSpPr>
              <p:sp>
                <p:nvSpPr>
                  <p:cNvPr id="105" name="Up-Down Arrow 104"/>
                  <p:cNvSpPr/>
                  <p:nvPr/>
                </p:nvSpPr>
                <p:spPr>
                  <a:xfrm>
                    <a:off x="4589620" y="1916261"/>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6" name="Up-Down Arrow 105"/>
                  <p:cNvSpPr/>
                  <p:nvPr/>
                </p:nvSpPr>
                <p:spPr>
                  <a:xfrm>
                    <a:off x="5009450" y="1916260"/>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7" name="Up-Down Arrow 106"/>
                  <p:cNvSpPr/>
                  <p:nvPr/>
                </p:nvSpPr>
                <p:spPr>
                  <a:xfrm>
                    <a:off x="5407516" y="1916259"/>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8" name="Up-Down Arrow 107"/>
                  <p:cNvSpPr/>
                  <p:nvPr/>
                </p:nvSpPr>
                <p:spPr>
                  <a:xfrm>
                    <a:off x="5819613" y="1916258"/>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9" name="Up-Down Arrow 108"/>
                  <p:cNvSpPr/>
                  <p:nvPr/>
                </p:nvSpPr>
                <p:spPr>
                  <a:xfrm>
                    <a:off x="6225875" y="1916257"/>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265" name="TextBox 264"/>
              <p:cNvSpPr txBox="1"/>
              <p:nvPr/>
            </p:nvSpPr>
            <p:spPr>
              <a:xfrm>
                <a:off x="228600" y="5812793"/>
                <a:ext cx="8534399" cy="70173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064FBA"/>
                  </a:solidFill>
                  <a:effectLst/>
                  <a:uLnTx/>
                  <a:uFillTx/>
                  <a:latin typeface="Gill Sans MT"/>
                  <a:ea typeface="ＭＳ Ｐゴシック" charset="-128"/>
                  <a:cs typeface="+mn-cs"/>
                </a:endParaRPr>
              </a:p>
            </p:txBody>
          </p:sp>
        </p:grpSp>
        <p:sp>
          <p:nvSpPr>
            <p:cNvPr id="267" name="blind"/>
            <p:cNvSpPr/>
            <p:nvPr/>
          </p:nvSpPr>
          <p:spPr>
            <a:xfrm>
              <a:off x="2146427" y="4714388"/>
              <a:ext cx="6476827" cy="75071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sp>
        <p:nvSpPr>
          <p:cNvPr id="123" name="challenge"/>
          <p:cNvSpPr/>
          <p:nvPr/>
        </p:nvSpPr>
        <p:spPr>
          <a:xfrm>
            <a:off x="0" y="5221925"/>
            <a:ext cx="9144000" cy="103163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t>Low connectivity in DRAM is the fundamental bottleneck for bulk data movement</a:t>
            </a:r>
          </a:p>
        </p:txBody>
      </p:sp>
      <p:sp>
        <p:nvSpPr>
          <p:cNvPr id="124" name="goal"/>
          <p:cNvSpPr/>
          <p:nvPr/>
        </p:nvSpPr>
        <p:spPr>
          <a:xfrm>
            <a:off x="0" y="5222882"/>
            <a:ext cx="9144000" cy="102971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t>Goal: Provide a new substrate to enable </a:t>
            </a:r>
            <a:br>
              <a:rPr kumimoji="0" lang="en-US" sz="32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br>
            <a:r>
              <a:rPr kumimoji="0" lang="en-US" sz="32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t>wide connectivity between subarrays</a:t>
            </a:r>
          </a:p>
        </p:txBody>
      </p:sp>
    </p:spTree>
    <p:extLst>
      <p:ext uri="{BB962C8B-B14F-4D97-AF65-F5344CB8AC3E}">
        <p14:creationId xmlns:p14="http://schemas.microsoft.com/office/powerpoint/2010/main" val="36223695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xit" presetSubtype="0" fill="hold"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6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2" grpId="0"/>
      <p:bldP spid="123" grpId="0" animBg="1"/>
      <p:bldP spid="1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49EE-1A88-0243-A7DE-08C788E89109}"/>
              </a:ext>
            </a:extLst>
          </p:cNvPr>
          <p:cNvSpPr>
            <a:spLocks noGrp="1"/>
          </p:cNvSpPr>
          <p:nvPr>
            <p:ph type="title"/>
          </p:nvPr>
        </p:nvSpPr>
        <p:spPr>
          <a:xfrm>
            <a:off x="228600" y="152400"/>
            <a:ext cx="8763000" cy="1066800"/>
          </a:xfr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0" cap="none" spc="0" normalizeH="0" baseline="0" noProof="0" dirty="0">
                <a:ln>
                  <a:noFill/>
                </a:ln>
                <a:solidFill>
                  <a:srgbClr val="006633"/>
                </a:solidFill>
                <a:effectLst/>
                <a:uLnTx/>
                <a:uFillTx/>
                <a:latin typeface="Garamond"/>
                <a:ea typeface="+mj-ea"/>
                <a:cs typeface="+mj-cs"/>
              </a:rPr>
              <a:t>Data Movement Overwhelms Accelerators</a:t>
            </a:r>
          </a:p>
        </p:txBody>
      </p:sp>
      <p:sp>
        <p:nvSpPr>
          <p:cNvPr id="3" name="Content Placeholder 2">
            <a:extLst>
              <a:ext uri="{FF2B5EF4-FFF2-40B4-BE49-F238E27FC236}">
                <a16:creationId xmlns:a16="http://schemas.microsoft.com/office/drawing/2014/main" id="{9A260743-ABA5-274B-A6DC-99D41985D2A1}"/>
              </a:ext>
            </a:extLst>
          </p:cNvPr>
          <p:cNvSpPr>
            <a:spLocks noGrp="1"/>
          </p:cNvSpPr>
          <p:nvPr>
            <p:ph idx="1"/>
          </p:nvPr>
        </p:nvSpPr>
        <p:spPr>
          <a:xfrm>
            <a:off x="228600" y="976536"/>
            <a:ext cx="8610600" cy="5195664"/>
          </a:xfrm>
        </p:spPr>
        <p:txBody>
          <a:bodyPr/>
          <a:lstStyle/>
          <a:p>
            <a:r>
              <a:rPr lang="en-US" sz="1500" dirty="0" err="1"/>
              <a:t>Amirali</a:t>
            </a:r>
            <a:r>
              <a:rPr lang="en-US" sz="1500" dirty="0"/>
              <a:t> </a:t>
            </a:r>
            <a:r>
              <a:rPr lang="en-US" sz="1500" dirty="0" err="1"/>
              <a:t>Boroumand</a:t>
            </a:r>
            <a:r>
              <a:rPr lang="en-US" sz="1500" dirty="0"/>
              <a:t>, </a:t>
            </a:r>
            <a:r>
              <a:rPr lang="en-US" sz="1500" dirty="0" err="1"/>
              <a:t>Saugata</a:t>
            </a:r>
            <a:r>
              <a:rPr lang="en-US" sz="1500" dirty="0"/>
              <a:t> Ghose, </a:t>
            </a:r>
            <a:r>
              <a:rPr lang="en-US" sz="1500" dirty="0" err="1"/>
              <a:t>Berkin</a:t>
            </a:r>
            <a:r>
              <a:rPr lang="en-US" sz="1500" dirty="0"/>
              <a:t> Akin, Ravi Narayanaswami, Geraldo F. Oliveira, </a:t>
            </a:r>
            <a:r>
              <a:rPr lang="en-US" sz="1500" dirty="0" err="1"/>
              <a:t>Xiaoyu</a:t>
            </a:r>
            <a:r>
              <a:rPr lang="en-US" sz="1500" dirty="0"/>
              <a:t> Ma, Eric </a:t>
            </a:r>
            <a:r>
              <a:rPr lang="en-US" sz="1500" dirty="0" err="1"/>
              <a:t>Shiu</a:t>
            </a:r>
            <a:r>
              <a:rPr lang="en-US" sz="1500" dirty="0"/>
              <a:t>, and Onur Mutlu,</a:t>
            </a:r>
            <a:br>
              <a:rPr lang="en-US" sz="1500" dirty="0"/>
            </a:br>
            <a:r>
              <a:rPr lang="en-US" sz="1500" b="1" dirty="0">
                <a:solidFill>
                  <a:srgbClr val="0000FF"/>
                </a:solidFill>
                <a:hlinkClick r:id="rId2">
                  <a:extLst>
                    <a:ext uri="{A12FA001-AC4F-418D-AE19-62706E023703}">
                      <ahyp:hlinkClr xmlns:ahyp="http://schemas.microsoft.com/office/drawing/2018/hyperlinkcolor" val="tx"/>
                    </a:ext>
                  </a:extLst>
                </a:hlinkClick>
              </a:rPr>
              <a:t>"Google Neural Network Models for Edge Devices: Analyzing and Mitigating Machine Learning Inference Bottlenecks"</a:t>
            </a:r>
            <a:br>
              <a:rPr lang="en-US" sz="1500" dirty="0">
                <a:solidFill>
                  <a:srgbClr val="0000FF"/>
                </a:solidFill>
              </a:rPr>
            </a:br>
            <a:r>
              <a:rPr lang="en-US" sz="1500" i="1" dirty="0"/>
              <a:t>Proceedings of the </a:t>
            </a:r>
            <a:r>
              <a:rPr lang="en-US" sz="1500" i="1" dirty="0">
                <a:hlinkClick r:id="rId3"/>
              </a:rPr>
              <a:t>30th International Conference on Parallel Architectures and Compilation Techniques</a:t>
            </a:r>
            <a:r>
              <a:rPr lang="en-US" sz="1500" i="1" dirty="0"/>
              <a:t> (</a:t>
            </a:r>
            <a:r>
              <a:rPr lang="en-US" sz="1500" b="1" i="1" dirty="0"/>
              <a:t>PACT</a:t>
            </a:r>
            <a:r>
              <a:rPr lang="en-US" sz="1500" i="1" dirty="0"/>
              <a:t>)</a:t>
            </a:r>
            <a:r>
              <a:rPr lang="en-US" sz="1500" dirty="0"/>
              <a:t>, Virtual, September 2021.</a:t>
            </a:r>
            <a:br>
              <a:rPr lang="en-US" sz="1500" dirty="0"/>
            </a:br>
            <a:r>
              <a:rPr lang="en-US" sz="1500" dirty="0"/>
              <a:t>[</a:t>
            </a:r>
            <a:r>
              <a:rPr lang="en-US" sz="1500" dirty="0">
                <a:hlinkClick r:id="rId4"/>
              </a:rPr>
              <a:t>Slides (pptx)</a:t>
            </a:r>
            <a:r>
              <a:rPr lang="en-US" sz="1500" dirty="0"/>
              <a:t> </a:t>
            </a:r>
            <a:r>
              <a:rPr lang="en-US" sz="1500" dirty="0">
                <a:hlinkClick r:id="rId5"/>
              </a:rPr>
              <a:t>(pdf)</a:t>
            </a:r>
            <a:r>
              <a:rPr lang="en-US" sz="1500" dirty="0"/>
              <a:t>]</a:t>
            </a:r>
            <a:br>
              <a:rPr lang="en-US" sz="1500" dirty="0"/>
            </a:br>
            <a:r>
              <a:rPr lang="en-US" sz="1500" dirty="0"/>
              <a:t>[</a:t>
            </a:r>
            <a:r>
              <a:rPr lang="en-US" sz="1500" dirty="0">
                <a:hlinkClick r:id="rId6"/>
              </a:rPr>
              <a:t>Talk Video</a:t>
            </a:r>
            <a:r>
              <a:rPr lang="en-US" sz="1500" dirty="0"/>
              <a:t> (14 minutes)]</a:t>
            </a:r>
          </a:p>
          <a:p>
            <a:pPr marL="0" indent="0">
              <a:buNone/>
            </a:pPr>
            <a:br>
              <a:rPr lang="en-US" sz="1800" dirty="0"/>
            </a:br>
            <a:br>
              <a:rPr lang="en-US" sz="1800" dirty="0"/>
            </a:br>
            <a:br>
              <a:rPr lang="en-US" sz="1800" dirty="0"/>
            </a:br>
            <a:br>
              <a:rPr lang="en-US" sz="1800" dirty="0"/>
            </a:br>
            <a:endParaRPr lang="en-US" sz="1800" dirty="0"/>
          </a:p>
          <a:p>
            <a:pPr marL="0" indent="0">
              <a:buNone/>
            </a:pPr>
            <a:br>
              <a:rPr lang="en-US" sz="1800" dirty="0"/>
            </a:br>
            <a:br>
              <a:rPr lang="en-US" sz="1800" dirty="0"/>
            </a:br>
            <a:endParaRPr lang="en-US" sz="1800" dirty="0"/>
          </a:p>
        </p:txBody>
      </p:sp>
      <p:sp>
        <p:nvSpPr>
          <p:cNvPr id="4" name="Slide Number Placeholder 3">
            <a:extLst>
              <a:ext uri="{FF2B5EF4-FFF2-40B4-BE49-F238E27FC236}">
                <a16:creationId xmlns:a16="http://schemas.microsoft.com/office/drawing/2014/main" id="{D80A2729-1732-2046-89F9-FA4DB169A54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6" name="Picture 5">
            <a:extLst>
              <a:ext uri="{FF2B5EF4-FFF2-40B4-BE49-F238E27FC236}">
                <a16:creationId xmlns:a16="http://schemas.microsoft.com/office/drawing/2014/main" id="{E5F50240-ACFE-DB4C-B85E-0E66A9F6E112}"/>
              </a:ext>
            </a:extLst>
          </p:cNvPr>
          <p:cNvPicPr>
            <a:picLocks noChangeAspect="1"/>
          </p:cNvPicPr>
          <p:nvPr/>
        </p:nvPicPr>
        <p:blipFill>
          <a:blip r:embed="rId7"/>
          <a:stretch>
            <a:fillRect/>
          </a:stretch>
        </p:blipFill>
        <p:spPr>
          <a:xfrm>
            <a:off x="0" y="4453707"/>
            <a:ext cx="9144000" cy="1794693"/>
          </a:xfrm>
          <a:prstGeom prst="rect">
            <a:avLst/>
          </a:prstGeom>
        </p:spPr>
      </p:pic>
      <p:sp>
        <p:nvSpPr>
          <p:cNvPr id="5" name="Rectangle 4">
            <a:extLst>
              <a:ext uri="{FF2B5EF4-FFF2-40B4-BE49-F238E27FC236}">
                <a16:creationId xmlns:a16="http://schemas.microsoft.com/office/drawing/2014/main" id="{B36B1348-F067-3402-A629-42472D44DBC9}"/>
              </a:ext>
            </a:extLst>
          </p:cNvPr>
          <p:cNvSpPr/>
          <p:nvPr/>
        </p:nvSpPr>
        <p:spPr>
          <a:xfrm>
            <a:off x="0" y="3200400"/>
            <a:ext cx="9144000" cy="1031051"/>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0000"/>
                </a:solidFill>
                <a:effectLst/>
                <a:uLnTx/>
                <a:uFillTx/>
                <a:latin typeface="Tahoma"/>
                <a:ea typeface="ＭＳ Ｐゴシック" panose="020B0600070205080204" pitchFamily="34" charset="-128"/>
                <a:cs typeface="+mn-cs"/>
              </a:rPr>
              <a:t>&gt; 90% </a:t>
            </a:r>
            <a:r>
              <a:rPr kumimoji="0" lang="en-US" sz="3000" b="1"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of the total system energy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is spent on </a:t>
            </a:r>
            <a:r>
              <a:rPr kumimoji="0" lang="en-US" sz="3000" b="1" i="0" u="none" strike="noStrike" kern="1200" cap="none" spc="0" normalizeH="0" baseline="0" noProof="0" dirty="0">
                <a:ln>
                  <a:noFill/>
                </a:ln>
                <a:solidFill>
                  <a:srgbClr val="FF0000"/>
                </a:solidFill>
                <a:effectLst/>
                <a:uLnTx/>
                <a:uFillTx/>
                <a:latin typeface="Tahoma"/>
                <a:ea typeface="ＭＳ Ｐゴシック" panose="020B0600070205080204" pitchFamily="34" charset="-128"/>
                <a:cs typeface="+mn-cs"/>
              </a:rPr>
              <a:t>memory</a:t>
            </a:r>
            <a:r>
              <a:rPr kumimoji="0" lang="en-US" sz="3000" b="1" i="0" u="none" strike="noStrike" kern="1200" cap="none" spc="0" normalizeH="0" baseline="0" noProof="0" dirty="0">
                <a:ln>
                  <a:noFill/>
                </a:ln>
                <a:solidFill>
                  <a:srgbClr val="C00000"/>
                </a:solidFill>
                <a:effectLst/>
                <a:uLnTx/>
                <a:uFillTx/>
                <a:latin typeface="Tahoma"/>
                <a:ea typeface="ＭＳ Ｐゴシック" panose="020B0600070205080204" pitchFamily="34" charset="-128"/>
                <a:cs typeface="+mn-cs"/>
              </a:rPr>
              <a:t> </a:t>
            </a:r>
            <a:r>
              <a:rPr kumimoji="0" lang="en-US" sz="3000" b="1"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in large ML models</a:t>
            </a:r>
          </a:p>
        </p:txBody>
      </p:sp>
    </p:spTree>
    <p:extLst>
      <p:ext uri="{BB962C8B-B14F-4D97-AF65-F5344CB8AC3E}">
        <p14:creationId xmlns:p14="http://schemas.microsoft.com/office/powerpoint/2010/main" val="3332131535"/>
      </p:ext>
    </p:extLst>
  </p:cSld>
  <p:clrMapOvr>
    <a:masterClrMapping/>
  </p:clrMapOvr>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Idea and Applications</a:t>
            </a:r>
          </a:p>
        </p:txBody>
      </p:sp>
      <p:sp>
        <p:nvSpPr>
          <p:cNvPr id="3" name="Content Placeholder 2"/>
          <p:cNvSpPr>
            <a:spLocks noGrp="1"/>
          </p:cNvSpPr>
          <p:nvPr>
            <p:ph idx="1"/>
          </p:nvPr>
        </p:nvSpPr>
        <p:spPr>
          <a:xfrm>
            <a:off x="304800" y="1219200"/>
            <a:ext cx="8610600" cy="5334000"/>
          </a:xfrm>
        </p:spPr>
        <p:txBody>
          <a:bodyPr>
            <a:noAutofit/>
          </a:bodyPr>
          <a:lstStyle/>
          <a:p>
            <a:pPr>
              <a:lnSpc>
                <a:spcPct val="95000"/>
              </a:lnSpc>
            </a:pPr>
            <a:r>
              <a:rPr lang="en-US" b="1" dirty="0"/>
              <a:t>Low-cost Inter-linked subarrays (LISA)</a:t>
            </a:r>
          </a:p>
          <a:p>
            <a:pPr lvl="1">
              <a:lnSpc>
                <a:spcPct val="95000"/>
              </a:lnSpc>
            </a:pPr>
            <a:r>
              <a:rPr lang="en-US" dirty="0"/>
              <a:t>Fast bulk data movement between subarrays</a:t>
            </a:r>
          </a:p>
          <a:p>
            <a:pPr lvl="1">
              <a:lnSpc>
                <a:spcPct val="95000"/>
              </a:lnSpc>
            </a:pPr>
            <a:r>
              <a:rPr lang="en-US" dirty="0">
                <a:solidFill>
                  <a:srgbClr val="064FBA"/>
                </a:solidFill>
              </a:rPr>
              <a:t>Wide datapath via isolation transistors</a:t>
            </a:r>
            <a:r>
              <a:rPr lang="en-US" dirty="0"/>
              <a:t>: 0.8% DRAM chip area</a:t>
            </a:r>
          </a:p>
          <a:p>
            <a:pPr lvl="1">
              <a:lnSpc>
                <a:spcPct val="95000"/>
              </a:lnSpc>
            </a:pPr>
            <a:endParaRPr lang="en-US" dirty="0"/>
          </a:p>
          <a:p>
            <a:pPr lvl="1">
              <a:lnSpc>
                <a:spcPct val="95000"/>
              </a:lnSpc>
            </a:pPr>
            <a:endParaRPr lang="en-US" dirty="0"/>
          </a:p>
          <a:p>
            <a:pPr lvl="1">
              <a:lnSpc>
                <a:spcPct val="95000"/>
              </a:lnSpc>
            </a:pPr>
            <a:endParaRPr lang="en-US" dirty="0"/>
          </a:p>
          <a:p>
            <a:pPr>
              <a:lnSpc>
                <a:spcPct val="95000"/>
              </a:lnSpc>
            </a:pPr>
            <a:r>
              <a:rPr lang="en-US" dirty="0">
                <a:latin typeface="+mj-lt"/>
              </a:rPr>
              <a:t>LISA is a </a:t>
            </a:r>
            <a:r>
              <a:rPr lang="en-US" b="1" dirty="0">
                <a:latin typeface="+mj-lt"/>
              </a:rPr>
              <a:t>versatile substrate </a:t>
            </a:r>
            <a:r>
              <a:rPr lang="en-US" dirty="0">
                <a:latin typeface="+mj-lt"/>
                <a:ea typeface="Cambria Math" panose="02040503050406030204" pitchFamily="18" charset="0"/>
              </a:rPr>
              <a:t>→ </a:t>
            </a:r>
            <a:r>
              <a:rPr lang="en-US" dirty="0">
                <a:latin typeface="+mj-lt"/>
              </a:rPr>
              <a:t>new applications</a:t>
            </a:r>
            <a:br>
              <a:rPr lang="en-US" dirty="0">
                <a:latin typeface="+mj-lt"/>
              </a:rPr>
            </a:br>
            <a:endParaRPr lang="en-US" dirty="0"/>
          </a:p>
          <a:p>
            <a:pPr marL="749300" lvl="1" indent="-292100">
              <a:lnSpc>
                <a:spcPct val="95000"/>
              </a:lnSpc>
              <a:buFont typeface="+mj-lt"/>
              <a:buAutoNum type="arabicPeriod"/>
            </a:pPr>
            <a:endParaRPr lang="en-US" dirty="0"/>
          </a:p>
          <a:p>
            <a:pPr marL="749300" lvl="1" indent="-292100">
              <a:lnSpc>
                <a:spcPct val="95000"/>
              </a:lnSpc>
              <a:buFont typeface="+mj-lt"/>
              <a:buAutoNum type="arabicPeriod"/>
            </a:pPr>
            <a:endParaRPr lang="en-US" sz="2000" dirty="0"/>
          </a:p>
          <a:p>
            <a:pPr marL="457200" lvl="1" indent="0">
              <a:lnSpc>
                <a:spcPct val="95000"/>
              </a:lnSpc>
              <a:buNone/>
            </a:pPr>
            <a:endParaRPr lang="en-US" sz="20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32364-6BA0-48AA-B029-3ED2192016FC}" type="slidenum">
              <a:rPr kumimoji="0" lang="en-US" sz="1400" b="0" i="0" u="none" strike="noStrike" kern="1200" cap="none" spc="0" normalizeH="0" baseline="0" noProof="0" smtClean="0">
                <a:ln>
                  <a:noFill/>
                </a:ln>
                <a:solidFill>
                  <a:prstClr val="black"/>
                </a:solidFill>
                <a:effectLst/>
                <a:uLnTx/>
                <a:uFillTx/>
                <a:latin typeface="Gill Sans MT" panose="020B0502020104020203" pitchFamily="34"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190</a:t>
            </a:fld>
            <a:endParaRPr kumimoji="0" lang="en-US" sz="1400" b="0" i="0" u="none" strike="noStrike" kern="1200" cap="none" spc="0" normalizeH="0" baseline="0" noProof="0" dirty="0">
              <a:ln>
                <a:noFill/>
              </a:ln>
              <a:solidFill>
                <a:prstClr val="black"/>
              </a:solidFill>
              <a:effectLst/>
              <a:uLnTx/>
              <a:uFillTx/>
              <a:latin typeface="Gill Sans MT" panose="020B0502020104020203" pitchFamily="34" charset="0"/>
              <a:ea typeface="ＭＳ Ｐゴシック" charset="-128"/>
              <a:cs typeface="+mn-cs"/>
            </a:endParaRPr>
          </a:p>
        </p:txBody>
      </p:sp>
      <p:grpSp>
        <p:nvGrpSpPr>
          <p:cNvPr id="7" name="sa"/>
          <p:cNvGrpSpPr/>
          <p:nvPr/>
        </p:nvGrpSpPr>
        <p:grpSpPr>
          <a:xfrm>
            <a:off x="2438401" y="2586041"/>
            <a:ext cx="3352800" cy="1201733"/>
            <a:chOff x="2438401" y="2586041"/>
            <a:chExt cx="3352800" cy="1201733"/>
          </a:xfrm>
        </p:grpSpPr>
        <p:sp>
          <p:nvSpPr>
            <p:cNvPr id="5" name="Rounded Rectangle 4"/>
            <p:cNvSpPr/>
            <p:nvPr/>
          </p:nvSpPr>
          <p:spPr>
            <a:xfrm>
              <a:off x="2438401" y="2586041"/>
              <a:ext cx="3352799"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Gill Sans MT"/>
                  <a:ea typeface="ＭＳ Ｐゴシック" charset="-128"/>
                  <a:cs typeface="+mn-cs"/>
                </a:rPr>
                <a:t>Subarray 1</a:t>
              </a:r>
            </a:p>
          </p:txBody>
        </p:sp>
        <p:sp>
          <p:nvSpPr>
            <p:cNvPr id="6" name="Rounded Rectangle 5"/>
            <p:cNvSpPr/>
            <p:nvPr/>
          </p:nvSpPr>
          <p:spPr>
            <a:xfrm>
              <a:off x="2438401" y="3405327"/>
              <a:ext cx="3352800"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Gill Sans MT"/>
                  <a:ea typeface="ＭＳ Ｐゴシック" charset="-128"/>
                  <a:cs typeface="+mn-cs"/>
                </a:rPr>
                <a:t>Subarray 2</a:t>
              </a:r>
            </a:p>
          </p:txBody>
        </p:sp>
      </p:grpSp>
      <p:grpSp>
        <p:nvGrpSpPr>
          <p:cNvPr id="8" name="iso"/>
          <p:cNvGrpSpPr/>
          <p:nvPr/>
        </p:nvGrpSpPr>
        <p:grpSpPr>
          <a:xfrm>
            <a:off x="2438400" y="2751466"/>
            <a:ext cx="3276600" cy="662351"/>
            <a:chOff x="2438400" y="2751466"/>
            <a:chExt cx="3276600" cy="662351"/>
          </a:xfrm>
        </p:grpSpPr>
        <p:pic>
          <p:nvPicPr>
            <p:cNvPr id="100" name="Picture 9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3534" y="2953663"/>
              <a:ext cx="471466" cy="460154"/>
            </a:xfrm>
            <a:prstGeom prst="rect">
              <a:avLst/>
            </a:prstGeom>
            <a:ln>
              <a:noFill/>
            </a:ln>
          </p:spPr>
        </p:pic>
        <p:pic>
          <p:nvPicPr>
            <p:cNvPr id="173" name="Picture 1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0601" y="2953663"/>
              <a:ext cx="471466" cy="460154"/>
            </a:xfrm>
            <a:prstGeom prst="rect">
              <a:avLst/>
            </a:prstGeom>
            <a:ln>
              <a:noFill/>
            </a:ln>
          </p:spPr>
        </p:pic>
        <p:pic>
          <p:nvPicPr>
            <p:cNvPr id="174" name="Picture 1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333" y="2953663"/>
              <a:ext cx="471466" cy="460154"/>
            </a:xfrm>
            <a:prstGeom prst="rect">
              <a:avLst/>
            </a:prstGeom>
            <a:ln>
              <a:noFill/>
            </a:ln>
          </p:spPr>
        </p:pic>
        <p:pic>
          <p:nvPicPr>
            <p:cNvPr id="175" name="Picture 1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2953663"/>
              <a:ext cx="471466" cy="460154"/>
            </a:xfrm>
            <a:prstGeom prst="rect">
              <a:avLst/>
            </a:prstGeom>
            <a:ln>
              <a:noFill/>
            </a:ln>
          </p:spPr>
        </p:pic>
        <p:sp>
          <p:nvSpPr>
            <p:cNvPr id="176" name="TextBox 175"/>
            <p:cNvSpPr txBox="1"/>
            <p:nvPr/>
          </p:nvSpPr>
          <p:spPr>
            <a:xfrm>
              <a:off x="3753534" y="2751466"/>
              <a:ext cx="6463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sp>
        <p:nvSpPr>
          <p:cNvPr id="9" name="app1"/>
          <p:cNvSpPr txBox="1"/>
          <p:nvPr/>
        </p:nvSpPr>
        <p:spPr>
          <a:xfrm>
            <a:off x="633434" y="4195867"/>
            <a:ext cx="8305800" cy="830997"/>
          </a:xfrm>
          <a:prstGeom prst="rect">
            <a:avLst/>
          </a:prstGeom>
          <a:noFill/>
        </p:spPr>
        <p:txBody>
          <a:bodyPr wrap="squar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Gill Sans MT"/>
                <a:ea typeface="ＭＳ Ｐゴシック" charset="-128"/>
                <a:cs typeface="+mn-cs"/>
              </a:rPr>
              <a:t>Fast bulk data copy</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Copy latency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1.363ms→0.148ms </a:t>
            </a:r>
            <a: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t>(9.2x)</a:t>
            </a:r>
            <a:b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 </a:t>
            </a:r>
            <a:r>
              <a:rPr kumimoji="0" lang="en-US" sz="2400" b="0" i="0" u="none" strike="noStrike" kern="1200" cap="none" spc="0" normalizeH="0" baseline="0" noProof="0" dirty="0">
                <a:ln>
                  <a:noFill/>
                </a:ln>
                <a:solidFill>
                  <a:prstClr val="black"/>
                </a:solidFill>
                <a:effectLst/>
                <a:uLnTx/>
                <a:uFillTx/>
                <a:latin typeface="Gill Sans MT"/>
                <a:ea typeface="Cambria Math" panose="02040503050406030204" pitchFamily="18" charset="0"/>
                <a:cs typeface="+mn-cs"/>
              </a:rPr>
              <a:t>66</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speedup, -55% DRAM energy</a:t>
            </a:r>
          </a:p>
        </p:txBody>
      </p:sp>
      <p:sp>
        <p:nvSpPr>
          <p:cNvPr id="11" name="app2"/>
          <p:cNvSpPr txBox="1"/>
          <p:nvPr/>
        </p:nvSpPr>
        <p:spPr>
          <a:xfrm>
            <a:off x="633434" y="4997135"/>
            <a:ext cx="8670322"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Gill Sans MT"/>
                <a:ea typeface="ＭＳ Ｐゴシック" charset="-128"/>
                <a:cs typeface="+mn-cs"/>
              </a:rPr>
              <a:t>In-DRAM caching</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Hot data access latency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48.7ns→21.5ns </a:t>
            </a:r>
            <a: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t>(2.2x)</a:t>
            </a:r>
            <a:b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 </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5% speedup</a:t>
            </a:r>
          </a:p>
        </p:txBody>
      </p:sp>
      <p:sp>
        <p:nvSpPr>
          <p:cNvPr id="10" name="app3"/>
          <p:cNvSpPr txBox="1"/>
          <p:nvPr/>
        </p:nvSpPr>
        <p:spPr>
          <a:xfrm>
            <a:off x="646134" y="5798403"/>
            <a:ext cx="7125861"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Gill Sans MT"/>
                <a:ea typeface="ＭＳ Ｐゴシック" charset="-128"/>
                <a:cs typeface="+mn-cs"/>
              </a:rPr>
              <a:t>Fast precharge</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a:t>
            </a:r>
            <a:r>
              <a:rPr kumimoji="0" lang="en-US" sz="2400" b="0" i="0" u="none" strike="noStrike" kern="1200" cap="none" spc="0" normalizeH="0" baseline="0" noProof="0" dirty="0">
                <a:ln>
                  <a:noFill/>
                </a:ln>
                <a:solidFill>
                  <a:srgbClr val="008F00"/>
                </a:solidFill>
                <a:effectLst/>
                <a:uLnTx/>
                <a:uFillTx/>
                <a:latin typeface="Gill Sans MT"/>
                <a:ea typeface="ＭＳ Ｐゴシック" charset="-128"/>
                <a:cs typeface="+mn-cs"/>
              </a:rPr>
              <a:t> </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Precharge latency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13.1ns→5.0ns </a:t>
            </a:r>
            <a: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t>(2.6x)</a:t>
            </a:r>
            <a:br>
              <a:rPr kumimoji="0" lang="en-US" sz="2400" b="0" i="0" u="none" strike="noStrike" kern="1200" cap="none" spc="0" normalizeH="0" baseline="0" noProof="0" dirty="0">
                <a:ln>
                  <a:noFill/>
                </a:ln>
                <a:solidFill>
                  <a:srgbClr val="008F00"/>
                </a:solidFill>
                <a:effectLst/>
                <a:uLnTx/>
                <a:uFillTx/>
                <a:latin typeface="Cambria Math" panose="02040503050406030204" pitchFamily="18" charset="0"/>
                <a:ea typeface="Cambria Math" panose="02040503050406030204" pitchFamily="18" charset="0"/>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 </a:t>
            </a:r>
            <a: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 </a:t>
            </a: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8% speedup</a:t>
            </a:r>
          </a:p>
        </p:txBody>
      </p:sp>
    </p:spTree>
    <p:extLst>
      <p:ext uri="{BB962C8B-B14F-4D97-AF65-F5344CB8AC3E}">
        <p14:creationId xmlns:p14="http://schemas.microsoft.com/office/powerpoint/2010/main" val="42730544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1" grpId="0"/>
      <p:bldP spid="10" grpId="0"/>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LISA</a:t>
            </a:r>
          </a:p>
        </p:txBody>
      </p:sp>
      <p:sp>
        <p:nvSpPr>
          <p:cNvPr id="3" name="Content Placeholder 2"/>
          <p:cNvSpPr>
            <a:spLocks noGrp="1"/>
          </p:cNvSpPr>
          <p:nvPr>
            <p:ph idx="1"/>
          </p:nvPr>
        </p:nvSpPr>
        <p:spPr/>
        <p:txBody>
          <a:bodyPr/>
          <a:lstStyle/>
          <a:p>
            <a:r>
              <a:rPr lang="en-US" sz="2100" dirty="0"/>
              <a:t>Kevin K. Chang, </a:t>
            </a:r>
            <a:r>
              <a:rPr lang="en-US" sz="2100" dirty="0" err="1"/>
              <a:t>Prashant</a:t>
            </a:r>
            <a:r>
              <a:rPr lang="en-US" sz="2100" dirty="0"/>
              <a:t> J. Nair, </a:t>
            </a:r>
            <a:r>
              <a:rPr lang="en-US" sz="2100" dirty="0" err="1"/>
              <a:t>Saugata</a:t>
            </a:r>
            <a:r>
              <a:rPr lang="en-US" sz="2100" dirty="0"/>
              <a:t> </a:t>
            </a:r>
            <a:r>
              <a:rPr lang="en-US" sz="2100" dirty="0" err="1"/>
              <a:t>Ghose</a:t>
            </a:r>
            <a:r>
              <a:rPr lang="en-US" sz="2100" dirty="0"/>
              <a:t>, </a:t>
            </a:r>
            <a:r>
              <a:rPr lang="en-US" sz="2100" dirty="0" err="1"/>
              <a:t>Donghyuk</a:t>
            </a:r>
            <a:r>
              <a:rPr lang="en-US" sz="2100" dirty="0"/>
              <a:t> Lee, </a:t>
            </a:r>
            <a:r>
              <a:rPr lang="en-US" sz="2100" dirty="0" err="1"/>
              <a:t>Moinuddin</a:t>
            </a:r>
            <a:r>
              <a:rPr lang="en-US" sz="2100" dirty="0"/>
              <a:t> K. </a:t>
            </a:r>
            <a:r>
              <a:rPr lang="en-US" sz="2100" dirty="0" err="1"/>
              <a:t>Qureshi</a:t>
            </a:r>
            <a:r>
              <a:rPr lang="en-US" sz="2100" dirty="0"/>
              <a:t>, and Onur Mutlu,</a:t>
            </a:r>
            <a:br>
              <a:rPr lang="en-US" sz="2100" dirty="0"/>
            </a:br>
            <a:r>
              <a:rPr lang="en-US" sz="2100" b="1" dirty="0">
                <a:solidFill>
                  <a:srgbClr val="0432FF"/>
                </a:solidFill>
                <a:hlinkClick r:id="rId2">
                  <a:extLst>
                    <a:ext uri="{A12FA001-AC4F-418D-AE19-62706E023703}">
                      <ahyp:hlinkClr xmlns:ahyp="http://schemas.microsoft.com/office/drawing/2018/hyperlinkcolor" val="tx"/>
                    </a:ext>
                  </a:extLst>
                </a:hlinkClick>
              </a:rPr>
              <a:t>"Low-Cost Inter-Linked Subarrays (LISA): Enabling Fast Inter-Subarray Data Movement in DRAM"</a:t>
            </a:r>
            <a:r>
              <a:rPr lang="en-US" sz="2100" dirty="0">
                <a:solidFill>
                  <a:srgbClr val="0432FF"/>
                </a:solidFill>
              </a:rPr>
              <a:t> </a:t>
            </a:r>
            <a:br>
              <a:rPr lang="en-US" sz="2100" dirty="0"/>
            </a:br>
            <a:r>
              <a:rPr lang="en-US" sz="2100" i="1" dirty="0"/>
              <a:t>Proceedings of the </a:t>
            </a:r>
            <a:r>
              <a:rPr lang="en-US" sz="2100" i="1" dirty="0">
                <a:hlinkClick r:id="rId3"/>
              </a:rPr>
              <a:t>22nd International Symposium on High-Performance Computer Architecture</a:t>
            </a:r>
            <a:r>
              <a:rPr lang="en-US" sz="2100" i="1" dirty="0"/>
              <a:t> (</a:t>
            </a:r>
            <a:r>
              <a:rPr lang="en-US" sz="2100" b="1" i="1" dirty="0"/>
              <a:t>HPCA</a:t>
            </a:r>
            <a:r>
              <a:rPr lang="en-US" sz="2100" i="1" dirty="0"/>
              <a:t>)</a:t>
            </a:r>
            <a:r>
              <a:rPr lang="en-US" sz="2100" dirty="0"/>
              <a:t>, Barcelona, Spain, March 2016. </a:t>
            </a:r>
            <a:br>
              <a:rPr lang="en-US" sz="2100" dirty="0"/>
            </a:br>
            <a:r>
              <a:rPr lang="en-US" sz="2100" dirty="0"/>
              <a:t>[</a:t>
            </a:r>
            <a:r>
              <a:rPr lang="en-US" sz="2100" dirty="0">
                <a:hlinkClick r:id="rId4"/>
              </a:rPr>
              <a:t>Slides (pptx)</a:t>
            </a:r>
            <a:r>
              <a:rPr lang="en-US" sz="2100" dirty="0"/>
              <a:t> </a:t>
            </a:r>
            <a:r>
              <a:rPr lang="en-US" sz="2100" dirty="0">
                <a:hlinkClick r:id="rId5"/>
              </a:rPr>
              <a:t>(pdf)</a:t>
            </a:r>
            <a:r>
              <a:rPr lang="en-US" sz="2100" dirty="0"/>
              <a:t>] </a:t>
            </a:r>
            <a:br>
              <a:rPr lang="en-US" sz="2100" dirty="0"/>
            </a:br>
            <a:r>
              <a:rPr lang="en-US" sz="2100" dirty="0"/>
              <a:t>[</a:t>
            </a:r>
            <a:r>
              <a:rPr lang="en-US" sz="2100" dirty="0">
                <a:hlinkClick r:id="rId6"/>
              </a:rPr>
              <a:t>Source Code</a:t>
            </a:r>
            <a:r>
              <a:rPr lang="en-US" sz="2100" dirty="0"/>
              <a:t>]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191</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p:cNvPicPr>
            <a:picLocks noChangeAspect="1"/>
          </p:cNvPicPr>
          <p:nvPr/>
        </p:nvPicPr>
        <p:blipFill>
          <a:blip r:embed="rId7"/>
          <a:stretch>
            <a:fillRect/>
          </a:stretch>
        </p:blipFill>
        <p:spPr>
          <a:xfrm>
            <a:off x="0" y="4537180"/>
            <a:ext cx="9144000" cy="908044"/>
          </a:xfrm>
          <a:prstGeom prst="rect">
            <a:avLst/>
          </a:prstGeom>
        </p:spPr>
      </p:pic>
      <p:pic>
        <p:nvPicPr>
          <p:cNvPr id="6" name="Picture 5"/>
          <p:cNvPicPr>
            <a:picLocks noChangeAspect="1"/>
          </p:cNvPicPr>
          <p:nvPr/>
        </p:nvPicPr>
        <p:blipFill>
          <a:blip r:embed="rId8"/>
          <a:stretch>
            <a:fillRect/>
          </a:stretch>
        </p:blipFill>
        <p:spPr>
          <a:xfrm>
            <a:off x="0" y="5526638"/>
            <a:ext cx="9144000" cy="710674"/>
          </a:xfrm>
          <a:prstGeom prst="rect">
            <a:avLst/>
          </a:prstGeom>
        </p:spPr>
      </p:pic>
    </p:spTree>
    <p:extLst>
      <p:ext uri="{BB962C8B-B14F-4D97-AF65-F5344CB8AC3E}">
        <p14:creationId xmlns:p14="http://schemas.microsoft.com/office/powerpoint/2010/main" val="3137443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FIGARO: Fine-Grained In-DRAM Copy</a:t>
            </a:r>
          </a:p>
        </p:txBody>
      </p:sp>
      <p:sp>
        <p:nvSpPr>
          <p:cNvPr id="3" name="Content Placeholder 2"/>
          <p:cNvSpPr>
            <a:spLocks noGrp="1"/>
          </p:cNvSpPr>
          <p:nvPr>
            <p:ph idx="1"/>
          </p:nvPr>
        </p:nvSpPr>
        <p:spPr/>
        <p:txBody>
          <a:bodyPr/>
          <a:lstStyle/>
          <a:p>
            <a:r>
              <a:rPr lang="en-US" sz="2000" dirty="0" err="1"/>
              <a:t>Yaohua</a:t>
            </a:r>
            <a:r>
              <a:rPr lang="en-US" sz="2000" dirty="0"/>
              <a:t> Wang, Lois </a:t>
            </a:r>
            <a:r>
              <a:rPr lang="en-US" sz="2000" dirty="0" err="1"/>
              <a:t>Orosa</a:t>
            </a:r>
            <a:r>
              <a:rPr lang="en-US" sz="2000" dirty="0"/>
              <a:t>, </a:t>
            </a:r>
            <a:r>
              <a:rPr lang="en-US" sz="2000" dirty="0" err="1"/>
              <a:t>Xiangjun</a:t>
            </a:r>
            <a:r>
              <a:rPr lang="en-US" sz="2000" dirty="0"/>
              <a:t> Peng, Yang Guo, Saugata Ghose, Minesh Patel, </a:t>
            </a:r>
            <a:r>
              <a:rPr lang="en-US" sz="2000" dirty="0" err="1"/>
              <a:t>Jeremie</a:t>
            </a:r>
            <a:r>
              <a:rPr lang="en-US" sz="2000" dirty="0"/>
              <a:t> S. Kim, Juan Gómez Luna, Mohammad </a:t>
            </a:r>
            <a:r>
              <a:rPr lang="en-US" sz="2000" dirty="0" err="1"/>
              <a:t>Sadrosadati</a:t>
            </a:r>
            <a:r>
              <a:rPr lang="en-US" sz="2000" dirty="0"/>
              <a:t>, Nika Mansouri </a:t>
            </a:r>
            <a:r>
              <a:rPr lang="en-US" sz="2000" dirty="0" err="1"/>
              <a:t>Ghiasi</a:t>
            </a:r>
            <a:r>
              <a:rPr lang="en-US" sz="2000" dirty="0"/>
              <a:t>,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"FIGARO: Improving System Performance via Fine-Grained In-DRAM Data Relocation and Caching"</a:t>
            </a:r>
            <a:br>
              <a:rPr lang="en-US" sz="2000" dirty="0">
                <a:solidFill>
                  <a:srgbClr val="0432FF"/>
                </a:solidFill>
              </a:rPr>
            </a:br>
            <a:r>
              <a:rPr lang="en-US" sz="2000" i="1" dirty="0"/>
              <a:t>Proceedings of the </a:t>
            </a:r>
            <a:r>
              <a:rPr lang="en-US" sz="2000" i="1" dirty="0">
                <a:hlinkClick r:id="rId3"/>
              </a:rPr>
              <a:t>53rd International Symposium on Microarchitecture</a:t>
            </a:r>
            <a:r>
              <a:rPr lang="en-US" sz="2000" i="1" dirty="0"/>
              <a:t> (</a:t>
            </a:r>
            <a:r>
              <a:rPr lang="en-US" sz="2000" b="1" i="1" dirty="0"/>
              <a:t>MICRO</a:t>
            </a:r>
            <a:r>
              <a:rPr lang="en-US" sz="2000" i="1" dirty="0"/>
              <a:t>)</a:t>
            </a:r>
            <a:r>
              <a:rPr lang="en-US" sz="2000" dirty="0"/>
              <a:t>, Virtual, October 2020.</a:t>
            </a:r>
          </a:p>
          <a:p>
            <a:pPr marL="0" indent="0">
              <a:buNone/>
            </a:pPr>
            <a:endParaRPr lang="en-US" sz="21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192</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7" name="Picture 6">
            <a:extLst>
              <a:ext uri="{FF2B5EF4-FFF2-40B4-BE49-F238E27FC236}">
                <a16:creationId xmlns:a16="http://schemas.microsoft.com/office/drawing/2014/main" id="{21EB1EDA-D3F9-2244-A889-1011E90C9966}"/>
              </a:ext>
            </a:extLst>
          </p:cNvPr>
          <p:cNvPicPr>
            <a:picLocks noChangeAspect="1"/>
          </p:cNvPicPr>
          <p:nvPr/>
        </p:nvPicPr>
        <p:blipFill>
          <a:blip r:embed="rId4"/>
          <a:stretch>
            <a:fillRect/>
          </a:stretch>
        </p:blipFill>
        <p:spPr>
          <a:xfrm>
            <a:off x="0" y="3952698"/>
            <a:ext cx="9144000" cy="2228720"/>
          </a:xfrm>
          <a:prstGeom prst="rect">
            <a:avLst/>
          </a:prstGeom>
        </p:spPr>
      </p:pic>
    </p:spTree>
    <p:extLst>
      <p:ext uri="{BB962C8B-B14F-4D97-AF65-F5344CB8AC3E}">
        <p14:creationId xmlns:p14="http://schemas.microsoft.com/office/powerpoint/2010/main" val="32091494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sz="3800" dirty="0"/>
              <a:t>Network-On-Memory: Fast Inter-Bank Copy</a:t>
            </a:r>
          </a:p>
        </p:txBody>
      </p:sp>
      <p:sp>
        <p:nvSpPr>
          <p:cNvPr id="3" name="Content Placeholder 2"/>
          <p:cNvSpPr>
            <a:spLocks noGrp="1"/>
          </p:cNvSpPr>
          <p:nvPr>
            <p:ph idx="1"/>
          </p:nvPr>
        </p:nvSpPr>
        <p:spPr/>
        <p:txBody>
          <a:bodyPr/>
          <a:lstStyle/>
          <a:p>
            <a:r>
              <a:rPr lang="en-US" sz="2000" dirty="0" err="1"/>
              <a:t>Seyyed</a:t>
            </a:r>
            <a:r>
              <a:rPr lang="en-US" sz="2000" dirty="0"/>
              <a:t> Hossein </a:t>
            </a:r>
            <a:r>
              <a:rPr lang="en-US" sz="2000" dirty="0" err="1"/>
              <a:t>SeyyedAghaei</a:t>
            </a:r>
            <a:r>
              <a:rPr lang="en-US" sz="2000" dirty="0"/>
              <a:t> </a:t>
            </a:r>
            <a:r>
              <a:rPr lang="en-US" sz="2000" dirty="0" err="1"/>
              <a:t>Rezaei</a:t>
            </a:r>
            <a:r>
              <a:rPr lang="en-US" sz="2000" dirty="0"/>
              <a:t>, Mehdi </a:t>
            </a:r>
            <a:r>
              <a:rPr lang="en-US" sz="2000" dirty="0" err="1"/>
              <a:t>Modarressi</a:t>
            </a:r>
            <a:r>
              <a:rPr lang="en-US" sz="2000" dirty="0"/>
              <a:t>, </a:t>
            </a:r>
            <a:r>
              <a:rPr lang="en-US" sz="2000" dirty="0" err="1"/>
              <a:t>Rachata</a:t>
            </a:r>
            <a:r>
              <a:rPr lang="en-US" sz="2000" dirty="0"/>
              <a:t> Ausavarungnirun, Mohammad </a:t>
            </a:r>
            <a:r>
              <a:rPr lang="en-US" sz="2000" dirty="0" err="1"/>
              <a:t>Sadrosadati</a:t>
            </a:r>
            <a:r>
              <a:rPr lang="en-US" sz="2000" dirty="0"/>
              <a:t>, Onur Mutlu, and Masoud </a:t>
            </a:r>
            <a:r>
              <a:rPr lang="en-US" sz="2000" dirty="0" err="1"/>
              <a:t>Daneshtalab</a:t>
            </a:r>
            <a:r>
              <a:rPr lang="en-US" sz="2000" dirty="0"/>
              <a:t>,</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"NoM: Network-on-Memory for Inter-Bank Data Transfer in Highly-Banked Memories"</a:t>
            </a:r>
            <a:br>
              <a:rPr lang="en-US" sz="2000" dirty="0">
                <a:solidFill>
                  <a:srgbClr val="0432FF"/>
                </a:solidFill>
              </a:rPr>
            </a:br>
            <a:r>
              <a:rPr lang="en-US" sz="2000" i="1" dirty="0">
                <a:hlinkClick r:id="rId3"/>
              </a:rPr>
              <a:t>IEEE Computer Architecture Letters</a:t>
            </a:r>
            <a:r>
              <a:rPr lang="en-US" sz="2000" i="1" dirty="0"/>
              <a:t> (</a:t>
            </a:r>
            <a:r>
              <a:rPr lang="en-US" sz="2000" b="1" i="1" dirty="0"/>
              <a:t>CAL</a:t>
            </a:r>
            <a:r>
              <a:rPr lang="en-US" sz="2000" i="1" dirty="0"/>
              <a:t>)</a:t>
            </a:r>
            <a:r>
              <a:rPr lang="en-US" sz="2000" dirty="0"/>
              <a:t>, to appear in 2020.</a:t>
            </a:r>
          </a:p>
          <a:p>
            <a:pPr marL="0" indent="0">
              <a:buNone/>
            </a:pPr>
            <a:br>
              <a:rPr lang="en-US" sz="2000" dirty="0"/>
            </a:br>
            <a:endParaRPr lang="en-US" sz="20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193</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0BB02404-C0AF-0A47-9A96-6BE1DE591513}"/>
              </a:ext>
            </a:extLst>
          </p:cNvPr>
          <p:cNvPicPr>
            <a:picLocks noChangeAspect="1"/>
          </p:cNvPicPr>
          <p:nvPr/>
        </p:nvPicPr>
        <p:blipFill>
          <a:blip r:embed="rId4"/>
          <a:stretch>
            <a:fillRect/>
          </a:stretch>
        </p:blipFill>
        <p:spPr>
          <a:xfrm>
            <a:off x="0" y="4191000"/>
            <a:ext cx="9144000" cy="1569990"/>
          </a:xfrm>
          <a:prstGeom prst="rect">
            <a:avLst/>
          </a:prstGeom>
        </p:spPr>
      </p:pic>
    </p:spTree>
    <p:extLst>
      <p:ext uri="{BB962C8B-B14F-4D97-AF65-F5344CB8AC3E}">
        <p14:creationId xmlns:p14="http://schemas.microsoft.com/office/powerpoint/2010/main" val="36479881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807896" cy="1066800"/>
          </a:xfrm>
        </p:spPr>
        <p:txBody>
          <a:bodyPr/>
          <a:lstStyle/>
          <a:p>
            <a:r>
              <a:rPr lang="en-US" dirty="0"/>
              <a:t>(Truly) In-Memory Computation	</a:t>
            </a:r>
          </a:p>
        </p:txBody>
      </p:sp>
      <p:sp>
        <p:nvSpPr>
          <p:cNvPr id="3" name="Content Placeholder 2"/>
          <p:cNvSpPr>
            <a:spLocks noGrp="1"/>
          </p:cNvSpPr>
          <p:nvPr>
            <p:ph idx="1"/>
          </p:nvPr>
        </p:nvSpPr>
        <p:spPr>
          <a:xfrm>
            <a:off x="228600" y="997527"/>
            <a:ext cx="8807896" cy="5193723"/>
          </a:xfrm>
        </p:spPr>
        <p:txBody>
          <a:bodyPr/>
          <a:lstStyle/>
          <a:p>
            <a:r>
              <a:rPr lang="en-US" dirty="0"/>
              <a:t>We can support </a:t>
            </a:r>
            <a:r>
              <a:rPr lang="en-US" dirty="0">
                <a:solidFill>
                  <a:srgbClr val="0000FF"/>
                </a:solidFill>
              </a:rPr>
              <a:t>in-DRAM AND, OR, NOT, MAJ</a:t>
            </a:r>
          </a:p>
          <a:p>
            <a:r>
              <a:rPr lang="en-US" dirty="0"/>
              <a:t>At low cost</a:t>
            </a:r>
          </a:p>
          <a:p>
            <a:r>
              <a:rPr lang="en-US" dirty="0">
                <a:solidFill>
                  <a:srgbClr val="0000FF"/>
                </a:solidFill>
              </a:rPr>
              <a:t>Using analog computation capability of DRAM</a:t>
            </a:r>
          </a:p>
          <a:p>
            <a:pPr lvl="1"/>
            <a:r>
              <a:rPr lang="en-US" dirty="0">
                <a:solidFill>
                  <a:srgbClr val="0000FF"/>
                </a:solidFill>
              </a:rPr>
              <a:t>Idea: activating multiple rows performs computation</a:t>
            </a:r>
          </a:p>
          <a:p>
            <a:r>
              <a:rPr lang="en-US" dirty="0">
                <a:solidFill>
                  <a:srgbClr val="FF0000"/>
                </a:solidFill>
              </a:rPr>
              <a:t>30-60X performance and energy improvement</a:t>
            </a:r>
          </a:p>
          <a:p>
            <a:pPr lvl="1"/>
            <a:r>
              <a:rPr lang="en-US" sz="2000" dirty="0"/>
              <a:t>Seshadri+, “</a:t>
            </a:r>
            <a:r>
              <a:rPr lang="en-US" sz="2000" dirty="0">
                <a:solidFill>
                  <a:schemeClr val="tx2">
                    <a:lumMod val="75000"/>
                  </a:schemeClr>
                </a:solidFill>
              </a:rPr>
              <a:t>Ambit: In-Memory Accelerator for Bulk Bitwise Operations Using Commodity DRAM Technology</a:t>
            </a:r>
            <a:r>
              <a:rPr lang="en-US" sz="2000" dirty="0"/>
              <a:t>,” MICRO 2017.</a:t>
            </a:r>
          </a:p>
          <a:p>
            <a:endParaRPr lang="en-US" dirty="0"/>
          </a:p>
          <a:p>
            <a:endParaRPr lang="en-US" dirty="0"/>
          </a:p>
          <a:p>
            <a:r>
              <a:rPr lang="en-US" dirty="0">
                <a:solidFill>
                  <a:srgbClr val="0000FF"/>
                </a:solidFill>
              </a:rPr>
              <a:t>New memory technologies </a:t>
            </a:r>
            <a:r>
              <a:rPr lang="en-US" dirty="0"/>
              <a:t>enable even more opportunities</a:t>
            </a:r>
          </a:p>
          <a:p>
            <a:pPr lvl="1"/>
            <a:r>
              <a:rPr lang="en-US" dirty="0"/>
              <a:t>Memristors, resistive RAM, phase change </a:t>
            </a:r>
            <a:r>
              <a:rPr lang="en-US" dirty="0" err="1"/>
              <a:t>mem</a:t>
            </a:r>
            <a:r>
              <a:rPr lang="en-US" dirty="0"/>
              <a:t>, STT-MRAM, </a:t>
            </a:r>
            <a:r>
              <a:rPr lang="is-IS" dirty="0"/>
              <a:t>…</a:t>
            </a:r>
            <a:endParaRPr lang="en-US" dirty="0"/>
          </a:p>
          <a:p>
            <a:pPr lvl="1"/>
            <a:r>
              <a:rPr lang="en-US" dirty="0"/>
              <a:t>Can operate on data </a:t>
            </a:r>
            <a:r>
              <a:rPr lang="en-US" dirty="0">
                <a:solidFill>
                  <a:srgbClr val="FF0000"/>
                </a:solidFill>
              </a:rPr>
              <a:t>with minimal movement</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194</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Tree>
    <p:extLst>
      <p:ext uri="{BB962C8B-B14F-4D97-AF65-F5344CB8AC3E}">
        <p14:creationId xmlns:p14="http://schemas.microsoft.com/office/powerpoint/2010/main" val="17608289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sz="3800" dirty="0"/>
              <a:t>In-DRAM AND/OR: Triple Row Activation</a:t>
            </a:r>
          </a:p>
        </p:txBody>
      </p:sp>
      <p:sp>
        <p:nvSpPr>
          <p:cNvPr id="3" name="Content Placeholder 2"/>
          <p:cNvSpPr>
            <a:spLocks noGrp="1"/>
          </p:cNvSpPr>
          <p:nvPr>
            <p:ph idx="1"/>
          </p:nvPr>
        </p:nvSpPr>
        <p:spPr>
          <a:xfrm>
            <a:off x="228600" y="1056928"/>
            <a:ext cx="8610600" cy="4876800"/>
          </a:xfrm>
        </p:spPr>
        <p:txBody>
          <a:bodyPr/>
          <a:lstStyle/>
          <a:p>
            <a:endParaRPr lang="en-US"/>
          </a:p>
        </p:txBody>
      </p:sp>
      <p:sp>
        <p:nvSpPr>
          <p:cNvPr id="4" name="Slide Number Placeholder 3"/>
          <p:cNvSpPr>
            <a:spLocks noGrp="1"/>
          </p:cNvSpPr>
          <p:nvPr>
            <p:ph type="sldNum" sz="quarter" idx="11"/>
          </p:nvPr>
        </p:nvSpPr>
        <p:spPr>
          <a:xfrm>
            <a:off x="6804248" y="6356176"/>
            <a:ext cx="2133600" cy="4572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195</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
        <p:nvSpPr>
          <p:cNvPr id="71" name="Rectangle 70"/>
          <p:cNvSpPr/>
          <p:nvPr/>
        </p:nvSpPr>
        <p:spPr>
          <a:xfrm>
            <a:off x="1384300" y="3190528"/>
            <a:ext cx="387178" cy="68580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72" name="Rectangle 71"/>
          <p:cNvSpPr/>
          <p:nvPr/>
        </p:nvSpPr>
        <p:spPr>
          <a:xfrm>
            <a:off x="1371600" y="3476178"/>
            <a:ext cx="387178" cy="40015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73" name="Rectangle 72"/>
          <p:cNvSpPr/>
          <p:nvPr/>
        </p:nvSpPr>
        <p:spPr>
          <a:xfrm>
            <a:off x="1387613" y="2134614"/>
            <a:ext cx="387178" cy="68580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74" name="Rectangle 73"/>
          <p:cNvSpPr/>
          <p:nvPr/>
        </p:nvSpPr>
        <p:spPr>
          <a:xfrm>
            <a:off x="1390386" y="2420264"/>
            <a:ext cx="387178" cy="40015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grpSp>
        <p:nvGrpSpPr>
          <p:cNvPr id="75" name="Group 74"/>
          <p:cNvGrpSpPr/>
          <p:nvPr/>
        </p:nvGrpSpPr>
        <p:grpSpPr>
          <a:xfrm>
            <a:off x="1752600" y="1133128"/>
            <a:ext cx="3064024" cy="4958665"/>
            <a:chOff x="1828800" y="-857925"/>
            <a:chExt cx="4182533" cy="6768806"/>
          </a:xfrm>
        </p:grpSpPr>
        <p:grpSp>
          <p:nvGrpSpPr>
            <p:cNvPr id="76" name="Group 75"/>
            <p:cNvGrpSpPr/>
            <p:nvPr/>
          </p:nvGrpSpPr>
          <p:grpSpPr>
            <a:xfrm>
              <a:off x="3039533" y="3479094"/>
              <a:ext cx="2971800" cy="1119011"/>
              <a:chOff x="2667000" y="3041650"/>
              <a:chExt cx="2057400" cy="774700"/>
            </a:xfrm>
          </p:grpSpPr>
          <p:grpSp>
            <p:nvGrpSpPr>
              <p:cNvPr id="82" name="Group 81"/>
              <p:cNvGrpSpPr/>
              <p:nvPr/>
            </p:nvGrpSpPr>
            <p:grpSpPr>
              <a:xfrm>
                <a:off x="2667000" y="3048000"/>
                <a:ext cx="609600" cy="762000"/>
                <a:chOff x="2819400" y="3048000"/>
                <a:chExt cx="609600" cy="762000"/>
              </a:xfrm>
            </p:grpSpPr>
            <p:sp>
              <p:nvSpPr>
                <p:cNvPr id="88" name="Isosceles Triangle 87"/>
                <p:cNvSpPr/>
                <p:nvPr/>
              </p:nvSpPr>
              <p:spPr>
                <a:xfrm>
                  <a:off x="2819400" y="3124200"/>
                  <a:ext cx="609600" cy="685800"/>
                </a:xfrm>
                <a:prstGeom prst="triangle">
                  <a:avLst/>
                </a:prstGeom>
                <a:solidFill>
                  <a:srgbClr val="E8E595">
                    <a:lumMod val="50000"/>
                  </a:srgbClr>
                </a:solidFill>
                <a:ln w="3175" cap="flat" cmpd="sng" algn="ctr">
                  <a:solidFill>
                    <a:sysClr val="windowText" lastClr="000000">
                      <a:lumMod val="85000"/>
                      <a:lumOff val="1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89" name="Oval 88"/>
                <p:cNvSpPr/>
                <p:nvPr/>
              </p:nvSpPr>
              <p:spPr>
                <a:xfrm>
                  <a:off x="3048000" y="3048000"/>
                  <a:ext cx="152400" cy="152400"/>
                </a:xfrm>
                <a:prstGeom prst="ellipse">
                  <a:avLst/>
                </a:prstGeom>
                <a:solidFill>
                  <a:srgbClr val="E8E595">
                    <a:lumMod val="50000"/>
                  </a:srgbClr>
                </a:solidFill>
                <a:ln w="3175" cap="flat" cmpd="sng" algn="ctr">
                  <a:solidFill>
                    <a:sysClr val="windowText" lastClr="000000">
                      <a:lumMod val="85000"/>
                      <a:lumOff val="1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83" name="Group 82"/>
              <p:cNvGrpSpPr/>
              <p:nvPr/>
            </p:nvGrpSpPr>
            <p:grpSpPr>
              <a:xfrm rot="10800000">
                <a:off x="4114800" y="3048000"/>
                <a:ext cx="609600" cy="762000"/>
                <a:chOff x="2819400" y="3048000"/>
                <a:chExt cx="609600" cy="762000"/>
              </a:xfrm>
            </p:grpSpPr>
            <p:sp>
              <p:nvSpPr>
                <p:cNvPr id="86" name="Isosceles Triangle 85"/>
                <p:cNvSpPr/>
                <p:nvPr/>
              </p:nvSpPr>
              <p:spPr>
                <a:xfrm>
                  <a:off x="2819400" y="3124200"/>
                  <a:ext cx="609600" cy="685800"/>
                </a:xfrm>
                <a:prstGeom prst="triangle">
                  <a:avLst/>
                </a:prstGeom>
                <a:solidFill>
                  <a:srgbClr val="E8E595">
                    <a:lumMod val="50000"/>
                  </a:srgbClr>
                </a:solidFill>
                <a:ln w="3175" cap="flat" cmpd="sng" algn="ctr">
                  <a:solidFill>
                    <a:sysClr val="windowText" lastClr="000000">
                      <a:lumMod val="85000"/>
                      <a:lumOff val="1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87" name="Oval 86"/>
                <p:cNvSpPr/>
                <p:nvPr/>
              </p:nvSpPr>
              <p:spPr>
                <a:xfrm>
                  <a:off x="3048000" y="3048000"/>
                  <a:ext cx="152400" cy="152400"/>
                </a:xfrm>
                <a:prstGeom prst="ellipse">
                  <a:avLst/>
                </a:prstGeom>
                <a:solidFill>
                  <a:srgbClr val="E8E595">
                    <a:lumMod val="50000"/>
                  </a:srgbClr>
                </a:solidFill>
                <a:ln w="3175" cap="flat" cmpd="sng" algn="ctr">
                  <a:solidFill>
                    <a:sysClr val="windowText" lastClr="000000">
                      <a:lumMod val="85000"/>
                      <a:lumOff val="1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grpSp>
          <p:cxnSp>
            <p:nvCxnSpPr>
              <p:cNvPr id="84" name="Elbow Connector 83"/>
              <p:cNvCxnSpPr>
                <a:stCxn id="86" idx="3"/>
                <a:endCxn id="89" idx="0"/>
              </p:cNvCxnSpPr>
              <p:nvPr/>
            </p:nvCxnSpPr>
            <p:spPr>
              <a:xfrm rot="16200000" flipV="1">
                <a:off x="3695700" y="2324100"/>
                <a:ext cx="12700" cy="1447800"/>
              </a:xfrm>
              <a:prstGeom prst="bentConnector3">
                <a:avLst>
                  <a:gd name="adj1" fmla="val 4135134"/>
                </a:avLst>
              </a:prstGeom>
              <a:noFill/>
              <a:ln w="19050" cap="flat" cmpd="sng" algn="ctr">
                <a:solidFill>
                  <a:sysClr val="windowText" lastClr="000000">
                    <a:lumMod val="65000"/>
                    <a:lumOff val="35000"/>
                  </a:sysClr>
                </a:solidFill>
                <a:prstDash val="solid"/>
                <a:headEnd type="none" w="med" len="med"/>
                <a:tailEnd type="none" w="med" len="med"/>
              </a:ln>
              <a:effectLst/>
            </p:spPr>
          </p:cxnSp>
          <p:cxnSp>
            <p:nvCxnSpPr>
              <p:cNvPr id="85" name="Elbow Connector 84"/>
              <p:cNvCxnSpPr>
                <a:stCxn id="87" idx="0"/>
                <a:endCxn id="88" idx="3"/>
              </p:cNvCxnSpPr>
              <p:nvPr/>
            </p:nvCxnSpPr>
            <p:spPr>
              <a:xfrm rot="5400000">
                <a:off x="3695700" y="3086100"/>
                <a:ext cx="12700" cy="1447800"/>
              </a:xfrm>
              <a:prstGeom prst="bentConnector3">
                <a:avLst>
                  <a:gd name="adj1" fmla="val 4427024"/>
                </a:avLst>
              </a:prstGeom>
              <a:noFill/>
              <a:ln w="19050" cap="flat" cmpd="sng" algn="ctr">
                <a:solidFill>
                  <a:sysClr val="windowText" lastClr="000000">
                    <a:lumMod val="65000"/>
                    <a:lumOff val="35000"/>
                  </a:sysClr>
                </a:solidFill>
                <a:prstDash val="solid"/>
                <a:headEnd type="none" w="med" len="med"/>
                <a:tailEnd type="none" w="med" len="med"/>
              </a:ln>
              <a:effectLst/>
            </p:spPr>
          </p:cxnSp>
        </p:grpSp>
        <p:cxnSp>
          <p:nvCxnSpPr>
            <p:cNvPr id="77" name="Straight Connector 76"/>
            <p:cNvCxnSpPr>
              <a:endCxn id="88" idx="1"/>
            </p:cNvCxnSpPr>
            <p:nvPr/>
          </p:nvCxnSpPr>
          <p:spPr>
            <a:xfrm>
              <a:off x="1828800" y="4093633"/>
              <a:ext cx="1430867" cy="0"/>
            </a:xfrm>
            <a:prstGeom prst="line">
              <a:avLst/>
            </a:prstGeom>
            <a:noFill/>
            <a:ln w="38100" cap="flat" cmpd="sng" algn="ctr">
              <a:solidFill>
                <a:srgbClr val="C4442A"/>
              </a:solidFill>
              <a:prstDash val="solid"/>
              <a:headEnd type="none" w="med" len="med"/>
              <a:tailEnd type="none" w="med" len="med"/>
            </a:ln>
            <a:effectLst/>
          </p:spPr>
        </p:cxnSp>
        <p:cxnSp>
          <p:nvCxnSpPr>
            <p:cNvPr id="78" name="Straight Connector 77"/>
            <p:cNvCxnSpPr/>
            <p:nvPr/>
          </p:nvCxnSpPr>
          <p:spPr>
            <a:xfrm>
              <a:off x="2544233" y="4093633"/>
              <a:ext cx="0" cy="935567"/>
            </a:xfrm>
            <a:prstGeom prst="line">
              <a:avLst/>
            </a:prstGeom>
            <a:noFill/>
            <a:ln w="38100" cap="flat" cmpd="sng" algn="ctr">
              <a:solidFill>
                <a:srgbClr val="C4442A"/>
              </a:solidFill>
              <a:prstDash val="solid"/>
              <a:headEnd type="none" w="med" len="med"/>
              <a:tailEnd type="none" w="med" len="med"/>
            </a:ln>
            <a:effectLst/>
          </p:spPr>
        </p:cxnSp>
        <p:cxnSp>
          <p:nvCxnSpPr>
            <p:cNvPr id="79" name="Elbow Connector 78"/>
            <p:cNvCxnSpPr>
              <a:endCxn id="86" idx="5"/>
            </p:cNvCxnSpPr>
            <p:nvPr/>
          </p:nvCxnSpPr>
          <p:spPr>
            <a:xfrm flipV="1">
              <a:off x="2544233" y="3983567"/>
              <a:ext cx="2806700" cy="1045633"/>
            </a:xfrm>
            <a:prstGeom prst="bentConnector3">
              <a:avLst>
                <a:gd name="adj1" fmla="val 67170"/>
              </a:avLst>
            </a:prstGeom>
            <a:noFill/>
            <a:ln w="38100" cap="flat" cmpd="sng" algn="ctr">
              <a:solidFill>
                <a:srgbClr val="C4442A"/>
              </a:solidFill>
              <a:prstDash val="solid"/>
              <a:headEnd type="none" w="med" len="med"/>
              <a:tailEnd type="none" w="med" len="med"/>
            </a:ln>
            <a:effectLst/>
          </p:spPr>
        </p:cxnSp>
        <p:cxnSp>
          <p:nvCxnSpPr>
            <p:cNvPr id="80" name="Straight Connector 79"/>
            <p:cNvCxnSpPr/>
            <p:nvPr/>
          </p:nvCxnSpPr>
          <p:spPr>
            <a:xfrm flipV="1">
              <a:off x="4525433" y="-857925"/>
              <a:ext cx="0" cy="3588327"/>
            </a:xfrm>
            <a:prstGeom prst="line">
              <a:avLst/>
            </a:prstGeom>
            <a:noFill/>
            <a:ln w="38100" cap="flat" cmpd="sng" algn="ctr">
              <a:solidFill>
                <a:sysClr val="windowText" lastClr="000000">
                  <a:lumMod val="65000"/>
                  <a:lumOff val="35000"/>
                </a:sysClr>
              </a:solidFill>
              <a:prstDash val="solid"/>
              <a:headEnd type="none" w="med" len="med"/>
              <a:tailEnd type="none" w="med" len="med"/>
            </a:ln>
            <a:effectLst/>
          </p:spPr>
        </p:cxnSp>
        <p:cxnSp>
          <p:nvCxnSpPr>
            <p:cNvPr id="81" name="Straight Connector 80"/>
            <p:cNvCxnSpPr/>
            <p:nvPr/>
          </p:nvCxnSpPr>
          <p:spPr>
            <a:xfrm flipV="1">
              <a:off x="4525433" y="5398531"/>
              <a:ext cx="0" cy="512350"/>
            </a:xfrm>
            <a:prstGeom prst="line">
              <a:avLst/>
            </a:prstGeom>
            <a:noFill/>
            <a:ln w="38100" cap="flat" cmpd="sng" algn="ctr">
              <a:solidFill>
                <a:sysClr val="windowText" lastClr="000000">
                  <a:lumMod val="65000"/>
                  <a:lumOff val="35000"/>
                </a:sysClr>
              </a:solidFill>
              <a:prstDash val="solid"/>
              <a:headEnd type="none" w="med" len="med"/>
              <a:tailEnd type="none" w="med" len="med"/>
            </a:ln>
            <a:effectLst/>
          </p:spPr>
        </p:cxnSp>
      </p:grpSp>
      <p:sp>
        <p:nvSpPr>
          <p:cNvPr id="90" name="TextBox 89"/>
          <p:cNvSpPr txBox="1"/>
          <p:nvPr/>
        </p:nvSpPr>
        <p:spPr>
          <a:xfrm>
            <a:off x="3733800" y="5715308"/>
            <a:ext cx="103586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½V</a:t>
            </a:r>
            <a:r>
              <a:rPr kumimoji="0" lang="en-US" sz="2800" b="1" i="1" u="none" strike="noStrike" kern="1200" cap="none" spc="0" normalizeH="0" baseline="-25000" noProof="0" dirty="0">
                <a:ln>
                  <a:noFill/>
                </a:ln>
                <a:solidFill>
                  <a:prstClr val="black"/>
                </a:solidFill>
                <a:effectLst/>
                <a:uLnTx/>
                <a:uFillTx/>
                <a:latin typeface="Calibri"/>
                <a:ea typeface="+mn-ea"/>
                <a:cs typeface="+mn-cs"/>
              </a:rPr>
              <a:t>DD</a:t>
            </a:r>
          </a:p>
        </p:txBody>
      </p:sp>
      <p:sp>
        <p:nvSpPr>
          <p:cNvPr id="91" name="TextBox 90"/>
          <p:cNvSpPr txBox="1"/>
          <p:nvPr/>
        </p:nvSpPr>
        <p:spPr>
          <a:xfrm>
            <a:off x="3733800" y="980728"/>
            <a:ext cx="103586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½V</a:t>
            </a:r>
            <a:r>
              <a:rPr kumimoji="0" lang="en-US" sz="2800" b="1" i="1" u="none" strike="noStrike" kern="1200" cap="none" spc="0" normalizeH="0" baseline="-25000" noProof="0" dirty="0">
                <a:ln>
                  <a:noFill/>
                </a:ln>
                <a:solidFill>
                  <a:prstClr val="black"/>
                </a:solidFill>
                <a:effectLst/>
                <a:uLnTx/>
                <a:uFillTx/>
                <a:latin typeface="Calibri"/>
                <a:ea typeface="+mn-ea"/>
                <a:cs typeface="+mn-cs"/>
              </a:rPr>
              <a:t>DD</a:t>
            </a:r>
          </a:p>
        </p:txBody>
      </p:sp>
      <p:sp>
        <p:nvSpPr>
          <p:cNvPr id="92" name="TextBox 91"/>
          <p:cNvSpPr txBox="1"/>
          <p:nvPr/>
        </p:nvSpPr>
        <p:spPr>
          <a:xfrm>
            <a:off x="1106239" y="4485928"/>
            <a:ext cx="64636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dis</a:t>
            </a:r>
          </a:p>
        </p:txBody>
      </p:sp>
      <p:grpSp>
        <p:nvGrpSpPr>
          <p:cNvPr id="93" name="Group 92"/>
          <p:cNvGrpSpPr/>
          <p:nvPr/>
        </p:nvGrpSpPr>
        <p:grpSpPr>
          <a:xfrm>
            <a:off x="762000" y="2134614"/>
            <a:ext cx="1546191" cy="834596"/>
            <a:chOff x="1425609" y="2590800"/>
            <a:chExt cx="1546191" cy="834596"/>
          </a:xfrm>
        </p:grpSpPr>
        <p:cxnSp>
          <p:nvCxnSpPr>
            <p:cNvPr id="94" name="Straight Connector 93"/>
            <p:cNvCxnSpPr/>
            <p:nvPr/>
          </p:nvCxnSpPr>
          <p:spPr>
            <a:xfrm>
              <a:off x="2051222"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95" name="Straight Connector 94"/>
            <p:cNvCxnSpPr/>
            <p:nvPr/>
          </p:nvCxnSpPr>
          <p:spPr>
            <a:xfrm>
              <a:off x="2438400"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96" name="Straight Connector 95"/>
            <p:cNvCxnSpPr/>
            <p:nvPr/>
          </p:nvCxnSpPr>
          <p:spPr>
            <a:xfrm>
              <a:off x="2438400" y="2933700"/>
              <a:ext cx="533400"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sp>
          <p:nvSpPr>
            <p:cNvPr id="97" name="Rectangle 96"/>
            <p:cNvSpPr/>
            <p:nvPr/>
          </p:nvSpPr>
          <p:spPr>
            <a:xfrm>
              <a:off x="1425609" y="3311096"/>
              <a:ext cx="125730" cy="114300"/>
            </a:xfrm>
            <a:prstGeom prst="rect">
              <a:avLst/>
            </a:prstGeom>
            <a:no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98" name="Elbow Connector 97"/>
            <p:cNvCxnSpPr>
              <a:endCxn id="97" idx="0"/>
            </p:cNvCxnSpPr>
            <p:nvPr/>
          </p:nvCxnSpPr>
          <p:spPr>
            <a:xfrm rot="10800000" flipV="1">
              <a:off x="1488474" y="2948630"/>
              <a:ext cx="562748" cy="362465"/>
            </a:xfrm>
            <a:prstGeom prst="bentConnector2">
              <a:avLst/>
            </a:prstGeom>
            <a:noFill/>
            <a:ln w="28575" cap="flat" cmpd="sng" algn="ctr">
              <a:solidFill>
                <a:sysClr val="windowText" lastClr="000000">
                  <a:lumMod val="65000"/>
                  <a:lumOff val="35000"/>
                </a:sysClr>
              </a:solidFill>
              <a:prstDash val="solid"/>
              <a:tailEnd type="arrow" w="lg" len="lg"/>
            </a:ln>
            <a:effectLst/>
          </p:spPr>
        </p:cxnSp>
      </p:grpSp>
      <p:cxnSp>
        <p:nvCxnSpPr>
          <p:cNvPr id="99" name="Straight Connector 98"/>
          <p:cNvCxnSpPr/>
          <p:nvPr/>
        </p:nvCxnSpPr>
        <p:spPr>
          <a:xfrm>
            <a:off x="2881451" y="2477514"/>
            <a:ext cx="853357"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00" name="Straight Arrow Connector 99"/>
          <p:cNvCxnSpPr>
            <a:stCxn id="101" idx="6"/>
            <a:endCxn id="102" idx="2"/>
          </p:cNvCxnSpPr>
          <p:nvPr/>
        </p:nvCxnSpPr>
        <p:spPr>
          <a:xfrm>
            <a:off x="2324300" y="2477514"/>
            <a:ext cx="533000" cy="0"/>
          </a:xfrm>
          <a:prstGeom prst="straightConnector1">
            <a:avLst/>
          </a:prstGeom>
          <a:noFill/>
          <a:ln w="38100" cap="flat" cmpd="sng" algn="ctr">
            <a:solidFill>
              <a:srgbClr val="C4442A"/>
            </a:solidFill>
            <a:prstDash val="solid"/>
            <a:tailEnd type="stealth" w="lg" len="lg"/>
          </a:ln>
          <a:effectLst/>
        </p:spPr>
      </p:cxnSp>
      <p:sp>
        <p:nvSpPr>
          <p:cNvPr id="101" name="Oval 100"/>
          <p:cNvSpPr/>
          <p:nvPr/>
        </p:nvSpPr>
        <p:spPr>
          <a:xfrm>
            <a:off x="2209800" y="2420264"/>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102" name="Oval 101"/>
          <p:cNvSpPr/>
          <p:nvPr/>
        </p:nvSpPr>
        <p:spPr>
          <a:xfrm>
            <a:off x="2857300" y="2420264"/>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03" name="Straight Arrow Connector 102"/>
          <p:cNvCxnSpPr/>
          <p:nvPr/>
        </p:nvCxnSpPr>
        <p:spPr>
          <a:xfrm flipV="1">
            <a:off x="2324188" y="2164370"/>
            <a:ext cx="433199" cy="283388"/>
          </a:xfrm>
          <a:prstGeom prst="straightConnector1">
            <a:avLst/>
          </a:prstGeom>
          <a:noFill/>
          <a:ln w="38100" cap="flat" cmpd="sng" algn="ctr">
            <a:solidFill>
              <a:srgbClr val="C4442A"/>
            </a:solidFill>
            <a:prstDash val="solid"/>
            <a:tailEnd type="stealth" w="lg" len="lg"/>
          </a:ln>
          <a:effectLst/>
        </p:spPr>
      </p:cxnSp>
      <p:sp>
        <p:nvSpPr>
          <p:cNvPr id="104" name="Rectangle 103"/>
          <p:cNvSpPr/>
          <p:nvPr/>
        </p:nvSpPr>
        <p:spPr>
          <a:xfrm>
            <a:off x="1387613" y="1133128"/>
            <a:ext cx="387178" cy="68580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105" name="Rectangle 104"/>
          <p:cNvSpPr/>
          <p:nvPr/>
        </p:nvSpPr>
        <p:spPr>
          <a:xfrm>
            <a:off x="1390386" y="1418778"/>
            <a:ext cx="387178" cy="400150"/>
          </a:xfrm>
          <a:prstGeom prst="rect">
            <a:avLst/>
          </a:prstGeom>
          <a:solidFill>
            <a:srgbClr val="40627C">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grpSp>
        <p:nvGrpSpPr>
          <p:cNvPr id="106" name="Group 105"/>
          <p:cNvGrpSpPr/>
          <p:nvPr/>
        </p:nvGrpSpPr>
        <p:grpSpPr>
          <a:xfrm>
            <a:off x="762000" y="1133128"/>
            <a:ext cx="1546191" cy="834596"/>
            <a:chOff x="1425609" y="2590800"/>
            <a:chExt cx="1546191" cy="834596"/>
          </a:xfrm>
        </p:grpSpPr>
        <p:cxnSp>
          <p:nvCxnSpPr>
            <p:cNvPr id="107" name="Straight Connector 106"/>
            <p:cNvCxnSpPr/>
            <p:nvPr/>
          </p:nvCxnSpPr>
          <p:spPr>
            <a:xfrm>
              <a:off x="2051222"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08" name="Straight Connector 107"/>
            <p:cNvCxnSpPr/>
            <p:nvPr/>
          </p:nvCxnSpPr>
          <p:spPr>
            <a:xfrm>
              <a:off x="2438400"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09" name="Straight Connector 108"/>
            <p:cNvCxnSpPr/>
            <p:nvPr/>
          </p:nvCxnSpPr>
          <p:spPr>
            <a:xfrm>
              <a:off x="2438400" y="2933700"/>
              <a:ext cx="533400"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sp>
          <p:nvSpPr>
            <p:cNvPr id="110" name="Rectangle 109"/>
            <p:cNvSpPr/>
            <p:nvPr/>
          </p:nvSpPr>
          <p:spPr>
            <a:xfrm>
              <a:off x="1425609" y="3311096"/>
              <a:ext cx="125730" cy="114300"/>
            </a:xfrm>
            <a:prstGeom prst="rect">
              <a:avLst/>
            </a:prstGeom>
            <a:no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11" name="Elbow Connector 110"/>
            <p:cNvCxnSpPr>
              <a:endCxn id="110" idx="0"/>
            </p:cNvCxnSpPr>
            <p:nvPr/>
          </p:nvCxnSpPr>
          <p:spPr>
            <a:xfrm rot="10800000" flipV="1">
              <a:off x="1488474" y="2948630"/>
              <a:ext cx="562748" cy="362465"/>
            </a:xfrm>
            <a:prstGeom prst="bentConnector2">
              <a:avLst/>
            </a:prstGeom>
            <a:noFill/>
            <a:ln w="28575" cap="flat" cmpd="sng" algn="ctr">
              <a:solidFill>
                <a:sysClr val="windowText" lastClr="000000">
                  <a:lumMod val="65000"/>
                  <a:lumOff val="35000"/>
                </a:sysClr>
              </a:solidFill>
              <a:prstDash val="solid"/>
              <a:tailEnd type="arrow" w="lg" len="lg"/>
            </a:ln>
            <a:effectLst/>
          </p:spPr>
        </p:cxnSp>
      </p:grpSp>
      <p:cxnSp>
        <p:nvCxnSpPr>
          <p:cNvPr id="112" name="Straight Connector 111"/>
          <p:cNvCxnSpPr/>
          <p:nvPr/>
        </p:nvCxnSpPr>
        <p:spPr>
          <a:xfrm>
            <a:off x="2881451" y="1476028"/>
            <a:ext cx="853357"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13" name="Straight Arrow Connector 112"/>
          <p:cNvCxnSpPr>
            <a:stCxn id="114" idx="6"/>
            <a:endCxn id="115" idx="2"/>
          </p:cNvCxnSpPr>
          <p:nvPr/>
        </p:nvCxnSpPr>
        <p:spPr>
          <a:xfrm>
            <a:off x="2324300" y="1476028"/>
            <a:ext cx="533000" cy="0"/>
          </a:xfrm>
          <a:prstGeom prst="straightConnector1">
            <a:avLst/>
          </a:prstGeom>
          <a:noFill/>
          <a:ln w="38100" cap="flat" cmpd="sng" algn="ctr">
            <a:solidFill>
              <a:srgbClr val="C4442A"/>
            </a:solidFill>
            <a:prstDash val="solid"/>
            <a:tailEnd type="stealth" w="lg" len="lg"/>
          </a:ln>
          <a:effectLst/>
        </p:spPr>
      </p:cxnSp>
      <p:sp>
        <p:nvSpPr>
          <p:cNvPr id="114" name="Oval 113"/>
          <p:cNvSpPr/>
          <p:nvPr/>
        </p:nvSpPr>
        <p:spPr>
          <a:xfrm>
            <a:off x="2209800" y="1418778"/>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115" name="Oval 114"/>
          <p:cNvSpPr/>
          <p:nvPr/>
        </p:nvSpPr>
        <p:spPr>
          <a:xfrm>
            <a:off x="2857300" y="1418778"/>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16" name="Straight Arrow Connector 115"/>
          <p:cNvCxnSpPr/>
          <p:nvPr/>
        </p:nvCxnSpPr>
        <p:spPr>
          <a:xfrm flipV="1">
            <a:off x="2324188" y="1162884"/>
            <a:ext cx="433199" cy="283388"/>
          </a:xfrm>
          <a:prstGeom prst="straightConnector1">
            <a:avLst/>
          </a:prstGeom>
          <a:noFill/>
          <a:ln w="38100" cap="flat" cmpd="sng" algn="ctr">
            <a:solidFill>
              <a:srgbClr val="C4442A"/>
            </a:solidFill>
            <a:prstDash val="solid"/>
            <a:tailEnd type="stealth" w="lg" len="lg"/>
          </a:ln>
          <a:effectLst/>
        </p:spPr>
      </p:cxnSp>
      <p:sp>
        <p:nvSpPr>
          <p:cNvPr id="117" name="TextBox 116"/>
          <p:cNvSpPr txBox="1"/>
          <p:nvPr/>
        </p:nvSpPr>
        <p:spPr>
          <a:xfrm>
            <a:off x="228600" y="1295708"/>
            <a:ext cx="41069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A</a:t>
            </a:r>
          </a:p>
        </p:txBody>
      </p:sp>
      <p:sp>
        <p:nvSpPr>
          <p:cNvPr id="118" name="TextBox 117"/>
          <p:cNvSpPr txBox="1"/>
          <p:nvPr/>
        </p:nvSpPr>
        <p:spPr>
          <a:xfrm>
            <a:off x="228600" y="2438708"/>
            <a:ext cx="41069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B</a:t>
            </a:r>
          </a:p>
        </p:txBody>
      </p:sp>
      <p:grpSp>
        <p:nvGrpSpPr>
          <p:cNvPr id="119" name="Group 118"/>
          <p:cNvGrpSpPr/>
          <p:nvPr/>
        </p:nvGrpSpPr>
        <p:grpSpPr>
          <a:xfrm>
            <a:off x="762000" y="3190528"/>
            <a:ext cx="1546191" cy="834596"/>
            <a:chOff x="1425609" y="2590800"/>
            <a:chExt cx="1546191" cy="834596"/>
          </a:xfrm>
        </p:grpSpPr>
        <p:cxnSp>
          <p:nvCxnSpPr>
            <p:cNvPr id="120" name="Straight Connector 119"/>
            <p:cNvCxnSpPr/>
            <p:nvPr/>
          </p:nvCxnSpPr>
          <p:spPr>
            <a:xfrm>
              <a:off x="2051222"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21" name="Straight Connector 120"/>
            <p:cNvCxnSpPr/>
            <p:nvPr/>
          </p:nvCxnSpPr>
          <p:spPr>
            <a:xfrm>
              <a:off x="2438400" y="2590800"/>
              <a:ext cx="0" cy="68580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22" name="Straight Connector 121"/>
            <p:cNvCxnSpPr/>
            <p:nvPr/>
          </p:nvCxnSpPr>
          <p:spPr>
            <a:xfrm>
              <a:off x="2438400" y="2933700"/>
              <a:ext cx="533400"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sp>
          <p:nvSpPr>
            <p:cNvPr id="123" name="Rectangle 122"/>
            <p:cNvSpPr/>
            <p:nvPr/>
          </p:nvSpPr>
          <p:spPr>
            <a:xfrm>
              <a:off x="1425609" y="3311096"/>
              <a:ext cx="125730" cy="114300"/>
            </a:xfrm>
            <a:prstGeom prst="rect">
              <a:avLst/>
            </a:prstGeom>
            <a:no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24" name="Elbow Connector 123"/>
            <p:cNvCxnSpPr>
              <a:endCxn id="123" idx="0"/>
            </p:cNvCxnSpPr>
            <p:nvPr/>
          </p:nvCxnSpPr>
          <p:spPr>
            <a:xfrm rot="10800000" flipV="1">
              <a:off x="1488474" y="2948630"/>
              <a:ext cx="562748" cy="362465"/>
            </a:xfrm>
            <a:prstGeom prst="bentConnector2">
              <a:avLst/>
            </a:prstGeom>
            <a:noFill/>
            <a:ln w="28575" cap="flat" cmpd="sng" algn="ctr">
              <a:solidFill>
                <a:sysClr val="windowText" lastClr="000000">
                  <a:lumMod val="65000"/>
                  <a:lumOff val="35000"/>
                </a:sysClr>
              </a:solidFill>
              <a:prstDash val="solid"/>
              <a:tailEnd type="arrow" w="lg" len="lg"/>
            </a:ln>
            <a:effectLst/>
          </p:spPr>
        </p:cxnSp>
      </p:grpSp>
      <p:cxnSp>
        <p:nvCxnSpPr>
          <p:cNvPr id="125" name="Straight Connector 124"/>
          <p:cNvCxnSpPr/>
          <p:nvPr/>
        </p:nvCxnSpPr>
        <p:spPr>
          <a:xfrm>
            <a:off x="2881451" y="3533428"/>
            <a:ext cx="853357" cy="0"/>
          </a:xfrm>
          <a:prstGeom prst="line">
            <a:avLst/>
          </a:prstGeom>
          <a:noFill/>
          <a:ln w="28575" cap="flat" cmpd="sng" algn="ctr">
            <a:solidFill>
              <a:sysClr val="windowText" lastClr="000000">
                <a:lumMod val="65000"/>
                <a:lumOff val="35000"/>
              </a:sysClr>
            </a:solidFill>
            <a:prstDash val="solid"/>
            <a:headEnd type="none" w="med" len="med"/>
            <a:tailEnd type="none" w="med" len="med"/>
          </a:ln>
          <a:effectLst/>
        </p:spPr>
      </p:cxnSp>
      <p:cxnSp>
        <p:nvCxnSpPr>
          <p:cNvPr id="126" name="Straight Arrow Connector 125"/>
          <p:cNvCxnSpPr>
            <a:stCxn id="127" idx="6"/>
            <a:endCxn id="128" idx="2"/>
          </p:cNvCxnSpPr>
          <p:nvPr/>
        </p:nvCxnSpPr>
        <p:spPr>
          <a:xfrm>
            <a:off x="2324300" y="3533428"/>
            <a:ext cx="533000" cy="0"/>
          </a:xfrm>
          <a:prstGeom prst="straightConnector1">
            <a:avLst/>
          </a:prstGeom>
          <a:noFill/>
          <a:ln w="38100" cap="flat" cmpd="sng" algn="ctr">
            <a:solidFill>
              <a:srgbClr val="C4442A"/>
            </a:solidFill>
            <a:prstDash val="solid"/>
            <a:tailEnd type="stealth" w="lg" len="lg"/>
          </a:ln>
          <a:effectLst/>
        </p:spPr>
      </p:cxnSp>
      <p:sp>
        <p:nvSpPr>
          <p:cNvPr id="127" name="Oval 126"/>
          <p:cNvSpPr/>
          <p:nvPr/>
        </p:nvSpPr>
        <p:spPr>
          <a:xfrm>
            <a:off x="2209800" y="3476178"/>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sp>
        <p:nvSpPr>
          <p:cNvPr id="128" name="Oval 127"/>
          <p:cNvSpPr/>
          <p:nvPr/>
        </p:nvSpPr>
        <p:spPr>
          <a:xfrm>
            <a:off x="2857300" y="3476178"/>
            <a:ext cx="114500" cy="114500"/>
          </a:xfrm>
          <a:prstGeom prst="ellipse">
            <a:avLst/>
          </a:prstGeom>
          <a:solidFill>
            <a:srgbClr val="5A5A5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129" name="Straight Arrow Connector 128"/>
          <p:cNvCxnSpPr/>
          <p:nvPr/>
        </p:nvCxnSpPr>
        <p:spPr>
          <a:xfrm flipV="1">
            <a:off x="2324188" y="3220284"/>
            <a:ext cx="433199" cy="283388"/>
          </a:xfrm>
          <a:prstGeom prst="straightConnector1">
            <a:avLst/>
          </a:prstGeom>
          <a:noFill/>
          <a:ln w="38100" cap="flat" cmpd="sng" algn="ctr">
            <a:solidFill>
              <a:srgbClr val="C4442A"/>
            </a:solidFill>
            <a:prstDash val="solid"/>
            <a:tailEnd type="stealth" w="lg" len="lg"/>
          </a:ln>
          <a:effectLst/>
        </p:spPr>
      </p:cxnSp>
      <p:sp>
        <p:nvSpPr>
          <p:cNvPr id="130" name="TextBox 129"/>
          <p:cNvSpPr txBox="1"/>
          <p:nvPr/>
        </p:nvSpPr>
        <p:spPr>
          <a:xfrm>
            <a:off x="228600" y="3418422"/>
            <a:ext cx="32252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C</a:t>
            </a:r>
          </a:p>
        </p:txBody>
      </p:sp>
      <p:sp>
        <p:nvSpPr>
          <p:cNvPr id="131" name="Rounded Rectangle 130"/>
          <p:cNvSpPr/>
          <p:nvPr/>
        </p:nvSpPr>
        <p:spPr>
          <a:xfrm>
            <a:off x="5562600" y="1742728"/>
            <a:ext cx="3124200" cy="1604860"/>
          </a:xfrm>
          <a:prstGeom prst="roundRect">
            <a:avLst/>
          </a:prstGeom>
          <a:solidFill>
            <a:srgbClr val="C4442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a:ea typeface="+mn-ea"/>
                <a:cs typeface="+mn-cs"/>
              </a:rPr>
              <a:t>Final State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0" cap="none" spc="0" normalizeH="0" baseline="0" noProof="0" dirty="0">
                <a:ln>
                  <a:noFill/>
                </a:ln>
                <a:solidFill>
                  <a:prstClr val="white"/>
                </a:solidFill>
                <a:effectLst/>
                <a:uLnTx/>
                <a:uFillTx/>
                <a:latin typeface="Calibri"/>
                <a:ea typeface="+mn-ea"/>
                <a:cs typeface="+mn-cs"/>
              </a:rPr>
              <a:t>AB + BC + AC</a:t>
            </a:r>
          </a:p>
        </p:txBody>
      </p:sp>
      <p:sp>
        <p:nvSpPr>
          <p:cNvPr id="132" name="TextBox 131"/>
          <p:cNvSpPr txBox="1"/>
          <p:nvPr/>
        </p:nvSpPr>
        <p:spPr>
          <a:xfrm>
            <a:off x="3792103" y="980728"/>
            <a:ext cx="1313297"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½V</a:t>
            </a:r>
            <a:r>
              <a:rPr kumimoji="0" lang="en-US" sz="2800" b="1" i="1" u="none" strike="noStrike" kern="1200" cap="none" spc="0" normalizeH="0" baseline="-25000" noProof="0" dirty="0">
                <a:ln>
                  <a:noFill/>
                </a:ln>
                <a:solidFill>
                  <a:prstClr val="black"/>
                </a:solidFill>
                <a:effectLst/>
                <a:uLnTx/>
                <a:uFillTx/>
                <a:latin typeface="Calibri"/>
                <a:ea typeface="+mn-ea"/>
                <a:cs typeface="+mn-cs"/>
              </a:rPr>
              <a:t>DD</a:t>
            </a:r>
            <a:r>
              <a:rPr kumimoji="0" lang="en-US" sz="2800" b="1" i="1" u="none" strike="noStrike" kern="1200" cap="none" spc="0" normalizeH="0" baseline="0" noProof="0" dirty="0">
                <a:ln>
                  <a:noFill/>
                </a:ln>
                <a:solidFill>
                  <a:prstClr val="black"/>
                </a:solidFill>
                <a:effectLst/>
                <a:uLnTx/>
                <a:uFillTx/>
                <a:latin typeface="Calibri"/>
                <a:ea typeface="+mn-ea"/>
                <a:cs typeface="+mn-cs"/>
              </a:rPr>
              <a:t>+</a:t>
            </a:r>
            <a:r>
              <a:rPr kumimoji="0" lang="el-GR" sz="2800" b="1" i="1" u="none" strike="noStrike" kern="1200" cap="none" spc="0" normalizeH="0" baseline="0" noProof="0" dirty="0">
                <a:ln>
                  <a:noFill/>
                </a:ln>
                <a:solidFill>
                  <a:prstClr val="black"/>
                </a:solidFill>
                <a:effectLst/>
                <a:uLnTx/>
                <a:uFillTx/>
                <a:latin typeface="Calibri"/>
                <a:ea typeface="+mn-ea"/>
                <a:cs typeface="+mn-cs"/>
              </a:rPr>
              <a:t>δ</a:t>
            </a:r>
            <a:endParaRPr kumimoji="0" lang="en-US" sz="2800" b="1" i="1" u="none" strike="noStrike" kern="1200" cap="none" spc="0" normalizeH="0" baseline="0" noProof="0" dirty="0">
              <a:ln>
                <a:noFill/>
              </a:ln>
              <a:solidFill>
                <a:prstClr val="black"/>
              </a:solidFill>
              <a:effectLst/>
              <a:uLnTx/>
              <a:uFillTx/>
              <a:latin typeface="Calibri"/>
              <a:ea typeface="+mn-ea"/>
              <a:cs typeface="+mn-cs"/>
            </a:endParaRPr>
          </a:p>
        </p:txBody>
      </p:sp>
      <p:sp>
        <p:nvSpPr>
          <p:cNvPr id="133" name="Rounded Rectangle 132"/>
          <p:cNvSpPr/>
          <p:nvPr/>
        </p:nvSpPr>
        <p:spPr>
          <a:xfrm>
            <a:off x="5562600" y="3643068"/>
            <a:ext cx="3124200" cy="1604860"/>
          </a:xfrm>
          <a:prstGeom prst="roundRect">
            <a:avLst/>
          </a:prstGeom>
          <a:solidFill>
            <a:srgbClr val="C4442A"/>
          </a:solidFill>
          <a:ln w="25400" cap="flat" cmpd="sng" algn="ctr">
            <a:noFill/>
            <a:prstDash val="solid"/>
          </a:ln>
          <a:effectLst/>
        </p:spPr>
        <p:txBody>
          <a:bodyPr lIns="4572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0" cap="none" spc="0" normalizeH="0" baseline="0" noProof="0" dirty="0">
                <a:ln>
                  <a:noFill/>
                </a:ln>
                <a:solidFill>
                  <a:prstClr val="white"/>
                </a:solidFill>
                <a:effectLst/>
                <a:uLnTx/>
                <a:uFillTx/>
                <a:latin typeface="Calibri"/>
                <a:ea typeface="+mn-ea"/>
                <a:cs typeface="+mn-cs"/>
              </a:rPr>
              <a:t>C(A + B) + ~C(AB)</a:t>
            </a:r>
          </a:p>
        </p:txBody>
      </p:sp>
      <p:sp>
        <p:nvSpPr>
          <p:cNvPr id="134" name="TextBox 133"/>
          <p:cNvSpPr txBox="1"/>
          <p:nvPr/>
        </p:nvSpPr>
        <p:spPr>
          <a:xfrm>
            <a:off x="1143000" y="4485928"/>
            <a:ext cx="609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en</a:t>
            </a:r>
          </a:p>
        </p:txBody>
      </p:sp>
      <p:sp>
        <p:nvSpPr>
          <p:cNvPr id="135" name="TextBox 134"/>
          <p:cNvSpPr txBox="1"/>
          <p:nvPr/>
        </p:nvSpPr>
        <p:spPr>
          <a:xfrm>
            <a:off x="4114800" y="5705128"/>
            <a:ext cx="381000" cy="5344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0</a:t>
            </a:r>
          </a:p>
        </p:txBody>
      </p:sp>
      <p:sp>
        <p:nvSpPr>
          <p:cNvPr id="136" name="TextBox 135"/>
          <p:cNvSpPr txBox="1"/>
          <p:nvPr/>
        </p:nvSpPr>
        <p:spPr>
          <a:xfrm>
            <a:off x="4004331" y="990908"/>
            <a:ext cx="720069"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V</a:t>
            </a:r>
            <a:r>
              <a:rPr kumimoji="0" lang="en-US" sz="2800" b="1" i="1" u="none" strike="noStrike" kern="1200" cap="none" spc="0" normalizeH="0" baseline="-25000" noProof="0" dirty="0">
                <a:ln>
                  <a:noFill/>
                </a:ln>
                <a:solidFill>
                  <a:prstClr val="black"/>
                </a:solidFill>
                <a:effectLst/>
                <a:uLnTx/>
                <a:uFillTx/>
                <a:latin typeface="Calibri"/>
                <a:ea typeface="+mn-ea"/>
                <a:cs typeface="+mn-cs"/>
              </a:rPr>
              <a:t>DD</a:t>
            </a:r>
          </a:p>
        </p:txBody>
      </p:sp>
      <p:sp>
        <p:nvSpPr>
          <p:cNvPr id="137" name="TextBox 136"/>
          <p:cNvSpPr txBox="1"/>
          <p:nvPr/>
        </p:nvSpPr>
        <p:spPr>
          <a:xfrm>
            <a:off x="1781681" y="6453336"/>
            <a:ext cx="567796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400" b="0" i="0" u="none" strike="noStrike" kern="1200" cap="none" spc="0" normalizeH="0" baseline="0" noProof="0" dirty="0">
                <a:ln>
                  <a:noFill/>
                </a:ln>
                <a:solidFill>
                  <a:srgbClr val="0000FF"/>
                </a:solidFill>
                <a:effectLst/>
                <a:uLnTx/>
                <a:uFillTx/>
                <a:latin typeface="Tahoma"/>
                <a:ea typeface="+mn-ea"/>
                <a:cs typeface="+mn-cs"/>
              </a:rPr>
              <a:t>Fast Bulk Bitwise AND and OR in DRAM</a:t>
            </a:r>
            <a:r>
              <a:rPr kumimoji="0" lang="en-US" sz="1400" b="0" i="0" u="none" strike="noStrike" kern="1200" cap="none" spc="0" normalizeH="0" baseline="0" noProof="0" dirty="0">
                <a:ln>
                  <a:noFill/>
                </a:ln>
                <a:solidFill>
                  <a:srgbClr val="000000"/>
                </a:solidFill>
                <a:effectLst/>
                <a:uLnTx/>
                <a:uFillTx/>
                <a:latin typeface="Tahoma"/>
                <a:ea typeface="+mn-ea"/>
                <a:cs typeface="+mn-cs"/>
              </a:rPr>
              <a:t>”, IEEE CAL 2015.</a:t>
            </a:r>
          </a:p>
        </p:txBody>
      </p:sp>
    </p:spTree>
    <p:extLst>
      <p:ext uri="{BB962C8B-B14F-4D97-AF65-F5344CB8AC3E}">
        <p14:creationId xmlns:p14="http://schemas.microsoft.com/office/powerpoint/2010/main" val="4246215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16"/>
                                        </p:tgtEl>
                                      </p:cBhvr>
                                    </p:animEffect>
                                    <p:set>
                                      <p:cBhvr>
                                        <p:cTn id="7" dur="1" fill="hold">
                                          <p:stCondLst>
                                            <p:cond delay="499"/>
                                          </p:stCondLst>
                                        </p:cTn>
                                        <p:tgtEl>
                                          <p:spTgt spid="116"/>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03"/>
                                        </p:tgtEl>
                                      </p:cBhvr>
                                    </p:animEffect>
                                    <p:set>
                                      <p:cBhvr>
                                        <p:cTn id="10" dur="1" fill="hold">
                                          <p:stCondLst>
                                            <p:cond delay="499"/>
                                          </p:stCondLst>
                                        </p:cTn>
                                        <p:tgtEl>
                                          <p:spTgt spid="103"/>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129"/>
                                        </p:tgtEl>
                                      </p:cBhvr>
                                    </p:animEffect>
                                    <p:set>
                                      <p:cBhvr>
                                        <p:cTn id="13" dur="1" fill="hold">
                                          <p:stCondLst>
                                            <p:cond delay="499"/>
                                          </p:stCondLst>
                                        </p:cTn>
                                        <p:tgtEl>
                                          <p:spTgt spid="129"/>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113"/>
                                        </p:tgtEl>
                                        <p:attrNameLst>
                                          <p:attrName>style.visibility</p:attrName>
                                        </p:attrNameLst>
                                      </p:cBhvr>
                                      <p:to>
                                        <p:strVal val="visible"/>
                                      </p:to>
                                    </p:set>
                                    <p:animEffect transition="in" filter="fade">
                                      <p:cBhvr>
                                        <p:cTn id="16" dur="500"/>
                                        <p:tgtEl>
                                          <p:spTgt spid="113"/>
                                        </p:tgtEl>
                                      </p:cBhvr>
                                    </p:animEffect>
                                  </p:childTnLst>
                                </p:cTn>
                              </p:par>
                              <p:par>
                                <p:cTn id="17" presetID="10" presetClass="entr" presetSubtype="0" fill="hold" nodeType="withEffect">
                                  <p:stCondLst>
                                    <p:cond delay="0"/>
                                  </p:stCondLst>
                                  <p:childTnLst>
                                    <p:set>
                                      <p:cBhvr>
                                        <p:cTn id="18" dur="1" fill="hold">
                                          <p:stCondLst>
                                            <p:cond delay="0"/>
                                          </p:stCondLst>
                                        </p:cTn>
                                        <p:tgtEl>
                                          <p:spTgt spid="100"/>
                                        </p:tgtEl>
                                        <p:attrNameLst>
                                          <p:attrName>style.visibility</p:attrName>
                                        </p:attrNameLst>
                                      </p:cBhvr>
                                      <p:to>
                                        <p:strVal val="visible"/>
                                      </p:to>
                                    </p:set>
                                    <p:animEffect transition="in" filter="fade">
                                      <p:cBhvr>
                                        <p:cTn id="19" dur="500"/>
                                        <p:tgtEl>
                                          <p:spTgt spid="100"/>
                                        </p:tgtEl>
                                      </p:cBhvr>
                                    </p:animEffect>
                                  </p:childTnLst>
                                </p:cTn>
                              </p:par>
                              <p:par>
                                <p:cTn id="20" presetID="10" presetClass="entr" presetSubtype="0" fill="hold" nodeType="withEffect">
                                  <p:stCondLst>
                                    <p:cond delay="0"/>
                                  </p:stCondLst>
                                  <p:childTnLst>
                                    <p:set>
                                      <p:cBhvr>
                                        <p:cTn id="21" dur="1" fill="hold">
                                          <p:stCondLst>
                                            <p:cond delay="0"/>
                                          </p:stCondLst>
                                        </p:cTn>
                                        <p:tgtEl>
                                          <p:spTgt spid="126"/>
                                        </p:tgtEl>
                                        <p:attrNameLst>
                                          <p:attrName>style.visibility</p:attrName>
                                        </p:attrNameLst>
                                      </p:cBhvr>
                                      <p:to>
                                        <p:strVal val="visible"/>
                                      </p:to>
                                    </p:set>
                                    <p:animEffect transition="in" filter="fade">
                                      <p:cBhvr>
                                        <p:cTn id="22" dur="500"/>
                                        <p:tgtEl>
                                          <p:spTgt spid="1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1" fill="hold" grpId="0" nodeType="clickEffect">
                                  <p:stCondLst>
                                    <p:cond delay="0"/>
                                  </p:stCondLst>
                                  <p:childTnLst>
                                    <p:animEffect transition="out" filter="wipe(up)">
                                      <p:cBhvr>
                                        <p:cTn id="26" dur="500"/>
                                        <p:tgtEl>
                                          <p:spTgt spid="73"/>
                                        </p:tgtEl>
                                      </p:cBhvr>
                                    </p:animEffect>
                                    <p:set>
                                      <p:cBhvr>
                                        <p:cTn id="27" dur="1" fill="hold">
                                          <p:stCondLst>
                                            <p:cond delay="499"/>
                                          </p:stCondLst>
                                        </p:cTn>
                                        <p:tgtEl>
                                          <p:spTgt spid="73"/>
                                        </p:tgtEl>
                                        <p:attrNameLst>
                                          <p:attrName>style.visibility</p:attrName>
                                        </p:attrNameLst>
                                      </p:cBhvr>
                                      <p:to>
                                        <p:strVal val="hidden"/>
                                      </p:to>
                                    </p:set>
                                  </p:childTnLst>
                                </p:cTn>
                              </p:par>
                              <p:par>
                                <p:cTn id="28" presetID="22" presetClass="exit" presetSubtype="1" fill="hold" grpId="0" nodeType="withEffect">
                                  <p:stCondLst>
                                    <p:cond delay="0"/>
                                  </p:stCondLst>
                                  <p:childTnLst>
                                    <p:animEffect transition="out" filter="wipe(up)">
                                      <p:cBhvr>
                                        <p:cTn id="29" dur="500"/>
                                        <p:tgtEl>
                                          <p:spTgt spid="104"/>
                                        </p:tgtEl>
                                      </p:cBhvr>
                                    </p:animEffect>
                                    <p:set>
                                      <p:cBhvr>
                                        <p:cTn id="30" dur="1" fill="hold">
                                          <p:stCondLst>
                                            <p:cond delay="499"/>
                                          </p:stCondLst>
                                        </p:cTn>
                                        <p:tgtEl>
                                          <p:spTgt spid="104"/>
                                        </p:tgtEl>
                                        <p:attrNameLst>
                                          <p:attrName>style.visibility</p:attrName>
                                        </p:attrNameLst>
                                      </p:cBhvr>
                                      <p:to>
                                        <p:strVal val="hidden"/>
                                      </p:to>
                                    </p:set>
                                  </p:childTnLst>
                                </p:cTn>
                              </p:par>
                              <p:par>
                                <p:cTn id="31" presetID="22" presetClass="entr" presetSubtype="4" fill="hold" grpId="0" nodeType="withEffect">
                                  <p:stCondLst>
                                    <p:cond delay="0"/>
                                  </p:stCondLst>
                                  <p:childTnLst>
                                    <p:set>
                                      <p:cBhvr>
                                        <p:cTn id="32" dur="1" fill="hold">
                                          <p:stCondLst>
                                            <p:cond delay="0"/>
                                          </p:stCondLst>
                                        </p:cTn>
                                        <p:tgtEl>
                                          <p:spTgt spid="72"/>
                                        </p:tgtEl>
                                        <p:attrNameLst>
                                          <p:attrName>style.visibility</p:attrName>
                                        </p:attrNameLst>
                                      </p:cBhvr>
                                      <p:to>
                                        <p:strVal val="visible"/>
                                      </p:to>
                                    </p:set>
                                    <p:animEffect transition="in" filter="wipe(down)">
                                      <p:cBhvr>
                                        <p:cTn id="33" dur="500"/>
                                        <p:tgtEl>
                                          <p:spTgt spid="7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2"/>
                                        </p:tgtEl>
                                        <p:attrNameLst>
                                          <p:attrName>style.visibility</p:attrName>
                                        </p:attrNameLst>
                                      </p:cBhvr>
                                      <p:to>
                                        <p:strVal val="visible"/>
                                      </p:to>
                                    </p:set>
                                    <p:animEffect transition="in" filter="fade">
                                      <p:cBhvr>
                                        <p:cTn id="38" dur="500"/>
                                        <p:tgtEl>
                                          <p:spTgt spid="132"/>
                                        </p:tgtEl>
                                      </p:cBhvr>
                                    </p:animEffect>
                                  </p:childTnLst>
                                </p:cTn>
                              </p:par>
                              <p:par>
                                <p:cTn id="39" presetID="10" presetClass="exit" presetSubtype="0" fill="hold" grpId="0" nodeType="withEffect">
                                  <p:stCondLst>
                                    <p:cond delay="0"/>
                                  </p:stCondLst>
                                  <p:childTnLst>
                                    <p:animEffect transition="out" filter="fade">
                                      <p:cBhvr>
                                        <p:cTn id="40" dur="500"/>
                                        <p:tgtEl>
                                          <p:spTgt spid="91"/>
                                        </p:tgtEl>
                                      </p:cBhvr>
                                    </p:animEffect>
                                    <p:set>
                                      <p:cBhvr>
                                        <p:cTn id="41" dur="1" fill="hold">
                                          <p:stCondLst>
                                            <p:cond delay="499"/>
                                          </p:stCondLst>
                                        </p:cTn>
                                        <p:tgtEl>
                                          <p:spTgt spid="91"/>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34"/>
                                        </p:tgtEl>
                                        <p:attrNameLst>
                                          <p:attrName>style.visibility</p:attrName>
                                        </p:attrNameLst>
                                      </p:cBhvr>
                                      <p:to>
                                        <p:strVal val="visible"/>
                                      </p:to>
                                    </p:set>
                                    <p:animEffect transition="in" filter="fade">
                                      <p:cBhvr>
                                        <p:cTn id="46" dur="500"/>
                                        <p:tgtEl>
                                          <p:spTgt spid="134"/>
                                        </p:tgtEl>
                                      </p:cBhvr>
                                    </p:animEffect>
                                  </p:childTnLst>
                                </p:cTn>
                              </p:par>
                              <p:par>
                                <p:cTn id="47" presetID="10" presetClass="exit" presetSubtype="0" fill="hold" grpId="0" nodeType="withEffect">
                                  <p:stCondLst>
                                    <p:cond delay="0"/>
                                  </p:stCondLst>
                                  <p:childTnLst>
                                    <p:animEffect transition="out" filter="fade">
                                      <p:cBhvr>
                                        <p:cTn id="48" dur="500"/>
                                        <p:tgtEl>
                                          <p:spTgt spid="92"/>
                                        </p:tgtEl>
                                      </p:cBhvr>
                                    </p:animEffect>
                                    <p:set>
                                      <p:cBhvr>
                                        <p:cTn id="49" dur="1" fill="hold">
                                          <p:stCondLst>
                                            <p:cond delay="499"/>
                                          </p:stCondLst>
                                        </p:cTn>
                                        <p:tgtEl>
                                          <p:spTgt spid="92"/>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132"/>
                                        </p:tgtEl>
                                      </p:cBhvr>
                                    </p:animEffect>
                                    <p:set>
                                      <p:cBhvr>
                                        <p:cTn id="54" dur="1" fill="hold">
                                          <p:stCondLst>
                                            <p:cond delay="499"/>
                                          </p:stCondLst>
                                        </p:cTn>
                                        <p:tgtEl>
                                          <p:spTgt spid="132"/>
                                        </p:tgtEl>
                                        <p:attrNameLst>
                                          <p:attrName>style.visibility</p:attrName>
                                        </p:attrNameLst>
                                      </p:cBhvr>
                                      <p:to>
                                        <p:strVal val="hidden"/>
                                      </p:to>
                                    </p:set>
                                  </p:childTnLst>
                                </p:cTn>
                              </p:par>
                              <p:par>
                                <p:cTn id="55" presetID="10" presetClass="exit" presetSubtype="0" fill="hold" grpId="0" nodeType="withEffect">
                                  <p:stCondLst>
                                    <p:cond delay="0"/>
                                  </p:stCondLst>
                                  <p:childTnLst>
                                    <p:animEffect transition="out" filter="fade">
                                      <p:cBhvr>
                                        <p:cTn id="56" dur="500"/>
                                        <p:tgtEl>
                                          <p:spTgt spid="90"/>
                                        </p:tgtEl>
                                      </p:cBhvr>
                                    </p:animEffect>
                                    <p:set>
                                      <p:cBhvr>
                                        <p:cTn id="57" dur="1" fill="hold">
                                          <p:stCondLst>
                                            <p:cond delay="499"/>
                                          </p:stCondLst>
                                        </p:cTn>
                                        <p:tgtEl>
                                          <p:spTgt spid="90"/>
                                        </p:tgtEl>
                                        <p:attrNameLst>
                                          <p:attrName>style.visibility</p:attrName>
                                        </p:attrNameLst>
                                      </p:cBhvr>
                                      <p:to>
                                        <p:strVal val="hidden"/>
                                      </p:to>
                                    </p:set>
                                  </p:childTnLst>
                                </p:cTn>
                              </p:par>
                              <p:par>
                                <p:cTn id="58" presetID="10" presetClass="entr" presetSubtype="0" fill="hold" grpId="0" nodeType="withEffect">
                                  <p:stCondLst>
                                    <p:cond delay="0"/>
                                  </p:stCondLst>
                                  <p:childTnLst>
                                    <p:set>
                                      <p:cBhvr>
                                        <p:cTn id="59" dur="1" fill="hold">
                                          <p:stCondLst>
                                            <p:cond delay="0"/>
                                          </p:stCondLst>
                                        </p:cTn>
                                        <p:tgtEl>
                                          <p:spTgt spid="136"/>
                                        </p:tgtEl>
                                        <p:attrNameLst>
                                          <p:attrName>style.visibility</p:attrName>
                                        </p:attrNameLst>
                                      </p:cBhvr>
                                      <p:to>
                                        <p:strVal val="visible"/>
                                      </p:to>
                                    </p:set>
                                    <p:animEffect transition="in" filter="fade">
                                      <p:cBhvr>
                                        <p:cTn id="60" dur="500"/>
                                        <p:tgtEl>
                                          <p:spTgt spid="136"/>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35"/>
                                        </p:tgtEl>
                                        <p:attrNameLst>
                                          <p:attrName>style.visibility</p:attrName>
                                        </p:attrNameLst>
                                      </p:cBhvr>
                                      <p:to>
                                        <p:strVal val="visible"/>
                                      </p:to>
                                    </p:set>
                                    <p:animEffect transition="in" filter="fade">
                                      <p:cBhvr>
                                        <p:cTn id="63" dur="500"/>
                                        <p:tgtEl>
                                          <p:spTgt spid="13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1" nodeType="clickEffect">
                                  <p:stCondLst>
                                    <p:cond delay="0"/>
                                  </p:stCondLst>
                                  <p:childTnLst>
                                    <p:set>
                                      <p:cBhvr>
                                        <p:cTn id="67" dur="1" fill="hold">
                                          <p:stCondLst>
                                            <p:cond delay="0"/>
                                          </p:stCondLst>
                                        </p:cTn>
                                        <p:tgtEl>
                                          <p:spTgt spid="73"/>
                                        </p:tgtEl>
                                        <p:attrNameLst>
                                          <p:attrName>style.visibility</p:attrName>
                                        </p:attrNameLst>
                                      </p:cBhvr>
                                      <p:to>
                                        <p:strVal val="visible"/>
                                      </p:to>
                                    </p:set>
                                    <p:animEffect transition="in" filter="wipe(down)">
                                      <p:cBhvr>
                                        <p:cTn id="68" dur="500"/>
                                        <p:tgtEl>
                                          <p:spTgt spid="73"/>
                                        </p:tgtEl>
                                      </p:cBhvr>
                                    </p:animEffect>
                                  </p:childTnLst>
                                </p:cTn>
                              </p:par>
                              <p:par>
                                <p:cTn id="69" presetID="22" presetClass="entr" presetSubtype="4" fill="hold" grpId="1" nodeType="withEffect">
                                  <p:stCondLst>
                                    <p:cond delay="0"/>
                                  </p:stCondLst>
                                  <p:childTnLst>
                                    <p:set>
                                      <p:cBhvr>
                                        <p:cTn id="70" dur="1" fill="hold">
                                          <p:stCondLst>
                                            <p:cond delay="0"/>
                                          </p:stCondLst>
                                        </p:cTn>
                                        <p:tgtEl>
                                          <p:spTgt spid="104"/>
                                        </p:tgtEl>
                                        <p:attrNameLst>
                                          <p:attrName>style.visibility</p:attrName>
                                        </p:attrNameLst>
                                      </p:cBhvr>
                                      <p:to>
                                        <p:strVal val="visible"/>
                                      </p:to>
                                    </p:set>
                                    <p:animEffect transition="in" filter="wipe(down)">
                                      <p:cBhvr>
                                        <p:cTn id="71" dur="500"/>
                                        <p:tgtEl>
                                          <p:spTgt spid="104"/>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71"/>
                                        </p:tgtEl>
                                        <p:attrNameLst>
                                          <p:attrName>style.visibility</p:attrName>
                                        </p:attrNameLst>
                                      </p:cBhvr>
                                      <p:to>
                                        <p:strVal val="visible"/>
                                      </p:to>
                                    </p:set>
                                    <p:animEffect transition="in" filter="wipe(down)">
                                      <p:cBhvr>
                                        <p:cTn id="74" dur="500"/>
                                        <p:tgtEl>
                                          <p:spTgt spid="71"/>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31"/>
                                        </p:tgtEl>
                                        <p:attrNameLst>
                                          <p:attrName>style.visibility</p:attrName>
                                        </p:attrNameLst>
                                      </p:cBhvr>
                                      <p:to>
                                        <p:strVal val="visible"/>
                                      </p:to>
                                    </p:set>
                                    <p:animEffect transition="in" filter="fade">
                                      <p:cBhvr>
                                        <p:cTn id="79" dur="500"/>
                                        <p:tgtEl>
                                          <p:spTgt spid="131"/>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33"/>
                                        </p:tgtEl>
                                        <p:attrNameLst>
                                          <p:attrName>style.visibility</p:attrName>
                                        </p:attrNameLst>
                                      </p:cBhvr>
                                      <p:to>
                                        <p:strVal val="visible"/>
                                      </p:to>
                                    </p:set>
                                    <p:animEffect transition="in" filter="fade">
                                      <p:cBhvr>
                                        <p:cTn id="84"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72" grpId="0" animBg="1"/>
      <p:bldP spid="73" grpId="0" animBg="1"/>
      <p:bldP spid="73" grpId="1" animBg="1"/>
      <p:bldP spid="90" grpId="0"/>
      <p:bldP spid="91" grpId="0"/>
      <p:bldP spid="92" grpId="0"/>
      <p:bldP spid="104" grpId="0" animBg="1"/>
      <p:bldP spid="104" grpId="1" animBg="1"/>
      <p:bldP spid="131" grpId="0" animBg="1"/>
      <p:bldP spid="132" grpId="0"/>
      <p:bldP spid="132" grpId="1"/>
      <p:bldP spid="133" grpId="0" animBg="1"/>
      <p:bldP spid="134" grpId="0"/>
      <p:bldP spid="135" grpId="0"/>
      <p:bldP spid="136" grpId="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In-DRAM Bulk AND/OR</a:t>
            </a:r>
          </a:p>
        </p:txBody>
      </p:sp>
      <p:sp>
        <p:nvSpPr>
          <p:cNvPr id="3" name="Content Placeholder 2"/>
          <p:cNvSpPr>
            <a:spLocks noGrp="1"/>
          </p:cNvSpPr>
          <p:nvPr>
            <p:ph idx="1"/>
          </p:nvPr>
        </p:nvSpPr>
        <p:spPr/>
        <p:txBody>
          <a:bodyPr/>
          <a:lstStyle/>
          <a:p>
            <a:r>
              <a:rPr lang="en-US" dirty="0"/>
              <a:t>Vivek Seshadri, Kevin Hsieh, </a:t>
            </a:r>
            <a:r>
              <a:rPr lang="en-US" dirty="0" err="1"/>
              <a:t>Amirali</a:t>
            </a:r>
            <a:r>
              <a:rPr lang="en-US" dirty="0"/>
              <a:t> </a:t>
            </a:r>
            <a:r>
              <a:rPr lang="en-US" dirty="0" err="1"/>
              <a:t>Boroumand</a:t>
            </a:r>
            <a:r>
              <a:rPr lang="en-US" dirty="0"/>
              <a:t>, Donghyuk Lee, Michael A. </a:t>
            </a:r>
            <a:r>
              <a:rPr lang="en-US" dirty="0" err="1"/>
              <a:t>Kozuch</a:t>
            </a:r>
            <a:r>
              <a:rPr lang="en-US" dirty="0"/>
              <a:t>, Onur Mutlu, Phillip B. Gibbons, and Todd C. </a:t>
            </a:r>
            <a:r>
              <a:rPr lang="en-US" dirty="0" err="1"/>
              <a:t>Mowry</a:t>
            </a:r>
            <a:r>
              <a:rPr lang="en-US" dirty="0"/>
              <a:t>,</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"Fast Bulk Bitwise AND and OR in DRAM"</a:t>
            </a:r>
            <a:br>
              <a:rPr lang="en-US" dirty="0">
                <a:solidFill>
                  <a:srgbClr val="0070C0"/>
                </a:solidFill>
              </a:rPr>
            </a:br>
            <a:r>
              <a:rPr lang="en-US" i="1" dirty="0">
                <a:hlinkClick r:id="rId3"/>
              </a:rPr>
              <a:t>IEEE Computer Architecture Letters</a:t>
            </a:r>
            <a:r>
              <a:rPr lang="en-US" i="1" dirty="0"/>
              <a:t> (</a:t>
            </a:r>
            <a:r>
              <a:rPr lang="en-US" b="1" i="1" dirty="0"/>
              <a:t>CAL</a:t>
            </a:r>
            <a:r>
              <a:rPr lang="en-US" i="1" dirty="0"/>
              <a:t>)</a:t>
            </a:r>
            <a:r>
              <a:rPr lang="en-US" dirty="0"/>
              <a:t>, April 2015. </a:t>
            </a:r>
          </a:p>
          <a:p>
            <a:endParaRPr lang="en-US" dirty="0"/>
          </a:p>
          <a:p>
            <a:endParaRPr lang="en-US" dirty="0"/>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196</a:t>
            </a:fld>
            <a:endParaRPr lang="en-US" altLang="en-US">
              <a:solidFill>
                <a:srgbClr val="000000"/>
              </a:solidFill>
            </a:endParaRPr>
          </a:p>
        </p:txBody>
      </p:sp>
      <p:pic>
        <p:nvPicPr>
          <p:cNvPr id="5" name="Picture 4"/>
          <p:cNvPicPr>
            <a:picLocks noChangeAspect="1"/>
          </p:cNvPicPr>
          <p:nvPr/>
        </p:nvPicPr>
        <p:blipFill>
          <a:blip r:embed="rId4"/>
          <a:stretch>
            <a:fillRect/>
          </a:stretch>
        </p:blipFill>
        <p:spPr>
          <a:xfrm>
            <a:off x="0" y="4276418"/>
            <a:ext cx="9144000" cy="1744870"/>
          </a:xfrm>
          <a:prstGeom prst="rect">
            <a:avLst/>
          </a:prstGeom>
        </p:spPr>
      </p:pic>
    </p:spTree>
    <p:extLst>
      <p:ext uri="{BB962C8B-B14F-4D97-AF65-F5344CB8AC3E}">
        <p14:creationId xmlns:p14="http://schemas.microsoft.com/office/powerpoint/2010/main" val="7016801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In-DRAM NOT: Dual Contact Cell</a:t>
            </a:r>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197</a:t>
            </a:fld>
            <a:endParaRPr lang="en-US" altLang="en-US">
              <a:solidFill>
                <a:srgbClr val="000000"/>
              </a:solidFill>
            </a:endParaRPr>
          </a:p>
        </p:txBody>
      </p:sp>
      <p:pic>
        <p:nvPicPr>
          <p:cNvPr id="6" name="Picture 5"/>
          <p:cNvPicPr>
            <a:picLocks noChangeAspect="1"/>
          </p:cNvPicPr>
          <p:nvPr/>
        </p:nvPicPr>
        <p:blipFill>
          <a:blip r:embed="rId2"/>
          <a:stretch>
            <a:fillRect/>
          </a:stretch>
        </p:blipFill>
        <p:spPr>
          <a:xfrm>
            <a:off x="323528" y="1035173"/>
            <a:ext cx="4104456" cy="4705108"/>
          </a:xfrm>
          <a:prstGeom prst="rect">
            <a:avLst/>
          </a:prstGeom>
        </p:spPr>
      </p:pic>
      <p:sp>
        <p:nvSpPr>
          <p:cNvPr id="5" name="TextBox 4"/>
          <p:cNvSpPr txBox="1"/>
          <p:nvPr/>
        </p:nvSpPr>
        <p:spPr>
          <a:xfrm>
            <a:off x="-10701" y="5949280"/>
            <a:ext cx="9284914" cy="296235"/>
          </a:xfrm>
          <a:prstGeom prst="rect">
            <a:avLst/>
          </a:prstGeom>
          <a:noFill/>
        </p:spPr>
        <p:txBody>
          <a:bodyPr wrap="none" rtlCol="0">
            <a:spAutoFit/>
          </a:bodyPr>
          <a:lstStyle/>
          <a:p>
            <a:r>
              <a:rPr lang="en-US" sz="1325" dirty="0">
                <a:solidFill>
                  <a:srgbClr val="000000"/>
                </a:solidFill>
              </a:rPr>
              <a:t>Seshadri+, “</a:t>
            </a:r>
            <a:r>
              <a:rPr lang="en-US" sz="1325" dirty="0">
                <a:solidFill>
                  <a:srgbClr val="0000FF"/>
                </a:solidFill>
              </a:rPr>
              <a:t>Ambit: In-Memory Accelerator for Bulk Bitwise Operations using Commodity DRAM Technology</a:t>
            </a:r>
            <a:r>
              <a:rPr lang="en-US" sz="1325" dirty="0">
                <a:solidFill>
                  <a:srgbClr val="000000"/>
                </a:solidFill>
              </a:rPr>
              <a:t>,” MICRO 2017.</a:t>
            </a:r>
          </a:p>
        </p:txBody>
      </p:sp>
      <p:sp>
        <p:nvSpPr>
          <p:cNvPr id="3" name="TextBox 2"/>
          <p:cNvSpPr txBox="1"/>
          <p:nvPr/>
        </p:nvSpPr>
        <p:spPr>
          <a:xfrm>
            <a:off x="4617145" y="1862822"/>
            <a:ext cx="4556504" cy="2862322"/>
          </a:xfrm>
          <a:prstGeom prst="rect">
            <a:avLst/>
          </a:prstGeom>
          <a:noFill/>
        </p:spPr>
        <p:txBody>
          <a:bodyPr wrap="none" rtlCol="0">
            <a:spAutoFit/>
          </a:bodyPr>
          <a:lstStyle/>
          <a:p>
            <a:pPr algn="ctr"/>
            <a:r>
              <a:rPr lang="en-US" sz="3600" dirty="0">
                <a:solidFill>
                  <a:srgbClr val="000000"/>
                </a:solidFill>
              </a:rPr>
              <a:t>Idea: </a:t>
            </a:r>
          </a:p>
          <a:p>
            <a:pPr algn="ctr"/>
            <a:r>
              <a:rPr lang="en-US" sz="3600" dirty="0">
                <a:solidFill>
                  <a:srgbClr val="0000FF"/>
                </a:solidFill>
              </a:rPr>
              <a:t>Feed the </a:t>
            </a:r>
          </a:p>
          <a:p>
            <a:pPr algn="ctr"/>
            <a:r>
              <a:rPr lang="en-US" sz="3600" dirty="0">
                <a:solidFill>
                  <a:srgbClr val="0000FF"/>
                </a:solidFill>
              </a:rPr>
              <a:t>negated value </a:t>
            </a:r>
          </a:p>
          <a:p>
            <a:pPr algn="ctr"/>
            <a:r>
              <a:rPr lang="en-US" sz="3600" dirty="0">
                <a:solidFill>
                  <a:srgbClr val="0000FF"/>
                </a:solidFill>
              </a:rPr>
              <a:t>in the sense amplifier</a:t>
            </a:r>
          </a:p>
          <a:p>
            <a:pPr algn="ctr"/>
            <a:r>
              <a:rPr lang="en-US" sz="3600" dirty="0">
                <a:solidFill>
                  <a:srgbClr val="0000FF"/>
                </a:solidFill>
              </a:rPr>
              <a:t>into a special row</a:t>
            </a:r>
          </a:p>
        </p:txBody>
      </p:sp>
    </p:spTree>
    <p:extLst>
      <p:ext uri="{BB962C8B-B14F-4D97-AF65-F5344CB8AC3E}">
        <p14:creationId xmlns:p14="http://schemas.microsoft.com/office/powerpoint/2010/main" val="27471036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36496" cy="1066800"/>
          </a:xfrm>
        </p:spPr>
        <p:txBody>
          <a:bodyPr/>
          <a:lstStyle/>
          <a:p>
            <a:r>
              <a:rPr lang="en-US" dirty="0"/>
              <a:t>Performance: In-DRAM </a:t>
            </a:r>
            <a:r>
              <a:rPr lang="en-US"/>
              <a:t>Bitwise Operations</a:t>
            </a:r>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198</a:t>
            </a:fld>
            <a:endParaRPr lang="en-US" altLang="en-US">
              <a:solidFill>
                <a:srgbClr val="000000"/>
              </a:solidFill>
            </a:endParaRPr>
          </a:p>
        </p:txBody>
      </p:sp>
      <p:pic>
        <p:nvPicPr>
          <p:cNvPr id="5" name="Picture 4"/>
          <p:cNvPicPr>
            <a:picLocks noChangeAspect="1"/>
          </p:cNvPicPr>
          <p:nvPr/>
        </p:nvPicPr>
        <p:blipFill>
          <a:blip r:embed="rId2"/>
          <a:stretch>
            <a:fillRect/>
          </a:stretch>
        </p:blipFill>
        <p:spPr>
          <a:xfrm>
            <a:off x="0" y="1273196"/>
            <a:ext cx="9144000" cy="4311608"/>
          </a:xfrm>
          <a:prstGeom prst="rect">
            <a:avLst/>
          </a:prstGeom>
        </p:spPr>
      </p:pic>
    </p:spTree>
    <p:extLst>
      <p:ext uri="{BB962C8B-B14F-4D97-AF65-F5344CB8AC3E}">
        <p14:creationId xmlns:p14="http://schemas.microsoft.com/office/powerpoint/2010/main" val="8860694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Energy of In-DRAM Bitwise Operations</a:t>
            </a:r>
          </a:p>
        </p:txBody>
      </p:sp>
      <p:sp>
        <p:nvSpPr>
          <p:cNvPr id="4" name="Slide Number Placeholder 3"/>
          <p:cNvSpPr>
            <a:spLocks noGrp="1"/>
          </p:cNvSpPr>
          <p:nvPr>
            <p:ph type="sldNum" sz="quarter" idx="11"/>
          </p:nvPr>
        </p:nvSpPr>
        <p:spPr/>
        <p:txBody>
          <a:bodyPr/>
          <a:lstStyle/>
          <a:p>
            <a:fld id="{323594FA-E141-4234-AE05-360401972BE7}" type="slidenum">
              <a:rPr lang="en-US" altLang="en-US" smtClean="0">
                <a:solidFill>
                  <a:srgbClr val="000000"/>
                </a:solidFill>
              </a:rPr>
              <a:pPr/>
              <a:t>199</a:t>
            </a:fld>
            <a:endParaRPr lang="en-US" altLang="en-US">
              <a:solidFill>
                <a:srgbClr val="000000"/>
              </a:solidFill>
            </a:endParaRPr>
          </a:p>
        </p:txBody>
      </p:sp>
      <p:sp>
        <p:nvSpPr>
          <p:cNvPr id="7" name="TextBox 6"/>
          <p:cNvSpPr txBox="1"/>
          <p:nvPr/>
        </p:nvSpPr>
        <p:spPr>
          <a:xfrm>
            <a:off x="-10701" y="5949280"/>
            <a:ext cx="9284914" cy="296235"/>
          </a:xfrm>
          <a:prstGeom prst="rect">
            <a:avLst/>
          </a:prstGeom>
          <a:noFill/>
        </p:spPr>
        <p:txBody>
          <a:bodyPr wrap="none" rtlCol="0">
            <a:spAutoFit/>
          </a:bodyPr>
          <a:lstStyle/>
          <a:p>
            <a:r>
              <a:rPr lang="en-US" sz="1325" dirty="0">
                <a:solidFill>
                  <a:srgbClr val="000000"/>
                </a:solidFill>
              </a:rPr>
              <a:t>Seshadri+, “</a:t>
            </a:r>
            <a:r>
              <a:rPr lang="en-US" sz="1325" dirty="0">
                <a:solidFill>
                  <a:srgbClr val="0000FF"/>
                </a:solidFill>
              </a:rPr>
              <a:t>Ambit: In-Memory Accelerator for Bulk Bitwise Operations using Commodity DRAM Technology</a:t>
            </a:r>
            <a:r>
              <a:rPr lang="en-US" sz="1325" dirty="0">
                <a:solidFill>
                  <a:srgbClr val="000000"/>
                </a:solidFill>
              </a:rPr>
              <a:t>,” MICRO 2017.</a:t>
            </a:r>
          </a:p>
        </p:txBody>
      </p:sp>
      <p:pic>
        <p:nvPicPr>
          <p:cNvPr id="3" name="Picture 2"/>
          <p:cNvPicPr>
            <a:picLocks noChangeAspect="1"/>
          </p:cNvPicPr>
          <p:nvPr/>
        </p:nvPicPr>
        <p:blipFill>
          <a:blip r:embed="rId2"/>
          <a:stretch>
            <a:fillRect/>
          </a:stretch>
        </p:blipFill>
        <p:spPr>
          <a:xfrm>
            <a:off x="0" y="1966435"/>
            <a:ext cx="9144000" cy="2925129"/>
          </a:xfrm>
          <a:prstGeom prst="rect">
            <a:avLst/>
          </a:prstGeom>
        </p:spPr>
      </p:pic>
    </p:spTree>
    <p:extLst>
      <p:ext uri="{BB962C8B-B14F-4D97-AF65-F5344CB8AC3E}">
        <p14:creationId xmlns:p14="http://schemas.microsoft.com/office/powerpoint/2010/main" val="31344917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The Problem</a:t>
            </a:r>
          </a:p>
        </p:txBody>
      </p:sp>
      <p:sp>
        <p:nvSpPr>
          <p:cNvPr id="3" name="Content Placeholder 2"/>
          <p:cNvSpPr>
            <a:spLocks noGrp="1"/>
          </p:cNvSpPr>
          <p:nvPr>
            <p:ph idx="1"/>
          </p:nvPr>
        </p:nvSpPr>
        <p:spPr>
          <a:xfrm>
            <a:off x="0" y="2060848"/>
            <a:ext cx="9144000" cy="2088232"/>
          </a:xfrm>
        </p:spPr>
        <p:txBody>
          <a:bodyPr/>
          <a:lstStyle/>
          <a:p>
            <a:pPr marL="0" indent="0" algn="ctr">
              <a:buNone/>
            </a:pPr>
            <a:r>
              <a:rPr lang="en-US" sz="6400" dirty="0">
                <a:solidFill>
                  <a:srgbClr val="0000FF"/>
                </a:solidFill>
              </a:rPr>
              <a:t>Computing</a:t>
            </a:r>
          </a:p>
          <a:p>
            <a:pPr marL="0" indent="0" algn="ctr">
              <a:buNone/>
            </a:pPr>
            <a:r>
              <a:rPr lang="en-US" sz="6400" dirty="0">
                <a:solidFill>
                  <a:srgbClr val="FF0000"/>
                </a:solidFill>
              </a:rPr>
              <a:t>is Bottlenecked by Data</a:t>
            </a:r>
            <a:endParaRPr lang="en-US" sz="6400" dirty="0">
              <a:solidFill>
                <a:srgbClr val="0432FF"/>
              </a:solidFill>
            </a:endParaRP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285034464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Problem</a:t>
            </a:r>
          </a:p>
        </p:txBody>
      </p:sp>
      <p:sp>
        <p:nvSpPr>
          <p:cNvPr id="3" name="Content Placeholder 2"/>
          <p:cNvSpPr>
            <a:spLocks noGrp="1"/>
          </p:cNvSpPr>
          <p:nvPr>
            <p:ph idx="1"/>
          </p:nvPr>
        </p:nvSpPr>
        <p:spPr>
          <a:xfrm>
            <a:off x="0" y="1268760"/>
            <a:ext cx="9144000" cy="4979640"/>
          </a:xfrm>
        </p:spPr>
        <p:txBody>
          <a:bodyPr/>
          <a:lstStyle/>
          <a:p>
            <a:pPr marL="0" indent="0" algn="ctr">
              <a:buNone/>
            </a:pPr>
            <a:r>
              <a:rPr lang="en-US" dirty="0">
                <a:solidFill>
                  <a:srgbClr val="0000FF"/>
                </a:solidFill>
              </a:rPr>
              <a:t>Data access is the major performance and energy bottleneck</a:t>
            </a:r>
          </a:p>
          <a:p>
            <a:endParaRPr lang="en-US" sz="1000" dirty="0"/>
          </a:p>
          <a:p>
            <a:pPr marL="0" indent="0">
              <a:buNone/>
            </a:pPr>
            <a:endParaRPr lang="en-US" dirty="0"/>
          </a:p>
          <a:p>
            <a:pPr marL="0" indent="0" algn="ctr">
              <a:buNone/>
            </a:pPr>
            <a:r>
              <a:rPr lang="en-US" sz="5000" dirty="0"/>
              <a:t>Our current</a:t>
            </a:r>
          </a:p>
          <a:p>
            <a:pPr marL="0" indent="0" algn="ctr">
              <a:buNone/>
            </a:pPr>
            <a:r>
              <a:rPr lang="en-US" sz="5000" dirty="0">
                <a:solidFill>
                  <a:srgbClr val="0000FF"/>
                </a:solidFill>
              </a:rPr>
              <a:t>design principles </a:t>
            </a:r>
          </a:p>
          <a:p>
            <a:pPr marL="0" indent="0" algn="ctr">
              <a:buNone/>
            </a:pPr>
            <a:r>
              <a:rPr lang="en-US" sz="5000" dirty="0">
                <a:solidFill>
                  <a:srgbClr val="0000FF"/>
                </a:solidFill>
              </a:rPr>
              <a:t>cause </a:t>
            </a:r>
            <a:r>
              <a:rPr lang="en-US" sz="5000" dirty="0">
                <a:solidFill>
                  <a:srgbClr val="FF0000"/>
                </a:solidFill>
              </a:rPr>
              <a:t>great energy waste</a:t>
            </a:r>
          </a:p>
          <a:p>
            <a:pPr marL="0" indent="0" algn="ctr">
              <a:buNone/>
            </a:pPr>
            <a:r>
              <a:rPr lang="en-US" sz="3000" dirty="0">
                <a:solidFill>
                  <a:srgbClr val="FF0000"/>
                </a:solidFill>
              </a:rPr>
              <a:t>(and great performance loss)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20323284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Bulk Bitwise Operations in Workloads</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7544" y="1052736"/>
            <a:ext cx="7802016" cy="5056203"/>
          </a:xfrm>
          <a:prstGeom prst="rect">
            <a:avLst/>
          </a:prstGeom>
        </p:spPr>
      </p:pic>
      <p:sp>
        <p:nvSpPr>
          <p:cNvPr id="6" name="Content Placeholder 25">
            <a:extLst>
              <a:ext uri="{FF2B5EF4-FFF2-40B4-BE49-F238E27FC236}">
                <a16:creationId xmlns:a16="http://schemas.microsoft.com/office/drawing/2014/main" id="{C856F173-0838-471E-B126-A6DE9BCD8758}"/>
              </a:ext>
            </a:extLst>
          </p:cNvPr>
          <p:cNvSpPr>
            <a:spLocks noGrp="1"/>
          </p:cNvSpPr>
          <p:nvPr>
            <p:ph idx="1"/>
          </p:nvPr>
        </p:nvSpPr>
        <p:spPr>
          <a:xfrm>
            <a:off x="5741912" y="6377401"/>
            <a:ext cx="8839200" cy="796015"/>
          </a:xfrm>
        </p:spPr>
        <p:txBody>
          <a:bodyPr>
            <a:normAutofit/>
          </a:bodyPr>
          <a:lstStyle/>
          <a:p>
            <a:pPr marL="0" indent="0">
              <a:buNone/>
            </a:pPr>
            <a:r>
              <a:rPr lang="en-US" sz="1200" dirty="0"/>
              <a:t>[1] Li and Patel, </a:t>
            </a:r>
            <a:r>
              <a:rPr lang="en-US" sz="1200" dirty="0" err="1"/>
              <a:t>BitWeaving</a:t>
            </a:r>
            <a:r>
              <a:rPr lang="en-US" sz="1200" dirty="0"/>
              <a:t>, SIGMOD 2013</a:t>
            </a:r>
          </a:p>
          <a:p>
            <a:pPr marL="0" indent="0">
              <a:buNone/>
            </a:pPr>
            <a:r>
              <a:rPr lang="en-US" sz="1200" dirty="0"/>
              <a:t>[2] Goodwin+, </a:t>
            </a:r>
            <a:r>
              <a:rPr lang="en-US" sz="1200" dirty="0" err="1"/>
              <a:t>BitFunnel</a:t>
            </a:r>
            <a:r>
              <a:rPr lang="en-US" sz="1200" dirty="0"/>
              <a:t>, SIGIR 2017</a:t>
            </a:r>
          </a:p>
        </p:txBody>
      </p:sp>
    </p:spTree>
    <p:extLst>
      <p:ext uri="{BB962C8B-B14F-4D97-AF65-F5344CB8AC3E}">
        <p14:creationId xmlns:p14="http://schemas.microsoft.com/office/powerpoint/2010/main" val="2399636284"/>
      </p:ext>
    </p:extLst>
  </p:cSld>
  <p:clrMapOvr>
    <a:masterClrMapping/>
  </p:clrMapOvr>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36496" cy="1066800"/>
          </a:xfrm>
        </p:spPr>
        <p:txBody>
          <a:bodyPr/>
          <a:lstStyle/>
          <a:p>
            <a:r>
              <a:rPr lang="en-US" dirty="0"/>
              <a:t>In-DRAM Acceleration of Database Queries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7" name="TextBox 6"/>
          <p:cNvSpPr txBox="1"/>
          <p:nvPr/>
        </p:nvSpPr>
        <p:spPr>
          <a:xfrm>
            <a:off x="-10701" y="6021288"/>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pic>
        <p:nvPicPr>
          <p:cNvPr id="5" name="Picture 4"/>
          <p:cNvPicPr>
            <a:picLocks noChangeAspect="1"/>
          </p:cNvPicPr>
          <p:nvPr/>
        </p:nvPicPr>
        <p:blipFill>
          <a:blip r:embed="rId2"/>
          <a:stretch>
            <a:fillRect/>
          </a:stretch>
        </p:blipFill>
        <p:spPr>
          <a:xfrm>
            <a:off x="107504" y="1345316"/>
            <a:ext cx="8748346" cy="4675972"/>
          </a:xfrm>
          <a:prstGeom prst="rect">
            <a:avLst/>
          </a:prstGeom>
        </p:spPr>
      </p:pic>
      <p:pic>
        <p:nvPicPr>
          <p:cNvPr id="6" name="Picture 5"/>
          <p:cNvPicPr>
            <a:picLocks noChangeAspect="1"/>
          </p:cNvPicPr>
          <p:nvPr/>
        </p:nvPicPr>
        <p:blipFill>
          <a:blip r:embed="rId3"/>
          <a:stretch>
            <a:fillRect/>
          </a:stretch>
        </p:blipFill>
        <p:spPr>
          <a:xfrm>
            <a:off x="1333500" y="951561"/>
            <a:ext cx="6286500" cy="330200"/>
          </a:xfrm>
          <a:prstGeom prst="rect">
            <a:avLst/>
          </a:prstGeom>
        </p:spPr>
      </p:pic>
      <p:sp>
        <p:nvSpPr>
          <p:cNvPr id="8" name="TextBox 7">
            <a:extLst>
              <a:ext uri="{FF2B5EF4-FFF2-40B4-BE49-F238E27FC236}">
                <a16:creationId xmlns:a16="http://schemas.microsoft.com/office/drawing/2014/main" id="{7876B7DB-EBDD-9B4B-9807-2B4EEC012BDE}"/>
              </a:ext>
            </a:extLst>
          </p:cNvPr>
          <p:cNvSpPr txBox="1"/>
          <p:nvPr/>
        </p:nvSpPr>
        <p:spPr>
          <a:xfrm>
            <a:off x="3327958" y="3158578"/>
            <a:ext cx="5646097" cy="461665"/>
          </a:xfrm>
          <a:prstGeom prst="rect">
            <a:avLst/>
          </a:prstGeom>
          <a:solidFill>
            <a:schemeClr val="bg1"/>
          </a:solidFill>
          <a:ln>
            <a:solidFill>
              <a:srgbClr val="0000FF"/>
            </a:solidFill>
          </a:ln>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&gt;4-12X Performance Improvement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Tree>
    <p:extLst>
      <p:ext uri="{BB962C8B-B14F-4D97-AF65-F5344CB8AC3E}">
        <p14:creationId xmlns:p14="http://schemas.microsoft.com/office/powerpoint/2010/main" val="11809897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More on Ambit</a:t>
            </a:r>
          </a:p>
        </p:txBody>
      </p:sp>
      <p:sp>
        <p:nvSpPr>
          <p:cNvPr id="3" name="Content Placeholder 2"/>
          <p:cNvSpPr>
            <a:spLocks noGrp="1"/>
          </p:cNvSpPr>
          <p:nvPr>
            <p:ph idx="1"/>
          </p:nvPr>
        </p:nvSpPr>
        <p:spPr>
          <a:xfrm>
            <a:off x="228600" y="1144488"/>
            <a:ext cx="8610600" cy="4876800"/>
          </a:xfrm>
        </p:spPr>
        <p:txBody>
          <a:bodyPr/>
          <a:lstStyle/>
          <a:p>
            <a:r>
              <a:rPr lang="en-US" sz="1800" dirty="0"/>
              <a:t>Vivek Seshadri, </a:t>
            </a:r>
            <a:r>
              <a:rPr lang="en-US" sz="1800" dirty="0" err="1"/>
              <a:t>Donghyuk</a:t>
            </a:r>
            <a:r>
              <a:rPr lang="en-US" sz="1800" dirty="0"/>
              <a:t> Lee, Thomas Mullins, Hasan Hassan, </a:t>
            </a:r>
            <a:r>
              <a:rPr lang="en-US" sz="1800" dirty="0" err="1"/>
              <a:t>Amirali</a:t>
            </a:r>
            <a:r>
              <a:rPr lang="en-US" sz="1800" dirty="0"/>
              <a:t> </a:t>
            </a:r>
            <a:r>
              <a:rPr lang="en-US" sz="1800" dirty="0" err="1"/>
              <a:t>Boroumand</a:t>
            </a:r>
            <a:r>
              <a:rPr lang="en-US" sz="1800" dirty="0"/>
              <a:t>, </a:t>
            </a:r>
            <a:r>
              <a:rPr lang="en-US" sz="1800" dirty="0" err="1"/>
              <a:t>Jeremie</a:t>
            </a:r>
            <a:r>
              <a:rPr lang="en-US" sz="1800" dirty="0"/>
              <a:t> Kim, Michael A. </a:t>
            </a:r>
            <a:r>
              <a:rPr lang="en-US" sz="1800" dirty="0" err="1"/>
              <a:t>Kozuch</a:t>
            </a:r>
            <a:r>
              <a:rPr lang="en-US" sz="1800" dirty="0"/>
              <a:t>, Onur Mutlu, Phillip B. Gibbons, and Todd C. Mowry,</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"Ambit: In-Memory Accelerator for Bulk Bitwise Operations Using Commodity DRAM Technology"</a:t>
            </a:r>
            <a:br>
              <a:rPr lang="en-US" sz="1800" dirty="0">
                <a:solidFill>
                  <a:srgbClr val="0432FF"/>
                </a:solidFill>
              </a:rPr>
            </a:br>
            <a:r>
              <a:rPr lang="en-US" sz="1800" i="1" dirty="0"/>
              <a:t>Proceedings of the </a:t>
            </a:r>
            <a:r>
              <a:rPr lang="en-US" sz="1800" i="1" dirty="0">
                <a:hlinkClick r:id="rId3"/>
              </a:rPr>
              <a:t>50th International Symposium on Microarchitecture</a:t>
            </a:r>
            <a:r>
              <a:rPr lang="en-US" sz="1800" i="1" dirty="0"/>
              <a:t> (</a:t>
            </a:r>
            <a:r>
              <a:rPr lang="en-US" sz="1800" b="1" i="1" dirty="0"/>
              <a:t>MICRO</a:t>
            </a:r>
            <a:r>
              <a:rPr lang="en-US" sz="1800" i="1" dirty="0"/>
              <a:t>)</a:t>
            </a:r>
            <a:r>
              <a:rPr lang="en-US" sz="1800" dirty="0"/>
              <a:t>, Boston, MA, USA, October 2017.</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 [</a:t>
            </a:r>
            <a:r>
              <a:rPr lang="en-US" sz="1800" dirty="0">
                <a:hlinkClick r:id="rId6"/>
              </a:rPr>
              <a:t>Lightning Session Slides (pptx)</a:t>
            </a:r>
            <a:r>
              <a:rPr lang="en-US" sz="1800" dirty="0"/>
              <a:t> </a:t>
            </a:r>
            <a:r>
              <a:rPr lang="en-US" sz="1800" dirty="0">
                <a:hlinkClick r:id="rId7"/>
              </a:rPr>
              <a:t>(pdf)</a:t>
            </a:r>
            <a:r>
              <a:rPr lang="en-US" sz="1800" dirty="0"/>
              <a:t>] [</a:t>
            </a:r>
            <a:r>
              <a:rPr lang="en-US" sz="1800" dirty="0">
                <a:hlinkClick r:id="rId8"/>
              </a:rPr>
              <a:t>Poster (pptx)</a:t>
            </a:r>
            <a:r>
              <a:rPr lang="en-US" sz="1800" dirty="0"/>
              <a:t> </a:t>
            </a:r>
            <a:r>
              <a:rPr lang="en-US" sz="1800" dirty="0">
                <a:hlinkClick r:id="rId9"/>
              </a:rPr>
              <a:t>(pdf)</a:t>
            </a:r>
            <a:r>
              <a:rPr lang="en-US" sz="1800" dirty="0"/>
              <a:t>]</a:t>
            </a:r>
            <a:br>
              <a:rPr lang="en-US" sz="1800" dirty="0"/>
            </a:br>
            <a:br>
              <a:rPr lang="en-US" sz="1800" dirty="0"/>
            </a:br>
            <a:endParaRPr lang="en-US" sz="1800" dirty="0"/>
          </a:p>
          <a:p>
            <a:pPr lvl="1"/>
            <a:endParaRPr lang="en-US" sz="18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7" name="Picture 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0" y="4001095"/>
            <a:ext cx="9144000" cy="2092201"/>
          </a:xfrm>
          <a:prstGeom prst="rect">
            <a:avLst/>
          </a:prstGeom>
        </p:spPr>
      </p:pic>
    </p:spTree>
    <p:extLst>
      <p:ext uri="{BB962C8B-B14F-4D97-AF65-F5344CB8AC3E}">
        <p14:creationId xmlns:p14="http://schemas.microsoft.com/office/powerpoint/2010/main" val="13006395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In-DRAM Bulk Bitwise Execution</a:t>
            </a:r>
          </a:p>
        </p:txBody>
      </p:sp>
      <p:sp>
        <p:nvSpPr>
          <p:cNvPr id="3" name="Content Placeholder 2"/>
          <p:cNvSpPr>
            <a:spLocks noGrp="1"/>
          </p:cNvSpPr>
          <p:nvPr>
            <p:ph idx="1"/>
          </p:nvPr>
        </p:nvSpPr>
        <p:spPr>
          <a:xfrm>
            <a:off x="228600" y="1000472"/>
            <a:ext cx="8610600" cy="4876800"/>
          </a:xfrm>
        </p:spPr>
        <p:txBody>
          <a:bodyPr/>
          <a:lstStyle/>
          <a:p>
            <a:r>
              <a:rPr lang="en-US" dirty="0" err="1"/>
              <a:t>Vivek</a:t>
            </a:r>
            <a:r>
              <a:rPr lang="en-US" dirty="0"/>
              <a:t> Seshadri and Onur Mutlu,</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"In-DRAM Bulk Bitwise Execution Engine"</a:t>
            </a:r>
            <a:r>
              <a:rPr lang="en-US" dirty="0">
                <a:solidFill>
                  <a:srgbClr val="0432FF"/>
                </a:solidFill>
              </a:rPr>
              <a:t> </a:t>
            </a:r>
            <a:br>
              <a:rPr lang="en-US" dirty="0"/>
            </a:br>
            <a:r>
              <a:rPr lang="en-US" i="1" dirty="0"/>
              <a:t>Invited Book Chapter in Advances in Computers</a:t>
            </a:r>
            <a:r>
              <a:rPr lang="en-US" dirty="0"/>
              <a:t>, to appear in 2020. </a:t>
            </a:r>
            <a:br>
              <a:rPr lang="en-US" dirty="0"/>
            </a:br>
            <a:r>
              <a:rPr lang="en-US" dirty="0"/>
              <a:t>[</a:t>
            </a:r>
            <a:r>
              <a:rPr lang="en-US" dirty="0">
                <a:hlinkClick r:id="rId2"/>
              </a:rPr>
              <a:t>Preliminary arXiv version</a:t>
            </a:r>
            <a:r>
              <a:rPr lang="en-US" dirty="0"/>
              <a:t>]</a:t>
            </a:r>
          </a:p>
          <a:p>
            <a:pPr marL="0" indent="0">
              <a:buNone/>
            </a:pPr>
            <a:endParaRPr lang="en-US" sz="21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203</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6AB84BF9-0E65-2149-BD37-BF6C5954758F}"/>
              </a:ext>
            </a:extLst>
          </p:cNvPr>
          <p:cNvPicPr>
            <a:picLocks noChangeAspect="1"/>
          </p:cNvPicPr>
          <p:nvPr/>
        </p:nvPicPr>
        <p:blipFill>
          <a:blip r:embed="rId3"/>
          <a:stretch>
            <a:fillRect/>
          </a:stretch>
        </p:blipFill>
        <p:spPr>
          <a:xfrm>
            <a:off x="527921" y="3799136"/>
            <a:ext cx="8011958" cy="2261319"/>
          </a:xfrm>
          <a:prstGeom prst="rect">
            <a:avLst/>
          </a:prstGeom>
        </p:spPr>
      </p:pic>
    </p:spTree>
    <p:extLst>
      <p:ext uri="{BB962C8B-B14F-4D97-AF65-F5344CB8AC3E}">
        <p14:creationId xmlns:p14="http://schemas.microsoft.com/office/powerpoint/2010/main" val="2576965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5BFE0-AC75-EA4D-B294-B564E8EA58A2}"/>
              </a:ext>
            </a:extLst>
          </p:cNvPr>
          <p:cNvSpPr>
            <a:spLocks noGrp="1"/>
          </p:cNvSpPr>
          <p:nvPr>
            <p:ph type="title"/>
          </p:nvPr>
        </p:nvSpPr>
        <p:spPr/>
        <p:txBody>
          <a:bodyPr/>
          <a:lstStyle/>
          <a:p>
            <a:r>
              <a:rPr lang="en-US" dirty="0"/>
              <a:t>SIMDRAM Framework</a:t>
            </a:r>
          </a:p>
        </p:txBody>
      </p:sp>
      <p:sp>
        <p:nvSpPr>
          <p:cNvPr id="3" name="Content Placeholder 2">
            <a:extLst>
              <a:ext uri="{FF2B5EF4-FFF2-40B4-BE49-F238E27FC236}">
                <a16:creationId xmlns:a16="http://schemas.microsoft.com/office/drawing/2014/main" id="{38B4B9AD-DEF9-4C4F-9DC2-DABFA4D56025}"/>
              </a:ext>
            </a:extLst>
          </p:cNvPr>
          <p:cNvSpPr>
            <a:spLocks noGrp="1"/>
          </p:cNvSpPr>
          <p:nvPr>
            <p:ph idx="1"/>
          </p:nvPr>
        </p:nvSpPr>
        <p:spPr>
          <a:xfrm>
            <a:off x="228600" y="1052736"/>
            <a:ext cx="8610600" cy="4876800"/>
          </a:xfrm>
        </p:spPr>
        <p:txBody>
          <a:bodyPr/>
          <a:lstStyle/>
          <a:p>
            <a:r>
              <a:rPr lang="en-US" sz="1500" dirty="0" err="1"/>
              <a:t>Nastaran</a:t>
            </a:r>
            <a:r>
              <a:rPr lang="en-US" sz="1500" dirty="0"/>
              <a:t> </a:t>
            </a:r>
            <a:r>
              <a:rPr lang="en-US" sz="1500" dirty="0" err="1"/>
              <a:t>Hajinazar</a:t>
            </a:r>
            <a:r>
              <a:rPr lang="en-US" sz="1500" dirty="0"/>
              <a:t>, Geraldo F. Oliveira, Sven Gregorio, Joao </a:t>
            </a:r>
            <a:r>
              <a:rPr lang="en-US" sz="1500" dirty="0" err="1"/>
              <a:t>Dinis</a:t>
            </a:r>
            <a:r>
              <a:rPr lang="en-US" sz="1500" dirty="0"/>
              <a:t> Ferreira, Nika Mansouri </a:t>
            </a:r>
            <a:r>
              <a:rPr lang="en-US" sz="1500" dirty="0" err="1"/>
              <a:t>Ghiasi</a:t>
            </a:r>
            <a:r>
              <a:rPr lang="en-US" sz="1500" dirty="0"/>
              <a:t>, </a:t>
            </a:r>
            <a:r>
              <a:rPr lang="en-US" sz="1500" dirty="0" err="1"/>
              <a:t>Minesh</a:t>
            </a:r>
            <a:r>
              <a:rPr lang="en-US" sz="1500" dirty="0"/>
              <a:t> Patel, Mohammed </a:t>
            </a:r>
            <a:r>
              <a:rPr lang="en-US" sz="1500" dirty="0" err="1"/>
              <a:t>Alser</a:t>
            </a:r>
            <a:r>
              <a:rPr lang="en-US" sz="1500" dirty="0"/>
              <a:t>, </a:t>
            </a:r>
            <a:r>
              <a:rPr lang="en-US" sz="1500" dirty="0" err="1"/>
              <a:t>Saugata</a:t>
            </a:r>
            <a:r>
              <a:rPr lang="en-US" sz="1500" dirty="0"/>
              <a:t> Ghose, Juan Gomez-Luna, and Onur Mutlu,</a:t>
            </a:r>
            <a:br>
              <a:rPr lang="en-US" sz="1500" dirty="0"/>
            </a:br>
            <a:r>
              <a:rPr lang="en-US" sz="1500" b="1" dirty="0">
                <a:solidFill>
                  <a:srgbClr val="0432FF"/>
                </a:solidFill>
                <a:hlinkClick r:id="rId2">
                  <a:extLst>
                    <a:ext uri="{A12FA001-AC4F-418D-AE19-62706E023703}">
                      <ahyp:hlinkClr xmlns:ahyp="http://schemas.microsoft.com/office/drawing/2018/hyperlinkcolor" val="tx"/>
                    </a:ext>
                  </a:extLst>
                </a:hlinkClick>
              </a:rPr>
              <a:t>"SIMDRAM: An End-to-End Framework for Bit-Serial SIMD Computing in DRAM"</a:t>
            </a:r>
            <a:br>
              <a:rPr lang="en-US" sz="1500" dirty="0">
                <a:solidFill>
                  <a:srgbClr val="0432FF"/>
                </a:solidFill>
              </a:rPr>
            </a:br>
            <a:r>
              <a:rPr lang="en-US" sz="1500" i="1" dirty="0"/>
              <a:t>Proceedings of the </a:t>
            </a:r>
            <a:r>
              <a:rPr lang="en-US" sz="1500" i="1" dirty="0">
                <a:hlinkClick r:id="rId3"/>
              </a:rPr>
              <a:t>26th International Conference on Architectural Support for Programming Languages and Operating Systems</a:t>
            </a:r>
            <a:r>
              <a:rPr lang="en-US" sz="1500" i="1" dirty="0"/>
              <a:t> (</a:t>
            </a:r>
            <a:r>
              <a:rPr lang="en-US" sz="1500" b="1" i="1" dirty="0"/>
              <a:t>ASPLOS</a:t>
            </a:r>
            <a:r>
              <a:rPr lang="en-US" sz="1500" i="1" dirty="0"/>
              <a:t>)</a:t>
            </a:r>
            <a:r>
              <a:rPr lang="en-US" sz="1500" dirty="0"/>
              <a:t>, Virtual, March-April 2021.</a:t>
            </a:r>
            <a:br>
              <a:rPr lang="en-US" sz="1500" dirty="0"/>
            </a:br>
            <a:r>
              <a:rPr lang="en-US" sz="1500" dirty="0"/>
              <a:t>[</a:t>
            </a:r>
            <a:r>
              <a:rPr lang="en-US" sz="1500" dirty="0">
                <a:hlinkClick r:id="rId4"/>
              </a:rPr>
              <a:t>2-page Extended Abstract</a:t>
            </a:r>
            <a:r>
              <a:rPr lang="en-US" sz="1500" dirty="0"/>
              <a:t>]</a:t>
            </a:r>
            <a:br>
              <a:rPr lang="en-US" sz="1500" dirty="0"/>
            </a:br>
            <a:r>
              <a:rPr lang="en-US" sz="1500" dirty="0"/>
              <a:t>[</a:t>
            </a:r>
            <a:r>
              <a:rPr lang="en-US" sz="1500" dirty="0">
                <a:hlinkClick r:id="rId5"/>
              </a:rPr>
              <a:t>Short Talk Slides (pptx)</a:t>
            </a:r>
            <a:r>
              <a:rPr lang="en-US" sz="1500" dirty="0"/>
              <a:t> </a:t>
            </a:r>
            <a:r>
              <a:rPr lang="en-US" sz="1500" dirty="0">
                <a:hlinkClick r:id="rId6"/>
              </a:rPr>
              <a:t>(pdf)</a:t>
            </a:r>
            <a:r>
              <a:rPr lang="en-US" sz="1500" dirty="0"/>
              <a:t>]</a:t>
            </a:r>
            <a:br>
              <a:rPr lang="en-US" sz="1500" dirty="0"/>
            </a:br>
            <a:r>
              <a:rPr lang="en-US" sz="1500" dirty="0"/>
              <a:t>[</a:t>
            </a:r>
            <a:r>
              <a:rPr lang="en-US" sz="1500" dirty="0">
                <a:hlinkClick r:id="rId7"/>
              </a:rPr>
              <a:t>Talk Slides (pptx)</a:t>
            </a:r>
            <a:r>
              <a:rPr lang="en-US" sz="1500" dirty="0"/>
              <a:t> </a:t>
            </a:r>
            <a:r>
              <a:rPr lang="en-US" sz="1500" dirty="0">
                <a:hlinkClick r:id="rId8"/>
              </a:rPr>
              <a:t>(pdf)</a:t>
            </a:r>
            <a:r>
              <a:rPr lang="en-US" sz="1500" dirty="0"/>
              <a:t>]</a:t>
            </a:r>
            <a:br>
              <a:rPr lang="en-US" sz="1500" dirty="0"/>
            </a:br>
            <a:r>
              <a:rPr lang="en-US" sz="1500" dirty="0"/>
              <a:t>[</a:t>
            </a:r>
            <a:r>
              <a:rPr lang="en-US" sz="1500" dirty="0">
                <a:hlinkClick r:id="rId9"/>
              </a:rPr>
              <a:t>Short Talk Video</a:t>
            </a:r>
            <a:r>
              <a:rPr lang="en-US" sz="1500" dirty="0"/>
              <a:t> (5 mins)]</a:t>
            </a:r>
            <a:br>
              <a:rPr lang="en-US" sz="1500" dirty="0"/>
            </a:br>
            <a:r>
              <a:rPr lang="en-US" sz="1500" dirty="0"/>
              <a:t>[</a:t>
            </a:r>
            <a:r>
              <a:rPr lang="en-US" sz="1500" dirty="0">
                <a:hlinkClick r:id="rId10"/>
              </a:rPr>
              <a:t>Full Talk Video</a:t>
            </a:r>
            <a:r>
              <a:rPr lang="en-US" sz="1500" dirty="0"/>
              <a:t> (27 mins)]</a:t>
            </a:r>
          </a:p>
          <a:p>
            <a:pPr marL="0" indent="0">
              <a:buNone/>
            </a:pPr>
            <a:br>
              <a:rPr lang="en-US" sz="1700" dirty="0"/>
            </a:br>
            <a:endParaRPr lang="en-US" sz="1700" dirty="0"/>
          </a:p>
        </p:txBody>
      </p:sp>
      <p:sp>
        <p:nvSpPr>
          <p:cNvPr id="4" name="Slide Number Placeholder 3">
            <a:extLst>
              <a:ext uri="{FF2B5EF4-FFF2-40B4-BE49-F238E27FC236}">
                <a16:creationId xmlns:a16="http://schemas.microsoft.com/office/drawing/2014/main" id="{01A2CC07-ABC8-6047-856D-10E0B6E8E52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1F2D6C2E-4B30-5D40-A601-57FD66ECFD90}"/>
              </a:ext>
            </a:extLst>
          </p:cNvPr>
          <p:cNvPicPr>
            <a:picLocks noChangeAspect="1"/>
          </p:cNvPicPr>
          <p:nvPr/>
        </p:nvPicPr>
        <p:blipFill>
          <a:blip r:embed="rId11"/>
          <a:stretch>
            <a:fillRect/>
          </a:stretch>
        </p:blipFill>
        <p:spPr>
          <a:xfrm>
            <a:off x="304800" y="3934392"/>
            <a:ext cx="8218695" cy="2152195"/>
          </a:xfrm>
          <a:prstGeom prst="rect">
            <a:avLst/>
          </a:prstGeom>
        </p:spPr>
      </p:pic>
    </p:spTree>
    <p:extLst>
      <p:ext uri="{BB962C8B-B14F-4D97-AF65-F5344CB8AC3E}">
        <p14:creationId xmlns:p14="http://schemas.microsoft.com/office/powerpoint/2010/main" val="283797641"/>
      </p:ext>
    </p:extLst>
  </p:cSld>
  <p:clrMapOvr>
    <a:masterClrMapping/>
  </p:clrMapOvr>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Rounded Rectangle 159">
            <a:extLst>
              <a:ext uri="{FF2B5EF4-FFF2-40B4-BE49-F238E27FC236}">
                <a16:creationId xmlns:a16="http://schemas.microsoft.com/office/drawing/2014/main" id="{4AC448A1-D8FC-074B-83B4-F13809959B84}"/>
              </a:ext>
            </a:extLst>
          </p:cNvPr>
          <p:cNvSpPr/>
          <p:nvPr/>
        </p:nvSpPr>
        <p:spPr>
          <a:xfrm>
            <a:off x="3056442" y="3767639"/>
            <a:ext cx="3907140" cy="2443475"/>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 memory</a:t>
              </a:r>
            </a:p>
          </p:txBody>
        </p:sp>
      </p:grpSp>
      <p:sp>
        <p:nvSpPr>
          <p:cNvPr id="159" name="Rounded Rectangle 158">
            <a:extLst>
              <a:ext uri="{FF2B5EF4-FFF2-40B4-BE49-F238E27FC236}">
                <a16:creationId xmlns:a16="http://schemas.microsoft.com/office/drawing/2014/main" id="{CE0A9994-29A9-8347-A12F-21F4FFB866BF}"/>
              </a:ext>
            </a:extLst>
          </p:cNvPr>
          <p:cNvSpPr/>
          <p:nvPr/>
        </p:nvSpPr>
        <p:spPr>
          <a:xfrm>
            <a:off x="4425755" y="906211"/>
            <a:ext cx="1809803" cy="2494674"/>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157" name="Rounded Rectangle 156">
            <a:extLst>
              <a:ext uri="{FF2B5EF4-FFF2-40B4-BE49-F238E27FC236}">
                <a16:creationId xmlns:a16="http://schemas.microsoft.com/office/drawing/2014/main" id="{2989069A-F661-FE42-B264-D815DC8F0544}"/>
              </a:ext>
            </a:extLst>
          </p:cNvPr>
          <p:cNvSpPr/>
          <p:nvPr/>
        </p:nvSpPr>
        <p:spPr>
          <a:xfrm>
            <a:off x="2517838" y="871442"/>
            <a:ext cx="1754690" cy="222383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lstStyle/>
          <a:p>
            <a:r>
              <a:rPr lang="en-US" sz="4000" b="1" dirty="0">
                <a:latin typeface="Cambria" panose="02040503050406030204" pitchFamily="18" charset="0"/>
              </a:rPr>
              <a:t>SIMDRAM Framework: Overview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16" name="Oval 315">
            <a:extLst>
              <a:ext uri="{FF2B5EF4-FFF2-40B4-BE49-F238E27FC236}">
                <a16:creationId xmlns:a16="http://schemas.microsoft.com/office/drawing/2014/main" id="{6770D35C-7264-0049-95CD-58D4DDF3EDED}"/>
              </a:ext>
            </a:extLst>
          </p:cNvPr>
          <p:cNvSpPr/>
          <p:nvPr/>
        </p:nvSpPr>
        <p:spPr>
          <a:xfrm flipH="1">
            <a:off x="11015591" y="2382396"/>
            <a:ext cx="143179" cy="86362"/>
          </a:xfrm>
          <a:prstGeom prst="ellipse">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ea typeface="+mn-ea"/>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b="0" i="0" u="none" strike="noStrike" kern="1200" cap="none" spc="0" normalizeH="0" baseline="0" noProof="0" dirty="0" err="1">
                  <a:ln>
                    <a:noFill/>
                  </a:ln>
                  <a:solidFill>
                    <a:srgbClr val="C00000"/>
                  </a:solidFill>
                  <a:effectLst/>
                  <a:uLnTx/>
                  <a:uFillTx/>
                  <a:latin typeface="Cambria" panose="02040503050406030204" pitchFamily="18" charset="0"/>
                  <a:ea typeface="+mn-ea"/>
                  <a:cs typeface="Courier New" panose="02070309020205020404" pitchFamily="49" charset="0"/>
                </a:rPr>
                <a:t>bbop_new</a:t>
              </a:r>
              <a:endParaRPr kumimoji="0" lang="en-US" sz="1348" b="0"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0" i="0" u="none" strike="noStrike" kern="1200" cap="none" spc="0" normalizeH="0" baseline="0" noProof="0" dirty="0">
                  <a:ln>
                    <a:noFill/>
                  </a:ln>
                  <a:solidFill>
                    <a:prstClr val="black"/>
                  </a:solidFill>
                  <a:effectLst/>
                  <a:uLnTx/>
                  <a:uFillTx/>
                  <a:latin typeface="Cambria" panose="02040503050406030204" pitchFamily="18" charset="0"/>
                  <a:ea typeface="+mn-ea"/>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a typeface="+mn-ea"/>
                    <a:cs typeface="+mn-cs"/>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a typeface="+mn-ea"/>
                          <a:cs typeface="+mn-cs"/>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4" y="1974313"/>
                <a:ext cx="1443921"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extLst>
                  <p:ext uri="{D42A27DB-BD31-4B8C-83A1-F6EECF244321}">
                    <p14:modId xmlns:p14="http://schemas.microsoft.com/office/powerpoint/2010/main" val="346212060"/>
                  </p:ext>
                </p:extLst>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ea typeface="+mn-ea"/>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cs typeface="+mn-cs"/>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Tree>
    <p:extLst>
      <p:ext uri="{BB962C8B-B14F-4D97-AF65-F5344CB8AC3E}">
        <p14:creationId xmlns:p14="http://schemas.microsoft.com/office/powerpoint/2010/main" val="145293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fade">
                                      <p:cBhvr>
                                        <p:cTn id="7" dur="500"/>
                                        <p:tgtEl>
                                          <p:spTgt spid="1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9"/>
                                        </p:tgtEl>
                                        <p:attrNameLst>
                                          <p:attrName>style.visibility</p:attrName>
                                        </p:attrNameLst>
                                      </p:cBhvr>
                                      <p:to>
                                        <p:strVal val="visible"/>
                                      </p:to>
                                    </p:set>
                                    <p:animEffect transition="in" filter="fade">
                                      <p:cBhvr>
                                        <p:cTn id="12" dur="500"/>
                                        <p:tgtEl>
                                          <p:spTgt spid="159"/>
                                        </p:tgtEl>
                                      </p:cBhvr>
                                    </p:animEffect>
                                  </p:childTnLst>
                                </p:cTn>
                              </p:par>
                              <p:par>
                                <p:cTn id="13" presetID="10" presetClass="exit" presetSubtype="0" fill="hold" grpId="1" nodeType="withEffect">
                                  <p:stCondLst>
                                    <p:cond delay="0"/>
                                  </p:stCondLst>
                                  <p:childTnLst>
                                    <p:animEffect transition="out" filter="fade">
                                      <p:cBhvr>
                                        <p:cTn id="14" dur="500"/>
                                        <p:tgtEl>
                                          <p:spTgt spid="157"/>
                                        </p:tgtEl>
                                      </p:cBhvr>
                                    </p:animEffect>
                                    <p:set>
                                      <p:cBhvr>
                                        <p:cTn id="15" dur="1" fill="hold">
                                          <p:stCondLst>
                                            <p:cond delay="499"/>
                                          </p:stCondLst>
                                        </p:cTn>
                                        <p:tgtEl>
                                          <p:spTgt spid="15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159"/>
                                        </p:tgtEl>
                                      </p:cBhvr>
                                    </p:animEffect>
                                    <p:set>
                                      <p:cBhvr>
                                        <p:cTn id="20" dur="1" fill="hold">
                                          <p:stCondLst>
                                            <p:cond delay="499"/>
                                          </p:stCondLst>
                                        </p:cTn>
                                        <p:tgtEl>
                                          <p:spTgt spid="159"/>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160"/>
                                        </p:tgtEl>
                                        <p:attrNameLst>
                                          <p:attrName>style.visibility</p:attrName>
                                        </p:attrNameLst>
                                      </p:cBhvr>
                                      <p:to>
                                        <p:strVal val="visible"/>
                                      </p:to>
                                    </p:set>
                                    <p:animEffect transition="in" filter="fade">
                                      <p:cBhvr>
                                        <p:cTn id="23" dur="5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animBg="1"/>
      <p:bldP spid="159" grpId="0" animBg="1"/>
      <p:bldP spid="159" grpId="1" animBg="1"/>
      <p:bldP spid="157" grpId="0" animBg="1"/>
      <p:bldP spid="157" grpId="1" animBg="1"/>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5BFE0-AC75-EA4D-B294-B564E8EA58A2}"/>
              </a:ext>
            </a:extLst>
          </p:cNvPr>
          <p:cNvSpPr>
            <a:spLocks noGrp="1"/>
          </p:cNvSpPr>
          <p:nvPr>
            <p:ph type="title"/>
          </p:nvPr>
        </p:nvSpPr>
        <p:spPr/>
        <p:txBody>
          <a:bodyPr/>
          <a:lstStyle/>
          <a:p>
            <a:r>
              <a:rPr lang="en-US" dirty="0"/>
              <a:t>More on SIMDRAM</a:t>
            </a:r>
          </a:p>
        </p:txBody>
      </p:sp>
      <p:sp>
        <p:nvSpPr>
          <p:cNvPr id="3" name="Content Placeholder 2">
            <a:extLst>
              <a:ext uri="{FF2B5EF4-FFF2-40B4-BE49-F238E27FC236}">
                <a16:creationId xmlns:a16="http://schemas.microsoft.com/office/drawing/2014/main" id="{38B4B9AD-DEF9-4C4F-9DC2-DABFA4D56025}"/>
              </a:ext>
            </a:extLst>
          </p:cNvPr>
          <p:cNvSpPr>
            <a:spLocks noGrp="1"/>
          </p:cNvSpPr>
          <p:nvPr>
            <p:ph idx="1"/>
          </p:nvPr>
        </p:nvSpPr>
        <p:spPr>
          <a:xfrm>
            <a:off x="228600" y="1052736"/>
            <a:ext cx="8610600" cy="4876800"/>
          </a:xfrm>
        </p:spPr>
        <p:txBody>
          <a:bodyPr/>
          <a:lstStyle/>
          <a:p>
            <a:r>
              <a:rPr lang="en-US" sz="1500" dirty="0" err="1"/>
              <a:t>Nastaran</a:t>
            </a:r>
            <a:r>
              <a:rPr lang="en-US" sz="1500" dirty="0"/>
              <a:t> </a:t>
            </a:r>
            <a:r>
              <a:rPr lang="en-US" sz="1500" dirty="0" err="1"/>
              <a:t>Hajinazar</a:t>
            </a:r>
            <a:r>
              <a:rPr lang="en-US" sz="1500" dirty="0"/>
              <a:t>, Geraldo F. Oliveira, Sven Gregorio, Joao </a:t>
            </a:r>
            <a:r>
              <a:rPr lang="en-US" sz="1500" dirty="0" err="1"/>
              <a:t>Dinis</a:t>
            </a:r>
            <a:r>
              <a:rPr lang="en-US" sz="1500" dirty="0"/>
              <a:t> Ferreira, Nika Mansouri </a:t>
            </a:r>
            <a:r>
              <a:rPr lang="en-US" sz="1500" dirty="0" err="1"/>
              <a:t>Ghiasi</a:t>
            </a:r>
            <a:r>
              <a:rPr lang="en-US" sz="1500" dirty="0"/>
              <a:t>, </a:t>
            </a:r>
            <a:r>
              <a:rPr lang="en-US" sz="1500" dirty="0" err="1"/>
              <a:t>Minesh</a:t>
            </a:r>
            <a:r>
              <a:rPr lang="en-US" sz="1500" dirty="0"/>
              <a:t> Patel, Mohammed </a:t>
            </a:r>
            <a:r>
              <a:rPr lang="en-US" sz="1500" dirty="0" err="1"/>
              <a:t>Alser</a:t>
            </a:r>
            <a:r>
              <a:rPr lang="en-US" sz="1500" dirty="0"/>
              <a:t>, </a:t>
            </a:r>
            <a:r>
              <a:rPr lang="en-US" sz="1500" dirty="0" err="1"/>
              <a:t>Saugata</a:t>
            </a:r>
            <a:r>
              <a:rPr lang="en-US" sz="1500" dirty="0"/>
              <a:t> Ghose, Juan Gomez-Luna, and Onur Mutlu,</a:t>
            </a:r>
            <a:br>
              <a:rPr lang="en-US" sz="1500" dirty="0"/>
            </a:br>
            <a:r>
              <a:rPr lang="en-US" sz="1500" b="1" dirty="0">
                <a:solidFill>
                  <a:srgbClr val="0432FF"/>
                </a:solidFill>
                <a:hlinkClick r:id="rId2">
                  <a:extLst>
                    <a:ext uri="{A12FA001-AC4F-418D-AE19-62706E023703}">
                      <ahyp:hlinkClr xmlns:ahyp="http://schemas.microsoft.com/office/drawing/2018/hyperlinkcolor" val="tx"/>
                    </a:ext>
                  </a:extLst>
                </a:hlinkClick>
              </a:rPr>
              <a:t>"SIMDRAM: An End-to-End Framework for Bit-Serial SIMD Computing in DRAM"</a:t>
            </a:r>
            <a:br>
              <a:rPr lang="en-US" sz="1500" dirty="0">
                <a:solidFill>
                  <a:srgbClr val="0432FF"/>
                </a:solidFill>
              </a:rPr>
            </a:br>
            <a:r>
              <a:rPr lang="en-US" sz="1500" i="1" dirty="0"/>
              <a:t>Proceedings of the </a:t>
            </a:r>
            <a:r>
              <a:rPr lang="en-US" sz="1500" i="1" dirty="0">
                <a:hlinkClick r:id="rId3"/>
              </a:rPr>
              <a:t>26th International Conference on Architectural Support for Programming Languages and Operating Systems</a:t>
            </a:r>
            <a:r>
              <a:rPr lang="en-US" sz="1500" i="1" dirty="0"/>
              <a:t> (</a:t>
            </a:r>
            <a:r>
              <a:rPr lang="en-US" sz="1500" b="1" i="1" dirty="0"/>
              <a:t>ASPLOS</a:t>
            </a:r>
            <a:r>
              <a:rPr lang="en-US" sz="1500" i="1" dirty="0"/>
              <a:t>)</a:t>
            </a:r>
            <a:r>
              <a:rPr lang="en-US" sz="1500" dirty="0"/>
              <a:t>, Virtual, March-April 2021.</a:t>
            </a:r>
            <a:br>
              <a:rPr lang="en-US" sz="1500" dirty="0"/>
            </a:br>
            <a:r>
              <a:rPr lang="en-US" sz="1500" dirty="0"/>
              <a:t>[</a:t>
            </a:r>
            <a:r>
              <a:rPr lang="en-US" sz="1500" dirty="0">
                <a:hlinkClick r:id="rId4"/>
              </a:rPr>
              <a:t>2-page Extended Abstract</a:t>
            </a:r>
            <a:r>
              <a:rPr lang="en-US" sz="1500" dirty="0"/>
              <a:t>]</a:t>
            </a:r>
            <a:br>
              <a:rPr lang="en-US" sz="1500" dirty="0"/>
            </a:br>
            <a:r>
              <a:rPr lang="en-US" sz="1500" dirty="0"/>
              <a:t>[</a:t>
            </a:r>
            <a:r>
              <a:rPr lang="en-US" sz="1500" dirty="0">
                <a:hlinkClick r:id="rId5"/>
              </a:rPr>
              <a:t>Short Talk Slides (pptx)</a:t>
            </a:r>
            <a:r>
              <a:rPr lang="en-US" sz="1500" dirty="0"/>
              <a:t> </a:t>
            </a:r>
            <a:r>
              <a:rPr lang="en-US" sz="1500" dirty="0">
                <a:hlinkClick r:id="rId6"/>
              </a:rPr>
              <a:t>(pdf)</a:t>
            </a:r>
            <a:r>
              <a:rPr lang="en-US" sz="1500" dirty="0"/>
              <a:t>]</a:t>
            </a:r>
            <a:br>
              <a:rPr lang="en-US" sz="1500" dirty="0"/>
            </a:br>
            <a:r>
              <a:rPr lang="en-US" sz="1500" dirty="0"/>
              <a:t>[</a:t>
            </a:r>
            <a:r>
              <a:rPr lang="en-US" sz="1500" dirty="0">
                <a:hlinkClick r:id="rId7"/>
              </a:rPr>
              <a:t>Talk Slides (pptx)</a:t>
            </a:r>
            <a:r>
              <a:rPr lang="en-US" sz="1500" dirty="0"/>
              <a:t> </a:t>
            </a:r>
            <a:r>
              <a:rPr lang="en-US" sz="1500" dirty="0">
                <a:hlinkClick r:id="rId8"/>
              </a:rPr>
              <a:t>(pdf)</a:t>
            </a:r>
            <a:r>
              <a:rPr lang="en-US" sz="1500" dirty="0"/>
              <a:t>]</a:t>
            </a:r>
            <a:br>
              <a:rPr lang="en-US" sz="1500" dirty="0"/>
            </a:br>
            <a:r>
              <a:rPr lang="en-US" sz="1500" dirty="0"/>
              <a:t>[</a:t>
            </a:r>
            <a:r>
              <a:rPr lang="en-US" sz="1500" dirty="0">
                <a:hlinkClick r:id="rId9"/>
              </a:rPr>
              <a:t>Short Talk Video</a:t>
            </a:r>
            <a:r>
              <a:rPr lang="en-US" sz="1500" dirty="0"/>
              <a:t> (5 mins)]</a:t>
            </a:r>
            <a:br>
              <a:rPr lang="en-US" sz="1500" dirty="0"/>
            </a:br>
            <a:r>
              <a:rPr lang="en-US" sz="1500" dirty="0"/>
              <a:t>[</a:t>
            </a:r>
            <a:r>
              <a:rPr lang="en-US" sz="1500" dirty="0">
                <a:hlinkClick r:id="rId10"/>
              </a:rPr>
              <a:t>Full Talk Video</a:t>
            </a:r>
            <a:r>
              <a:rPr lang="en-US" sz="1500" dirty="0"/>
              <a:t> (27 mins)]</a:t>
            </a:r>
          </a:p>
          <a:p>
            <a:pPr marL="0" indent="0">
              <a:buNone/>
            </a:pPr>
            <a:br>
              <a:rPr lang="en-US" sz="1700" dirty="0"/>
            </a:br>
            <a:endParaRPr lang="en-US" sz="1700" dirty="0"/>
          </a:p>
        </p:txBody>
      </p:sp>
      <p:sp>
        <p:nvSpPr>
          <p:cNvPr id="4" name="Slide Number Placeholder 3">
            <a:extLst>
              <a:ext uri="{FF2B5EF4-FFF2-40B4-BE49-F238E27FC236}">
                <a16:creationId xmlns:a16="http://schemas.microsoft.com/office/drawing/2014/main" id="{01A2CC07-ABC8-6047-856D-10E0B6E8E52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1F2D6C2E-4B30-5D40-A601-57FD66ECFD90}"/>
              </a:ext>
            </a:extLst>
          </p:cNvPr>
          <p:cNvPicPr>
            <a:picLocks noChangeAspect="1"/>
          </p:cNvPicPr>
          <p:nvPr/>
        </p:nvPicPr>
        <p:blipFill>
          <a:blip r:embed="rId11"/>
          <a:stretch>
            <a:fillRect/>
          </a:stretch>
        </p:blipFill>
        <p:spPr>
          <a:xfrm>
            <a:off x="304800" y="3934392"/>
            <a:ext cx="8218695" cy="2152195"/>
          </a:xfrm>
          <a:prstGeom prst="rect">
            <a:avLst/>
          </a:prstGeom>
        </p:spPr>
      </p:pic>
    </p:spTree>
    <p:extLst>
      <p:ext uri="{BB962C8B-B14F-4D97-AF65-F5344CB8AC3E}">
        <p14:creationId xmlns:p14="http://schemas.microsoft.com/office/powerpoint/2010/main" val="2250215636"/>
      </p:ext>
    </p:extLst>
  </p:cSld>
  <p:clrMapOvr>
    <a:masterClrMapping/>
  </p:clrMapOvr>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152400"/>
            <a:ext cx="9144000" cy="1066800"/>
          </a:xfrm>
        </p:spPr>
        <p:txBody>
          <a:bodyPr/>
          <a:lstStyle/>
          <a:p>
            <a:r>
              <a:rPr lang="en-US" dirty="0"/>
              <a:t>In-DRAM Physical Unclonable Functions</a:t>
            </a:r>
          </a:p>
        </p:txBody>
      </p:sp>
      <p:sp>
        <p:nvSpPr>
          <p:cNvPr id="3" name="Content Placeholder 2"/>
          <p:cNvSpPr>
            <a:spLocks noGrp="1"/>
          </p:cNvSpPr>
          <p:nvPr>
            <p:ph idx="1"/>
          </p:nvPr>
        </p:nvSpPr>
        <p:spPr>
          <a:xfrm>
            <a:off x="228600" y="1043589"/>
            <a:ext cx="8915400" cy="5193723"/>
          </a:xfrm>
        </p:spPr>
        <p:txBody>
          <a:bodyPr/>
          <a:lstStyle/>
          <a:p>
            <a:r>
              <a:rPr lang="en-US" sz="1800" dirty="0" err="1"/>
              <a:t>Jeremie</a:t>
            </a:r>
            <a:r>
              <a:rPr lang="en-US" sz="1800" dirty="0"/>
              <a:t> S. Kim, </a:t>
            </a:r>
            <a:r>
              <a:rPr lang="en-US" sz="1800" dirty="0" err="1"/>
              <a:t>Minesh</a:t>
            </a:r>
            <a:r>
              <a:rPr lang="en-US" sz="1800" dirty="0"/>
              <a:t> Patel, Hasan Hassan, and Onur Mutlu,</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"The DRAM Latency PUF: Quickly Evaluating Physical Unclonable Functions by Exploiting the Latency-Reliability Tradeoff in Modern DRAM Devices"</a:t>
            </a:r>
            <a:br>
              <a:rPr lang="en-US" sz="1800" dirty="0">
                <a:solidFill>
                  <a:srgbClr val="0432FF"/>
                </a:solidFill>
              </a:rPr>
            </a:br>
            <a:r>
              <a:rPr lang="en-US" sz="1800" i="1" dirty="0"/>
              <a:t>Proceedings of the </a:t>
            </a:r>
            <a:r>
              <a:rPr lang="en-US" sz="1800" i="1" dirty="0">
                <a:hlinkClick r:id="rId3"/>
              </a:rPr>
              <a:t>24th International Symposium on High-Performance Computer Architecture</a:t>
            </a:r>
            <a:r>
              <a:rPr lang="en-US" sz="1800" i="1" dirty="0"/>
              <a:t> (</a:t>
            </a:r>
            <a:r>
              <a:rPr lang="en-US" sz="1800" b="1" i="1" dirty="0"/>
              <a:t>HPCA</a:t>
            </a:r>
            <a:r>
              <a:rPr lang="en-US" sz="1800" i="1" dirty="0"/>
              <a:t>)</a:t>
            </a:r>
            <a:r>
              <a:rPr lang="en-US" sz="1800" dirty="0"/>
              <a:t>, Vienna, Austria, February 2018.</a:t>
            </a:r>
            <a:br>
              <a:rPr lang="en-US" sz="1800" dirty="0"/>
            </a:br>
            <a:r>
              <a:rPr lang="en-US" sz="1800" dirty="0"/>
              <a:t>[</a:t>
            </a:r>
            <a:r>
              <a:rPr lang="en-US" sz="1800" dirty="0">
                <a:hlinkClick r:id="rId4"/>
              </a:rPr>
              <a:t>Lightning Talk Video</a:t>
            </a:r>
            <a:r>
              <a:rPr lang="en-US" sz="1800" dirty="0"/>
              <a:t>]</a:t>
            </a:r>
            <a:br>
              <a:rPr lang="en-US" sz="1800" dirty="0"/>
            </a:br>
            <a:r>
              <a:rPr lang="en-US" sz="1800" dirty="0"/>
              <a:t>[</a:t>
            </a:r>
            <a:r>
              <a:rPr lang="en-US" sz="1800" dirty="0">
                <a:hlinkClick r:id="rId5"/>
              </a:rPr>
              <a:t>Slides (pptx)</a:t>
            </a:r>
            <a:r>
              <a:rPr lang="en-US" sz="1800" dirty="0"/>
              <a:t> </a:t>
            </a:r>
            <a:r>
              <a:rPr lang="en-US" sz="1800" dirty="0">
                <a:hlinkClick r:id="rId6"/>
              </a:rPr>
              <a:t>(pdf)</a:t>
            </a:r>
            <a:r>
              <a:rPr lang="en-US" sz="1800" dirty="0"/>
              <a:t>] [</a:t>
            </a:r>
            <a:r>
              <a:rPr lang="en-US" sz="1800" dirty="0">
                <a:hlinkClick r:id="rId7"/>
              </a:rPr>
              <a:t>Lightning Session Slides (pptx)</a:t>
            </a:r>
            <a:r>
              <a:rPr lang="en-US" sz="1800" dirty="0"/>
              <a:t> </a:t>
            </a:r>
            <a:r>
              <a:rPr lang="en-US" sz="1800" dirty="0">
                <a:hlinkClick r:id="rId8"/>
              </a:rPr>
              <a:t>(pdf)</a:t>
            </a:r>
            <a:r>
              <a:rPr lang="en-US" sz="1800" dirty="0"/>
              <a:t>]</a:t>
            </a:r>
            <a:br>
              <a:rPr lang="en-US" sz="1800" dirty="0"/>
            </a:br>
            <a:r>
              <a:rPr lang="en-US" sz="1800" dirty="0"/>
              <a:t>[</a:t>
            </a:r>
            <a:r>
              <a:rPr lang="en-US" sz="1800" dirty="0">
                <a:hlinkClick r:id="rId9"/>
              </a:rPr>
              <a:t>Full Talk Lecture Video</a:t>
            </a:r>
            <a:r>
              <a:rPr lang="en-US" sz="1800" dirty="0"/>
              <a:t> (28 minutes)]</a:t>
            </a:r>
          </a:p>
          <a:p>
            <a:pPr marL="0" indent="0">
              <a:buNone/>
            </a:pPr>
            <a:endParaRPr lang="en-US" sz="18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207</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F20A8ACC-E91F-5740-B3B1-88F1F612091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0" y="4224367"/>
            <a:ext cx="9144000" cy="1724913"/>
          </a:xfrm>
          <a:prstGeom prst="rect">
            <a:avLst/>
          </a:prstGeom>
        </p:spPr>
      </p:pic>
    </p:spTree>
    <p:extLst>
      <p:ext uri="{BB962C8B-B14F-4D97-AF65-F5344CB8AC3E}">
        <p14:creationId xmlns:p14="http://schemas.microsoft.com/office/powerpoint/2010/main" val="30657077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208</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800" dirty="0"/>
          </a:p>
          <a:p>
            <a:r>
              <a:rPr lang="en-US" sz="1800" dirty="0" err="1"/>
              <a:t>Jeremie</a:t>
            </a:r>
            <a:r>
              <a:rPr lang="en-US" sz="1800" dirty="0"/>
              <a:t> S. Kim, </a:t>
            </a:r>
            <a:r>
              <a:rPr lang="en-US" sz="1800" dirty="0" err="1"/>
              <a:t>Minesh</a:t>
            </a:r>
            <a:r>
              <a:rPr lang="en-US" sz="1800" dirty="0"/>
              <a:t> Patel, Hasan Hassan, Lois </a:t>
            </a:r>
            <a:r>
              <a:rPr lang="en-US" sz="1800" dirty="0" err="1"/>
              <a:t>Orosa</a:t>
            </a:r>
            <a:r>
              <a:rPr lang="en-US" sz="1800" dirty="0"/>
              <a:t>, and Onur Mutlu,</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"D-RaNGe: Using Commodity DRAM Devices to Generate True Random Numbers with Low Latency and High Throughput"</a:t>
            </a:r>
            <a:br>
              <a:rPr lang="en-US" sz="1800" dirty="0">
                <a:solidFill>
                  <a:srgbClr val="0432FF"/>
                </a:solidFill>
              </a:rPr>
            </a:br>
            <a:r>
              <a:rPr lang="en-US" sz="1800" i="1" dirty="0"/>
              <a:t>Proceedings of the </a:t>
            </a:r>
            <a:r>
              <a:rPr lang="en-US" sz="1800" i="1" dirty="0">
                <a:hlinkClick r:id="rId3"/>
              </a:rPr>
              <a:t>25th International Symposium on High-Performance Computer Architecture</a:t>
            </a:r>
            <a:r>
              <a:rPr lang="en-US" sz="1800" i="1" dirty="0"/>
              <a:t> (</a:t>
            </a:r>
            <a:r>
              <a:rPr lang="en-US" sz="1800" b="1" i="1" dirty="0"/>
              <a:t>HPCA</a:t>
            </a:r>
            <a:r>
              <a:rPr lang="en-US" sz="1800" i="1" dirty="0"/>
              <a:t>)</a:t>
            </a:r>
            <a:r>
              <a:rPr lang="en-US" sz="1800" dirty="0"/>
              <a:t>, Washington, DC, USA, February 2019.</a:t>
            </a:r>
            <a:br>
              <a:rPr lang="en-US" sz="1800" dirty="0"/>
            </a:br>
            <a:r>
              <a:rPr lang="en-US" sz="1800" dirty="0"/>
              <a:t>[</a:t>
            </a:r>
            <a:r>
              <a:rPr lang="en-US" sz="1800" dirty="0">
                <a:hlinkClick r:id="rId4"/>
              </a:rPr>
              <a:t>Slides (pptx)</a:t>
            </a:r>
            <a:r>
              <a:rPr lang="en-US" sz="1800" dirty="0"/>
              <a:t> </a:t>
            </a:r>
            <a:r>
              <a:rPr lang="en-US" sz="1800" dirty="0">
                <a:hlinkClick r:id="rId5"/>
              </a:rPr>
              <a:t>(pdf)</a:t>
            </a:r>
            <a:r>
              <a:rPr lang="en-US" sz="1800" dirty="0"/>
              <a:t>]</a:t>
            </a:r>
            <a:br>
              <a:rPr lang="en-US" sz="1800" dirty="0"/>
            </a:br>
            <a:r>
              <a:rPr lang="en-US" sz="1800" dirty="0"/>
              <a:t>[</a:t>
            </a:r>
            <a:r>
              <a:rPr lang="en-US" sz="1800" dirty="0">
                <a:hlinkClick r:id="rId6"/>
              </a:rPr>
              <a:t>Full Talk Video</a:t>
            </a:r>
            <a:r>
              <a:rPr lang="en-US" sz="1800" dirty="0"/>
              <a:t> (21 minutes)]</a:t>
            </a:r>
            <a:br>
              <a:rPr lang="en-US" sz="1800" dirty="0"/>
            </a:br>
            <a:r>
              <a:rPr lang="en-US" sz="1800" dirty="0"/>
              <a:t>[</a:t>
            </a:r>
            <a:r>
              <a:rPr lang="en-US" sz="1800" dirty="0">
                <a:hlinkClick r:id="rId7"/>
              </a:rPr>
              <a:t>Full Talk Lecture Video</a:t>
            </a:r>
            <a:r>
              <a:rPr lang="en-US" sz="1800" dirty="0"/>
              <a:t> (27 minutes)]</a:t>
            </a:r>
            <a:br>
              <a:rPr lang="en-US" sz="1800" dirty="0"/>
            </a:br>
            <a:r>
              <a:rPr lang="en-US" sz="1800" b="1" i="1" dirty="0">
                <a:solidFill>
                  <a:srgbClr val="FF0000"/>
                </a:solidFill>
              </a:rPr>
              <a:t>Top Picks Honorable Mention by IEEE Micro.</a:t>
            </a:r>
            <a:endParaRPr lang="en-US" sz="1800" dirty="0">
              <a:solidFill>
                <a:srgbClr val="FF0000"/>
              </a:solidFill>
            </a:endParaRPr>
          </a:p>
          <a:p>
            <a:pPr marL="0" indent="0">
              <a:buNone/>
            </a:pPr>
            <a:br>
              <a:rPr lang="en-US" sz="1800" dirty="0"/>
            </a:br>
            <a:endParaRPr lang="en-US" sz="1800" dirty="0"/>
          </a:p>
        </p:txBody>
      </p:sp>
      <p:pic>
        <p:nvPicPr>
          <p:cNvPr id="3" name="Picture 2">
            <a:extLst>
              <a:ext uri="{FF2B5EF4-FFF2-40B4-BE49-F238E27FC236}">
                <a16:creationId xmlns:a16="http://schemas.microsoft.com/office/drawing/2014/main" id="{0EA301F4-CBFE-074F-8AB7-6C9F3BE4D6A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3984812"/>
            <a:ext cx="9144000" cy="2180492"/>
          </a:xfrm>
          <a:prstGeom prst="rect">
            <a:avLst/>
          </a:prstGeom>
        </p:spPr>
      </p:pic>
    </p:spTree>
    <p:extLst>
      <p:ext uri="{BB962C8B-B14F-4D97-AF65-F5344CB8AC3E}">
        <p14:creationId xmlns:p14="http://schemas.microsoft.com/office/powerpoint/2010/main" val="3160612534"/>
      </p:ext>
    </p:extLst>
  </p:cSld>
  <p:clrMapOvr>
    <a:masterClrMapping/>
  </p:clrMapOvr>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209</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800" dirty="0"/>
          </a:p>
          <a:p>
            <a:r>
              <a:rPr lang="en-US" sz="1700" dirty="0" err="1"/>
              <a:t>Ataberk</a:t>
            </a:r>
            <a:r>
              <a:rPr lang="en-US" sz="1700" dirty="0"/>
              <a:t> </a:t>
            </a:r>
            <a:r>
              <a:rPr lang="en-US" sz="1700" dirty="0" err="1"/>
              <a:t>Olgun</a:t>
            </a:r>
            <a:r>
              <a:rPr lang="en-US" sz="1700" dirty="0"/>
              <a:t>, </a:t>
            </a:r>
            <a:r>
              <a:rPr lang="en-US" sz="1700" dirty="0" err="1"/>
              <a:t>Minesh</a:t>
            </a:r>
            <a:r>
              <a:rPr lang="en-US" sz="1700" dirty="0"/>
              <a:t> Patel, A. </a:t>
            </a:r>
            <a:r>
              <a:rPr lang="en-US" sz="1700" dirty="0" err="1"/>
              <a:t>Giray</a:t>
            </a:r>
            <a:r>
              <a:rPr lang="en-US" sz="1700" dirty="0"/>
              <a:t> </a:t>
            </a:r>
            <a:r>
              <a:rPr lang="en-US" sz="1700" dirty="0" err="1"/>
              <a:t>Yaglikci</a:t>
            </a:r>
            <a:r>
              <a:rPr lang="en-US" sz="1700" dirty="0"/>
              <a:t>, </a:t>
            </a:r>
            <a:r>
              <a:rPr lang="en-US" sz="1700" dirty="0" err="1"/>
              <a:t>Haocong</a:t>
            </a:r>
            <a:r>
              <a:rPr lang="en-US" sz="1700" dirty="0"/>
              <a:t> Luo, </a:t>
            </a:r>
            <a:r>
              <a:rPr lang="en-US" sz="1700" dirty="0" err="1"/>
              <a:t>Jeremie</a:t>
            </a:r>
            <a:r>
              <a:rPr lang="en-US" sz="1700" dirty="0"/>
              <a:t> S. Kim, F. </a:t>
            </a:r>
            <a:r>
              <a:rPr lang="en-US" sz="1700" dirty="0" err="1"/>
              <a:t>Nisa</a:t>
            </a:r>
            <a:r>
              <a:rPr lang="en-US" sz="1700" dirty="0"/>
              <a:t> </a:t>
            </a:r>
            <a:r>
              <a:rPr lang="en-US" sz="1700" dirty="0" err="1"/>
              <a:t>Bostanci</a:t>
            </a:r>
            <a:r>
              <a:rPr lang="en-US" sz="1700" dirty="0"/>
              <a:t>, Nandita Vijaykumar, </a:t>
            </a:r>
            <a:r>
              <a:rPr lang="en-US" sz="1700" dirty="0" err="1"/>
              <a:t>Oguz</a:t>
            </a:r>
            <a:r>
              <a:rPr lang="en-US" sz="1700" dirty="0"/>
              <a:t> </a:t>
            </a:r>
            <a:r>
              <a:rPr lang="en-US" sz="1700" dirty="0" err="1"/>
              <a:t>Ergin</a:t>
            </a:r>
            <a:r>
              <a:rPr lang="en-US" sz="1700" dirty="0"/>
              <a:t>,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"QUAC-TRNG: High-Throughput True Random Number Generation Using Quadruple Row Activation in Commodity DRAM Chips"</a:t>
            </a:r>
            <a:br>
              <a:rPr lang="en-US" sz="1700" dirty="0"/>
            </a:br>
            <a:r>
              <a:rPr lang="en-US" sz="1700" i="1" dirty="0"/>
              <a:t>Proceedings of the </a:t>
            </a:r>
            <a:r>
              <a:rPr lang="en-US" sz="1700" i="1" dirty="0">
                <a:hlinkClick r:id="rId3"/>
              </a:rPr>
              <a:t>48th International Symposium on Computer Architecture</a:t>
            </a:r>
            <a:r>
              <a:rPr lang="en-US" sz="1700" i="1" dirty="0"/>
              <a:t> (</a:t>
            </a:r>
            <a:r>
              <a:rPr lang="en-US" sz="1700" b="1" i="1" dirty="0"/>
              <a:t>ISCA</a:t>
            </a:r>
            <a:r>
              <a:rPr lang="en-US" sz="1700" i="1" dirty="0"/>
              <a:t>)</a:t>
            </a:r>
            <a:r>
              <a:rPr lang="en-US" sz="1700" dirty="0"/>
              <a:t>, Virtual, June 2021.</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a:t>
            </a:r>
            <a:br>
              <a:rPr lang="en-US" sz="1700" dirty="0"/>
            </a:br>
            <a:r>
              <a:rPr lang="en-US" sz="1700" dirty="0"/>
              <a:t>[</a:t>
            </a:r>
            <a:r>
              <a:rPr lang="en-US" sz="1700" dirty="0">
                <a:hlinkClick r:id="rId6"/>
              </a:rPr>
              <a:t>Short Talk Slides (pptx)</a:t>
            </a:r>
            <a:r>
              <a:rPr lang="en-US" sz="1700" dirty="0"/>
              <a:t> </a:t>
            </a:r>
            <a:r>
              <a:rPr lang="en-US" sz="1700" dirty="0">
                <a:hlinkClick r:id="rId7"/>
              </a:rPr>
              <a:t>(pdf)</a:t>
            </a:r>
            <a:r>
              <a:rPr lang="en-US" sz="1700" dirty="0"/>
              <a:t>]</a:t>
            </a:r>
            <a:br>
              <a:rPr lang="en-US" sz="1700" dirty="0"/>
            </a:br>
            <a:r>
              <a:rPr lang="en-US" sz="1700" dirty="0"/>
              <a:t>[</a:t>
            </a:r>
            <a:r>
              <a:rPr lang="en-US" sz="1700" dirty="0">
                <a:hlinkClick r:id="rId8"/>
              </a:rPr>
              <a:t>Talk Video</a:t>
            </a:r>
            <a:r>
              <a:rPr lang="en-US" sz="1700" dirty="0"/>
              <a:t> (25 minutes)]</a:t>
            </a:r>
            <a:br>
              <a:rPr lang="en-US" sz="1700" dirty="0"/>
            </a:br>
            <a:r>
              <a:rPr lang="en-US" sz="1700" dirty="0"/>
              <a:t>[</a:t>
            </a:r>
            <a:r>
              <a:rPr lang="en-US" sz="1700" dirty="0">
                <a:hlinkClick r:id="rId9"/>
              </a:rPr>
              <a:t>SAFARI Live Seminar Video</a:t>
            </a:r>
            <a:r>
              <a:rPr lang="en-US" sz="1700" dirty="0"/>
              <a:t> (1 </a:t>
            </a:r>
            <a:r>
              <a:rPr lang="en-US" sz="1700" dirty="0" err="1"/>
              <a:t>hr</a:t>
            </a:r>
            <a:r>
              <a:rPr lang="en-US" sz="1700" dirty="0"/>
              <a:t> 26 mins)]</a:t>
            </a:r>
          </a:p>
          <a:p>
            <a:pPr marL="0" indent="0">
              <a:buNone/>
            </a:pPr>
            <a:br>
              <a:rPr lang="en-US" sz="1800" dirty="0"/>
            </a:br>
            <a:br>
              <a:rPr lang="en-US" sz="1800" dirty="0"/>
            </a:br>
            <a:endParaRPr lang="en-US" sz="1800" dirty="0"/>
          </a:p>
        </p:txBody>
      </p:sp>
      <p:pic>
        <p:nvPicPr>
          <p:cNvPr id="5" name="Picture 4">
            <a:extLst>
              <a:ext uri="{FF2B5EF4-FFF2-40B4-BE49-F238E27FC236}">
                <a16:creationId xmlns:a16="http://schemas.microsoft.com/office/drawing/2014/main" id="{C346B698-045C-9044-B1A7-4FFDCCB4C3C3}"/>
              </a:ext>
            </a:extLst>
          </p:cNvPr>
          <p:cNvPicPr>
            <a:picLocks noChangeAspect="1"/>
          </p:cNvPicPr>
          <p:nvPr/>
        </p:nvPicPr>
        <p:blipFill>
          <a:blip r:embed="rId10"/>
          <a:stretch>
            <a:fillRect/>
          </a:stretch>
        </p:blipFill>
        <p:spPr>
          <a:xfrm>
            <a:off x="0" y="4221088"/>
            <a:ext cx="9144000" cy="1726954"/>
          </a:xfrm>
          <a:prstGeom prst="rect">
            <a:avLst/>
          </a:prstGeom>
        </p:spPr>
      </p:pic>
    </p:spTree>
    <p:extLst>
      <p:ext uri="{BB962C8B-B14F-4D97-AF65-F5344CB8AC3E}">
        <p14:creationId xmlns:p14="http://schemas.microsoft.com/office/powerpoint/2010/main" val="23605622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Problem</a:t>
            </a:r>
          </a:p>
        </p:txBody>
      </p:sp>
      <p:sp>
        <p:nvSpPr>
          <p:cNvPr id="3" name="Content Placeholder 2"/>
          <p:cNvSpPr>
            <a:spLocks noGrp="1"/>
          </p:cNvSpPr>
          <p:nvPr>
            <p:ph idx="1"/>
          </p:nvPr>
        </p:nvSpPr>
        <p:spPr>
          <a:xfrm>
            <a:off x="228600" y="1988840"/>
            <a:ext cx="8610600" cy="4876800"/>
          </a:xfrm>
        </p:spPr>
        <p:txBody>
          <a:bodyPr/>
          <a:lstStyle/>
          <a:p>
            <a:pPr marL="0" indent="0" algn="ctr">
              <a:buNone/>
            </a:pPr>
            <a:r>
              <a:rPr lang="en-US" sz="5000" dirty="0">
                <a:solidFill>
                  <a:srgbClr val="FF0000"/>
                </a:solidFill>
              </a:rPr>
              <a:t>Processing</a:t>
            </a:r>
            <a:r>
              <a:rPr lang="en-US" sz="5000" dirty="0"/>
              <a:t> of data </a:t>
            </a:r>
          </a:p>
          <a:p>
            <a:pPr marL="0" indent="0" algn="ctr">
              <a:buNone/>
            </a:pPr>
            <a:r>
              <a:rPr lang="en-US" sz="5000" dirty="0"/>
              <a:t>is performed </a:t>
            </a:r>
          </a:p>
          <a:p>
            <a:pPr marL="0" indent="0" algn="ctr">
              <a:buNone/>
            </a:pPr>
            <a:r>
              <a:rPr lang="en-US" sz="5000" dirty="0">
                <a:solidFill>
                  <a:srgbClr val="FF0000"/>
                </a:solidFill>
              </a:rPr>
              <a:t>far away from the data</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3390223846"/>
      </p:ext>
    </p:extLst>
  </p:cSld>
  <p:clrMapOvr>
    <a:masterClrMapping/>
  </p:clrMapOvr>
  <p:transition/>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95928" cy="884238"/>
          </a:xfrm>
        </p:spPr>
        <p:txBody>
          <a:bodyPr/>
          <a:lstStyle/>
          <a:p>
            <a:r>
              <a:rPr lang="en-US" sz="3900" dirty="0"/>
              <a:t>In-DRAM True Random Number Generation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210</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8" name="Content Placeholder 2"/>
          <p:cNvSpPr>
            <a:spLocks noGrp="1"/>
          </p:cNvSpPr>
          <p:nvPr>
            <p:ph idx="1"/>
          </p:nvPr>
        </p:nvSpPr>
        <p:spPr>
          <a:xfrm>
            <a:off x="228600" y="652239"/>
            <a:ext cx="8915400" cy="5153025"/>
          </a:xfrm>
        </p:spPr>
        <p:txBody>
          <a:bodyPr/>
          <a:lstStyle/>
          <a:p>
            <a:endParaRPr lang="en-US" sz="1700" dirty="0"/>
          </a:p>
          <a:p>
            <a:r>
              <a:rPr lang="en-US" sz="1700" dirty="0"/>
              <a:t>F. </a:t>
            </a:r>
            <a:r>
              <a:rPr lang="en-US" sz="1700" dirty="0" err="1"/>
              <a:t>Nisa</a:t>
            </a:r>
            <a:r>
              <a:rPr lang="en-US" sz="1700" dirty="0"/>
              <a:t> </a:t>
            </a:r>
            <a:r>
              <a:rPr lang="en-US" sz="1700" dirty="0" err="1"/>
              <a:t>Bostanci</a:t>
            </a:r>
            <a:r>
              <a:rPr lang="en-US" sz="1700" dirty="0"/>
              <a:t>, </a:t>
            </a:r>
            <a:r>
              <a:rPr lang="en-US" sz="1700" dirty="0" err="1"/>
              <a:t>Ataberk</a:t>
            </a:r>
            <a:r>
              <a:rPr lang="en-US" sz="1700" dirty="0"/>
              <a:t> </a:t>
            </a:r>
            <a:r>
              <a:rPr lang="en-US" sz="1700" dirty="0" err="1"/>
              <a:t>Olgun</a:t>
            </a:r>
            <a:r>
              <a:rPr lang="en-US" sz="1700" dirty="0"/>
              <a:t>, Lois </a:t>
            </a:r>
            <a:r>
              <a:rPr lang="en-US" sz="1700" dirty="0" err="1"/>
              <a:t>Orosa</a:t>
            </a:r>
            <a:r>
              <a:rPr lang="en-US" sz="1700" dirty="0"/>
              <a:t>, A. </a:t>
            </a:r>
            <a:r>
              <a:rPr lang="en-US" sz="1700" dirty="0" err="1"/>
              <a:t>Giray</a:t>
            </a:r>
            <a:r>
              <a:rPr lang="en-US" sz="1700" dirty="0"/>
              <a:t> </a:t>
            </a:r>
            <a:r>
              <a:rPr lang="en-US" sz="1700" dirty="0" err="1"/>
              <a:t>Yaglikci</a:t>
            </a:r>
            <a:r>
              <a:rPr lang="en-US" sz="1700" dirty="0"/>
              <a:t>, </a:t>
            </a:r>
            <a:r>
              <a:rPr lang="en-US" sz="1700" dirty="0" err="1"/>
              <a:t>Jeremie</a:t>
            </a:r>
            <a:r>
              <a:rPr lang="en-US" sz="1700" dirty="0"/>
              <a:t> S. Kim, Hasan Hassan, </a:t>
            </a:r>
            <a:r>
              <a:rPr lang="en-US" sz="1700" dirty="0" err="1"/>
              <a:t>Oguz</a:t>
            </a:r>
            <a:r>
              <a:rPr lang="en-US" sz="1700" dirty="0"/>
              <a:t> </a:t>
            </a:r>
            <a:r>
              <a:rPr lang="en-US" sz="1700" dirty="0" err="1"/>
              <a:t>Ergin</a:t>
            </a:r>
            <a:r>
              <a:rPr lang="en-US" sz="1700" dirty="0"/>
              <a:t>, and Onur Mutlu,</a:t>
            </a:r>
            <a:br>
              <a:rPr lang="en-US" sz="1700" dirty="0"/>
            </a:br>
            <a:r>
              <a:rPr lang="en-US" sz="1700" b="1" dirty="0">
                <a:solidFill>
                  <a:srgbClr val="0000FF"/>
                </a:solidFill>
                <a:hlinkClick r:id="rId2">
                  <a:extLst>
                    <a:ext uri="{A12FA001-AC4F-418D-AE19-62706E023703}">
                      <ahyp:hlinkClr xmlns:ahyp="http://schemas.microsoft.com/office/drawing/2018/hyperlinkcolor" val="tx"/>
                    </a:ext>
                  </a:extLst>
                </a:hlinkClick>
              </a:rPr>
              <a:t>"DR-STRaNGe: End-to-End System Design for DRAM-based True Random Number Generators"</a:t>
            </a:r>
            <a:br>
              <a:rPr lang="en-US" sz="1700" dirty="0">
                <a:solidFill>
                  <a:srgbClr val="0000FF"/>
                </a:solidFill>
              </a:rPr>
            </a:br>
            <a:r>
              <a:rPr lang="en-US" sz="1700" i="1" dirty="0"/>
              <a:t>Proceedings of the </a:t>
            </a:r>
            <a:r>
              <a:rPr lang="en-US" sz="1700" i="1" dirty="0">
                <a:hlinkClick r:id="rId3"/>
              </a:rPr>
              <a:t>28th International Symposium on High-Performance Computer Architecture</a:t>
            </a:r>
            <a:r>
              <a:rPr lang="en-US" sz="1700" i="1" dirty="0"/>
              <a:t> (</a:t>
            </a:r>
            <a:r>
              <a:rPr lang="en-US" sz="1700" b="1" i="1" dirty="0"/>
              <a:t>HPCA</a:t>
            </a:r>
            <a:r>
              <a:rPr lang="en-US" sz="1700" i="1" dirty="0"/>
              <a:t>)</a:t>
            </a:r>
            <a:r>
              <a:rPr lang="en-US" sz="1700" dirty="0"/>
              <a:t>, Virtual, April 2022.</a:t>
            </a:r>
            <a:br>
              <a:rPr lang="en-US" sz="1700" dirty="0"/>
            </a:br>
            <a:r>
              <a:rPr lang="en-US" sz="1700" dirty="0"/>
              <a:t>[</a:t>
            </a:r>
            <a:r>
              <a:rPr lang="en-US" sz="1700" dirty="0">
                <a:hlinkClick r:id="rId4"/>
              </a:rPr>
              <a:t>Slides (pptx)</a:t>
            </a:r>
            <a:r>
              <a:rPr lang="en-US" sz="1700" dirty="0"/>
              <a:t> </a:t>
            </a:r>
            <a:r>
              <a:rPr lang="en-US" sz="1700" dirty="0">
                <a:hlinkClick r:id="rId5"/>
              </a:rPr>
              <a:t>(pdf)</a:t>
            </a:r>
            <a:r>
              <a:rPr lang="en-US" sz="1700" dirty="0"/>
              <a:t>]</a:t>
            </a:r>
            <a:br>
              <a:rPr lang="en-US" sz="1700" dirty="0"/>
            </a:br>
            <a:r>
              <a:rPr lang="en-US" sz="1700" dirty="0"/>
              <a:t>[</a:t>
            </a:r>
            <a:r>
              <a:rPr lang="en-US" sz="1700" dirty="0">
                <a:hlinkClick r:id="rId6"/>
              </a:rPr>
              <a:t>Short Talk Slides (pptx)</a:t>
            </a:r>
            <a:r>
              <a:rPr lang="en-US" sz="1700" dirty="0"/>
              <a:t> </a:t>
            </a:r>
            <a:r>
              <a:rPr lang="en-US" sz="1700" dirty="0">
                <a:hlinkClick r:id="rId7"/>
              </a:rPr>
              <a:t>(pdf)</a:t>
            </a:r>
            <a:r>
              <a:rPr lang="en-US" sz="1700" dirty="0"/>
              <a:t>]</a:t>
            </a:r>
          </a:p>
          <a:p>
            <a:pPr marL="0" indent="0">
              <a:buNone/>
            </a:pPr>
            <a:br>
              <a:rPr lang="en-US" sz="1700" dirty="0"/>
            </a:br>
            <a:br>
              <a:rPr lang="en-US" sz="1700" dirty="0"/>
            </a:br>
            <a:endParaRPr lang="en-US" sz="1700" dirty="0"/>
          </a:p>
        </p:txBody>
      </p:sp>
      <p:pic>
        <p:nvPicPr>
          <p:cNvPr id="3" name="Picture 2">
            <a:extLst>
              <a:ext uri="{FF2B5EF4-FFF2-40B4-BE49-F238E27FC236}">
                <a16:creationId xmlns:a16="http://schemas.microsoft.com/office/drawing/2014/main" id="{F6CE8127-50F1-6E46-970D-5C4BAC456EE8}"/>
              </a:ext>
            </a:extLst>
          </p:cNvPr>
          <p:cNvPicPr>
            <a:picLocks noChangeAspect="1"/>
          </p:cNvPicPr>
          <p:nvPr/>
        </p:nvPicPr>
        <p:blipFill>
          <a:blip r:embed="rId8"/>
          <a:stretch>
            <a:fillRect/>
          </a:stretch>
        </p:blipFill>
        <p:spPr>
          <a:xfrm>
            <a:off x="0" y="3717032"/>
            <a:ext cx="9144000" cy="2399168"/>
          </a:xfrm>
          <a:prstGeom prst="rect">
            <a:avLst/>
          </a:prstGeom>
        </p:spPr>
      </p:pic>
      <p:sp>
        <p:nvSpPr>
          <p:cNvPr id="6" name="TextBox 5">
            <a:extLst>
              <a:ext uri="{FF2B5EF4-FFF2-40B4-BE49-F238E27FC236}">
                <a16:creationId xmlns:a16="http://schemas.microsoft.com/office/drawing/2014/main" id="{E1372BCE-C8A6-2D4D-B9A1-E34D95C97AFB}"/>
              </a:ext>
            </a:extLst>
          </p:cNvPr>
          <p:cNvSpPr txBox="1"/>
          <p:nvPr/>
        </p:nvSpPr>
        <p:spPr>
          <a:xfrm>
            <a:off x="1779861" y="6438543"/>
            <a:ext cx="516840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https://arxiv.org/pdf/2201.01385.pdf</a:t>
            </a:r>
            <a:endParaRPr kumimoji="0" lang="en-US" sz="2000" b="1" i="0" u="none" strike="noStrike" kern="1200" cap="none" spc="0" normalizeH="0" baseline="0" noProof="0" dirty="0">
              <a:ln>
                <a:noFill/>
              </a:ln>
              <a:solidFill>
                <a:srgbClr val="0000FF"/>
              </a:solidFill>
              <a:effectLst/>
              <a:uLnTx/>
              <a:uFillTx/>
              <a:latin typeface="Tahoma"/>
              <a:ea typeface="+mn-ea"/>
              <a:cs typeface="+mn-cs"/>
            </a:endParaRPr>
          </a:p>
        </p:txBody>
      </p:sp>
    </p:spTree>
    <p:extLst>
      <p:ext uri="{BB962C8B-B14F-4D97-AF65-F5344CB8AC3E}">
        <p14:creationId xmlns:p14="http://schemas.microsoft.com/office/powerpoint/2010/main" val="8222428"/>
      </p:ext>
    </p:extLst>
  </p:cSld>
  <p:clrMapOvr>
    <a:masterClrMapping/>
  </p:clrMapOvr>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DFE2B-62C8-F048-5EED-E5C7C5402047}"/>
              </a:ext>
            </a:extLst>
          </p:cNvPr>
          <p:cNvSpPr>
            <a:spLocks noGrp="1"/>
          </p:cNvSpPr>
          <p:nvPr>
            <p:ph type="title"/>
          </p:nvPr>
        </p:nvSpPr>
        <p:spPr>
          <a:xfrm>
            <a:off x="228600" y="152400"/>
            <a:ext cx="9167936" cy="884238"/>
          </a:xfrm>
        </p:spPr>
        <p:txBody>
          <a:bodyPr/>
          <a:lstStyle/>
          <a:p>
            <a:r>
              <a:rPr lang="en-US" dirty="0"/>
              <a:t>In-DRAM Lookup-Table Based Execution</a:t>
            </a:r>
          </a:p>
        </p:txBody>
      </p:sp>
      <p:sp>
        <p:nvSpPr>
          <p:cNvPr id="3" name="Content Placeholder 2">
            <a:extLst>
              <a:ext uri="{FF2B5EF4-FFF2-40B4-BE49-F238E27FC236}">
                <a16:creationId xmlns:a16="http://schemas.microsoft.com/office/drawing/2014/main" id="{13895AE7-B5C5-A5B2-CE80-4C738F9DC9F4}"/>
              </a:ext>
            </a:extLst>
          </p:cNvPr>
          <p:cNvSpPr>
            <a:spLocks noGrp="1"/>
          </p:cNvSpPr>
          <p:nvPr>
            <p:ph idx="1"/>
          </p:nvPr>
        </p:nvSpPr>
        <p:spPr>
          <a:xfrm>
            <a:off x="206437" y="1052736"/>
            <a:ext cx="8610600" cy="5153025"/>
          </a:xfrm>
        </p:spPr>
        <p:txBody>
          <a:bodyPr/>
          <a:lstStyle/>
          <a:p>
            <a:pPr marL="0" indent="0" algn="l">
              <a:buNone/>
            </a:pP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João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Dinis</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Ferreira, Gabriel Falcao, Juan Gómez-Luna, Mohammed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Alser</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Lois Orosa, Mohammad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Sadrosadati</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Jeremie</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S. Kim, Geraldo F. Oliveira, Taha </a:t>
            </a:r>
            <a:r>
              <a:rPr lang="en-US" sz="1500" b="0" i="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Shahroodi</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Anant Nori, and Onur Mutlu,</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1" i="0"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"pLUTo: Enabling Massively Parallel Computation in DRAM via Lookup Tables"</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Proceedings of the </a:t>
            </a:r>
            <a:r>
              <a:rPr lang="en-US" sz="1500" b="0" i="1"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3"/>
              </a:rPr>
              <a:t>55th International Symposium on Microarchitecture</a:t>
            </a:r>
            <a:r>
              <a:rPr lang="en-US" sz="15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500" b="1"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MICRO</a:t>
            </a:r>
            <a:r>
              <a:rPr lang="en-US" sz="1500" b="0"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Chicago, IL, USA, October 2022.</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4"/>
              </a:rPr>
              <a:t>Slides (pptx)</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5"/>
              </a:rPr>
              <a:t>(pdf)</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6"/>
              </a:rPr>
              <a:t>Longer Lecture Slides (pptx)</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7"/>
              </a:rPr>
              <a:t>(pdf)</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8"/>
              </a:rPr>
              <a:t>Lecture Video</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(26 minutes)]</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9"/>
              </a:rPr>
              <a:t>arXiv version</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10"/>
              </a:rPr>
              <a:t>Source Code (Officially Artifact Evaluated with All Badges)</a:t>
            </a:r>
            <a: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5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500" b="1" i="1" dirty="0">
                <a:solidFill>
                  <a:srgbClr val="FF0000"/>
                </a:solidFill>
                <a:effectLst/>
                <a:latin typeface="Tahoma" panose="020B0604030504040204" pitchFamily="34" charset="0"/>
                <a:ea typeface="Tahoma" panose="020B0604030504040204" pitchFamily="34" charset="0"/>
                <a:cs typeface="Tahoma" panose="020B0604030504040204" pitchFamily="34" charset="0"/>
              </a:rPr>
              <a:t>Officially artifact evaluated as available, reusable and reproducible.</a:t>
            </a:r>
            <a:endParaRPr lang="en-US" sz="1500" b="0" i="0" dirty="0">
              <a:solidFill>
                <a:srgbClr val="FF0000"/>
              </a:solidFill>
              <a:effectLst/>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15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F9CC08FC-8DC7-7D8C-1490-703F3B41A22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211</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BCF1BF39-3166-E5AA-31DA-AB32F2F13B3B}"/>
              </a:ext>
            </a:extLst>
          </p:cNvPr>
          <p:cNvPicPr>
            <a:picLocks noChangeAspect="1"/>
          </p:cNvPicPr>
          <p:nvPr/>
        </p:nvPicPr>
        <p:blipFill>
          <a:blip r:embed="rId11"/>
          <a:stretch>
            <a:fillRect/>
          </a:stretch>
        </p:blipFill>
        <p:spPr>
          <a:xfrm>
            <a:off x="458405" y="3789040"/>
            <a:ext cx="8382143" cy="2575382"/>
          </a:xfrm>
          <a:prstGeom prst="rect">
            <a:avLst/>
          </a:prstGeom>
        </p:spPr>
      </p:pic>
      <p:sp>
        <p:nvSpPr>
          <p:cNvPr id="6" name="TextBox 5">
            <a:extLst>
              <a:ext uri="{FF2B5EF4-FFF2-40B4-BE49-F238E27FC236}">
                <a16:creationId xmlns:a16="http://schemas.microsoft.com/office/drawing/2014/main" id="{DDB1E472-B793-6F87-B750-2856953FBD40}"/>
              </a:ext>
            </a:extLst>
          </p:cNvPr>
          <p:cNvSpPr txBox="1"/>
          <p:nvPr/>
        </p:nvSpPr>
        <p:spPr>
          <a:xfrm>
            <a:off x="1779861" y="6438543"/>
            <a:ext cx="524374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https://arxiv.org/pdf/2104.07699.pdf</a:t>
            </a:r>
            <a:r>
              <a:rPr kumimoji="0" lang="en-US" sz="2000" b="1" i="0" u="none" strike="noStrike" kern="1200" cap="none" spc="0" normalizeH="0" baseline="0" noProof="0" dirty="0">
                <a:ln>
                  <a:noFill/>
                </a:ln>
                <a:solidFill>
                  <a:srgbClr val="0432FF"/>
                </a:solidFill>
                <a:effectLst/>
                <a:uLnTx/>
                <a:uFillTx/>
                <a:latin typeface="Tahoma"/>
                <a:ea typeface="+mn-ea"/>
                <a:cs typeface="+mn-cs"/>
              </a:rPr>
              <a:t> </a:t>
            </a:r>
          </a:p>
        </p:txBody>
      </p:sp>
    </p:spTree>
    <p:extLst>
      <p:ext uri="{BB962C8B-B14F-4D97-AF65-F5344CB8AC3E}">
        <p14:creationId xmlns:p14="http://schemas.microsoft.com/office/powerpoint/2010/main" val="1864361531"/>
      </p:ext>
    </p:extLst>
  </p:cSld>
  <p:clrMapOvr>
    <a:masterClrMapping/>
  </p:clrMapOvr>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C3E8E-0D66-4B42-A09B-0EA6C9449CE0}"/>
              </a:ext>
            </a:extLst>
          </p:cNvPr>
          <p:cNvSpPr>
            <a:spLocks noGrp="1"/>
          </p:cNvSpPr>
          <p:nvPr>
            <p:ph type="title"/>
          </p:nvPr>
        </p:nvSpPr>
        <p:spPr/>
        <p:txBody>
          <a:bodyPr/>
          <a:lstStyle/>
          <a:p>
            <a:r>
              <a:rPr lang="en-US" dirty="0"/>
              <a:t>SRC TECHCON Presentation</a:t>
            </a:r>
          </a:p>
        </p:txBody>
      </p:sp>
      <p:sp>
        <p:nvSpPr>
          <p:cNvPr id="3" name="Content Placeholder 2">
            <a:extLst>
              <a:ext uri="{FF2B5EF4-FFF2-40B4-BE49-F238E27FC236}">
                <a16:creationId xmlns:a16="http://schemas.microsoft.com/office/drawing/2014/main" id="{9B6CB1FC-4914-CE40-BC66-64BE3F801B6D}"/>
              </a:ext>
            </a:extLst>
          </p:cNvPr>
          <p:cNvSpPr>
            <a:spLocks noGrp="1"/>
          </p:cNvSpPr>
          <p:nvPr>
            <p:ph idx="1"/>
          </p:nvPr>
        </p:nvSpPr>
        <p:spPr>
          <a:xfrm>
            <a:off x="228600" y="908720"/>
            <a:ext cx="8915400" cy="5123656"/>
          </a:xfrm>
        </p:spPr>
        <p:txBody>
          <a:bodyPr/>
          <a:lstStyle/>
          <a:p>
            <a:r>
              <a:rPr lang="en-US" sz="2000" dirty="0">
                <a:solidFill>
                  <a:srgbClr val="0000FF"/>
                </a:solidFill>
              </a:rPr>
              <a:t>Geraldo F. Oliveira</a:t>
            </a:r>
          </a:p>
          <a:p>
            <a:pPr lvl="1"/>
            <a:r>
              <a:rPr lang="en-US" sz="1800" dirty="0" err="1"/>
              <a:t>pLUTo</a:t>
            </a:r>
            <a:r>
              <a:rPr lang="en-US" sz="1800" dirty="0"/>
              <a:t>: Enabling Massively Parallel Computation in DRAM via Lookup Tables</a:t>
            </a:r>
          </a:p>
          <a:p>
            <a:pPr lvl="1"/>
            <a:r>
              <a:rPr lang="en-US" sz="1800" dirty="0">
                <a:solidFill>
                  <a:srgbClr val="0000FF"/>
                </a:solidFill>
                <a:hlinkClick r:id="rId2">
                  <a:extLst>
                    <a:ext uri="{A12FA001-AC4F-418D-AE19-62706E023703}">
                      <ahyp:hlinkClr xmlns:ahyp="http://schemas.microsoft.com/office/drawing/2018/hyperlinkcolor" val="tx"/>
                    </a:ext>
                  </a:extLst>
                </a:hlinkClick>
              </a:rPr>
              <a:t>https://arxiv.org/pdf/2104.07699.pdf</a:t>
            </a:r>
            <a:endParaRPr lang="en-US" sz="1800" dirty="0">
              <a:solidFill>
                <a:srgbClr val="0000FF"/>
              </a:solidFill>
            </a:endParaRPr>
          </a:p>
          <a:p>
            <a:pPr lvl="1"/>
            <a:endParaRPr lang="en-US" sz="1800" dirty="0">
              <a:solidFill>
                <a:srgbClr val="0000FF"/>
              </a:solidFill>
            </a:endParaRPr>
          </a:p>
          <a:p>
            <a:pPr marL="344487" lvl="1" indent="0">
              <a:buNone/>
            </a:pPr>
            <a:endParaRPr lang="en-US" sz="1800" dirty="0">
              <a:solidFill>
                <a:srgbClr val="7030A0"/>
              </a:solidFill>
            </a:endParaRPr>
          </a:p>
          <a:p>
            <a:endParaRPr lang="en-US" sz="400" dirty="0">
              <a:solidFill>
                <a:srgbClr val="0000FF"/>
              </a:solidFill>
            </a:endParaRPr>
          </a:p>
          <a:p>
            <a:endParaRPr lang="en-US" sz="400" dirty="0">
              <a:solidFill>
                <a:srgbClr val="0000FF"/>
              </a:solidFill>
            </a:endParaRPr>
          </a:p>
          <a:p>
            <a:pPr marL="344487" lvl="1" indent="0">
              <a:buNone/>
            </a:pPr>
            <a:endParaRPr lang="en-US" dirty="0"/>
          </a:p>
        </p:txBody>
      </p:sp>
      <p:sp>
        <p:nvSpPr>
          <p:cNvPr id="4" name="Slide Number Placeholder 3">
            <a:extLst>
              <a:ext uri="{FF2B5EF4-FFF2-40B4-BE49-F238E27FC236}">
                <a16:creationId xmlns:a16="http://schemas.microsoft.com/office/drawing/2014/main" id="{39A137F2-11EA-384B-AE75-DB8ACDDA94B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212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A67BFC93-2FEB-043F-059C-46A5FFAB9787}"/>
              </a:ext>
            </a:extLst>
          </p:cNvPr>
          <p:cNvSpPr txBox="1"/>
          <p:nvPr/>
        </p:nvSpPr>
        <p:spPr>
          <a:xfrm>
            <a:off x="1507888" y="6419364"/>
            <a:ext cx="67778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https://youtu.be/9t1FJQ6nNw4?si=bhylWCLZde2DC7os</a:t>
            </a:r>
            <a:endPar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endParaRPr>
          </a:p>
        </p:txBody>
      </p:sp>
      <p:pic>
        <p:nvPicPr>
          <p:cNvPr id="7" name="Picture 6">
            <a:extLst>
              <a:ext uri="{FF2B5EF4-FFF2-40B4-BE49-F238E27FC236}">
                <a16:creationId xmlns:a16="http://schemas.microsoft.com/office/drawing/2014/main" id="{07D62855-B8F5-F44B-AB94-C79A8B97C999}"/>
              </a:ext>
            </a:extLst>
          </p:cNvPr>
          <p:cNvPicPr>
            <a:picLocks noChangeAspect="1"/>
          </p:cNvPicPr>
          <p:nvPr/>
        </p:nvPicPr>
        <p:blipFill>
          <a:blip r:embed="rId4"/>
          <a:stretch>
            <a:fillRect/>
          </a:stretch>
        </p:blipFill>
        <p:spPr>
          <a:xfrm>
            <a:off x="1551921" y="1937538"/>
            <a:ext cx="6040159" cy="4393968"/>
          </a:xfrm>
          <a:prstGeom prst="rect">
            <a:avLst/>
          </a:prstGeom>
        </p:spPr>
      </p:pic>
    </p:spTree>
    <p:extLst>
      <p:ext uri="{BB962C8B-B14F-4D97-AF65-F5344CB8AC3E}">
        <p14:creationId xmlns:p14="http://schemas.microsoft.com/office/powerpoint/2010/main" val="3658241810"/>
      </p:ext>
    </p:extLst>
  </p:cSld>
  <p:clrMapOvr>
    <a:masterClrMapping/>
  </p:clrMapOvr>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8166A-FFB6-62B0-4928-D229F7E3EBB5}"/>
              </a:ext>
            </a:extLst>
          </p:cNvPr>
          <p:cNvSpPr>
            <a:spLocks noGrp="1"/>
          </p:cNvSpPr>
          <p:nvPr>
            <p:ph type="title"/>
          </p:nvPr>
        </p:nvSpPr>
        <p:spPr/>
        <p:txBody>
          <a:bodyPr/>
          <a:lstStyle/>
          <a:p>
            <a:r>
              <a:rPr lang="en-US" dirty="0"/>
              <a:t>In-Flash Bulk Bitwise Execution</a:t>
            </a:r>
          </a:p>
        </p:txBody>
      </p:sp>
      <p:sp>
        <p:nvSpPr>
          <p:cNvPr id="3" name="Content Placeholder 2">
            <a:extLst>
              <a:ext uri="{FF2B5EF4-FFF2-40B4-BE49-F238E27FC236}">
                <a16:creationId xmlns:a16="http://schemas.microsoft.com/office/drawing/2014/main" id="{5AA6DC65-58D9-77EA-5D80-02DB597A0CC1}"/>
              </a:ext>
            </a:extLst>
          </p:cNvPr>
          <p:cNvSpPr>
            <a:spLocks noGrp="1"/>
          </p:cNvSpPr>
          <p:nvPr>
            <p:ph idx="1"/>
          </p:nvPr>
        </p:nvSpPr>
        <p:spPr/>
        <p:txBody>
          <a:bodyPr/>
          <a:lstStyle/>
          <a:p>
            <a:pPr algn="l">
              <a:buFont typeface="Arial" panose="020B0604020202020204" pitchFamily="34" charset="0"/>
              <a:buChar char="•"/>
            </a:pPr>
            <a:r>
              <a:rPr lang="en-US" sz="1700" b="0" i="0" dirty="0" err="1">
                <a:solidFill>
                  <a:srgbClr val="000000"/>
                </a:solidFill>
                <a:effectLst/>
              </a:rPr>
              <a:t>Jisung</a:t>
            </a:r>
            <a:r>
              <a:rPr lang="en-US" sz="1700" b="0" i="0" dirty="0">
                <a:solidFill>
                  <a:srgbClr val="000000"/>
                </a:solidFill>
                <a:effectLst/>
              </a:rPr>
              <a:t> Park, </a:t>
            </a:r>
            <a:r>
              <a:rPr lang="en-US" sz="1700" b="0" i="0" dirty="0" err="1">
                <a:solidFill>
                  <a:srgbClr val="000000"/>
                </a:solidFill>
                <a:effectLst/>
              </a:rPr>
              <a:t>Roknoddin</a:t>
            </a:r>
            <a:r>
              <a:rPr lang="en-US" sz="1700" b="0" i="0" dirty="0">
                <a:solidFill>
                  <a:srgbClr val="000000"/>
                </a:solidFill>
                <a:effectLst/>
              </a:rPr>
              <a:t> Azizi, Geraldo F. Oliveira, Mohammad </a:t>
            </a:r>
            <a:r>
              <a:rPr lang="en-US" sz="1700" b="0" i="0" dirty="0" err="1">
                <a:solidFill>
                  <a:srgbClr val="000000"/>
                </a:solidFill>
                <a:effectLst/>
              </a:rPr>
              <a:t>Sadrosadati</a:t>
            </a:r>
            <a:r>
              <a:rPr lang="en-US" sz="1700" b="0" i="0" dirty="0">
                <a:solidFill>
                  <a:srgbClr val="000000"/>
                </a:solidFill>
                <a:effectLst/>
              </a:rPr>
              <a:t>, Rakesh </a:t>
            </a:r>
            <a:r>
              <a:rPr lang="en-US" sz="1700" b="0" i="0" dirty="0" err="1">
                <a:solidFill>
                  <a:srgbClr val="000000"/>
                </a:solidFill>
                <a:effectLst/>
              </a:rPr>
              <a:t>Nadig</a:t>
            </a:r>
            <a:r>
              <a:rPr lang="en-US" sz="1700" b="0" i="0" dirty="0">
                <a:solidFill>
                  <a:srgbClr val="000000"/>
                </a:solidFill>
                <a:effectLst/>
              </a:rPr>
              <a:t>, David Novo, Juan Gómez-Luna, </a:t>
            </a:r>
            <a:r>
              <a:rPr lang="en-US" sz="1700" b="0" i="0" dirty="0" err="1">
                <a:solidFill>
                  <a:srgbClr val="000000"/>
                </a:solidFill>
                <a:effectLst/>
              </a:rPr>
              <a:t>Myungsuk</a:t>
            </a:r>
            <a:r>
              <a:rPr lang="en-US" sz="1700" b="0" i="0" dirty="0">
                <a:solidFill>
                  <a:srgbClr val="000000"/>
                </a:solidFill>
                <a:effectLst/>
              </a:rPr>
              <a:t> Kim, and Onur Mutlu,</a:t>
            </a:r>
            <a:br>
              <a:rPr lang="en-US" sz="1700" b="0" i="0" dirty="0">
                <a:solidFill>
                  <a:srgbClr val="000000"/>
                </a:solidFill>
                <a:effectLst/>
              </a:rPr>
            </a:br>
            <a:r>
              <a:rPr lang="en-US" sz="1700" b="1" i="0" dirty="0">
                <a:solidFill>
                  <a:srgbClr val="0000FF"/>
                </a:solidFill>
                <a:effectLst/>
                <a:hlinkClick r:id="rId2">
                  <a:extLst>
                    <a:ext uri="{A12FA001-AC4F-418D-AE19-62706E023703}">
                      <ahyp:hlinkClr xmlns:ahyp="http://schemas.microsoft.com/office/drawing/2018/hyperlinkcolor" val="tx"/>
                    </a:ext>
                  </a:extLst>
                </a:hlinkClick>
              </a:rPr>
              <a:t>"Flash-Cosmos: In-Flash Bulk Bitwise Operations Using Inherent Computation Capability of NAND Flash Memory"</a:t>
            </a:r>
            <a:br>
              <a:rPr lang="en-US" sz="1700" b="0" i="0" dirty="0">
                <a:solidFill>
                  <a:srgbClr val="000000"/>
                </a:solidFill>
                <a:effectLst/>
              </a:rPr>
            </a:br>
            <a:r>
              <a:rPr lang="en-US" sz="1700" b="0" i="1" dirty="0">
                <a:solidFill>
                  <a:srgbClr val="000000"/>
                </a:solidFill>
                <a:effectLst/>
              </a:rPr>
              <a:t>Proceedings of the </a:t>
            </a:r>
            <a:r>
              <a:rPr lang="en-US" sz="1700" b="0" i="1" dirty="0">
                <a:solidFill>
                  <a:srgbClr val="000000"/>
                </a:solidFill>
                <a:effectLst/>
                <a:hlinkClick r:id="rId3"/>
              </a:rPr>
              <a:t>55th International Symposium on Microarchitecture</a:t>
            </a:r>
            <a:r>
              <a:rPr lang="en-US" sz="1700" b="0" i="1" dirty="0">
                <a:solidFill>
                  <a:srgbClr val="000000"/>
                </a:solidFill>
                <a:effectLst/>
              </a:rPr>
              <a:t> (</a:t>
            </a:r>
            <a:r>
              <a:rPr lang="en-US" sz="1700" b="1" i="1" dirty="0">
                <a:solidFill>
                  <a:srgbClr val="000000"/>
                </a:solidFill>
                <a:effectLst/>
              </a:rPr>
              <a:t>MICRO</a:t>
            </a:r>
            <a:r>
              <a:rPr lang="en-US" sz="1700" b="0" i="1" dirty="0">
                <a:solidFill>
                  <a:srgbClr val="000000"/>
                </a:solidFill>
                <a:effectLst/>
              </a:rPr>
              <a:t>)</a:t>
            </a:r>
            <a:r>
              <a:rPr lang="en-US" sz="1700" b="0" i="0" dirty="0">
                <a:solidFill>
                  <a:srgbClr val="000000"/>
                </a:solidFill>
                <a:effectLst/>
              </a:rPr>
              <a:t>, Chicago, IL, USA, October 2022.</a:t>
            </a:r>
            <a:br>
              <a:rPr lang="en-US" sz="1700" b="0" i="0" dirty="0">
                <a:solidFill>
                  <a:srgbClr val="000000"/>
                </a:solidFill>
                <a:effectLst/>
              </a:rPr>
            </a:br>
            <a:r>
              <a:rPr lang="en-US" sz="1700" b="0" i="0" dirty="0">
                <a:solidFill>
                  <a:srgbClr val="000000"/>
                </a:solidFill>
                <a:effectLst/>
              </a:rPr>
              <a:t>[</a:t>
            </a:r>
            <a:r>
              <a:rPr lang="en-US" sz="1700" b="0" i="0" dirty="0">
                <a:solidFill>
                  <a:srgbClr val="000000"/>
                </a:solidFill>
                <a:effectLst/>
                <a:hlinkClick r:id="rId4"/>
              </a:rPr>
              <a:t>Slides (pptx)</a:t>
            </a:r>
            <a:r>
              <a:rPr lang="en-US" sz="1700" b="0" i="0" dirty="0">
                <a:solidFill>
                  <a:srgbClr val="000000"/>
                </a:solidFill>
                <a:effectLst/>
              </a:rPr>
              <a:t> </a:t>
            </a:r>
            <a:r>
              <a:rPr lang="en-US" sz="1700" b="0" i="0" dirty="0">
                <a:solidFill>
                  <a:srgbClr val="000000"/>
                </a:solidFill>
                <a:effectLst/>
                <a:hlinkClick r:id="rId5"/>
              </a:rPr>
              <a:t>(pdf)</a:t>
            </a:r>
            <a:r>
              <a:rPr lang="en-US" sz="1700" b="0" i="0" dirty="0">
                <a:solidFill>
                  <a:srgbClr val="000000"/>
                </a:solidFill>
                <a:effectLst/>
              </a:rPr>
              <a:t>]</a:t>
            </a:r>
            <a:br>
              <a:rPr lang="en-US" sz="1700" b="0" i="0" dirty="0">
                <a:solidFill>
                  <a:srgbClr val="000000"/>
                </a:solidFill>
                <a:effectLst/>
              </a:rPr>
            </a:br>
            <a:r>
              <a:rPr lang="en-US" sz="1700" b="0" i="0" dirty="0">
                <a:solidFill>
                  <a:srgbClr val="000000"/>
                </a:solidFill>
                <a:effectLst/>
              </a:rPr>
              <a:t>[</a:t>
            </a:r>
            <a:r>
              <a:rPr lang="en-US" sz="1700" b="0" i="0" dirty="0">
                <a:solidFill>
                  <a:srgbClr val="000000"/>
                </a:solidFill>
                <a:effectLst/>
                <a:hlinkClick r:id="rId6"/>
              </a:rPr>
              <a:t>Longer Lecture Slides (pptx)</a:t>
            </a:r>
            <a:r>
              <a:rPr lang="en-US" sz="1700" b="0" i="0" dirty="0">
                <a:solidFill>
                  <a:srgbClr val="000000"/>
                </a:solidFill>
                <a:effectLst/>
              </a:rPr>
              <a:t> </a:t>
            </a:r>
            <a:r>
              <a:rPr lang="en-US" sz="1700" b="0" i="0" dirty="0">
                <a:solidFill>
                  <a:srgbClr val="000000"/>
                </a:solidFill>
                <a:effectLst/>
                <a:hlinkClick r:id="rId7"/>
              </a:rPr>
              <a:t>(pdf)</a:t>
            </a:r>
            <a:r>
              <a:rPr lang="en-US" sz="1700" b="0" i="0" dirty="0">
                <a:solidFill>
                  <a:srgbClr val="000000"/>
                </a:solidFill>
                <a:effectLst/>
              </a:rPr>
              <a:t>]</a:t>
            </a:r>
            <a:br>
              <a:rPr lang="en-US" sz="1700" b="0" i="0" dirty="0">
                <a:solidFill>
                  <a:srgbClr val="000000"/>
                </a:solidFill>
                <a:effectLst/>
              </a:rPr>
            </a:br>
            <a:r>
              <a:rPr lang="en-US" sz="1700" b="0" i="0" dirty="0">
                <a:solidFill>
                  <a:srgbClr val="000000"/>
                </a:solidFill>
                <a:effectLst/>
              </a:rPr>
              <a:t>[</a:t>
            </a:r>
            <a:r>
              <a:rPr lang="en-US" sz="1700" b="0" i="0" dirty="0">
                <a:solidFill>
                  <a:srgbClr val="000000"/>
                </a:solidFill>
                <a:effectLst/>
                <a:hlinkClick r:id="rId8"/>
              </a:rPr>
              <a:t>Lecture Video</a:t>
            </a:r>
            <a:r>
              <a:rPr lang="en-US" sz="1700" b="0" i="0" dirty="0">
                <a:solidFill>
                  <a:srgbClr val="000000"/>
                </a:solidFill>
                <a:effectLst/>
              </a:rPr>
              <a:t> (44 minutes)]</a:t>
            </a:r>
            <a:br>
              <a:rPr lang="en-US" sz="1700" b="0" i="0" dirty="0">
                <a:solidFill>
                  <a:srgbClr val="000000"/>
                </a:solidFill>
                <a:effectLst/>
              </a:rPr>
            </a:br>
            <a:r>
              <a:rPr lang="en-US" sz="1700" b="0" i="0" dirty="0">
                <a:solidFill>
                  <a:srgbClr val="000000"/>
                </a:solidFill>
                <a:effectLst/>
              </a:rPr>
              <a:t>[</a:t>
            </a:r>
            <a:r>
              <a:rPr lang="en-US" sz="1700" b="0" i="0" dirty="0">
                <a:solidFill>
                  <a:srgbClr val="000000"/>
                </a:solidFill>
                <a:effectLst/>
                <a:hlinkClick r:id="rId9"/>
              </a:rPr>
              <a:t>arXiv version</a:t>
            </a:r>
            <a:r>
              <a:rPr lang="en-US" sz="1700" b="0" i="0" dirty="0">
                <a:solidFill>
                  <a:srgbClr val="000000"/>
                </a:solidFill>
                <a:effectLst/>
              </a:rPr>
              <a:t>]</a:t>
            </a:r>
          </a:p>
          <a:p>
            <a:pPr marL="0" indent="0">
              <a:buNone/>
            </a:pPr>
            <a:br>
              <a:rPr lang="en-US" sz="1700" dirty="0"/>
            </a:br>
            <a:endParaRPr lang="en-US" sz="1700" dirty="0">
              <a:solidFill>
                <a:srgbClr val="0432FF"/>
              </a:solidFill>
            </a:endParaRPr>
          </a:p>
        </p:txBody>
      </p:sp>
      <p:sp>
        <p:nvSpPr>
          <p:cNvPr id="4" name="Slide Number Placeholder 3">
            <a:extLst>
              <a:ext uri="{FF2B5EF4-FFF2-40B4-BE49-F238E27FC236}">
                <a16:creationId xmlns:a16="http://schemas.microsoft.com/office/drawing/2014/main" id="{57D0709F-745A-D34B-B5DD-A81248C7CF9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213</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D789F804-7B94-836C-56F5-8D0AAB1955A2}"/>
              </a:ext>
            </a:extLst>
          </p:cNvPr>
          <p:cNvPicPr>
            <a:picLocks noChangeAspect="1"/>
          </p:cNvPicPr>
          <p:nvPr/>
        </p:nvPicPr>
        <p:blipFill>
          <a:blip r:embed="rId10"/>
          <a:stretch>
            <a:fillRect/>
          </a:stretch>
        </p:blipFill>
        <p:spPr>
          <a:xfrm>
            <a:off x="28004" y="4077072"/>
            <a:ext cx="9080500" cy="2260325"/>
          </a:xfrm>
          <a:prstGeom prst="rect">
            <a:avLst/>
          </a:prstGeom>
        </p:spPr>
      </p:pic>
      <p:sp>
        <p:nvSpPr>
          <p:cNvPr id="6" name="TextBox 5">
            <a:extLst>
              <a:ext uri="{FF2B5EF4-FFF2-40B4-BE49-F238E27FC236}">
                <a16:creationId xmlns:a16="http://schemas.microsoft.com/office/drawing/2014/main" id="{CA38D597-0C40-6DA3-42C8-096F85D779A3}"/>
              </a:ext>
            </a:extLst>
          </p:cNvPr>
          <p:cNvSpPr txBox="1"/>
          <p:nvPr/>
        </p:nvSpPr>
        <p:spPr>
          <a:xfrm>
            <a:off x="1779861" y="6438543"/>
            <a:ext cx="524374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https://arxiv.org/pdf/2209.05566.pdf</a:t>
            </a:r>
            <a:r>
              <a:rPr kumimoji="0" lang="en-US" sz="2000" b="1" i="0" u="none" strike="noStrike" kern="1200" cap="none" spc="0" normalizeH="0" baseline="0" noProof="0" dirty="0">
                <a:ln>
                  <a:noFill/>
                </a:ln>
                <a:solidFill>
                  <a:srgbClr val="0432FF"/>
                </a:solidFill>
                <a:effectLst/>
                <a:uLnTx/>
                <a:uFillTx/>
                <a:latin typeface="Tahoma"/>
                <a:ea typeface="+mn-ea"/>
                <a:cs typeface="+mn-cs"/>
              </a:rPr>
              <a:t> </a:t>
            </a:r>
          </a:p>
        </p:txBody>
      </p:sp>
    </p:spTree>
    <p:extLst>
      <p:ext uri="{BB962C8B-B14F-4D97-AF65-F5344CB8AC3E}">
        <p14:creationId xmlns:p14="http://schemas.microsoft.com/office/powerpoint/2010/main" val="3913872293"/>
      </p:ext>
    </p:extLst>
  </p:cSld>
  <p:clrMapOvr>
    <a:masterClrMapping/>
  </p:clrMapOvr>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AF30-57B6-696E-BFC8-F40F838FEC43}"/>
              </a:ext>
            </a:extLst>
          </p:cNvPr>
          <p:cNvSpPr>
            <a:spLocks noGrp="1"/>
          </p:cNvSpPr>
          <p:nvPr>
            <p:ph type="title"/>
          </p:nvPr>
        </p:nvSpPr>
        <p:spPr/>
        <p:txBody>
          <a:bodyPr/>
          <a:lstStyle/>
          <a:p>
            <a:r>
              <a:rPr lang="en-CH" dirty="0"/>
              <a:t>Summary: Flash-Cosmos</a:t>
            </a:r>
          </a:p>
        </p:txBody>
      </p:sp>
      <p:sp>
        <p:nvSpPr>
          <p:cNvPr id="5" name="Slide Number Placeholder 4">
            <a:extLst>
              <a:ext uri="{FF2B5EF4-FFF2-40B4-BE49-F238E27FC236}">
                <a16:creationId xmlns:a16="http://schemas.microsoft.com/office/drawing/2014/main" id="{D741089C-D3E0-BB21-A9AD-67612CF083CA}"/>
              </a:ext>
            </a:extLst>
          </p:cNvPr>
          <p:cNvSpPr>
            <a:spLocks noGrp="1"/>
          </p:cNvSpPr>
          <p:nvPr>
            <p:ph type="sldNum" sz="quarter" idx="12"/>
          </p:nvPr>
        </p:nvSpPr>
        <p:spPr>
          <a:xfrm>
            <a:off x="6967331" y="6560583"/>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400" b="1" i="0" kern="1200">
                <a:solidFill>
                  <a:srgbClr val="66665C"/>
                </a:solidFill>
                <a:latin typeface="Avenir Next Demi Bold" panose="020B05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579B59-77B5-774A-97C3-0D6C62254113}" type="slidenum">
              <a:rPr kumimoji="0" lang="en-CH" sz="1400" b="1" i="0" u="none" strike="noStrike" kern="1200" cap="none" spc="0" normalizeH="0" baseline="0" noProof="0" smtClean="0">
                <a:ln>
                  <a:noFill/>
                </a:ln>
                <a:solidFill>
                  <a:srgbClr val="66665C"/>
                </a:solidFill>
                <a:effectLst/>
                <a:uLnTx/>
                <a:uFillTx/>
                <a:latin typeface="Avenir Next Demi Bold" panose="020B0503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214</a:t>
            </a:fld>
            <a:endParaRPr kumimoji="0" lang="en-CH" sz="1400" b="1" i="0" u="none" strike="noStrike" kern="1200" cap="none" spc="0" normalizeH="0" baseline="0" noProof="0" dirty="0">
              <a:ln>
                <a:noFill/>
              </a:ln>
              <a:solidFill>
                <a:srgbClr val="66665C"/>
              </a:solidFill>
              <a:effectLst/>
              <a:uLnTx/>
              <a:uFillTx/>
              <a:latin typeface="Avenir Next Demi Bold" panose="020B0503020202020204" pitchFamily="34" charset="0"/>
              <a:ea typeface="+mn-ea"/>
              <a:cs typeface="+mn-cs"/>
            </a:endParaRPr>
          </a:p>
        </p:txBody>
      </p:sp>
      <p:grpSp>
        <p:nvGrpSpPr>
          <p:cNvPr id="6" name="Group 5">
            <a:extLst>
              <a:ext uri="{FF2B5EF4-FFF2-40B4-BE49-F238E27FC236}">
                <a16:creationId xmlns:a16="http://schemas.microsoft.com/office/drawing/2014/main" id="{F8E1E7A7-1411-02B9-615C-BB5DEA9FF099}"/>
              </a:ext>
            </a:extLst>
          </p:cNvPr>
          <p:cNvGrpSpPr/>
          <p:nvPr/>
        </p:nvGrpSpPr>
        <p:grpSpPr>
          <a:xfrm>
            <a:off x="118182" y="1248837"/>
            <a:ext cx="8682697" cy="1489870"/>
            <a:chOff x="118182" y="1151787"/>
            <a:chExt cx="8682697" cy="1489870"/>
          </a:xfrm>
        </p:grpSpPr>
        <p:sp>
          <p:nvSpPr>
            <p:cNvPr id="7" name="Content Placeholder 3">
              <a:extLst>
                <a:ext uri="{FF2B5EF4-FFF2-40B4-BE49-F238E27FC236}">
                  <a16:creationId xmlns:a16="http://schemas.microsoft.com/office/drawing/2014/main" id="{D3888307-A581-993F-B278-4C95C106526C}"/>
                </a:ext>
              </a:extLst>
            </p:cNvPr>
            <p:cNvSpPr txBox="1">
              <a:spLocks/>
            </p:cNvSpPr>
            <p:nvPr/>
          </p:nvSpPr>
          <p:spPr>
            <a:xfrm>
              <a:off x="1240268" y="1151787"/>
              <a:ext cx="7560611" cy="1489870"/>
            </a:xfrm>
            <a:prstGeom prst="roundRect">
              <a:avLst>
                <a:gd name="adj" fmla="val 10828"/>
              </a:avLst>
            </a:prstGeom>
            <a:solidFill>
              <a:srgbClr val="FBF7F5"/>
            </a:solidFill>
            <a:ln w="19050">
              <a:solidFill>
                <a:srgbClr val="66665C"/>
              </a:solidFill>
            </a:ln>
          </p:spPr>
          <p:txBody>
            <a:bodyPr vert="horz" wrap="square"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1"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1"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1"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457200" rtl="0" eaLnBrk="1" fontAlgn="auto" latinLnBrk="0" hangingPunct="1">
                <a:lnSpc>
                  <a:spcPct val="110000"/>
                </a:lnSpc>
                <a:spcBef>
                  <a:spcPts val="1000"/>
                </a:spcBef>
                <a:spcAft>
                  <a:spcPts val="3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70AD47">
                      <a:lumMod val="75000"/>
                    </a:srgbClr>
                  </a:solidFill>
                  <a:effectLst/>
                  <a:uLnTx/>
                  <a:uFillTx/>
                  <a:latin typeface="Avenir Next Medium" panose="020B0503020202020204" pitchFamily="34" charset="0"/>
                  <a:ea typeface="+mn-ea"/>
                  <a:cs typeface="+mn-cs"/>
                </a:rPr>
                <a:t>The first work </a:t>
              </a: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that enables </a:t>
              </a:r>
              <a:b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br>
              <a:r>
                <a:rPr kumimoji="0" lang="en-US" sz="2400" b="0" i="0" u="none" strike="noStrike" kern="1200" cap="none" spc="0" normalizeH="0" baseline="0" noProof="0" dirty="0">
                  <a:ln>
                    <a:noFill/>
                  </a:ln>
                  <a:solidFill>
                    <a:srgbClr val="4472C4"/>
                  </a:solidFill>
                  <a:effectLst/>
                  <a:uLnTx/>
                  <a:uFillTx/>
                  <a:latin typeface="Avenir Next Medium" panose="020B0503020202020204" pitchFamily="34" charset="0"/>
                  <a:ea typeface="+mn-ea"/>
                  <a:cs typeface="+mn-cs"/>
                </a:rPr>
                <a:t>in-flash multi-operand bulk bitwise operations </a:t>
              </a:r>
              <a:b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b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with a </a:t>
              </a:r>
              <a:r>
                <a:rPr kumimoji="0" lang="en-US" sz="2400" b="0" i="0" u="none" strike="noStrike" kern="1200" cap="none" spc="0" normalizeH="0" baseline="0" noProof="0" dirty="0">
                  <a:ln>
                    <a:noFill/>
                  </a:ln>
                  <a:solidFill>
                    <a:srgbClr val="70AD47">
                      <a:lumMod val="75000"/>
                    </a:srgbClr>
                  </a:solidFill>
                  <a:effectLst/>
                  <a:uLnTx/>
                  <a:uFillTx/>
                  <a:latin typeface="Avenir Next Medium" panose="020B0503020202020204" pitchFamily="34" charset="0"/>
                  <a:ea typeface="+mn-ea"/>
                  <a:cs typeface="+mn-cs"/>
                </a:rPr>
                <a:t>single sensing operation</a:t>
              </a: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 and </a:t>
              </a:r>
              <a:r>
                <a:rPr kumimoji="0" lang="en-US" sz="2400" b="0" i="0" u="none" strike="noStrike" kern="1200" cap="none" spc="0" normalizeH="0" baseline="0" noProof="0" dirty="0">
                  <a:ln>
                    <a:noFill/>
                  </a:ln>
                  <a:solidFill>
                    <a:srgbClr val="70AD47">
                      <a:lumMod val="75000"/>
                    </a:srgbClr>
                  </a:solidFill>
                  <a:effectLst/>
                  <a:uLnTx/>
                  <a:uFillTx/>
                  <a:latin typeface="Avenir Next Medium" panose="020B0503020202020204" pitchFamily="34" charset="0"/>
                  <a:ea typeface="+mn-ea"/>
                  <a:cs typeface="+mn-cs"/>
                </a:rPr>
                <a:t>high reliability</a:t>
              </a:r>
            </a:p>
          </p:txBody>
        </p:sp>
        <p:pic>
          <p:nvPicPr>
            <p:cNvPr id="8" name="Graphic 7" descr="Badge Tick with solid fill">
              <a:extLst>
                <a:ext uri="{FF2B5EF4-FFF2-40B4-BE49-F238E27FC236}">
                  <a16:creationId xmlns:a16="http://schemas.microsoft.com/office/drawing/2014/main" id="{24FF4A1C-A0AC-2E53-B183-65B541AC43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182" y="1393802"/>
              <a:ext cx="1005840" cy="1005840"/>
            </a:xfrm>
            <a:prstGeom prst="rect">
              <a:avLst/>
            </a:prstGeom>
          </p:spPr>
        </p:pic>
      </p:grpSp>
      <p:grpSp>
        <p:nvGrpSpPr>
          <p:cNvPr id="12" name="Group 11">
            <a:extLst>
              <a:ext uri="{FF2B5EF4-FFF2-40B4-BE49-F238E27FC236}">
                <a16:creationId xmlns:a16="http://schemas.microsoft.com/office/drawing/2014/main" id="{AEFD5C5E-47C9-5A53-358C-0BA6ED8A533B}"/>
              </a:ext>
            </a:extLst>
          </p:cNvPr>
          <p:cNvGrpSpPr/>
          <p:nvPr/>
        </p:nvGrpSpPr>
        <p:grpSpPr>
          <a:xfrm>
            <a:off x="163902" y="2928929"/>
            <a:ext cx="8636977" cy="985236"/>
            <a:chOff x="163902" y="3559646"/>
            <a:chExt cx="8636977" cy="985236"/>
          </a:xfrm>
        </p:grpSpPr>
        <p:sp>
          <p:nvSpPr>
            <p:cNvPr id="13" name="Content Placeholder 3">
              <a:extLst>
                <a:ext uri="{FF2B5EF4-FFF2-40B4-BE49-F238E27FC236}">
                  <a16:creationId xmlns:a16="http://schemas.microsoft.com/office/drawing/2014/main" id="{2FF1A921-1F98-E873-D24F-C7C5FE20B59E}"/>
                </a:ext>
              </a:extLst>
            </p:cNvPr>
            <p:cNvSpPr txBox="1">
              <a:spLocks/>
            </p:cNvSpPr>
            <p:nvPr/>
          </p:nvSpPr>
          <p:spPr>
            <a:xfrm>
              <a:off x="1240268" y="3559646"/>
              <a:ext cx="7560611" cy="985236"/>
            </a:xfrm>
            <a:prstGeom prst="roundRect">
              <a:avLst>
                <a:gd name="adj" fmla="val 16542"/>
              </a:avLst>
            </a:prstGeom>
            <a:solidFill>
              <a:srgbClr val="FBF7F5"/>
            </a:solidFill>
            <a:ln w="19050">
              <a:solidFill>
                <a:srgbClr val="66665C"/>
              </a:solidFill>
            </a:ln>
          </p:spPr>
          <p:txBody>
            <a:bodyPr vert="horz" wrap="square" lIns="91440" tIns="45720" rIns="91440" bIns="45720" rtlCol="0" anchor="ctr" anchorCtr="0">
              <a:noAutofit/>
            </a:bodyPr>
            <a:lstStyle>
              <a:defPPr>
                <a:defRPr lang="en-US"/>
              </a:defPPr>
              <a:lvl1pPr indent="0" algn="ctr">
                <a:lnSpc>
                  <a:spcPct val="110000"/>
                </a:lnSpc>
                <a:spcBef>
                  <a:spcPts val="1000"/>
                </a:spcBef>
                <a:spcAft>
                  <a:spcPts val="300"/>
                </a:spcAft>
                <a:buFont typeface="Arial" panose="020B0604020202020204" pitchFamily="34" charset="0"/>
                <a:buNone/>
                <a:defRPr sz="2400" b="0">
                  <a:latin typeface="Cambria" panose="02040503050406030204" pitchFamily="18" charset="0"/>
                </a:defRPr>
              </a:lvl1pPr>
              <a:lvl2pPr marL="685800" indent="-228600" defTabSz="914400">
                <a:lnSpc>
                  <a:spcPct val="90000"/>
                </a:lnSpc>
                <a:spcBef>
                  <a:spcPts val="500"/>
                </a:spcBef>
                <a:buFont typeface="Arial" panose="020B0604020202020204" pitchFamily="34" charset="0"/>
                <a:buChar char="•"/>
                <a:defRPr sz="2400" b="1">
                  <a:latin typeface="Cambria" panose="02040503050406030204" pitchFamily="18" charset="0"/>
                </a:defRPr>
              </a:lvl2pPr>
              <a:lvl3pPr marL="1143000" indent="-228600" defTabSz="914400">
                <a:lnSpc>
                  <a:spcPct val="90000"/>
                </a:lnSpc>
                <a:spcBef>
                  <a:spcPts val="500"/>
                </a:spcBef>
                <a:buFont typeface="Arial" panose="020B0604020202020204" pitchFamily="34" charset="0"/>
                <a:buChar char="•"/>
                <a:defRPr sz="2200" b="1">
                  <a:latin typeface="Cambria" panose="02040503050406030204" pitchFamily="18" charset="0"/>
                </a:defRPr>
              </a:lvl3pPr>
              <a:lvl4pPr marL="1600200" indent="-228600" defTabSz="914400">
                <a:lnSpc>
                  <a:spcPct val="90000"/>
                </a:lnSpc>
                <a:spcBef>
                  <a:spcPts val="500"/>
                </a:spcBef>
                <a:buFont typeface="Arial" panose="020B0604020202020204" pitchFamily="34" charset="0"/>
                <a:buChar char="•"/>
                <a:defRPr sz="2200" b="1">
                  <a:latin typeface="Cambria" panose="02040503050406030204" pitchFamily="18" charset="0"/>
                </a:defRPr>
              </a:lvl4pPr>
              <a:lvl5pPr marL="2057400" indent="-228600" defTabSz="914400">
                <a:lnSpc>
                  <a:spcPct val="90000"/>
                </a:lnSpc>
                <a:spcBef>
                  <a:spcPts val="500"/>
                </a:spcBef>
                <a:buFont typeface="Arial" panose="020B0604020202020204" pitchFamily="34" charset="0"/>
                <a:buChar char="•"/>
                <a:defRPr sz="2200" b="1">
                  <a:latin typeface="Cambria" panose="02040503050406030204" pitchFamily="18"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marR="0" lvl="0" indent="0" algn="ctr" defTabSz="914400" rtl="0" eaLnBrk="1" fontAlgn="auto" latinLnBrk="0" hangingPunct="1">
                <a:lnSpc>
                  <a:spcPct val="110000"/>
                </a:lnSpc>
                <a:spcBef>
                  <a:spcPts val="1000"/>
                </a:spcBef>
                <a:spcAft>
                  <a:spcPts val="3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70AD47">
                      <a:lumMod val="75000"/>
                    </a:srgbClr>
                  </a:solidFill>
                  <a:effectLst/>
                  <a:uLnTx/>
                  <a:uFillTx/>
                  <a:latin typeface="Avenir Next Medium" panose="020B0503020202020204" pitchFamily="34" charset="0"/>
                  <a:ea typeface="+mn-ea"/>
                  <a:cs typeface="+mn-cs"/>
                </a:rPr>
                <a:t>Improves performance </a:t>
              </a:r>
              <a:br>
                <a:rPr kumimoji="0" lang="en-US" sz="2400" b="0" i="0" u="none" strike="noStrike" kern="1200" cap="none" spc="0" normalizeH="0" baseline="0" noProof="0" dirty="0">
                  <a:ln>
                    <a:noFill/>
                  </a:ln>
                  <a:solidFill>
                    <a:srgbClr val="70AD47">
                      <a:lumMod val="75000"/>
                    </a:srgbClr>
                  </a:solidFill>
                  <a:effectLst/>
                  <a:uLnTx/>
                  <a:uFillTx/>
                  <a:latin typeface="Avenir Next Medium" panose="020B0503020202020204" pitchFamily="34" charset="0"/>
                  <a:ea typeface="+mn-ea"/>
                  <a:cs typeface="+mn-cs"/>
                </a:rPr>
              </a:b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by </a:t>
              </a:r>
              <a:r>
                <a:rPr kumimoji="0" lang="en-US" sz="2400" b="0" i="0" u="none" strike="noStrike" kern="1200" cap="none" spc="0" normalizeH="0" baseline="0" noProof="0" dirty="0">
                  <a:ln>
                    <a:noFill/>
                  </a:ln>
                  <a:solidFill>
                    <a:srgbClr val="4472C4"/>
                  </a:solidFill>
                  <a:effectLst/>
                  <a:uLnTx/>
                  <a:uFillTx/>
                  <a:latin typeface="Avenir Next Medium" panose="020B0503020202020204" pitchFamily="34" charset="0"/>
                  <a:ea typeface="+mn-ea"/>
                  <a:cs typeface="+mn-cs"/>
                </a:rPr>
                <a:t>32x</a:t>
              </a: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a:t>
              </a:r>
              <a:r>
                <a:rPr kumimoji="0" lang="en-US" sz="2400" b="0" i="0" u="none" strike="noStrike" kern="1200" cap="none" spc="0" normalizeH="0" baseline="0" noProof="0" dirty="0">
                  <a:ln>
                    <a:noFill/>
                  </a:ln>
                  <a:solidFill>
                    <a:srgbClr val="4472C4"/>
                  </a:solidFill>
                  <a:effectLst/>
                  <a:uLnTx/>
                  <a:uFillTx/>
                  <a:latin typeface="Avenir Next Medium" panose="020B0503020202020204" pitchFamily="34" charset="0"/>
                  <a:ea typeface="+mn-ea"/>
                  <a:cs typeface="+mn-cs"/>
                </a:rPr>
                <a:t>25x</a:t>
              </a: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a:t>
              </a:r>
              <a:r>
                <a:rPr kumimoji="0" lang="en-US" sz="2400" b="0" i="0" u="none" strike="noStrike" kern="1200" cap="none" spc="0" normalizeH="0" baseline="0" noProof="0" dirty="0">
                  <a:ln>
                    <a:noFill/>
                  </a:ln>
                  <a:solidFill>
                    <a:srgbClr val="4472C4"/>
                  </a:solidFill>
                  <a:effectLst/>
                  <a:uLnTx/>
                  <a:uFillTx/>
                  <a:latin typeface="Avenir Next Medium" panose="020B0503020202020204" pitchFamily="34" charset="0"/>
                  <a:ea typeface="+mn-ea"/>
                  <a:cs typeface="+mn-cs"/>
                </a:rPr>
                <a:t>3.5x</a:t>
              </a: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 over </a:t>
              </a:r>
              <a:r>
                <a:rPr kumimoji="0" lang="en-US" sz="2400" b="0" i="0" u="none" strike="noStrike" kern="1200" cap="none" spc="0" normalizeH="0" baseline="0" noProof="0" dirty="0">
                  <a:ln>
                    <a:noFill/>
                  </a:ln>
                  <a:solidFill>
                    <a:srgbClr val="C80060"/>
                  </a:solidFill>
                  <a:effectLst/>
                  <a:uLnTx/>
                  <a:uFillTx/>
                  <a:latin typeface="Avenir Next Medium" panose="020B0503020202020204" pitchFamily="34" charset="0"/>
                  <a:ea typeface="+mn-ea"/>
                  <a:cs typeface="+mn-cs"/>
                </a:rPr>
                <a:t>OSP</a:t>
              </a: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a:t>
              </a:r>
              <a:r>
                <a:rPr kumimoji="0" lang="en-US" sz="2400" b="0" i="0" u="none" strike="noStrike" kern="1200" cap="none" spc="0" normalizeH="0" baseline="0" noProof="0" dirty="0">
                  <a:ln>
                    <a:noFill/>
                  </a:ln>
                  <a:solidFill>
                    <a:srgbClr val="C80060"/>
                  </a:solidFill>
                  <a:effectLst/>
                  <a:uLnTx/>
                  <a:uFillTx/>
                  <a:latin typeface="Avenir Next Medium" panose="020B0503020202020204" pitchFamily="34" charset="0"/>
                  <a:ea typeface="+mn-ea"/>
                  <a:cs typeface="+mn-cs"/>
                </a:rPr>
                <a:t>ISP</a:t>
              </a: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a:t>
              </a:r>
              <a:r>
                <a:rPr kumimoji="0" lang="en-US" sz="2400" b="0" i="0" u="none" strike="noStrike" kern="1200" cap="none" spc="0" normalizeH="0" baseline="0" noProof="0" dirty="0" err="1">
                  <a:ln>
                    <a:noFill/>
                  </a:ln>
                  <a:solidFill>
                    <a:srgbClr val="C80060"/>
                  </a:solidFill>
                  <a:effectLst/>
                  <a:uLnTx/>
                  <a:uFillTx/>
                  <a:latin typeface="Avenir Next Medium" panose="020B0503020202020204" pitchFamily="34" charset="0"/>
                  <a:ea typeface="+mn-ea"/>
                  <a:cs typeface="+mn-cs"/>
                </a:rPr>
                <a:t>ParaBit</a:t>
              </a:r>
              <a:endPar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endParaRPr>
            </a:p>
          </p:txBody>
        </p:sp>
        <p:pic>
          <p:nvPicPr>
            <p:cNvPr id="14" name="Graphic 13" descr="Bar graph with upward trend with solid fill">
              <a:extLst>
                <a:ext uri="{FF2B5EF4-FFF2-40B4-BE49-F238E27FC236}">
                  <a16:creationId xmlns:a16="http://schemas.microsoft.com/office/drawing/2014/main" id="{82F73D21-72E3-240B-8304-A3DB414C3D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3902" y="3595064"/>
              <a:ext cx="914400" cy="914400"/>
            </a:xfrm>
            <a:prstGeom prst="rect">
              <a:avLst/>
            </a:prstGeom>
          </p:spPr>
        </p:pic>
      </p:grpSp>
      <p:grpSp>
        <p:nvGrpSpPr>
          <p:cNvPr id="15" name="Group 14">
            <a:extLst>
              <a:ext uri="{FF2B5EF4-FFF2-40B4-BE49-F238E27FC236}">
                <a16:creationId xmlns:a16="http://schemas.microsoft.com/office/drawing/2014/main" id="{559DFC99-B464-C499-D6B5-67E5934BA977}"/>
              </a:ext>
            </a:extLst>
          </p:cNvPr>
          <p:cNvGrpSpPr/>
          <p:nvPr/>
        </p:nvGrpSpPr>
        <p:grpSpPr>
          <a:xfrm>
            <a:off x="163902" y="4104387"/>
            <a:ext cx="8636976" cy="1030490"/>
            <a:chOff x="163902" y="4830765"/>
            <a:chExt cx="8636976" cy="1030490"/>
          </a:xfrm>
        </p:grpSpPr>
        <p:sp>
          <p:nvSpPr>
            <p:cNvPr id="16" name="Content Placeholder 3">
              <a:extLst>
                <a:ext uri="{FF2B5EF4-FFF2-40B4-BE49-F238E27FC236}">
                  <a16:creationId xmlns:a16="http://schemas.microsoft.com/office/drawing/2014/main" id="{E6E92876-893B-2880-2E44-779029F8B46E}"/>
                </a:ext>
              </a:extLst>
            </p:cNvPr>
            <p:cNvSpPr txBox="1">
              <a:spLocks/>
            </p:cNvSpPr>
            <p:nvPr/>
          </p:nvSpPr>
          <p:spPr>
            <a:xfrm>
              <a:off x="1240268" y="4830765"/>
              <a:ext cx="7560610" cy="1030490"/>
            </a:xfrm>
            <a:prstGeom prst="roundRect">
              <a:avLst>
                <a:gd name="adj" fmla="val 14775"/>
              </a:avLst>
            </a:prstGeom>
            <a:solidFill>
              <a:srgbClr val="FBF7F5"/>
            </a:solidFill>
            <a:ln w="19050">
              <a:solidFill>
                <a:srgbClr val="66665C"/>
              </a:solidFill>
            </a:ln>
          </p:spPr>
          <p:txBody>
            <a:bodyPr vert="horz" wrap="square" lIns="91440" tIns="45720" rIns="91440" bIns="45720" rtlCol="0" anchor="ctr" anchorCtr="0">
              <a:noAutofit/>
            </a:bodyPr>
            <a:lstStyle>
              <a:defPPr>
                <a:defRPr lang="en-US"/>
              </a:defPPr>
              <a:lvl1pPr indent="0" algn="ctr">
                <a:lnSpc>
                  <a:spcPct val="110000"/>
                </a:lnSpc>
                <a:spcBef>
                  <a:spcPts val="1000"/>
                </a:spcBef>
                <a:spcAft>
                  <a:spcPts val="300"/>
                </a:spcAft>
                <a:buFont typeface="Arial" panose="020B0604020202020204" pitchFamily="34" charset="0"/>
                <a:buNone/>
                <a:defRPr sz="2400" b="0">
                  <a:latin typeface="Cambria" panose="02040503050406030204" pitchFamily="18" charset="0"/>
                </a:defRPr>
              </a:lvl1pPr>
              <a:lvl2pPr marL="685800" indent="-228600" defTabSz="914400">
                <a:lnSpc>
                  <a:spcPct val="90000"/>
                </a:lnSpc>
                <a:spcBef>
                  <a:spcPts val="500"/>
                </a:spcBef>
                <a:buFont typeface="Arial" panose="020B0604020202020204" pitchFamily="34" charset="0"/>
                <a:buChar char="•"/>
                <a:defRPr sz="2400" b="1">
                  <a:latin typeface="Cambria" panose="02040503050406030204" pitchFamily="18" charset="0"/>
                </a:defRPr>
              </a:lvl2pPr>
              <a:lvl3pPr marL="1143000" indent="-228600" defTabSz="914400">
                <a:lnSpc>
                  <a:spcPct val="90000"/>
                </a:lnSpc>
                <a:spcBef>
                  <a:spcPts val="500"/>
                </a:spcBef>
                <a:buFont typeface="Arial" panose="020B0604020202020204" pitchFamily="34" charset="0"/>
                <a:buChar char="•"/>
                <a:defRPr sz="2200" b="1">
                  <a:latin typeface="Cambria" panose="02040503050406030204" pitchFamily="18" charset="0"/>
                </a:defRPr>
              </a:lvl3pPr>
              <a:lvl4pPr marL="1600200" indent="-228600" defTabSz="914400">
                <a:lnSpc>
                  <a:spcPct val="90000"/>
                </a:lnSpc>
                <a:spcBef>
                  <a:spcPts val="500"/>
                </a:spcBef>
                <a:buFont typeface="Arial" panose="020B0604020202020204" pitchFamily="34" charset="0"/>
                <a:buChar char="•"/>
                <a:defRPr sz="2200" b="1">
                  <a:latin typeface="Cambria" panose="02040503050406030204" pitchFamily="18" charset="0"/>
                </a:defRPr>
              </a:lvl4pPr>
              <a:lvl5pPr marL="2057400" indent="-228600" defTabSz="914400">
                <a:lnSpc>
                  <a:spcPct val="90000"/>
                </a:lnSpc>
                <a:spcBef>
                  <a:spcPts val="500"/>
                </a:spcBef>
                <a:buFont typeface="Arial" panose="020B0604020202020204" pitchFamily="34" charset="0"/>
                <a:buChar char="•"/>
                <a:defRPr sz="2200" b="1">
                  <a:latin typeface="Cambria" panose="02040503050406030204" pitchFamily="18"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marR="0" lvl="0" indent="0" algn="ctr" defTabSz="914400" rtl="0" eaLnBrk="1" fontAlgn="auto" latinLnBrk="0" hangingPunct="1">
                <a:lnSpc>
                  <a:spcPct val="110000"/>
                </a:lnSpc>
                <a:spcBef>
                  <a:spcPts val="1000"/>
                </a:spcBef>
                <a:spcAft>
                  <a:spcPts val="3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70AD47">
                      <a:lumMod val="75000"/>
                    </a:srgbClr>
                  </a:solidFill>
                  <a:effectLst/>
                  <a:uLnTx/>
                  <a:uFillTx/>
                  <a:latin typeface="Avenir Next Medium" panose="020B0503020202020204" pitchFamily="34" charset="0"/>
                  <a:ea typeface="+mn-ea"/>
                  <a:cs typeface="+mn-cs"/>
                </a:rPr>
                <a:t>Improves energy efficiency </a:t>
              </a:r>
              <a:br>
                <a:rPr kumimoji="0" lang="en-US" sz="2400" b="0" i="0" u="none" strike="noStrike" kern="1200" cap="none" spc="0" normalizeH="0" baseline="0" noProof="0" dirty="0">
                  <a:ln>
                    <a:noFill/>
                  </a:ln>
                  <a:solidFill>
                    <a:srgbClr val="70AD47">
                      <a:lumMod val="75000"/>
                    </a:srgbClr>
                  </a:solidFill>
                  <a:effectLst/>
                  <a:uLnTx/>
                  <a:uFillTx/>
                  <a:latin typeface="Avenir Next Medium" panose="020B0503020202020204" pitchFamily="34" charset="0"/>
                  <a:ea typeface="+mn-ea"/>
                  <a:cs typeface="+mn-cs"/>
                </a:rPr>
              </a:b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by </a:t>
              </a:r>
              <a:r>
                <a:rPr kumimoji="0" lang="en-US" sz="2400" b="0" i="0" u="none" strike="noStrike" kern="1200" cap="none" spc="0" normalizeH="0" baseline="0" noProof="0" dirty="0">
                  <a:ln>
                    <a:noFill/>
                  </a:ln>
                  <a:solidFill>
                    <a:srgbClr val="4472C4"/>
                  </a:solidFill>
                  <a:effectLst/>
                  <a:uLnTx/>
                  <a:uFillTx/>
                  <a:latin typeface="Avenir Next Medium" panose="020B0503020202020204" pitchFamily="34" charset="0"/>
                  <a:ea typeface="+mn-ea"/>
                  <a:cs typeface="+mn-cs"/>
                </a:rPr>
                <a:t>95x</a:t>
              </a: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a:t>
              </a:r>
              <a:r>
                <a:rPr kumimoji="0" lang="en-US" sz="2400" b="0" i="0" u="none" strike="noStrike" kern="1200" cap="none" spc="0" normalizeH="0" baseline="0" noProof="0" dirty="0">
                  <a:ln>
                    <a:noFill/>
                  </a:ln>
                  <a:solidFill>
                    <a:srgbClr val="4472C4"/>
                  </a:solidFill>
                  <a:effectLst/>
                  <a:uLnTx/>
                  <a:uFillTx/>
                  <a:latin typeface="Avenir Next Medium" panose="020B0503020202020204" pitchFamily="34" charset="0"/>
                  <a:ea typeface="+mn-ea"/>
                  <a:cs typeface="+mn-cs"/>
                </a:rPr>
                <a:t>13.4x</a:t>
              </a: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a:t>
              </a:r>
              <a:r>
                <a:rPr kumimoji="0" lang="en-US" sz="2400" b="0" i="0" u="none" strike="noStrike" kern="1200" cap="none" spc="0" normalizeH="0" baseline="0" noProof="0" dirty="0">
                  <a:ln>
                    <a:noFill/>
                  </a:ln>
                  <a:solidFill>
                    <a:srgbClr val="4472C4"/>
                  </a:solidFill>
                  <a:effectLst/>
                  <a:uLnTx/>
                  <a:uFillTx/>
                  <a:latin typeface="Avenir Next Medium" panose="020B0503020202020204" pitchFamily="34" charset="0"/>
                  <a:ea typeface="+mn-ea"/>
                  <a:cs typeface="+mn-cs"/>
                </a:rPr>
                <a:t>3.3x</a:t>
              </a: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 over </a:t>
              </a:r>
              <a:r>
                <a:rPr kumimoji="0" lang="en-US" sz="2400" b="0" i="0" u="none" strike="noStrike" kern="1200" cap="none" spc="0" normalizeH="0" baseline="0" noProof="0" dirty="0">
                  <a:ln>
                    <a:noFill/>
                  </a:ln>
                  <a:solidFill>
                    <a:srgbClr val="C80060"/>
                  </a:solidFill>
                  <a:effectLst/>
                  <a:uLnTx/>
                  <a:uFillTx/>
                  <a:latin typeface="Avenir Next Medium" panose="020B0503020202020204" pitchFamily="34" charset="0"/>
                  <a:ea typeface="+mn-ea"/>
                  <a:cs typeface="+mn-cs"/>
                </a:rPr>
                <a:t>OSP</a:t>
              </a: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a:t>
              </a:r>
              <a:r>
                <a:rPr kumimoji="0" lang="en-US" sz="2400" b="0" i="0" u="none" strike="noStrike" kern="1200" cap="none" spc="0" normalizeH="0" baseline="0" noProof="0" dirty="0">
                  <a:ln>
                    <a:noFill/>
                  </a:ln>
                  <a:solidFill>
                    <a:srgbClr val="C80060"/>
                  </a:solidFill>
                  <a:effectLst/>
                  <a:uLnTx/>
                  <a:uFillTx/>
                  <a:latin typeface="Avenir Next Medium" panose="020B0503020202020204" pitchFamily="34" charset="0"/>
                  <a:ea typeface="+mn-ea"/>
                  <a:cs typeface="+mn-cs"/>
                </a:rPr>
                <a:t>ISP</a:t>
              </a:r>
              <a:r>
                <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rPr>
                <a:t>/</a:t>
              </a:r>
              <a:r>
                <a:rPr kumimoji="0" lang="en-US" sz="2400" b="0" i="0" u="none" strike="noStrike" kern="1200" cap="none" spc="0" normalizeH="0" baseline="0" noProof="0" dirty="0" err="1">
                  <a:ln>
                    <a:noFill/>
                  </a:ln>
                  <a:solidFill>
                    <a:srgbClr val="C80060"/>
                  </a:solidFill>
                  <a:effectLst/>
                  <a:uLnTx/>
                  <a:uFillTx/>
                  <a:latin typeface="Avenir Next Medium" panose="020B0503020202020204" pitchFamily="34" charset="0"/>
                  <a:ea typeface="+mn-ea"/>
                  <a:cs typeface="+mn-cs"/>
                </a:rPr>
                <a:t>ParaBit</a:t>
              </a:r>
              <a:endPar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endParaRPr>
            </a:p>
          </p:txBody>
        </p:sp>
        <p:pic>
          <p:nvPicPr>
            <p:cNvPr id="17" name="Graphic 16" descr="Renewable Energy with solid fill">
              <a:extLst>
                <a:ext uri="{FF2B5EF4-FFF2-40B4-BE49-F238E27FC236}">
                  <a16:creationId xmlns:a16="http://schemas.microsoft.com/office/drawing/2014/main" id="{B7BEC6B7-5D03-02E0-C3EE-AAFC14836BE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3902" y="4888810"/>
              <a:ext cx="914400" cy="914400"/>
            </a:xfrm>
            <a:prstGeom prst="rect">
              <a:avLst/>
            </a:prstGeom>
          </p:spPr>
        </p:pic>
      </p:grpSp>
      <p:grpSp>
        <p:nvGrpSpPr>
          <p:cNvPr id="11" name="Group 10">
            <a:extLst>
              <a:ext uri="{FF2B5EF4-FFF2-40B4-BE49-F238E27FC236}">
                <a16:creationId xmlns:a16="http://schemas.microsoft.com/office/drawing/2014/main" id="{F1066286-BDBE-A6DC-A672-790C144F41CC}"/>
              </a:ext>
            </a:extLst>
          </p:cNvPr>
          <p:cNvGrpSpPr/>
          <p:nvPr/>
        </p:nvGrpSpPr>
        <p:grpSpPr>
          <a:xfrm>
            <a:off x="252567" y="5325099"/>
            <a:ext cx="8548311" cy="1030490"/>
            <a:chOff x="252567" y="5325099"/>
            <a:chExt cx="8548311" cy="1030490"/>
          </a:xfrm>
        </p:grpSpPr>
        <p:sp>
          <p:nvSpPr>
            <p:cNvPr id="3" name="TextBox 2">
              <a:extLst>
                <a:ext uri="{FF2B5EF4-FFF2-40B4-BE49-F238E27FC236}">
                  <a16:creationId xmlns:a16="http://schemas.microsoft.com/office/drawing/2014/main" id="{B4196C3C-5267-5810-E870-F2D1E966830A}"/>
                </a:ext>
              </a:extLst>
            </p:cNvPr>
            <p:cNvSpPr txBox="1"/>
            <p:nvPr/>
          </p:nvSpPr>
          <p:spPr>
            <a:xfrm>
              <a:off x="402200" y="5486401"/>
              <a:ext cx="463588"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4000" b="1" i="0" u="none" strike="noStrike" kern="1200" cap="none" spc="0" normalizeH="0" baseline="0" noProof="0" dirty="0">
                  <a:ln>
                    <a:noFill/>
                  </a:ln>
                  <a:solidFill>
                    <a:srgbClr val="C80060"/>
                  </a:solidFill>
                  <a:effectLst/>
                  <a:uLnTx/>
                  <a:uFillTx/>
                  <a:latin typeface="Cambria" panose="02040503050406030204" pitchFamily="18" charset="0"/>
                  <a:ea typeface="+mn-ea"/>
                  <a:cs typeface="+mn-cs"/>
                </a:rPr>
                <a:t>$</a:t>
              </a:r>
            </a:p>
          </p:txBody>
        </p:sp>
        <p:grpSp>
          <p:nvGrpSpPr>
            <p:cNvPr id="10" name="Group 9">
              <a:extLst>
                <a:ext uri="{FF2B5EF4-FFF2-40B4-BE49-F238E27FC236}">
                  <a16:creationId xmlns:a16="http://schemas.microsoft.com/office/drawing/2014/main" id="{AFA7A7BB-D334-CAC2-110A-EFD74447A6E5}"/>
                </a:ext>
              </a:extLst>
            </p:cNvPr>
            <p:cNvGrpSpPr/>
            <p:nvPr/>
          </p:nvGrpSpPr>
          <p:grpSpPr>
            <a:xfrm>
              <a:off x="252567" y="5325099"/>
              <a:ext cx="8548311" cy="1030490"/>
              <a:chOff x="252567" y="5325099"/>
              <a:chExt cx="8548311" cy="1030490"/>
            </a:xfrm>
          </p:grpSpPr>
          <p:sp>
            <p:nvSpPr>
              <p:cNvPr id="4" name="&quot;No&quot; Symbol 3">
                <a:extLst>
                  <a:ext uri="{FF2B5EF4-FFF2-40B4-BE49-F238E27FC236}">
                    <a16:creationId xmlns:a16="http://schemas.microsoft.com/office/drawing/2014/main" id="{19F9258D-0687-6621-3297-63ECDC86443B}"/>
                  </a:ext>
                </a:extLst>
              </p:cNvPr>
              <p:cNvSpPr/>
              <p:nvPr/>
            </p:nvSpPr>
            <p:spPr>
              <a:xfrm>
                <a:off x="252567" y="5458917"/>
                <a:ext cx="762855" cy="762855"/>
              </a:xfrm>
              <a:prstGeom prst="noSmoking">
                <a:avLst>
                  <a:gd name="adj" fmla="val 8744"/>
                </a:avLst>
              </a:prstGeom>
              <a:solidFill>
                <a:srgbClr val="C80060"/>
              </a:solidFill>
              <a:ln>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Content Placeholder 3">
                <a:extLst>
                  <a:ext uri="{FF2B5EF4-FFF2-40B4-BE49-F238E27FC236}">
                    <a16:creationId xmlns:a16="http://schemas.microsoft.com/office/drawing/2014/main" id="{E6A0B946-41EB-8B8A-75F9-76044DF44628}"/>
                  </a:ext>
                </a:extLst>
              </p:cNvPr>
              <p:cNvSpPr txBox="1">
                <a:spLocks/>
              </p:cNvSpPr>
              <p:nvPr/>
            </p:nvSpPr>
            <p:spPr>
              <a:xfrm>
                <a:off x="1240268" y="5325099"/>
                <a:ext cx="7560610" cy="1030490"/>
              </a:xfrm>
              <a:prstGeom prst="roundRect">
                <a:avLst>
                  <a:gd name="adj" fmla="val 14775"/>
                </a:avLst>
              </a:prstGeom>
              <a:solidFill>
                <a:srgbClr val="FBF7F5"/>
              </a:solidFill>
              <a:ln w="19050">
                <a:solidFill>
                  <a:srgbClr val="66665C"/>
                </a:solidFill>
              </a:ln>
            </p:spPr>
            <p:txBody>
              <a:bodyPr vert="horz" wrap="square" lIns="91440" tIns="45720" rIns="91440" bIns="45720" rtlCol="0" anchor="ctr" anchorCtr="0">
                <a:noAutofit/>
              </a:bodyPr>
              <a:lstStyle>
                <a:defPPr>
                  <a:defRPr lang="en-US"/>
                </a:defPPr>
                <a:lvl1pPr indent="0" algn="ctr">
                  <a:lnSpc>
                    <a:spcPct val="110000"/>
                  </a:lnSpc>
                  <a:spcBef>
                    <a:spcPts val="1000"/>
                  </a:spcBef>
                  <a:spcAft>
                    <a:spcPts val="300"/>
                  </a:spcAft>
                  <a:buFont typeface="Arial" panose="020B0604020202020204" pitchFamily="34" charset="0"/>
                  <a:buNone/>
                  <a:defRPr sz="2400" b="0">
                    <a:latin typeface="Cambria" panose="02040503050406030204" pitchFamily="18" charset="0"/>
                  </a:defRPr>
                </a:lvl1pPr>
                <a:lvl2pPr marL="685800" indent="-228600" defTabSz="914400">
                  <a:lnSpc>
                    <a:spcPct val="90000"/>
                  </a:lnSpc>
                  <a:spcBef>
                    <a:spcPts val="500"/>
                  </a:spcBef>
                  <a:buFont typeface="Arial" panose="020B0604020202020204" pitchFamily="34" charset="0"/>
                  <a:buChar char="•"/>
                  <a:defRPr sz="2400" b="1">
                    <a:latin typeface="Cambria" panose="02040503050406030204" pitchFamily="18" charset="0"/>
                  </a:defRPr>
                </a:lvl2pPr>
                <a:lvl3pPr marL="1143000" indent="-228600" defTabSz="914400">
                  <a:lnSpc>
                    <a:spcPct val="90000"/>
                  </a:lnSpc>
                  <a:spcBef>
                    <a:spcPts val="500"/>
                  </a:spcBef>
                  <a:buFont typeface="Arial" panose="020B0604020202020204" pitchFamily="34" charset="0"/>
                  <a:buChar char="•"/>
                  <a:defRPr sz="2200" b="1">
                    <a:latin typeface="Cambria" panose="02040503050406030204" pitchFamily="18" charset="0"/>
                  </a:defRPr>
                </a:lvl3pPr>
                <a:lvl4pPr marL="1600200" indent="-228600" defTabSz="914400">
                  <a:lnSpc>
                    <a:spcPct val="90000"/>
                  </a:lnSpc>
                  <a:spcBef>
                    <a:spcPts val="500"/>
                  </a:spcBef>
                  <a:buFont typeface="Arial" panose="020B0604020202020204" pitchFamily="34" charset="0"/>
                  <a:buChar char="•"/>
                  <a:defRPr sz="2200" b="1">
                    <a:latin typeface="Cambria" panose="02040503050406030204" pitchFamily="18" charset="0"/>
                  </a:defRPr>
                </a:lvl4pPr>
                <a:lvl5pPr marL="2057400" indent="-228600" defTabSz="914400">
                  <a:lnSpc>
                    <a:spcPct val="90000"/>
                  </a:lnSpc>
                  <a:spcBef>
                    <a:spcPts val="500"/>
                  </a:spcBef>
                  <a:buFont typeface="Arial" panose="020B0604020202020204" pitchFamily="34" charset="0"/>
                  <a:buChar char="•"/>
                  <a:defRPr sz="2200" b="1">
                    <a:latin typeface="Cambria" panose="02040503050406030204" pitchFamily="18"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marL="0" marR="0" lvl="0" indent="0" algn="ctr" defTabSz="914400" rtl="0" eaLnBrk="1" fontAlgn="auto" latinLnBrk="0" hangingPunct="1">
                  <a:lnSpc>
                    <a:spcPct val="110000"/>
                  </a:lnSpc>
                  <a:spcBef>
                    <a:spcPts val="1000"/>
                  </a:spcBef>
                  <a:spcAft>
                    <a:spcPts val="30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70AD47">
                        <a:lumMod val="75000"/>
                      </a:srgbClr>
                    </a:solidFill>
                    <a:effectLst/>
                    <a:uLnTx/>
                    <a:uFillTx/>
                    <a:latin typeface="Avenir Next Medium" panose="020B0503020202020204" pitchFamily="34" charset="0"/>
                    <a:ea typeface="+mn-ea"/>
                    <a:cs typeface="+mn-cs"/>
                  </a:rPr>
                  <a:t>Low-cost</a:t>
                </a:r>
                <a:r>
                  <a:rPr kumimoji="0" lang="en-GB" sz="2400" b="0" i="0" u="none" strike="noStrike" kern="1200" cap="none" spc="0" normalizeH="0" baseline="0" noProof="0" dirty="0">
                    <a:ln>
                      <a:noFill/>
                    </a:ln>
                    <a:solidFill>
                      <a:srgbClr val="000000"/>
                    </a:solidFill>
                    <a:effectLst/>
                    <a:uLnTx/>
                    <a:uFillTx/>
                    <a:latin typeface="Avenir Next Medium" panose="020B0503020202020204" pitchFamily="34" charset="0"/>
                    <a:ea typeface="+mn-ea"/>
                    <a:cs typeface="+mn-cs"/>
                  </a:rPr>
                  <a:t> &amp; requires </a:t>
                </a:r>
                <a:r>
                  <a:rPr kumimoji="0" lang="en-GB" sz="2400" b="0" i="0" u="none" strike="noStrike" kern="1200" cap="none" spc="0" normalizeH="0" baseline="0" noProof="0" dirty="0">
                    <a:ln>
                      <a:noFill/>
                    </a:ln>
                    <a:solidFill>
                      <a:srgbClr val="70AD47">
                        <a:lumMod val="75000"/>
                      </a:srgbClr>
                    </a:solidFill>
                    <a:effectLst/>
                    <a:uLnTx/>
                    <a:uFillTx/>
                    <a:latin typeface="Avenir Next Medium" panose="020B0503020202020204" pitchFamily="34" charset="0"/>
                    <a:ea typeface="+mn-ea"/>
                    <a:cs typeface="+mn-cs"/>
                  </a:rPr>
                  <a:t>no changes </a:t>
                </a:r>
                <a:r>
                  <a:rPr kumimoji="0" lang="en-GB" sz="2400" b="0" i="0" u="none" strike="noStrike" kern="1200" cap="none" spc="0" normalizeH="0" baseline="0" noProof="0" dirty="0">
                    <a:ln>
                      <a:noFill/>
                    </a:ln>
                    <a:solidFill>
                      <a:srgbClr val="000000"/>
                    </a:solidFill>
                    <a:effectLst/>
                    <a:uLnTx/>
                    <a:uFillTx/>
                    <a:latin typeface="Avenir Next Medium" panose="020B0503020202020204" pitchFamily="34" charset="0"/>
                    <a:ea typeface="+mn-ea"/>
                    <a:cs typeface="+mn-cs"/>
                  </a:rPr>
                  <a:t>to flash cell arrays</a:t>
                </a:r>
                <a:endParaRPr kumimoji="0" lang="en-US" sz="2400" b="0" i="0" u="none" strike="noStrike" kern="1200" cap="none" spc="0" normalizeH="0" baseline="0" noProof="0" dirty="0">
                  <a:ln>
                    <a:noFill/>
                  </a:ln>
                  <a:solidFill>
                    <a:prstClr val="black"/>
                  </a:solidFill>
                  <a:effectLst/>
                  <a:uLnTx/>
                  <a:uFillTx/>
                  <a:latin typeface="Avenir Next Medium" panose="020B0503020202020204" pitchFamily="34" charset="0"/>
                  <a:ea typeface="+mn-ea"/>
                  <a:cs typeface="+mn-cs"/>
                </a:endParaRPr>
              </a:p>
            </p:txBody>
          </p:sp>
        </p:grpSp>
      </p:grpSp>
    </p:spTree>
    <p:extLst>
      <p:ext uri="{BB962C8B-B14F-4D97-AF65-F5344CB8AC3E}">
        <p14:creationId xmlns:p14="http://schemas.microsoft.com/office/powerpoint/2010/main" val="718177115"/>
      </p:ext>
    </p:extLst>
  </p:cSld>
  <p:clrMapOvr>
    <a:masterClrMapping/>
  </p:clrMapOvr>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5A3729-EBE5-1D1C-41F1-581144C41257}"/>
              </a:ext>
            </a:extLst>
          </p:cNvPr>
          <p:cNvSpPr>
            <a:spLocks noGrp="1"/>
          </p:cNvSpPr>
          <p:nvPr>
            <p:ph idx="1"/>
          </p:nvPr>
        </p:nvSpPr>
        <p:spPr/>
        <p:txBody>
          <a:bodyPr/>
          <a:lstStyle/>
          <a:p>
            <a:r>
              <a:rPr lang="en-CH" dirty="0">
                <a:solidFill>
                  <a:srgbClr val="C80060"/>
                </a:solidFill>
                <a:latin typeface="Avenir Next Medium" panose="020B0503020202020204" pitchFamily="34" charset="0"/>
              </a:rPr>
              <a:t>Flash-Cosmos </a:t>
            </a:r>
            <a:r>
              <a:rPr lang="en-CH" dirty="0">
                <a:latin typeface="Avenir Next Medium" panose="020B0503020202020204" pitchFamily="34" charset="0"/>
              </a:rPr>
              <a:t>enables</a:t>
            </a:r>
          </a:p>
          <a:p>
            <a:pPr lvl="1"/>
            <a:r>
              <a:rPr lang="en-CH" dirty="0"/>
              <a:t>Computation on</a:t>
            </a:r>
            <a:r>
              <a:rPr lang="en-CH" dirty="0">
                <a:solidFill>
                  <a:schemeClr val="accent6">
                    <a:lumMod val="75000"/>
                  </a:schemeClr>
                </a:solidFill>
              </a:rPr>
              <a:t> multiple operands with a single sensing operation</a:t>
            </a:r>
          </a:p>
          <a:p>
            <a:pPr lvl="1"/>
            <a:r>
              <a:rPr lang="en-CH" dirty="0">
                <a:solidFill>
                  <a:schemeClr val="accent6">
                    <a:lumMod val="75000"/>
                  </a:schemeClr>
                </a:solidFill>
              </a:rPr>
              <a:t>Accurate</a:t>
            </a:r>
            <a:r>
              <a:rPr lang="en-CH" dirty="0"/>
              <a:t> </a:t>
            </a:r>
            <a:r>
              <a:rPr lang="en-CH" dirty="0">
                <a:solidFill>
                  <a:schemeClr val="accent6">
                    <a:lumMod val="75000"/>
                  </a:schemeClr>
                </a:solidFill>
              </a:rPr>
              <a:t>computation results </a:t>
            </a:r>
            <a:r>
              <a:rPr lang="en-CH" dirty="0"/>
              <a:t>by eliminating raw bit errors in stored data</a:t>
            </a:r>
          </a:p>
        </p:txBody>
      </p:sp>
      <p:sp>
        <p:nvSpPr>
          <p:cNvPr id="2" name="Title 1">
            <a:extLst>
              <a:ext uri="{FF2B5EF4-FFF2-40B4-BE49-F238E27FC236}">
                <a16:creationId xmlns:a16="http://schemas.microsoft.com/office/drawing/2014/main" id="{6E640449-3158-8422-1F82-6D84E53755BF}"/>
              </a:ext>
            </a:extLst>
          </p:cNvPr>
          <p:cNvSpPr>
            <a:spLocks noGrp="1"/>
          </p:cNvSpPr>
          <p:nvPr>
            <p:ph type="title"/>
          </p:nvPr>
        </p:nvSpPr>
        <p:spPr/>
        <p:txBody>
          <a:bodyPr/>
          <a:lstStyle/>
          <a:p>
            <a:r>
              <a:rPr lang="en-CH"/>
              <a:t>Flash-Cosmos</a:t>
            </a:r>
            <a:r>
              <a:rPr lang="en-US" dirty="0"/>
              <a:t>: Basic Ideas</a:t>
            </a:r>
            <a:endParaRPr lang="en-CH" dirty="0"/>
          </a:p>
        </p:txBody>
      </p:sp>
      <p:sp>
        <p:nvSpPr>
          <p:cNvPr id="4" name="Rounded Rectangle 21">
            <a:extLst>
              <a:ext uri="{FF2B5EF4-FFF2-40B4-BE49-F238E27FC236}">
                <a16:creationId xmlns:a16="http://schemas.microsoft.com/office/drawing/2014/main" id="{C22F2311-C360-DF55-866C-ADE55BFFB12D}"/>
              </a:ext>
            </a:extLst>
          </p:cNvPr>
          <p:cNvSpPr/>
          <p:nvPr/>
        </p:nvSpPr>
        <p:spPr bwMode="auto">
          <a:xfrm>
            <a:off x="2143831" y="2497384"/>
            <a:ext cx="4856339" cy="3490453"/>
          </a:xfrm>
          <a:prstGeom prst="roundRect">
            <a:avLst>
              <a:gd name="adj" fmla="val 6232"/>
            </a:avLst>
          </a:prstGeom>
          <a:solidFill>
            <a:schemeClr val="accent4">
              <a:lumMod val="75000"/>
            </a:schemeClr>
          </a:soli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H" sz="2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NAND Flash </a:t>
            </a:r>
            <a:r>
              <a:rPr kumimoji="0" lang="en-IN" sz="2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Chip</a:t>
            </a:r>
            <a:endParaRPr kumimoji="0" lang="en-CH" sz="2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grpSp>
        <p:nvGrpSpPr>
          <p:cNvPr id="57" name="Group 56">
            <a:extLst>
              <a:ext uri="{FF2B5EF4-FFF2-40B4-BE49-F238E27FC236}">
                <a16:creationId xmlns:a16="http://schemas.microsoft.com/office/drawing/2014/main" id="{A9B7300D-52B7-C6B6-B6DA-A77B318E420C}"/>
              </a:ext>
            </a:extLst>
          </p:cNvPr>
          <p:cNvGrpSpPr/>
          <p:nvPr/>
        </p:nvGrpSpPr>
        <p:grpSpPr>
          <a:xfrm>
            <a:off x="2335161" y="4906287"/>
            <a:ext cx="4473679" cy="648929"/>
            <a:chOff x="2330245" y="4542503"/>
            <a:chExt cx="4473679" cy="648929"/>
          </a:xfrm>
        </p:grpSpPr>
        <p:cxnSp>
          <p:nvCxnSpPr>
            <p:cNvPr id="12" name="Straight Connector 11">
              <a:extLst>
                <a:ext uri="{FF2B5EF4-FFF2-40B4-BE49-F238E27FC236}">
                  <a16:creationId xmlns:a16="http://schemas.microsoft.com/office/drawing/2014/main" id="{ACA20BCC-C084-D37E-6EA9-7E1D656BBBF7}"/>
                </a:ext>
              </a:extLst>
            </p:cNvPr>
            <p:cNvCxnSpPr/>
            <p:nvPr/>
          </p:nvCxnSpPr>
          <p:spPr>
            <a:xfrm>
              <a:off x="2330245"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E0A57F8-9B7B-88ED-7BA1-A56C2189B0CC}"/>
                </a:ext>
              </a:extLst>
            </p:cNvPr>
            <p:cNvCxnSpPr/>
            <p:nvPr/>
          </p:nvCxnSpPr>
          <p:spPr>
            <a:xfrm>
              <a:off x="2434284"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822C9D2-E1B9-2243-18E6-5AE1FB129DFF}"/>
                </a:ext>
              </a:extLst>
            </p:cNvPr>
            <p:cNvCxnSpPr/>
            <p:nvPr/>
          </p:nvCxnSpPr>
          <p:spPr>
            <a:xfrm>
              <a:off x="2538323"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D8761A1-60FC-F751-FA77-6B4695A3AB55}"/>
                </a:ext>
              </a:extLst>
            </p:cNvPr>
            <p:cNvCxnSpPr/>
            <p:nvPr/>
          </p:nvCxnSpPr>
          <p:spPr>
            <a:xfrm>
              <a:off x="2642362"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5FB1F0C-C906-4745-DC2B-9A58234A2B1E}"/>
                </a:ext>
              </a:extLst>
            </p:cNvPr>
            <p:cNvCxnSpPr/>
            <p:nvPr/>
          </p:nvCxnSpPr>
          <p:spPr>
            <a:xfrm>
              <a:off x="2746401"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368FB06-C732-238B-3E5D-9D923C291F12}"/>
                </a:ext>
              </a:extLst>
            </p:cNvPr>
            <p:cNvCxnSpPr/>
            <p:nvPr/>
          </p:nvCxnSpPr>
          <p:spPr>
            <a:xfrm>
              <a:off x="2850440"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ECE3F96-CFE8-ABDA-162C-D976E6610515}"/>
                </a:ext>
              </a:extLst>
            </p:cNvPr>
            <p:cNvCxnSpPr/>
            <p:nvPr/>
          </p:nvCxnSpPr>
          <p:spPr>
            <a:xfrm>
              <a:off x="2954479"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6419A6F-85AF-2006-4450-63CAB5F9E157}"/>
                </a:ext>
              </a:extLst>
            </p:cNvPr>
            <p:cNvCxnSpPr/>
            <p:nvPr/>
          </p:nvCxnSpPr>
          <p:spPr>
            <a:xfrm>
              <a:off x="3058518"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02AE2E7-56C5-13C2-0110-428EC9469783}"/>
                </a:ext>
              </a:extLst>
            </p:cNvPr>
            <p:cNvCxnSpPr/>
            <p:nvPr/>
          </p:nvCxnSpPr>
          <p:spPr>
            <a:xfrm>
              <a:off x="3162557"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BEB1ED9-A9A5-2B45-32FF-1385EF29D99C}"/>
                </a:ext>
              </a:extLst>
            </p:cNvPr>
            <p:cNvCxnSpPr/>
            <p:nvPr/>
          </p:nvCxnSpPr>
          <p:spPr>
            <a:xfrm>
              <a:off x="3266596"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B32316D-2573-D30F-1A79-4E3AE13D4FC1}"/>
                </a:ext>
              </a:extLst>
            </p:cNvPr>
            <p:cNvCxnSpPr/>
            <p:nvPr/>
          </p:nvCxnSpPr>
          <p:spPr>
            <a:xfrm>
              <a:off x="3370635"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030649C-8536-3931-4A30-E4D78C450C29}"/>
                </a:ext>
              </a:extLst>
            </p:cNvPr>
            <p:cNvCxnSpPr/>
            <p:nvPr/>
          </p:nvCxnSpPr>
          <p:spPr>
            <a:xfrm>
              <a:off x="3474674"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5D03189-6DBF-22E6-9E39-84BC4B6FA6B5}"/>
                </a:ext>
              </a:extLst>
            </p:cNvPr>
            <p:cNvCxnSpPr/>
            <p:nvPr/>
          </p:nvCxnSpPr>
          <p:spPr>
            <a:xfrm>
              <a:off x="3578713"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0B5C2A1-D539-AB84-C0F3-9217A2393C8F}"/>
                </a:ext>
              </a:extLst>
            </p:cNvPr>
            <p:cNvCxnSpPr/>
            <p:nvPr/>
          </p:nvCxnSpPr>
          <p:spPr>
            <a:xfrm>
              <a:off x="3682752"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47FC779-1E27-EC78-5221-20AAAA9DA2AC}"/>
                </a:ext>
              </a:extLst>
            </p:cNvPr>
            <p:cNvCxnSpPr/>
            <p:nvPr/>
          </p:nvCxnSpPr>
          <p:spPr>
            <a:xfrm>
              <a:off x="3786791"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474F00A-E553-7ED9-A4BE-09E88DEA7F4A}"/>
                </a:ext>
              </a:extLst>
            </p:cNvPr>
            <p:cNvCxnSpPr/>
            <p:nvPr/>
          </p:nvCxnSpPr>
          <p:spPr>
            <a:xfrm>
              <a:off x="3890830"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3505C5A-BA21-53E8-5229-25DC8330402C}"/>
                </a:ext>
              </a:extLst>
            </p:cNvPr>
            <p:cNvCxnSpPr/>
            <p:nvPr/>
          </p:nvCxnSpPr>
          <p:spPr>
            <a:xfrm>
              <a:off x="4098908"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C1D0C23-D4E1-1842-23B7-2801B620DB37}"/>
                </a:ext>
              </a:extLst>
            </p:cNvPr>
            <p:cNvCxnSpPr/>
            <p:nvPr/>
          </p:nvCxnSpPr>
          <p:spPr>
            <a:xfrm>
              <a:off x="3994869"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3ADFC11-7273-B541-8255-3CC4D72B47E9}"/>
                </a:ext>
              </a:extLst>
            </p:cNvPr>
            <p:cNvCxnSpPr/>
            <p:nvPr/>
          </p:nvCxnSpPr>
          <p:spPr>
            <a:xfrm>
              <a:off x="4306986"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3948BD3-A4B2-7CEA-653C-7E5E5DE02F32}"/>
                </a:ext>
              </a:extLst>
            </p:cNvPr>
            <p:cNvCxnSpPr/>
            <p:nvPr/>
          </p:nvCxnSpPr>
          <p:spPr>
            <a:xfrm>
              <a:off x="4202947"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BD3580D-C259-A3EF-E4DB-374D338D6302}"/>
                </a:ext>
              </a:extLst>
            </p:cNvPr>
            <p:cNvCxnSpPr/>
            <p:nvPr/>
          </p:nvCxnSpPr>
          <p:spPr>
            <a:xfrm>
              <a:off x="4515064"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8CE5AE7-A9EF-9EC3-C798-381BC0B3FCEE}"/>
                </a:ext>
              </a:extLst>
            </p:cNvPr>
            <p:cNvCxnSpPr/>
            <p:nvPr/>
          </p:nvCxnSpPr>
          <p:spPr>
            <a:xfrm>
              <a:off x="4411025"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D56DF29-2E3B-5AEF-C701-4DFCDA37DC6A}"/>
                </a:ext>
              </a:extLst>
            </p:cNvPr>
            <p:cNvCxnSpPr/>
            <p:nvPr/>
          </p:nvCxnSpPr>
          <p:spPr>
            <a:xfrm>
              <a:off x="4723142"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091534C-5218-878D-03DC-07EE760E0CD6}"/>
                </a:ext>
              </a:extLst>
            </p:cNvPr>
            <p:cNvCxnSpPr/>
            <p:nvPr/>
          </p:nvCxnSpPr>
          <p:spPr>
            <a:xfrm>
              <a:off x="4619103"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F9CF6A2-4F9A-CF5C-B680-18DFD3E759DD}"/>
                </a:ext>
              </a:extLst>
            </p:cNvPr>
            <p:cNvCxnSpPr/>
            <p:nvPr/>
          </p:nvCxnSpPr>
          <p:spPr>
            <a:xfrm>
              <a:off x="4931220"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F09D7D7-99DD-C611-A1A6-D4196FC2481E}"/>
                </a:ext>
              </a:extLst>
            </p:cNvPr>
            <p:cNvCxnSpPr/>
            <p:nvPr/>
          </p:nvCxnSpPr>
          <p:spPr>
            <a:xfrm>
              <a:off x="4827181"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35E775E-805B-5BFA-541F-F5FE95F51200}"/>
                </a:ext>
              </a:extLst>
            </p:cNvPr>
            <p:cNvCxnSpPr/>
            <p:nvPr/>
          </p:nvCxnSpPr>
          <p:spPr>
            <a:xfrm>
              <a:off x="5139298"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8E2018D-14E9-A673-35E1-B22D7E3397E6}"/>
                </a:ext>
              </a:extLst>
            </p:cNvPr>
            <p:cNvCxnSpPr/>
            <p:nvPr/>
          </p:nvCxnSpPr>
          <p:spPr>
            <a:xfrm>
              <a:off x="5035259"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889F6D4-1EAD-AD74-2F4E-5878E558D0B4}"/>
                </a:ext>
              </a:extLst>
            </p:cNvPr>
            <p:cNvCxnSpPr/>
            <p:nvPr/>
          </p:nvCxnSpPr>
          <p:spPr>
            <a:xfrm>
              <a:off x="5659493"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672246E-3A6E-1E97-F6BE-F0C436E26377}"/>
                </a:ext>
              </a:extLst>
            </p:cNvPr>
            <p:cNvCxnSpPr/>
            <p:nvPr/>
          </p:nvCxnSpPr>
          <p:spPr>
            <a:xfrm>
              <a:off x="5451415"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63CE21D-CD94-267C-AAA4-9643C505B0D5}"/>
                </a:ext>
              </a:extLst>
            </p:cNvPr>
            <p:cNvCxnSpPr/>
            <p:nvPr/>
          </p:nvCxnSpPr>
          <p:spPr>
            <a:xfrm>
              <a:off x="5763532"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ADE0B07-2A08-B59E-526A-EFE120DFBB83}"/>
                </a:ext>
              </a:extLst>
            </p:cNvPr>
            <p:cNvCxnSpPr/>
            <p:nvPr/>
          </p:nvCxnSpPr>
          <p:spPr>
            <a:xfrm>
              <a:off x="5555454"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8E41D7F-7ED3-ABE9-D3B0-FFA97E30E38D}"/>
                </a:ext>
              </a:extLst>
            </p:cNvPr>
            <p:cNvCxnSpPr/>
            <p:nvPr/>
          </p:nvCxnSpPr>
          <p:spPr>
            <a:xfrm>
              <a:off x="5347376"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70646B3-417D-5850-F100-2E938FDED7F3}"/>
                </a:ext>
              </a:extLst>
            </p:cNvPr>
            <p:cNvCxnSpPr/>
            <p:nvPr/>
          </p:nvCxnSpPr>
          <p:spPr>
            <a:xfrm>
              <a:off x="5243337"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225504E-1765-AC5A-4C15-F0220E9B5949}"/>
                </a:ext>
              </a:extLst>
            </p:cNvPr>
            <p:cNvCxnSpPr/>
            <p:nvPr/>
          </p:nvCxnSpPr>
          <p:spPr>
            <a:xfrm>
              <a:off x="5971610"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ED595BBE-52C7-114B-0680-8DCF66FA9F64}"/>
                </a:ext>
              </a:extLst>
            </p:cNvPr>
            <p:cNvCxnSpPr/>
            <p:nvPr/>
          </p:nvCxnSpPr>
          <p:spPr>
            <a:xfrm>
              <a:off x="5867571"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4E97CCF-FDAB-E439-A31E-9B81FE7A35B2}"/>
                </a:ext>
              </a:extLst>
            </p:cNvPr>
            <p:cNvCxnSpPr/>
            <p:nvPr/>
          </p:nvCxnSpPr>
          <p:spPr>
            <a:xfrm>
              <a:off x="6179688"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1E23DE9-DB21-F02A-4391-AA872D4AFA47}"/>
                </a:ext>
              </a:extLst>
            </p:cNvPr>
            <p:cNvCxnSpPr/>
            <p:nvPr/>
          </p:nvCxnSpPr>
          <p:spPr>
            <a:xfrm>
              <a:off x="6075649"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F70D2B4-B4B6-B9CE-AA6D-FECABAD7EFBA}"/>
                </a:ext>
              </a:extLst>
            </p:cNvPr>
            <p:cNvCxnSpPr/>
            <p:nvPr/>
          </p:nvCxnSpPr>
          <p:spPr>
            <a:xfrm>
              <a:off x="6387766"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E727024-064C-012C-4366-E2B8BAA02A41}"/>
                </a:ext>
              </a:extLst>
            </p:cNvPr>
            <p:cNvCxnSpPr/>
            <p:nvPr/>
          </p:nvCxnSpPr>
          <p:spPr>
            <a:xfrm>
              <a:off x="6283727"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7089D0AA-FDFB-84E2-D310-E07147498961}"/>
                </a:ext>
              </a:extLst>
            </p:cNvPr>
            <p:cNvCxnSpPr/>
            <p:nvPr/>
          </p:nvCxnSpPr>
          <p:spPr>
            <a:xfrm>
              <a:off x="6595844"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ACE6BDA-E11B-AE70-71CF-3CB2E235C96B}"/>
                </a:ext>
              </a:extLst>
            </p:cNvPr>
            <p:cNvCxnSpPr/>
            <p:nvPr/>
          </p:nvCxnSpPr>
          <p:spPr>
            <a:xfrm>
              <a:off x="6491805"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89C105B1-04D6-1C3A-EC25-9B219862A912}"/>
                </a:ext>
              </a:extLst>
            </p:cNvPr>
            <p:cNvCxnSpPr/>
            <p:nvPr/>
          </p:nvCxnSpPr>
          <p:spPr>
            <a:xfrm>
              <a:off x="6803924"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1F20AB7-DD89-7F33-96A7-F48E86EB85AE}"/>
                </a:ext>
              </a:extLst>
            </p:cNvPr>
            <p:cNvCxnSpPr/>
            <p:nvPr/>
          </p:nvCxnSpPr>
          <p:spPr>
            <a:xfrm>
              <a:off x="6699883" y="4542503"/>
              <a:ext cx="0" cy="648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Rectangle 9">
            <a:extLst>
              <a:ext uri="{FF2B5EF4-FFF2-40B4-BE49-F238E27FC236}">
                <a16:creationId xmlns:a16="http://schemas.microsoft.com/office/drawing/2014/main" id="{D6C13D89-D453-E9D5-BD7A-3FCA144628DB}"/>
              </a:ext>
            </a:extLst>
          </p:cNvPr>
          <p:cNvSpPr/>
          <p:nvPr/>
        </p:nvSpPr>
        <p:spPr>
          <a:xfrm>
            <a:off x="2310581" y="5352652"/>
            <a:ext cx="4522838" cy="393290"/>
          </a:xfrm>
          <a:prstGeom prst="rect">
            <a:avLst/>
          </a:prstGeom>
          <a:solidFill>
            <a:schemeClr val="accent4">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lumMod val="75000"/>
                  </a:prstClr>
                </a:solidFill>
                <a:effectLst/>
                <a:uLnTx/>
                <a:uFillTx/>
                <a:latin typeface="Cambria" panose="02040503050406030204" pitchFamily="18" charset="0"/>
                <a:ea typeface="+mn-ea"/>
                <a:cs typeface="+mn-cs"/>
              </a:rPr>
              <a:t>Page Buffer</a:t>
            </a:r>
            <a:endParaRPr kumimoji="0" lang="en-CH" sz="1800" b="1" i="0" u="none" strike="noStrike" kern="1200" cap="none" spc="0" normalizeH="0" baseline="0" noProof="0" dirty="0">
              <a:ln>
                <a:noFill/>
              </a:ln>
              <a:solidFill>
                <a:prstClr val="white">
                  <a:lumMod val="75000"/>
                </a:prstClr>
              </a:solidFill>
              <a:effectLst/>
              <a:uLnTx/>
              <a:uFillTx/>
              <a:latin typeface="Cambria" panose="02040503050406030204" pitchFamily="18" charset="0"/>
              <a:ea typeface="+mn-ea"/>
              <a:cs typeface="+mn-cs"/>
            </a:endParaRPr>
          </a:p>
        </p:txBody>
      </p:sp>
      <p:sp>
        <p:nvSpPr>
          <p:cNvPr id="5" name="Rectangle 4">
            <a:extLst>
              <a:ext uri="{FF2B5EF4-FFF2-40B4-BE49-F238E27FC236}">
                <a16:creationId xmlns:a16="http://schemas.microsoft.com/office/drawing/2014/main" id="{68737E4D-429B-1EB3-CD4F-B6387F51638F}"/>
              </a:ext>
            </a:extLst>
          </p:cNvPr>
          <p:cNvSpPr/>
          <p:nvPr/>
        </p:nvSpPr>
        <p:spPr>
          <a:xfrm>
            <a:off x="2310581" y="3047991"/>
            <a:ext cx="4522838" cy="393290"/>
          </a:xfrm>
          <a:prstGeom prst="rect">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Operand O</a:t>
            </a:r>
            <a:r>
              <a:rPr kumimoji="0" lang="en-CH" sz="18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1</a:t>
            </a:r>
          </a:p>
        </p:txBody>
      </p:sp>
      <p:sp>
        <p:nvSpPr>
          <p:cNvPr id="6" name="Rectangle 5">
            <a:extLst>
              <a:ext uri="{FF2B5EF4-FFF2-40B4-BE49-F238E27FC236}">
                <a16:creationId xmlns:a16="http://schemas.microsoft.com/office/drawing/2014/main" id="{B7FA1E66-0039-CBA9-C0D1-18297866B126}"/>
              </a:ext>
            </a:extLst>
          </p:cNvPr>
          <p:cNvSpPr/>
          <p:nvPr/>
        </p:nvSpPr>
        <p:spPr>
          <a:xfrm>
            <a:off x="2310581" y="3438822"/>
            <a:ext cx="4522838" cy="393290"/>
          </a:xfrm>
          <a:prstGeom prst="rect">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Operand O</a:t>
            </a:r>
            <a:r>
              <a:rPr kumimoji="0" lang="en-CH" sz="18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2</a:t>
            </a:r>
            <a:r>
              <a:rPr kumimoji="0" lang="en-CH"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p:txBody>
      </p:sp>
      <p:sp>
        <p:nvSpPr>
          <p:cNvPr id="7" name="Rectangle 6">
            <a:extLst>
              <a:ext uri="{FF2B5EF4-FFF2-40B4-BE49-F238E27FC236}">
                <a16:creationId xmlns:a16="http://schemas.microsoft.com/office/drawing/2014/main" id="{9D52B16B-530C-96CD-CF4D-4DE40FC13919}"/>
              </a:ext>
            </a:extLst>
          </p:cNvPr>
          <p:cNvSpPr/>
          <p:nvPr/>
        </p:nvSpPr>
        <p:spPr>
          <a:xfrm>
            <a:off x="2310581" y="3832112"/>
            <a:ext cx="4522838" cy="393290"/>
          </a:xfrm>
          <a:prstGeom prst="rect">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Operand O</a:t>
            </a:r>
            <a:r>
              <a:rPr kumimoji="0" lang="en-CH" sz="18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3</a:t>
            </a:r>
          </a:p>
        </p:txBody>
      </p:sp>
      <p:sp>
        <p:nvSpPr>
          <p:cNvPr id="8" name="Rectangle 7">
            <a:extLst>
              <a:ext uri="{FF2B5EF4-FFF2-40B4-BE49-F238E27FC236}">
                <a16:creationId xmlns:a16="http://schemas.microsoft.com/office/drawing/2014/main" id="{80387216-0C47-1994-80FF-5F506A405AFE}"/>
              </a:ext>
            </a:extLst>
          </p:cNvPr>
          <p:cNvSpPr/>
          <p:nvPr/>
        </p:nvSpPr>
        <p:spPr>
          <a:xfrm>
            <a:off x="2310581" y="4225402"/>
            <a:ext cx="4522838" cy="393290"/>
          </a:xfrm>
          <a:prstGeom prst="rect">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rPr>
              <a:t>…</a:t>
            </a:r>
            <a:endParaRPr kumimoji="0" lang="en-CH"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9" name="Rectangle 8">
            <a:extLst>
              <a:ext uri="{FF2B5EF4-FFF2-40B4-BE49-F238E27FC236}">
                <a16:creationId xmlns:a16="http://schemas.microsoft.com/office/drawing/2014/main" id="{B36C0270-1A56-DF09-B4E7-E6678B6BDCA0}"/>
              </a:ext>
            </a:extLst>
          </p:cNvPr>
          <p:cNvSpPr/>
          <p:nvPr/>
        </p:nvSpPr>
        <p:spPr>
          <a:xfrm>
            <a:off x="2310581" y="4618692"/>
            <a:ext cx="4522838" cy="393290"/>
          </a:xfrm>
          <a:prstGeom prst="rect">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Operand O</a:t>
            </a:r>
            <a:r>
              <a:rPr kumimoji="0" lang="en-US" sz="18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32</a:t>
            </a:r>
            <a:endParaRPr kumimoji="0" lang="en-CH"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69" name="Rectangle 68">
            <a:extLst>
              <a:ext uri="{FF2B5EF4-FFF2-40B4-BE49-F238E27FC236}">
                <a16:creationId xmlns:a16="http://schemas.microsoft.com/office/drawing/2014/main" id="{B1B61893-D8DB-F8C5-EBA6-B7B6481EEF83}"/>
              </a:ext>
            </a:extLst>
          </p:cNvPr>
          <p:cNvSpPr/>
          <p:nvPr/>
        </p:nvSpPr>
        <p:spPr>
          <a:xfrm>
            <a:off x="3850438" y="5067854"/>
            <a:ext cx="1443124" cy="228925"/>
          </a:xfrm>
          <a:prstGeom prst="rect">
            <a:avLst/>
          </a:prstGeom>
          <a:solidFill>
            <a:schemeClr val="accent4">
              <a:lumMod val="75000"/>
            </a:schemeClr>
          </a:solidFill>
        </p:spPr>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Bitlines</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(BLs)</a:t>
            </a:r>
            <a:endParaRPr kumimoji="0" lang="en-CH"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3" name="Rectangle 72">
            <a:extLst>
              <a:ext uri="{FF2B5EF4-FFF2-40B4-BE49-F238E27FC236}">
                <a16:creationId xmlns:a16="http://schemas.microsoft.com/office/drawing/2014/main" id="{258601F8-4B0A-2F24-8816-754BD9A2CE2F}"/>
              </a:ext>
            </a:extLst>
          </p:cNvPr>
          <p:cNvSpPr/>
          <p:nvPr/>
        </p:nvSpPr>
        <p:spPr>
          <a:xfrm>
            <a:off x="2310581" y="4618692"/>
            <a:ext cx="4522838" cy="393290"/>
          </a:xfrm>
          <a:prstGeom prst="rect">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Operand O</a:t>
            </a:r>
            <a:r>
              <a:rPr kumimoji="0" lang="en-US" sz="18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32</a:t>
            </a:r>
            <a:endParaRPr kumimoji="0" lang="en-CH"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72" name="Rectangle 71">
            <a:extLst>
              <a:ext uri="{FF2B5EF4-FFF2-40B4-BE49-F238E27FC236}">
                <a16:creationId xmlns:a16="http://schemas.microsoft.com/office/drawing/2014/main" id="{E497B4F6-EC51-27B4-4848-73B2FC925CEB}"/>
              </a:ext>
            </a:extLst>
          </p:cNvPr>
          <p:cNvSpPr/>
          <p:nvPr/>
        </p:nvSpPr>
        <p:spPr>
          <a:xfrm>
            <a:off x="2310581" y="4225402"/>
            <a:ext cx="4522838" cy="393290"/>
          </a:xfrm>
          <a:prstGeom prst="rect">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rPr>
              <a:t>…</a:t>
            </a:r>
            <a:endParaRPr kumimoji="0" lang="en-CH"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71" name="Rectangle 70">
            <a:extLst>
              <a:ext uri="{FF2B5EF4-FFF2-40B4-BE49-F238E27FC236}">
                <a16:creationId xmlns:a16="http://schemas.microsoft.com/office/drawing/2014/main" id="{19D843B3-AF95-FB59-041B-53FADE583B98}"/>
              </a:ext>
            </a:extLst>
          </p:cNvPr>
          <p:cNvSpPr/>
          <p:nvPr/>
        </p:nvSpPr>
        <p:spPr>
          <a:xfrm>
            <a:off x="2310581" y="3832112"/>
            <a:ext cx="4522838" cy="393290"/>
          </a:xfrm>
          <a:prstGeom prst="rect">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Operand O</a:t>
            </a:r>
            <a:r>
              <a:rPr kumimoji="0" lang="en-CH" sz="18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3</a:t>
            </a:r>
          </a:p>
        </p:txBody>
      </p:sp>
      <p:sp>
        <p:nvSpPr>
          <p:cNvPr id="70" name="Rectangle 69">
            <a:extLst>
              <a:ext uri="{FF2B5EF4-FFF2-40B4-BE49-F238E27FC236}">
                <a16:creationId xmlns:a16="http://schemas.microsoft.com/office/drawing/2014/main" id="{97C5A341-9B98-BC48-AD7C-F64E78EFD323}"/>
              </a:ext>
            </a:extLst>
          </p:cNvPr>
          <p:cNvSpPr/>
          <p:nvPr/>
        </p:nvSpPr>
        <p:spPr>
          <a:xfrm>
            <a:off x="2310581" y="3438822"/>
            <a:ext cx="4522838" cy="393290"/>
          </a:xfrm>
          <a:prstGeom prst="rect">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Operand O</a:t>
            </a:r>
            <a:r>
              <a:rPr kumimoji="0" lang="en-CH" sz="18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2</a:t>
            </a:r>
            <a:r>
              <a:rPr kumimoji="0" lang="en-CH"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p:txBody>
      </p:sp>
      <p:sp>
        <p:nvSpPr>
          <p:cNvPr id="63" name="Rectangle 62">
            <a:extLst>
              <a:ext uri="{FF2B5EF4-FFF2-40B4-BE49-F238E27FC236}">
                <a16:creationId xmlns:a16="http://schemas.microsoft.com/office/drawing/2014/main" id="{4356CBA4-35D3-7137-F208-E6412EBE02F9}"/>
              </a:ext>
            </a:extLst>
          </p:cNvPr>
          <p:cNvSpPr/>
          <p:nvPr/>
        </p:nvSpPr>
        <p:spPr>
          <a:xfrm>
            <a:off x="2310581" y="3047991"/>
            <a:ext cx="4522838" cy="393290"/>
          </a:xfrm>
          <a:prstGeom prst="rect">
            <a:avLst/>
          </a:prstGeom>
          <a:solidFill>
            <a:schemeClr val="accent6">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Operand O</a:t>
            </a:r>
            <a:r>
              <a:rPr kumimoji="0" lang="en-CH" sz="1800" b="1"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rPr>
              <a:t>1</a:t>
            </a:r>
          </a:p>
        </p:txBody>
      </p:sp>
      <p:sp>
        <p:nvSpPr>
          <p:cNvPr id="59" name="Rectangle 58">
            <a:extLst>
              <a:ext uri="{FF2B5EF4-FFF2-40B4-BE49-F238E27FC236}">
                <a16:creationId xmlns:a16="http://schemas.microsoft.com/office/drawing/2014/main" id="{7B5F15C2-A480-FC6A-D4B9-3187D2AA7AE4}"/>
              </a:ext>
            </a:extLst>
          </p:cNvPr>
          <p:cNvSpPr/>
          <p:nvPr/>
        </p:nvSpPr>
        <p:spPr>
          <a:xfrm>
            <a:off x="2310581" y="5352652"/>
            <a:ext cx="4522838" cy="393290"/>
          </a:xfrm>
          <a:prstGeom prst="rect">
            <a:avLst/>
          </a:prstGeom>
          <a:solidFill>
            <a:srgbClr val="7AC8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O</a:t>
            </a:r>
            <a:r>
              <a:rPr kumimoji="0" lang="en-US" altLang="ko-KR" sz="1800" b="1" i="0" u="none" strike="noStrike" kern="1200" cap="none" spc="0" normalizeH="0" baseline="-25000" noProof="0" dirty="0">
                <a:ln>
                  <a:noFill/>
                </a:ln>
                <a:solidFill>
                  <a:srgbClr val="C00000"/>
                </a:solidFill>
                <a:effectLst/>
                <a:uLnTx/>
                <a:uFillTx/>
                <a:latin typeface="Cambria" panose="02040503050406030204" pitchFamily="18" charset="0"/>
                <a:ea typeface="맑은 고딕" panose="020B0503020000020004" pitchFamily="34" charset="-127"/>
                <a:cs typeface="+mn-cs"/>
              </a:rPr>
              <a:t>1 </a:t>
            </a:r>
            <a:r>
              <a:rPr kumimoji="0" lang="en-US" altLang="ko-KR" sz="1800" b="1" i="0" u="none" strike="noStrike" kern="1200" cap="none" spc="0" normalizeH="0" baseline="0" noProof="0" dirty="0">
                <a:ln>
                  <a:noFill/>
                </a:ln>
                <a:solidFill>
                  <a:srgbClr val="C00000"/>
                </a:solidFill>
                <a:effectLst/>
                <a:uLnTx/>
                <a:uFillTx/>
                <a:latin typeface="Cambria" panose="02040503050406030204" pitchFamily="18" charset="0"/>
                <a:ea typeface="맑은 고딕" panose="020B0503020000020004" pitchFamily="34" charset="-127"/>
                <a:cs typeface="+mn-cs"/>
              </a:rPr>
              <a:t>&amp; O</a:t>
            </a:r>
            <a:r>
              <a:rPr kumimoji="0" lang="en-US" altLang="ko-KR" sz="1800" b="1" i="0" u="none" strike="noStrike" kern="1200" cap="none" spc="0" normalizeH="0" baseline="-25000" noProof="0" dirty="0">
                <a:ln>
                  <a:noFill/>
                </a:ln>
                <a:solidFill>
                  <a:srgbClr val="C00000"/>
                </a:solidFill>
                <a:effectLst/>
                <a:uLnTx/>
                <a:uFillTx/>
                <a:latin typeface="Cambria" panose="02040503050406030204" pitchFamily="18" charset="0"/>
                <a:ea typeface="맑은 고딕" panose="020B0503020000020004" pitchFamily="34" charset="-127"/>
                <a:cs typeface="+mn-cs"/>
              </a:rPr>
              <a:t>2</a:t>
            </a:r>
            <a:r>
              <a:rPr kumimoji="0" lang="ko-KR" altLang="en-US" sz="1800" b="1" i="0" u="none" strike="noStrike" kern="1200" cap="none" spc="0" normalizeH="0" baseline="-25000" noProof="0" dirty="0">
                <a:ln>
                  <a:noFill/>
                </a:ln>
                <a:solidFill>
                  <a:srgbClr val="C00000"/>
                </a:solidFill>
                <a:effectLst/>
                <a:uLnTx/>
                <a:uFillTx/>
                <a:latin typeface="Cambria" panose="02040503050406030204" pitchFamily="18" charset="0"/>
                <a:ea typeface="맑은 고딕" panose="020B0503020000020004" pitchFamily="34" charset="-127"/>
                <a:cs typeface="+mn-cs"/>
              </a:rPr>
              <a:t> </a:t>
            </a:r>
            <a:r>
              <a:rPr kumimoji="0" lang="en-US" altLang="ko-KR" sz="1800" b="1" i="0" u="none" strike="noStrike" kern="1200" cap="none" spc="0" normalizeH="0" baseline="0" noProof="0" dirty="0">
                <a:ln>
                  <a:noFill/>
                </a:ln>
                <a:solidFill>
                  <a:srgbClr val="C00000"/>
                </a:solidFill>
                <a:effectLst/>
                <a:uLnTx/>
                <a:uFillTx/>
                <a:latin typeface="Cambria" panose="02040503050406030204" pitchFamily="18" charset="0"/>
                <a:ea typeface="맑은 고딕" panose="020B0503020000020004" pitchFamily="34" charset="-127"/>
                <a:cs typeface="+mn-cs"/>
              </a:rPr>
              <a:t>&amp;</a:t>
            </a:r>
            <a:r>
              <a:rPr kumimoji="0" lang="ko-KR" altLang="en-US" sz="1800" b="1" i="0" u="none" strike="noStrike" kern="1200" cap="none" spc="0" normalizeH="0" baseline="0" noProof="0" dirty="0">
                <a:ln>
                  <a:noFill/>
                </a:ln>
                <a:solidFill>
                  <a:srgbClr val="C00000"/>
                </a:solidFill>
                <a:effectLst/>
                <a:uLnTx/>
                <a:uFillTx/>
                <a:latin typeface="Cambria" panose="02040503050406030204" pitchFamily="18" charset="0"/>
                <a:ea typeface="맑은 고딕" panose="020B0503020000020004" pitchFamily="34" charset="-127"/>
                <a:cs typeface="+mn-cs"/>
              </a:rPr>
              <a:t> </a:t>
            </a:r>
            <a:r>
              <a:rPr kumimoji="0" lang="en-US" altLang="ko-KR" sz="1800" b="1" i="0" u="none" strike="noStrike" kern="1200" cap="none" spc="0" normalizeH="0" baseline="0" noProof="0" dirty="0">
                <a:ln>
                  <a:noFill/>
                </a:ln>
                <a:solidFill>
                  <a:srgbClr val="C00000"/>
                </a:solidFill>
                <a:effectLst/>
                <a:uLnTx/>
                <a:uFillTx/>
                <a:latin typeface="Cambria" panose="02040503050406030204" pitchFamily="18" charset="0"/>
                <a:ea typeface="맑은 고딕" panose="020B0503020000020004" pitchFamily="34" charset="-127"/>
                <a:cs typeface="+mn-cs"/>
              </a:rPr>
              <a:t>O</a:t>
            </a:r>
            <a:r>
              <a:rPr kumimoji="0" lang="en-US" altLang="ko-KR" sz="1800" b="1" i="0" u="none" strike="noStrike" kern="1200" cap="none" spc="0" normalizeH="0" baseline="-25000" noProof="0" dirty="0">
                <a:ln>
                  <a:noFill/>
                </a:ln>
                <a:solidFill>
                  <a:srgbClr val="C00000"/>
                </a:solidFill>
                <a:effectLst/>
                <a:uLnTx/>
                <a:uFillTx/>
                <a:latin typeface="Cambria" panose="02040503050406030204" pitchFamily="18" charset="0"/>
                <a:ea typeface="맑은 고딕" panose="020B0503020000020004" pitchFamily="34" charset="-127"/>
                <a:cs typeface="+mn-cs"/>
              </a:rPr>
              <a:t>3 </a:t>
            </a:r>
            <a:r>
              <a:rPr kumimoji="0" lang="en-US" altLang="ko-KR" sz="1800" b="1" i="0" u="none" strike="noStrike" kern="1200" cap="none" spc="0" normalizeH="0" baseline="0" noProof="0" dirty="0">
                <a:ln>
                  <a:noFill/>
                </a:ln>
                <a:solidFill>
                  <a:srgbClr val="C00000"/>
                </a:solidFill>
                <a:effectLst/>
                <a:uLnTx/>
                <a:uFillTx/>
                <a:latin typeface="Cambria" panose="02040503050406030204" pitchFamily="18" charset="0"/>
                <a:ea typeface="맑은 고딕" panose="020B0503020000020004" pitchFamily="34" charset="-127"/>
                <a:cs typeface="+mn-cs"/>
              </a:rPr>
              <a:t>&amp; … &amp; O</a:t>
            </a:r>
            <a:r>
              <a:rPr kumimoji="0" lang="en-US" altLang="ko-KR" sz="1800" b="1" i="0" u="none" strike="noStrike" kern="1200" cap="none" spc="0" normalizeH="0" baseline="-25000" noProof="0" dirty="0">
                <a:ln>
                  <a:noFill/>
                </a:ln>
                <a:solidFill>
                  <a:srgbClr val="C00000"/>
                </a:solidFill>
                <a:effectLst/>
                <a:uLnTx/>
                <a:uFillTx/>
                <a:latin typeface="Cambria" panose="02040503050406030204" pitchFamily="18" charset="0"/>
                <a:ea typeface="맑은 고딕" panose="020B0503020000020004" pitchFamily="34" charset="-127"/>
                <a:cs typeface="+mn-cs"/>
              </a:rPr>
              <a:t>32</a:t>
            </a:r>
            <a:endParaRPr kumimoji="0" lang="en-CH" sz="1800" b="1" i="0" u="none" strike="noStrike" kern="1200" cap="none" spc="0" normalizeH="0" baseline="-25000" noProof="0" dirty="0">
              <a:ln>
                <a:noFill/>
              </a:ln>
              <a:solidFill>
                <a:srgbClr val="C00000"/>
              </a:solidFill>
              <a:effectLst/>
              <a:uLnTx/>
              <a:uFillTx/>
              <a:latin typeface="Cambria" panose="02040503050406030204" pitchFamily="18" charset="0"/>
              <a:ea typeface="+mn-ea"/>
              <a:cs typeface="+mn-cs"/>
            </a:endParaRPr>
          </a:p>
        </p:txBody>
      </p:sp>
      <p:grpSp>
        <p:nvGrpSpPr>
          <p:cNvPr id="75" name="Group 74">
            <a:extLst>
              <a:ext uri="{FF2B5EF4-FFF2-40B4-BE49-F238E27FC236}">
                <a16:creationId xmlns:a16="http://schemas.microsoft.com/office/drawing/2014/main" id="{22D4C7AF-CDAD-3A4A-1949-598E0959D86E}"/>
              </a:ext>
            </a:extLst>
          </p:cNvPr>
          <p:cNvGrpSpPr/>
          <p:nvPr/>
        </p:nvGrpSpPr>
        <p:grpSpPr>
          <a:xfrm>
            <a:off x="4550802" y="3236360"/>
            <a:ext cx="2267744" cy="2368015"/>
            <a:chOff x="4550802" y="3236360"/>
            <a:chExt cx="2267744" cy="2368015"/>
          </a:xfrm>
        </p:grpSpPr>
        <p:sp>
          <p:nvSpPr>
            <p:cNvPr id="60" name="Up Arrow 59">
              <a:extLst>
                <a:ext uri="{FF2B5EF4-FFF2-40B4-BE49-F238E27FC236}">
                  <a16:creationId xmlns:a16="http://schemas.microsoft.com/office/drawing/2014/main" id="{5E2913C0-F852-0F91-1C24-0C464D8C6968}"/>
                </a:ext>
              </a:extLst>
            </p:cNvPr>
            <p:cNvSpPr/>
            <p:nvPr/>
          </p:nvSpPr>
          <p:spPr>
            <a:xfrm rot="10800000">
              <a:off x="6395993" y="3236360"/>
              <a:ext cx="312117" cy="2368015"/>
            </a:xfrm>
            <a:prstGeom prst="up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935B050B-2617-C48C-868A-6EEADE2DE882}"/>
                </a:ext>
              </a:extLst>
            </p:cNvPr>
            <p:cNvSpPr/>
            <p:nvPr/>
          </p:nvSpPr>
          <p:spPr>
            <a:xfrm>
              <a:off x="4550802" y="4260044"/>
              <a:ext cx="2267744" cy="189195"/>
            </a:xfrm>
            <a:prstGeom prst="rect">
              <a:avLst/>
            </a:prstGeom>
            <a:solidFill>
              <a:schemeClr val="accent6">
                <a:lumMod val="20000"/>
                <a:lumOff val="80000"/>
              </a:schemeClr>
            </a:solidFill>
          </p:spPr>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Simultaneous sensing</a:t>
              </a:r>
              <a:endParaRPr kumimoji="0" lang="en-CH" sz="1800" b="1" i="1" u="none" strike="noStrike" kern="1200" cap="none" spc="0" normalizeH="0" baseline="0" noProof="0" dirty="0">
                <a:ln>
                  <a:noFill/>
                </a:ln>
                <a:solidFill>
                  <a:srgbClr val="4472C4"/>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0005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par>
                                <p:cTn id="7" presetID="42" presetClass="path" presetSubtype="0" accel="50000" decel="50000" fill="hold" grpId="0" nodeType="withEffect">
                                  <p:stCondLst>
                                    <p:cond delay="0"/>
                                  </p:stCondLst>
                                  <p:childTnLst>
                                    <p:animMotion origin="layout" path="M 0 1.85185E-6 L 0 0.3368 " pathEditMode="relative" rAng="0" ptsTypes="AA">
                                      <p:cBhvr>
                                        <p:cTn id="8" dur="500" fill="hold"/>
                                        <p:tgtEl>
                                          <p:spTgt spid="63"/>
                                        </p:tgtEl>
                                        <p:attrNameLst>
                                          <p:attrName>ppt_x</p:attrName>
                                          <p:attrName>ppt_y</p:attrName>
                                        </p:attrNameLst>
                                      </p:cBhvr>
                                      <p:rCtr x="0" y="16829"/>
                                    </p:animMotion>
                                  </p:childTnLst>
                                </p:cTn>
                              </p:par>
                              <p:par>
                                <p:cTn id="9" presetID="42" presetClass="path" presetSubtype="0" accel="50000" decel="50000" fill="hold" grpId="0" nodeType="withEffect">
                                  <p:stCondLst>
                                    <p:cond delay="0"/>
                                  </p:stCondLst>
                                  <p:childTnLst>
                                    <p:animMotion origin="layout" path="M 0 -2.59259E-6 L 0 0.27986 " pathEditMode="relative" rAng="0" ptsTypes="AA">
                                      <p:cBhvr>
                                        <p:cTn id="10" dur="500" fill="hold"/>
                                        <p:tgtEl>
                                          <p:spTgt spid="70"/>
                                        </p:tgtEl>
                                        <p:attrNameLst>
                                          <p:attrName>ppt_x</p:attrName>
                                          <p:attrName>ppt_y</p:attrName>
                                        </p:attrNameLst>
                                      </p:cBhvr>
                                      <p:rCtr x="0" y="13981"/>
                                    </p:animMotion>
                                  </p:childTnLst>
                                </p:cTn>
                              </p:par>
                              <p:par>
                                <p:cTn id="11" presetID="42" presetClass="path" presetSubtype="0" accel="50000" decel="50000" fill="hold" grpId="0" nodeType="withEffect">
                                  <p:stCondLst>
                                    <p:cond delay="0"/>
                                  </p:stCondLst>
                                  <p:childTnLst>
                                    <p:animMotion origin="layout" path="M 0 0 L 0 0.22245 " pathEditMode="relative" rAng="0" ptsTypes="AA">
                                      <p:cBhvr>
                                        <p:cTn id="12" dur="500" fill="hold"/>
                                        <p:tgtEl>
                                          <p:spTgt spid="71"/>
                                        </p:tgtEl>
                                        <p:attrNameLst>
                                          <p:attrName>ppt_x</p:attrName>
                                          <p:attrName>ppt_y</p:attrName>
                                        </p:attrNameLst>
                                      </p:cBhvr>
                                      <p:rCtr x="0" y="11111"/>
                                    </p:animMotion>
                                  </p:childTnLst>
                                </p:cTn>
                              </p:par>
                              <p:par>
                                <p:cTn id="13" presetID="42" presetClass="path" presetSubtype="0" accel="50000" decel="50000" fill="hold" grpId="0" nodeType="withEffect">
                                  <p:stCondLst>
                                    <p:cond delay="0"/>
                                  </p:stCondLst>
                                  <p:childTnLst>
                                    <p:animMotion origin="layout" path="M 0 4.07407E-6 L 0 0.16527 " pathEditMode="relative" rAng="0" ptsTypes="AA">
                                      <p:cBhvr>
                                        <p:cTn id="14" dur="500" fill="hold"/>
                                        <p:tgtEl>
                                          <p:spTgt spid="72"/>
                                        </p:tgtEl>
                                        <p:attrNameLst>
                                          <p:attrName>ppt_x</p:attrName>
                                          <p:attrName>ppt_y</p:attrName>
                                        </p:attrNameLst>
                                      </p:cBhvr>
                                      <p:rCtr x="0" y="8264"/>
                                    </p:animMotion>
                                  </p:childTnLst>
                                </p:cTn>
                              </p:par>
                              <p:par>
                                <p:cTn id="15" presetID="42" presetClass="path" presetSubtype="0" accel="50000" decel="50000" fill="hold" grpId="0" nodeType="withEffect">
                                  <p:stCondLst>
                                    <p:cond delay="0"/>
                                  </p:stCondLst>
                                  <p:childTnLst>
                                    <p:animMotion origin="layout" path="M 0 -3.33333E-6 L 0 0.10787 " pathEditMode="relative" rAng="0" ptsTypes="AA">
                                      <p:cBhvr>
                                        <p:cTn id="16" dur="500" fill="hold"/>
                                        <p:tgtEl>
                                          <p:spTgt spid="73"/>
                                        </p:tgtEl>
                                        <p:attrNameLst>
                                          <p:attrName>ppt_x</p:attrName>
                                          <p:attrName>ppt_y</p:attrName>
                                        </p:attrNameLst>
                                      </p:cBhvr>
                                      <p:rCtr x="0" y="5394"/>
                                    </p:animMotion>
                                  </p:childTnLst>
                                </p:cTn>
                              </p:par>
                            </p:childTnLst>
                          </p:cTn>
                        </p:par>
                        <p:par>
                          <p:cTn id="17" fill="hold">
                            <p:stCondLst>
                              <p:cond delay="500"/>
                            </p:stCondLst>
                            <p:childTnLst>
                              <p:par>
                                <p:cTn id="18" presetID="1" presetClass="entr" presetSubtype="0" fill="hold" grpId="0" nodeType="afterEffect">
                                  <p:stCondLst>
                                    <p:cond delay="0"/>
                                  </p:stCondLst>
                                  <p:childTnLst>
                                    <p:set>
                                      <p:cBhvr>
                                        <p:cTn id="19"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2" grpId="0" animBg="1"/>
      <p:bldP spid="71" grpId="0" animBg="1"/>
      <p:bldP spid="70" grpId="0" animBg="1"/>
      <p:bldP spid="63" grpId="0" animBg="1"/>
      <p:bldP spid="59" grpId="0" animBg="1"/>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5EDAC-13D7-7C42-A02F-3B3F2CF4A126}"/>
              </a:ext>
            </a:extLst>
          </p:cNvPr>
          <p:cNvSpPr>
            <a:spLocks noGrp="1"/>
          </p:cNvSpPr>
          <p:nvPr>
            <p:ph type="title"/>
          </p:nvPr>
        </p:nvSpPr>
        <p:spPr>
          <a:xfrm>
            <a:off x="228600" y="152400"/>
            <a:ext cx="8915400" cy="1066800"/>
          </a:xfrm>
        </p:spPr>
        <p:txBody>
          <a:bodyPr/>
          <a:lstStyle/>
          <a:p>
            <a:r>
              <a:rPr lang="en-US" sz="3800" dirty="0"/>
              <a:t>Pinatubo: RowClone and Bitwise Ops in PCM</a:t>
            </a:r>
          </a:p>
        </p:txBody>
      </p:sp>
      <p:sp>
        <p:nvSpPr>
          <p:cNvPr id="3" name="Content Placeholder 2">
            <a:extLst>
              <a:ext uri="{FF2B5EF4-FFF2-40B4-BE49-F238E27FC236}">
                <a16:creationId xmlns:a16="http://schemas.microsoft.com/office/drawing/2014/main" id="{18D34E14-8BC1-B241-8615-904193121A72}"/>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B493DC83-9774-E64A-AD3E-B41DC92FF4BF}"/>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216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56861CCF-B625-514B-BA14-C39CE0147261}"/>
              </a:ext>
            </a:extLst>
          </p:cNvPr>
          <p:cNvPicPr>
            <a:picLocks noChangeAspect="1"/>
          </p:cNvPicPr>
          <p:nvPr/>
        </p:nvPicPr>
        <p:blipFill>
          <a:blip r:embed="rId2"/>
          <a:stretch>
            <a:fillRect/>
          </a:stretch>
        </p:blipFill>
        <p:spPr>
          <a:xfrm>
            <a:off x="317500" y="2279650"/>
            <a:ext cx="8509000" cy="2298700"/>
          </a:xfrm>
          <a:prstGeom prst="rect">
            <a:avLst/>
          </a:prstGeom>
        </p:spPr>
      </p:pic>
      <p:sp>
        <p:nvSpPr>
          <p:cNvPr id="6" name="TextBox 5">
            <a:extLst>
              <a:ext uri="{FF2B5EF4-FFF2-40B4-BE49-F238E27FC236}">
                <a16:creationId xmlns:a16="http://schemas.microsoft.com/office/drawing/2014/main" id="{899872E1-1869-F847-B999-C5D5CD7A1EF8}"/>
              </a:ext>
            </a:extLst>
          </p:cNvPr>
          <p:cNvSpPr txBox="1"/>
          <p:nvPr/>
        </p:nvSpPr>
        <p:spPr>
          <a:xfrm>
            <a:off x="1583527" y="6437671"/>
            <a:ext cx="6205545"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3"/>
              </a:rPr>
              <a:t>https://cseweb.ucsd.edu/~jzhao/files/Pinatubo-dac2016.pdf</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4429519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F9E20-0652-4843-BAD7-B302CC99213F}"/>
              </a:ext>
            </a:extLst>
          </p:cNvPr>
          <p:cNvSpPr>
            <a:spLocks noGrp="1"/>
          </p:cNvSpPr>
          <p:nvPr>
            <p:ph type="title"/>
          </p:nvPr>
        </p:nvSpPr>
        <p:spPr/>
        <p:txBody>
          <a:bodyPr/>
          <a:lstStyle/>
          <a:p>
            <a:r>
              <a:rPr lang="en-US" dirty="0"/>
              <a:t>Other Readings on Processing using NVM</a:t>
            </a:r>
          </a:p>
        </p:txBody>
      </p:sp>
      <p:sp>
        <p:nvSpPr>
          <p:cNvPr id="3" name="Content Placeholder 2">
            <a:extLst>
              <a:ext uri="{FF2B5EF4-FFF2-40B4-BE49-F238E27FC236}">
                <a16:creationId xmlns:a16="http://schemas.microsoft.com/office/drawing/2014/main" id="{2983F14E-0F81-2243-861D-83C33B005C66}"/>
              </a:ext>
            </a:extLst>
          </p:cNvPr>
          <p:cNvSpPr>
            <a:spLocks noGrp="1"/>
          </p:cNvSpPr>
          <p:nvPr>
            <p:ph idx="1"/>
          </p:nvPr>
        </p:nvSpPr>
        <p:spPr>
          <a:xfrm>
            <a:off x="228600" y="1219200"/>
            <a:ext cx="8610600" cy="5029200"/>
          </a:xfrm>
        </p:spPr>
        <p:txBody>
          <a:bodyPr/>
          <a:lstStyle/>
          <a:p>
            <a:r>
              <a:rPr lang="en-US" sz="2200" dirty="0" err="1"/>
              <a:t>Shafiee</a:t>
            </a:r>
            <a:r>
              <a:rPr lang="en-US" sz="2200" dirty="0"/>
              <a:t>+, “</a:t>
            </a:r>
            <a:r>
              <a:rPr lang="en-US" sz="2200" dirty="0">
                <a:solidFill>
                  <a:srgbClr val="0432FF"/>
                </a:solidFill>
              </a:rPr>
              <a:t>ISAAC: A Convolutional Neural Network Accelerator with In-Situ Analog Arithmetic in Crossbars</a:t>
            </a:r>
            <a:r>
              <a:rPr lang="en-US" sz="2200" dirty="0"/>
              <a:t>”, ISCA 2016.</a:t>
            </a:r>
          </a:p>
          <a:p>
            <a:endParaRPr lang="en-US" sz="2200" dirty="0"/>
          </a:p>
          <a:p>
            <a:r>
              <a:rPr lang="en-US" sz="2200" dirty="0"/>
              <a:t>Chi+, “</a:t>
            </a:r>
            <a:r>
              <a:rPr lang="en-US" sz="2200" dirty="0">
                <a:solidFill>
                  <a:srgbClr val="0432FF"/>
                </a:solidFill>
              </a:rPr>
              <a:t>PRIME: A Novel Processing-in-memory Architecture for Neural Network Computation in ReRAM-based Main Memory</a:t>
            </a:r>
            <a:r>
              <a:rPr lang="en-US" sz="2200" dirty="0"/>
              <a:t>”, ISCA 2016.</a:t>
            </a:r>
          </a:p>
          <a:p>
            <a:endParaRPr lang="en-US" sz="2200" dirty="0"/>
          </a:p>
          <a:p>
            <a:r>
              <a:rPr lang="en-US" sz="2200" dirty="0" err="1"/>
              <a:t>Prezioso</a:t>
            </a:r>
            <a:r>
              <a:rPr lang="en-US" sz="2200" dirty="0"/>
              <a:t>+, “</a:t>
            </a:r>
            <a:r>
              <a:rPr lang="en-US" sz="2200" dirty="0">
                <a:solidFill>
                  <a:srgbClr val="0432FF"/>
                </a:solidFill>
              </a:rPr>
              <a:t>Training and Operation of an Integrated Neuromorphic Network based on Metal-Oxide Memristors</a:t>
            </a:r>
            <a:r>
              <a:rPr lang="en-US" sz="2200" dirty="0"/>
              <a:t>”, Nature 2015</a:t>
            </a:r>
          </a:p>
          <a:p>
            <a:endParaRPr lang="en-US" sz="2200" dirty="0"/>
          </a:p>
          <a:p>
            <a:r>
              <a:rPr lang="en-US" sz="2200" dirty="0" err="1"/>
              <a:t>Ambrogio</a:t>
            </a:r>
            <a:r>
              <a:rPr lang="en-US" sz="2200" dirty="0"/>
              <a:t>+, “</a:t>
            </a:r>
            <a:r>
              <a:rPr lang="en-US" sz="2200" dirty="0">
                <a:solidFill>
                  <a:srgbClr val="0432FF"/>
                </a:solidFill>
              </a:rPr>
              <a:t>Equivalent-accuracy accelerated neural-network training using analogue memory</a:t>
            </a:r>
            <a:r>
              <a:rPr lang="en-US" sz="2200" dirty="0"/>
              <a:t>”, Nature 2018.</a:t>
            </a:r>
          </a:p>
          <a:p>
            <a:pPr marL="0" indent="0">
              <a:buNone/>
            </a:pPr>
            <a:endParaRPr lang="en-US" sz="2200" dirty="0"/>
          </a:p>
        </p:txBody>
      </p:sp>
      <p:sp>
        <p:nvSpPr>
          <p:cNvPr id="4" name="Slide Number Placeholder 3">
            <a:extLst>
              <a:ext uri="{FF2B5EF4-FFF2-40B4-BE49-F238E27FC236}">
                <a16:creationId xmlns:a16="http://schemas.microsoft.com/office/drawing/2014/main" id="{DA78D717-F383-3F44-9632-2BDFF90CF834}"/>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217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charset="-128"/>
              <a:cs typeface="+mn-cs"/>
            </a:endParaRPr>
          </a:p>
        </p:txBody>
      </p:sp>
    </p:spTree>
    <p:extLst>
      <p:ext uri="{BB962C8B-B14F-4D97-AF65-F5344CB8AC3E}">
        <p14:creationId xmlns:p14="http://schemas.microsoft.com/office/powerpoint/2010/main" val="534202090"/>
      </p:ext>
    </p:extLst>
  </p:cSld>
  <p:clrMapOvr>
    <a:masterClrMapping/>
  </p:clrMapOvr>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68760"/>
            <a:ext cx="7924800" cy="1752600"/>
          </a:xfrm>
        </p:spPr>
        <p:txBody>
          <a:bodyPr/>
          <a:lstStyle/>
          <a:p>
            <a:r>
              <a:rPr lang="en-US" sz="6000" dirty="0"/>
              <a:t>Processing in Memory:</a:t>
            </a:r>
            <a:br>
              <a:rPr lang="en-US" sz="6000" dirty="0"/>
            </a:br>
            <a:r>
              <a:rPr lang="en-US" sz="6000" dirty="0"/>
              <a:t>	Adoption Challenges</a:t>
            </a:r>
            <a:endParaRPr lang="en-US" sz="6000" b="1" dirty="0"/>
          </a:p>
        </p:txBody>
      </p:sp>
      <p:sp>
        <p:nvSpPr>
          <p:cNvPr id="3" name="Subtitle 2"/>
          <p:cNvSpPr>
            <a:spLocks noGrp="1"/>
          </p:cNvSpPr>
          <p:nvPr>
            <p:ph type="subTitle" idx="1"/>
          </p:nvPr>
        </p:nvSpPr>
        <p:spPr>
          <a:xfrm>
            <a:off x="685800" y="4484712"/>
            <a:ext cx="7848600" cy="1752600"/>
          </a:xfrm>
        </p:spPr>
        <p:txBody>
          <a:bodyPr/>
          <a:lstStyle/>
          <a:p>
            <a:pPr algn="l"/>
            <a:r>
              <a:rPr lang="en-US" sz="3600" dirty="0">
                <a:solidFill>
                  <a:srgbClr val="0432FF"/>
                </a:solidFill>
              </a:rPr>
              <a:t>1. Processing near Memory</a:t>
            </a:r>
          </a:p>
          <a:p>
            <a:pPr algn="l"/>
            <a:r>
              <a:rPr lang="en-US" sz="3600" dirty="0">
                <a:solidFill>
                  <a:srgbClr val="0432FF"/>
                </a:solidFill>
              </a:rPr>
              <a:t>2. Processing using Memory</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218</a:t>
            </a:fld>
            <a:endParaRPr kumimoji="0" lang="en-US" sz="12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959572107"/>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latin typeface="Garamond" charset="0"/>
                <a:ea typeface="ＭＳ Ｐゴシック" charset="0"/>
                <a:cs typeface="ＭＳ Ｐゴシック" charset="0"/>
              </a:rPr>
              <a:t>Eliminating the Adoption Barriers</a:t>
            </a:r>
          </a:p>
        </p:txBody>
      </p:sp>
      <p:sp>
        <p:nvSpPr>
          <p:cNvPr id="19459" name="Content Placeholder 2"/>
          <p:cNvSpPr>
            <a:spLocks noGrp="1"/>
          </p:cNvSpPr>
          <p:nvPr>
            <p:ph idx="1"/>
          </p:nvPr>
        </p:nvSpPr>
        <p:spPr>
          <a:xfrm>
            <a:off x="228600" y="1447800"/>
            <a:ext cx="8610600" cy="4876800"/>
          </a:xfrm>
        </p:spPr>
        <p:txBody>
          <a:bodyPr/>
          <a:lstStyle/>
          <a:p>
            <a:pPr marL="0" indent="0" algn="ctr" eaLnBrk="1" hangingPunct="1">
              <a:buNone/>
            </a:pPr>
            <a:endParaRPr lang="en-US" sz="5400" dirty="0">
              <a:solidFill>
                <a:srgbClr val="0000FF"/>
              </a:solidFill>
              <a:latin typeface="Tahoma" charset="0"/>
              <a:ea typeface="ＭＳ Ｐゴシック" charset="0"/>
              <a:cs typeface="ＭＳ Ｐゴシック" charset="0"/>
            </a:endParaRPr>
          </a:p>
          <a:p>
            <a:pPr marL="0" indent="0" algn="ctr" eaLnBrk="1" hangingPunct="1">
              <a:buNone/>
            </a:pPr>
            <a:r>
              <a:rPr lang="en-US" sz="6000" dirty="0">
                <a:solidFill>
                  <a:srgbClr val="0000FF"/>
                </a:solidFill>
                <a:latin typeface="Tahoma" charset="0"/>
                <a:ea typeface="ＭＳ Ｐゴシック" charset="0"/>
                <a:cs typeface="ＭＳ Ｐゴシック" charset="0"/>
              </a:rPr>
              <a:t>How to Enable Adoption of </a:t>
            </a:r>
            <a:r>
              <a:rPr lang="en-US" sz="6000" dirty="0">
                <a:solidFill>
                  <a:srgbClr val="FF0000"/>
                </a:solidFill>
                <a:latin typeface="Tahoma" charset="0"/>
                <a:ea typeface="ＭＳ Ｐゴシック" charset="0"/>
                <a:cs typeface="ＭＳ Ｐゴシック" charset="0"/>
              </a:rPr>
              <a:t>Processing in Memory</a:t>
            </a:r>
          </a:p>
        </p:txBody>
      </p:sp>
      <p:sp>
        <p:nvSpPr>
          <p:cNvPr id="4" name="Slide Number Placeholder 3"/>
          <p:cNvSpPr>
            <a:spLocks noGrp="1"/>
          </p:cNvSpPr>
          <p:nvPr>
            <p:ph type="sldNum" sz="quarter" idx="11"/>
          </p:nvPr>
        </p:nvSpPr>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A419BFC-0704-824A-8642-CF6757650AC5}"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219</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endParaRPr>
          </a:p>
        </p:txBody>
      </p:sp>
    </p:spTree>
    <p:extLst>
      <p:ext uri="{BB962C8B-B14F-4D97-AF65-F5344CB8AC3E}">
        <p14:creationId xmlns:p14="http://schemas.microsoft.com/office/powerpoint/2010/main" val="37028044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Today’s Computing Systems</a:t>
            </a:r>
          </a:p>
        </p:txBody>
      </p:sp>
      <p:sp>
        <p:nvSpPr>
          <p:cNvPr id="3" name="Content Placeholder 2"/>
          <p:cNvSpPr>
            <a:spLocks noGrp="1"/>
          </p:cNvSpPr>
          <p:nvPr>
            <p:ph idx="1"/>
          </p:nvPr>
        </p:nvSpPr>
        <p:spPr>
          <a:xfrm>
            <a:off x="228600" y="997527"/>
            <a:ext cx="8915400" cy="5193723"/>
          </a:xfrm>
        </p:spPr>
        <p:txBody>
          <a:bodyPr/>
          <a:lstStyle/>
          <a:p>
            <a:r>
              <a:rPr lang="en-US" dirty="0"/>
              <a:t>Processor centric</a:t>
            </a:r>
          </a:p>
          <a:p>
            <a:endParaRPr lang="en-US" dirty="0">
              <a:solidFill>
                <a:srgbClr val="FF0000"/>
              </a:solidFill>
            </a:endParaRPr>
          </a:p>
          <a:p>
            <a:r>
              <a:rPr lang="en-US" dirty="0">
                <a:solidFill>
                  <a:srgbClr val="FF0000"/>
                </a:solidFill>
              </a:rPr>
              <a:t>All data processed in the processor </a:t>
            </a:r>
            <a:r>
              <a:rPr lang="en-US" dirty="0">
                <a:sym typeface="Wingdings"/>
              </a:rPr>
              <a:t> </a:t>
            </a:r>
            <a:r>
              <a:rPr lang="en-US" dirty="0">
                <a:solidFill>
                  <a:srgbClr val="0000FF"/>
                </a:solidFill>
                <a:sym typeface="Wingdings"/>
              </a:rPr>
              <a:t>at great system cost</a:t>
            </a:r>
            <a:endParaRPr lang="en-US" dirty="0">
              <a:solidFill>
                <a:srgbClr val="0000FF"/>
              </a:solidFill>
            </a:endParaRPr>
          </a:p>
          <a:p>
            <a:endParaRPr lang="en-US" dirty="0"/>
          </a:p>
          <a:p>
            <a:endParaRPr lang="en-US" dirty="0"/>
          </a:p>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143000" y="3583384"/>
            <a:ext cx="6669360" cy="30475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AutoShape 25"/>
          <p:cNvSpPr>
            <a:spLocks noChangeArrowheads="1"/>
          </p:cNvSpPr>
          <p:nvPr/>
        </p:nvSpPr>
        <p:spPr bwMode="auto">
          <a:xfrm>
            <a:off x="1331640" y="3933056"/>
            <a:ext cx="1800200" cy="1224136"/>
          </a:xfrm>
          <a:prstGeom prst="roundRect">
            <a:avLst>
              <a:gd name="adj" fmla="val 16667"/>
            </a:avLst>
          </a:prstGeom>
          <a:noFill/>
          <a:ln w="28575">
            <a:solidFill>
              <a:srgbClr val="0000FF"/>
            </a:solidFill>
            <a:round/>
            <a:headEnd/>
            <a:tailEn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Tree>
    <p:extLst>
      <p:ext uri="{BB962C8B-B14F-4D97-AF65-F5344CB8AC3E}">
        <p14:creationId xmlns:p14="http://schemas.microsoft.com/office/powerpoint/2010/main" val="1261016092"/>
      </p:ext>
    </p:extLst>
  </p:cSld>
  <p:clrMapOvr>
    <a:masterClrMapping/>
  </p:clrMapOvr>
  <p:transition/>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Barriers to Adoption of PIM</a:t>
            </a:r>
          </a:p>
        </p:txBody>
      </p:sp>
      <p:sp>
        <p:nvSpPr>
          <p:cNvPr id="3" name="Content Placeholder 2"/>
          <p:cNvSpPr>
            <a:spLocks noGrp="1"/>
          </p:cNvSpPr>
          <p:nvPr>
            <p:ph idx="1"/>
          </p:nvPr>
        </p:nvSpPr>
        <p:spPr>
          <a:xfrm>
            <a:off x="228600" y="928464"/>
            <a:ext cx="8915400" cy="5020816"/>
          </a:xfrm>
        </p:spPr>
        <p:txBody>
          <a:bodyPr/>
          <a:lstStyle/>
          <a:p>
            <a:pPr marL="0" indent="0">
              <a:buNone/>
            </a:pPr>
            <a:r>
              <a:rPr lang="en-US" dirty="0">
                <a:solidFill>
                  <a:srgbClr val="0432FF"/>
                </a:solidFill>
              </a:rPr>
              <a:t>1. </a:t>
            </a:r>
            <a:r>
              <a:rPr lang="en-US" b="1" dirty="0">
                <a:solidFill>
                  <a:srgbClr val="0432FF"/>
                </a:solidFill>
              </a:rPr>
              <a:t>Applications</a:t>
            </a:r>
            <a:r>
              <a:rPr lang="en-US" dirty="0">
                <a:solidFill>
                  <a:srgbClr val="0432FF"/>
                </a:solidFill>
              </a:rPr>
              <a:t> &amp; </a:t>
            </a:r>
            <a:r>
              <a:rPr lang="en-US" b="1" dirty="0">
                <a:solidFill>
                  <a:srgbClr val="0432FF"/>
                </a:solidFill>
              </a:rPr>
              <a:t>software</a:t>
            </a:r>
            <a:r>
              <a:rPr lang="en-US" dirty="0">
                <a:solidFill>
                  <a:srgbClr val="0432FF"/>
                </a:solidFill>
              </a:rPr>
              <a:t> for PIM</a:t>
            </a:r>
          </a:p>
          <a:p>
            <a:pPr marL="0" indent="0">
              <a:buNone/>
            </a:pPr>
            <a:endParaRPr lang="en-US" dirty="0"/>
          </a:p>
          <a:p>
            <a:pPr marL="0" indent="0">
              <a:buNone/>
            </a:pPr>
            <a:r>
              <a:rPr lang="en-US" dirty="0">
                <a:solidFill>
                  <a:srgbClr val="7030A0"/>
                </a:solidFill>
              </a:rPr>
              <a:t>2. Ease of </a:t>
            </a:r>
            <a:r>
              <a:rPr lang="en-US" b="1" dirty="0">
                <a:solidFill>
                  <a:srgbClr val="7030A0"/>
                </a:solidFill>
              </a:rPr>
              <a:t>programming</a:t>
            </a:r>
            <a:r>
              <a:rPr lang="en-US" dirty="0">
                <a:solidFill>
                  <a:srgbClr val="7030A0"/>
                </a:solidFill>
              </a:rPr>
              <a:t> (interfaces and compiler/HW support)</a:t>
            </a:r>
          </a:p>
          <a:p>
            <a:pPr marL="0" indent="0">
              <a:buNone/>
            </a:pPr>
            <a:endParaRPr lang="en-US" dirty="0"/>
          </a:p>
          <a:p>
            <a:pPr marL="0" indent="0">
              <a:buNone/>
            </a:pPr>
            <a:r>
              <a:rPr lang="en-US" dirty="0">
                <a:solidFill>
                  <a:srgbClr val="8C0000"/>
                </a:solidFill>
              </a:rPr>
              <a:t>3. </a:t>
            </a:r>
            <a:r>
              <a:rPr lang="en-US" b="1" dirty="0">
                <a:solidFill>
                  <a:srgbClr val="8C0000"/>
                </a:solidFill>
              </a:rPr>
              <a:t>System</a:t>
            </a:r>
            <a:r>
              <a:rPr lang="en-US" dirty="0">
                <a:solidFill>
                  <a:srgbClr val="8C0000"/>
                </a:solidFill>
              </a:rPr>
              <a:t> and </a:t>
            </a:r>
            <a:r>
              <a:rPr lang="en-US" b="1" dirty="0">
                <a:solidFill>
                  <a:srgbClr val="8C0000"/>
                </a:solidFill>
              </a:rPr>
              <a:t>security</a:t>
            </a:r>
            <a:r>
              <a:rPr lang="en-US" dirty="0">
                <a:solidFill>
                  <a:srgbClr val="8C0000"/>
                </a:solidFill>
              </a:rPr>
              <a:t> support: coherence, synchronization, virtual memory, isolation, communication interfaces, …</a:t>
            </a:r>
          </a:p>
          <a:p>
            <a:pPr marL="0" indent="0">
              <a:buNone/>
            </a:pPr>
            <a:endParaRPr lang="en-US" dirty="0"/>
          </a:p>
          <a:p>
            <a:pPr marL="0" indent="0">
              <a:buNone/>
            </a:pPr>
            <a:r>
              <a:rPr lang="en-US" dirty="0">
                <a:solidFill>
                  <a:schemeClr val="tx2"/>
                </a:solidFill>
              </a:rPr>
              <a:t>4. </a:t>
            </a:r>
            <a:r>
              <a:rPr lang="en-US" b="1" dirty="0">
                <a:solidFill>
                  <a:schemeClr val="tx2"/>
                </a:solidFill>
              </a:rPr>
              <a:t>Runtime</a:t>
            </a:r>
            <a:r>
              <a:rPr lang="en-US" dirty="0">
                <a:solidFill>
                  <a:schemeClr val="tx2"/>
                </a:solidFill>
              </a:rPr>
              <a:t> and </a:t>
            </a:r>
            <a:r>
              <a:rPr lang="en-US" b="1" dirty="0">
                <a:solidFill>
                  <a:schemeClr val="tx2"/>
                </a:solidFill>
              </a:rPr>
              <a:t>compilation</a:t>
            </a:r>
            <a:r>
              <a:rPr lang="en-US" dirty="0">
                <a:solidFill>
                  <a:schemeClr val="tx2"/>
                </a:solidFill>
              </a:rPr>
              <a:t> systems for adaptive scheduling, data mapping, access/sharing control, …</a:t>
            </a:r>
          </a:p>
          <a:p>
            <a:pPr marL="0" indent="0">
              <a:buNone/>
            </a:pPr>
            <a:endParaRPr lang="en-US" dirty="0"/>
          </a:p>
          <a:p>
            <a:pPr marL="0" indent="0">
              <a:buNone/>
            </a:pPr>
            <a:r>
              <a:rPr lang="en-US" dirty="0">
                <a:solidFill>
                  <a:srgbClr val="0070C0"/>
                </a:solidFill>
              </a:rPr>
              <a:t>5. </a:t>
            </a:r>
            <a:r>
              <a:rPr lang="en-US" b="1" dirty="0">
                <a:solidFill>
                  <a:srgbClr val="0070C0"/>
                </a:solidFill>
              </a:rPr>
              <a:t>Infrastructures</a:t>
            </a:r>
            <a:r>
              <a:rPr lang="en-US" dirty="0">
                <a:solidFill>
                  <a:srgbClr val="0070C0"/>
                </a:solidFill>
              </a:rPr>
              <a:t> to assess benefits and feasibility</a:t>
            </a:r>
          </a:p>
          <a:p>
            <a:pPr marL="0" indent="0">
              <a:buNone/>
            </a:pPr>
            <a:endParaRPr lang="en-US" dirty="0"/>
          </a:p>
          <a:p>
            <a:pPr marL="0" indent="0">
              <a:buNone/>
            </a:pPr>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Box 4">
            <a:extLst>
              <a:ext uri="{FF2B5EF4-FFF2-40B4-BE49-F238E27FC236}">
                <a16:creationId xmlns:a16="http://schemas.microsoft.com/office/drawing/2014/main" id="{CACA1410-DA7E-F643-8886-992AD3AF089B}"/>
              </a:ext>
            </a:extLst>
          </p:cNvPr>
          <p:cNvSpPr txBox="1"/>
          <p:nvPr/>
        </p:nvSpPr>
        <p:spPr>
          <a:xfrm>
            <a:off x="1364585" y="5877272"/>
            <a:ext cx="6455614" cy="461665"/>
          </a:xfrm>
          <a:prstGeom prst="rect">
            <a:avLst/>
          </a:prstGeom>
          <a:noFill/>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All can be solved with change of mindset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Tree>
    <p:extLst>
      <p:ext uri="{BB962C8B-B14F-4D97-AF65-F5344CB8AC3E}">
        <p14:creationId xmlns:p14="http://schemas.microsoft.com/office/powerpoint/2010/main" val="33677356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Need to Revisit the Entire Stack</a:t>
            </a: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 Box 17"/>
          <p:cNvSpPr txBox="1">
            <a:spLocks noChangeArrowheads="1"/>
          </p:cNvSpPr>
          <p:nvPr/>
        </p:nvSpPr>
        <p:spPr bwMode="auto">
          <a:xfrm>
            <a:off x="3501600" y="3906838"/>
            <a:ext cx="2041525" cy="368300"/>
          </a:xfrm>
          <a:prstGeom prst="rect">
            <a:avLst/>
          </a:prstGeom>
          <a:solidFill>
            <a:srgbClr val="00FF00"/>
          </a:solidFill>
          <a:ln w="9525">
            <a:solidFill>
              <a:schemeClr val="tx1"/>
            </a:solid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Micro-architecture</a:t>
            </a:r>
          </a:p>
        </p:txBody>
      </p:sp>
      <p:sp>
        <p:nvSpPr>
          <p:cNvPr id="6" name="Text Box 18"/>
          <p:cNvSpPr txBox="1">
            <a:spLocks noChangeAspect="1" noChangeArrowheads="1"/>
          </p:cNvSpPr>
          <p:nvPr/>
        </p:nvSpPr>
        <p:spPr bwMode="auto">
          <a:xfrm>
            <a:off x="3501600" y="3535363"/>
            <a:ext cx="2041525" cy="366712"/>
          </a:xfrm>
          <a:prstGeom prst="rect">
            <a:avLst/>
          </a:prstGeom>
          <a:solidFill>
            <a:srgbClr val="FF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SW/HW Interface</a:t>
            </a:r>
          </a:p>
        </p:txBody>
      </p:sp>
      <p:sp>
        <p:nvSpPr>
          <p:cNvPr id="7" name="Text Box 19"/>
          <p:cNvSpPr txBox="1">
            <a:spLocks noChangeAspect="1" noChangeArrowheads="1"/>
          </p:cNvSpPr>
          <p:nvPr/>
        </p:nvSpPr>
        <p:spPr bwMode="auto">
          <a:xfrm>
            <a:off x="3498425" y="2871044"/>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Program/Language</a:t>
            </a:r>
          </a:p>
        </p:txBody>
      </p:sp>
      <p:sp>
        <p:nvSpPr>
          <p:cNvPr id="8" name="Text Box 20"/>
          <p:cNvSpPr txBox="1">
            <a:spLocks noChangeAspect="1" noChangeArrowheads="1"/>
          </p:cNvSpPr>
          <p:nvPr/>
        </p:nvSpPr>
        <p:spPr bwMode="auto">
          <a:xfrm>
            <a:off x="3498425" y="2499569"/>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Algorithm</a:t>
            </a:r>
          </a:p>
        </p:txBody>
      </p:sp>
      <p:sp>
        <p:nvSpPr>
          <p:cNvPr id="9" name="Text Box 21"/>
          <p:cNvSpPr txBox="1">
            <a:spLocks noChangeAspect="1" noChangeArrowheads="1"/>
          </p:cNvSpPr>
          <p:nvPr/>
        </p:nvSpPr>
        <p:spPr bwMode="auto">
          <a:xfrm>
            <a:off x="3498425" y="2132856"/>
            <a:ext cx="2043113" cy="366713"/>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Problem</a:t>
            </a:r>
          </a:p>
        </p:txBody>
      </p:sp>
      <p:sp>
        <p:nvSpPr>
          <p:cNvPr id="10" name="Text Box 22"/>
          <p:cNvSpPr txBox="1">
            <a:spLocks noChangeAspect="1" noChangeArrowheads="1"/>
          </p:cNvSpPr>
          <p:nvPr/>
        </p:nvSpPr>
        <p:spPr bwMode="auto">
          <a:xfrm>
            <a:off x="3501600" y="4279900"/>
            <a:ext cx="2039938" cy="373063"/>
          </a:xfrm>
          <a:prstGeom prst="rect">
            <a:avLst/>
          </a:prstGeom>
          <a:solidFill>
            <a:srgbClr val="00FF00"/>
          </a:solidFill>
          <a:ln w="9525">
            <a:solidFill>
              <a:schemeClr val="tx1"/>
            </a:solidFill>
            <a:miter lim="800000"/>
            <a:headEnd/>
            <a:tailEnd/>
          </a:ln>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000000"/>
                </a:solidFill>
                <a:effectLst/>
                <a:uLnTx/>
                <a:uFillTx/>
                <a:latin typeface="Tahoma" pitchFamily="34" charset="0"/>
                <a:ea typeface="+mn-ea"/>
                <a:cs typeface="Arial" charset="0"/>
              </a:rPr>
              <a:t>Logic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50" b="0" i="0" u="none" strike="noStrike" kern="1200" cap="none" spc="0" normalizeH="0" baseline="0" noProof="0" dirty="0">
              <a:ln>
                <a:noFill/>
              </a:ln>
              <a:solidFill>
                <a:srgbClr val="000000"/>
              </a:solidFill>
              <a:effectLst/>
              <a:uLnTx/>
              <a:uFillTx/>
              <a:latin typeface="Tahoma" pitchFamily="34" charset="0"/>
              <a:ea typeface="+mn-ea"/>
              <a:cs typeface="Arial" charset="0"/>
            </a:endParaRPr>
          </a:p>
        </p:txBody>
      </p:sp>
      <p:sp>
        <p:nvSpPr>
          <p:cNvPr id="11" name="Text Box 23"/>
          <p:cNvSpPr txBox="1">
            <a:spLocks noChangeAspect="1" noChangeArrowheads="1"/>
          </p:cNvSpPr>
          <p:nvPr/>
        </p:nvSpPr>
        <p:spPr bwMode="auto">
          <a:xfrm>
            <a:off x="3501600" y="4651375"/>
            <a:ext cx="2041525" cy="368300"/>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Devices</a:t>
            </a:r>
          </a:p>
        </p:txBody>
      </p:sp>
      <p:sp>
        <p:nvSpPr>
          <p:cNvPr id="12" name="Text Box 24"/>
          <p:cNvSpPr txBox="1">
            <a:spLocks noChangeAspect="1" noChangeArrowheads="1"/>
          </p:cNvSpPr>
          <p:nvPr/>
        </p:nvSpPr>
        <p:spPr bwMode="auto">
          <a:xfrm>
            <a:off x="3501600" y="3212976"/>
            <a:ext cx="2041525" cy="327322"/>
          </a:xfrm>
          <a:prstGeom prst="rect">
            <a:avLst/>
          </a:prstGeom>
          <a:solidFill>
            <a:srgbClr val="35F6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System Software</a:t>
            </a:r>
          </a:p>
        </p:txBody>
      </p:sp>
      <p:sp>
        <p:nvSpPr>
          <p:cNvPr id="13" name="Text Box 23"/>
          <p:cNvSpPr txBox="1">
            <a:spLocks noChangeAspect="1" noChangeArrowheads="1"/>
          </p:cNvSpPr>
          <p:nvPr/>
        </p:nvSpPr>
        <p:spPr bwMode="auto">
          <a:xfrm>
            <a:off x="3503188" y="5006975"/>
            <a:ext cx="2043112" cy="366713"/>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Electrons</a:t>
            </a:r>
          </a:p>
        </p:txBody>
      </p:sp>
      <p:sp>
        <p:nvSpPr>
          <p:cNvPr id="14" name="Rounded Rectangle 13"/>
          <p:cNvSpPr>
            <a:spLocks noChangeArrowheads="1"/>
          </p:cNvSpPr>
          <p:nvPr/>
        </p:nvSpPr>
        <p:spPr bwMode="auto">
          <a:xfrm rot="5400000">
            <a:off x="3392996" y="2610036"/>
            <a:ext cx="2232248" cy="2286000"/>
          </a:xfrm>
          <a:prstGeom prst="roundRect">
            <a:avLst>
              <a:gd name="adj" fmla="val 16667"/>
            </a:avLst>
          </a:prstGeom>
          <a:noFill/>
          <a:ln w="44450">
            <a:solidFill>
              <a:srgbClr val="0000FF"/>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FF"/>
              </a:solidFill>
              <a:effectLst/>
              <a:uLnTx/>
              <a:uFillTx/>
              <a:latin typeface="Tahoma"/>
              <a:ea typeface="+mn-ea"/>
              <a:cs typeface="+mn-cs"/>
            </a:endParaRPr>
          </a:p>
        </p:txBody>
      </p:sp>
      <p:sp>
        <p:nvSpPr>
          <p:cNvPr id="15" name="TextBox 14">
            <a:extLst>
              <a:ext uri="{FF2B5EF4-FFF2-40B4-BE49-F238E27FC236}">
                <a16:creationId xmlns:a16="http://schemas.microsoft.com/office/drawing/2014/main" id="{96A6595C-436B-B546-8CE9-DFF850FBB246}"/>
              </a:ext>
            </a:extLst>
          </p:cNvPr>
          <p:cNvSpPr txBox="1"/>
          <p:nvPr/>
        </p:nvSpPr>
        <p:spPr>
          <a:xfrm>
            <a:off x="2195736" y="5805264"/>
            <a:ext cx="4793300" cy="461665"/>
          </a:xfrm>
          <a:prstGeom prst="rect">
            <a:avLst/>
          </a:prstGeom>
          <a:noFill/>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We can get there step by step</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Tree>
    <p:extLst>
      <p:ext uri="{BB962C8B-B14F-4D97-AF65-F5344CB8AC3E}">
        <p14:creationId xmlns:p14="http://schemas.microsoft.com/office/powerpoint/2010/main" val="3717970304"/>
      </p:ext>
    </p:extLst>
  </p:cSld>
  <p:clrMapOvr>
    <a:masterClrMapping/>
  </p:clrMapOvr>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Adoption: How to Keep It </a:t>
            </a:r>
            <a:r>
              <a:rPr lang="en-US" b="1" dirty="0"/>
              <a:t>Simple</a:t>
            </a:r>
            <a:r>
              <a:rPr lang="en-US" dirty="0"/>
              <a:t>?</a:t>
            </a:r>
          </a:p>
        </p:txBody>
      </p:sp>
      <p:sp>
        <p:nvSpPr>
          <p:cNvPr id="3" name="Content Placeholder 2"/>
          <p:cNvSpPr>
            <a:spLocks noGrp="1"/>
          </p:cNvSpPr>
          <p:nvPr>
            <p:ph idx="1"/>
          </p:nvPr>
        </p:nvSpPr>
        <p:spPr>
          <a:xfrm>
            <a:off x="228600" y="1052736"/>
            <a:ext cx="8610600" cy="5195664"/>
          </a:xfrm>
        </p:spPr>
        <p:txBody>
          <a:bodyPr/>
          <a:lstStyle/>
          <a:p>
            <a:r>
              <a:rPr lang="en-US" dirty="0" err="1"/>
              <a:t>Junwhan</a:t>
            </a:r>
            <a:r>
              <a:rPr lang="en-US" dirty="0"/>
              <a:t> </a:t>
            </a:r>
            <a:r>
              <a:rPr lang="en-US" dirty="0" err="1"/>
              <a:t>Ahn</a:t>
            </a:r>
            <a:r>
              <a:rPr lang="en-US" dirty="0"/>
              <a:t>, </a:t>
            </a:r>
            <a:r>
              <a:rPr lang="en-US" dirty="0" err="1"/>
              <a:t>Sungjoo</a:t>
            </a:r>
            <a:r>
              <a:rPr lang="en-US" dirty="0"/>
              <a:t> </a:t>
            </a:r>
            <a:r>
              <a:rPr lang="en-US" dirty="0" err="1"/>
              <a:t>Yoo</a:t>
            </a:r>
            <a:r>
              <a:rPr lang="en-US" dirty="0"/>
              <a:t>, Onur Mutlu, and </a:t>
            </a:r>
            <a:r>
              <a:rPr lang="en-US" dirty="0" err="1"/>
              <a:t>Kiyoung</a:t>
            </a:r>
            <a:r>
              <a:rPr lang="en-US" dirty="0"/>
              <a:t> Choi,</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"PIM-Enabled Instructions: A Low-Overhead, Locality-Aware Processing-in-Memory Architecture"</a:t>
            </a:r>
            <a:br>
              <a:rPr lang="en-US" dirty="0">
                <a:solidFill>
                  <a:srgbClr val="0432FF"/>
                </a:solidFill>
              </a:rPr>
            </a:br>
            <a:r>
              <a:rPr lang="en-US" i="1" dirty="0"/>
              <a:t>Proceedings of the </a:t>
            </a:r>
            <a:r>
              <a:rPr lang="en-US" i="1" dirty="0">
                <a:hlinkClick r:id="rId3"/>
              </a:rPr>
              <a:t>42nd International Symposium on Computer Architecture</a:t>
            </a:r>
            <a:r>
              <a:rPr lang="en-US" i="1" dirty="0"/>
              <a:t> (</a:t>
            </a:r>
            <a:r>
              <a:rPr lang="en-US" b="1" i="1" dirty="0"/>
              <a:t>ISCA</a:t>
            </a:r>
            <a:r>
              <a:rPr lang="en-US" i="1" dirty="0"/>
              <a:t>)</a:t>
            </a:r>
            <a:r>
              <a:rPr lang="en-US" dirty="0"/>
              <a:t>, Portland, OR, June 2015. </a:t>
            </a:r>
            <a:br>
              <a:rPr lang="en-US" dirty="0"/>
            </a:br>
            <a:r>
              <a:rPr lang="en-US" dirty="0"/>
              <a:t>[</a:t>
            </a:r>
            <a:r>
              <a:rPr lang="en-US" dirty="0">
                <a:hlinkClick r:id="rId4"/>
              </a:rPr>
              <a:t>Slides (pdf)</a:t>
            </a:r>
            <a:r>
              <a:rPr lang="en-US" dirty="0"/>
              <a:t>] [</a:t>
            </a:r>
            <a:r>
              <a:rPr lang="en-US" dirty="0">
                <a:hlinkClick r:id="rId5"/>
              </a:rPr>
              <a:t>Lightning Session Slides (pdf)</a:t>
            </a:r>
            <a:r>
              <a:rPr lang="en-US" dirty="0"/>
              <a:t>]  </a:t>
            </a:r>
          </a:p>
          <a:p>
            <a:endParaRPr lang="en-US" dirty="0"/>
          </a:p>
          <a:p>
            <a:endParaRPr lang="en-US" dirty="0"/>
          </a:p>
        </p:txBody>
      </p:sp>
      <p:pic>
        <p:nvPicPr>
          <p:cNvPr id="5" name="Picture 4"/>
          <p:cNvPicPr>
            <a:picLocks noChangeAspect="1"/>
          </p:cNvPicPr>
          <p:nvPr/>
        </p:nvPicPr>
        <p:blipFill>
          <a:blip r:embed="rId6"/>
          <a:stretch>
            <a:fillRect/>
          </a:stretch>
        </p:blipFill>
        <p:spPr>
          <a:xfrm>
            <a:off x="0" y="4177496"/>
            <a:ext cx="9144000" cy="2275840"/>
          </a:xfrm>
          <a:prstGeom prst="rect">
            <a:avLst/>
          </a:prstGeom>
        </p:spPr>
      </p:pic>
    </p:spTree>
    <p:extLst>
      <p:ext uri="{BB962C8B-B14F-4D97-AF65-F5344CB8AC3E}">
        <p14:creationId xmlns:p14="http://schemas.microsoft.com/office/powerpoint/2010/main" val="7584631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Adoption: How to Ease </a:t>
            </a:r>
            <a:r>
              <a:rPr lang="en-US" sz="3600" b="1" dirty="0"/>
              <a:t>Programmability</a:t>
            </a:r>
            <a:r>
              <a:rPr lang="en-US" sz="3600" dirty="0"/>
              <a:t>? (I)</a:t>
            </a:r>
          </a:p>
        </p:txBody>
      </p:sp>
      <p:sp>
        <p:nvSpPr>
          <p:cNvPr id="3" name="Content Placeholder 2"/>
          <p:cNvSpPr>
            <a:spLocks noGrp="1"/>
          </p:cNvSpPr>
          <p:nvPr>
            <p:ph idx="1"/>
          </p:nvPr>
        </p:nvSpPr>
        <p:spPr>
          <a:xfrm>
            <a:off x="228600" y="1052736"/>
            <a:ext cx="8610600" cy="5195664"/>
          </a:xfrm>
        </p:spPr>
        <p:txBody>
          <a:bodyPr/>
          <a:lstStyle/>
          <a:p>
            <a:pPr algn="l"/>
            <a:r>
              <a:rPr lang="en-US" dirty="0"/>
              <a:t>Geraldo F. Oliveira, Alain Kohli, David Novo, </a:t>
            </a:r>
            <a:br>
              <a:rPr lang="en-US" dirty="0"/>
            </a:br>
            <a:r>
              <a:rPr lang="en-US" dirty="0"/>
              <a:t>Juan Gómez-Luna, Onur Mutlu,</a:t>
            </a:r>
            <a:br>
              <a:rPr lang="en-US" dirty="0"/>
            </a:br>
            <a:r>
              <a:rPr lang="en-US" b="1" dirty="0">
                <a:solidFill>
                  <a:srgbClr val="0432FF"/>
                </a:solidFill>
              </a:rPr>
              <a:t>“</a:t>
            </a:r>
            <a:r>
              <a:rPr lang="en-US" b="1" i="0" dirty="0">
                <a:solidFill>
                  <a:srgbClr val="0000FF"/>
                </a:solidFill>
                <a:effectLst/>
                <a:hlinkClick r:id="rId2">
                  <a:extLst>
                    <a:ext uri="{A12FA001-AC4F-418D-AE19-62706E023703}">
                      <ahyp:hlinkClr xmlns:ahyp="http://schemas.microsoft.com/office/drawing/2018/hyperlinkcolor" val="tx"/>
                    </a:ext>
                  </a:extLst>
                </a:hlinkClick>
              </a:rPr>
              <a:t>DaPPA: A Data-Parallel Framework for Processing-in-Memory Architectures</a:t>
            </a:r>
            <a:r>
              <a:rPr lang="en-US" b="1" dirty="0">
                <a:solidFill>
                  <a:srgbClr val="0000FF"/>
                </a:solidFill>
              </a:rPr>
              <a:t>,</a:t>
            </a:r>
            <a:r>
              <a:rPr lang="en-US" b="1" i="0" dirty="0">
                <a:solidFill>
                  <a:srgbClr val="0432FF"/>
                </a:solidFill>
                <a:effectLst/>
              </a:rPr>
              <a:t>”</a:t>
            </a:r>
            <a:br>
              <a:rPr lang="en-US" dirty="0">
                <a:solidFill>
                  <a:srgbClr val="0432FF"/>
                </a:solidFill>
              </a:rPr>
            </a:br>
            <a:r>
              <a:rPr lang="en-US" dirty="0"/>
              <a:t>in</a:t>
            </a:r>
            <a:r>
              <a:rPr lang="en-US" i="1" dirty="0">
                <a:solidFill>
                  <a:srgbClr val="0432FF"/>
                </a:solidFill>
              </a:rPr>
              <a:t> </a:t>
            </a:r>
            <a:r>
              <a:rPr lang="en-US" i="1" dirty="0"/>
              <a:t>PACT SRC Student Competition,</a:t>
            </a:r>
            <a:r>
              <a:rPr lang="en-US" dirty="0"/>
              <a:t> Vienna, Austria, October 2023. </a:t>
            </a:r>
          </a:p>
        </p:txBody>
      </p:sp>
      <p:pic>
        <p:nvPicPr>
          <p:cNvPr id="6" name="Picture 5">
            <a:extLst>
              <a:ext uri="{FF2B5EF4-FFF2-40B4-BE49-F238E27FC236}">
                <a16:creationId xmlns:a16="http://schemas.microsoft.com/office/drawing/2014/main" id="{6868EA55-2B8A-A9F7-A0A1-192101D87475}"/>
              </a:ext>
            </a:extLst>
          </p:cNvPr>
          <p:cNvPicPr>
            <a:picLocks noChangeAspect="1"/>
          </p:cNvPicPr>
          <p:nvPr/>
        </p:nvPicPr>
        <p:blipFill rotWithShape="1">
          <a:blip r:embed="rId3">
            <a:extLst>
              <a:ext uri="{28A0092B-C50C-407E-A947-70E740481C1C}">
                <a14:useLocalDpi xmlns:a14="http://schemas.microsoft.com/office/drawing/2010/main" val="0"/>
              </a:ext>
            </a:extLst>
          </a:blip>
          <a:srcRect l="2342" t="25000" r="3187"/>
          <a:stretch/>
        </p:blipFill>
        <p:spPr>
          <a:xfrm>
            <a:off x="304800" y="3650568"/>
            <a:ext cx="8610600" cy="1280916"/>
          </a:xfrm>
          <a:prstGeom prst="rect">
            <a:avLst/>
          </a:prstGeom>
        </p:spPr>
      </p:pic>
    </p:spTree>
    <p:extLst>
      <p:ext uri="{BB962C8B-B14F-4D97-AF65-F5344CB8AC3E}">
        <p14:creationId xmlns:p14="http://schemas.microsoft.com/office/powerpoint/2010/main" val="18711600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sz="3600" dirty="0"/>
              <a:t>Adoption: How to Ease </a:t>
            </a:r>
            <a:r>
              <a:rPr lang="en-US" sz="3600" b="1" dirty="0"/>
              <a:t>Programmability</a:t>
            </a:r>
            <a:r>
              <a:rPr lang="en-US" sz="3600" dirty="0"/>
              <a:t>? (II)</a:t>
            </a:r>
          </a:p>
        </p:txBody>
      </p:sp>
      <p:sp>
        <p:nvSpPr>
          <p:cNvPr id="3" name="Content Placeholder 2"/>
          <p:cNvSpPr>
            <a:spLocks noGrp="1"/>
          </p:cNvSpPr>
          <p:nvPr>
            <p:ph idx="1"/>
          </p:nvPr>
        </p:nvSpPr>
        <p:spPr>
          <a:xfrm>
            <a:off x="228600" y="1052736"/>
            <a:ext cx="8610600" cy="5195664"/>
          </a:xfrm>
        </p:spPr>
        <p:txBody>
          <a:bodyPr/>
          <a:lstStyle/>
          <a:p>
            <a:r>
              <a:rPr lang="en-US" b="0" i="0" dirty="0" err="1">
                <a:solidFill>
                  <a:srgbClr val="000000"/>
                </a:solidFill>
                <a:effectLst/>
              </a:rPr>
              <a:t>Jinfan</a:t>
            </a:r>
            <a:r>
              <a:rPr lang="en-US" b="0" i="0" dirty="0">
                <a:solidFill>
                  <a:srgbClr val="000000"/>
                </a:solidFill>
                <a:effectLst/>
              </a:rPr>
              <a:t> Chen, Juan Gómez-Luna, Izzat El Hajj, </a:t>
            </a:r>
            <a:r>
              <a:rPr lang="en-US" b="0" i="0" dirty="0" err="1">
                <a:solidFill>
                  <a:srgbClr val="000000"/>
                </a:solidFill>
                <a:effectLst/>
              </a:rPr>
              <a:t>YuXin</a:t>
            </a:r>
            <a:r>
              <a:rPr lang="en-US" b="0" i="0" dirty="0">
                <a:solidFill>
                  <a:srgbClr val="000000"/>
                </a:solidFill>
                <a:effectLst/>
              </a:rPr>
              <a:t> Guo, and Onur Mutlu,</a:t>
            </a:r>
            <a:br>
              <a:rPr lang="en-US" b="0" i="0" dirty="0">
                <a:solidFill>
                  <a:srgbClr val="000000"/>
                </a:solidFill>
                <a:effectLst/>
              </a:rPr>
            </a:br>
            <a:r>
              <a:rPr lang="en-US" b="1" i="0" dirty="0">
                <a:solidFill>
                  <a:srgbClr val="0000FF"/>
                </a:solidFill>
                <a:effectLst/>
                <a:hlinkClick r:id="rId2">
                  <a:extLst>
                    <a:ext uri="{A12FA001-AC4F-418D-AE19-62706E023703}">
                      <ahyp:hlinkClr xmlns:ahyp="http://schemas.microsoft.com/office/drawing/2018/hyperlinkcolor" val="tx"/>
                    </a:ext>
                  </a:extLst>
                </a:hlinkClick>
              </a:rPr>
              <a:t>"SimplePIM: A Software Framework for Productive and Efficient Processing in Memory"</a:t>
            </a:r>
            <a:br>
              <a:rPr lang="en-US" b="0" i="0" dirty="0">
                <a:solidFill>
                  <a:srgbClr val="000000"/>
                </a:solidFill>
                <a:effectLst/>
              </a:rPr>
            </a:br>
            <a:r>
              <a:rPr lang="en-US" b="0" i="1" dirty="0">
                <a:solidFill>
                  <a:srgbClr val="000000"/>
                </a:solidFill>
                <a:effectLst/>
              </a:rPr>
              <a:t>Proceedings of the </a:t>
            </a:r>
            <a:r>
              <a:rPr lang="en-US" b="0" i="1" dirty="0">
                <a:solidFill>
                  <a:srgbClr val="000000"/>
                </a:solidFill>
                <a:effectLst/>
                <a:hlinkClick r:id="rId3"/>
              </a:rPr>
              <a:t>32nd International Conference on Parallel Architectures and Compilation Techniques</a:t>
            </a:r>
            <a:r>
              <a:rPr lang="en-US" b="0" i="1" dirty="0">
                <a:solidFill>
                  <a:srgbClr val="000000"/>
                </a:solidFill>
                <a:effectLst/>
              </a:rPr>
              <a:t> (</a:t>
            </a:r>
            <a:r>
              <a:rPr lang="en-US" b="1" i="1" dirty="0">
                <a:solidFill>
                  <a:srgbClr val="000000"/>
                </a:solidFill>
                <a:effectLst/>
              </a:rPr>
              <a:t>PACT</a:t>
            </a:r>
            <a:r>
              <a:rPr lang="en-US" b="0" i="1" dirty="0">
                <a:solidFill>
                  <a:srgbClr val="000000"/>
                </a:solidFill>
                <a:effectLst/>
              </a:rPr>
              <a:t>)</a:t>
            </a:r>
            <a:r>
              <a:rPr lang="en-US" b="0" i="0" dirty="0">
                <a:solidFill>
                  <a:srgbClr val="000000"/>
                </a:solidFill>
                <a:effectLst/>
              </a:rPr>
              <a:t>, Vienna, Austria, October 2023.</a:t>
            </a:r>
          </a:p>
          <a:p>
            <a:pPr algn="l"/>
            <a:endParaRPr lang="en-US" dirty="0"/>
          </a:p>
        </p:txBody>
      </p:sp>
      <p:pic>
        <p:nvPicPr>
          <p:cNvPr id="8" name="Picture 7">
            <a:extLst>
              <a:ext uri="{FF2B5EF4-FFF2-40B4-BE49-F238E27FC236}">
                <a16:creationId xmlns:a16="http://schemas.microsoft.com/office/drawing/2014/main" id="{1A329194-07DC-81E6-E817-34E625D975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3789040"/>
            <a:ext cx="7772400" cy="2183887"/>
          </a:xfrm>
          <a:prstGeom prst="rect">
            <a:avLst/>
          </a:prstGeom>
        </p:spPr>
      </p:pic>
    </p:spTree>
    <p:extLst>
      <p:ext uri="{BB962C8B-B14F-4D97-AF65-F5344CB8AC3E}">
        <p14:creationId xmlns:p14="http://schemas.microsoft.com/office/powerpoint/2010/main" val="2803521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sz="3600" dirty="0"/>
              <a:t>Adoption: How to Ease </a:t>
            </a:r>
            <a:r>
              <a:rPr lang="en-US" sz="3600" b="1" dirty="0"/>
              <a:t>Programmability</a:t>
            </a:r>
            <a:r>
              <a:rPr lang="en-US" sz="3600" dirty="0"/>
              <a:t>? (III)</a:t>
            </a:r>
          </a:p>
        </p:txBody>
      </p:sp>
      <p:sp>
        <p:nvSpPr>
          <p:cNvPr id="3" name="Content Placeholder 2"/>
          <p:cNvSpPr>
            <a:spLocks noGrp="1"/>
          </p:cNvSpPr>
          <p:nvPr>
            <p:ph idx="1"/>
          </p:nvPr>
        </p:nvSpPr>
        <p:spPr>
          <a:xfrm>
            <a:off x="228600" y="1052736"/>
            <a:ext cx="8610600" cy="5195664"/>
          </a:xfrm>
        </p:spPr>
        <p:txBody>
          <a:bodyPr/>
          <a:lstStyle/>
          <a:p>
            <a:r>
              <a:rPr lang="en-US" sz="2200" b="0" i="0" dirty="0">
                <a:solidFill>
                  <a:srgbClr val="000000"/>
                </a:solidFill>
                <a:effectLst/>
              </a:rPr>
              <a:t>Geraldo F. Oliveira, </a:t>
            </a:r>
            <a:r>
              <a:rPr lang="en-US" sz="2200" b="0" i="0" dirty="0" err="1">
                <a:solidFill>
                  <a:srgbClr val="000000"/>
                </a:solidFill>
                <a:effectLst/>
              </a:rPr>
              <a:t>Ataberk</a:t>
            </a:r>
            <a:r>
              <a:rPr lang="en-US" sz="2200" b="0" i="0" dirty="0">
                <a:solidFill>
                  <a:srgbClr val="000000"/>
                </a:solidFill>
                <a:effectLst/>
              </a:rPr>
              <a:t> </a:t>
            </a:r>
            <a:r>
              <a:rPr lang="en-US" sz="2200" b="0" i="0" dirty="0" err="1">
                <a:solidFill>
                  <a:srgbClr val="000000"/>
                </a:solidFill>
                <a:effectLst/>
              </a:rPr>
              <a:t>Olgun</a:t>
            </a:r>
            <a:r>
              <a:rPr lang="en-US" sz="2200" b="0" i="0" dirty="0">
                <a:solidFill>
                  <a:srgbClr val="000000"/>
                </a:solidFill>
                <a:effectLst/>
              </a:rPr>
              <a:t>, A. Giray </a:t>
            </a:r>
            <a:r>
              <a:rPr lang="en-US" sz="2200" b="0" i="0" dirty="0" err="1">
                <a:solidFill>
                  <a:srgbClr val="000000"/>
                </a:solidFill>
                <a:effectLst/>
              </a:rPr>
              <a:t>Yaglicki</a:t>
            </a:r>
            <a:r>
              <a:rPr lang="en-US" sz="2200" b="0" i="0" dirty="0">
                <a:solidFill>
                  <a:srgbClr val="000000"/>
                </a:solidFill>
                <a:effectLst/>
              </a:rPr>
              <a:t>, </a:t>
            </a:r>
            <a:r>
              <a:rPr lang="en-US" sz="2200" b="0" i="0" dirty="0" err="1">
                <a:solidFill>
                  <a:srgbClr val="000000"/>
                </a:solidFill>
                <a:effectLst/>
              </a:rPr>
              <a:t>Nisa</a:t>
            </a:r>
            <a:r>
              <a:rPr lang="en-US" sz="2200" b="0" i="0" dirty="0">
                <a:solidFill>
                  <a:srgbClr val="000000"/>
                </a:solidFill>
                <a:effectLst/>
              </a:rPr>
              <a:t> </a:t>
            </a:r>
            <a:r>
              <a:rPr lang="en-US" sz="2200" b="0" i="0" dirty="0" err="1">
                <a:solidFill>
                  <a:srgbClr val="000000"/>
                </a:solidFill>
                <a:effectLst/>
              </a:rPr>
              <a:t>Bostanci</a:t>
            </a:r>
            <a:r>
              <a:rPr lang="en-US" sz="2200" b="0" i="0" dirty="0">
                <a:solidFill>
                  <a:srgbClr val="000000"/>
                </a:solidFill>
                <a:effectLst/>
              </a:rPr>
              <a:t>, Juan Gómez-Luna, Saugata Ghose, and Onur Mutlu, </a:t>
            </a:r>
            <a:br>
              <a:rPr lang="en-US" sz="2200" b="0" i="0" dirty="0">
                <a:solidFill>
                  <a:srgbClr val="000000"/>
                </a:solidFill>
                <a:effectLst/>
              </a:rPr>
            </a:br>
            <a:r>
              <a:rPr lang="en-US" sz="2200" b="1" i="0" dirty="0">
                <a:solidFill>
                  <a:srgbClr val="0000FF"/>
                </a:solidFill>
                <a:effectLst/>
              </a:rPr>
              <a:t>"</a:t>
            </a:r>
            <a:r>
              <a:rPr lang="en-US" sz="2200" b="1" i="0" u="sng" dirty="0">
                <a:solidFill>
                  <a:srgbClr val="0000FF"/>
                </a:solidFill>
                <a:effectLst/>
              </a:rPr>
              <a:t>MIMDRAM: An End-to-End Processing-using-DRAM System for Energy-Efficient and Programmer-Transparent MIMD Computing,</a:t>
            </a:r>
            <a:r>
              <a:rPr lang="en-US" sz="2200" b="1" i="0" dirty="0">
                <a:solidFill>
                  <a:srgbClr val="0000FF"/>
                </a:solidFill>
                <a:effectLst/>
              </a:rPr>
              <a:t>"</a:t>
            </a:r>
            <a:br>
              <a:rPr lang="en-US" sz="2200" b="0" i="0" dirty="0">
                <a:solidFill>
                  <a:srgbClr val="000000"/>
                </a:solidFill>
                <a:effectLst/>
              </a:rPr>
            </a:br>
            <a:r>
              <a:rPr lang="en-US" sz="2200" b="0" i="1" dirty="0">
                <a:solidFill>
                  <a:srgbClr val="000000"/>
                </a:solidFill>
                <a:effectLst/>
              </a:rPr>
              <a:t>Proceedings of the </a:t>
            </a:r>
            <a:r>
              <a:rPr lang="en-US" sz="2200" b="0" i="1" dirty="0">
                <a:solidFill>
                  <a:srgbClr val="000000"/>
                </a:solidFill>
                <a:effectLst/>
                <a:hlinkClick r:id="rId2"/>
              </a:rPr>
              <a:t>30th International Symposium on High-Performance Computer Architecture </a:t>
            </a:r>
            <a:r>
              <a:rPr lang="en-US" sz="2200" i="1" dirty="0">
                <a:solidFill>
                  <a:srgbClr val="000000"/>
                </a:solidFill>
              </a:rPr>
              <a:t> </a:t>
            </a:r>
            <a:r>
              <a:rPr lang="en-US" sz="2200" b="0" i="1" dirty="0">
                <a:solidFill>
                  <a:srgbClr val="000000"/>
                </a:solidFill>
                <a:effectLst/>
              </a:rPr>
              <a:t>(</a:t>
            </a:r>
            <a:r>
              <a:rPr lang="en-US" sz="2200" b="1" i="1" dirty="0">
                <a:solidFill>
                  <a:srgbClr val="000000"/>
                </a:solidFill>
                <a:effectLst/>
              </a:rPr>
              <a:t>HPCA</a:t>
            </a:r>
            <a:r>
              <a:rPr lang="en-US" sz="2200" b="0" i="1" dirty="0">
                <a:solidFill>
                  <a:srgbClr val="000000"/>
                </a:solidFill>
                <a:effectLst/>
              </a:rPr>
              <a:t>)</a:t>
            </a:r>
            <a:r>
              <a:rPr lang="en-US" sz="2200" b="0" i="0" dirty="0">
                <a:solidFill>
                  <a:srgbClr val="000000"/>
                </a:solidFill>
                <a:effectLst/>
              </a:rPr>
              <a:t>, Edinburgh, Scotland, March 2024.</a:t>
            </a:r>
          </a:p>
          <a:p>
            <a:pPr algn="l"/>
            <a:endParaRPr lang="en-US" dirty="0"/>
          </a:p>
        </p:txBody>
      </p:sp>
      <p:pic>
        <p:nvPicPr>
          <p:cNvPr id="5" name="Picture 4">
            <a:extLst>
              <a:ext uri="{FF2B5EF4-FFF2-40B4-BE49-F238E27FC236}">
                <a16:creationId xmlns:a16="http://schemas.microsoft.com/office/drawing/2014/main" id="{81D68E31-C071-C63A-4EF8-6D1C71B5B010}"/>
              </a:ext>
            </a:extLst>
          </p:cNvPr>
          <p:cNvPicPr>
            <a:picLocks noChangeAspect="1"/>
          </p:cNvPicPr>
          <p:nvPr/>
        </p:nvPicPr>
        <p:blipFill rotWithShape="1">
          <a:blip r:embed="rId3">
            <a:extLst>
              <a:ext uri="{28A0092B-C50C-407E-A947-70E740481C1C}">
                <a14:useLocalDpi xmlns:a14="http://schemas.microsoft.com/office/drawing/2010/main" val="0"/>
              </a:ext>
            </a:extLst>
          </a:blip>
          <a:srcRect t="22374"/>
          <a:stretch/>
        </p:blipFill>
        <p:spPr>
          <a:xfrm>
            <a:off x="647700" y="4149080"/>
            <a:ext cx="7772400" cy="1998693"/>
          </a:xfrm>
          <a:prstGeom prst="rect">
            <a:avLst/>
          </a:prstGeom>
        </p:spPr>
      </p:pic>
    </p:spTree>
    <p:extLst>
      <p:ext uri="{BB962C8B-B14F-4D97-AF65-F5344CB8AC3E}">
        <p14:creationId xmlns:p14="http://schemas.microsoft.com/office/powerpoint/2010/main" val="1328484936"/>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9095928" cy="1066800"/>
          </a:xfrm>
        </p:spPr>
        <p:txBody>
          <a:bodyPr/>
          <a:lstStyle/>
          <a:p>
            <a:r>
              <a:rPr lang="en-US" dirty="0"/>
              <a:t>Adoption: How to Maintain </a:t>
            </a:r>
            <a:r>
              <a:rPr lang="en-US" b="1" dirty="0"/>
              <a:t>Coherence</a:t>
            </a:r>
            <a:r>
              <a:rPr lang="en-US" dirty="0"/>
              <a:t>? (I)</a:t>
            </a:r>
          </a:p>
        </p:txBody>
      </p:sp>
      <p:sp>
        <p:nvSpPr>
          <p:cNvPr id="3" name="Content Placeholder 2"/>
          <p:cNvSpPr>
            <a:spLocks noGrp="1"/>
          </p:cNvSpPr>
          <p:nvPr>
            <p:ph idx="1"/>
          </p:nvPr>
        </p:nvSpPr>
        <p:spPr/>
        <p:txBody>
          <a:bodyPr/>
          <a:lstStyle/>
          <a:p>
            <a:r>
              <a:rPr lang="en-US" dirty="0" err="1"/>
              <a:t>Amirali</a:t>
            </a:r>
            <a:r>
              <a:rPr lang="en-US" dirty="0"/>
              <a:t> Boroumand, </a:t>
            </a:r>
            <a:r>
              <a:rPr lang="en-US" dirty="0" err="1"/>
              <a:t>Saugata</a:t>
            </a:r>
            <a:r>
              <a:rPr lang="en-US" dirty="0"/>
              <a:t> </a:t>
            </a:r>
            <a:r>
              <a:rPr lang="en-US" dirty="0" err="1"/>
              <a:t>Ghose</a:t>
            </a:r>
            <a:r>
              <a:rPr lang="en-US" dirty="0"/>
              <a:t>, </a:t>
            </a:r>
            <a:r>
              <a:rPr lang="en-US" dirty="0" err="1"/>
              <a:t>Minesh</a:t>
            </a:r>
            <a:r>
              <a:rPr lang="en-US" dirty="0"/>
              <a:t> Patel, </a:t>
            </a:r>
            <a:r>
              <a:rPr lang="en-US" dirty="0" err="1"/>
              <a:t>Hasan</a:t>
            </a:r>
            <a:r>
              <a:rPr lang="en-US" dirty="0"/>
              <a:t> Hassan, Brandon Lucia, Kevin Hsieh, Krishna T. </a:t>
            </a:r>
            <a:r>
              <a:rPr lang="en-US" dirty="0" err="1"/>
              <a:t>Malladi</a:t>
            </a:r>
            <a:r>
              <a:rPr lang="en-US" dirty="0"/>
              <a:t>, </a:t>
            </a:r>
            <a:r>
              <a:rPr lang="en-US" dirty="0" err="1"/>
              <a:t>Hongzhong</a:t>
            </a:r>
            <a:r>
              <a:rPr lang="en-US" dirty="0"/>
              <a:t> </a:t>
            </a:r>
            <a:r>
              <a:rPr lang="en-US" dirty="0" err="1"/>
              <a:t>Zheng</a:t>
            </a:r>
            <a:r>
              <a:rPr lang="en-US" dirty="0"/>
              <a:t>, and Onur Mutlu,</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"LazyPIM: An Efficient Cache Coherence Mechanism for Processing-in-Memory"</a:t>
            </a:r>
            <a:br>
              <a:rPr lang="en-US" dirty="0"/>
            </a:br>
            <a:r>
              <a:rPr lang="en-US" i="1" dirty="0">
                <a:hlinkClick r:id="rId3"/>
              </a:rPr>
              <a:t>IEEE Computer Architecture Letters</a:t>
            </a:r>
            <a:r>
              <a:rPr lang="en-US" i="1" dirty="0"/>
              <a:t> (</a:t>
            </a:r>
            <a:r>
              <a:rPr lang="en-US" b="1" i="1" dirty="0"/>
              <a:t>CAL</a:t>
            </a:r>
            <a:r>
              <a:rPr lang="en-US" i="1" dirty="0"/>
              <a:t>)</a:t>
            </a:r>
            <a:r>
              <a:rPr lang="en-US" dirty="0"/>
              <a:t>, June 2016.</a:t>
            </a:r>
          </a:p>
          <a:p>
            <a:endParaRPr lang="en-US" dirty="0"/>
          </a:p>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4581128"/>
            <a:ext cx="9144000" cy="1080655"/>
          </a:xfrm>
          <a:prstGeom prst="rect">
            <a:avLst/>
          </a:prstGeom>
        </p:spPr>
      </p:pic>
    </p:spTree>
    <p:extLst>
      <p:ext uri="{BB962C8B-B14F-4D97-AF65-F5344CB8AC3E}">
        <p14:creationId xmlns:p14="http://schemas.microsoft.com/office/powerpoint/2010/main" val="369599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78" y="167703"/>
            <a:ext cx="9036496" cy="1066800"/>
          </a:xfrm>
        </p:spPr>
        <p:txBody>
          <a:bodyPr/>
          <a:lstStyle/>
          <a:p>
            <a:r>
              <a:rPr lang="en-US" sz="3550" dirty="0">
                <a:solidFill>
                  <a:srgbClr val="006633"/>
                </a:solidFill>
              </a:rPr>
              <a:t>Challenge: Coherence for Hybrid CPU-PIM Apps</a:t>
            </a:r>
            <a:endParaRPr lang="en-US" sz="355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2"/>
          <a:stretch>
            <a:fillRect/>
          </a:stretch>
        </p:blipFill>
        <p:spPr>
          <a:xfrm>
            <a:off x="0" y="1844825"/>
            <a:ext cx="9144000" cy="3638067"/>
          </a:xfrm>
          <a:prstGeom prst="rect">
            <a:avLst/>
          </a:prstGeom>
        </p:spPr>
      </p:pic>
      <p:sp>
        <p:nvSpPr>
          <p:cNvPr id="6" name="Rectangle 38"/>
          <p:cNvSpPr>
            <a:spLocks noChangeArrowheads="1"/>
          </p:cNvSpPr>
          <p:nvPr/>
        </p:nvSpPr>
        <p:spPr bwMode="auto">
          <a:xfrm>
            <a:off x="7828192" y="2924944"/>
            <a:ext cx="690736" cy="1080120"/>
          </a:xfrm>
          <a:prstGeom prst="rect">
            <a:avLst/>
          </a:prstGeom>
          <a:noFill/>
          <a:ln w="28575">
            <a:solidFill>
              <a:srgbClr val="0000FF"/>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33399"/>
              </a:solidFill>
              <a:effectLst/>
              <a:uLnTx/>
              <a:uFillTx/>
              <a:latin typeface="Tahoma"/>
              <a:ea typeface="+mn-ea"/>
              <a:cs typeface="+mn-cs"/>
            </a:endParaRPr>
          </a:p>
        </p:txBody>
      </p:sp>
      <p:sp>
        <p:nvSpPr>
          <p:cNvPr id="7" name="Text Box 22"/>
          <p:cNvSpPr txBox="1">
            <a:spLocks noChangeArrowheads="1"/>
          </p:cNvSpPr>
          <p:nvPr/>
        </p:nvSpPr>
        <p:spPr bwMode="auto">
          <a:xfrm>
            <a:off x="7870500" y="1484784"/>
            <a:ext cx="1142861" cy="5847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Arial" charset="0"/>
                <a:ea typeface="MS PGothic" charset="0"/>
              </a:rPr>
              <a:t>Traditional</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Arial" charset="0"/>
                <a:ea typeface="MS PGothic" charset="0"/>
              </a:rPr>
              <a:t>coherence</a:t>
            </a:r>
          </a:p>
        </p:txBody>
      </p:sp>
      <p:sp>
        <p:nvSpPr>
          <p:cNvPr id="8" name="Line 23"/>
          <p:cNvSpPr>
            <a:spLocks noChangeShapeType="1"/>
          </p:cNvSpPr>
          <p:nvPr/>
        </p:nvSpPr>
        <p:spPr bwMode="auto">
          <a:xfrm flipH="1">
            <a:off x="8388424" y="2060848"/>
            <a:ext cx="249560" cy="1296144"/>
          </a:xfrm>
          <a:prstGeom prst="line">
            <a:avLst/>
          </a:prstGeom>
          <a:noFill/>
          <a:ln w="28575">
            <a:solidFill>
              <a:srgbClr val="0000FF"/>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mn-cs"/>
            </a:endParaRPr>
          </a:p>
        </p:txBody>
      </p:sp>
      <p:sp>
        <p:nvSpPr>
          <p:cNvPr id="9" name="Rectangle 38"/>
          <p:cNvSpPr>
            <a:spLocks noChangeArrowheads="1"/>
          </p:cNvSpPr>
          <p:nvPr/>
        </p:nvSpPr>
        <p:spPr bwMode="auto">
          <a:xfrm>
            <a:off x="7812360" y="4338084"/>
            <a:ext cx="1224136" cy="360040"/>
          </a:xfrm>
          <a:prstGeom prst="rect">
            <a:avLst/>
          </a:prstGeom>
          <a:noFill/>
          <a:ln w="28575">
            <a:solidFill>
              <a:srgbClr val="0000FF"/>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33399"/>
              </a:solidFill>
              <a:effectLst/>
              <a:uLnTx/>
              <a:uFillTx/>
              <a:latin typeface="Tahoma"/>
              <a:ea typeface="+mn-ea"/>
              <a:cs typeface="+mn-cs"/>
            </a:endParaRPr>
          </a:p>
        </p:txBody>
      </p:sp>
      <p:sp>
        <p:nvSpPr>
          <p:cNvPr id="10" name="Line 23"/>
          <p:cNvSpPr>
            <a:spLocks noChangeShapeType="1"/>
          </p:cNvSpPr>
          <p:nvPr/>
        </p:nvSpPr>
        <p:spPr bwMode="auto">
          <a:xfrm flipV="1">
            <a:off x="8316416" y="4653136"/>
            <a:ext cx="110480" cy="288032"/>
          </a:xfrm>
          <a:prstGeom prst="line">
            <a:avLst/>
          </a:prstGeom>
          <a:noFill/>
          <a:ln w="28575">
            <a:solidFill>
              <a:srgbClr val="0000FF"/>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mn-cs"/>
            </a:endParaRPr>
          </a:p>
        </p:txBody>
      </p:sp>
      <p:sp>
        <p:nvSpPr>
          <p:cNvPr id="11" name="Text Box 22"/>
          <p:cNvSpPr txBox="1">
            <a:spLocks noChangeArrowheads="1"/>
          </p:cNvSpPr>
          <p:nvPr/>
        </p:nvSpPr>
        <p:spPr bwMode="auto">
          <a:xfrm>
            <a:off x="7718627" y="4869160"/>
            <a:ext cx="1462159" cy="5847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Arial" charset="0"/>
                <a:ea typeface="MS PGothic" charset="0"/>
              </a:rPr>
              <a:t>No coherence</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Arial" charset="0"/>
                <a:ea typeface="MS PGothic" charset="0"/>
              </a:rPr>
              <a:t>overhead</a:t>
            </a:r>
          </a:p>
        </p:txBody>
      </p:sp>
    </p:spTree>
    <p:extLst>
      <p:ext uri="{BB962C8B-B14F-4D97-AF65-F5344CB8AC3E}">
        <p14:creationId xmlns:p14="http://schemas.microsoft.com/office/powerpoint/2010/main" val="1994736654"/>
      </p:ext>
    </p:extLst>
  </p:cSld>
  <p:clrMapOvr>
    <a:masterClrMapping/>
  </p:clrMapOvr>
  <p:transition/>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92" y="152400"/>
            <a:ext cx="9167936" cy="1066800"/>
          </a:xfrm>
        </p:spPr>
        <p:txBody>
          <a:bodyPr/>
          <a:lstStyle/>
          <a:p>
            <a:r>
              <a:rPr lang="en-US" dirty="0"/>
              <a:t>Adoption: How to Maintain </a:t>
            </a:r>
            <a:r>
              <a:rPr lang="en-US" b="1" dirty="0"/>
              <a:t>Coherence</a:t>
            </a:r>
            <a:r>
              <a:rPr lang="en-US" dirty="0"/>
              <a:t>? (II)</a:t>
            </a:r>
          </a:p>
        </p:txBody>
      </p:sp>
      <p:sp>
        <p:nvSpPr>
          <p:cNvPr id="3" name="Content Placeholder 2"/>
          <p:cNvSpPr>
            <a:spLocks noGrp="1"/>
          </p:cNvSpPr>
          <p:nvPr>
            <p:ph idx="1"/>
          </p:nvPr>
        </p:nvSpPr>
        <p:spPr>
          <a:xfrm>
            <a:off x="90767" y="1075911"/>
            <a:ext cx="8610600" cy="4876800"/>
          </a:xfrm>
        </p:spPr>
        <p:txBody>
          <a:bodyPr/>
          <a:lstStyle/>
          <a:p>
            <a:r>
              <a:rPr lang="en-US" sz="2200" dirty="0"/>
              <a:t>Amirali Boroumand, Saugata Ghose, Minesh Patel, Hasan Hassan, Brandon Lucia, Kevin Hsieh, Krishna T. Malladi, Hongzhong Zheng, and Onur Mutlu,</a:t>
            </a:r>
            <a:br>
              <a:rPr lang="en-US" sz="2200" dirty="0"/>
            </a:br>
            <a:r>
              <a:rPr lang="en-US" sz="2200" b="1" dirty="0">
                <a:solidFill>
                  <a:srgbClr val="0432FF"/>
                </a:solidFill>
                <a:hlinkClick r:id="rId2">
                  <a:extLst>
                    <a:ext uri="{A12FA001-AC4F-418D-AE19-62706E023703}">
                      <ahyp:hlinkClr xmlns:ahyp="http://schemas.microsoft.com/office/drawing/2018/hyperlinkcolor" val="tx"/>
                    </a:ext>
                  </a:extLst>
                </a:hlinkClick>
              </a:rPr>
              <a:t>"CoNDA: Efficient Cache Coherence Support for Near-Data Accelerators"</a:t>
            </a:r>
            <a:br>
              <a:rPr lang="en-US" sz="2200" dirty="0"/>
            </a:br>
            <a:r>
              <a:rPr lang="en-US" sz="2200" i="1" dirty="0"/>
              <a:t>Proceedings of the </a:t>
            </a:r>
            <a:r>
              <a:rPr lang="en-US" sz="2200" i="1" dirty="0">
                <a:hlinkClick r:id="rId3"/>
              </a:rPr>
              <a:t>46th International Symposium on Computer Architecture</a:t>
            </a:r>
            <a:r>
              <a:rPr lang="en-US" sz="2200" i="1" dirty="0"/>
              <a:t> (</a:t>
            </a:r>
            <a:r>
              <a:rPr lang="en-US" sz="2200" b="1" i="1" dirty="0"/>
              <a:t>ISCA</a:t>
            </a:r>
            <a:r>
              <a:rPr lang="en-US" sz="2200" i="1" dirty="0"/>
              <a:t>)</a:t>
            </a:r>
            <a:r>
              <a:rPr lang="en-US" sz="2200" dirty="0"/>
              <a:t>, Phoenix, AZ, USA, June 2019. </a:t>
            </a:r>
            <a:br>
              <a:rPr lang="en-US" dirty="0"/>
            </a:br>
            <a:br>
              <a:rPr lang="en-US" dirty="0"/>
            </a:br>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18973CF5-BABA-FE44-A413-0E0589FC98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01" y="3858574"/>
            <a:ext cx="9144000" cy="2405311"/>
          </a:xfrm>
          <a:prstGeom prst="rect">
            <a:avLst/>
          </a:prstGeom>
        </p:spPr>
      </p:pic>
    </p:spTree>
    <p:extLst>
      <p:ext uri="{BB962C8B-B14F-4D97-AF65-F5344CB8AC3E}">
        <p14:creationId xmlns:p14="http://schemas.microsoft.com/office/powerpoint/2010/main" val="32357417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92" y="152400"/>
            <a:ext cx="9167936" cy="1066800"/>
          </a:xfrm>
        </p:spPr>
        <p:txBody>
          <a:bodyPr/>
          <a:lstStyle/>
          <a:p>
            <a:r>
              <a:rPr lang="en-US" sz="3800" dirty="0"/>
              <a:t>Adoption: How to Support </a:t>
            </a:r>
            <a:r>
              <a:rPr lang="en-US" sz="3800" b="1" dirty="0"/>
              <a:t>Synchronization</a:t>
            </a:r>
            <a:r>
              <a:rPr lang="en-US" sz="3800" dirty="0"/>
              <a:t>?</a:t>
            </a:r>
          </a:p>
        </p:txBody>
      </p:sp>
      <p:sp>
        <p:nvSpPr>
          <p:cNvPr id="3" name="Content Placeholder 2"/>
          <p:cNvSpPr>
            <a:spLocks noGrp="1"/>
          </p:cNvSpPr>
          <p:nvPr>
            <p:ph idx="1"/>
          </p:nvPr>
        </p:nvSpPr>
        <p:spPr>
          <a:xfrm>
            <a:off x="90766" y="1075911"/>
            <a:ext cx="8896642" cy="4876800"/>
          </a:xfrm>
        </p:spPr>
        <p:txBody>
          <a:bodyPr/>
          <a:lstStyle/>
          <a:p>
            <a:r>
              <a:rPr lang="en-US" sz="1600" dirty="0"/>
              <a:t>Christina </a:t>
            </a:r>
            <a:r>
              <a:rPr lang="en-US" sz="1600" dirty="0" err="1"/>
              <a:t>Giannoula</a:t>
            </a:r>
            <a:r>
              <a:rPr lang="en-US" sz="1600" dirty="0"/>
              <a:t>, Nandita Vijaykumar, </a:t>
            </a:r>
            <a:r>
              <a:rPr lang="en-US" sz="1600" dirty="0" err="1"/>
              <a:t>Nikela</a:t>
            </a:r>
            <a:r>
              <a:rPr lang="en-US" sz="1600" dirty="0"/>
              <a:t> </a:t>
            </a:r>
            <a:r>
              <a:rPr lang="en-US" sz="1600" dirty="0" err="1"/>
              <a:t>Papadopoulou</a:t>
            </a:r>
            <a:r>
              <a:rPr lang="en-US" sz="1600" dirty="0"/>
              <a:t>, Vasileios </a:t>
            </a:r>
            <a:r>
              <a:rPr lang="en-US" sz="1600" dirty="0" err="1"/>
              <a:t>Karakostas</a:t>
            </a:r>
            <a:r>
              <a:rPr lang="en-US" sz="1600" dirty="0"/>
              <a:t>, Ivan Fernandez, Juan Gómez-Luna, Lois </a:t>
            </a:r>
            <a:r>
              <a:rPr lang="en-US" sz="1600" dirty="0" err="1"/>
              <a:t>Orosa</a:t>
            </a:r>
            <a:r>
              <a:rPr lang="en-US" sz="1600" dirty="0"/>
              <a:t>, </a:t>
            </a:r>
            <a:r>
              <a:rPr lang="en-US" sz="1600" dirty="0" err="1"/>
              <a:t>Nectarios</a:t>
            </a:r>
            <a:r>
              <a:rPr lang="en-US" sz="1600" dirty="0"/>
              <a:t> </a:t>
            </a:r>
            <a:r>
              <a:rPr lang="en-US" sz="1600" dirty="0" err="1"/>
              <a:t>Koziris</a:t>
            </a:r>
            <a:r>
              <a:rPr lang="en-US" sz="1600" dirty="0"/>
              <a:t>, Georgios </a:t>
            </a:r>
            <a:r>
              <a:rPr lang="en-US" sz="1600" dirty="0" err="1"/>
              <a:t>Goumas</a:t>
            </a:r>
            <a:r>
              <a:rPr lang="en-US" sz="1600" dirty="0"/>
              <a:t>, Onur Mutlu,</a:t>
            </a:r>
            <a:br>
              <a:rPr lang="en-US" sz="1600" dirty="0"/>
            </a:br>
            <a:r>
              <a:rPr lang="en-US" sz="1600" b="1" dirty="0">
                <a:solidFill>
                  <a:srgbClr val="0432FF"/>
                </a:solidFill>
                <a:hlinkClick r:id="rId2">
                  <a:extLst>
                    <a:ext uri="{A12FA001-AC4F-418D-AE19-62706E023703}">
                      <ahyp:hlinkClr xmlns:ahyp="http://schemas.microsoft.com/office/drawing/2018/hyperlinkcolor" val="tx"/>
                    </a:ext>
                  </a:extLst>
                </a:hlinkClick>
              </a:rPr>
              <a:t>"SynCron: Efficient Synchronization Support for Near-Data-Processing Architectures"</a:t>
            </a:r>
            <a:br>
              <a:rPr lang="en-US" sz="1600" dirty="0">
                <a:solidFill>
                  <a:srgbClr val="0432FF"/>
                </a:solidFill>
              </a:rPr>
            </a:br>
            <a:r>
              <a:rPr lang="en-US" sz="1600" i="1" dirty="0"/>
              <a:t>Proceedings of the </a:t>
            </a:r>
            <a:r>
              <a:rPr lang="en-US" sz="1600" i="1" dirty="0">
                <a:hlinkClick r:id="rId3"/>
              </a:rPr>
              <a:t>27th International Symposium on High-Performance Computer Architecture</a:t>
            </a:r>
            <a:r>
              <a:rPr lang="en-US" sz="1600" i="1" dirty="0"/>
              <a:t> (</a:t>
            </a:r>
            <a:r>
              <a:rPr lang="en-US" sz="1600" b="1" i="1" dirty="0"/>
              <a:t>HPCA</a:t>
            </a:r>
            <a:r>
              <a:rPr lang="en-US" sz="1600" i="1" dirty="0"/>
              <a:t>)</a:t>
            </a:r>
            <a:r>
              <a:rPr lang="en-US" sz="1600" dirty="0"/>
              <a:t>, Virtual, February-March 2021.</a:t>
            </a:r>
            <a:br>
              <a:rPr lang="en-US" sz="1600" dirty="0"/>
            </a:br>
            <a:r>
              <a:rPr lang="en-US" sz="1600" dirty="0"/>
              <a:t>[</a:t>
            </a:r>
            <a:r>
              <a:rPr lang="en-US" sz="1600" dirty="0">
                <a:hlinkClick r:id="rId4"/>
              </a:rPr>
              <a:t>Slides (pptx)</a:t>
            </a:r>
            <a:r>
              <a:rPr lang="en-US" sz="1600" dirty="0"/>
              <a:t> </a:t>
            </a:r>
            <a:r>
              <a:rPr lang="en-US" sz="1600" dirty="0">
                <a:hlinkClick r:id="rId5"/>
              </a:rPr>
              <a:t>(pdf)</a:t>
            </a:r>
            <a:r>
              <a:rPr lang="en-US" sz="1600" dirty="0"/>
              <a:t>]</a:t>
            </a:r>
            <a:br>
              <a:rPr lang="en-US" sz="1600" dirty="0"/>
            </a:br>
            <a:r>
              <a:rPr lang="en-US" sz="1600" dirty="0"/>
              <a:t>[</a:t>
            </a:r>
            <a:r>
              <a:rPr lang="en-US" sz="1600" dirty="0">
                <a:hlinkClick r:id="rId6"/>
              </a:rPr>
              <a:t>Short Talk Slides (pptx)</a:t>
            </a:r>
            <a:r>
              <a:rPr lang="en-US" sz="1600" dirty="0"/>
              <a:t> </a:t>
            </a:r>
            <a:r>
              <a:rPr lang="en-US" sz="1600" dirty="0">
                <a:hlinkClick r:id="rId7"/>
              </a:rPr>
              <a:t>(pdf)</a:t>
            </a:r>
            <a:r>
              <a:rPr lang="en-US" sz="1600" dirty="0"/>
              <a:t>]</a:t>
            </a:r>
            <a:br>
              <a:rPr lang="en-US" sz="1600" dirty="0"/>
            </a:br>
            <a:r>
              <a:rPr lang="en-US" sz="1600" dirty="0"/>
              <a:t>[</a:t>
            </a:r>
            <a:r>
              <a:rPr lang="en-US" sz="1600" dirty="0">
                <a:hlinkClick r:id="rId8"/>
              </a:rPr>
              <a:t>Talk Video</a:t>
            </a:r>
            <a:r>
              <a:rPr lang="en-US" sz="1600" dirty="0"/>
              <a:t> (21 minutes)]</a:t>
            </a:r>
            <a:br>
              <a:rPr lang="en-US" sz="1600" dirty="0"/>
            </a:br>
            <a:r>
              <a:rPr lang="en-US" sz="1600" dirty="0"/>
              <a:t>[</a:t>
            </a:r>
            <a:r>
              <a:rPr lang="en-US" sz="1600" dirty="0">
                <a:hlinkClick r:id="rId9"/>
              </a:rPr>
              <a:t>Short Talk Video</a:t>
            </a:r>
            <a:r>
              <a:rPr lang="en-US" sz="1600" dirty="0"/>
              <a:t> (7 minutes)]</a:t>
            </a:r>
          </a:p>
          <a:p>
            <a:pPr marL="0" indent="0">
              <a:buNone/>
            </a:pPr>
            <a:br>
              <a:rPr lang="en-US" sz="1600" dirty="0"/>
            </a:br>
            <a:br>
              <a:rPr lang="en-US" sz="1600" dirty="0"/>
            </a:br>
            <a:br>
              <a:rPr lang="en-US" sz="1600" dirty="0"/>
            </a:br>
            <a:endParaRPr lang="en-US" sz="16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9" name="Picture 8">
            <a:extLst>
              <a:ext uri="{FF2B5EF4-FFF2-40B4-BE49-F238E27FC236}">
                <a16:creationId xmlns:a16="http://schemas.microsoft.com/office/drawing/2014/main" id="{20DBE68B-4496-9045-AA2D-092740D13918}"/>
              </a:ext>
            </a:extLst>
          </p:cNvPr>
          <p:cNvPicPr>
            <a:picLocks noChangeAspect="1"/>
          </p:cNvPicPr>
          <p:nvPr/>
        </p:nvPicPr>
        <p:blipFill>
          <a:blip r:embed="rId10"/>
          <a:stretch>
            <a:fillRect/>
          </a:stretch>
        </p:blipFill>
        <p:spPr>
          <a:xfrm>
            <a:off x="0" y="4149080"/>
            <a:ext cx="9144000" cy="1562878"/>
          </a:xfrm>
          <a:prstGeom prst="rect">
            <a:avLst/>
          </a:prstGeom>
        </p:spPr>
      </p:pic>
    </p:spTree>
    <p:extLst>
      <p:ext uri="{BB962C8B-B14F-4D97-AF65-F5344CB8AC3E}">
        <p14:creationId xmlns:p14="http://schemas.microsoft.com/office/powerpoint/2010/main" val="32902765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Yet …</a:t>
            </a:r>
          </a:p>
        </p:txBody>
      </p:sp>
      <p:sp>
        <p:nvSpPr>
          <p:cNvPr id="3" name="Content Placeholder 2"/>
          <p:cNvSpPr>
            <a:spLocks noGrp="1"/>
          </p:cNvSpPr>
          <p:nvPr>
            <p:ph idx="1"/>
          </p:nvPr>
        </p:nvSpPr>
        <p:spPr>
          <a:xfrm>
            <a:off x="228600" y="997527"/>
            <a:ext cx="8915400" cy="5193723"/>
          </a:xfrm>
        </p:spPr>
        <p:txBody>
          <a:bodyPr/>
          <a:lstStyle/>
          <a:p>
            <a:r>
              <a:rPr lang="en-US" dirty="0"/>
              <a:t>“</a:t>
            </a:r>
            <a:r>
              <a:rPr lang="en-US" sz="2800" b="1" dirty="0">
                <a:solidFill>
                  <a:srgbClr val="0000FF"/>
                </a:solidFill>
              </a:rPr>
              <a:t>It</a:t>
            </a:r>
            <a:r>
              <a:rPr lang="fr-FR" sz="2800" b="1" dirty="0">
                <a:solidFill>
                  <a:srgbClr val="0000FF"/>
                </a:solidFill>
              </a:rPr>
              <a:t>’</a:t>
            </a:r>
            <a:r>
              <a:rPr lang="en-US" sz="2800" b="1" dirty="0">
                <a:solidFill>
                  <a:srgbClr val="0000FF"/>
                </a:solidFill>
              </a:rPr>
              <a:t>s the Memory, Stupid!</a:t>
            </a:r>
            <a:r>
              <a:rPr lang="en-US" dirty="0"/>
              <a:t>” (Richard Sites, MPR, 1996)</a:t>
            </a:r>
          </a:p>
        </p:txBody>
      </p:sp>
      <p:pic>
        <p:nvPicPr>
          <p:cNvPr id="10" name="Picture 9"/>
          <p:cNvPicPr>
            <a:picLocks noChangeAspect="1"/>
          </p:cNvPicPr>
          <p:nvPr/>
        </p:nvPicPr>
        <p:blipFill>
          <a:blip r:embed="rId2"/>
          <a:stretch>
            <a:fillRect/>
          </a:stretch>
        </p:blipFill>
        <p:spPr>
          <a:xfrm>
            <a:off x="203200" y="1606128"/>
            <a:ext cx="8724900" cy="4775200"/>
          </a:xfrm>
          <a:prstGeom prst="rect">
            <a:avLst/>
          </a:prstGeom>
        </p:spPr>
      </p:pic>
      <p:sp>
        <p:nvSpPr>
          <p:cNvPr id="6" name="AutoShape 25"/>
          <p:cNvSpPr>
            <a:spLocks noChangeArrowheads="1"/>
          </p:cNvSpPr>
          <p:nvPr/>
        </p:nvSpPr>
        <p:spPr bwMode="auto">
          <a:xfrm>
            <a:off x="2123728" y="3573016"/>
            <a:ext cx="2016224" cy="2304256"/>
          </a:xfrm>
          <a:prstGeom prst="roundRect">
            <a:avLst>
              <a:gd name="adj" fmla="val 16667"/>
            </a:avLst>
          </a:prstGeom>
          <a:noFill/>
          <a:ln w="88900">
            <a:solidFill>
              <a:srgbClr val="0000FF"/>
            </a:solidFill>
            <a:round/>
            <a:headEnd/>
            <a:tailEn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
        <p:nvSpPr>
          <p:cNvPr id="8" name="TextBox 7"/>
          <p:cNvSpPr txBox="1"/>
          <p:nvPr/>
        </p:nvSpPr>
        <p:spPr>
          <a:xfrm>
            <a:off x="107504" y="6496146"/>
            <a:ext cx="8871173" cy="28469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000000"/>
                </a:solidFill>
                <a:effectLst/>
                <a:uLnTx/>
                <a:uFillTx/>
                <a:latin typeface="Tahoma"/>
                <a:ea typeface="+mn-ea"/>
                <a:cs typeface="+mn-cs"/>
              </a:rPr>
              <a:t>Mutlu+, “</a:t>
            </a:r>
            <a:r>
              <a:rPr kumimoji="0" lang="en-US" sz="1250" b="0" i="0" u="none" strike="noStrike" kern="1200" cap="none" spc="0" normalizeH="0" baseline="0" noProof="0" dirty="0">
                <a:ln>
                  <a:noFill/>
                </a:ln>
                <a:solidFill>
                  <a:srgbClr val="0000FF"/>
                </a:solidFill>
                <a:effectLst/>
                <a:uLnTx/>
                <a:uFillTx/>
                <a:latin typeface="Tahoma"/>
                <a:ea typeface="+mn-ea"/>
                <a:cs typeface="+mn-cs"/>
              </a:rPr>
              <a:t>Runahead Execution: An Alternative to Very Large Instruction Windows for Out-of-Order Processors</a:t>
            </a:r>
            <a:r>
              <a:rPr kumimoji="0" lang="en-US" sz="1250" b="0" i="0" u="none" strike="noStrike" kern="1200" cap="none" spc="0" normalizeH="0" baseline="0" noProof="0" dirty="0">
                <a:ln>
                  <a:noFill/>
                </a:ln>
                <a:solidFill>
                  <a:srgbClr val="000000"/>
                </a:solidFill>
                <a:effectLst/>
                <a:uLnTx/>
                <a:uFillTx/>
                <a:latin typeface="Tahoma"/>
                <a:ea typeface="+mn-ea"/>
                <a:cs typeface="+mn-cs"/>
              </a:rPr>
              <a:t>,” HPCA 2003.</a:t>
            </a:r>
          </a:p>
        </p:txBody>
      </p:sp>
      <p:pic>
        <p:nvPicPr>
          <p:cNvPr id="7" name="Picture 6">
            <a:extLst>
              <a:ext uri="{FF2B5EF4-FFF2-40B4-BE49-F238E27FC236}">
                <a16:creationId xmlns:a16="http://schemas.microsoft.com/office/drawing/2014/main" id="{23497AFD-D3FF-E347-A706-7E82FC4BB6FC}"/>
              </a:ext>
            </a:extLst>
          </p:cNvPr>
          <p:cNvPicPr>
            <a:picLocks noChangeAspect="1"/>
          </p:cNvPicPr>
          <p:nvPr/>
        </p:nvPicPr>
        <p:blipFill>
          <a:blip r:embed="rId3"/>
          <a:stretch>
            <a:fillRect/>
          </a:stretch>
        </p:blipFill>
        <p:spPr>
          <a:xfrm>
            <a:off x="4283968" y="210079"/>
            <a:ext cx="4434582" cy="635000"/>
          </a:xfrm>
          <a:prstGeom prst="rect">
            <a:avLst/>
          </a:prstGeom>
        </p:spPr>
      </p:pic>
    </p:spTree>
    <p:extLst>
      <p:ext uri="{BB962C8B-B14F-4D97-AF65-F5344CB8AC3E}">
        <p14:creationId xmlns:p14="http://schemas.microsoft.com/office/powerpoint/2010/main" val="23560731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9239944" cy="1066800"/>
          </a:xfrm>
        </p:spPr>
        <p:txBody>
          <a:bodyPr/>
          <a:lstStyle/>
          <a:p>
            <a:r>
              <a:rPr lang="en-US" sz="3800" dirty="0"/>
              <a:t>Adoption: How to Support </a:t>
            </a:r>
            <a:r>
              <a:rPr lang="en-US" sz="3800" b="1" dirty="0"/>
              <a:t>Virtual Memory</a:t>
            </a:r>
            <a:r>
              <a:rPr lang="en-US" sz="3800" dirty="0"/>
              <a:t>?</a:t>
            </a:r>
          </a:p>
        </p:txBody>
      </p:sp>
      <p:sp>
        <p:nvSpPr>
          <p:cNvPr id="3" name="Content Placeholder 2"/>
          <p:cNvSpPr>
            <a:spLocks noGrp="1"/>
          </p:cNvSpPr>
          <p:nvPr>
            <p:ph idx="1"/>
          </p:nvPr>
        </p:nvSpPr>
        <p:spPr>
          <a:xfrm>
            <a:off x="228600" y="1095375"/>
            <a:ext cx="8610600" cy="2405633"/>
          </a:xfrm>
        </p:spPr>
        <p:txBody>
          <a:bodyPr/>
          <a:lstStyle/>
          <a:p>
            <a:r>
              <a:rPr lang="en-US" sz="2000" dirty="0"/>
              <a:t>Kevin Hsieh, Samira Khan, </a:t>
            </a:r>
            <a:r>
              <a:rPr lang="en-US" sz="2000" dirty="0" err="1"/>
              <a:t>Nandita</a:t>
            </a:r>
            <a:r>
              <a:rPr lang="en-US" sz="2000" dirty="0"/>
              <a:t> </a:t>
            </a:r>
            <a:r>
              <a:rPr lang="en-US" sz="2000" dirty="0" err="1"/>
              <a:t>Vijaykumar</a:t>
            </a:r>
            <a:r>
              <a:rPr lang="en-US" sz="2000" dirty="0"/>
              <a:t>, Kevin K. Chang, Amirali Boroumand, </a:t>
            </a:r>
            <a:r>
              <a:rPr lang="en-US" sz="2000" dirty="0" err="1"/>
              <a:t>Saugata</a:t>
            </a:r>
            <a:r>
              <a:rPr lang="en-US" sz="2000" dirty="0"/>
              <a:t> </a:t>
            </a:r>
            <a:r>
              <a:rPr lang="en-US" sz="2000" dirty="0" err="1"/>
              <a:t>Ghose</a:t>
            </a:r>
            <a:r>
              <a:rPr lang="en-US" sz="2000" dirty="0"/>
              <a:t>,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"Accelerating Pointer Chasing in 3D-Stacked Memory: Challenges, Mechanisms, Evaluation"</a:t>
            </a:r>
            <a:br>
              <a:rPr lang="en-US" sz="2000" dirty="0"/>
            </a:br>
            <a:r>
              <a:rPr lang="en-US" sz="2000" i="1" dirty="0"/>
              <a:t>Proceedings of the </a:t>
            </a:r>
            <a:r>
              <a:rPr lang="en-US" sz="2000" i="1" dirty="0">
                <a:hlinkClick r:id="rId3"/>
              </a:rPr>
              <a:t>34th IEEE International Conference on Computer Design</a:t>
            </a:r>
            <a:r>
              <a:rPr lang="en-US" sz="2000" i="1" dirty="0"/>
              <a:t> (</a:t>
            </a:r>
            <a:r>
              <a:rPr lang="en-US" sz="2000" b="1" i="1" dirty="0"/>
              <a:t>ICCD</a:t>
            </a:r>
            <a:r>
              <a:rPr lang="en-US" sz="2000" i="1" dirty="0"/>
              <a:t>)</a:t>
            </a:r>
            <a:r>
              <a:rPr lang="en-US" sz="2000" dirty="0"/>
              <a:t>, Phoenix, AZ, USA, October 2016.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861048"/>
            <a:ext cx="9144000" cy="2260728"/>
          </a:xfrm>
          <a:prstGeom prst="rect">
            <a:avLst/>
          </a:prstGeom>
        </p:spPr>
      </p:pic>
    </p:spTree>
    <p:extLst>
      <p:ext uri="{BB962C8B-B14F-4D97-AF65-F5344CB8AC3E}">
        <p14:creationId xmlns:p14="http://schemas.microsoft.com/office/powerpoint/2010/main" val="964298948"/>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Adoption: Code and Data Mapping</a:t>
            </a:r>
          </a:p>
        </p:txBody>
      </p:sp>
      <p:sp>
        <p:nvSpPr>
          <p:cNvPr id="3" name="Content Placeholder 2"/>
          <p:cNvSpPr>
            <a:spLocks noGrp="1"/>
          </p:cNvSpPr>
          <p:nvPr>
            <p:ph idx="1"/>
          </p:nvPr>
        </p:nvSpPr>
        <p:spPr>
          <a:xfrm>
            <a:off x="228600" y="1124744"/>
            <a:ext cx="8807896" cy="5123656"/>
          </a:xfrm>
        </p:spPr>
        <p:txBody>
          <a:bodyPr/>
          <a:lstStyle/>
          <a:p>
            <a:r>
              <a:rPr lang="en-US" sz="2000" dirty="0"/>
              <a:t>Kevin Hsieh, </a:t>
            </a:r>
            <a:r>
              <a:rPr lang="en-US" sz="2000" dirty="0" err="1"/>
              <a:t>Eiman</a:t>
            </a:r>
            <a:r>
              <a:rPr lang="en-US" sz="2000" dirty="0"/>
              <a:t> </a:t>
            </a:r>
            <a:r>
              <a:rPr lang="en-US" sz="2000" dirty="0" err="1"/>
              <a:t>Ebrahimi</a:t>
            </a:r>
            <a:r>
              <a:rPr lang="en-US" sz="2000" dirty="0"/>
              <a:t>, </a:t>
            </a:r>
            <a:r>
              <a:rPr lang="en-US" sz="2000" dirty="0" err="1"/>
              <a:t>Gwangsun</a:t>
            </a:r>
            <a:r>
              <a:rPr lang="en-US" sz="2000" dirty="0"/>
              <a:t> Kim, </a:t>
            </a:r>
            <a:r>
              <a:rPr lang="en-US" sz="2000" dirty="0" err="1"/>
              <a:t>Niladrish</a:t>
            </a:r>
            <a:r>
              <a:rPr lang="en-US" sz="2000" dirty="0"/>
              <a:t> </a:t>
            </a:r>
            <a:r>
              <a:rPr lang="en-US" sz="2000" dirty="0" err="1"/>
              <a:t>Chatterjee</a:t>
            </a:r>
            <a:r>
              <a:rPr lang="en-US" sz="2000" dirty="0"/>
              <a:t>, Mike O'Connor, </a:t>
            </a:r>
            <a:r>
              <a:rPr lang="en-US" sz="2000" dirty="0" err="1"/>
              <a:t>Nandita</a:t>
            </a:r>
            <a:r>
              <a:rPr lang="en-US" sz="2000" dirty="0"/>
              <a:t> </a:t>
            </a:r>
            <a:r>
              <a:rPr lang="en-US" sz="2000" dirty="0" err="1"/>
              <a:t>Vijaykumar</a:t>
            </a:r>
            <a:r>
              <a:rPr lang="en-US" sz="2000" dirty="0"/>
              <a:t>, Onur Mutlu, and Stephen W. </a:t>
            </a:r>
            <a:r>
              <a:rPr lang="en-US" sz="2000" dirty="0" err="1"/>
              <a:t>Keckler</a:t>
            </a:r>
            <a:r>
              <a:rPr lang="en-US" sz="2000" dirty="0"/>
              <a:t>,</a:t>
            </a:r>
            <a:br>
              <a:rPr lang="en-US" sz="2000" dirty="0"/>
            </a:br>
            <a:r>
              <a:rPr lang="en-US" sz="2000" b="1" dirty="0">
                <a:solidFill>
                  <a:srgbClr val="0000FF"/>
                </a:solidFill>
                <a:hlinkClick r:id="rId2">
                  <a:extLst>
                    <a:ext uri="{A12FA001-AC4F-418D-AE19-62706E023703}">
                      <ahyp:hlinkClr xmlns:ahyp="http://schemas.microsoft.com/office/drawing/2018/hyperlinkcolor" val="tx"/>
                    </a:ext>
                  </a:extLst>
                </a:hlinkClick>
              </a:rPr>
              <a:t>"Transparent Offloading and Mapping (TOM): Enabling Programmer-Transparent Near-Data Processing in GPU Systems"</a:t>
            </a:r>
            <a:br>
              <a:rPr lang="en-US" sz="2000" dirty="0"/>
            </a:br>
            <a:r>
              <a:rPr lang="en-US" sz="2000" i="1" dirty="0"/>
              <a:t>Proceedings of the </a:t>
            </a:r>
            <a:r>
              <a:rPr lang="en-US" sz="2000" i="1" dirty="0">
                <a:hlinkClick r:id="rId3"/>
              </a:rPr>
              <a:t>43rd International Symposium on Computer Architecture</a:t>
            </a:r>
            <a:r>
              <a:rPr lang="en-US" sz="2000" i="1" dirty="0"/>
              <a:t> (</a:t>
            </a:r>
            <a:r>
              <a:rPr lang="en-US" sz="2000" b="1" i="1" dirty="0"/>
              <a:t>ISCA</a:t>
            </a:r>
            <a:r>
              <a:rPr lang="en-US" sz="2000" i="1" dirty="0"/>
              <a:t>)</a:t>
            </a:r>
            <a:r>
              <a:rPr lang="en-US" sz="2000" dirty="0"/>
              <a:t>, Seoul, South Korea, June 2016. </a:t>
            </a:r>
            <a:br>
              <a:rPr lang="en-US" sz="2000" dirty="0"/>
            </a:br>
            <a:r>
              <a:rPr lang="en-US" sz="2000" dirty="0"/>
              <a:t>[</a:t>
            </a:r>
            <a:r>
              <a:rPr lang="en-US" sz="2000" dirty="0">
                <a:hlinkClick r:id="rId4"/>
              </a:rPr>
              <a:t>Slides (pptx)</a:t>
            </a:r>
            <a:r>
              <a:rPr lang="en-US" sz="2000" dirty="0"/>
              <a:t> </a:t>
            </a:r>
            <a:r>
              <a:rPr lang="en-US" sz="2000" dirty="0">
                <a:hlinkClick r:id="rId5"/>
              </a:rPr>
              <a:t>(pdf)</a:t>
            </a:r>
            <a:r>
              <a:rPr lang="en-US" sz="2000" dirty="0"/>
              <a:t>] </a:t>
            </a:r>
            <a:br>
              <a:rPr lang="en-US" sz="2000" dirty="0"/>
            </a:br>
            <a:r>
              <a:rPr lang="en-US" sz="2000" dirty="0"/>
              <a:t>[</a:t>
            </a:r>
            <a:r>
              <a:rPr lang="en-US" sz="2000" dirty="0">
                <a:hlinkClick r:id="rId6"/>
              </a:rPr>
              <a:t>Lightning Session Slides (pptx)</a:t>
            </a:r>
            <a:r>
              <a:rPr lang="en-US" sz="2000" dirty="0"/>
              <a:t> </a:t>
            </a:r>
            <a:r>
              <a:rPr lang="en-US" sz="2000" dirty="0">
                <a:hlinkClick r:id="rId7"/>
              </a:rPr>
              <a:t>(pdf)</a:t>
            </a:r>
            <a:r>
              <a:rPr lang="en-US" sz="2000" dirty="0"/>
              <a:t>]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p:cNvPicPr>
            <a:picLocks noChangeAspect="1"/>
          </p:cNvPicPr>
          <p:nvPr/>
        </p:nvPicPr>
        <p:blipFill>
          <a:blip r:embed="rId8"/>
          <a:stretch>
            <a:fillRect/>
          </a:stretch>
        </p:blipFill>
        <p:spPr>
          <a:xfrm>
            <a:off x="0" y="4307321"/>
            <a:ext cx="9144000" cy="1857983"/>
          </a:xfrm>
          <a:prstGeom prst="rect">
            <a:avLst/>
          </a:prstGeom>
        </p:spPr>
      </p:pic>
    </p:spTree>
    <p:extLst>
      <p:ext uri="{BB962C8B-B14F-4D97-AF65-F5344CB8AC3E}">
        <p14:creationId xmlns:p14="http://schemas.microsoft.com/office/powerpoint/2010/main" val="38568598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BC16C-9759-FC44-89ED-791187DE959D}"/>
              </a:ext>
            </a:extLst>
          </p:cNvPr>
          <p:cNvSpPr>
            <a:spLocks noGrp="1"/>
          </p:cNvSpPr>
          <p:nvPr>
            <p:ph type="title"/>
          </p:nvPr>
        </p:nvSpPr>
        <p:spPr>
          <a:xfrm>
            <a:off x="228600" y="152400"/>
            <a:ext cx="9023920" cy="1066800"/>
          </a:xfrm>
        </p:spPr>
        <p:txBody>
          <a:bodyPr/>
          <a:lstStyle/>
          <a:p>
            <a:r>
              <a:rPr lang="en-US" sz="3600" dirty="0"/>
              <a:t>DAMOV Analysis Methodology &amp; Workloads</a:t>
            </a:r>
            <a:endParaRPr lang="en-US" sz="3600" b="1" dirty="0"/>
          </a:p>
        </p:txBody>
      </p:sp>
      <p:sp>
        <p:nvSpPr>
          <p:cNvPr id="3" name="Content Placeholder 2">
            <a:extLst>
              <a:ext uri="{FF2B5EF4-FFF2-40B4-BE49-F238E27FC236}">
                <a16:creationId xmlns:a16="http://schemas.microsoft.com/office/drawing/2014/main" id="{61439010-5FA7-AA42-A731-A388AD812771}"/>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21E15779-7C5C-DE4E-8C08-440276A74E6A}"/>
              </a:ext>
            </a:extLst>
          </p:cNvPr>
          <p:cNvPicPr>
            <a:picLocks noChangeAspect="1"/>
          </p:cNvPicPr>
          <p:nvPr/>
        </p:nvPicPr>
        <p:blipFill>
          <a:blip r:embed="rId2"/>
          <a:stretch>
            <a:fillRect/>
          </a:stretch>
        </p:blipFill>
        <p:spPr>
          <a:xfrm>
            <a:off x="1816759" y="947766"/>
            <a:ext cx="5406441" cy="5724467"/>
          </a:xfrm>
          <a:prstGeom prst="rect">
            <a:avLst/>
          </a:prstGeom>
        </p:spPr>
      </p:pic>
      <p:sp>
        <p:nvSpPr>
          <p:cNvPr id="6" name="TextBox 5">
            <a:extLst>
              <a:ext uri="{FF2B5EF4-FFF2-40B4-BE49-F238E27FC236}">
                <a16:creationId xmlns:a16="http://schemas.microsoft.com/office/drawing/2014/main" id="{104A979B-A23E-4F49-9F1F-3DE77918710A}"/>
              </a:ext>
            </a:extLst>
          </p:cNvPr>
          <p:cNvSpPr txBox="1"/>
          <p:nvPr/>
        </p:nvSpPr>
        <p:spPr>
          <a:xfrm>
            <a:off x="4355976" y="6502956"/>
            <a:ext cx="424827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432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https://arxiv.org/pdf/2105.03725.pdf</a:t>
            </a:r>
            <a:r>
              <a:rPr kumimoji="0" lang="en-US" sz="1600" b="1" i="0" u="none" strike="noStrike" kern="1200" cap="none" spc="0" normalizeH="0" baseline="0" noProof="0" dirty="0">
                <a:ln>
                  <a:noFill/>
                </a:ln>
                <a:solidFill>
                  <a:srgbClr val="0432FF"/>
                </a:solidFill>
                <a:effectLst/>
                <a:uLnTx/>
                <a:uFillTx/>
                <a:latin typeface="Tahoma"/>
                <a:ea typeface="+mn-ea"/>
                <a:cs typeface="+mn-cs"/>
              </a:rPr>
              <a:t> </a:t>
            </a:r>
          </a:p>
        </p:txBody>
      </p:sp>
    </p:spTree>
    <p:extLst>
      <p:ext uri="{BB962C8B-B14F-4D97-AF65-F5344CB8AC3E}">
        <p14:creationId xmlns:p14="http://schemas.microsoft.com/office/powerpoint/2010/main" val="1834531838"/>
      </p:ext>
    </p:extLst>
  </p:cSld>
  <p:clrMapOvr>
    <a:masterClrMapping/>
  </p:clrMapOvr>
  <p:transition/>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0128B3D-06F1-A742-9EFC-3057B2F894DC}"/>
              </a:ext>
            </a:extLst>
          </p:cNvPr>
          <p:cNvGrpSpPr/>
          <p:nvPr/>
        </p:nvGrpSpPr>
        <p:grpSpPr>
          <a:xfrm>
            <a:off x="4724304" y="713530"/>
            <a:ext cx="4141533" cy="2030902"/>
            <a:chOff x="4724304" y="713530"/>
            <a:chExt cx="4141533" cy="2030902"/>
          </a:xfrm>
        </p:grpSpPr>
        <p:cxnSp>
          <p:nvCxnSpPr>
            <p:cNvPr id="137" name="Straight Arrow Connector 136">
              <a:extLst>
                <a:ext uri="{FF2B5EF4-FFF2-40B4-BE49-F238E27FC236}">
                  <a16:creationId xmlns:a16="http://schemas.microsoft.com/office/drawing/2014/main" id="{4903B581-16B6-0B4D-A946-6E72B6FBB0AC}"/>
                </a:ext>
              </a:extLst>
            </p:cNvPr>
            <p:cNvCxnSpPr>
              <a:cxnSpLocks/>
              <a:endCxn id="139" idx="2"/>
            </p:cNvCxnSpPr>
            <p:nvPr/>
          </p:nvCxnSpPr>
          <p:spPr>
            <a:xfrm>
              <a:off x="4724304" y="1855585"/>
              <a:ext cx="652861" cy="207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Rounded Rectangle 138">
              <a:extLst>
                <a:ext uri="{FF2B5EF4-FFF2-40B4-BE49-F238E27FC236}">
                  <a16:creationId xmlns:a16="http://schemas.microsoft.com/office/drawing/2014/main" id="{EFE3BEFE-96D6-C14D-AA82-13C30AFCDCD0}"/>
                </a:ext>
              </a:extLst>
            </p:cNvPr>
            <p:cNvSpPr/>
            <p:nvPr/>
          </p:nvSpPr>
          <p:spPr>
            <a:xfrm rot="5400000">
              <a:off x="6234732" y="113326"/>
              <a:ext cx="1773538" cy="3488673"/>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93" name="Group 92">
              <a:extLst>
                <a:ext uri="{FF2B5EF4-FFF2-40B4-BE49-F238E27FC236}">
                  <a16:creationId xmlns:a16="http://schemas.microsoft.com/office/drawing/2014/main" id="{86EE8E19-8D71-6B47-BD7B-884D9CB5B35A}"/>
                </a:ext>
              </a:extLst>
            </p:cNvPr>
            <p:cNvGrpSpPr/>
            <p:nvPr/>
          </p:nvGrpSpPr>
          <p:grpSpPr>
            <a:xfrm>
              <a:off x="5812044" y="713530"/>
              <a:ext cx="2646942" cy="385689"/>
              <a:chOff x="5882737" y="736482"/>
              <a:chExt cx="2646942" cy="385689"/>
            </a:xfrm>
          </p:grpSpPr>
          <p:sp>
            <p:nvSpPr>
              <p:cNvPr id="92" name="Rectangle 91">
                <a:extLst>
                  <a:ext uri="{FF2B5EF4-FFF2-40B4-BE49-F238E27FC236}">
                    <a16:creationId xmlns:a16="http://schemas.microsoft.com/office/drawing/2014/main" id="{7E831CC8-3F85-C94A-A4AF-E27F0E91C85E}"/>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ectangle 58">
                <a:extLst>
                  <a:ext uri="{FF2B5EF4-FFF2-40B4-BE49-F238E27FC236}">
                    <a16:creationId xmlns:a16="http://schemas.microsoft.com/office/drawing/2014/main" id="{1CE861CA-9EAB-1C41-8482-FD1A334726E8}"/>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DAMOV-SIM Simulator</a:t>
                </a:r>
              </a:p>
            </p:txBody>
          </p:sp>
        </p:grpSp>
      </p:grpSp>
      <p:sp>
        <p:nvSpPr>
          <p:cNvPr id="2" name="Title 1">
            <a:extLst>
              <a:ext uri="{FF2B5EF4-FFF2-40B4-BE49-F238E27FC236}">
                <a16:creationId xmlns:a16="http://schemas.microsoft.com/office/drawing/2014/main" id="{CAD8854D-8663-1F44-8304-A9A8ADA5F497}"/>
              </a:ext>
            </a:extLst>
          </p:cNvPr>
          <p:cNvSpPr>
            <a:spLocks noGrp="1"/>
          </p:cNvSpPr>
          <p:nvPr>
            <p:ph type="title"/>
          </p:nvPr>
        </p:nvSpPr>
        <p:spPr/>
        <p:txBody>
          <a:bodyPr/>
          <a:lstStyle/>
          <a:p>
            <a:r>
              <a:rPr lang="en-US" dirty="0"/>
              <a:t>Methodology Overview</a:t>
            </a:r>
          </a:p>
        </p:txBody>
      </p:sp>
      <p:grpSp>
        <p:nvGrpSpPr>
          <p:cNvPr id="60" name="Group 59">
            <a:extLst>
              <a:ext uri="{FF2B5EF4-FFF2-40B4-BE49-F238E27FC236}">
                <a16:creationId xmlns:a16="http://schemas.microsoft.com/office/drawing/2014/main" id="{59E67D19-0D1D-734B-8BCE-80743330CA30}"/>
              </a:ext>
            </a:extLst>
          </p:cNvPr>
          <p:cNvGrpSpPr/>
          <p:nvPr/>
        </p:nvGrpSpPr>
        <p:grpSpPr>
          <a:xfrm>
            <a:off x="6785733" y="1218477"/>
            <a:ext cx="2210591" cy="1542941"/>
            <a:chOff x="5278720" y="1343992"/>
            <a:chExt cx="2210591" cy="1542941"/>
          </a:xfrm>
        </p:grpSpPr>
        <p:grpSp>
          <p:nvGrpSpPr>
            <p:cNvPr id="140" name="Group 139">
              <a:extLst>
                <a:ext uri="{FF2B5EF4-FFF2-40B4-BE49-F238E27FC236}">
                  <a16:creationId xmlns:a16="http://schemas.microsoft.com/office/drawing/2014/main" id="{BAC5EEB1-2EB4-FD4C-9E79-9E081BAE1FA9}"/>
                </a:ext>
              </a:extLst>
            </p:cNvPr>
            <p:cNvGrpSpPr/>
            <p:nvPr/>
          </p:nvGrpSpPr>
          <p:grpSpPr>
            <a:xfrm>
              <a:off x="5575960" y="1343992"/>
              <a:ext cx="1616112" cy="1147904"/>
              <a:chOff x="4488719" y="4513526"/>
              <a:chExt cx="1141898" cy="834926"/>
            </a:xfrm>
          </p:grpSpPr>
          <p:sp>
            <p:nvSpPr>
              <p:cNvPr id="142" name="Rounded Rectangle 141">
                <a:extLst>
                  <a:ext uri="{FF2B5EF4-FFF2-40B4-BE49-F238E27FC236}">
                    <a16:creationId xmlns:a16="http://schemas.microsoft.com/office/drawing/2014/main" id="{AEFC4FB3-8FDC-974E-B63A-118BB63FB7F6}"/>
                  </a:ext>
                </a:extLst>
              </p:cNvPr>
              <p:cNvSpPr/>
              <p:nvPr/>
            </p:nvSpPr>
            <p:spPr>
              <a:xfrm>
                <a:off x="4488719" y="4513526"/>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143" name="Group 142">
                <a:extLst>
                  <a:ext uri="{FF2B5EF4-FFF2-40B4-BE49-F238E27FC236}">
                    <a16:creationId xmlns:a16="http://schemas.microsoft.com/office/drawing/2014/main" id="{B7B7D6DF-87F6-734C-8FCB-EFECD068A804}"/>
                  </a:ext>
                </a:extLst>
              </p:cNvPr>
              <p:cNvGrpSpPr/>
              <p:nvPr/>
            </p:nvGrpSpPr>
            <p:grpSpPr>
              <a:xfrm>
                <a:off x="4612752" y="4562853"/>
                <a:ext cx="950503" cy="785599"/>
                <a:chOff x="5407524" y="3939604"/>
                <a:chExt cx="1291345" cy="1067309"/>
              </a:xfrm>
            </p:grpSpPr>
            <p:grpSp>
              <p:nvGrpSpPr>
                <p:cNvPr id="144" name="Group 143">
                  <a:extLst>
                    <a:ext uri="{FF2B5EF4-FFF2-40B4-BE49-F238E27FC236}">
                      <a16:creationId xmlns:a16="http://schemas.microsoft.com/office/drawing/2014/main" id="{80364CE7-912F-8544-8BA5-042D507BC3DB}"/>
                    </a:ext>
                  </a:extLst>
                </p:cNvPr>
                <p:cNvGrpSpPr/>
                <p:nvPr/>
              </p:nvGrpSpPr>
              <p:grpSpPr>
                <a:xfrm>
                  <a:off x="5407524" y="3939604"/>
                  <a:ext cx="1291345" cy="820577"/>
                  <a:chOff x="5850860" y="2018859"/>
                  <a:chExt cx="953311" cy="622201"/>
                </a:xfrm>
              </p:grpSpPr>
              <p:cxnSp>
                <p:nvCxnSpPr>
                  <p:cNvPr id="146" name="Straight Connector 145">
                    <a:extLst>
                      <a:ext uri="{FF2B5EF4-FFF2-40B4-BE49-F238E27FC236}">
                        <a16:creationId xmlns:a16="http://schemas.microsoft.com/office/drawing/2014/main" id="{2ACC59DF-75D5-D54D-B5C2-B62E52908442}"/>
                      </a:ext>
                    </a:extLst>
                  </p:cNvPr>
                  <p:cNvCxnSpPr>
                    <a:cxnSpLocks/>
                  </p:cNvCxnSpPr>
                  <p:nvPr/>
                </p:nvCxnSpPr>
                <p:spPr>
                  <a:xfrm>
                    <a:off x="5857604"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9F72A853-F47E-1847-9016-CDCBF1DF681B}"/>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48" name="Freeform 147">
                    <a:extLst>
                      <a:ext uri="{FF2B5EF4-FFF2-40B4-BE49-F238E27FC236}">
                        <a16:creationId xmlns:a16="http://schemas.microsoft.com/office/drawing/2014/main" id="{5852C268-227A-7842-885B-8C3B3184386B}"/>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45" name="Rectangle 144">
                  <a:extLst>
                    <a:ext uri="{FF2B5EF4-FFF2-40B4-BE49-F238E27FC236}">
                      <a16:creationId xmlns:a16="http://schemas.microsoft.com/office/drawing/2014/main" id="{49DB8BFA-8F33-3F4D-BC2A-4EE42529E116}"/>
                    </a:ext>
                  </a:extLst>
                </p:cNvPr>
                <p:cNvSpPr/>
                <p:nvPr/>
              </p:nvSpPr>
              <p:spPr>
                <a:xfrm>
                  <a:off x="5655576" y="4733191"/>
                  <a:ext cx="680391" cy="2737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141" name="Rectangle 140">
              <a:extLst>
                <a:ext uri="{FF2B5EF4-FFF2-40B4-BE49-F238E27FC236}">
                  <a16:creationId xmlns:a16="http://schemas.microsoft.com/office/drawing/2014/main" id="{1487CEED-2F02-BC43-9AED-813047BDC611}"/>
                </a:ext>
              </a:extLst>
            </p:cNvPr>
            <p:cNvSpPr/>
            <p:nvPr/>
          </p:nvSpPr>
          <p:spPr>
            <a:xfrm>
              <a:off x="5278720" y="2548379"/>
              <a:ext cx="221059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grpSp>
        <p:nvGrpSpPr>
          <p:cNvPr id="7" name="Group 6">
            <a:extLst>
              <a:ext uri="{FF2B5EF4-FFF2-40B4-BE49-F238E27FC236}">
                <a16:creationId xmlns:a16="http://schemas.microsoft.com/office/drawing/2014/main" id="{72517510-9925-8B41-B0FA-C5F09ABC0D10}"/>
              </a:ext>
            </a:extLst>
          </p:cNvPr>
          <p:cNvGrpSpPr/>
          <p:nvPr/>
        </p:nvGrpSpPr>
        <p:grpSpPr>
          <a:xfrm rot="16200000">
            <a:off x="5453686" y="677030"/>
            <a:ext cx="1530486" cy="2640128"/>
            <a:chOff x="7112697" y="787969"/>
            <a:chExt cx="1062812" cy="2210591"/>
          </a:xfrm>
        </p:grpSpPr>
        <p:sp>
          <p:nvSpPr>
            <p:cNvPr id="149" name="Rounded Rectangle 148">
              <a:extLst>
                <a:ext uri="{FF2B5EF4-FFF2-40B4-BE49-F238E27FC236}">
                  <a16:creationId xmlns:a16="http://schemas.microsoft.com/office/drawing/2014/main" id="{9FBAF9CD-8058-224F-8AB5-AF398CCFB2DD}"/>
                </a:ext>
              </a:extLst>
            </p:cNvPr>
            <p:cNvSpPr/>
            <p:nvPr/>
          </p:nvSpPr>
          <p:spPr>
            <a:xfrm rot="5400000">
              <a:off x="7211727" y="1477264"/>
              <a:ext cx="1141898" cy="785666"/>
            </a:xfrm>
            <a:prstGeom prst="roundRect">
              <a:avLst/>
            </a:prstGeom>
            <a:solidFill>
              <a:schemeClr val="accent4">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p:txBody>
        </p:sp>
        <p:sp>
          <p:nvSpPr>
            <p:cNvPr id="150" name="Rectangle 149">
              <a:extLst>
                <a:ext uri="{FF2B5EF4-FFF2-40B4-BE49-F238E27FC236}">
                  <a16:creationId xmlns:a16="http://schemas.microsoft.com/office/drawing/2014/main" id="{C1855432-2E64-9C42-9271-0FC4CCBD7782}"/>
                </a:ext>
              </a:extLst>
            </p:cNvPr>
            <p:cNvSpPr/>
            <p:nvPr/>
          </p:nvSpPr>
          <p:spPr>
            <a:xfrm rot="5400000">
              <a:off x="6124952" y="1775714"/>
              <a:ext cx="2210591" cy="235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t>Memory Traces</a:t>
              </a:r>
            </a:p>
          </p:txBody>
        </p:sp>
      </p:grpSp>
      <p:grpSp>
        <p:nvGrpSpPr>
          <p:cNvPr id="106" name="Group 105">
            <a:extLst>
              <a:ext uri="{FF2B5EF4-FFF2-40B4-BE49-F238E27FC236}">
                <a16:creationId xmlns:a16="http://schemas.microsoft.com/office/drawing/2014/main" id="{823D9014-BE5E-8E4E-A303-D535A2F18003}"/>
              </a:ext>
            </a:extLst>
          </p:cNvPr>
          <p:cNvGrpSpPr/>
          <p:nvPr/>
        </p:nvGrpSpPr>
        <p:grpSpPr>
          <a:xfrm>
            <a:off x="2467989" y="3303722"/>
            <a:ext cx="3314426" cy="3480557"/>
            <a:chOff x="2467989" y="3303722"/>
            <a:chExt cx="3314426" cy="3480557"/>
          </a:xfrm>
        </p:grpSpPr>
        <p:grpSp>
          <p:nvGrpSpPr>
            <p:cNvPr id="71" name="Group 70">
              <a:extLst>
                <a:ext uri="{FF2B5EF4-FFF2-40B4-BE49-F238E27FC236}">
                  <a16:creationId xmlns:a16="http://schemas.microsoft.com/office/drawing/2014/main" id="{24623BCE-2854-2C46-B128-C8E281464909}"/>
                </a:ext>
              </a:extLst>
            </p:cNvPr>
            <p:cNvGrpSpPr/>
            <p:nvPr/>
          </p:nvGrpSpPr>
          <p:grpSpPr>
            <a:xfrm>
              <a:off x="2467989" y="3801760"/>
              <a:ext cx="2827135" cy="2353616"/>
              <a:chOff x="2485184" y="3820139"/>
              <a:chExt cx="2827135" cy="2353616"/>
            </a:xfrm>
          </p:grpSpPr>
          <p:sp>
            <p:nvSpPr>
              <p:cNvPr id="271" name="Rounded Rectangle 270">
                <a:extLst>
                  <a:ext uri="{FF2B5EF4-FFF2-40B4-BE49-F238E27FC236}">
                    <a16:creationId xmlns:a16="http://schemas.microsoft.com/office/drawing/2014/main" id="{F4B7EBF3-5B7F-984A-87B0-15625C5A71F6}"/>
                  </a:ext>
                </a:extLst>
              </p:cNvPr>
              <p:cNvSpPr/>
              <p:nvPr/>
            </p:nvSpPr>
            <p:spPr>
              <a:xfrm rot="5400000">
                <a:off x="4588192" y="4505406"/>
                <a:ext cx="524709" cy="923544"/>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 Locality</a:t>
                </a:r>
              </a:p>
            </p:txBody>
          </p:sp>
          <p:sp>
            <p:nvSpPr>
              <p:cNvPr id="272" name="Rounded Rectangle 271">
                <a:extLst>
                  <a:ext uri="{FF2B5EF4-FFF2-40B4-BE49-F238E27FC236}">
                    <a16:creationId xmlns:a16="http://schemas.microsoft.com/office/drawing/2014/main" id="{F4448581-A2FB-DE42-8FE6-AF92F52D8CFC}"/>
                  </a:ext>
                </a:extLst>
              </p:cNvPr>
              <p:cNvSpPr/>
              <p:nvPr/>
            </p:nvSpPr>
            <p:spPr>
              <a:xfrm rot="5400000">
                <a:off x="3384521" y="4024726"/>
                <a:ext cx="411480" cy="926575"/>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cxnSp>
            <p:nvCxnSpPr>
              <p:cNvPr id="273" name="Elbow Connector 272">
                <a:extLst>
                  <a:ext uri="{FF2B5EF4-FFF2-40B4-BE49-F238E27FC236}">
                    <a16:creationId xmlns:a16="http://schemas.microsoft.com/office/drawing/2014/main" id="{82C13051-583E-924F-89E6-8DC3E55B7A6F}"/>
                  </a:ext>
                </a:extLst>
              </p:cNvPr>
              <p:cNvCxnSpPr>
                <a:cxnSpLocks/>
                <a:stCxn id="271" idx="2"/>
                <a:endCxn id="270" idx="0"/>
              </p:cNvCxnSpPr>
              <p:nvPr/>
            </p:nvCxnSpPr>
            <p:spPr>
              <a:xfrm rot="10800000" flipV="1">
                <a:off x="4050775" y="4967179"/>
                <a:ext cx="338000" cy="463094"/>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4" name="Elbow Connector 273">
                <a:extLst>
                  <a:ext uri="{FF2B5EF4-FFF2-40B4-BE49-F238E27FC236}">
                    <a16:creationId xmlns:a16="http://schemas.microsoft.com/office/drawing/2014/main" id="{A7D3C12C-2FA5-6348-AB00-9F9708A613AB}"/>
                  </a:ext>
                </a:extLst>
              </p:cNvPr>
              <p:cNvCxnSpPr>
                <a:cxnSpLocks/>
              </p:cNvCxnSpPr>
              <p:nvPr/>
            </p:nvCxnSpPr>
            <p:spPr>
              <a:xfrm rot="10800000">
                <a:off x="4043821" y="4488015"/>
                <a:ext cx="335226" cy="479165"/>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70" name="Rounded Rectangle 269">
                <a:extLst>
                  <a:ext uri="{FF2B5EF4-FFF2-40B4-BE49-F238E27FC236}">
                    <a16:creationId xmlns:a16="http://schemas.microsoft.com/office/drawing/2014/main" id="{675BB5C0-C382-8045-BE41-7D12917FBE0B}"/>
                  </a:ext>
                </a:extLst>
              </p:cNvPr>
              <p:cNvSpPr/>
              <p:nvPr/>
            </p:nvSpPr>
            <p:spPr>
              <a:xfrm rot="5400000">
                <a:off x="3383263" y="4968501"/>
                <a:ext cx="411480" cy="923544"/>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sp>
            <p:nvSpPr>
              <p:cNvPr id="247" name="Rectangle 246">
                <a:extLst>
                  <a:ext uri="{FF2B5EF4-FFF2-40B4-BE49-F238E27FC236}">
                    <a16:creationId xmlns:a16="http://schemas.microsoft.com/office/drawing/2014/main" id="{F4503AC4-80B6-8E43-8876-7E8519C3D7D8}"/>
                  </a:ext>
                </a:extLst>
              </p:cNvPr>
              <p:cNvSpPr/>
              <p:nvPr/>
            </p:nvSpPr>
            <p:spPr>
              <a:xfrm>
                <a:off x="4252976" y="5394644"/>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48" name="Rectangle 247">
                <a:extLst>
                  <a:ext uri="{FF2B5EF4-FFF2-40B4-BE49-F238E27FC236}">
                    <a16:creationId xmlns:a16="http://schemas.microsoft.com/office/drawing/2014/main" id="{F034F961-FD4A-824B-B66F-2B67DA01EF28}"/>
                  </a:ext>
                </a:extLst>
              </p:cNvPr>
              <p:cNvSpPr/>
              <p:nvPr/>
            </p:nvSpPr>
            <p:spPr>
              <a:xfrm>
                <a:off x="4254505" y="4276945"/>
                <a:ext cx="58221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249" name="Elbow Connector 248">
                <a:extLst>
                  <a:ext uri="{FF2B5EF4-FFF2-40B4-BE49-F238E27FC236}">
                    <a16:creationId xmlns:a16="http://schemas.microsoft.com/office/drawing/2014/main" id="{A3A215D8-9A3D-C144-8370-BCE59BC20CD0}"/>
                  </a:ext>
                </a:extLst>
              </p:cNvPr>
              <p:cNvCxnSpPr>
                <a:cxnSpLocks/>
              </p:cNvCxnSpPr>
              <p:nvPr/>
            </p:nvCxnSpPr>
            <p:spPr>
              <a:xfrm flipH="1">
                <a:off x="2783835" y="44301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0" name="Elbow Connector 249">
                <a:extLst>
                  <a:ext uri="{FF2B5EF4-FFF2-40B4-BE49-F238E27FC236}">
                    <a16:creationId xmlns:a16="http://schemas.microsoft.com/office/drawing/2014/main" id="{DEF25A4C-F396-2B4F-9AA2-44F6958C153C}"/>
                  </a:ext>
                </a:extLst>
              </p:cNvPr>
              <p:cNvCxnSpPr>
                <a:cxnSpLocks/>
              </p:cNvCxnSpPr>
              <p:nvPr/>
            </p:nvCxnSpPr>
            <p:spPr>
              <a:xfrm rot="10800000">
                <a:off x="2786611" y="39054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1" name="Elbow Connector 250">
                <a:extLst>
                  <a:ext uri="{FF2B5EF4-FFF2-40B4-BE49-F238E27FC236}">
                    <a16:creationId xmlns:a16="http://schemas.microsoft.com/office/drawing/2014/main" id="{771E5C1B-F2C5-4545-8D77-C9DF5F89D29D}"/>
                  </a:ext>
                </a:extLst>
              </p:cNvPr>
              <p:cNvCxnSpPr>
                <a:cxnSpLocks/>
              </p:cNvCxnSpPr>
              <p:nvPr/>
            </p:nvCxnSpPr>
            <p:spPr>
              <a:xfrm flipH="1">
                <a:off x="2783835" y="55033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2" name="Elbow Connector 251">
                <a:extLst>
                  <a:ext uri="{FF2B5EF4-FFF2-40B4-BE49-F238E27FC236}">
                    <a16:creationId xmlns:a16="http://schemas.microsoft.com/office/drawing/2014/main" id="{DE342E5D-2C05-024D-9B23-9FA85D8B8BB0}"/>
                  </a:ext>
                </a:extLst>
              </p:cNvPr>
              <p:cNvCxnSpPr>
                <a:cxnSpLocks/>
              </p:cNvCxnSpPr>
              <p:nvPr/>
            </p:nvCxnSpPr>
            <p:spPr>
              <a:xfrm rot="10800000">
                <a:off x="2786611" y="49786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3" name="Rectangle 252">
                <a:extLst>
                  <a:ext uri="{FF2B5EF4-FFF2-40B4-BE49-F238E27FC236}">
                    <a16:creationId xmlns:a16="http://schemas.microsoft.com/office/drawing/2014/main" id="{79DB50EF-7C2F-2446-920E-11AFFB7F5BED}"/>
                  </a:ext>
                </a:extLst>
              </p:cNvPr>
              <p:cNvSpPr/>
              <p:nvPr/>
            </p:nvSpPr>
            <p:spPr>
              <a:xfrm>
                <a:off x="2960725" y="3820139"/>
                <a:ext cx="56977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54" name="Rectangle 253">
                <a:extLst>
                  <a:ext uri="{FF2B5EF4-FFF2-40B4-BE49-F238E27FC236}">
                    <a16:creationId xmlns:a16="http://schemas.microsoft.com/office/drawing/2014/main" id="{9BAE29C0-D51E-AE45-85BF-D49E901350C2}"/>
                  </a:ext>
                </a:extLst>
              </p:cNvPr>
              <p:cNvSpPr/>
              <p:nvPr/>
            </p:nvSpPr>
            <p:spPr>
              <a:xfrm>
                <a:off x="2975840" y="5865978"/>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0" name="Rectangle 259">
                <a:extLst>
                  <a:ext uri="{FF2B5EF4-FFF2-40B4-BE49-F238E27FC236}">
                    <a16:creationId xmlns:a16="http://schemas.microsoft.com/office/drawing/2014/main" id="{5BD04208-6D2D-5B49-9F2D-B7543F1BF695}"/>
                  </a:ext>
                </a:extLst>
              </p:cNvPr>
              <p:cNvSpPr/>
              <p:nvPr/>
            </p:nvSpPr>
            <p:spPr>
              <a:xfrm>
                <a:off x="2485184" y="4726091"/>
                <a:ext cx="34336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t>
                </a: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grpSp>
          <p:nvGrpSpPr>
            <p:cNvPr id="173" name="Group 172">
              <a:extLst>
                <a:ext uri="{FF2B5EF4-FFF2-40B4-BE49-F238E27FC236}">
                  <a16:creationId xmlns:a16="http://schemas.microsoft.com/office/drawing/2014/main" id="{19030FB5-8968-B74A-976B-EFEAD50506F0}"/>
                </a:ext>
              </a:extLst>
            </p:cNvPr>
            <p:cNvGrpSpPr/>
            <p:nvPr/>
          </p:nvGrpSpPr>
          <p:grpSpPr>
            <a:xfrm rot="10800000">
              <a:off x="5231505" y="3303722"/>
              <a:ext cx="550910" cy="3480557"/>
              <a:chOff x="8565895" y="1384438"/>
              <a:chExt cx="1138776" cy="1819527"/>
            </a:xfrm>
          </p:grpSpPr>
          <p:cxnSp>
            <p:nvCxnSpPr>
              <p:cNvPr id="174" name="Straight Connector 173">
                <a:extLst>
                  <a:ext uri="{FF2B5EF4-FFF2-40B4-BE49-F238E27FC236}">
                    <a16:creationId xmlns:a16="http://schemas.microsoft.com/office/drawing/2014/main" id="{EC3FBC3C-82F0-AE40-9D3E-B74067B69DF2}"/>
                  </a:ext>
                </a:extLst>
              </p:cNvPr>
              <p:cNvCxnSpPr>
                <a:cxnSpLocks/>
              </p:cNvCxnSpPr>
              <p:nvPr/>
            </p:nvCxnSpPr>
            <p:spPr>
              <a:xfrm rot="10800000" flipH="1" flipV="1">
                <a:off x="8714828" y="1384438"/>
                <a:ext cx="840907" cy="787559"/>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20F26345-A536-084E-B74A-4E3D62B57CAB}"/>
                  </a:ext>
                </a:extLst>
              </p:cNvPr>
              <p:cNvCxnSpPr>
                <a:cxnSpLocks/>
              </p:cNvCxnSpPr>
              <p:nvPr/>
            </p:nvCxnSpPr>
            <p:spPr>
              <a:xfrm rot="10800000" flipH="1">
                <a:off x="8565895" y="2519526"/>
                <a:ext cx="1138776" cy="684439"/>
              </a:xfrm>
              <a:prstGeom prst="line">
                <a:avLst/>
              </a:prstGeom>
              <a:ln w="19050"/>
            </p:spPr>
            <p:style>
              <a:lnRef idx="1">
                <a:schemeClr val="dk1"/>
              </a:lnRef>
              <a:fillRef idx="0">
                <a:schemeClr val="dk1"/>
              </a:fillRef>
              <a:effectRef idx="0">
                <a:schemeClr val="dk1"/>
              </a:effectRef>
              <a:fontRef idx="minor">
                <a:schemeClr val="tx1"/>
              </a:fontRef>
            </p:style>
          </p:cxnSp>
        </p:grpSp>
      </p:grpSp>
      <p:grpSp>
        <p:nvGrpSpPr>
          <p:cNvPr id="97" name="Group 96">
            <a:extLst>
              <a:ext uri="{FF2B5EF4-FFF2-40B4-BE49-F238E27FC236}">
                <a16:creationId xmlns:a16="http://schemas.microsoft.com/office/drawing/2014/main" id="{2CA935D6-493F-FC42-AA51-7C8AE9F62A72}"/>
              </a:ext>
            </a:extLst>
          </p:cNvPr>
          <p:cNvGrpSpPr/>
          <p:nvPr/>
        </p:nvGrpSpPr>
        <p:grpSpPr>
          <a:xfrm>
            <a:off x="1884871" y="736482"/>
            <a:ext cx="2839433" cy="2268045"/>
            <a:chOff x="1884871" y="736482"/>
            <a:chExt cx="2839433" cy="2268045"/>
          </a:xfrm>
        </p:grpSpPr>
        <p:sp>
          <p:nvSpPr>
            <p:cNvPr id="110" name="Rectangle 109">
              <a:extLst>
                <a:ext uri="{FF2B5EF4-FFF2-40B4-BE49-F238E27FC236}">
                  <a16:creationId xmlns:a16="http://schemas.microsoft.com/office/drawing/2014/main" id="{552D9466-1009-2841-83C6-299787C48245}"/>
                </a:ext>
              </a:extLst>
            </p:cNvPr>
            <p:cNvSpPr/>
            <p:nvPr/>
          </p:nvSpPr>
          <p:spPr>
            <a:xfrm>
              <a:off x="2302219" y="1158829"/>
              <a:ext cx="2422085" cy="1845698"/>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11" name="Group 110">
              <a:extLst>
                <a:ext uri="{FF2B5EF4-FFF2-40B4-BE49-F238E27FC236}">
                  <a16:creationId xmlns:a16="http://schemas.microsoft.com/office/drawing/2014/main" id="{5EEA9854-1096-154D-B64C-2C426A8C38BA}"/>
                </a:ext>
              </a:extLst>
            </p:cNvPr>
            <p:cNvGrpSpPr/>
            <p:nvPr/>
          </p:nvGrpSpPr>
          <p:grpSpPr>
            <a:xfrm>
              <a:off x="2428971" y="1680938"/>
              <a:ext cx="1083631" cy="731005"/>
              <a:chOff x="1223341" y="1265937"/>
              <a:chExt cx="1083631" cy="731005"/>
            </a:xfrm>
          </p:grpSpPr>
          <p:pic>
            <p:nvPicPr>
              <p:cNvPr id="112" name="Picture 111">
                <a:extLst>
                  <a:ext uri="{FF2B5EF4-FFF2-40B4-BE49-F238E27FC236}">
                    <a16:creationId xmlns:a16="http://schemas.microsoft.com/office/drawing/2014/main" id="{47DFACDD-18DB-774E-B641-26E654A7D9A8}"/>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1254005" y="1235273"/>
                <a:ext cx="731005" cy="792333"/>
              </a:xfrm>
              <a:prstGeom prst="rect">
                <a:avLst/>
              </a:prstGeom>
            </p:spPr>
          </p:pic>
          <p:cxnSp>
            <p:nvCxnSpPr>
              <p:cNvPr id="113" name="Straight Connector 112">
                <a:extLst>
                  <a:ext uri="{FF2B5EF4-FFF2-40B4-BE49-F238E27FC236}">
                    <a16:creationId xmlns:a16="http://schemas.microsoft.com/office/drawing/2014/main" id="{21C492B5-B4BE-B843-9BB5-E1EE418D5964}"/>
                  </a:ext>
                </a:extLst>
              </p:cNvPr>
              <p:cNvCxnSpPr>
                <a:cxnSpLocks/>
              </p:cNvCxnSpPr>
              <p:nvPr/>
            </p:nvCxnSpPr>
            <p:spPr>
              <a:xfrm flipV="1">
                <a:off x="1509187" y="1310000"/>
                <a:ext cx="797785" cy="83724"/>
              </a:xfrm>
              <a:prstGeom prst="line">
                <a:avLst/>
              </a:prstGeom>
              <a:ln w="19050">
                <a:prstDash val="sysDot"/>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119612AD-77FA-604B-A1C8-9DFAC3B0DA36}"/>
                  </a:ext>
                </a:extLst>
              </p:cNvPr>
              <p:cNvCxnSpPr>
                <a:cxnSpLocks/>
              </p:cNvCxnSpPr>
              <p:nvPr/>
            </p:nvCxnSpPr>
            <p:spPr>
              <a:xfrm>
                <a:off x="1479367" y="1704111"/>
                <a:ext cx="812012" cy="196821"/>
              </a:xfrm>
              <a:prstGeom prst="line">
                <a:avLst/>
              </a:prstGeom>
              <a:ln w="19050">
                <a:prstDash val="sysDot"/>
              </a:ln>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6DFE94AB-4A69-E046-BE6A-A3D42A1066FC}"/>
                </a:ext>
              </a:extLst>
            </p:cNvPr>
            <p:cNvGrpSpPr/>
            <p:nvPr/>
          </p:nvGrpSpPr>
          <p:grpSpPr>
            <a:xfrm>
              <a:off x="3484207" y="1373468"/>
              <a:ext cx="1150668" cy="1506436"/>
              <a:chOff x="2372838" y="1450082"/>
              <a:chExt cx="1150668" cy="1630903"/>
            </a:xfrm>
          </p:grpSpPr>
          <p:grpSp>
            <p:nvGrpSpPr>
              <p:cNvPr id="116" name="Group 115">
                <a:extLst>
                  <a:ext uri="{FF2B5EF4-FFF2-40B4-BE49-F238E27FC236}">
                    <a16:creationId xmlns:a16="http://schemas.microsoft.com/office/drawing/2014/main" id="{E741F835-2386-9044-BB82-98209F29FC95}"/>
                  </a:ext>
                </a:extLst>
              </p:cNvPr>
              <p:cNvGrpSpPr/>
              <p:nvPr/>
            </p:nvGrpSpPr>
            <p:grpSpPr>
              <a:xfrm>
                <a:off x="2372839" y="1450082"/>
                <a:ext cx="1150667" cy="1630903"/>
                <a:chOff x="384443" y="1798097"/>
                <a:chExt cx="1150667" cy="1630903"/>
              </a:xfrm>
            </p:grpSpPr>
            <p:sp>
              <p:nvSpPr>
                <p:cNvPr id="120" name="Rectangle 119">
                  <a:extLst>
                    <a:ext uri="{FF2B5EF4-FFF2-40B4-BE49-F238E27FC236}">
                      <a16:creationId xmlns:a16="http://schemas.microsoft.com/office/drawing/2014/main" id="{76168B57-E29E-2045-9CA4-117F654A6B63}"/>
                    </a:ext>
                  </a:extLst>
                </p:cNvPr>
                <p:cNvSpPr/>
                <p:nvPr/>
              </p:nvSpPr>
              <p:spPr>
                <a:xfrm>
                  <a:off x="384443" y="1798097"/>
                  <a:ext cx="1150667" cy="16309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1" name="Freeform 120">
                  <a:extLst>
                    <a:ext uri="{FF2B5EF4-FFF2-40B4-BE49-F238E27FC236}">
                      <a16:creationId xmlns:a16="http://schemas.microsoft.com/office/drawing/2014/main" id="{D5CF91B9-543D-E94E-B059-C0CBC8B314FE}"/>
                    </a:ext>
                  </a:extLst>
                </p:cNvPr>
                <p:cNvSpPr/>
                <p:nvPr/>
              </p:nvSpPr>
              <p:spPr>
                <a:xfrm>
                  <a:off x="610872" y="2314417"/>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22" name="Freeform 121">
                  <a:extLst>
                    <a:ext uri="{FF2B5EF4-FFF2-40B4-BE49-F238E27FC236}">
                      <a16:creationId xmlns:a16="http://schemas.microsoft.com/office/drawing/2014/main" id="{E946E497-9AE1-1E44-84B6-3AD7CA3C6285}"/>
                    </a:ext>
                  </a:extLst>
                </p:cNvPr>
                <p:cNvSpPr/>
                <p:nvPr/>
              </p:nvSpPr>
              <p:spPr>
                <a:xfrm>
                  <a:off x="615844" y="2585184"/>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17" name="Rectangle 116">
                <a:extLst>
                  <a:ext uri="{FF2B5EF4-FFF2-40B4-BE49-F238E27FC236}">
                    <a16:creationId xmlns:a16="http://schemas.microsoft.com/office/drawing/2014/main" id="{C43DEDFA-9611-494A-9222-A5F73DC15CC1}"/>
                  </a:ext>
                </a:extLst>
              </p:cNvPr>
              <p:cNvSpPr/>
              <p:nvPr/>
            </p:nvSpPr>
            <p:spPr>
              <a:xfrm>
                <a:off x="2372838" y="1848744"/>
                <a:ext cx="1150667" cy="586103"/>
              </a:xfrm>
              <a:prstGeom prst="rect">
                <a:avLst/>
              </a:prstGeom>
              <a:solidFill>
                <a:srgbClr val="F222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18" name="Rectangle 117">
                <a:extLst>
                  <a:ext uri="{FF2B5EF4-FFF2-40B4-BE49-F238E27FC236}">
                    <a16:creationId xmlns:a16="http://schemas.microsoft.com/office/drawing/2014/main" id="{3C2FFFA4-176C-F242-BBBA-7B521BD13F09}"/>
                  </a:ext>
                </a:extLst>
              </p:cNvPr>
              <p:cNvSpPr/>
              <p:nvPr/>
            </p:nvSpPr>
            <p:spPr>
              <a:xfrm>
                <a:off x="2451653" y="1577642"/>
                <a:ext cx="1021433"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roi_begin</a:t>
                </a:r>
              </a:p>
            </p:txBody>
          </p:sp>
          <p:sp>
            <p:nvSpPr>
              <p:cNvPr id="119" name="Rectangle 118">
                <a:extLst>
                  <a:ext uri="{FF2B5EF4-FFF2-40B4-BE49-F238E27FC236}">
                    <a16:creationId xmlns:a16="http://schemas.microsoft.com/office/drawing/2014/main" id="{A18BA5B8-20CD-8D46-B8E0-0C58ADCBB220}"/>
                  </a:ext>
                </a:extLst>
              </p:cNvPr>
              <p:cNvSpPr/>
              <p:nvPr/>
            </p:nvSpPr>
            <p:spPr>
              <a:xfrm>
                <a:off x="2547920" y="2377110"/>
                <a:ext cx="835485"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roi_end</a:t>
                </a:r>
                <a:endPar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grpSp>
        <p:sp>
          <p:nvSpPr>
            <p:cNvPr id="124" name="Rectangle 123">
              <a:extLst>
                <a:ext uri="{FF2B5EF4-FFF2-40B4-BE49-F238E27FC236}">
                  <a16:creationId xmlns:a16="http://schemas.microsoft.com/office/drawing/2014/main" id="{D7D8FFA7-89ED-424A-87D1-F1EE8759A63B}"/>
                </a:ext>
              </a:extLst>
            </p:cNvPr>
            <p:cNvSpPr/>
            <p:nvPr/>
          </p:nvSpPr>
          <p:spPr>
            <a:xfrm>
              <a:off x="2404952" y="2404426"/>
              <a:ext cx="104387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Profiler</a:t>
              </a:r>
            </a:p>
          </p:txBody>
        </p:sp>
        <p:grpSp>
          <p:nvGrpSpPr>
            <p:cNvPr id="153" name="Group 152">
              <a:extLst>
                <a:ext uri="{FF2B5EF4-FFF2-40B4-BE49-F238E27FC236}">
                  <a16:creationId xmlns:a16="http://schemas.microsoft.com/office/drawing/2014/main" id="{F954D159-745E-AE42-84CF-77C789CBFBBC}"/>
                </a:ext>
              </a:extLst>
            </p:cNvPr>
            <p:cNvGrpSpPr/>
            <p:nvPr/>
          </p:nvGrpSpPr>
          <p:grpSpPr>
            <a:xfrm>
              <a:off x="1884871" y="1125488"/>
              <a:ext cx="534754" cy="1801990"/>
              <a:chOff x="8556981" y="1480516"/>
              <a:chExt cx="639488" cy="1801990"/>
            </a:xfrm>
          </p:grpSpPr>
          <p:cxnSp>
            <p:nvCxnSpPr>
              <p:cNvPr id="154" name="Straight Connector 153">
                <a:extLst>
                  <a:ext uri="{FF2B5EF4-FFF2-40B4-BE49-F238E27FC236}">
                    <a16:creationId xmlns:a16="http://schemas.microsoft.com/office/drawing/2014/main" id="{997DE847-D98D-514A-894F-E8DC4E8CCF16}"/>
                  </a:ext>
                </a:extLst>
              </p:cNvPr>
              <p:cNvCxnSpPr>
                <a:cxnSpLocks/>
              </p:cNvCxnSpPr>
              <p:nvPr/>
            </p:nvCxnSpPr>
            <p:spPr>
              <a:xfrm>
                <a:off x="8556981" y="1480516"/>
                <a:ext cx="624180" cy="621757"/>
              </a:xfrm>
              <a:prstGeom prst="line">
                <a:avLst/>
              </a:prstGeom>
              <a:ln w="1905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F84EBE10-4F34-A64B-BFBA-0E1240FC0986}"/>
                  </a:ext>
                </a:extLst>
              </p:cNvPr>
              <p:cNvCxnSpPr>
                <a:cxnSpLocks/>
              </p:cNvCxnSpPr>
              <p:nvPr/>
            </p:nvCxnSpPr>
            <p:spPr>
              <a:xfrm flipV="1">
                <a:off x="8556981" y="2534349"/>
                <a:ext cx="639488" cy="748157"/>
              </a:xfrm>
              <a:prstGeom prst="line">
                <a:avLst/>
              </a:prstGeom>
              <a:ln w="19050"/>
            </p:spPr>
            <p:style>
              <a:lnRef idx="1">
                <a:schemeClr val="dk1"/>
              </a:lnRef>
              <a:fillRef idx="0">
                <a:schemeClr val="dk1"/>
              </a:fillRef>
              <a:effectRef idx="0">
                <a:schemeClr val="dk1"/>
              </a:effectRef>
              <a:fontRef idx="minor">
                <a:schemeClr val="tx1"/>
              </a:fontRef>
            </p:style>
          </p:cxnSp>
        </p:grpSp>
        <p:sp>
          <p:nvSpPr>
            <p:cNvPr id="6" name="Rectangle 5">
              <a:extLst>
                <a:ext uri="{FF2B5EF4-FFF2-40B4-BE49-F238E27FC236}">
                  <a16:creationId xmlns:a16="http://schemas.microsoft.com/office/drawing/2014/main" id="{B2354BE9-0D6A-254D-B5C1-2096414C69DD}"/>
                </a:ext>
              </a:extLst>
            </p:cNvPr>
            <p:cNvSpPr/>
            <p:nvPr/>
          </p:nvSpPr>
          <p:spPr>
            <a:xfrm>
              <a:off x="2302219" y="736482"/>
              <a:ext cx="2422085"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Application Profiling</a:t>
              </a:r>
            </a:p>
          </p:txBody>
        </p:sp>
      </p:grpSp>
      <p:grpSp>
        <p:nvGrpSpPr>
          <p:cNvPr id="182" name="Group 181">
            <a:extLst>
              <a:ext uri="{FF2B5EF4-FFF2-40B4-BE49-F238E27FC236}">
                <a16:creationId xmlns:a16="http://schemas.microsoft.com/office/drawing/2014/main" id="{55067FD7-77FA-044F-93C2-734C41DD09EA}"/>
              </a:ext>
            </a:extLst>
          </p:cNvPr>
          <p:cNvGrpSpPr/>
          <p:nvPr/>
        </p:nvGrpSpPr>
        <p:grpSpPr>
          <a:xfrm>
            <a:off x="34219" y="618869"/>
            <a:ext cx="1970246" cy="2370428"/>
            <a:chOff x="34219" y="618869"/>
            <a:chExt cx="1970246" cy="2370428"/>
          </a:xfrm>
        </p:grpSpPr>
        <p:sp>
          <p:nvSpPr>
            <p:cNvPr id="126" name="Rectangle 125">
              <a:extLst>
                <a:ext uri="{FF2B5EF4-FFF2-40B4-BE49-F238E27FC236}">
                  <a16:creationId xmlns:a16="http://schemas.microsoft.com/office/drawing/2014/main" id="{D2AA2CEE-B166-D74D-B04E-1942696CF979}"/>
                </a:ext>
              </a:extLst>
            </p:cNvPr>
            <p:cNvSpPr/>
            <p:nvPr/>
          </p:nvSpPr>
          <p:spPr>
            <a:xfrm>
              <a:off x="34219" y="1008115"/>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Target Application</a:t>
              </a:r>
            </a:p>
          </p:txBody>
        </p:sp>
        <p:grpSp>
          <p:nvGrpSpPr>
            <p:cNvPr id="96" name="Group 95">
              <a:extLst>
                <a:ext uri="{FF2B5EF4-FFF2-40B4-BE49-F238E27FC236}">
                  <a16:creationId xmlns:a16="http://schemas.microsoft.com/office/drawing/2014/main" id="{42CB0CEF-C999-9C43-A230-0F857D001E90}"/>
                </a:ext>
              </a:extLst>
            </p:cNvPr>
            <p:cNvGrpSpPr/>
            <p:nvPr/>
          </p:nvGrpSpPr>
          <p:grpSpPr>
            <a:xfrm>
              <a:off x="219760" y="618869"/>
              <a:ext cx="1568207" cy="2370428"/>
              <a:chOff x="219760" y="618869"/>
              <a:chExt cx="1568207" cy="2370428"/>
            </a:xfrm>
          </p:grpSpPr>
          <p:sp>
            <p:nvSpPr>
              <p:cNvPr id="125" name="Rectangle 124">
                <a:extLst>
                  <a:ext uri="{FF2B5EF4-FFF2-40B4-BE49-F238E27FC236}">
                    <a16:creationId xmlns:a16="http://schemas.microsoft.com/office/drawing/2014/main" id="{DE179687-1111-3D40-9DBC-D6F753B7D399}"/>
                  </a:ext>
                </a:extLst>
              </p:cNvPr>
              <p:cNvSpPr/>
              <p:nvPr/>
            </p:nvSpPr>
            <p:spPr>
              <a:xfrm>
                <a:off x="245270" y="979903"/>
                <a:ext cx="1542697" cy="2009394"/>
              </a:xfrm>
              <a:prstGeom prst="rect">
                <a:avLst/>
              </a:prstGeom>
              <a:solidFill>
                <a:schemeClr val="accent6">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27" name="Group 126">
                <a:extLst>
                  <a:ext uri="{FF2B5EF4-FFF2-40B4-BE49-F238E27FC236}">
                    <a16:creationId xmlns:a16="http://schemas.microsoft.com/office/drawing/2014/main" id="{0CAC0D48-CABA-B04C-B9F6-C11ED3B1A67C}"/>
                  </a:ext>
                </a:extLst>
              </p:cNvPr>
              <p:cNvGrpSpPr/>
              <p:nvPr/>
            </p:nvGrpSpPr>
            <p:grpSpPr>
              <a:xfrm>
                <a:off x="502434" y="1345308"/>
                <a:ext cx="1161012" cy="1542683"/>
                <a:chOff x="192558" y="815374"/>
                <a:chExt cx="1161012" cy="1542683"/>
              </a:xfrm>
            </p:grpSpPr>
            <p:sp>
              <p:nvSpPr>
                <p:cNvPr id="128" name="Rectangle 127">
                  <a:extLst>
                    <a:ext uri="{FF2B5EF4-FFF2-40B4-BE49-F238E27FC236}">
                      <a16:creationId xmlns:a16="http://schemas.microsoft.com/office/drawing/2014/main" id="{80E00CFA-F899-0143-9343-FFB229492A8B}"/>
                    </a:ext>
                  </a:extLst>
                </p:cNvPr>
                <p:cNvSpPr/>
                <p:nvPr/>
              </p:nvSpPr>
              <p:spPr>
                <a:xfrm>
                  <a:off x="192558" y="815374"/>
                  <a:ext cx="1161012" cy="15426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9" name="Freeform 128">
                  <a:extLst>
                    <a:ext uri="{FF2B5EF4-FFF2-40B4-BE49-F238E27FC236}">
                      <a16:creationId xmlns:a16="http://schemas.microsoft.com/office/drawing/2014/main" id="{CE23A6B4-93C3-A948-BA91-EAAE76BFD94F}"/>
                    </a:ext>
                  </a:extLst>
                </p:cNvPr>
                <p:cNvSpPr/>
                <p:nvPr/>
              </p:nvSpPr>
              <p:spPr>
                <a:xfrm>
                  <a:off x="447346" y="1008621"/>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0" name="Freeform 129">
                  <a:extLst>
                    <a:ext uri="{FF2B5EF4-FFF2-40B4-BE49-F238E27FC236}">
                      <a16:creationId xmlns:a16="http://schemas.microsoft.com/office/drawing/2014/main" id="{E8618E44-97A3-144A-92F6-35AB0200FA97}"/>
                    </a:ext>
                  </a:extLst>
                </p:cNvPr>
                <p:cNvSpPr/>
                <p:nvPr/>
              </p:nvSpPr>
              <p:spPr>
                <a:xfrm>
                  <a:off x="474576" y="1340336"/>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1" name="Freeform 130">
                  <a:extLst>
                    <a:ext uri="{FF2B5EF4-FFF2-40B4-BE49-F238E27FC236}">
                      <a16:creationId xmlns:a16="http://schemas.microsoft.com/office/drawing/2014/main" id="{433D34DB-2DAC-5049-A0DB-695CF0613FA6}"/>
                    </a:ext>
                  </a:extLst>
                </p:cNvPr>
                <p:cNvSpPr/>
                <p:nvPr/>
              </p:nvSpPr>
              <p:spPr>
                <a:xfrm>
                  <a:off x="460805" y="1668670"/>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2" name="Freeform 131">
                  <a:extLst>
                    <a:ext uri="{FF2B5EF4-FFF2-40B4-BE49-F238E27FC236}">
                      <a16:creationId xmlns:a16="http://schemas.microsoft.com/office/drawing/2014/main" id="{CF0E0D82-95BB-E543-8547-B99A9DCA7232}"/>
                    </a:ext>
                  </a:extLst>
                </p:cNvPr>
                <p:cNvSpPr/>
                <p:nvPr/>
              </p:nvSpPr>
              <p:spPr>
                <a:xfrm>
                  <a:off x="474576" y="2001282"/>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33" name="Rectangle 132">
                <a:extLst>
                  <a:ext uri="{FF2B5EF4-FFF2-40B4-BE49-F238E27FC236}">
                    <a16:creationId xmlns:a16="http://schemas.microsoft.com/office/drawing/2014/main" id="{01ADA81E-9F22-2E49-823A-EAFE228161ED}"/>
                  </a:ext>
                </a:extLst>
              </p:cNvPr>
              <p:cNvSpPr/>
              <p:nvPr/>
            </p:nvSpPr>
            <p:spPr>
              <a:xfrm rot="16200000">
                <a:off x="-399340" y="1924514"/>
                <a:ext cx="1545978" cy="307777"/>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Source Code</a:t>
                </a:r>
              </a:p>
            </p:txBody>
          </p:sp>
          <p:sp>
            <p:nvSpPr>
              <p:cNvPr id="38" name="Rectangle 37">
                <a:extLst>
                  <a:ext uri="{FF2B5EF4-FFF2-40B4-BE49-F238E27FC236}">
                    <a16:creationId xmlns:a16="http://schemas.microsoft.com/office/drawing/2014/main" id="{9A1734DD-09B8-1841-9E15-E9630DC408F1}"/>
                  </a:ext>
                </a:extLst>
              </p:cNvPr>
              <p:cNvSpPr/>
              <p:nvPr/>
            </p:nvSpPr>
            <p:spPr>
              <a:xfrm>
                <a:off x="309531" y="618869"/>
                <a:ext cx="141417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User Input</a:t>
                </a:r>
              </a:p>
            </p:txBody>
          </p:sp>
        </p:grpSp>
      </p:grpSp>
      <p:grpSp>
        <p:nvGrpSpPr>
          <p:cNvPr id="181" name="Group 180">
            <a:extLst>
              <a:ext uri="{FF2B5EF4-FFF2-40B4-BE49-F238E27FC236}">
                <a16:creationId xmlns:a16="http://schemas.microsoft.com/office/drawing/2014/main" id="{5BD3EBE0-D55D-7447-8AC7-BDF8C4055E14}"/>
              </a:ext>
            </a:extLst>
          </p:cNvPr>
          <p:cNvGrpSpPr/>
          <p:nvPr/>
        </p:nvGrpSpPr>
        <p:grpSpPr>
          <a:xfrm>
            <a:off x="5846808" y="1853559"/>
            <a:ext cx="3155090" cy="2745983"/>
            <a:chOff x="5846808" y="1853559"/>
            <a:chExt cx="3155090" cy="2745983"/>
          </a:xfrm>
        </p:grpSpPr>
        <p:sp>
          <p:nvSpPr>
            <p:cNvPr id="176" name="Rectangle 175">
              <a:extLst>
                <a:ext uri="{FF2B5EF4-FFF2-40B4-BE49-F238E27FC236}">
                  <a16:creationId xmlns:a16="http://schemas.microsoft.com/office/drawing/2014/main" id="{E153CD6E-2330-764F-861D-132A1A97E7B4}"/>
                </a:ext>
              </a:extLst>
            </p:cNvPr>
            <p:cNvSpPr/>
            <p:nvPr/>
          </p:nvSpPr>
          <p:spPr>
            <a:xfrm>
              <a:off x="5846809" y="3317160"/>
              <a:ext cx="2726377" cy="12823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04" name="Group 103">
              <a:extLst>
                <a:ext uri="{FF2B5EF4-FFF2-40B4-BE49-F238E27FC236}">
                  <a16:creationId xmlns:a16="http://schemas.microsoft.com/office/drawing/2014/main" id="{67AD5102-16EE-7E4D-972A-B8A99542D2EC}"/>
                </a:ext>
              </a:extLst>
            </p:cNvPr>
            <p:cNvGrpSpPr/>
            <p:nvPr/>
          </p:nvGrpSpPr>
          <p:grpSpPr>
            <a:xfrm>
              <a:off x="5846808" y="1853559"/>
              <a:ext cx="3155090" cy="2664079"/>
              <a:chOff x="5846808" y="1853559"/>
              <a:chExt cx="3155090" cy="2664079"/>
            </a:xfrm>
          </p:grpSpPr>
          <p:grpSp>
            <p:nvGrpSpPr>
              <p:cNvPr id="109" name="Group 108">
                <a:extLst>
                  <a:ext uri="{FF2B5EF4-FFF2-40B4-BE49-F238E27FC236}">
                    <a16:creationId xmlns:a16="http://schemas.microsoft.com/office/drawing/2014/main" id="{F53F1044-246E-FA45-9464-8B0EDCE08219}"/>
                  </a:ext>
                </a:extLst>
              </p:cNvPr>
              <p:cNvGrpSpPr/>
              <p:nvPr/>
            </p:nvGrpSpPr>
            <p:grpSpPr>
              <a:xfrm>
                <a:off x="6040999" y="3877225"/>
                <a:ext cx="2290141" cy="640413"/>
                <a:chOff x="4488784" y="987542"/>
                <a:chExt cx="1498728" cy="640413"/>
              </a:xfrm>
            </p:grpSpPr>
            <p:sp>
              <p:nvSpPr>
                <p:cNvPr id="136" name="Rounded Rectangle 135">
                  <a:extLst>
                    <a:ext uri="{FF2B5EF4-FFF2-40B4-BE49-F238E27FC236}">
                      <a16:creationId xmlns:a16="http://schemas.microsoft.com/office/drawing/2014/main" id="{29EE075D-A1FF-AE42-AA04-06F10B5B4FDE}"/>
                    </a:ext>
                  </a:extLst>
                </p:cNvPr>
                <p:cNvSpPr/>
                <p:nvPr/>
              </p:nvSpPr>
              <p:spPr>
                <a:xfrm>
                  <a:off x="4489453" y="987542"/>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Temporal Locality</a:t>
                  </a:r>
                </a:p>
              </p:txBody>
            </p:sp>
            <p:sp>
              <p:nvSpPr>
                <p:cNvPr id="135" name="Rounded Rectangle 134">
                  <a:extLst>
                    <a:ext uri="{FF2B5EF4-FFF2-40B4-BE49-F238E27FC236}">
                      <a16:creationId xmlns:a16="http://schemas.microsoft.com/office/drawing/2014/main" id="{42D6631A-2C26-5D4E-9358-2B5A0E2F0C36}"/>
                    </a:ext>
                  </a:extLst>
                </p:cNvPr>
                <p:cNvSpPr/>
                <p:nvPr/>
              </p:nvSpPr>
              <p:spPr>
                <a:xfrm>
                  <a:off x="4488784" y="1362779"/>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Spatial Locality</a:t>
                  </a:r>
                </a:p>
              </p:txBody>
            </p:sp>
          </p:grpSp>
          <p:grpSp>
            <p:nvGrpSpPr>
              <p:cNvPr id="100" name="Group 99">
                <a:extLst>
                  <a:ext uri="{FF2B5EF4-FFF2-40B4-BE49-F238E27FC236}">
                    <a16:creationId xmlns:a16="http://schemas.microsoft.com/office/drawing/2014/main" id="{430DDD9A-9449-5049-B09B-EECEECBCF1A8}"/>
                  </a:ext>
                </a:extLst>
              </p:cNvPr>
              <p:cNvGrpSpPr/>
              <p:nvPr/>
            </p:nvGrpSpPr>
            <p:grpSpPr>
              <a:xfrm>
                <a:off x="8573186" y="1853559"/>
                <a:ext cx="428712" cy="2107967"/>
                <a:chOff x="8573186" y="1853559"/>
                <a:chExt cx="428712" cy="2107967"/>
              </a:xfrm>
            </p:grpSpPr>
            <p:cxnSp>
              <p:nvCxnSpPr>
                <p:cNvPr id="30" name="Straight Connector 29">
                  <a:extLst>
                    <a:ext uri="{FF2B5EF4-FFF2-40B4-BE49-F238E27FC236}">
                      <a16:creationId xmlns:a16="http://schemas.microsoft.com/office/drawing/2014/main" id="{9E84DC83-5B2A-D54F-AB18-AC9064914AF8}"/>
                    </a:ext>
                  </a:extLst>
                </p:cNvPr>
                <p:cNvCxnSpPr>
                  <a:cxnSpLocks/>
                  <a:stCxn id="139" idx="0"/>
                </p:cNvCxnSpPr>
                <p:nvPr/>
              </p:nvCxnSpPr>
              <p:spPr>
                <a:xfrm flipV="1">
                  <a:off x="8865838" y="1855380"/>
                  <a:ext cx="136058" cy="22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195A58-2D91-054E-B8AB-48789FC34419}"/>
                    </a:ext>
                  </a:extLst>
                </p:cNvPr>
                <p:cNvCxnSpPr>
                  <a:cxnSpLocks/>
                </p:cNvCxnSpPr>
                <p:nvPr/>
              </p:nvCxnSpPr>
              <p:spPr>
                <a:xfrm>
                  <a:off x="9001896" y="1853559"/>
                  <a:ext cx="0" cy="2107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6CD66EA-53C8-7244-94B6-615DE3E753F8}"/>
                    </a:ext>
                  </a:extLst>
                </p:cNvPr>
                <p:cNvCxnSpPr>
                  <a:cxnSpLocks/>
                  <a:endCxn id="176" idx="3"/>
                </p:cNvCxnSpPr>
                <p:nvPr/>
              </p:nvCxnSpPr>
              <p:spPr>
                <a:xfrm flipH="1" flipV="1">
                  <a:off x="8573186" y="3958351"/>
                  <a:ext cx="428712"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94" name="Rectangle 193">
                <a:extLst>
                  <a:ext uri="{FF2B5EF4-FFF2-40B4-BE49-F238E27FC236}">
                    <a16:creationId xmlns:a16="http://schemas.microsoft.com/office/drawing/2014/main" id="{E29F4AB6-70A6-434D-9153-52FFF003F570}"/>
                  </a:ext>
                </a:extLst>
              </p:cNvPr>
              <p:cNvSpPr/>
              <p:nvPr/>
            </p:nvSpPr>
            <p:spPr>
              <a:xfrm>
                <a:off x="5846808" y="3201169"/>
                <a:ext cx="2726379"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Locality-based Clustering</a:t>
                </a:r>
              </a:p>
            </p:txBody>
          </p:sp>
        </p:grpSp>
      </p:grpSp>
      <p:grpSp>
        <p:nvGrpSpPr>
          <p:cNvPr id="180" name="Group 179">
            <a:extLst>
              <a:ext uri="{FF2B5EF4-FFF2-40B4-BE49-F238E27FC236}">
                <a16:creationId xmlns:a16="http://schemas.microsoft.com/office/drawing/2014/main" id="{5A69F14A-5249-5844-A11D-44A658F0C3B5}"/>
              </a:ext>
            </a:extLst>
          </p:cNvPr>
          <p:cNvGrpSpPr/>
          <p:nvPr/>
        </p:nvGrpSpPr>
        <p:grpSpPr>
          <a:xfrm>
            <a:off x="-183966" y="2730453"/>
            <a:ext cx="2930889" cy="4572000"/>
            <a:chOff x="-183966" y="2730453"/>
            <a:chExt cx="2930889" cy="4572000"/>
          </a:xfrm>
        </p:grpSpPr>
        <p:sp>
          <p:nvSpPr>
            <p:cNvPr id="243" name="Rectangle 242">
              <a:extLst>
                <a:ext uri="{FF2B5EF4-FFF2-40B4-BE49-F238E27FC236}">
                  <a16:creationId xmlns:a16="http://schemas.microsoft.com/office/drawing/2014/main" id="{5110AF91-9BFD-BF44-8777-B9D6729B6640}"/>
                </a:ext>
              </a:extLst>
            </p:cNvPr>
            <p:cNvSpPr/>
            <p:nvPr/>
          </p:nvSpPr>
          <p:spPr>
            <a:xfrm rot="5400000">
              <a:off x="-122633" y="3778992"/>
              <a:ext cx="2820431" cy="2423184"/>
            </a:xfrm>
            <a:prstGeom prst="rect">
              <a:avLst/>
            </a:prstGeom>
            <a:solidFill>
              <a:schemeClr val="accent2">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79" name="Group 78">
              <a:extLst>
                <a:ext uri="{FF2B5EF4-FFF2-40B4-BE49-F238E27FC236}">
                  <a16:creationId xmlns:a16="http://schemas.microsoft.com/office/drawing/2014/main" id="{B8177D05-EC2A-8043-904F-E5DD0E5C5930}"/>
                </a:ext>
              </a:extLst>
            </p:cNvPr>
            <p:cNvGrpSpPr/>
            <p:nvPr/>
          </p:nvGrpSpPr>
          <p:grpSpPr>
            <a:xfrm>
              <a:off x="537511" y="3721170"/>
              <a:ext cx="1857490" cy="288229"/>
              <a:chOff x="576273" y="3731512"/>
              <a:chExt cx="1857490" cy="288229"/>
            </a:xfrm>
          </p:grpSpPr>
          <p:sp>
            <p:nvSpPr>
              <p:cNvPr id="245" name="Rectangle 244">
                <a:extLst>
                  <a:ext uri="{FF2B5EF4-FFF2-40B4-BE49-F238E27FC236}">
                    <a16:creationId xmlns:a16="http://schemas.microsoft.com/office/drawing/2014/main" id="{ACB84EEB-EC73-2841-B1E5-A92005F0ED1D}"/>
                  </a:ext>
                </a:extLst>
              </p:cNvPr>
              <p:cNvSpPr/>
              <p:nvPr/>
            </p:nvSpPr>
            <p:spPr>
              <a:xfrm rot="5400000">
                <a:off x="1314554" y="2993231"/>
                <a:ext cx="288229" cy="1764792"/>
              </a:xfrm>
              <a:prstGeom prst="rect">
                <a:avLst/>
              </a:prstGeom>
              <a:solidFill>
                <a:schemeClr val="accent2">
                  <a:lumMod val="60000"/>
                  <a:lumOff val="40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Bandwidth</a:t>
                </a:r>
              </a:p>
            </p:txBody>
          </p:sp>
          <p:cxnSp>
            <p:nvCxnSpPr>
              <p:cNvPr id="261" name="Straight Connector 260">
                <a:extLst>
                  <a:ext uri="{FF2B5EF4-FFF2-40B4-BE49-F238E27FC236}">
                    <a16:creationId xmlns:a16="http://schemas.microsoft.com/office/drawing/2014/main" id="{DBDF9D33-3D1A-6E48-9277-3B7CA035F23E}"/>
                  </a:ext>
                </a:extLst>
              </p:cNvPr>
              <p:cNvCxnSpPr>
                <a:cxnSpLocks/>
                <a:endCxn id="245" idx="0"/>
              </p:cNvCxnSpPr>
              <p:nvPr/>
            </p:nvCxnSpPr>
            <p:spPr>
              <a:xfrm flipH="1" flipV="1">
                <a:off x="2341065" y="3875628"/>
                <a:ext cx="92698"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8381FF2A-3F17-AC4A-8677-E2107E14D795}"/>
                </a:ext>
              </a:extLst>
            </p:cNvPr>
            <p:cNvGrpSpPr/>
            <p:nvPr/>
          </p:nvGrpSpPr>
          <p:grpSpPr>
            <a:xfrm>
              <a:off x="537240" y="4143333"/>
              <a:ext cx="1856232" cy="288230"/>
              <a:chOff x="576272" y="4143333"/>
              <a:chExt cx="1856232" cy="288230"/>
            </a:xfrm>
            <a:solidFill>
              <a:schemeClr val="accent2">
                <a:lumMod val="40000"/>
                <a:lumOff val="60000"/>
              </a:schemeClr>
            </a:solidFill>
          </p:grpSpPr>
          <p:sp>
            <p:nvSpPr>
              <p:cNvPr id="255" name="Rectangle 254">
                <a:extLst>
                  <a:ext uri="{FF2B5EF4-FFF2-40B4-BE49-F238E27FC236}">
                    <a16:creationId xmlns:a16="http://schemas.microsoft.com/office/drawing/2014/main" id="{8DF493D5-66AC-684E-9433-AB8474F65F37}"/>
                  </a:ext>
                </a:extLst>
              </p:cNvPr>
              <p:cNvSpPr/>
              <p:nvPr/>
            </p:nvSpPr>
            <p:spPr>
              <a:xfrm rot="5400000">
                <a:off x="1314553" y="3405052"/>
                <a:ext cx="288230" cy="176479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Latency</a:t>
                </a:r>
              </a:p>
            </p:txBody>
          </p:sp>
          <p:cxnSp>
            <p:nvCxnSpPr>
              <p:cNvPr id="262" name="Straight Connector 261">
                <a:extLst>
                  <a:ext uri="{FF2B5EF4-FFF2-40B4-BE49-F238E27FC236}">
                    <a16:creationId xmlns:a16="http://schemas.microsoft.com/office/drawing/2014/main" id="{7F9EF865-00ED-2240-B1DB-10225B23141B}"/>
                  </a:ext>
                </a:extLst>
              </p:cNvPr>
              <p:cNvCxnSpPr>
                <a:cxnSpLocks/>
                <a:endCxn id="255" idx="0"/>
              </p:cNvCxnSpPr>
              <p:nvPr/>
            </p:nvCxnSpPr>
            <p:spPr>
              <a:xfrm flipH="1">
                <a:off x="2341064" y="4285703"/>
                <a:ext cx="91440" cy="1745"/>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AFC33E29-F3B7-DD43-BECE-190EB0D1A404}"/>
                </a:ext>
              </a:extLst>
            </p:cNvPr>
            <p:cNvGrpSpPr/>
            <p:nvPr/>
          </p:nvGrpSpPr>
          <p:grpSpPr>
            <a:xfrm>
              <a:off x="534289" y="4563596"/>
              <a:ext cx="1854318" cy="288231"/>
              <a:chOff x="578390" y="4555153"/>
              <a:chExt cx="1854318" cy="288231"/>
            </a:xfrm>
          </p:grpSpPr>
          <p:sp>
            <p:nvSpPr>
              <p:cNvPr id="256" name="Rectangle 255">
                <a:extLst>
                  <a:ext uri="{FF2B5EF4-FFF2-40B4-BE49-F238E27FC236}">
                    <a16:creationId xmlns:a16="http://schemas.microsoft.com/office/drawing/2014/main" id="{9C8FBBB3-355B-D546-B52D-4DE5262ED37C}"/>
                  </a:ext>
                </a:extLst>
              </p:cNvPr>
              <p:cNvSpPr/>
              <p:nvPr/>
            </p:nvSpPr>
            <p:spPr>
              <a:xfrm rot="5400000">
                <a:off x="1315992" y="3817551"/>
                <a:ext cx="288231" cy="1763436"/>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L1/L2 Cache Capacity</a:t>
                </a:r>
              </a:p>
            </p:txBody>
          </p:sp>
          <p:cxnSp>
            <p:nvCxnSpPr>
              <p:cNvPr id="263" name="Straight Connector 262">
                <a:extLst>
                  <a:ext uri="{FF2B5EF4-FFF2-40B4-BE49-F238E27FC236}">
                    <a16:creationId xmlns:a16="http://schemas.microsoft.com/office/drawing/2014/main" id="{4091E32D-BE45-4E46-9423-0A5A22AFF43B}"/>
                  </a:ext>
                </a:extLst>
              </p:cNvPr>
              <p:cNvCxnSpPr>
                <a:cxnSpLocks/>
                <a:endCxn id="256" idx="0"/>
              </p:cNvCxnSpPr>
              <p:nvPr/>
            </p:nvCxnSpPr>
            <p:spPr>
              <a:xfrm flipH="1" flipV="1">
                <a:off x="2341826" y="4699270"/>
                <a:ext cx="90882"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43D8023-BF1C-884C-9AA7-78A7368A784D}"/>
                </a:ext>
              </a:extLst>
            </p:cNvPr>
            <p:cNvGrpSpPr/>
            <p:nvPr/>
          </p:nvGrpSpPr>
          <p:grpSpPr>
            <a:xfrm>
              <a:off x="534274" y="4986563"/>
              <a:ext cx="1854876" cy="292608"/>
              <a:chOff x="578389" y="4966974"/>
              <a:chExt cx="1854876" cy="292608"/>
            </a:xfrm>
            <a:solidFill>
              <a:srgbClr val="F7CCAD"/>
            </a:solidFill>
          </p:grpSpPr>
          <p:sp>
            <p:nvSpPr>
              <p:cNvPr id="257" name="Rectangle 256">
                <a:extLst>
                  <a:ext uri="{FF2B5EF4-FFF2-40B4-BE49-F238E27FC236}">
                    <a16:creationId xmlns:a16="http://schemas.microsoft.com/office/drawing/2014/main" id="{47B93715-DF46-DF4A-89C9-1D9271404F65}"/>
                  </a:ext>
                </a:extLst>
              </p:cNvPr>
              <p:cNvSpPr/>
              <p:nvPr/>
            </p:nvSpPr>
            <p:spPr>
              <a:xfrm rot="5400000">
                <a:off x="1313803" y="4231560"/>
                <a:ext cx="292608" cy="1763435"/>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L3 Cache Contention</a:t>
                </a:r>
              </a:p>
            </p:txBody>
          </p:sp>
          <p:cxnSp>
            <p:nvCxnSpPr>
              <p:cNvPr id="264" name="Straight Connector 263">
                <a:extLst>
                  <a:ext uri="{FF2B5EF4-FFF2-40B4-BE49-F238E27FC236}">
                    <a16:creationId xmlns:a16="http://schemas.microsoft.com/office/drawing/2014/main" id="{E4CAE7BE-3FC3-BD4D-9D73-2137D190BB26}"/>
                  </a:ext>
                </a:extLst>
              </p:cNvPr>
              <p:cNvCxnSpPr>
                <a:cxnSpLocks/>
                <a:endCxn id="257" idx="0"/>
              </p:cNvCxnSpPr>
              <p:nvPr/>
            </p:nvCxnSpPr>
            <p:spPr>
              <a:xfrm flipH="1" flipV="1">
                <a:off x="2341825" y="5113278"/>
                <a:ext cx="91440"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E64C76E6-8EA4-6543-B24D-A034083EA913}"/>
                </a:ext>
              </a:extLst>
            </p:cNvPr>
            <p:cNvGrpSpPr/>
            <p:nvPr/>
          </p:nvGrpSpPr>
          <p:grpSpPr>
            <a:xfrm>
              <a:off x="530314" y="5428381"/>
              <a:ext cx="1855866" cy="292608"/>
              <a:chOff x="578390" y="5377499"/>
              <a:chExt cx="1855866" cy="292805"/>
            </a:xfrm>
          </p:grpSpPr>
          <p:sp>
            <p:nvSpPr>
              <p:cNvPr id="258" name="Rectangle 257">
                <a:extLst>
                  <a:ext uri="{FF2B5EF4-FFF2-40B4-BE49-F238E27FC236}">
                    <a16:creationId xmlns:a16="http://schemas.microsoft.com/office/drawing/2014/main" id="{A0D24CE7-D35A-C843-871B-8ABD67784FAB}"/>
                  </a:ext>
                </a:extLst>
              </p:cNvPr>
              <p:cNvSpPr/>
              <p:nvPr/>
            </p:nvSpPr>
            <p:spPr>
              <a:xfrm rot="5400000">
                <a:off x="1314008" y="4641881"/>
                <a:ext cx="292805" cy="1764041"/>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 Cache Capacity</a:t>
                </a:r>
              </a:p>
            </p:txBody>
          </p:sp>
          <p:cxnSp>
            <p:nvCxnSpPr>
              <p:cNvPr id="265" name="Straight Connector 264">
                <a:extLst>
                  <a:ext uri="{FF2B5EF4-FFF2-40B4-BE49-F238E27FC236}">
                    <a16:creationId xmlns:a16="http://schemas.microsoft.com/office/drawing/2014/main" id="{A00127A9-DE25-974F-BB19-3BFCBE74F2E8}"/>
                  </a:ext>
                </a:extLst>
              </p:cNvPr>
              <p:cNvCxnSpPr>
                <a:cxnSpLocks/>
                <a:endCxn id="258" idx="0"/>
              </p:cNvCxnSpPr>
              <p:nvPr/>
            </p:nvCxnSpPr>
            <p:spPr>
              <a:xfrm flipH="1" flipV="1">
                <a:off x="2342432" y="5523903"/>
                <a:ext cx="91824"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2FF01A75-0F98-F642-822C-21CB13110432}"/>
                </a:ext>
              </a:extLst>
            </p:cNvPr>
            <p:cNvGrpSpPr/>
            <p:nvPr/>
          </p:nvGrpSpPr>
          <p:grpSpPr>
            <a:xfrm>
              <a:off x="530973" y="5870200"/>
              <a:ext cx="1858714" cy="292608"/>
              <a:chOff x="578389" y="5789319"/>
              <a:chExt cx="1858714" cy="292608"/>
            </a:xfrm>
            <a:solidFill>
              <a:srgbClr val="F7CCAD"/>
            </a:solidFill>
          </p:grpSpPr>
          <p:sp>
            <p:nvSpPr>
              <p:cNvPr id="259" name="Rectangle 258">
                <a:extLst>
                  <a:ext uri="{FF2B5EF4-FFF2-40B4-BE49-F238E27FC236}">
                    <a16:creationId xmlns:a16="http://schemas.microsoft.com/office/drawing/2014/main" id="{8A56611B-D5C3-9B48-B68B-267D7CEC58F6}"/>
                  </a:ext>
                </a:extLst>
              </p:cNvPr>
              <p:cNvSpPr/>
              <p:nvPr/>
            </p:nvSpPr>
            <p:spPr>
              <a:xfrm rot="5400000">
                <a:off x="1314106" y="5053602"/>
                <a:ext cx="292608" cy="176404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Compute-Bound</a:t>
                </a:r>
              </a:p>
            </p:txBody>
          </p:sp>
          <p:cxnSp>
            <p:nvCxnSpPr>
              <p:cNvPr id="266" name="Straight Connector 265">
                <a:extLst>
                  <a:ext uri="{FF2B5EF4-FFF2-40B4-BE49-F238E27FC236}">
                    <a16:creationId xmlns:a16="http://schemas.microsoft.com/office/drawing/2014/main" id="{C2B32F69-526B-2041-8DFD-F26911037B49}"/>
                  </a:ext>
                </a:extLst>
              </p:cNvPr>
              <p:cNvCxnSpPr>
                <a:cxnSpLocks/>
                <a:endCxn id="259" idx="0"/>
              </p:cNvCxnSpPr>
              <p:nvPr/>
            </p:nvCxnSpPr>
            <p:spPr>
              <a:xfrm flipH="1" flipV="1">
                <a:off x="2342431" y="5935623"/>
                <a:ext cx="94672"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AED7BDFC-6819-A546-B750-007439F4C1E6}"/>
                </a:ext>
              </a:extLst>
            </p:cNvPr>
            <p:cNvSpPr/>
            <p:nvPr/>
          </p:nvSpPr>
          <p:spPr>
            <a:xfrm rot="16200000">
              <a:off x="-2005341" y="4847176"/>
              <a:ext cx="4572000" cy="33855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Memory Bottleneck Classes</a:t>
              </a:r>
            </a:p>
          </p:txBody>
        </p:sp>
        <p:sp>
          <p:nvSpPr>
            <p:cNvPr id="220" name="Rectangle 219">
              <a:extLst>
                <a:ext uri="{FF2B5EF4-FFF2-40B4-BE49-F238E27FC236}">
                  <a16:creationId xmlns:a16="http://schemas.microsoft.com/office/drawing/2014/main" id="{09C1FB5C-1A31-494E-9FF6-6AD0C88F744A}"/>
                </a:ext>
              </a:extLst>
            </p:cNvPr>
            <p:cNvSpPr/>
            <p:nvPr/>
          </p:nvSpPr>
          <p:spPr>
            <a:xfrm>
              <a:off x="-183966" y="3224820"/>
              <a:ext cx="29308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Methodology Output</a:t>
              </a:r>
            </a:p>
          </p:txBody>
        </p:sp>
      </p:grpSp>
      <p:grpSp>
        <p:nvGrpSpPr>
          <p:cNvPr id="105" name="Group 104">
            <a:extLst>
              <a:ext uri="{FF2B5EF4-FFF2-40B4-BE49-F238E27FC236}">
                <a16:creationId xmlns:a16="http://schemas.microsoft.com/office/drawing/2014/main" id="{7BD2A736-93A3-1348-BB50-5C925BE3867E}"/>
              </a:ext>
            </a:extLst>
          </p:cNvPr>
          <p:cNvGrpSpPr/>
          <p:nvPr/>
        </p:nvGrpSpPr>
        <p:grpSpPr>
          <a:xfrm>
            <a:off x="5839230" y="3958351"/>
            <a:ext cx="3162666" cy="2825927"/>
            <a:chOff x="5839230" y="3958351"/>
            <a:chExt cx="3162666" cy="2825927"/>
          </a:xfrm>
        </p:grpSpPr>
        <p:grpSp>
          <p:nvGrpSpPr>
            <p:cNvPr id="161" name="Group 160">
              <a:extLst>
                <a:ext uri="{FF2B5EF4-FFF2-40B4-BE49-F238E27FC236}">
                  <a16:creationId xmlns:a16="http://schemas.microsoft.com/office/drawing/2014/main" id="{0220B01A-B958-CD45-864B-20A0AEE3B640}"/>
                </a:ext>
              </a:extLst>
            </p:cNvPr>
            <p:cNvGrpSpPr/>
            <p:nvPr/>
          </p:nvGrpSpPr>
          <p:grpSpPr>
            <a:xfrm>
              <a:off x="5839232" y="4712174"/>
              <a:ext cx="2733954" cy="2072104"/>
              <a:chOff x="6709876" y="2394997"/>
              <a:chExt cx="2733954" cy="2072104"/>
            </a:xfrm>
          </p:grpSpPr>
          <p:sp>
            <p:nvSpPr>
              <p:cNvPr id="162" name="Rectangle 161">
                <a:extLst>
                  <a:ext uri="{FF2B5EF4-FFF2-40B4-BE49-F238E27FC236}">
                    <a16:creationId xmlns:a16="http://schemas.microsoft.com/office/drawing/2014/main" id="{FBD98893-3B55-1540-B6DC-C5EA9FC39F24}"/>
                  </a:ext>
                </a:extLst>
              </p:cNvPr>
              <p:cNvSpPr/>
              <p:nvPr/>
            </p:nvSpPr>
            <p:spPr>
              <a:xfrm>
                <a:off x="6709876" y="2394997"/>
                <a:ext cx="2733954" cy="2072104"/>
              </a:xfrm>
              <a:prstGeom prst="rect">
                <a:avLst/>
              </a:prstGeom>
              <a:solidFill>
                <a:srgbClr val="FFFF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64" name="Group 163">
                <a:extLst>
                  <a:ext uri="{FF2B5EF4-FFF2-40B4-BE49-F238E27FC236}">
                    <a16:creationId xmlns:a16="http://schemas.microsoft.com/office/drawing/2014/main" id="{26A3FA54-59C6-6A41-8243-D059022367D3}"/>
                  </a:ext>
                </a:extLst>
              </p:cNvPr>
              <p:cNvGrpSpPr/>
              <p:nvPr/>
            </p:nvGrpSpPr>
            <p:grpSpPr>
              <a:xfrm>
                <a:off x="6911643" y="3037437"/>
                <a:ext cx="2287368" cy="1336136"/>
                <a:chOff x="7342803" y="785533"/>
                <a:chExt cx="2287368" cy="1336136"/>
              </a:xfrm>
            </p:grpSpPr>
            <p:grpSp>
              <p:nvGrpSpPr>
                <p:cNvPr id="167" name="Group 166">
                  <a:extLst>
                    <a:ext uri="{FF2B5EF4-FFF2-40B4-BE49-F238E27FC236}">
                      <a16:creationId xmlns:a16="http://schemas.microsoft.com/office/drawing/2014/main" id="{2BD570D6-697F-C940-9CF1-F18F374158E6}"/>
                    </a:ext>
                  </a:extLst>
                </p:cNvPr>
                <p:cNvGrpSpPr/>
                <p:nvPr/>
              </p:nvGrpSpPr>
              <p:grpSpPr>
                <a:xfrm>
                  <a:off x="7342803" y="1190909"/>
                  <a:ext cx="2268820" cy="930760"/>
                  <a:chOff x="4856024" y="2742516"/>
                  <a:chExt cx="2268820" cy="930760"/>
                </a:xfrm>
              </p:grpSpPr>
              <p:sp>
                <p:nvSpPr>
                  <p:cNvPr id="169" name="Rounded Rectangle 168">
                    <a:extLst>
                      <a:ext uri="{FF2B5EF4-FFF2-40B4-BE49-F238E27FC236}">
                        <a16:creationId xmlns:a16="http://schemas.microsoft.com/office/drawing/2014/main" id="{9E8C29A8-F117-2445-BCAE-D643E82DE6E0}"/>
                      </a:ext>
                    </a:extLst>
                  </p:cNvPr>
                  <p:cNvSpPr/>
                  <p:nvPr/>
                </p:nvSpPr>
                <p:spPr>
                  <a:xfrm>
                    <a:off x="4856024" y="2742516"/>
                    <a:ext cx="2268820" cy="323519"/>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LLC MPKI</a:t>
                    </a:r>
                  </a:p>
                </p:txBody>
              </p:sp>
              <p:sp>
                <p:nvSpPr>
                  <p:cNvPr id="170" name="Rounded Rectangle 169">
                    <a:extLst>
                      <a:ext uri="{FF2B5EF4-FFF2-40B4-BE49-F238E27FC236}">
                        <a16:creationId xmlns:a16="http://schemas.microsoft.com/office/drawing/2014/main" id="{A91CF9B5-CB62-2347-86B3-10DBCF38E5AB}"/>
                      </a:ext>
                    </a:extLst>
                  </p:cNvPr>
                  <p:cNvSpPr/>
                  <p:nvPr/>
                </p:nvSpPr>
                <p:spPr>
                  <a:xfrm>
                    <a:off x="4856024" y="3160205"/>
                    <a:ext cx="2268819" cy="513071"/>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Last-to-First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Miss Ratio (LFMR)</a:t>
                    </a:r>
                  </a:p>
                </p:txBody>
              </p:sp>
            </p:grpSp>
            <p:sp>
              <p:nvSpPr>
                <p:cNvPr id="166" name="Rounded Rectangle 165">
                  <a:extLst>
                    <a:ext uri="{FF2B5EF4-FFF2-40B4-BE49-F238E27FC236}">
                      <a16:creationId xmlns:a16="http://schemas.microsoft.com/office/drawing/2014/main" id="{03EDAE7C-784D-2A4E-8C34-AAC75FE6602D}"/>
                    </a:ext>
                  </a:extLst>
                </p:cNvPr>
                <p:cNvSpPr/>
                <p:nvPr/>
              </p:nvSpPr>
              <p:spPr>
                <a:xfrm>
                  <a:off x="7342803" y="785533"/>
                  <a:ext cx="2287368" cy="314220"/>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Arithmetic Intensity</a:t>
                  </a:r>
                </a:p>
              </p:txBody>
            </p:sp>
          </p:grpSp>
        </p:grpSp>
        <p:sp>
          <p:nvSpPr>
            <p:cNvPr id="198" name="Rectangle 197">
              <a:extLst>
                <a:ext uri="{FF2B5EF4-FFF2-40B4-BE49-F238E27FC236}">
                  <a16:creationId xmlns:a16="http://schemas.microsoft.com/office/drawing/2014/main" id="{A16657A7-B43E-744C-9D7C-AA01AD285B96}"/>
                </a:ext>
              </a:extLst>
            </p:cNvPr>
            <p:cNvSpPr/>
            <p:nvPr/>
          </p:nvSpPr>
          <p:spPr>
            <a:xfrm>
              <a:off x="5839230" y="4719979"/>
              <a:ext cx="2733956" cy="557784"/>
            </a:xfrm>
            <a:prstGeom prst="rect">
              <a:avLst/>
            </a:prstGeom>
            <a:solidFill>
              <a:srgbClr val="333F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Memory Bottleneck Class.</a:t>
              </a:r>
            </a:p>
          </p:txBody>
        </p:sp>
        <p:grpSp>
          <p:nvGrpSpPr>
            <p:cNvPr id="102" name="Group 101">
              <a:extLst>
                <a:ext uri="{FF2B5EF4-FFF2-40B4-BE49-F238E27FC236}">
                  <a16:creationId xmlns:a16="http://schemas.microsoft.com/office/drawing/2014/main" id="{C077B7A4-27FC-2D45-88F0-FA4DE83CBDB3}"/>
                </a:ext>
              </a:extLst>
            </p:cNvPr>
            <p:cNvGrpSpPr/>
            <p:nvPr/>
          </p:nvGrpSpPr>
          <p:grpSpPr>
            <a:xfrm>
              <a:off x="8565610" y="3958351"/>
              <a:ext cx="436286" cy="1817116"/>
              <a:chOff x="8565610" y="3958351"/>
              <a:chExt cx="436286" cy="1817116"/>
            </a:xfrm>
          </p:grpSpPr>
          <p:cxnSp>
            <p:nvCxnSpPr>
              <p:cNvPr id="179" name="Straight Arrow Connector 178">
                <a:extLst>
                  <a:ext uri="{FF2B5EF4-FFF2-40B4-BE49-F238E27FC236}">
                    <a16:creationId xmlns:a16="http://schemas.microsoft.com/office/drawing/2014/main" id="{EF1A96B5-9A92-EC4B-8A85-EAE616D9A494}"/>
                  </a:ext>
                </a:extLst>
              </p:cNvPr>
              <p:cNvCxnSpPr>
                <a:cxnSpLocks/>
              </p:cNvCxnSpPr>
              <p:nvPr/>
            </p:nvCxnSpPr>
            <p:spPr>
              <a:xfrm flipH="1">
                <a:off x="8565610" y="5775467"/>
                <a:ext cx="43628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4009172-7064-4346-9621-ABE20B301D86}"/>
                  </a:ext>
                </a:extLst>
              </p:cNvPr>
              <p:cNvCxnSpPr>
                <a:cxnSpLocks/>
              </p:cNvCxnSpPr>
              <p:nvPr/>
            </p:nvCxnSpPr>
            <p:spPr>
              <a:xfrm>
                <a:off x="9001125" y="3958351"/>
                <a:ext cx="0" cy="18171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4" name="Straight Connector 183">
            <a:extLst>
              <a:ext uri="{FF2B5EF4-FFF2-40B4-BE49-F238E27FC236}">
                <a16:creationId xmlns:a16="http://schemas.microsoft.com/office/drawing/2014/main" id="{5605DF4A-F3F2-CC4D-9023-CFBE3E0AB169}"/>
              </a:ext>
            </a:extLst>
          </p:cNvPr>
          <p:cNvCxnSpPr>
            <a:cxnSpLocks/>
          </p:cNvCxnSpPr>
          <p:nvPr/>
        </p:nvCxnSpPr>
        <p:spPr>
          <a:xfrm>
            <a:off x="309531" y="3108880"/>
            <a:ext cx="838955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45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500"/>
                                        <p:tgtEl>
                                          <p:spTgt spid="1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
                                        </p:tgtEl>
                                        <p:attrNameLst>
                                          <p:attrName>style.visibility</p:attrName>
                                        </p:attrNameLst>
                                      </p:cBhvr>
                                      <p:to>
                                        <p:strVal val="visible"/>
                                      </p:to>
                                    </p:set>
                                    <p:animEffect transition="in" filter="fade">
                                      <p:cBhvr>
                                        <p:cTn id="12" dur="500"/>
                                        <p:tgtEl>
                                          <p:spTgt spid="9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181"/>
                                        </p:tgtEl>
                                        <p:attrNameLst>
                                          <p:attrName>style.visibility</p:attrName>
                                        </p:attrNameLst>
                                      </p:cBhvr>
                                      <p:to>
                                        <p:strVal val="visible"/>
                                      </p:to>
                                    </p:set>
                                    <p:animEffect transition="in" filter="fade">
                                      <p:cBhvr>
                                        <p:cTn id="25" dur="500"/>
                                        <p:tgtEl>
                                          <p:spTgt spid="18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0"/>
                                        </p:tgtEl>
                                        <p:attrNameLst>
                                          <p:attrName>style.visibility</p:attrName>
                                        </p:attrNameLst>
                                      </p:cBhvr>
                                      <p:to>
                                        <p:strVal val="visible"/>
                                      </p:to>
                                    </p:set>
                                    <p:animEffect transition="in" filter="fade">
                                      <p:cBhvr>
                                        <p:cTn id="30" dur="500"/>
                                        <p:tgtEl>
                                          <p:spTgt spid="60"/>
                                        </p:tgtEl>
                                      </p:cBhvr>
                                    </p:animEffect>
                                  </p:childTnLst>
                                </p:cTn>
                              </p:par>
                              <p:par>
                                <p:cTn id="31" presetID="10" presetClass="entr" presetSubtype="0" fill="hold" nodeType="withEffect">
                                  <p:stCondLst>
                                    <p:cond delay="0"/>
                                  </p:stCondLst>
                                  <p:childTnLst>
                                    <p:set>
                                      <p:cBhvr>
                                        <p:cTn id="32" dur="1" fill="hold">
                                          <p:stCondLst>
                                            <p:cond delay="0"/>
                                          </p:stCondLst>
                                        </p:cTn>
                                        <p:tgtEl>
                                          <p:spTgt spid="105"/>
                                        </p:tgtEl>
                                        <p:attrNameLst>
                                          <p:attrName>style.visibility</p:attrName>
                                        </p:attrNameLst>
                                      </p:cBhvr>
                                      <p:to>
                                        <p:strVal val="visible"/>
                                      </p:to>
                                    </p:set>
                                    <p:animEffect transition="in" filter="fade">
                                      <p:cBhvr>
                                        <p:cTn id="33" dur="500"/>
                                        <p:tgtEl>
                                          <p:spTgt spid="10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6"/>
                                        </p:tgtEl>
                                        <p:attrNameLst>
                                          <p:attrName>style.visibility</p:attrName>
                                        </p:attrNameLst>
                                      </p:cBhvr>
                                      <p:to>
                                        <p:strVal val="visible"/>
                                      </p:to>
                                    </p:set>
                                    <p:animEffect transition="in" filter="fade">
                                      <p:cBhvr>
                                        <p:cTn id="38" dur="500"/>
                                        <p:tgtEl>
                                          <p:spTgt spid="106"/>
                                        </p:tgtEl>
                                      </p:cBhvr>
                                    </p:animEffect>
                                  </p:childTnLst>
                                </p:cTn>
                              </p:par>
                              <p:par>
                                <p:cTn id="39" presetID="10" presetClass="entr" presetSubtype="0" fill="hold" nodeType="withEffect">
                                  <p:stCondLst>
                                    <p:cond delay="0"/>
                                  </p:stCondLst>
                                  <p:childTnLst>
                                    <p:set>
                                      <p:cBhvr>
                                        <p:cTn id="40" dur="1" fill="hold">
                                          <p:stCondLst>
                                            <p:cond delay="0"/>
                                          </p:stCondLst>
                                        </p:cTn>
                                        <p:tgtEl>
                                          <p:spTgt spid="180"/>
                                        </p:tgtEl>
                                        <p:attrNameLst>
                                          <p:attrName>style.visibility</p:attrName>
                                        </p:attrNameLst>
                                      </p:cBhvr>
                                      <p:to>
                                        <p:strVal val="visible"/>
                                      </p:to>
                                    </p:set>
                                    <p:animEffect transition="in" filter="fade">
                                      <p:cBhvr>
                                        <p:cTn id="41" dur="500"/>
                                        <p:tgtEl>
                                          <p:spTgt spid="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0128B3D-06F1-A742-9EFC-3057B2F894DC}"/>
              </a:ext>
            </a:extLst>
          </p:cNvPr>
          <p:cNvGrpSpPr/>
          <p:nvPr/>
        </p:nvGrpSpPr>
        <p:grpSpPr>
          <a:xfrm>
            <a:off x="4724304" y="713530"/>
            <a:ext cx="4141533" cy="2030902"/>
            <a:chOff x="4724304" y="713530"/>
            <a:chExt cx="4141533" cy="2030902"/>
          </a:xfrm>
        </p:grpSpPr>
        <p:cxnSp>
          <p:nvCxnSpPr>
            <p:cNvPr id="137" name="Straight Arrow Connector 136">
              <a:extLst>
                <a:ext uri="{FF2B5EF4-FFF2-40B4-BE49-F238E27FC236}">
                  <a16:creationId xmlns:a16="http://schemas.microsoft.com/office/drawing/2014/main" id="{4903B581-16B6-0B4D-A946-6E72B6FBB0AC}"/>
                </a:ext>
              </a:extLst>
            </p:cNvPr>
            <p:cNvCxnSpPr>
              <a:cxnSpLocks/>
              <a:endCxn id="139" idx="2"/>
            </p:cNvCxnSpPr>
            <p:nvPr/>
          </p:nvCxnSpPr>
          <p:spPr>
            <a:xfrm>
              <a:off x="4724304" y="1855585"/>
              <a:ext cx="652861" cy="207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Rounded Rectangle 138">
              <a:extLst>
                <a:ext uri="{FF2B5EF4-FFF2-40B4-BE49-F238E27FC236}">
                  <a16:creationId xmlns:a16="http://schemas.microsoft.com/office/drawing/2014/main" id="{EFE3BEFE-96D6-C14D-AA82-13C30AFCDCD0}"/>
                </a:ext>
              </a:extLst>
            </p:cNvPr>
            <p:cNvSpPr/>
            <p:nvPr/>
          </p:nvSpPr>
          <p:spPr>
            <a:xfrm rot="5400000">
              <a:off x="6234732" y="113326"/>
              <a:ext cx="1773538" cy="3488673"/>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93" name="Group 92">
              <a:extLst>
                <a:ext uri="{FF2B5EF4-FFF2-40B4-BE49-F238E27FC236}">
                  <a16:creationId xmlns:a16="http://schemas.microsoft.com/office/drawing/2014/main" id="{86EE8E19-8D71-6B47-BD7B-884D9CB5B35A}"/>
                </a:ext>
              </a:extLst>
            </p:cNvPr>
            <p:cNvGrpSpPr/>
            <p:nvPr/>
          </p:nvGrpSpPr>
          <p:grpSpPr>
            <a:xfrm>
              <a:off x="5812044" y="713530"/>
              <a:ext cx="2646942" cy="385689"/>
              <a:chOff x="5882737" y="736482"/>
              <a:chExt cx="2646942" cy="385689"/>
            </a:xfrm>
          </p:grpSpPr>
          <p:sp>
            <p:nvSpPr>
              <p:cNvPr id="92" name="Rectangle 91">
                <a:extLst>
                  <a:ext uri="{FF2B5EF4-FFF2-40B4-BE49-F238E27FC236}">
                    <a16:creationId xmlns:a16="http://schemas.microsoft.com/office/drawing/2014/main" id="{7E831CC8-3F85-C94A-A4AF-E27F0E91C85E}"/>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ectangle 58">
                <a:extLst>
                  <a:ext uri="{FF2B5EF4-FFF2-40B4-BE49-F238E27FC236}">
                    <a16:creationId xmlns:a16="http://schemas.microsoft.com/office/drawing/2014/main" id="{1CE861CA-9EAB-1C41-8482-FD1A334726E8}"/>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DAMOV-SIM Simulator</a:t>
                </a:r>
              </a:p>
            </p:txBody>
          </p:sp>
        </p:grpSp>
      </p:grpSp>
      <p:sp>
        <p:nvSpPr>
          <p:cNvPr id="2" name="Title 1">
            <a:extLst>
              <a:ext uri="{FF2B5EF4-FFF2-40B4-BE49-F238E27FC236}">
                <a16:creationId xmlns:a16="http://schemas.microsoft.com/office/drawing/2014/main" id="{CAD8854D-8663-1F44-8304-A9A8ADA5F497}"/>
              </a:ext>
            </a:extLst>
          </p:cNvPr>
          <p:cNvSpPr>
            <a:spLocks noGrp="1"/>
          </p:cNvSpPr>
          <p:nvPr>
            <p:ph type="title"/>
          </p:nvPr>
        </p:nvSpPr>
        <p:spPr/>
        <p:txBody>
          <a:bodyPr/>
          <a:lstStyle/>
          <a:p>
            <a:r>
              <a:rPr lang="en-US" dirty="0"/>
              <a:t>Methodology Overview</a:t>
            </a:r>
          </a:p>
        </p:txBody>
      </p:sp>
      <p:grpSp>
        <p:nvGrpSpPr>
          <p:cNvPr id="60" name="Group 59">
            <a:extLst>
              <a:ext uri="{FF2B5EF4-FFF2-40B4-BE49-F238E27FC236}">
                <a16:creationId xmlns:a16="http://schemas.microsoft.com/office/drawing/2014/main" id="{59E67D19-0D1D-734B-8BCE-80743330CA30}"/>
              </a:ext>
            </a:extLst>
          </p:cNvPr>
          <p:cNvGrpSpPr/>
          <p:nvPr/>
        </p:nvGrpSpPr>
        <p:grpSpPr>
          <a:xfrm>
            <a:off x="6785733" y="1218477"/>
            <a:ext cx="2210591" cy="1542941"/>
            <a:chOff x="5278720" y="1343992"/>
            <a:chExt cx="2210591" cy="1542941"/>
          </a:xfrm>
        </p:grpSpPr>
        <p:grpSp>
          <p:nvGrpSpPr>
            <p:cNvPr id="140" name="Group 139">
              <a:extLst>
                <a:ext uri="{FF2B5EF4-FFF2-40B4-BE49-F238E27FC236}">
                  <a16:creationId xmlns:a16="http://schemas.microsoft.com/office/drawing/2014/main" id="{BAC5EEB1-2EB4-FD4C-9E79-9E081BAE1FA9}"/>
                </a:ext>
              </a:extLst>
            </p:cNvPr>
            <p:cNvGrpSpPr/>
            <p:nvPr/>
          </p:nvGrpSpPr>
          <p:grpSpPr>
            <a:xfrm>
              <a:off x="5575960" y="1343992"/>
              <a:ext cx="1616112" cy="1147904"/>
              <a:chOff x="4488719" y="4513526"/>
              <a:chExt cx="1141898" cy="834926"/>
            </a:xfrm>
          </p:grpSpPr>
          <p:sp>
            <p:nvSpPr>
              <p:cNvPr id="142" name="Rounded Rectangle 141">
                <a:extLst>
                  <a:ext uri="{FF2B5EF4-FFF2-40B4-BE49-F238E27FC236}">
                    <a16:creationId xmlns:a16="http://schemas.microsoft.com/office/drawing/2014/main" id="{AEFC4FB3-8FDC-974E-B63A-118BB63FB7F6}"/>
                  </a:ext>
                </a:extLst>
              </p:cNvPr>
              <p:cNvSpPr/>
              <p:nvPr/>
            </p:nvSpPr>
            <p:spPr>
              <a:xfrm>
                <a:off x="4488719" y="4513526"/>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143" name="Group 142">
                <a:extLst>
                  <a:ext uri="{FF2B5EF4-FFF2-40B4-BE49-F238E27FC236}">
                    <a16:creationId xmlns:a16="http://schemas.microsoft.com/office/drawing/2014/main" id="{B7B7D6DF-87F6-734C-8FCB-EFECD068A804}"/>
                  </a:ext>
                </a:extLst>
              </p:cNvPr>
              <p:cNvGrpSpPr/>
              <p:nvPr/>
            </p:nvGrpSpPr>
            <p:grpSpPr>
              <a:xfrm>
                <a:off x="4612752" y="4562853"/>
                <a:ext cx="950503" cy="785599"/>
                <a:chOff x="5407524" y="3939604"/>
                <a:chExt cx="1291345" cy="1067309"/>
              </a:xfrm>
            </p:grpSpPr>
            <p:grpSp>
              <p:nvGrpSpPr>
                <p:cNvPr id="144" name="Group 143">
                  <a:extLst>
                    <a:ext uri="{FF2B5EF4-FFF2-40B4-BE49-F238E27FC236}">
                      <a16:creationId xmlns:a16="http://schemas.microsoft.com/office/drawing/2014/main" id="{80364CE7-912F-8544-8BA5-042D507BC3DB}"/>
                    </a:ext>
                  </a:extLst>
                </p:cNvPr>
                <p:cNvGrpSpPr/>
                <p:nvPr/>
              </p:nvGrpSpPr>
              <p:grpSpPr>
                <a:xfrm>
                  <a:off x="5407524" y="3939604"/>
                  <a:ext cx="1291345" cy="820577"/>
                  <a:chOff x="5850860" y="2018859"/>
                  <a:chExt cx="953311" cy="622201"/>
                </a:xfrm>
              </p:grpSpPr>
              <p:cxnSp>
                <p:nvCxnSpPr>
                  <p:cNvPr id="146" name="Straight Connector 145">
                    <a:extLst>
                      <a:ext uri="{FF2B5EF4-FFF2-40B4-BE49-F238E27FC236}">
                        <a16:creationId xmlns:a16="http://schemas.microsoft.com/office/drawing/2014/main" id="{2ACC59DF-75D5-D54D-B5C2-B62E52908442}"/>
                      </a:ext>
                    </a:extLst>
                  </p:cNvPr>
                  <p:cNvCxnSpPr>
                    <a:cxnSpLocks/>
                  </p:cNvCxnSpPr>
                  <p:nvPr/>
                </p:nvCxnSpPr>
                <p:spPr>
                  <a:xfrm>
                    <a:off x="5857604"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9F72A853-F47E-1847-9016-CDCBF1DF681B}"/>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48" name="Freeform 147">
                    <a:extLst>
                      <a:ext uri="{FF2B5EF4-FFF2-40B4-BE49-F238E27FC236}">
                        <a16:creationId xmlns:a16="http://schemas.microsoft.com/office/drawing/2014/main" id="{5852C268-227A-7842-885B-8C3B3184386B}"/>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45" name="Rectangle 144">
                  <a:extLst>
                    <a:ext uri="{FF2B5EF4-FFF2-40B4-BE49-F238E27FC236}">
                      <a16:creationId xmlns:a16="http://schemas.microsoft.com/office/drawing/2014/main" id="{49DB8BFA-8F33-3F4D-BC2A-4EE42529E116}"/>
                    </a:ext>
                  </a:extLst>
                </p:cNvPr>
                <p:cNvSpPr/>
                <p:nvPr/>
              </p:nvSpPr>
              <p:spPr>
                <a:xfrm>
                  <a:off x="5655576" y="4733191"/>
                  <a:ext cx="680391" cy="2737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141" name="Rectangle 140">
              <a:extLst>
                <a:ext uri="{FF2B5EF4-FFF2-40B4-BE49-F238E27FC236}">
                  <a16:creationId xmlns:a16="http://schemas.microsoft.com/office/drawing/2014/main" id="{1487CEED-2F02-BC43-9AED-813047BDC611}"/>
                </a:ext>
              </a:extLst>
            </p:cNvPr>
            <p:cNvSpPr/>
            <p:nvPr/>
          </p:nvSpPr>
          <p:spPr>
            <a:xfrm>
              <a:off x="5278720" y="2548379"/>
              <a:ext cx="221059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grpSp>
        <p:nvGrpSpPr>
          <p:cNvPr id="7" name="Group 6">
            <a:extLst>
              <a:ext uri="{FF2B5EF4-FFF2-40B4-BE49-F238E27FC236}">
                <a16:creationId xmlns:a16="http://schemas.microsoft.com/office/drawing/2014/main" id="{72517510-9925-8B41-B0FA-C5F09ABC0D10}"/>
              </a:ext>
            </a:extLst>
          </p:cNvPr>
          <p:cNvGrpSpPr/>
          <p:nvPr/>
        </p:nvGrpSpPr>
        <p:grpSpPr>
          <a:xfrm rot="16200000">
            <a:off x="5453686" y="677030"/>
            <a:ext cx="1530486" cy="2640128"/>
            <a:chOff x="7112697" y="787969"/>
            <a:chExt cx="1062812" cy="2210591"/>
          </a:xfrm>
        </p:grpSpPr>
        <p:sp>
          <p:nvSpPr>
            <p:cNvPr id="149" name="Rounded Rectangle 148">
              <a:extLst>
                <a:ext uri="{FF2B5EF4-FFF2-40B4-BE49-F238E27FC236}">
                  <a16:creationId xmlns:a16="http://schemas.microsoft.com/office/drawing/2014/main" id="{9FBAF9CD-8058-224F-8AB5-AF398CCFB2DD}"/>
                </a:ext>
              </a:extLst>
            </p:cNvPr>
            <p:cNvSpPr/>
            <p:nvPr/>
          </p:nvSpPr>
          <p:spPr>
            <a:xfrm rot="5400000">
              <a:off x="7211727" y="1477264"/>
              <a:ext cx="1141898" cy="785666"/>
            </a:xfrm>
            <a:prstGeom prst="roundRect">
              <a:avLst/>
            </a:prstGeom>
            <a:solidFill>
              <a:schemeClr val="accent4">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p:txBody>
        </p:sp>
        <p:sp>
          <p:nvSpPr>
            <p:cNvPr id="150" name="Rectangle 149">
              <a:extLst>
                <a:ext uri="{FF2B5EF4-FFF2-40B4-BE49-F238E27FC236}">
                  <a16:creationId xmlns:a16="http://schemas.microsoft.com/office/drawing/2014/main" id="{C1855432-2E64-9C42-9271-0FC4CCBD7782}"/>
                </a:ext>
              </a:extLst>
            </p:cNvPr>
            <p:cNvSpPr/>
            <p:nvPr/>
          </p:nvSpPr>
          <p:spPr>
            <a:xfrm rot="5400000">
              <a:off x="6124952" y="1775714"/>
              <a:ext cx="2210591" cy="235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t>Memory Traces</a:t>
              </a:r>
            </a:p>
          </p:txBody>
        </p:sp>
      </p:grpSp>
      <p:grpSp>
        <p:nvGrpSpPr>
          <p:cNvPr id="106" name="Group 105">
            <a:extLst>
              <a:ext uri="{FF2B5EF4-FFF2-40B4-BE49-F238E27FC236}">
                <a16:creationId xmlns:a16="http://schemas.microsoft.com/office/drawing/2014/main" id="{823D9014-BE5E-8E4E-A303-D535A2F18003}"/>
              </a:ext>
            </a:extLst>
          </p:cNvPr>
          <p:cNvGrpSpPr/>
          <p:nvPr/>
        </p:nvGrpSpPr>
        <p:grpSpPr>
          <a:xfrm>
            <a:off x="2467989" y="3303722"/>
            <a:ext cx="3314426" cy="3480557"/>
            <a:chOff x="2467989" y="3303722"/>
            <a:chExt cx="3314426" cy="3480557"/>
          </a:xfrm>
        </p:grpSpPr>
        <p:grpSp>
          <p:nvGrpSpPr>
            <p:cNvPr id="71" name="Group 70">
              <a:extLst>
                <a:ext uri="{FF2B5EF4-FFF2-40B4-BE49-F238E27FC236}">
                  <a16:creationId xmlns:a16="http://schemas.microsoft.com/office/drawing/2014/main" id="{24623BCE-2854-2C46-B128-C8E281464909}"/>
                </a:ext>
              </a:extLst>
            </p:cNvPr>
            <p:cNvGrpSpPr/>
            <p:nvPr/>
          </p:nvGrpSpPr>
          <p:grpSpPr>
            <a:xfrm>
              <a:off x="2467989" y="3801760"/>
              <a:ext cx="2827135" cy="2353616"/>
              <a:chOff x="2485184" y="3820139"/>
              <a:chExt cx="2827135" cy="2353616"/>
            </a:xfrm>
          </p:grpSpPr>
          <p:sp>
            <p:nvSpPr>
              <p:cNvPr id="271" name="Rounded Rectangle 270">
                <a:extLst>
                  <a:ext uri="{FF2B5EF4-FFF2-40B4-BE49-F238E27FC236}">
                    <a16:creationId xmlns:a16="http://schemas.microsoft.com/office/drawing/2014/main" id="{F4B7EBF3-5B7F-984A-87B0-15625C5A71F6}"/>
                  </a:ext>
                </a:extLst>
              </p:cNvPr>
              <p:cNvSpPr/>
              <p:nvPr/>
            </p:nvSpPr>
            <p:spPr>
              <a:xfrm rot="5400000">
                <a:off x="4588192" y="4505406"/>
                <a:ext cx="524709" cy="923544"/>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 Locality</a:t>
                </a:r>
              </a:p>
            </p:txBody>
          </p:sp>
          <p:sp>
            <p:nvSpPr>
              <p:cNvPr id="272" name="Rounded Rectangle 271">
                <a:extLst>
                  <a:ext uri="{FF2B5EF4-FFF2-40B4-BE49-F238E27FC236}">
                    <a16:creationId xmlns:a16="http://schemas.microsoft.com/office/drawing/2014/main" id="{F4448581-A2FB-DE42-8FE6-AF92F52D8CFC}"/>
                  </a:ext>
                </a:extLst>
              </p:cNvPr>
              <p:cNvSpPr/>
              <p:nvPr/>
            </p:nvSpPr>
            <p:spPr>
              <a:xfrm rot="5400000">
                <a:off x="3384521" y="4024726"/>
                <a:ext cx="411480" cy="926575"/>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cxnSp>
            <p:nvCxnSpPr>
              <p:cNvPr id="273" name="Elbow Connector 272">
                <a:extLst>
                  <a:ext uri="{FF2B5EF4-FFF2-40B4-BE49-F238E27FC236}">
                    <a16:creationId xmlns:a16="http://schemas.microsoft.com/office/drawing/2014/main" id="{82C13051-583E-924F-89E6-8DC3E55B7A6F}"/>
                  </a:ext>
                </a:extLst>
              </p:cNvPr>
              <p:cNvCxnSpPr>
                <a:cxnSpLocks/>
                <a:stCxn id="271" idx="2"/>
                <a:endCxn id="270" idx="0"/>
              </p:cNvCxnSpPr>
              <p:nvPr/>
            </p:nvCxnSpPr>
            <p:spPr>
              <a:xfrm rot="10800000" flipV="1">
                <a:off x="4050775" y="4967179"/>
                <a:ext cx="338000" cy="463094"/>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4" name="Elbow Connector 273">
                <a:extLst>
                  <a:ext uri="{FF2B5EF4-FFF2-40B4-BE49-F238E27FC236}">
                    <a16:creationId xmlns:a16="http://schemas.microsoft.com/office/drawing/2014/main" id="{A7D3C12C-2FA5-6348-AB00-9F9708A613AB}"/>
                  </a:ext>
                </a:extLst>
              </p:cNvPr>
              <p:cNvCxnSpPr>
                <a:cxnSpLocks/>
              </p:cNvCxnSpPr>
              <p:nvPr/>
            </p:nvCxnSpPr>
            <p:spPr>
              <a:xfrm rot="10800000">
                <a:off x="4043821" y="4488015"/>
                <a:ext cx="335226" cy="479165"/>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70" name="Rounded Rectangle 269">
                <a:extLst>
                  <a:ext uri="{FF2B5EF4-FFF2-40B4-BE49-F238E27FC236}">
                    <a16:creationId xmlns:a16="http://schemas.microsoft.com/office/drawing/2014/main" id="{675BB5C0-C382-8045-BE41-7D12917FBE0B}"/>
                  </a:ext>
                </a:extLst>
              </p:cNvPr>
              <p:cNvSpPr/>
              <p:nvPr/>
            </p:nvSpPr>
            <p:spPr>
              <a:xfrm rot="5400000">
                <a:off x="3383263" y="4968501"/>
                <a:ext cx="411480" cy="923544"/>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sp>
            <p:nvSpPr>
              <p:cNvPr id="247" name="Rectangle 246">
                <a:extLst>
                  <a:ext uri="{FF2B5EF4-FFF2-40B4-BE49-F238E27FC236}">
                    <a16:creationId xmlns:a16="http://schemas.microsoft.com/office/drawing/2014/main" id="{F4503AC4-80B6-8E43-8876-7E8519C3D7D8}"/>
                  </a:ext>
                </a:extLst>
              </p:cNvPr>
              <p:cNvSpPr/>
              <p:nvPr/>
            </p:nvSpPr>
            <p:spPr>
              <a:xfrm>
                <a:off x="4252976" y="5394644"/>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48" name="Rectangle 247">
                <a:extLst>
                  <a:ext uri="{FF2B5EF4-FFF2-40B4-BE49-F238E27FC236}">
                    <a16:creationId xmlns:a16="http://schemas.microsoft.com/office/drawing/2014/main" id="{F034F961-FD4A-824B-B66F-2B67DA01EF28}"/>
                  </a:ext>
                </a:extLst>
              </p:cNvPr>
              <p:cNvSpPr/>
              <p:nvPr/>
            </p:nvSpPr>
            <p:spPr>
              <a:xfrm>
                <a:off x="4254505" y="4276945"/>
                <a:ext cx="58221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249" name="Elbow Connector 248">
                <a:extLst>
                  <a:ext uri="{FF2B5EF4-FFF2-40B4-BE49-F238E27FC236}">
                    <a16:creationId xmlns:a16="http://schemas.microsoft.com/office/drawing/2014/main" id="{A3A215D8-9A3D-C144-8370-BCE59BC20CD0}"/>
                  </a:ext>
                </a:extLst>
              </p:cNvPr>
              <p:cNvCxnSpPr>
                <a:cxnSpLocks/>
              </p:cNvCxnSpPr>
              <p:nvPr/>
            </p:nvCxnSpPr>
            <p:spPr>
              <a:xfrm flipH="1">
                <a:off x="2783835" y="44301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0" name="Elbow Connector 249">
                <a:extLst>
                  <a:ext uri="{FF2B5EF4-FFF2-40B4-BE49-F238E27FC236}">
                    <a16:creationId xmlns:a16="http://schemas.microsoft.com/office/drawing/2014/main" id="{DEF25A4C-F396-2B4F-9AA2-44F6958C153C}"/>
                  </a:ext>
                </a:extLst>
              </p:cNvPr>
              <p:cNvCxnSpPr>
                <a:cxnSpLocks/>
              </p:cNvCxnSpPr>
              <p:nvPr/>
            </p:nvCxnSpPr>
            <p:spPr>
              <a:xfrm rot="10800000">
                <a:off x="2786611" y="39054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1" name="Elbow Connector 250">
                <a:extLst>
                  <a:ext uri="{FF2B5EF4-FFF2-40B4-BE49-F238E27FC236}">
                    <a16:creationId xmlns:a16="http://schemas.microsoft.com/office/drawing/2014/main" id="{771E5C1B-F2C5-4545-8D77-C9DF5F89D29D}"/>
                  </a:ext>
                </a:extLst>
              </p:cNvPr>
              <p:cNvCxnSpPr>
                <a:cxnSpLocks/>
              </p:cNvCxnSpPr>
              <p:nvPr/>
            </p:nvCxnSpPr>
            <p:spPr>
              <a:xfrm flipH="1">
                <a:off x="2783835" y="55033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2" name="Elbow Connector 251">
                <a:extLst>
                  <a:ext uri="{FF2B5EF4-FFF2-40B4-BE49-F238E27FC236}">
                    <a16:creationId xmlns:a16="http://schemas.microsoft.com/office/drawing/2014/main" id="{DE342E5D-2C05-024D-9B23-9FA85D8B8BB0}"/>
                  </a:ext>
                </a:extLst>
              </p:cNvPr>
              <p:cNvCxnSpPr>
                <a:cxnSpLocks/>
              </p:cNvCxnSpPr>
              <p:nvPr/>
            </p:nvCxnSpPr>
            <p:spPr>
              <a:xfrm rot="10800000">
                <a:off x="2786611" y="49786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3" name="Rectangle 252">
                <a:extLst>
                  <a:ext uri="{FF2B5EF4-FFF2-40B4-BE49-F238E27FC236}">
                    <a16:creationId xmlns:a16="http://schemas.microsoft.com/office/drawing/2014/main" id="{79DB50EF-7C2F-2446-920E-11AFFB7F5BED}"/>
                  </a:ext>
                </a:extLst>
              </p:cNvPr>
              <p:cNvSpPr/>
              <p:nvPr/>
            </p:nvSpPr>
            <p:spPr>
              <a:xfrm>
                <a:off x="2960725" y="3820139"/>
                <a:ext cx="56977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54" name="Rectangle 253">
                <a:extLst>
                  <a:ext uri="{FF2B5EF4-FFF2-40B4-BE49-F238E27FC236}">
                    <a16:creationId xmlns:a16="http://schemas.microsoft.com/office/drawing/2014/main" id="{9BAE29C0-D51E-AE45-85BF-D49E901350C2}"/>
                  </a:ext>
                </a:extLst>
              </p:cNvPr>
              <p:cNvSpPr/>
              <p:nvPr/>
            </p:nvSpPr>
            <p:spPr>
              <a:xfrm>
                <a:off x="2975840" y="5865978"/>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0" name="Rectangle 259">
                <a:extLst>
                  <a:ext uri="{FF2B5EF4-FFF2-40B4-BE49-F238E27FC236}">
                    <a16:creationId xmlns:a16="http://schemas.microsoft.com/office/drawing/2014/main" id="{5BD04208-6D2D-5B49-9F2D-B7543F1BF695}"/>
                  </a:ext>
                </a:extLst>
              </p:cNvPr>
              <p:cNvSpPr/>
              <p:nvPr/>
            </p:nvSpPr>
            <p:spPr>
              <a:xfrm>
                <a:off x="2485184" y="4726091"/>
                <a:ext cx="34336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t>
                </a: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grpSp>
          <p:nvGrpSpPr>
            <p:cNvPr id="173" name="Group 172">
              <a:extLst>
                <a:ext uri="{FF2B5EF4-FFF2-40B4-BE49-F238E27FC236}">
                  <a16:creationId xmlns:a16="http://schemas.microsoft.com/office/drawing/2014/main" id="{19030FB5-8968-B74A-976B-EFEAD50506F0}"/>
                </a:ext>
              </a:extLst>
            </p:cNvPr>
            <p:cNvGrpSpPr/>
            <p:nvPr/>
          </p:nvGrpSpPr>
          <p:grpSpPr>
            <a:xfrm rot="10800000">
              <a:off x="5231505" y="3303722"/>
              <a:ext cx="550910" cy="3480557"/>
              <a:chOff x="8565895" y="1384438"/>
              <a:chExt cx="1138776" cy="1819527"/>
            </a:xfrm>
          </p:grpSpPr>
          <p:cxnSp>
            <p:nvCxnSpPr>
              <p:cNvPr id="174" name="Straight Connector 173">
                <a:extLst>
                  <a:ext uri="{FF2B5EF4-FFF2-40B4-BE49-F238E27FC236}">
                    <a16:creationId xmlns:a16="http://schemas.microsoft.com/office/drawing/2014/main" id="{EC3FBC3C-82F0-AE40-9D3E-B74067B69DF2}"/>
                  </a:ext>
                </a:extLst>
              </p:cNvPr>
              <p:cNvCxnSpPr>
                <a:cxnSpLocks/>
              </p:cNvCxnSpPr>
              <p:nvPr/>
            </p:nvCxnSpPr>
            <p:spPr>
              <a:xfrm rot="10800000" flipH="1" flipV="1">
                <a:off x="8714828" y="1384438"/>
                <a:ext cx="840907" cy="787559"/>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20F26345-A536-084E-B74A-4E3D62B57CAB}"/>
                  </a:ext>
                </a:extLst>
              </p:cNvPr>
              <p:cNvCxnSpPr>
                <a:cxnSpLocks/>
              </p:cNvCxnSpPr>
              <p:nvPr/>
            </p:nvCxnSpPr>
            <p:spPr>
              <a:xfrm rot="10800000" flipH="1">
                <a:off x="8565895" y="2519526"/>
                <a:ext cx="1138776" cy="684439"/>
              </a:xfrm>
              <a:prstGeom prst="line">
                <a:avLst/>
              </a:prstGeom>
              <a:ln w="19050"/>
            </p:spPr>
            <p:style>
              <a:lnRef idx="1">
                <a:schemeClr val="dk1"/>
              </a:lnRef>
              <a:fillRef idx="0">
                <a:schemeClr val="dk1"/>
              </a:fillRef>
              <a:effectRef idx="0">
                <a:schemeClr val="dk1"/>
              </a:effectRef>
              <a:fontRef idx="minor">
                <a:schemeClr val="tx1"/>
              </a:fontRef>
            </p:style>
          </p:cxnSp>
        </p:grpSp>
      </p:grpSp>
      <p:grpSp>
        <p:nvGrpSpPr>
          <p:cNvPr id="97" name="Group 96">
            <a:extLst>
              <a:ext uri="{FF2B5EF4-FFF2-40B4-BE49-F238E27FC236}">
                <a16:creationId xmlns:a16="http://schemas.microsoft.com/office/drawing/2014/main" id="{2CA935D6-493F-FC42-AA51-7C8AE9F62A72}"/>
              </a:ext>
            </a:extLst>
          </p:cNvPr>
          <p:cNvGrpSpPr/>
          <p:nvPr/>
        </p:nvGrpSpPr>
        <p:grpSpPr>
          <a:xfrm>
            <a:off x="1884871" y="736482"/>
            <a:ext cx="2839433" cy="2268045"/>
            <a:chOff x="1884871" y="736482"/>
            <a:chExt cx="2839433" cy="2268045"/>
          </a:xfrm>
        </p:grpSpPr>
        <p:sp>
          <p:nvSpPr>
            <p:cNvPr id="110" name="Rectangle 109">
              <a:extLst>
                <a:ext uri="{FF2B5EF4-FFF2-40B4-BE49-F238E27FC236}">
                  <a16:creationId xmlns:a16="http://schemas.microsoft.com/office/drawing/2014/main" id="{552D9466-1009-2841-83C6-299787C48245}"/>
                </a:ext>
              </a:extLst>
            </p:cNvPr>
            <p:cNvSpPr/>
            <p:nvPr/>
          </p:nvSpPr>
          <p:spPr>
            <a:xfrm>
              <a:off x="2302219" y="1158829"/>
              <a:ext cx="2422085" cy="1845698"/>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11" name="Group 110">
              <a:extLst>
                <a:ext uri="{FF2B5EF4-FFF2-40B4-BE49-F238E27FC236}">
                  <a16:creationId xmlns:a16="http://schemas.microsoft.com/office/drawing/2014/main" id="{5EEA9854-1096-154D-B64C-2C426A8C38BA}"/>
                </a:ext>
              </a:extLst>
            </p:cNvPr>
            <p:cNvGrpSpPr/>
            <p:nvPr/>
          </p:nvGrpSpPr>
          <p:grpSpPr>
            <a:xfrm>
              <a:off x="2428971" y="1680938"/>
              <a:ext cx="1083631" cy="731005"/>
              <a:chOff x="1223341" y="1265937"/>
              <a:chExt cx="1083631" cy="731005"/>
            </a:xfrm>
          </p:grpSpPr>
          <p:pic>
            <p:nvPicPr>
              <p:cNvPr id="112" name="Picture 111">
                <a:extLst>
                  <a:ext uri="{FF2B5EF4-FFF2-40B4-BE49-F238E27FC236}">
                    <a16:creationId xmlns:a16="http://schemas.microsoft.com/office/drawing/2014/main" id="{47DFACDD-18DB-774E-B641-26E654A7D9A8}"/>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1254005" y="1235273"/>
                <a:ext cx="731005" cy="792333"/>
              </a:xfrm>
              <a:prstGeom prst="rect">
                <a:avLst/>
              </a:prstGeom>
            </p:spPr>
          </p:pic>
          <p:cxnSp>
            <p:nvCxnSpPr>
              <p:cNvPr id="113" name="Straight Connector 112">
                <a:extLst>
                  <a:ext uri="{FF2B5EF4-FFF2-40B4-BE49-F238E27FC236}">
                    <a16:creationId xmlns:a16="http://schemas.microsoft.com/office/drawing/2014/main" id="{21C492B5-B4BE-B843-9BB5-E1EE418D5964}"/>
                  </a:ext>
                </a:extLst>
              </p:cNvPr>
              <p:cNvCxnSpPr>
                <a:cxnSpLocks/>
              </p:cNvCxnSpPr>
              <p:nvPr/>
            </p:nvCxnSpPr>
            <p:spPr>
              <a:xfrm flipV="1">
                <a:off x="1509187" y="1310000"/>
                <a:ext cx="797785" cy="83724"/>
              </a:xfrm>
              <a:prstGeom prst="line">
                <a:avLst/>
              </a:prstGeom>
              <a:ln w="19050">
                <a:prstDash val="sysDot"/>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119612AD-77FA-604B-A1C8-9DFAC3B0DA36}"/>
                  </a:ext>
                </a:extLst>
              </p:cNvPr>
              <p:cNvCxnSpPr>
                <a:cxnSpLocks/>
              </p:cNvCxnSpPr>
              <p:nvPr/>
            </p:nvCxnSpPr>
            <p:spPr>
              <a:xfrm>
                <a:off x="1479367" y="1704111"/>
                <a:ext cx="812012" cy="196821"/>
              </a:xfrm>
              <a:prstGeom prst="line">
                <a:avLst/>
              </a:prstGeom>
              <a:ln w="19050">
                <a:prstDash val="sysDot"/>
              </a:ln>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6DFE94AB-4A69-E046-BE6A-A3D42A1066FC}"/>
                </a:ext>
              </a:extLst>
            </p:cNvPr>
            <p:cNvGrpSpPr/>
            <p:nvPr/>
          </p:nvGrpSpPr>
          <p:grpSpPr>
            <a:xfrm>
              <a:off x="3484207" y="1373468"/>
              <a:ext cx="1150668" cy="1506436"/>
              <a:chOff x="2372838" y="1450082"/>
              <a:chExt cx="1150668" cy="1630903"/>
            </a:xfrm>
          </p:grpSpPr>
          <p:grpSp>
            <p:nvGrpSpPr>
              <p:cNvPr id="116" name="Group 115">
                <a:extLst>
                  <a:ext uri="{FF2B5EF4-FFF2-40B4-BE49-F238E27FC236}">
                    <a16:creationId xmlns:a16="http://schemas.microsoft.com/office/drawing/2014/main" id="{E741F835-2386-9044-BB82-98209F29FC95}"/>
                  </a:ext>
                </a:extLst>
              </p:cNvPr>
              <p:cNvGrpSpPr/>
              <p:nvPr/>
            </p:nvGrpSpPr>
            <p:grpSpPr>
              <a:xfrm>
                <a:off x="2372839" y="1450082"/>
                <a:ext cx="1150667" cy="1630903"/>
                <a:chOff x="384443" y="1798097"/>
                <a:chExt cx="1150667" cy="1630903"/>
              </a:xfrm>
            </p:grpSpPr>
            <p:sp>
              <p:nvSpPr>
                <p:cNvPr id="120" name="Rectangle 119">
                  <a:extLst>
                    <a:ext uri="{FF2B5EF4-FFF2-40B4-BE49-F238E27FC236}">
                      <a16:creationId xmlns:a16="http://schemas.microsoft.com/office/drawing/2014/main" id="{76168B57-E29E-2045-9CA4-117F654A6B63}"/>
                    </a:ext>
                  </a:extLst>
                </p:cNvPr>
                <p:cNvSpPr/>
                <p:nvPr/>
              </p:nvSpPr>
              <p:spPr>
                <a:xfrm>
                  <a:off x="384443" y="1798097"/>
                  <a:ext cx="1150667" cy="16309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1" name="Freeform 120">
                  <a:extLst>
                    <a:ext uri="{FF2B5EF4-FFF2-40B4-BE49-F238E27FC236}">
                      <a16:creationId xmlns:a16="http://schemas.microsoft.com/office/drawing/2014/main" id="{D5CF91B9-543D-E94E-B059-C0CBC8B314FE}"/>
                    </a:ext>
                  </a:extLst>
                </p:cNvPr>
                <p:cNvSpPr/>
                <p:nvPr/>
              </p:nvSpPr>
              <p:spPr>
                <a:xfrm>
                  <a:off x="610872" y="2314417"/>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22" name="Freeform 121">
                  <a:extLst>
                    <a:ext uri="{FF2B5EF4-FFF2-40B4-BE49-F238E27FC236}">
                      <a16:creationId xmlns:a16="http://schemas.microsoft.com/office/drawing/2014/main" id="{E946E497-9AE1-1E44-84B6-3AD7CA3C6285}"/>
                    </a:ext>
                  </a:extLst>
                </p:cNvPr>
                <p:cNvSpPr/>
                <p:nvPr/>
              </p:nvSpPr>
              <p:spPr>
                <a:xfrm>
                  <a:off x="615844" y="2585184"/>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17" name="Rectangle 116">
                <a:extLst>
                  <a:ext uri="{FF2B5EF4-FFF2-40B4-BE49-F238E27FC236}">
                    <a16:creationId xmlns:a16="http://schemas.microsoft.com/office/drawing/2014/main" id="{C43DEDFA-9611-494A-9222-A5F73DC15CC1}"/>
                  </a:ext>
                </a:extLst>
              </p:cNvPr>
              <p:cNvSpPr/>
              <p:nvPr/>
            </p:nvSpPr>
            <p:spPr>
              <a:xfrm>
                <a:off x="2372838" y="1848744"/>
                <a:ext cx="1150667" cy="586103"/>
              </a:xfrm>
              <a:prstGeom prst="rect">
                <a:avLst/>
              </a:prstGeom>
              <a:solidFill>
                <a:srgbClr val="F222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18" name="Rectangle 117">
                <a:extLst>
                  <a:ext uri="{FF2B5EF4-FFF2-40B4-BE49-F238E27FC236}">
                    <a16:creationId xmlns:a16="http://schemas.microsoft.com/office/drawing/2014/main" id="{3C2FFFA4-176C-F242-BBBA-7B521BD13F09}"/>
                  </a:ext>
                </a:extLst>
              </p:cNvPr>
              <p:cNvSpPr/>
              <p:nvPr/>
            </p:nvSpPr>
            <p:spPr>
              <a:xfrm>
                <a:off x="2451653" y="1577642"/>
                <a:ext cx="1021433"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roi_begin</a:t>
                </a:r>
              </a:p>
            </p:txBody>
          </p:sp>
          <p:sp>
            <p:nvSpPr>
              <p:cNvPr id="119" name="Rectangle 118">
                <a:extLst>
                  <a:ext uri="{FF2B5EF4-FFF2-40B4-BE49-F238E27FC236}">
                    <a16:creationId xmlns:a16="http://schemas.microsoft.com/office/drawing/2014/main" id="{A18BA5B8-20CD-8D46-B8E0-0C58ADCBB220}"/>
                  </a:ext>
                </a:extLst>
              </p:cNvPr>
              <p:cNvSpPr/>
              <p:nvPr/>
            </p:nvSpPr>
            <p:spPr>
              <a:xfrm>
                <a:off x="2547920" y="2377110"/>
                <a:ext cx="835485"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roi_end</a:t>
                </a:r>
                <a:endPar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grpSp>
        <p:sp>
          <p:nvSpPr>
            <p:cNvPr id="124" name="Rectangle 123">
              <a:extLst>
                <a:ext uri="{FF2B5EF4-FFF2-40B4-BE49-F238E27FC236}">
                  <a16:creationId xmlns:a16="http://schemas.microsoft.com/office/drawing/2014/main" id="{D7D8FFA7-89ED-424A-87D1-F1EE8759A63B}"/>
                </a:ext>
              </a:extLst>
            </p:cNvPr>
            <p:cNvSpPr/>
            <p:nvPr/>
          </p:nvSpPr>
          <p:spPr>
            <a:xfrm>
              <a:off x="2404952" y="2404426"/>
              <a:ext cx="104387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Profiler</a:t>
              </a:r>
            </a:p>
          </p:txBody>
        </p:sp>
        <p:grpSp>
          <p:nvGrpSpPr>
            <p:cNvPr id="153" name="Group 152">
              <a:extLst>
                <a:ext uri="{FF2B5EF4-FFF2-40B4-BE49-F238E27FC236}">
                  <a16:creationId xmlns:a16="http://schemas.microsoft.com/office/drawing/2014/main" id="{F954D159-745E-AE42-84CF-77C789CBFBBC}"/>
                </a:ext>
              </a:extLst>
            </p:cNvPr>
            <p:cNvGrpSpPr/>
            <p:nvPr/>
          </p:nvGrpSpPr>
          <p:grpSpPr>
            <a:xfrm>
              <a:off x="1884871" y="1125488"/>
              <a:ext cx="534754" cy="1801990"/>
              <a:chOff x="8556981" y="1480516"/>
              <a:chExt cx="639488" cy="1801990"/>
            </a:xfrm>
          </p:grpSpPr>
          <p:cxnSp>
            <p:nvCxnSpPr>
              <p:cNvPr id="154" name="Straight Connector 153">
                <a:extLst>
                  <a:ext uri="{FF2B5EF4-FFF2-40B4-BE49-F238E27FC236}">
                    <a16:creationId xmlns:a16="http://schemas.microsoft.com/office/drawing/2014/main" id="{997DE847-D98D-514A-894F-E8DC4E8CCF16}"/>
                  </a:ext>
                </a:extLst>
              </p:cNvPr>
              <p:cNvCxnSpPr>
                <a:cxnSpLocks/>
              </p:cNvCxnSpPr>
              <p:nvPr/>
            </p:nvCxnSpPr>
            <p:spPr>
              <a:xfrm>
                <a:off x="8556981" y="1480516"/>
                <a:ext cx="624180" cy="621757"/>
              </a:xfrm>
              <a:prstGeom prst="line">
                <a:avLst/>
              </a:prstGeom>
              <a:ln w="1905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F84EBE10-4F34-A64B-BFBA-0E1240FC0986}"/>
                  </a:ext>
                </a:extLst>
              </p:cNvPr>
              <p:cNvCxnSpPr>
                <a:cxnSpLocks/>
              </p:cNvCxnSpPr>
              <p:nvPr/>
            </p:nvCxnSpPr>
            <p:spPr>
              <a:xfrm flipV="1">
                <a:off x="8556981" y="2534349"/>
                <a:ext cx="639488" cy="748157"/>
              </a:xfrm>
              <a:prstGeom prst="line">
                <a:avLst/>
              </a:prstGeom>
              <a:ln w="19050"/>
            </p:spPr>
            <p:style>
              <a:lnRef idx="1">
                <a:schemeClr val="dk1"/>
              </a:lnRef>
              <a:fillRef idx="0">
                <a:schemeClr val="dk1"/>
              </a:fillRef>
              <a:effectRef idx="0">
                <a:schemeClr val="dk1"/>
              </a:effectRef>
              <a:fontRef idx="minor">
                <a:schemeClr val="tx1"/>
              </a:fontRef>
            </p:style>
          </p:cxnSp>
        </p:grpSp>
        <p:sp>
          <p:nvSpPr>
            <p:cNvPr id="6" name="Rectangle 5">
              <a:extLst>
                <a:ext uri="{FF2B5EF4-FFF2-40B4-BE49-F238E27FC236}">
                  <a16:creationId xmlns:a16="http://schemas.microsoft.com/office/drawing/2014/main" id="{B2354BE9-0D6A-254D-B5C1-2096414C69DD}"/>
                </a:ext>
              </a:extLst>
            </p:cNvPr>
            <p:cNvSpPr/>
            <p:nvPr/>
          </p:nvSpPr>
          <p:spPr>
            <a:xfrm>
              <a:off x="2302219" y="736482"/>
              <a:ext cx="2422085"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Application Profiling</a:t>
              </a:r>
            </a:p>
          </p:txBody>
        </p:sp>
      </p:grpSp>
      <p:grpSp>
        <p:nvGrpSpPr>
          <p:cNvPr id="182" name="Group 181">
            <a:extLst>
              <a:ext uri="{FF2B5EF4-FFF2-40B4-BE49-F238E27FC236}">
                <a16:creationId xmlns:a16="http://schemas.microsoft.com/office/drawing/2014/main" id="{55067FD7-77FA-044F-93C2-734C41DD09EA}"/>
              </a:ext>
            </a:extLst>
          </p:cNvPr>
          <p:cNvGrpSpPr/>
          <p:nvPr/>
        </p:nvGrpSpPr>
        <p:grpSpPr>
          <a:xfrm>
            <a:off x="34219" y="618869"/>
            <a:ext cx="1970246" cy="2370428"/>
            <a:chOff x="34219" y="618869"/>
            <a:chExt cx="1970246" cy="2370428"/>
          </a:xfrm>
        </p:grpSpPr>
        <p:sp>
          <p:nvSpPr>
            <p:cNvPr id="126" name="Rectangle 125">
              <a:extLst>
                <a:ext uri="{FF2B5EF4-FFF2-40B4-BE49-F238E27FC236}">
                  <a16:creationId xmlns:a16="http://schemas.microsoft.com/office/drawing/2014/main" id="{D2AA2CEE-B166-D74D-B04E-1942696CF979}"/>
                </a:ext>
              </a:extLst>
            </p:cNvPr>
            <p:cNvSpPr/>
            <p:nvPr/>
          </p:nvSpPr>
          <p:spPr>
            <a:xfrm>
              <a:off x="34219" y="1008115"/>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Target Application</a:t>
              </a:r>
            </a:p>
          </p:txBody>
        </p:sp>
        <p:grpSp>
          <p:nvGrpSpPr>
            <p:cNvPr id="96" name="Group 95">
              <a:extLst>
                <a:ext uri="{FF2B5EF4-FFF2-40B4-BE49-F238E27FC236}">
                  <a16:creationId xmlns:a16="http://schemas.microsoft.com/office/drawing/2014/main" id="{42CB0CEF-C999-9C43-A230-0F857D001E90}"/>
                </a:ext>
              </a:extLst>
            </p:cNvPr>
            <p:cNvGrpSpPr/>
            <p:nvPr/>
          </p:nvGrpSpPr>
          <p:grpSpPr>
            <a:xfrm>
              <a:off x="219760" y="618869"/>
              <a:ext cx="1568207" cy="2370428"/>
              <a:chOff x="219760" y="618869"/>
              <a:chExt cx="1568207" cy="2370428"/>
            </a:xfrm>
          </p:grpSpPr>
          <p:sp>
            <p:nvSpPr>
              <p:cNvPr id="125" name="Rectangle 124">
                <a:extLst>
                  <a:ext uri="{FF2B5EF4-FFF2-40B4-BE49-F238E27FC236}">
                    <a16:creationId xmlns:a16="http://schemas.microsoft.com/office/drawing/2014/main" id="{DE179687-1111-3D40-9DBC-D6F753B7D399}"/>
                  </a:ext>
                </a:extLst>
              </p:cNvPr>
              <p:cNvSpPr/>
              <p:nvPr/>
            </p:nvSpPr>
            <p:spPr>
              <a:xfrm>
                <a:off x="245270" y="979903"/>
                <a:ext cx="1542697" cy="2009394"/>
              </a:xfrm>
              <a:prstGeom prst="rect">
                <a:avLst/>
              </a:prstGeom>
              <a:solidFill>
                <a:schemeClr val="accent6">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27" name="Group 126">
                <a:extLst>
                  <a:ext uri="{FF2B5EF4-FFF2-40B4-BE49-F238E27FC236}">
                    <a16:creationId xmlns:a16="http://schemas.microsoft.com/office/drawing/2014/main" id="{0CAC0D48-CABA-B04C-B9F6-C11ED3B1A67C}"/>
                  </a:ext>
                </a:extLst>
              </p:cNvPr>
              <p:cNvGrpSpPr/>
              <p:nvPr/>
            </p:nvGrpSpPr>
            <p:grpSpPr>
              <a:xfrm>
                <a:off x="502434" y="1345308"/>
                <a:ext cx="1161012" cy="1542683"/>
                <a:chOff x="192558" y="815374"/>
                <a:chExt cx="1161012" cy="1542683"/>
              </a:xfrm>
            </p:grpSpPr>
            <p:sp>
              <p:nvSpPr>
                <p:cNvPr id="128" name="Rectangle 127">
                  <a:extLst>
                    <a:ext uri="{FF2B5EF4-FFF2-40B4-BE49-F238E27FC236}">
                      <a16:creationId xmlns:a16="http://schemas.microsoft.com/office/drawing/2014/main" id="{80E00CFA-F899-0143-9343-FFB229492A8B}"/>
                    </a:ext>
                  </a:extLst>
                </p:cNvPr>
                <p:cNvSpPr/>
                <p:nvPr/>
              </p:nvSpPr>
              <p:spPr>
                <a:xfrm>
                  <a:off x="192558" y="815374"/>
                  <a:ext cx="1161012" cy="15426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9" name="Freeform 128">
                  <a:extLst>
                    <a:ext uri="{FF2B5EF4-FFF2-40B4-BE49-F238E27FC236}">
                      <a16:creationId xmlns:a16="http://schemas.microsoft.com/office/drawing/2014/main" id="{CE23A6B4-93C3-A948-BA91-EAAE76BFD94F}"/>
                    </a:ext>
                  </a:extLst>
                </p:cNvPr>
                <p:cNvSpPr/>
                <p:nvPr/>
              </p:nvSpPr>
              <p:spPr>
                <a:xfrm>
                  <a:off x="447346" y="1008621"/>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0" name="Freeform 129">
                  <a:extLst>
                    <a:ext uri="{FF2B5EF4-FFF2-40B4-BE49-F238E27FC236}">
                      <a16:creationId xmlns:a16="http://schemas.microsoft.com/office/drawing/2014/main" id="{E8618E44-97A3-144A-92F6-35AB0200FA97}"/>
                    </a:ext>
                  </a:extLst>
                </p:cNvPr>
                <p:cNvSpPr/>
                <p:nvPr/>
              </p:nvSpPr>
              <p:spPr>
                <a:xfrm>
                  <a:off x="474576" y="1340336"/>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1" name="Freeform 130">
                  <a:extLst>
                    <a:ext uri="{FF2B5EF4-FFF2-40B4-BE49-F238E27FC236}">
                      <a16:creationId xmlns:a16="http://schemas.microsoft.com/office/drawing/2014/main" id="{433D34DB-2DAC-5049-A0DB-695CF0613FA6}"/>
                    </a:ext>
                  </a:extLst>
                </p:cNvPr>
                <p:cNvSpPr/>
                <p:nvPr/>
              </p:nvSpPr>
              <p:spPr>
                <a:xfrm>
                  <a:off x="460805" y="1668670"/>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2" name="Freeform 131">
                  <a:extLst>
                    <a:ext uri="{FF2B5EF4-FFF2-40B4-BE49-F238E27FC236}">
                      <a16:creationId xmlns:a16="http://schemas.microsoft.com/office/drawing/2014/main" id="{CF0E0D82-95BB-E543-8547-B99A9DCA7232}"/>
                    </a:ext>
                  </a:extLst>
                </p:cNvPr>
                <p:cNvSpPr/>
                <p:nvPr/>
              </p:nvSpPr>
              <p:spPr>
                <a:xfrm>
                  <a:off x="474576" y="2001282"/>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33" name="Rectangle 132">
                <a:extLst>
                  <a:ext uri="{FF2B5EF4-FFF2-40B4-BE49-F238E27FC236}">
                    <a16:creationId xmlns:a16="http://schemas.microsoft.com/office/drawing/2014/main" id="{01ADA81E-9F22-2E49-823A-EAFE228161ED}"/>
                  </a:ext>
                </a:extLst>
              </p:cNvPr>
              <p:cNvSpPr/>
              <p:nvPr/>
            </p:nvSpPr>
            <p:spPr>
              <a:xfrm rot="16200000">
                <a:off x="-399340" y="1924514"/>
                <a:ext cx="1545978" cy="307777"/>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Source Code</a:t>
                </a:r>
              </a:p>
            </p:txBody>
          </p:sp>
          <p:sp>
            <p:nvSpPr>
              <p:cNvPr id="38" name="Rectangle 37">
                <a:extLst>
                  <a:ext uri="{FF2B5EF4-FFF2-40B4-BE49-F238E27FC236}">
                    <a16:creationId xmlns:a16="http://schemas.microsoft.com/office/drawing/2014/main" id="{9A1734DD-09B8-1841-9E15-E9630DC408F1}"/>
                  </a:ext>
                </a:extLst>
              </p:cNvPr>
              <p:cNvSpPr/>
              <p:nvPr/>
            </p:nvSpPr>
            <p:spPr>
              <a:xfrm>
                <a:off x="309531" y="618869"/>
                <a:ext cx="141417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User Input</a:t>
                </a:r>
              </a:p>
            </p:txBody>
          </p:sp>
        </p:grpSp>
      </p:grpSp>
      <p:grpSp>
        <p:nvGrpSpPr>
          <p:cNvPr id="181" name="Group 180">
            <a:extLst>
              <a:ext uri="{FF2B5EF4-FFF2-40B4-BE49-F238E27FC236}">
                <a16:creationId xmlns:a16="http://schemas.microsoft.com/office/drawing/2014/main" id="{5BD3EBE0-D55D-7447-8AC7-BDF8C4055E14}"/>
              </a:ext>
            </a:extLst>
          </p:cNvPr>
          <p:cNvGrpSpPr/>
          <p:nvPr/>
        </p:nvGrpSpPr>
        <p:grpSpPr>
          <a:xfrm>
            <a:off x="5846808" y="1853559"/>
            <a:ext cx="3155090" cy="2745983"/>
            <a:chOff x="5846808" y="1853559"/>
            <a:chExt cx="3155090" cy="2745983"/>
          </a:xfrm>
        </p:grpSpPr>
        <p:sp>
          <p:nvSpPr>
            <p:cNvPr id="176" name="Rectangle 175">
              <a:extLst>
                <a:ext uri="{FF2B5EF4-FFF2-40B4-BE49-F238E27FC236}">
                  <a16:creationId xmlns:a16="http://schemas.microsoft.com/office/drawing/2014/main" id="{E153CD6E-2330-764F-861D-132A1A97E7B4}"/>
                </a:ext>
              </a:extLst>
            </p:cNvPr>
            <p:cNvSpPr/>
            <p:nvPr/>
          </p:nvSpPr>
          <p:spPr>
            <a:xfrm>
              <a:off x="5846809" y="3317160"/>
              <a:ext cx="2726377" cy="12823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04" name="Group 103">
              <a:extLst>
                <a:ext uri="{FF2B5EF4-FFF2-40B4-BE49-F238E27FC236}">
                  <a16:creationId xmlns:a16="http://schemas.microsoft.com/office/drawing/2014/main" id="{67AD5102-16EE-7E4D-972A-B8A99542D2EC}"/>
                </a:ext>
              </a:extLst>
            </p:cNvPr>
            <p:cNvGrpSpPr/>
            <p:nvPr/>
          </p:nvGrpSpPr>
          <p:grpSpPr>
            <a:xfrm>
              <a:off x="5846808" y="1853559"/>
              <a:ext cx="3155090" cy="2664079"/>
              <a:chOff x="5846808" y="1853559"/>
              <a:chExt cx="3155090" cy="2664079"/>
            </a:xfrm>
          </p:grpSpPr>
          <p:grpSp>
            <p:nvGrpSpPr>
              <p:cNvPr id="109" name="Group 108">
                <a:extLst>
                  <a:ext uri="{FF2B5EF4-FFF2-40B4-BE49-F238E27FC236}">
                    <a16:creationId xmlns:a16="http://schemas.microsoft.com/office/drawing/2014/main" id="{F53F1044-246E-FA45-9464-8B0EDCE08219}"/>
                  </a:ext>
                </a:extLst>
              </p:cNvPr>
              <p:cNvGrpSpPr/>
              <p:nvPr/>
            </p:nvGrpSpPr>
            <p:grpSpPr>
              <a:xfrm>
                <a:off x="6040999" y="3877225"/>
                <a:ext cx="2290141" cy="640413"/>
                <a:chOff x="4488784" y="987542"/>
                <a:chExt cx="1498728" cy="640413"/>
              </a:xfrm>
            </p:grpSpPr>
            <p:sp>
              <p:nvSpPr>
                <p:cNvPr id="136" name="Rounded Rectangle 135">
                  <a:extLst>
                    <a:ext uri="{FF2B5EF4-FFF2-40B4-BE49-F238E27FC236}">
                      <a16:creationId xmlns:a16="http://schemas.microsoft.com/office/drawing/2014/main" id="{29EE075D-A1FF-AE42-AA04-06F10B5B4FDE}"/>
                    </a:ext>
                  </a:extLst>
                </p:cNvPr>
                <p:cNvSpPr/>
                <p:nvPr/>
              </p:nvSpPr>
              <p:spPr>
                <a:xfrm>
                  <a:off x="4489453" y="987542"/>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Temporal Locality</a:t>
                  </a:r>
                </a:p>
              </p:txBody>
            </p:sp>
            <p:sp>
              <p:nvSpPr>
                <p:cNvPr id="135" name="Rounded Rectangle 134">
                  <a:extLst>
                    <a:ext uri="{FF2B5EF4-FFF2-40B4-BE49-F238E27FC236}">
                      <a16:creationId xmlns:a16="http://schemas.microsoft.com/office/drawing/2014/main" id="{42D6631A-2C26-5D4E-9358-2B5A0E2F0C36}"/>
                    </a:ext>
                  </a:extLst>
                </p:cNvPr>
                <p:cNvSpPr/>
                <p:nvPr/>
              </p:nvSpPr>
              <p:spPr>
                <a:xfrm>
                  <a:off x="4488784" y="1362779"/>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Spatial Locality</a:t>
                  </a:r>
                </a:p>
              </p:txBody>
            </p:sp>
          </p:grpSp>
          <p:grpSp>
            <p:nvGrpSpPr>
              <p:cNvPr id="100" name="Group 99">
                <a:extLst>
                  <a:ext uri="{FF2B5EF4-FFF2-40B4-BE49-F238E27FC236}">
                    <a16:creationId xmlns:a16="http://schemas.microsoft.com/office/drawing/2014/main" id="{430DDD9A-9449-5049-B09B-EECEECBCF1A8}"/>
                  </a:ext>
                </a:extLst>
              </p:cNvPr>
              <p:cNvGrpSpPr/>
              <p:nvPr/>
            </p:nvGrpSpPr>
            <p:grpSpPr>
              <a:xfrm>
                <a:off x="8573186" y="1853559"/>
                <a:ext cx="428712" cy="2107967"/>
                <a:chOff x="8573186" y="1853559"/>
                <a:chExt cx="428712" cy="2107967"/>
              </a:xfrm>
            </p:grpSpPr>
            <p:cxnSp>
              <p:nvCxnSpPr>
                <p:cNvPr id="30" name="Straight Connector 29">
                  <a:extLst>
                    <a:ext uri="{FF2B5EF4-FFF2-40B4-BE49-F238E27FC236}">
                      <a16:creationId xmlns:a16="http://schemas.microsoft.com/office/drawing/2014/main" id="{9E84DC83-5B2A-D54F-AB18-AC9064914AF8}"/>
                    </a:ext>
                  </a:extLst>
                </p:cNvPr>
                <p:cNvCxnSpPr>
                  <a:cxnSpLocks/>
                  <a:stCxn id="139" idx="0"/>
                </p:cNvCxnSpPr>
                <p:nvPr/>
              </p:nvCxnSpPr>
              <p:spPr>
                <a:xfrm flipV="1">
                  <a:off x="8865838" y="1855380"/>
                  <a:ext cx="136058" cy="22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195A58-2D91-054E-B8AB-48789FC34419}"/>
                    </a:ext>
                  </a:extLst>
                </p:cNvPr>
                <p:cNvCxnSpPr>
                  <a:cxnSpLocks/>
                </p:cNvCxnSpPr>
                <p:nvPr/>
              </p:nvCxnSpPr>
              <p:spPr>
                <a:xfrm>
                  <a:off x="9001896" y="1853559"/>
                  <a:ext cx="0" cy="2107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6CD66EA-53C8-7244-94B6-615DE3E753F8}"/>
                    </a:ext>
                  </a:extLst>
                </p:cNvPr>
                <p:cNvCxnSpPr>
                  <a:cxnSpLocks/>
                  <a:endCxn id="176" idx="3"/>
                </p:cNvCxnSpPr>
                <p:nvPr/>
              </p:nvCxnSpPr>
              <p:spPr>
                <a:xfrm flipH="1" flipV="1">
                  <a:off x="8573186" y="3958351"/>
                  <a:ext cx="428712"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94" name="Rectangle 193">
                <a:extLst>
                  <a:ext uri="{FF2B5EF4-FFF2-40B4-BE49-F238E27FC236}">
                    <a16:creationId xmlns:a16="http://schemas.microsoft.com/office/drawing/2014/main" id="{E29F4AB6-70A6-434D-9153-52FFF003F570}"/>
                  </a:ext>
                </a:extLst>
              </p:cNvPr>
              <p:cNvSpPr/>
              <p:nvPr/>
            </p:nvSpPr>
            <p:spPr>
              <a:xfrm>
                <a:off x="5846808" y="3201169"/>
                <a:ext cx="2726379"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Locality-based Clustering</a:t>
                </a:r>
              </a:p>
            </p:txBody>
          </p:sp>
        </p:grpSp>
      </p:grpSp>
      <p:grpSp>
        <p:nvGrpSpPr>
          <p:cNvPr id="180" name="Group 179">
            <a:extLst>
              <a:ext uri="{FF2B5EF4-FFF2-40B4-BE49-F238E27FC236}">
                <a16:creationId xmlns:a16="http://schemas.microsoft.com/office/drawing/2014/main" id="{5A69F14A-5249-5844-A11D-44A658F0C3B5}"/>
              </a:ext>
            </a:extLst>
          </p:cNvPr>
          <p:cNvGrpSpPr/>
          <p:nvPr/>
        </p:nvGrpSpPr>
        <p:grpSpPr>
          <a:xfrm>
            <a:off x="-183966" y="2730453"/>
            <a:ext cx="2930889" cy="4572000"/>
            <a:chOff x="-183966" y="2730453"/>
            <a:chExt cx="2930889" cy="4572000"/>
          </a:xfrm>
        </p:grpSpPr>
        <p:sp>
          <p:nvSpPr>
            <p:cNvPr id="243" name="Rectangle 242">
              <a:extLst>
                <a:ext uri="{FF2B5EF4-FFF2-40B4-BE49-F238E27FC236}">
                  <a16:creationId xmlns:a16="http://schemas.microsoft.com/office/drawing/2014/main" id="{5110AF91-9BFD-BF44-8777-B9D6729B6640}"/>
                </a:ext>
              </a:extLst>
            </p:cNvPr>
            <p:cNvSpPr/>
            <p:nvPr/>
          </p:nvSpPr>
          <p:spPr>
            <a:xfrm rot="5400000">
              <a:off x="-122633" y="3778992"/>
              <a:ext cx="2820431" cy="2423184"/>
            </a:xfrm>
            <a:prstGeom prst="rect">
              <a:avLst/>
            </a:prstGeom>
            <a:solidFill>
              <a:schemeClr val="accent2">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79" name="Group 78">
              <a:extLst>
                <a:ext uri="{FF2B5EF4-FFF2-40B4-BE49-F238E27FC236}">
                  <a16:creationId xmlns:a16="http://schemas.microsoft.com/office/drawing/2014/main" id="{B8177D05-EC2A-8043-904F-E5DD0E5C5930}"/>
                </a:ext>
              </a:extLst>
            </p:cNvPr>
            <p:cNvGrpSpPr/>
            <p:nvPr/>
          </p:nvGrpSpPr>
          <p:grpSpPr>
            <a:xfrm>
              <a:off x="537511" y="3721170"/>
              <a:ext cx="1857490" cy="288229"/>
              <a:chOff x="576273" y="3731512"/>
              <a:chExt cx="1857490" cy="288229"/>
            </a:xfrm>
          </p:grpSpPr>
          <p:sp>
            <p:nvSpPr>
              <p:cNvPr id="245" name="Rectangle 244">
                <a:extLst>
                  <a:ext uri="{FF2B5EF4-FFF2-40B4-BE49-F238E27FC236}">
                    <a16:creationId xmlns:a16="http://schemas.microsoft.com/office/drawing/2014/main" id="{ACB84EEB-EC73-2841-B1E5-A92005F0ED1D}"/>
                  </a:ext>
                </a:extLst>
              </p:cNvPr>
              <p:cNvSpPr/>
              <p:nvPr/>
            </p:nvSpPr>
            <p:spPr>
              <a:xfrm rot="5400000">
                <a:off x="1314554" y="2993231"/>
                <a:ext cx="288229" cy="1764792"/>
              </a:xfrm>
              <a:prstGeom prst="rect">
                <a:avLst/>
              </a:prstGeom>
              <a:solidFill>
                <a:schemeClr val="accent2">
                  <a:lumMod val="60000"/>
                  <a:lumOff val="40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Bandwidth</a:t>
                </a:r>
              </a:p>
            </p:txBody>
          </p:sp>
          <p:cxnSp>
            <p:nvCxnSpPr>
              <p:cNvPr id="261" name="Straight Connector 260">
                <a:extLst>
                  <a:ext uri="{FF2B5EF4-FFF2-40B4-BE49-F238E27FC236}">
                    <a16:creationId xmlns:a16="http://schemas.microsoft.com/office/drawing/2014/main" id="{DBDF9D33-3D1A-6E48-9277-3B7CA035F23E}"/>
                  </a:ext>
                </a:extLst>
              </p:cNvPr>
              <p:cNvCxnSpPr>
                <a:cxnSpLocks/>
                <a:endCxn id="245" idx="0"/>
              </p:cNvCxnSpPr>
              <p:nvPr/>
            </p:nvCxnSpPr>
            <p:spPr>
              <a:xfrm flipH="1" flipV="1">
                <a:off x="2341065" y="3875628"/>
                <a:ext cx="92698"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8381FF2A-3F17-AC4A-8677-E2107E14D795}"/>
                </a:ext>
              </a:extLst>
            </p:cNvPr>
            <p:cNvGrpSpPr/>
            <p:nvPr/>
          </p:nvGrpSpPr>
          <p:grpSpPr>
            <a:xfrm>
              <a:off x="537240" y="4143333"/>
              <a:ext cx="1856232" cy="288230"/>
              <a:chOff x="576272" y="4143333"/>
              <a:chExt cx="1856232" cy="288230"/>
            </a:xfrm>
            <a:solidFill>
              <a:schemeClr val="accent2">
                <a:lumMod val="40000"/>
                <a:lumOff val="60000"/>
              </a:schemeClr>
            </a:solidFill>
          </p:grpSpPr>
          <p:sp>
            <p:nvSpPr>
              <p:cNvPr id="255" name="Rectangle 254">
                <a:extLst>
                  <a:ext uri="{FF2B5EF4-FFF2-40B4-BE49-F238E27FC236}">
                    <a16:creationId xmlns:a16="http://schemas.microsoft.com/office/drawing/2014/main" id="{8DF493D5-66AC-684E-9433-AB8474F65F37}"/>
                  </a:ext>
                </a:extLst>
              </p:cNvPr>
              <p:cNvSpPr/>
              <p:nvPr/>
            </p:nvSpPr>
            <p:spPr>
              <a:xfrm rot="5400000">
                <a:off x="1314553" y="3405052"/>
                <a:ext cx="288230" cy="176479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Latency</a:t>
                </a:r>
              </a:p>
            </p:txBody>
          </p:sp>
          <p:cxnSp>
            <p:nvCxnSpPr>
              <p:cNvPr id="262" name="Straight Connector 261">
                <a:extLst>
                  <a:ext uri="{FF2B5EF4-FFF2-40B4-BE49-F238E27FC236}">
                    <a16:creationId xmlns:a16="http://schemas.microsoft.com/office/drawing/2014/main" id="{7F9EF865-00ED-2240-B1DB-10225B23141B}"/>
                  </a:ext>
                </a:extLst>
              </p:cNvPr>
              <p:cNvCxnSpPr>
                <a:cxnSpLocks/>
                <a:endCxn id="255" idx="0"/>
              </p:cNvCxnSpPr>
              <p:nvPr/>
            </p:nvCxnSpPr>
            <p:spPr>
              <a:xfrm flipH="1">
                <a:off x="2341064" y="4285703"/>
                <a:ext cx="91440" cy="1745"/>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AFC33E29-F3B7-DD43-BECE-190EB0D1A404}"/>
                </a:ext>
              </a:extLst>
            </p:cNvPr>
            <p:cNvGrpSpPr/>
            <p:nvPr/>
          </p:nvGrpSpPr>
          <p:grpSpPr>
            <a:xfrm>
              <a:off x="534289" y="4563596"/>
              <a:ext cx="1854318" cy="288231"/>
              <a:chOff x="578390" y="4555153"/>
              <a:chExt cx="1854318" cy="288231"/>
            </a:xfrm>
          </p:grpSpPr>
          <p:sp>
            <p:nvSpPr>
              <p:cNvPr id="256" name="Rectangle 255">
                <a:extLst>
                  <a:ext uri="{FF2B5EF4-FFF2-40B4-BE49-F238E27FC236}">
                    <a16:creationId xmlns:a16="http://schemas.microsoft.com/office/drawing/2014/main" id="{9C8FBBB3-355B-D546-B52D-4DE5262ED37C}"/>
                  </a:ext>
                </a:extLst>
              </p:cNvPr>
              <p:cNvSpPr/>
              <p:nvPr/>
            </p:nvSpPr>
            <p:spPr>
              <a:xfrm rot="5400000">
                <a:off x="1315992" y="3817551"/>
                <a:ext cx="288231" cy="1763436"/>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L1/L2 Cache Capacity</a:t>
                </a:r>
              </a:p>
            </p:txBody>
          </p:sp>
          <p:cxnSp>
            <p:nvCxnSpPr>
              <p:cNvPr id="263" name="Straight Connector 262">
                <a:extLst>
                  <a:ext uri="{FF2B5EF4-FFF2-40B4-BE49-F238E27FC236}">
                    <a16:creationId xmlns:a16="http://schemas.microsoft.com/office/drawing/2014/main" id="{4091E32D-BE45-4E46-9423-0A5A22AFF43B}"/>
                  </a:ext>
                </a:extLst>
              </p:cNvPr>
              <p:cNvCxnSpPr>
                <a:cxnSpLocks/>
                <a:endCxn id="256" idx="0"/>
              </p:cNvCxnSpPr>
              <p:nvPr/>
            </p:nvCxnSpPr>
            <p:spPr>
              <a:xfrm flipH="1" flipV="1">
                <a:off x="2341826" y="4699270"/>
                <a:ext cx="90882"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43D8023-BF1C-884C-9AA7-78A7368A784D}"/>
                </a:ext>
              </a:extLst>
            </p:cNvPr>
            <p:cNvGrpSpPr/>
            <p:nvPr/>
          </p:nvGrpSpPr>
          <p:grpSpPr>
            <a:xfrm>
              <a:off x="534274" y="4986563"/>
              <a:ext cx="1854876" cy="292608"/>
              <a:chOff x="578389" y="4966974"/>
              <a:chExt cx="1854876" cy="292608"/>
            </a:xfrm>
            <a:solidFill>
              <a:srgbClr val="F7CCAD"/>
            </a:solidFill>
          </p:grpSpPr>
          <p:sp>
            <p:nvSpPr>
              <p:cNvPr id="257" name="Rectangle 256">
                <a:extLst>
                  <a:ext uri="{FF2B5EF4-FFF2-40B4-BE49-F238E27FC236}">
                    <a16:creationId xmlns:a16="http://schemas.microsoft.com/office/drawing/2014/main" id="{47B93715-DF46-DF4A-89C9-1D9271404F65}"/>
                  </a:ext>
                </a:extLst>
              </p:cNvPr>
              <p:cNvSpPr/>
              <p:nvPr/>
            </p:nvSpPr>
            <p:spPr>
              <a:xfrm rot="5400000">
                <a:off x="1313803" y="4231560"/>
                <a:ext cx="292608" cy="1763435"/>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L3 Cache Contention</a:t>
                </a:r>
              </a:p>
            </p:txBody>
          </p:sp>
          <p:cxnSp>
            <p:nvCxnSpPr>
              <p:cNvPr id="264" name="Straight Connector 263">
                <a:extLst>
                  <a:ext uri="{FF2B5EF4-FFF2-40B4-BE49-F238E27FC236}">
                    <a16:creationId xmlns:a16="http://schemas.microsoft.com/office/drawing/2014/main" id="{E4CAE7BE-3FC3-BD4D-9D73-2137D190BB26}"/>
                  </a:ext>
                </a:extLst>
              </p:cNvPr>
              <p:cNvCxnSpPr>
                <a:cxnSpLocks/>
                <a:endCxn id="257" idx="0"/>
              </p:cNvCxnSpPr>
              <p:nvPr/>
            </p:nvCxnSpPr>
            <p:spPr>
              <a:xfrm flipH="1" flipV="1">
                <a:off x="2341825" y="5113278"/>
                <a:ext cx="91440"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E64C76E6-8EA4-6543-B24D-A034083EA913}"/>
                </a:ext>
              </a:extLst>
            </p:cNvPr>
            <p:cNvGrpSpPr/>
            <p:nvPr/>
          </p:nvGrpSpPr>
          <p:grpSpPr>
            <a:xfrm>
              <a:off x="530314" y="5428381"/>
              <a:ext cx="1855866" cy="292608"/>
              <a:chOff x="578390" y="5377499"/>
              <a:chExt cx="1855866" cy="292805"/>
            </a:xfrm>
          </p:grpSpPr>
          <p:sp>
            <p:nvSpPr>
              <p:cNvPr id="258" name="Rectangle 257">
                <a:extLst>
                  <a:ext uri="{FF2B5EF4-FFF2-40B4-BE49-F238E27FC236}">
                    <a16:creationId xmlns:a16="http://schemas.microsoft.com/office/drawing/2014/main" id="{A0D24CE7-D35A-C843-871B-8ABD67784FAB}"/>
                  </a:ext>
                </a:extLst>
              </p:cNvPr>
              <p:cNvSpPr/>
              <p:nvPr/>
            </p:nvSpPr>
            <p:spPr>
              <a:xfrm rot="5400000">
                <a:off x="1314008" y="4641881"/>
                <a:ext cx="292805" cy="1764041"/>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 Cache Capacity</a:t>
                </a:r>
              </a:p>
            </p:txBody>
          </p:sp>
          <p:cxnSp>
            <p:nvCxnSpPr>
              <p:cNvPr id="265" name="Straight Connector 264">
                <a:extLst>
                  <a:ext uri="{FF2B5EF4-FFF2-40B4-BE49-F238E27FC236}">
                    <a16:creationId xmlns:a16="http://schemas.microsoft.com/office/drawing/2014/main" id="{A00127A9-DE25-974F-BB19-3BFCBE74F2E8}"/>
                  </a:ext>
                </a:extLst>
              </p:cNvPr>
              <p:cNvCxnSpPr>
                <a:cxnSpLocks/>
                <a:endCxn id="258" idx="0"/>
              </p:cNvCxnSpPr>
              <p:nvPr/>
            </p:nvCxnSpPr>
            <p:spPr>
              <a:xfrm flipH="1" flipV="1">
                <a:off x="2342432" y="5523903"/>
                <a:ext cx="91824"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2FF01A75-0F98-F642-822C-21CB13110432}"/>
                </a:ext>
              </a:extLst>
            </p:cNvPr>
            <p:cNvGrpSpPr/>
            <p:nvPr/>
          </p:nvGrpSpPr>
          <p:grpSpPr>
            <a:xfrm>
              <a:off x="530973" y="5870200"/>
              <a:ext cx="1858714" cy="292608"/>
              <a:chOff x="578389" y="5789319"/>
              <a:chExt cx="1858714" cy="292608"/>
            </a:xfrm>
            <a:solidFill>
              <a:srgbClr val="F7CCAD"/>
            </a:solidFill>
          </p:grpSpPr>
          <p:sp>
            <p:nvSpPr>
              <p:cNvPr id="259" name="Rectangle 258">
                <a:extLst>
                  <a:ext uri="{FF2B5EF4-FFF2-40B4-BE49-F238E27FC236}">
                    <a16:creationId xmlns:a16="http://schemas.microsoft.com/office/drawing/2014/main" id="{8A56611B-D5C3-9B48-B68B-267D7CEC58F6}"/>
                  </a:ext>
                </a:extLst>
              </p:cNvPr>
              <p:cNvSpPr/>
              <p:nvPr/>
            </p:nvSpPr>
            <p:spPr>
              <a:xfrm rot="5400000">
                <a:off x="1314106" y="5053602"/>
                <a:ext cx="292608" cy="176404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Compute-Bound</a:t>
                </a:r>
              </a:p>
            </p:txBody>
          </p:sp>
          <p:cxnSp>
            <p:nvCxnSpPr>
              <p:cNvPr id="266" name="Straight Connector 265">
                <a:extLst>
                  <a:ext uri="{FF2B5EF4-FFF2-40B4-BE49-F238E27FC236}">
                    <a16:creationId xmlns:a16="http://schemas.microsoft.com/office/drawing/2014/main" id="{C2B32F69-526B-2041-8DFD-F26911037B49}"/>
                  </a:ext>
                </a:extLst>
              </p:cNvPr>
              <p:cNvCxnSpPr>
                <a:cxnSpLocks/>
                <a:endCxn id="259" idx="0"/>
              </p:cNvCxnSpPr>
              <p:nvPr/>
            </p:nvCxnSpPr>
            <p:spPr>
              <a:xfrm flipH="1" flipV="1">
                <a:off x="2342431" y="5935623"/>
                <a:ext cx="94672"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AED7BDFC-6819-A546-B750-007439F4C1E6}"/>
                </a:ext>
              </a:extLst>
            </p:cNvPr>
            <p:cNvSpPr/>
            <p:nvPr/>
          </p:nvSpPr>
          <p:spPr>
            <a:xfrm rot="16200000">
              <a:off x="-2005341" y="4847176"/>
              <a:ext cx="4572000" cy="33855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Memory Bottleneck Classes</a:t>
              </a:r>
            </a:p>
          </p:txBody>
        </p:sp>
        <p:sp>
          <p:nvSpPr>
            <p:cNvPr id="220" name="Rectangle 219">
              <a:extLst>
                <a:ext uri="{FF2B5EF4-FFF2-40B4-BE49-F238E27FC236}">
                  <a16:creationId xmlns:a16="http://schemas.microsoft.com/office/drawing/2014/main" id="{09C1FB5C-1A31-494E-9FF6-6AD0C88F744A}"/>
                </a:ext>
              </a:extLst>
            </p:cNvPr>
            <p:cNvSpPr/>
            <p:nvPr/>
          </p:nvSpPr>
          <p:spPr>
            <a:xfrm>
              <a:off x="-183966" y="3224820"/>
              <a:ext cx="29308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Methodology Output</a:t>
              </a:r>
            </a:p>
          </p:txBody>
        </p:sp>
      </p:grpSp>
      <p:grpSp>
        <p:nvGrpSpPr>
          <p:cNvPr id="105" name="Group 104">
            <a:extLst>
              <a:ext uri="{FF2B5EF4-FFF2-40B4-BE49-F238E27FC236}">
                <a16:creationId xmlns:a16="http://schemas.microsoft.com/office/drawing/2014/main" id="{7BD2A736-93A3-1348-BB50-5C925BE3867E}"/>
              </a:ext>
            </a:extLst>
          </p:cNvPr>
          <p:cNvGrpSpPr/>
          <p:nvPr/>
        </p:nvGrpSpPr>
        <p:grpSpPr>
          <a:xfrm>
            <a:off x="5839230" y="3958351"/>
            <a:ext cx="3162666" cy="2825927"/>
            <a:chOff x="5839230" y="3958351"/>
            <a:chExt cx="3162666" cy="2825927"/>
          </a:xfrm>
        </p:grpSpPr>
        <p:grpSp>
          <p:nvGrpSpPr>
            <p:cNvPr id="161" name="Group 160">
              <a:extLst>
                <a:ext uri="{FF2B5EF4-FFF2-40B4-BE49-F238E27FC236}">
                  <a16:creationId xmlns:a16="http://schemas.microsoft.com/office/drawing/2014/main" id="{0220B01A-B958-CD45-864B-20A0AEE3B640}"/>
                </a:ext>
              </a:extLst>
            </p:cNvPr>
            <p:cNvGrpSpPr/>
            <p:nvPr/>
          </p:nvGrpSpPr>
          <p:grpSpPr>
            <a:xfrm>
              <a:off x="5839232" y="4712174"/>
              <a:ext cx="2733954" cy="2072104"/>
              <a:chOff x="6709876" y="2394997"/>
              <a:chExt cx="2733954" cy="2072104"/>
            </a:xfrm>
          </p:grpSpPr>
          <p:sp>
            <p:nvSpPr>
              <p:cNvPr id="162" name="Rectangle 161">
                <a:extLst>
                  <a:ext uri="{FF2B5EF4-FFF2-40B4-BE49-F238E27FC236}">
                    <a16:creationId xmlns:a16="http://schemas.microsoft.com/office/drawing/2014/main" id="{FBD98893-3B55-1540-B6DC-C5EA9FC39F24}"/>
                  </a:ext>
                </a:extLst>
              </p:cNvPr>
              <p:cNvSpPr/>
              <p:nvPr/>
            </p:nvSpPr>
            <p:spPr>
              <a:xfrm>
                <a:off x="6709876" y="2394997"/>
                <a:ext cx="2733954" cy="2072104"/>
              </a:xfrm>
              <a:prstGeom prst="rect">
                <a:avLst/>
              </a:prstGeom>
              <a:solidFill>
                <a:srgbClr val="FFFF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64" name="Group 163">
                <a:extLst>
                  <a:ext uri="{FF2B5EF4-FFF2-40B4-BE49-F238E27FC236}">
                    <a16:creationId xmlns:a16="http://schemas.microsoft.com/office/drawing/2014/main" id="{26A3FA54-59C6-6A41-8243-D059022367D3}"/>
                  </a:ext>
                </a:extLst>
              </p:cNvPr>
              <p:cNvGrpSpPr/>
              <p:nvPr/>
            </p:nvGrpSpPr>
            <p:grpSpPr>
              <a:xfrm>
                <a:off x="6911643" y="3037437"/>
                <a:ext cx="2287368" cy="1336136"/>
                <a:chOff x="7342803" y="785533"/>
                <a:chExt cx="2287368" cy="1336136"/>
              </a:xfrm>
            </p:grpSpPr>
            <p:grpSp>
              <p:nvGrpSpPr>
                <p:cNvPr id="167" name="Group 166">
                  <a:extLst>
                    <a:ext uri="{FF2B5EF4-FFF2-40B4-BE49-F238E27FC236}">
                      <a16:creationId xmlns:a16="http://schemas.microsoft.com/office/drawing/2014/main" id="{2BD570D6-697F-C940-9CF1-F18F374158E6}"/>
                    </a:ext>
                  </a:extLst>
                </p:cNvPr>
                <p:cNvGrpSpPr/>
                <p:nvPr/>
              </p:nvGrpSpPr>
              <p:grpSpPr>
                <a:xfrm>
                  <a:off x="7342803" y="1190909"/>
                  <a:ext cx="2268820" cy="930760"/>
                  <a:chOff x="4856024" y="2742516"/>
                  <a:chExt cx="2268820" cy="930760"/>
                </a:xfrm>
              </p:grpSpPr>
              <p:sp>
                <p:nvSpPr>
                  <p:cNvPr id="169" name="Rounded Rectangle 168">
                    <a:extLst>
                      <a:ext uri="{FF2B5EF4-FFF2-40B4-BE49-F238E27FC236}">
                        <a16:creationId xmlns:a16="http://schemas.microsoft.com/office/drawing/2014/main" id="{9E8C29A8-F117-2445-BCAE-D643E82DE6E0}"/>
                      </a:ext>
                    </a:extLst>
                  </p:cNvPr>
                  <p:cNvSpPr/>
                  <p:nvPr/>
                </p:nvSpPr>
                <p:spPr>
                  <a:xfrm>
                    <a:off x="4856024" y="2742516"/>
                    <a:ext cx="2268820" cy="323519"/>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LLC MPKI</a:t>
                    </a:r>
                  </a:p>
                </p:txBody>
              </p:sp>
              <p:sp>
                <p:nvSpPr>
                  <p:cNvPr id="170" name="Rounded Rectangle 169">
                    <a:extLst>
                      <a:ext uri="{FF2B5EF4-FFF2-40B4-BE49-F238E27FC236}">
                        <a16:creationId xmlns:a16="http://schemas.microsoft.com/office/drawing/2014/main" id="{A91CF9B5-CB62-2347-86B3-10DBCF38E5AB}"/>
                      </a:ext>
                    </a:extLst>
                  </p:cNvPr>
                  <p:cNvSpPr/>
                  <p:nvPr/>
                </p:nvSpPr>
                <p:spPr>
                  <a:xfrm>
                    <a:off x="4856024" y="3160205"/>
                    <a:ext cx="2268819" cy="513071"/>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Last-to-First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Miss Ratio (LFMR)</a:t>
                    </a:r>
                  </a:p>
                </p:txBody>
              </p:sp>
            </p:grpSp>
            <p:sp>
              <p:nvSpPr>
                <p:cNvPr id="166" name="Rounded Rectangle 165">
                  <a:extLst>
                    <a:ext uri="{FF2B5EF4-FFF2-40B4-BE49-F238E27FC236}">
                      <a16:creationId xmlns:a16="http://schemas.microsoft.com/office/drawing/2014/main" id="{03EDAE7C-784D-2A4E-8C34-AAC75FE6602D}"/>
                    </a:ext>
                  </a:extLst>
                </p:cNvPr>
                <p:cNvSpPr/>
                <p:nvPr/>
              </p:nvSpPr>
              <p:spPr>
                <a:xfrm>
                  <a:off x="7342803" y="785533"/>
                  <a:ext cx="2287368" cy="314220"/>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Arithmetic Intensity</a:t>
                  </a:r>
                </a:p>
              </p:txBody>
            </p:sp>
          </p:grpSp>
        </p:grpSp>
        <p:sp>
          <p:nvSpPr>
            <p:cNvPr id="198" name="Rectangle 197">
              <a:extLst>
                <a:ext uri="{FF2B5EF4-FFF2-40B4-BE49-F238E27FC236}">
                  <a16:creationId xmlns:a16="http://schemas.microsoft.com/office/drawing/2014/main" id="{A16657A7-B43E-744C-9D7C-AA01AD285B96}"/>
                </a:ext>
              </a:extLst>
            </p:cNvPr>
            <p:cNvSpPr/>
            <p:nvPr/>
          </p:nvSpPr>
          <p:spPr>
            <a:xfrm>
              <a:off x="5839230" y="4719979"/>
              <a:ext cx="2733956" cy="557784"/>
            </a:xfrm>
            <a:prstGeom prst="rect">
              <a:avLst/>
            </a:prstGeom>
            <a:solidFill>
              <a:srgbClr val="333F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Memory Bottleneck Class.</a:t>
              </a:r>
            </a:p>
          </p:txBody>
        </p:sp>
        <p:grpSp>
          <p:nvGrpSpPr>
            <p:cNvPr id="102" name="Group 101">
              <a:extLst>
                <a:ext uri="{FF2B5EF4-FFF2-40B4-BE49-F238E27FC236}">
                  <a16:creationId xmlns:a16="http://schemas.microsoft.com/office/drawing/2014/main" id="{C077B7A4-27FC-2D45-88F0-FA4DE83CBDB3}"/>
                </a:ext>
              </a:extLst>
            </p:cNvPr>
            <p:cNvGrpSpPr/>
            <p:nvPr/>
          </p:nvGrpSpPr>
          <p:grpSpPr>
            <a:xfrm>
              <a:off x="8565610" y="3958351"/>
              <a:ext cx="436286" cy="1817116"/>
              <a:chOff x="8565610" y="3958351"/>
              <a:chExt cx="436286" cy="1817116"/>
            </a:xfrm>
          </p:grpSpPr>
          <p:cxnSp>
            <p:nvCxnSpPr>
              <p:cNvPr id="179" name="Straight Arrow Connector 178">
                <a:extLst>
                  <a:ext uri="{FF2B5EF4-FFF2-40B4-BE49-F238E27FC236}">
                    <a16:creationId xmlns:a16="http://schemas.microsoft.com/office/drawing/2014/main" id="{EF1A96B5-9A92-EC4B-8A85-EAE616D9A494}"/>
                  </a:ext>
                </a:extLst>
              </p:cNvPr>
              <p:cNvCxnSpPr>
                <a:cxnSpLocks/>
              </p:cNvCxnSpPr>
              <p:nvPr/>
            </p:nvCxnSpPr>
            <p:spPr>
              <a:xfrm flipH="1">
                <a:off x="8565610" y="5775467"/>
                <a:ext cx="43628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4009172-7064-4346-9621-ABE20B301D86}"/>
                  </a:ext>
                </a:extLst>
              </p:cNvPr>
              <p:cNvCxnSpPr>
                <a:cxnSpLocks/>
              </p:cNvCxnSpPr>
              <p:nvPr/>
            </p:nvCxnSpPr>
            <p:spPr>
              <a:xfrm>
                <a:off x="9001125" y="3958351"/>
                <a:ext cx="0" cy="18171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4" name="Straight Connector 183">
            <a:extLst>
              <a:ext uri="{FF2B5EF4-FFF2-40B4-BE49-F238E27FC236}">
                <a16:creationId xmlns:a16="http://schemas.microsoft.com/office/drawing/2014/main" id="{5605DF4A-F3F2-CC4D-9023-CFBE3E0AB169}"/>
              </a:ext>
            </a:extLst>
          </p:cNvPr>
          <p:cNvCxnSpPr>
            <a:cxnSpLocks/>
          </p:cNvCxnSpPr>
          <p:nvPr/>
        </p:nvCxnSpPr>
        <p:spPr>
          <a:xfrm>
            <a:off x="309531" y="3108880"/>
            <a:ext cx="838955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63" name="Group 162">
            <a:extLst>
              <a:ext uri="{FF2B5EF4-FFF2-40B4-BE49-F238E27FC236}">
                <a16:creationId xmlns:a16="http://schemas.microsoft.com/office/drawing/2014/main" id="{7713FE8C-DF81-C54A-AB72-6E14A130CB73}"/>
              </a:ext>
            </a:extLst>
          </p:cNvPr>
          <p:cNvGrpSpPr/>
          <p:nvPr/>
        </p:nvGrpSpPr>
        <p:grpSpPr>
          <a:xfrm>
            <a:off x="35440" y="684327"/>
            <a:ext cx="9138932" cy="6132873"/>
            <a:chOff x="35440" y="675449"/>
            <a:chExt cx="9138932" cy="6132873"/>
          </a:xfrm>
        </p:grpSpPr>
        <p:sp>
          <p:nvSpPr>
            <p:cNvPr id="165" name="Rectangle 164">
              <a:extLst>
                <a:ext uri="{FF2B5EF4-FFF2-40B4-BE49-F238E27FC236}">
                  <a16:creationId xmlns:a16="http://schemas.microsoft.com/office/drawing/2014/main" id="{FDBBCE1E-1C96-1B42-9717-57112FF86F62}"/>
                </a:ext>
              </a:extLst>
            </p:cNvPr>
            <p:cNvSpPr/>
            <p:nvPr/>
          </p:nvSpPr>
          <p:spPr>
            <a:xfrm>
              <a:off x="4734968" y="675449"/>
              <a:ext cx="4288889" cy="2225525"/>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8" name="Rectangle 167">
              <a:extLst>
                <a:ext uri="{FF2B5EF4-FFF2-40B4-BE49-F238E27FC236}">
                  <a16:creationId xmlns:a16="http://schemas.microsoft.com/office/drawing/2014/main" id="{BE9C9A79-340C-454D-8898-6B85C347E0AA}"/>
                </a:ext>
              </a:extLst>
            </p:cNvPr>
            <p:cNvSpPr/>
            <p:nvPr/>
          </p:nvSpPr>
          <p:spPr>
            <a:xfrm>
              <a:off x="35440" y="3131550"/>
              <a:ext cx="9042027" cy="3298489"/>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 name="Rectangle 170">
              <a:extLst>
                <a:ext uri="{FF2B5EF4-FFF2-40B4-BE49-F238E27FC236}">
                  <a16:creationId xmlns:a16="http://schemas.microsoft.com/office/drawing/2014/main" id="{D8FC8774-3F8C-534D-8BB1-35C4CAA84151}"/>
                </a:ext>
              </a:extLst>
            </p:cNvPr>
            <p:cNvSpPr/>
            <p:nvPr/>
          </p:nvSpPr>
          <p:spPr>
            <a:xfrm>
              <a:off x="5066805" y="6389816"/>
              <a:ext cx="4086603" cy="41850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 name="Rectangle 171">
              <a:extLst>
                <a:ext uri="{FF2B5EF4-FFF2-40B4-BE49-F238E27FC236}">
                  <a16:creationId xmlns:a16="http://schemas.microsoft.com/office/drawing/2014/main" id="{3BC59A3F-A5B5-C84C-88DB-42B2DFE3E40D}"/>
                </a:ext>
              </a:extLst>
            </p:cNvPr>
            <p:cNvSpPr/>
            <p:nvPr/>
          </p:nvSpPr>
          <p:spPr>
            <a:xfrm>
              <a:off x="8909414" y="2902843"/>
              <a:ext cx="264958" cy="292808"/>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808820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
                                        </p:tgtEl>
                                        <p:attrNameLst>
                                          <p:attrName>style.visibility</p:attrName>
                                        </p:attrNameLst>
                                      </p:cBhvr>
                                      <p:to>
                                        <p:strVal val="visible"/>
                                      </p:to>
                                    </p:set>
                                    <p:animEffect transition="in" filter="fade">
                                      <p:cBhvr>
                                        <p:cTn id="7" dur="5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CEBC11-E63A-4446-921E-28F4A466B862}"/>
              </a:ext>
            </a:extLst>
          </p:cNvPr>
          <p:cNvSpPr>
            <a:spLocks noGrp="1"/>
          </p:cNvSpPr>
          <p:nvPr>
            <p:ph type="title"/>
          </p:nvPr>
        </p:nvSpPr>
        <p:spPr/>
        <p:txBody>
          <a:bodyPr/>
          <a:lstStyle/>
          <a:p>
            <a:r>
              <a:rPr lang="en-US" dirty="0"/>
              <a:t>Step 1: Application Profiling</a:t>
            </a:r>
          </a:p>
        </p:txBody>
      </p:sp>
      <p:sp>
        <p:nvSpPr>
          <p:cNvPr id="3" name="Espaço Reservado para Conteúdo 2">
            <a:extLst>
              <a:ext uri="{FF2B5EF4-FFF2-40B4-BE49-F238E27FC236}">
                <a16:creationId xmlns:a16="http://schemas.microsoft.com/office/drawing/2014/main" id="{2462783E-F658-4225-AE9A-DEA70F9FEFCF}"/>
              </a:ext>
            </a:extLst>
          </p:cNvPr>
          <p:cNvSpPr>
            <a:spLocks noGrp="1"/>
          </p:cNvSpPr>
          <p:nvPr>
            <p:ph idx="1"/>
          </p:nvPr>
        </p:nvSpPr>
        <p:spPr>
          <a:xfrm>
            <a:off x="75991" y="813917"/>
            <a:ext cx="8987622" cy="985334"/>
          </a:xfrm>
        </p:spPr>
        <p:txBody>
          <a:bodyPr/>
          <a:lstStyle/>
          <a:p>
            <a:pPr marL="0" indent="0">
              <a:buNone/>
            </a:pPr>
            <a:r>
              <a:rPr lang="en-US" dirty="0">
                <a:solidFill>
                  <a:schemeClr val="accent5"/>
                </a:solidFill>
              </a:rPr>
              <a:t>Goal: </a:t>
            </a:r>
            <a:r>
              <a:rPr lang="en-US" dirty="0"/>
              <a:t>Identify </a:t>
            </a:r>
            <a:r>
              <a:rPr lang="en-US" b="1" dirty="0">
                <a:solidFill>
                  <a:schemeClr val="accent5"/>
                </a:solidFill>
              </a:rPr>
              <a:t>application</a:t>
            </a:r>
            <a:r>
              <a:rPr lang="en-US" dirty="0"/>
              <a:t> </a:t>
            </a:r>
            <a:r>
              <a:rPr lang="en-US" b="1" dirty="0">
                <a:solidFill>
                  <a:schemeClr val="accent5"/>
                </a:solidFill>
              </a:rPr>
              <a:t>functions</a:t>
            </a:r>
            <a:r>
              <a:rPr lang="en-US" dirty="0"/>
              <a:t> that suffer from </a:t>
            </a:r>
            <a:r>
              <a:rPr lang="en-US" dirty="0">
                <a:solidFill>
                  <a:srgbClr val="C00000"/>
                </a:solidFill>
              </a:rPr>
              <a:t>data movement bottlenecks</a:t>
            </a:r>
          </a:p>
          <a:p>
            <a:pPr marL="0" indent="0">
              <a:buNone/>
            </a:pPr>
            <a:endParaRPr lang="en-US" dirty="0"/>
          </a:p>
        </p:txBody>
      </p:sp>
      <p:grpSp>
        <p:nvGrpSpPr>
          <p:cNvPr id="7" name="Group 6">
            <a:extLst>
              <a:ext uri="{FF2B5EF4-FFF2-40B4-BE49-F238E27FC236}">
                <a16:creationId xmlns:a16="http://schemas.microsoft.com/office/drawing/2014/main" id="{0DDC5806-1842-E44F-B9F9-A632C82E7EA2}"/>
              </a:ext>
            </a:extLst>
          </p:cNvPr>
          <p:cNvGrpSpPr/>
          <p:nvPr/>
        </p:nvGrpSpPr>
        <p:grpSpPr>
          <a:xfrm>
            <a:off x="287318" y="2244751"/>
            <a:ext cx="3412488" cy="3665463"/>
            <a:chOff x="287318" y="2244751"/>
            <a:chExt cx="3412488" cy="3665463"/>
          </a:xfrm>
        </p:grpSpPr>
        <p:sp>
          <p:nvSpPr>
            <p:cNvPr id="10" name="Oval 9">
              <a:extLst>
                <a:ext uri="{FF2B5EF4-FFF2-40B4-BE49-F238E27FC236}">
                  <a16:creationId xmlns:a16="http://schemas.microsoft.com/office/drawing/2014/main" id="{C496608B-4837-9D43-94AE-85FBB9F79C15}"/>
                </a:ext>
              </a:extLst>
            </p:cNvPr>
            <p:cNvSpPr/>
            <p:nvPr/>
          </p:nvSpPr>
          <p:spPr>
            <a:xfrm>
              <a:off x="1627961" y="4813397"/>
              <a:ext cx="985872" cy="896895"/>
            </a:xfrm>
            <a:prstGeom prst="ellipse">
              <a:avLst/>
            </a:prstGeom>
            <a:solidFill>
              <a:srgbClr val="8D74A1"/>
            </a:solidFill>
            <a:ln>
              <a:no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Physics</a:t>
              </a:r>
            </a:p>
          </p:txBody>
        </p:sp>
        <p:sp>
          <p:nvSpPr>
            <p:cNvPr id="11" name="Oval 10">
              <a:extLst>
                <a:ext uri="{FF2B5EF4-FFF2-40B4-BE49-F238E27FC236}">
                  <a16:creationId xmlns:a16="http://schemas.microsoft.com/office/drawing/2014/main" id="{C06208B6-8848-C34D-A607-E8EE8446E0A8}"/>
                </a:ext>
              </a:extLst>
            </p:cNvPr>
            <p:cNvSpPr/>
            <p:nvPr/>
          </p:nvSpPr>
          <p:spPr>
            <a:xfrm>
              <a:off x="1333547" y="3488458"/>
              <a:ext cx="1075636" cy="839943"/>
            </a:xfrm>
            <a:prstGeom prst="ellipse">
              <a:avLst/>
            </a:prstGeom>
            <a:solidFill>
              <a:srgbClr val="00B050"/>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Security</a:t>
              </a:r>
            </a:p>
          </p:txBody>
        </p:sp>
        <p:sp>
          <p:nvSpPr>
            <p:cNvPr id="17" name="Oval 16">
              <a:extLst>
                <a:ext uri="{FF2B5EF4-FFF2-40B4-BE49-F238E27FC236}">
                  <a16:creationId xmlns:a16="http://schemas.microsoft.com/office/drawing/2014/main" id="{8104CB52-165A-804A-A5D3-D72CD3F7F0E4}"/>
                </a:ext>
              </a:extLst>
            </p:cNvPr>
            <p:cNvSpPr/>
            <p:nvPr/>
          </p:nvSpPr>
          <p:spPr>
            <a:xfrm>
              <a:off x="287318" y="2441408"/>
              <a:ext cx="1187064" cy="1152189"/>
            </a:xfrm>
            <a:prstGeom prst="ellipse">
              <a:avLst/>
            </a:prstGeom>
            <a:solidFill>
              <a:schemeClr val="accent5"/>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Machine learning</a:t>
              </a:r>
            </a:p>
          </p:txBody>
        </p:sp>
        <p:sp>
          <p:nvSpPr>
            <p:cNvPr id="18" name="Oval 17">
              <a:extLst>
                <a:ext uri="{FF2B5EF4-FFF2-40B4-BE49-F238E27FC236}">
                  <a16:creationId xmlns:a16="http://schemas.microsoft.com/office/drawing/2014/main" id="{05596F73-5690-4E4D-B17D-3722AC076A3F}"/>
                </a:ext>
              </a:extLst>
            </p:cNvPr>
            <p:cNvSpPr/>
            <p:nvPr/>
          </p:nvSpPr>
          <p:spPr>
            <a:xfrm>
              <a:off x="2456967" y="4692047"/>
              <a:ext cx="1178427" cy="971402"/>
            </a:xfrm>
            <a:prstGeom prst="ellipse">
              <a:avLst/>
            </a:prstGeom>
            <a:solidFill>
              <a:schemeClr val="accent6">
                <a:lumMod val="50000"/>
              </a:schemeClr>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Cambria" panose="02040503050406030204" pitchFamily="18" charset="0"/>
                  <a:ea typeface="+mn-ea"/>
                  <a:cs typeface="+mn-cs"/>
                </a:rPr>
                <a:t>Database</a:t>
              </a:r>
            </a:p>
          </p:txBody>
        </p:sp>
        <p:sp>
          <p:nvSpPr>
            <p:cNvPr id="19" name="Oval 18">
              <a:extLst>
                <a:ext uri="{FF2B5EF4-FFF2-40B4-BE49-F238E27FC236}">
                  <a16:creationId xmlns:a16="http://schemas.microsoft.com/office/drawing/2014/main" id="{F3EE88E2-4C02-0845-AF9C-BFD50049AD87}"/>
                </a:ext>
              </a:extLst>
            </p:cNvPr>
            <p:cNvSpPr/>
            <p:nvPr/>
          </p:nvSpPr>
          <p:spPr>
            <a:xfrm>
              <a:off x="365224" y="4775910"/>
              <a:ext cx="1519205" cy="1134304"/>
            </a:xfrm>
            <a:prstGeom prst="ellipse">
              <a:avLst/>
            </a:prstGeom>
            <a:solidFill>
              <a:schemeClr val="accent6"/>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Graph processing</a:t>
              </a:r>
            </a:p>
          </p:txBody>
        </p:sp>
        <p:sp>
          <p:nvSpPr>
            <p:cNvPr id="20" name="Oval 19">
              <a:extLst>
                <a:ext uri="{FF2B5EF4-FFF2-40B4-BE49-F238E27FC236}">
                  <a16:creationId xmlns:a16="http://schemas.microsoft.com/office/drawing/2014/main" id="{925F2DA0-7DF6-1B43-8569-93EBC93386B7}"/>
                </a:ext>
              </a:extLst>
            </p:cNvPr>
            <p:cNvSpPr/>
            <p:nvPr/>
          </p:nvSpPr>
          <p:spPr>
            <a:xfrm>
              <a:off x="1900160" y="2608766"/>
              <a:ext cx="1171584" cy="1352980"/>
            </a:xfrm>
            <a:prstGeom prst="ellipse">
              <a:avLst/>
            </a:prstGeom>
            <a:solidFill>
              <a:srgbClr val="8D74A1"/>
            </a:solidFill>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Data analytics</a:t>
              </a:r>
            </a:p>
          </p:txBody>
        </p:sp>
        <p:sp>
          <p:nvSpPr>
            <p:cNvPr id="21" name="Oval 20">
              <a:extLst>
                <a:ext uri="{FF2B5EF4-FFF2-40B4-BE49-F238E27FC236}">
                  <a16:creationId xmlns:a16="http://schemas.microsoft.com/office/drawing/2014/main" id="{D3A6FBC5-C984-4B47-ABE2-B0EBFC1B1C47}"/>
                </a:ext>
              </a:extLst>
            </p:cNvPr>
            <p:cNvSpPr/>
            <p:nvPr/>
          </p:nvSpPr>
          <p:spPr>
            <a:xfrm>
              <a:off x="321538" y="4088978"/>
              <a:ext cx="1680173" cy="1060798"/>
            </a:xfrm>
            <a:prstGeom prst="ellipse">
              <a:avLst/>
            </a:prstGeom>
            <a:solidFill>
              <a:schemeClr val="bg2">
                <a:lumMod val="50000"/>
              </a:schemeClr>
            </a:solidFill>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Data reorganization</a:t>
              </a:r>
            </a:p>
          </p:txBody>
        </p:sp>
        <p:sp>
          <p:nvSpPr>
            <p:cNvPr id="22" name="Oval 21">
              <a:extLst>
                <a:ext uri="{FF2B5EF4-FFF2-40B4-BE49-F238E27FC236}">
                  <a16:creationId xmlns:a16="http://schemas.microsoft.com/office/drawing/2014/main" id="{AD32A554-9F41-4446-ACC4-F2C36E4EFB9C}"/>
                </a:ext>
              </a:extLst>
            </p:cNvPr>
            <p:cNvSpPr/>
            <p:nvPr/>
          </p:nvSpPr>
          <p:spPr>
            <a:xfrm>
              <a:off x="913332" y="3020526"/>
              <a:ext cx="1259688" cy="656169"/>
            </a:xfrm>
            <a:prstGeom prst="ellipse">
              <a:avLst/>
            </a:prstGeom>
            <a:solidFill>
              <a:schemeClr val="accent4">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Cambria" panose="02040503050406030204" pitchFamily="18" charset="0"/>
                  <a:ea typeface="+mn-ea"/>
                  <a:cs typeface="+mn-cs"/>
                </a:rPr>
                <a:t>Genomics</a:t>
              </a:r>
            </a:p>
          </p:txBody>
        </p:sp>
        <p:sp>
          <p:nvSpPr>
            <p:cNvPr id="23" name="Oval 22">
              <a:extLst>
                <a:ext uri="{FF2B5EF4-FFF2-40B4-BE49-F238E27FC236}">
                  <a16:creationId xmlns:a16="http://schemas.microsoft.com/office/drawing/2014/main" id="{CE18A455-D9F9-3E44-A3EB-683308697B05}"/>
                </a:ext>
              </a:extLst>
            </p:cNvPr>
            <p:cNvSpPr/>
            <p:nvPr/>
          </p:nvSpPr>
          <p:spPr>
            <a:xfrm>
              <a:off x="342002" y="3376187"/>
              <a:ext cx="1176724" cy="981981"/>
            </a:xfrm>
            <a:prstGeom prst="ellipse">
              <a:avLst/>
            </a:prstGeom>
            <a:solidFill>
              <a:schemeClr val="accent2"/>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Deep Neural Networks</a:t>
              </a:r>
            </a:p>
          </p:txBody>
        </p:sp>
        <p:sp>
          <p:nvSpPr>
            <p:cNvPr id="24" name="Oval 23">
              <a:extLst>
                <a:ext uri="{FF2B5EF4-FFF2-40B4-BE49-F238E27FC236}">
                  <a16:creationId xmlns:a16="http://schemas.microsoft.com/office/drawing/2014/main" id="{6306BC25-7A70-854E-A917-29A7F97591DB}"/>
                </a:ext>
              </a:extLst>
            </p:cNvPr>
            <p:cNvSpPr/>
            <p:nvPr/>
          </p:nvSpPr>
          <p:spPr>
            <a:xfrm>
              <a:off x="1582339" y="3845299"/>
              <a:ext cx="1335156" cy="1149908"/>
            </a:xfrm>
            <a:prstGeom prst="ellipse">
              <a:avLst/>
            </a:prstGeom>
            <a:solidFill>
              <a:schemeClr val="accent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Image processing</a:t>
              </a:r>
            </a:p>
          </p:txBody>
        </p:sp>
        <p:sp>
          <p:nvSpPr>
            <p:cNvPr id="25" name="Oval 24">
              <a:extLst>
                <a:ext uri="{FF2B5EF4-FFF2-40B4-BE49-F238E27FC236}">
                  <a16:creationId xmlns:a16="http://schemas.microsoft.com/office/drawing/2014/main" id="{FE2AC4E1-0981-1848-8BFD-B7B5505D24FF}"/>
                </a:ext>
              </a:extLst>
            </p:cNvPr>
            <p:cNvSpPr/>
            <p:nvPr/>
          </p:nvSpPr>
          <p:spPr>
            <a:xfrm>
              <a:off x="2577018" y="3467859"/>
              <a:ext cx="1122788" cy="1345054"/>
            </a:xfrm>
            <a:prstGeom prst="ellipse">
              <a:avLst/>
            </a:prstGeom>
            <a:solidFill>
              <a:schemeClr val="accent4">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Cambria" panose="02040503050406030204" pitchFamily="18" charset="0"/>
                  <a:ea typeface="+mn-ea"/>
                  <a:cs typeface="+mn-cs"/>
                </a:rPr>
                <a:t>Linear algebra</a:t>
              </a:r>
            </a:p>
          </p:txBody>
        </p:sp>
        <p:sp>
          <p:nvSpPr>
            <p:cNvPr id="26" name="Oval 25">
              <a:extLst>
                <a:ext uri="{FF2B5EF4-FFF2-40B4-BE49-F238E27FC236}">
                  <a16:creationId xmlns:a16="http://schemas.microsoft.com/office/drawing/2014/main" id="{B6AD325A-5A2D-0544-9321-6ECD94B32DD8}"/>
                </a:ext>
              </a:extLst>
            </p:cNvPr>
            <p:cNvSpPr/>
            <p:nvPr/>
          </p:nvSpPr>
          <p:spPr>
            <a:xfrm>
              <a:off x="1222538" y="2244751"/>
              <a:ext cx="1354479" cy="1041463"/>
            </a:xfrm>
            <a:prstGeom prst="ellipse">
              <a:avLst/>
            </a:prstGeom>
            <a:solidFill>
              <a:schemeClr val="accent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Signal processing</a:t>
              </a:r>
            </a:p>
          </p:txBody>
        </p:sp>
        <p:sp>
          <p:nvSpPr>
            <p:cNvPr id="27" name="Oval 26">
              <a:extLst>
                <a:ext uri="{FF2B5EF4-FFF2-40B4-BE49-F238E27FC236}">
                  <a16:creationId xmlns:a16="http://schemas.microsoft.com/office/drawing/2014/main" id="{F20788F0-5522-E34B-9B91-4E1234C364C7}"/>
                </a:ext>
              </a:extLst>
            </p:cNvPr>
            <p:cNvSpPr/>
            <p:nvPr/>
          </p:nvSpPr>
          <p:spPr>
            <a:xfrm>
              <a:off x="2684917" y="2477665"/>
              <a:ext cx="988009" cy="1079673"/>
            </a:xfrm>
            <a:prstGeom prst="ellipse">
              <a:avLst/>
            </a:prstGeom>
            <a:solidFill>
              <a:srgbClr val="4372C4"/>
            </a:solidFill>
            <a:ln>
              <a:no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Data mining</a:t>
              </a:r>
            </a:p>
          </p:txBody>
        </p:sp>
      </p:grpSp>
      <p:grpSp>
        <p:nvGrpSpPr>
          <p:cNvPr id="8" name="Group 7">
            <a:extLst>
              <a:ext uri="{FF2B5EF4-FFF2-40B4-BE49-F238E27FC236}">
                <a16:creationId xmlns:a16="http://schemas.microsoft.com/office/drawing/2014/main" id="{73BCC471-B72D-A445-AA95-C298290FABC6}"/>
              </a:ext>
            </a:extLst>
          </p:cNvPr>
          <p:cNvGrpSpPr/>
          <p:nvPr/>
        </p:nvGrpSpPr>
        <p:grpSpPr>
          <a:xfrm>
            <a:off x="2527431" y="2441408"/>
            <a:ext cx="6270075" cy="2663402"/>
            <a:chOff x="2527431" y="2441408"/>
            <a:chExt cx="6270075" cy="2663402"/>
          </a:xfrm>
        </p:grpSpPr>
        <p:pic>
          <p:nvPicPr>
            <p:cNvPr id="28" name="Picture 27">
              <a:extLst>
                <a:ext uri="{FF2B5EF4-FFF2-40B4-BE49-F238E27FC236}">
                  <a16:creationId xmlns:a16="http://schemas.microsoft.com/office/drawing/2014/main" id="{49ECB3D1-993D-B74B-8C9F-2D5838C7A60C}"/>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2540729" y="3442581"/>
              <a:ext cx="1648931" cy="1675528"/>
            </a:xfrm>
            <a:prstGeom prst="rect">
              <a:avLst/>
            </a:prstGeom>
          </p:spPr>
        </p:pic>
        <p:sp>
          <p:nvSpPr>
            <p:cNvPr id="5" name="Rounded Rectangle 4">
              <a:extLst>
                <a:ext uri="{FF2B5EF4-FFF2-40B4-BE49-F238E27FC236}">
                  <a16:creationId xmlns:a16="http://schemas.microsoft.com/office/drawing/2014/main" id="{AEEF0EB7-0B31-0144-92A9-FEF113BA452A}"/>
                </a:ext>
              </a:extLst>
            </p:cNvPr>
            <p:cNvSpPr/>
            <p:nvPr/>
          </p:nvSpPr>
          <p:spPr>
            <a:xfrm>
              <a:off x="4503788" y="2441408"/>
              <a:ext cx="4293718" cy="1123712"/>
            </a:xfrm>
            <a:prstGeom prst="roundRect">
              <a:avLst/>
            </a:prstGeom>
            <a:solidFill>
              <a:srgbClr val="65AFE6"/>
            </a:solidFill>
            <a:ln w="19050">
              <a:solidFill>
                <a:schemeClr val="tx1"/>
              </a:solid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Hardware </a:t>
              </a:r>
              <a:r>
                <a:rPr kumimoji="0" lang="en-US" sz="32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Profiling</a:t>
              </a:r>
              <a:r>
                <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 Tool: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Intel </a:t>
              </a:r>
              <a:r>
                <a:rPr kumimoji="0" lang="en-US" sz="2800" b="1" i="0" u="none" strike="noStrike" kern="1200" cap="none" spc="0" normalizeH="0" baseline="0" noProof="0" dirty="0" err="1">
                  <a:ln>
                    <a:noFill/>
                  </a:ln>
                  <a:solidFill>
                    <a:srgbClr val="FFFFFF"/>
                  </a:solidFill>
                  <a:effectLst/>
                  <a:uLnTx/>
                  <a:uFillTx/>
                  <a:latin typeface="Cambria" panose="02040503050406030204" pitchFamily="18" charset="0"/>
                  <a:ea typeface="+mn-ea"/>
                  <a:cs typeface="+mn-cs"/>
                </a:rPr>
                <a:t>VTune</a:t>
              </a:r>
              <a:endPar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endParaRPr>
            </a:p>
          </p:txBody>
        </p:sp>
      </p:grpSp>
      <p:grpSp>
        <p:nvGrpSpPr>
          <p:cNvPr id="32" name="Group 31">
            <a:extLst>
              <a:ext uri="{FF2B5EF4-FFF2-40B4-BE49-F238E27FC236}">
                <a16:creationId xmlns:a16="http://schemas.microsoft.com/office/drawing/2014/main" id="{B1AE9B66-D609-1E4A-AFBC-A38D90565790}"/>
              </a:ext>
            </a:extLst>
          </p:cNvPr>
          <p:cNvGrpSpPr/>
          <p:nvPr/>
        </p:nvGrpSpPr>
        <p:grpSpPr>
          <a:xfrm>
            <a:off x="4153851" y="3837169"/>
            <a:ext cx="4990149" cy="1851541"/>
            <a:chOff x="4153849" y="3429000"/>
            <a:chExt cx="4990149" cy="1851541"/>
          </a:xfrm>
        </p:grpSpPr>
        <p:sp>
          <p:nvSpPr>
            <p:cNvPr id="29" name="Down Arrow 28">
              <a:extLst>
                <a:ext uri="{FF2B5EF4-FFF2-40B4-BE49-F238E27FC236}">
                  <a16:creationId xmlns:a16="http://schemas.microsoft.com/office/drawing/2014/main" id="{0972CF5F-19E0-7642-8520-F37978904065}"/>
                </a:ext>
              </a:extLst>
            </p:cNvPr>
            <p:cNvSpPr/>
            <p:nvPr/>
          </p:nvSpPr>
          <p:spPr>
            <a:xfrm>
              <a:off x="6353503" y="3429000"/>
              <a:ext cx="590843" cy="771063"/>
            </a:xfrm>
            <a:prstGeom prst="downArrow">
              <a:avLst/>
            </a:prstGeom>
            <a:solidFill>
              <a:srgbClr val="5F8BC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8056B7B-08EC-C24B-A626-E008FBD547C3}"/>
                </a:ext>
              </a:extLst>
            </p:cNvPr>
            <p:cNvSpPr/>
            <p:nvPr/>
          </p:nvSpPr>
          <p:spPr>
            <a:xfrm>
              <a:off x="4153849" y="4326434"/>
              <a:ext cx="4990149" cy="95410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C00000"/>
                  </a:solidFill>
                  <a:effectLst/>
                  <a:uLnTx/>
                  <a:uFillTx/>
                  <a:latin typeface="Cambria" panose="02040503050406030204" pitchFamily="18" charset="0"/>
                  <a:ea typeface="+mn-ea"/>
                  <a:cs typeface="+mn-cs"/>
                </a:rPr>
                <a:t>MemoryBound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CPU is stalled due to load/store</a:t>
              </a:r>
            </a:p>
          </p:txBody>
        </p:sp>
      </p:grpSp>
    </p:spTree>
    <p:extLst>
      <p:ext uri="{BB962C8B-B14F-4D97-AF65-F5344CB8AC3E}">
        <p14:creationId xmlns:p14="http://schemas.microsoft.com/office/powerpoint/2010/main" val="73528686"/>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0128B3D-06F1-A742-9EFC-3057B2F894DC}"/>
              </a:ext>
            </a:extLst>
          </p:cNvPr>
          <p:cNvGrpSpPr/>
          <p:nvPr/>
        </p:nvGrpSpPr>
        <p:grpSpPr>
          <a:xfrm>
            <a:off x="4724304" y="713530"/>
            <a:ext cx="4141533" cy="2030902"/>
            <a:chOff x="4724304" y="713530"/>
            <a:chExt cx="4141533" cy="2030902"/>
          </a:xfrm>
        </p:grpSpPr>
        <p:cxnSp>
          <p:nvCxnSpPr>
            <p:cNvPr id="137" name="Straight Arrow Connector 136">
              <a:extLst>
                <a:ext uri="{FF2B5EF4-FFF2-40B4-BE49-F238E27FC236}">
                  <a16:creationId xmlns:a16="http://schemas.microsoft.com/office/drawing/2014/main" id="{4903B581-16B6-0B4D-A946-6E72B6FBB0AC}"/>
                </a:ext>
              </a:extLst>
            </p:cNvPr>
            <p:cNvCxnSpPr>
              <a:cxnSpLocks/>
              <a:endCxn id="139" idx="2"/>
            </p:cNvCxnSpPr>
            <p:nvPr/>
          </p:nvCxnSpPr>
          <p:spPr>
            <a:xfrm>
              <a:off x="4724304" y="1855585"/>
              <a:ext cx="652861" cy="207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Rounded Rectangle 138">
              <a:extLst>
                <a:ext uri="{FF2B5EF4-FFF2-40B4-BE49-F238E27FC236}">
                  <a16:creationId xmlns:a16="http://schemas.microsoft.com/office/drawing/2014/main" id="{EFE3BEFE-96D6-C14D-AA82-13C30AFCDCD0}"/>
                </a:ext>
              </a:extLst>
            </p:cNvPr>
            <p:cNvSpPr/>
            <p:nvPr/>
          </p:nvSpPr>
          <p:spPr>
            <a:xfrm rot="5400000">
              <a:off x="6234732" y="113326"/>
              <a:ext cx="1773538" cy="3488673"/>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93" name="Group 92">
              <a:extLst>
                <a:ext uri="{FF2B5EF4-FFF2-40B4-BE49-F238E27FC236}">
                  <a16:creationId xmlns:a16="http://schemas.microsoft.com/office/drawing/2014/main" id="{86EE8E19-8D71-6B47-BD7B-884D9CB5B35A}"/>
                </a:ext>
              </a:extLst>
            </p:cNvPr>
            <p:cNvGrpSpPr/>
            <p:nvPr/>
          </p:nvGrpSpPr>
          <p:grpSpPr>
            <a:xfrm>
              <a:off x="5812044" y="713530"/>
              <a:ext cx="2646942" cy="385689"/>
              <a:chOff x="5882737" y="736482"/>
              <a:chExt cx="2646942" cy="385689"/>
            </a:xfrm>
          </p:grpSpPr>
          <p:sp>
            <p:nvSpPr>
              <p:cNvPr id="92" name="Rectangle 91">
                <a:extLst>
                  <a:ext uri="{FF2B5EF4-FFF2-40B4-BE49-F238E27FC236}">
                    <a16:creationId xmlns:a16="http://schemas.microsoft.com/office/drawing/2014/main" id="{7E831CC8-3F85-C94A-A4AF-E27F0E91C85E}"/>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ectangle 58">
                <a:extLst>
                  <a:ext uri="{FF2B5EF4-FFF2-40B4-BE49-F238E27FC236}">
                    <a16:creationId xmlns:a16="http://schemas.microsoft.com/office/drawing/2014/main" id="{1CE861CA-9EAB-1C41-8482-FD1A334726E8}"/>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DAMOV-SIM Simulator</a:t>
                </a:r>
              </a:p>
            </p:txBody>
          </p:sp>
        </p:grpSp>
      </p:grpSp>
      <p:sp>
        <p:nvSpPr>
          <p:cNvPr id="2" name="Title 1">
            <a:extLst>
              <a:ext uri="{FF2B5EF4-FFF2-40B4-BE49-F238E27FC236}">
                <a16:creationId xmlns:a16="http://schemas.microsoft.com/office/drawing/2014/main" id="{CAD8854D-8663-1F44-8304-A9A8ADA5F497}"/>
              </a:ext>
            </a:extLst>
          </p:cNvPr>
          <p:cNvSpPr>
            <a:spLocks noGrp="1"/>
          </p:cNvSpPr>
          <p:nvPr>
            <p:ph type="title"/>
          </p:nvPr>
        </p:nvSpPr>
        <p:spPr/>
        <p:txBody>
          <a:bodyPr/>
          <a:lstStyle/>
          <a:p>
            <a:r>
              <a:rPr lang="en-US" dirty="0"/>
              <a:t>Methodology Overview</a:t>
            </a:r>
          </a:p>
        </p:txBody>
      </p:sp>
      <p:grpSp>
        <p:nvGrpSpPr>
          <p:cNvPr id="60" name="Group 59">
            <a:extLst>
              <a:ext uri="{FF2B5EF4-FFF2-40B4-BE49-F238E27FC236}">
                <a16:creationId xmlns:a16="http://schemas.microsoft.com/office/drawing/2014/main" id="{59E67D19-0D1D-734B-8BCE-80743330CA30}"/>
              </a:ext>
            </a:extLst>
          </p:cNvPr>
          <p:cNvGrpSpPr/>
          <p:nvPr/>
        </p:nvGrpSpPr>
        <p:grpSpPr>
          <a:xfrm>
            <a:off x="6785733" y="1218477"/>
            <a:ext cx="2210591" cy="1542941"/>
            <a:chOff x="5278720" y="1343992"/>
            <a:chExt cx="2210591" cy="1542941"/>
          </a:xfrm>
        </p:grpSpPr>
        <p:grpSp>
          <p:nvGrpSpPr>
            <p:cNvPr id="140" name="Group 139">
              <a:extLst>
                <a:ext uri="{FF2B5EF4-FFF2-40B4-BE49-F238E27FC236}">
                  <a16:creationId xmlns:a16="http://schemas.microsoft.com/office/drawing/2014/main" id="{BAC5EEB1-2EB4-FD4C-9E79-9E081BAE1FA9}"/>
                </a:ext>
              </a:extLst>
            </p:cNvPr>
            <p:cNvGrpSpPr/>
            <p:nvPr/>
          </p:nvGrpSpPr>
          <p:grpSpPr>
            <a:xfrm>
              <a:off x="5575960" y="1343992"/>
              <a:ext cx="1616112" cy="1147904"/>
              <a:chOff x="4488719" y="4513526"/>
              <a:chExt cx="1141898" cy="834926"/>
            </a:xfrm>
          </p:grpSpPr>
          <p:sp>
            <p:nvSpPr>
              <p:cNvPr id="142" name="Rounded Rectangle 141">
                <a:extLst>
                  <a:ext uri="{FF2B5EF4-FFF2-40B4-BE49-F238E27FC236}">
                    <a16:creationId xmlns:a16="http://schemas.microsoft.com/office/drawing/2014/main" id="{AEFC4FB3-8FDC-974E-B63A-118BB63FB7F6}"/>
                  </a:ext>
                </a:extLst>
              </p:cNvPr>
              <p:cNvSpPr/>
              <p:nvPr/>
            </p:nvSpPr>
            <p:spPr>
              <a:xfrm>
                <a:off x="4488719" y="4513526"/>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143" name="Group 142">
                <a:extLst>
                  <a:ext uri="{FF2B5EF4-FFF2-40B4-BE49-F238E27FC236}">
                    <a16:creationId xmlns:a16="http://schemas.microsoft.com/office/drawing/2014/main" id="{B7B7D6DF-87F6-734C-8FCB-EFECD068A804}"/>
                  </a:ext>
                </a:extLst>
              </p:cNvPr>
              <p:cNvGrpSpPr/>
              <p:nvPr/>
            </p:nvGrpSpPr>
            <p:grpSpPr>
              <a:xfrm>
                <a:off x="4612752" y="4562853"/>
                <a:ext cx="950503" cy="785599"/>
                <a:chOff x="5407524" y="3939604"/>
                <a:chExt cx="1291345" cy="1067309"/>
              </a:xfrm>
            </p:grpSpPr>
            <p:grpSp>
              <p:nvGrpSpPr>
                <p:cNvPr id="144" name="Group 143">
                  <a:extLst>
                    <a:ext uri="{FF2B5EF4-FFF2-40B4-BE49-F238E27FC236}">
                      <a16:creationId xmlns:a16="http://schemas.microsoft.com/office/drawing/2014/main" id="{80364CE7-912F-8544-8BA5-042D507BC3DB}"/>
                    </a:ext>
                  </a:extLst>
                </p:cNvPr>
                <p:cNvGrpSpPr/>
                <p:nvPr/>
              </p:nvGrpSpPr>
              <p:grpSpPr>
                <a:xfrm>
                  <a:off x="5407524" y="3939604"/>
                  <a:ext cx="1291345" cy="820577"/>
                  <a:chOff x="5850860" y="2018859"/>
                  <a:chExt cx="953311" cy="622201"/>
                </a:xfrm>
              </p:grpSpPr>
              <p:cxnSp>
                <p:nvCxnSpPr>
                  <p:cNvPr id="146" name="Straight Connector 145">
                    <a:extLst>
                      <a:ext uri="{FF2B5EF4-FFF2-40B4-BE49-F238E27FC236}">
                        <a16:creationId xmlns:a16="http://schemas.microsoft.com/office/drawing/2014/main" id="{2ACC59DF-75D5-D54D-B5C2-B62E52908442}"/>
                      </a:ext>
                    </a:extLst>
                  </p:cNvPr>
                  <p:cNvCxnSpPr>
                    <a:cxnSpLocks/>
                  </p:cNvCxnSpPr>
                  <p:nvPr/>
                </p:nvCxnSpPr>
                <p:spPr>
                  <a:xfrm>
                    <a:off x="5857604"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9F72A853-F47E-1847-9016-CDCBF1DF681B}"/>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48" name="Freeform 147">
                    <a:extLst>
                      <a:ext uri="{FF2B5EF4-FFF2-40B4-BE49-F238E27FC236}">
                        <a16:creationId xmlns:a16="http://schemas.microsoft.com/office/drawing/2014/main" id="{5852C268-227A-7842-885B-8C3B3184386B}"/>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45" name="Rectangle 144">
                  <a:extLst>
                    <a:ext uri="{FF2B5EF4-FFF2-40B4-BE49-F238E27FC236}">
                      <a16:creationId xmlns:a16="http://schemas.microsoft.com/office/drawing/2014/main" id="{49DB8BFA-8F33-3F4D-BC2A-4EE42529E116}"/>
                    </a:ext>
                  </a:extLst>
                </p:cNvPr>
                <p:cNvSpPr/>
                <p:nvPr/>
              </p:nvSpPr>
              <p:spPr>
                <a:xfrm>
                  <a:off x="5655576" y="4733191"/>
                  <a:ext cx="680391" cy="2737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141" name="Rectangle 140">
              <a:extLst>
                <a:ext uri="{FF2B5EF4-FFF2-40B4-BE49-F238E27FC236}">
                  <a16:creationId xmlns:a16="http://schemas.microsoft.com/office/drawing/2014/main" id="{1487CEED-2F02-BC43-9AED-813047BDC611}"/>
                </a:ext>
              </a:extLst>
            </p:cNvPr>
            <p:cNvSpPr/>
            <p:nvPr/>
          </p:nvSpPr>
          <p:spPr>
            <a:xfrm>
              <a:off x="5278720" y="2548379"/>
              <a:ext cx="221059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grpSp>
        <p:nvGrpSpPr>
          <p:cNvPr id="7" name="Group 6">
            <a:extLst>
              <a:ext uri="{FF2B5EF4-FFF2-40B4-BE49-F238E27FC236}">
                <a16:creationId xmlns:a16="http://schemas.microsoft.com/office/drawing/2014/main" id="{72517510-9925-8B41-B0FA-C5F09ABC0D10}"/>
              </a:ext>
            </a:extLst>
          </p:cNvPr>
          <p:cNvGrpSpPr/>
          <p:nvPr/>
        </p:nvGrpSpPr>
        <p:grpSpPr>
          <a:xfrm rot="16200000">
            <a:off x="5453686" y="677030"/>
            <a:ext cx="1530486" cy="2640128"/>
            <a:chOff x="7112697" y="787969"/>
            <a:chExt cx="1062812" cy="2210591"/>
          </a:xfrm>
        </p:grpSpPr>
        <p:sp>
          <p:nvSpPr>
            <p:cNvPr id="149" name="Rounded Rectangle 148">
              <a:extLst>
                <a:ext uri="{FF2B5EF4-FFF2-40B4-BE49-F238E27FC236}">
                  <a16:creationId xmlns:a16="http://schemas.microsoft.com/office/drawing/2014/main" id="{9FBAF9CD-8058-224F-8AB5-AF398CCFB2DD}"/>
                </a:ext>
              </a:extLst>
            </p:cNvPr>
            <p:cNvSpPr/>
            <p:nvPr/>
          </p:nvSpPr>
          <p:spPr>
            <a:xfrm rot="5400000">
              <a:off x="7211727" y="1477264"/>
              <a:ext cx="1141898" cy="785666"/>
            </a:xfrm>
            <a:prstGeom prst="roundRect">
              <a:avLst/>
            </a:prstGeom>
            <a:solidFill>
              <a:schemeClr val="accent4">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p:txBody>
        </p:sp>
        <p:sp>
          <p:nvSpPr>
            <p:cNvPr id="150" name="Rectangle 149">
              <a:extLst>
                <a:ext uri="{FF2B5EF4-FFF2-40B4-BE49-F238E27FC236}">
                  <a16:creationId xmlns:a16="http://schemas.microsoft.com/office/drawing/2014/main" id="{C1855432-2E64-9C42-9271-0FC4CCBD7782}"/>
                </a:ext>
              </a:extLst>
            </p:cNvPr>
            <p:cNvSpPr/>
            <p:nvPr/>
          </p:nvSpPr>
          <p:spPr>
            <a:xfrm rot="5400000">
              <a:off x="6124952" y="1775714"/>
              <a:ext cx="2210591" cy="235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t>Memory Traces</a:t>
              </a:r>
            </a:p>
          </p:txBody>
        </p:sp>
      </p:grpSp>
      <p:grpSp>
        <p:nvGrpSpPr>
          <p:cNvPr id="106" name="Group 105">
            <a:extLst>
              <a:ext uri="{FF2B5EF4-FFF2-40B4-BE49-F238E27FC236}">
                <a16:creationId xmlns:a16="http://schemas.microsoft.com/office/drawing/2014/main" id="{823D9014-BE5E-8E4E-A303-D535A2F18003}"/>
              </a:ext>
            </a:extLst>
          </p:cNvPr>
          <p:cNvGrpSpPr/>
          <p:nvPr/>
        </p:nvGrpSpPr>
        <p:grpSpPr>
          <a:xfrm>
            <a:off x="2467989" y="3303722"/>
            <a:ext cx="3314426" cy="3480557"/>
            <a:chOff x="2467989" y="3303722"/>
            <a:chExt cx="3314426" cy="3480557"/>
          </a:xfrm>
        </p:grpSpPr>
        <p:grpSp>
          <p:nvGrpSpPr>
            <p:cNvPr id="71" name="Group 70">
              <a:extLst>
                <a:ext uri="{FF2B5EF4-FFF2-40B4-BE49-F238E27FC236}">
                  <a16:creationId xmlns:a16="http://schemas.microsoft.com/office/drawing/2014/main" id="{24623BCE-2854-2C46-B128-C8E281464909}"/>
                </a:ext>
              </a:extLst>
            </p:cNvPr>
            <p:cNvGrpSpPr/>
            <p:nvPr/>
          </p:nvGrpSpPr>
          <p:grpSpPr>
            <a:xfrm>
              <a:off x="2467989" y="3801760"/>
              <a:ext cx="2827135" cy="2353616"/>
              <a:chOff x="2485184" y="3820139"/>
              <a:chExt cx="2827135" cy="2353616"/>
            </a:xfrm>
          </p:grpSpPr>
          <p:sp>
            <p:nvSpPr>
              <p:cNvPr id="271" name="Rounded Rectangle 270">
                <a:extLst>
                  <a:ext uri="{FF2B5EF4-FFF2-40B4-BE49-F238E27FC236}">
                    <a16:creationId xmlns:a16="http://schemas.microsoft.com/office/drawing/2014/main" id="{F4B7EBF3-5B7F-984A-87B0-15625C5A71F6}"/>
                  </a:ext>
                </a:extLst>
              </p:cNvPr>
              <p:cNvSpPr/>
              <p:nvPr/>
            </p:nvSpPr>
            <p:spPr>
              <a:xfrm rot="5400000">
                <a:off x="4588192" y="4505406"/>
                <a:ext cx="524709" cy="923544"/>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Temp. Locality</a:t>
                </a:r>
              </a:p>
            </p:txBody>
          </p:sp>
          <p:sp>
            <p:nvSpPr>
              <p:cNvPr id="272" name="Rounded Rectangle 271">
                <a:extLst>
                  <a:ext uri="{FF2B5EF4-FFF2-40B4-BE49-F238E27FC236}">
                    <a16:creationId xmlns:a16="http://schemas.microsoft.com/office/drawing/2014/main" id="{F4448581-A2FB-DE42-8FE6-AF92F52D8CFC}"/>
                  </a:ext>
                </a:extLst>
              </p:cNvPr>
              <p:cNvSpPr/>
              <p:nvPr/>
            </p:nvSpPr>
            <p:spPr>
              <a:xfrm rot="5400000">
                <a:off x="3384521" y="4024726"/>
                <a:ext cx="411480" cy="926575"/>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cxnSp>
            <p:nvCxnSpPr>
              <p:cNvPr id="273" name="Elbow Connector 272">
                <a:extLst>
                  <a:ext uri="{FF2B5EF4-FFF2-40B4-BE49-F238E27FC236}">
                    <a16:creationId xmlns:a16="http://schemas.microsoft.com/office/drawing/2014/main" id="{82C13051-583E-924F-89E6-8DC3E55B7A6F}"/>
                  </a:ext>
                </a:extLst>
              </p:cNvPr>
              <p:cNvCxnSpPr>
                <a:cxnSpLocks/>
                <a:stCxn id="271" idx="2"/>
                <a:endCxn id="270" idx="0"/>
              </p:cNvCxnSpPr>
              <p:nvPr/>
            </p:nvCxnSpPr>
            <p:spPr>
              <a:xfrm rot="10800000" flipV="1">
                <a:off x="4050775" y="4967179"/>
                <a:ext cx="338000" cy="463094"/>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4" name="Elbow Connector 273">
                <a:extLst>
                  <a:ext uri="{FF2B5EF4-FFF2-40B4-BE49-F238E27FC236}">
                    <a16:creationId xmlns:a16="http://schemas.microsoft.com/office/drawing/2014/main" id="{A7D3C12C-2FA5-6348-AB00-9F9708A613AB}"/>
                  </a:ext>
                </a:extLst>
              </p:cNvPr>
              <p:cNvCxnSpPr>
                <a:cxnSpLocks/>
              </p:cNvCxnSpPr>
              <p:nvPr/>
            </p:nvCxnSpPr>
            <p:spPr>
              <a:xfrm rot="10800000">
                <a:off x="4043821" y="4488015"/>
                <a:ext cx="335226" cy="479165"/>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70" name="Rounded Rectangle 269">
                <a:extLst>
                  <a:ext uri="{FF2B5EF4-FFF2-40B4-BE49-F238E27FC236}">
                    <a16:creationId xmlns:a16="http://schemas.microsoft.com/office/drawing/2014/main" id="{675BB5C0-C382-8045-BE41-7D12917FBE0B}"/>
                  </a:ext>
                </a:extLst>
              </p:cNvPr>
              <p:cNvSpPr/>
              <p:nvPr/>
            </p:nvSpPr>
            <p:spPr>
              <a:xfrm rot="5400000">
                <a:off x="3383263" y="4968501"/>
                <a:ext cx="411480" cy="923544"/>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sp>
            <p:nvSpPr>
              <p:cNvPr id="247" name="Rectangle 246">
                <a:extLst>
                  <a:ext uri="{FF2B5EF4-FFF2-40B4-BE49-F238E27FC236}">
                    <a16:creationId xmlns:a16="http://schemas.microsoft.com/office/drawing/2014/main" id="{F4503AC4-80B6-8E43-8876-7E8519C3D7D8}"/>
                  </a:ext>
                </a:extLst>
              </p:cNvPr>
              <p:cNvSpPr/>
              <p:nvPr/>
            </p:nvSpPr>
            <p:spPr>
              <a:xfrm>
                <a:off x="4252976" y="5394644"/>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48" name="Rectangle 247">
                <a:extLst>
                  <a:ext uri="{FF2B5EF4-FFF2-40B4-BE49-F238E27FC236}">
                    <a16:creationId xmlns:a16="http://schemas.microsoft.com/office/drawing/2014/main" id="{F034F961-FD4A-824B-B66F-2B67DA01EF28}"/>
                  </a:ext>
                </a:extLst>
              </p:cNvPr>
              <p:cNvSpPr/>
              <p:nvPr/>
            </p:nvSpPr>
            <p:spPr>
              <a:xfrm>
                <a:off x="4254505" y="4276945"/>
                <a:ext cx="58221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249" name="Elbow Connector 248">
                <a:extLst>
                  <a:ext uri="{FF2B5EF4-FFF2-40B4-BE49-F238E27FC236}">
                    <a16:creationId xmlns:a16="http://schemas.microsoft.com/office/drawing/2014/main" id="{A3A215D8-9A3D-C144-8370-BCE59BC20CD0}"/>
                  </a:ext>
                </a:extLst>
              </p:cNvPr>
              <p:cNvCxnSpPr>
                <a:cxnSpLocks/>
              </p:cNvCxnSpPr>
              <p:nvPr/>
            </p:nvCxnSpPr>
            <p:spPr>
              <a:xfrm flipH="1">
                <a:off x="2783835" y="44301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0" name="Elbow Connector 249">
                <a:extLst>
                  <a:ext uri="{FF2B5EF4-FFF2-40B4-BE49-F238E27FC236}">
                    <a16:creationId xmlns:a16="http://schemas.microsoft.com/office/drawing/2014/main" id="{DEF25A4C-F396-2B4F-9AA2-44F6958C153C}"/>
                  </a:ext>
                </a:extLst>
              </p:cNvPr>
              <p:cNvCxnSpPr>
                <a:cxnSpLocks/>
              </p:cNvCxnSpPr>
              <p:nvPr/>
            </p:nvCxnSpPr>
            <p:spPr>
              <a:xfrm rot="10800000">
                <a:off x="2786611" y="39054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1" name="Elbow Connector 250">
                <a:extLst>
                  <a:ext uri="{FF2B5EF4-FFF2-40B4-BE49-F238E27FC236}">
                    <a16:creationId xmlns:a16="http://schemas.microsoft.com/office/drawing/2014/main" id="{771E5C1B-F2C5-4545-8D77-C9DF5F89D29D}"/>
                  </a:ext>
                </a:extLst>
              </p:cNvPr>
              <p:cNvCxnSpPr>
                <a:cxnSpLocks/>
              </p:cNvCxnSpPr>
              <p:nvPr/>
            </p:nvCxnSpPr>
            <p:spPr>
              <a:xfrm flipH="1">
                <a:off x="2783835" y="55033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2" name="Elbow Connector 251">
                <a:extLst>
                  <a:ext uri="{FF2B5EF4-FFF2-40B4-BE49-F238E27FC236}">
                    <a16:creationId xmlns:a16="http://schemas.microsoft.com/office/drawing/2014/main" id="{DE342E5D-2C05-024D-9B23-9FA85D8B8BB0}"/>
                  </a:ext>
                </a:extLst>
              </p:cNvPr>
              <p:cNvCxnSpPr>
                <a:cxnSpLocks/>
              </p:cNvCxnSpPr>
              <p:nvPr/>
            </p:nvCxnSpPr>
            <p:spPr>
              <a:xfrm rot="10800000">
                <a:off x="2786611" y="49786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3" name="Rectangle 252">
                <a:extLst>
                  <a:ext uri="{FF2B5EF4-FFF2-40B4-BE49-F238E27FC236}">
                    <a16:creationId xmlns:a16="http://schemas.microsoft.com/office/drawing/2014/main" id="{79DB50EF-7C2F-2446-920E-11AFFB7F5BED}"/>
                  </a:ext>
                </a:extLst>
              </p:cNvPr>
              <p:cNvSpPr/>
              <p:nvPr/>
            </p:nvSpPr>
            <p:spPr>
              <a:xfrm>
                <a:off x="2960725" y="3820139"/>
                <a:ext cx="56977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54" name="Rectangle 253">
                <a:extLst>
                  <a:ext uri="{FF2B5EF4-FFF2-40B4-BE49-F238E27FC236}">
                    <a16:creationId xmlns:a16="http://schemas.microsoft.com/office/drawing/2014/main" id="{9BAE29C0-D51E-AE45-85BF-D49E901350C2}"/>
                  </a:ext>
                </a:extLst>
              </p:cNvPr>
              <p:cNvSpPr/>
              <p:nvPr/>
            </p:nvSpPr>
            <p:spPr>
              <a:xfrm>
                <a:off x="2975840" y="5865978"/>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0" name="Rectangle 259">
                <a:extLst>
                  <a:ext uri="{FF2B5EF4-FFF2-40B4-BE49-F238E27FC236}">
                    <a16:creationId xmlns:a16="http://schemas.microsoft.com/office/drawing/2014/main" id="{5BD04208-6D2D-5B49-9F2D-B7543F1BF695}"/>
                  </a:ext>
                </a:extLst>
              </p:cNvPr>
              <p:cNvSpPr/>
              <p:nvPr/>
            </p:nvSpPr>
            <p:spPr>
              <a:xfrm>
                <a:off x="2485184" y="4726091"/>
                <a:ext cx="34336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t>
                </a: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grpSp>
          <p:nvGrpSpPr>
            <p:cNvPr id="173" name="Group 172">
              <a:extLst>
                <a:ext uri="{FF2B5EF4-FFF2-40B4-BE49-F238E27FC236}">
                  <a16:creationId xmlns:a16="http://schemas.microsoft.com/office/drawing/2014/main" id="{19030FB5-8968-B74A-976B-EFEAD50506F0}"/>
                </a:ext>
              </a:extLst>
            </p:cNvPr>
            <p:cNvGrpSpPr/>
            <p:nvPr/>
          </p:nvGrpSpPr>
          <p:grpSpPr>
            <a:xfrm rot="10800000">
              <a:off x="5231505" y="3303722"/>
              <a:ext cx="550910" cy="3480557"/>
              <a:chOff x="8565895" y="1384438"/>
              <a:chExt cx="1138776" cy="1819527"/>
            </a:xfrm>
          </p:grpSpPr>
          <p:cxnSp>
            <p:nvCxnSpPr>
              <p:cNvPr id="174" name="Straight Connector 173">
                <a:extLst>
                  <a:ext uri="{FF2B5EF4-FFF2-40B4-BE49-F238E27FC236}">
                    <a16:creationId xmlns:a16="http://schemas.microsoft.com/office/drawing/2014/main" id="{EC3FBC3C-82F0-AE40-9D3E-B74067B69DF2}"/>
                  </a:ext>
                </a:extLst>
              </p:cNvPr>
              <p:cNvCxnSpPr>
                <a:cxnSpLocks/>
              </p:cNvCxnSpPr>
              <p:nvPr/>
            </p:nvCxnSpPr>
            <p:spPr>
              <a:xfrm rot="10800000" flipH="1" flipV="1">
                <a:off x="8714828" y="1384438"/>
                <a:ext cx="840907" cy="787559"/>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20F26345-A536-084E-B74A-4E3D62B57CAB}"/>
                  </a:ext>
                </a:extLst>
              </p:cNvPr>
              <p:cNvCxnSpPr>
                <a:cxnSpLocks/>
              </p:cNvCxnSpPr>
              <p:nvPr/>
            </p:nvCxnSpPr>
            <p:spPr>
              <a:xfrm rot="10800000" flipH="1">
                <a:off x="8565895" y="2519526"/>
                <a:ext cx="1138776" cy="684439"/>
              </a:xfrm>
              <a:prstGeom prst="line">
                <a:avLst/>
              </a:prstGeom>
              <a:ln w="19050"/>
            </p:spPr>
            <p:style>
              <a:lnRef idx="1">
                <a:schemeClr val="dk1"/>
              </a:lnRef>
              <a:fillRef idx="0">
                <a:schemeClr val="dk1"/>
              </a:fillRef>
              <a:effectRef idx="0">
                <a:schemeClr val="dk1"/>
              </a:effectRef>
              <a:fontRef idx="minor">
                <a:schemeClr val="tx1"/>
              </a:fontRef>
            </p:style>
          </p:cxnSp>
        </p:grpSp>
      </p:grpSp>
      <p:grpSp>
        <p:nvGrpSpPr>
          <p:cNvPr id="97" name="Group 96">
            <a:extLst>
              <a:ext uri="{FF2B5EF4-FFF2-40B4-BE49-F238E27FC236}">
                <a16:creationId xmlns:a16="http://schemas.microsoft.com/office/drawing/2014/main" id="{2CA935D6-493F-FC42-AA51-7C8AE9F62A72}"/>
              </a:ext>
            </a:extLst>
          </p:cNvPr>
          <p:cNvGrpSpPr/>
          <p:nvPr/>
        </p:nvGrpSpPr>
        <p:grpSpPr>
          <a:xfrm>
            <a:off x="1884871" y="736482"/>
            <a:ext cx="2839433" cy="2268045"/>
            <a:chOff x="1884871" y="736482"/>
            <a:chExt cx="2839433" cy="2268045"/>
          </a:xfrm>
        </p:grpSpPr>
        <p:sp>
          <p:nvSpPr>
            <p:cNvPr id="110" name="Rectangle 109">
              <a:extLst>
                <a:ext uri="{FF2B5EF4-FFF2-40B4-BE49-F238E27FC236}">
                  <a16:creationId xmlns:a16="http://schemas.microsoft.com/office/drawing/2014/main" id="{552D9466-1009-2841-83C6-299787C48245}"/>
                </a:ext>
              </a:extLst>
            </p:cNvPr>
            <p:cNvSpPr/>
            <p:nvPr/>
          </p:nvSpPr>
          <p:spPr>
            <a:xfrm>
              <a:off x="2302219" y="1158829"/>
              <a:ext cx="2422085" cy="1845698"/>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11" name="Group 110">
              <a:extLst>
                <a:ext uri="{FF2B5EF4-FFF2-40B4-BE49-F238E27FC236}">
                  <a16:creationId xmlns:a16="http://schemas.microsoft.com/office/drawing/2014/main" id="{5EEA9854-1096-154D-B64C-2C426A8C38BA}"/>
                </a:ext>
              </a:extLst>
            </p:cNvPr>
            <p:cNvGrpSpPr/>
            <p:nvPr/>
          </p:nvGrpSpPr>
          <p:grpSpPr>
            <a:xfrm>
              <a:off x="2428971" y="1680938"/>
              <a:ext cx="1083631" cy="731005"/>
              <a:chOff x="1223341" y="1265937"/>
              <a:chExt cx="1083631" cy="731005"/>
            </a:xfrm>
          </p:grpSpPr>
          <p:pic>
            <p:nvPicPr>
              <p:cNvPr id="112" name="Picture 111">
                <a:extLst>
                  <a:ext uri="{FF2B5EF4-FFF2-40B4-BE49-F238E27FC236}">
                    <a16:creationId xmlns:a16="http://schemas.microsoft.com/office/drawing/2014/main" id="{47DFACDD-18DB-774E-B641-26E654A7D9A8}"/>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1254005" y="1235273"/>
                <a:ext cx="731005" cy="792333"/>
              </a:xfrm>
              <a:prstGeom prst="rect">
                <a:avLst/>
              </a:prstGeom>
            </p:spPr>
          </p:pic>
          <p:cxnSp>
            <p:nvCxnSpPr>
              <p:cNvPr id="113" name="Straight Connector 112">
                <a:extLst>
                  <a:ext uri="{FF2B5EF4-FFF2-40B4-BE49-F238E27FC236}">
                    <a16:creationId xmlns:a16="http://schemas.microsoft.com/office/drawing/2014/main" id="{21C492B5-B4BE-B843-9BB5-E1EE418D5964}"/>
                  </a:ext>
                </a:extLst>
              </p:cNvPr>
              <p:cNvCxnSpPr>
                <a:cxnSpLocks/>
              </p:cNvCxnSpPr>
              <p:nvPr/>
            </p:nvCxnSpPr>
            <p:spPr>
              <a:xfrm flipV="1">
                <a:off x="1509187" y="1310000"/>
                <a:ext cx="797785" cy="83724"/>
              </a:xfrm>
              <a:prstGeom prst="line">
                <a:avLst/>
              </a:prstGeom>
              <a:ln w="19050">
                <a:prstDash val="sysDot"/>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119612AD-77FA-604B-A1C8-9DFAC3B0DA36}"/>
                  </a:ext>
                </a:extLst>
              </p:cNvPr>
              <p:cNvCxnSpPr>
                <a:cxnSpLocks/>
              </p:cNvCxnSpPr>
              <p:nvPr/>
            </p:nvCxnSpPr>
            <p:spPr>
              <a:xfrm>
                <a:off x="1479367" y="1704111"/>
                <a:ext cx="812012" cy="196821"/>
              </a:xfrm>
              <a:prstGeom prst="line">
                <a:avLst/>
              </a:prstGeom>
              <a:ln w="19050">
                <a:prstDash val="sysDot"/>
              </a:ln>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6DFE94AB-4A69-E046-BE6A-A3D42A1066FC}"/>
                </a:ext>
              </a:extLst>
            </p:cNvPr>
            <p:cNvGrpSpPr/>
            <p:nvPr/>
          </p:nvGrpSpPr>
          <p:grpSpPr>
            <a:xfrm>
              <a:off x="3484207" y="1373468"/>
              <a:ext cx="1150668" cy="1506436"/>
              <a:chOff x="2372838" y="1450082"/>
              <a:chExt cx="1150668" cy="1630903"/>
            </a:xfrm>
          </p:grpSpPr>
          <p:grpSp>
            <p:nvGrpSpPr>
              <p:cNvPr id="116" name="Group 115">
                <a:extLst>
                  <a:ext uri="{FF2B5EF4-FFF2-40B4-BE49-F238E27FC236}">
                    <a16:creationId xmlns:a16="http://schemas.microsoft.com/office/drawing/2014/main" id="{E741F835-2386-9044-BB82-98209F29FC95}"/>
                  </a:ext>
                </a:extLst>
              </p:cNvPr>
              <p:cNvGrpSpPr/>
              <p:nvPr/>
            </p:nvGrpSpPr>
            <p:grpSpPr>
              <a:xfrm>
                <a:off x="2372839" y="1450082"/>
                <a:ext cx="1150667" cy="1630903"/>
                <a:chOff x="384443" y="1798097"/>
                <a:chExt cx="1150667" cy="1630903"/>
              </a:xfrm>
            </p:grpSpPr>
            <p:sp>
              <p:nvSpPr>
                <p:cNvPr id="120" name="Rectangle 119">
                  <a:extLst>
                    <a:ext uri="{FF2B5EF4-FFF2-40B4-BE49-F238E27FC236}">
                      <a16:creationId xmlns:a16="http://schemas.microsoft.com/office/drawing/2014/main" id="{76168B57-E29E-2045-9CA4-117F654A6B63}"/>
                    </a:ext>
                  </a:extLst>
                </p:cNvPr>
                <p:cNvSpPr/>
                <p:nvPr/>
              </p:nvSpPr>
              <p:spPr>
                <a:xfrm>
                  <a:off x="384443" y="1798097"/>
                  <a:ext cx="1150667" cy="16309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1" name="Freeform 120">
                  <a:extLst>
                    <a:ext uri="{FF2B5EF4-FFF2-40B4-BE49-F238E27FC236}">
                      <a16:creationId xmlns:a16="http://schemas.microsoft.com/office/drawing/2014/main" id="{D5CF91B9-543D-E94E-B059-C0CBC8B314FE}"/>
                    </a:ext>
                  </a:extLst>
                </p:cNvPr>
                <p:cNvSpPr/>
                <p:nvPr/>
              </p:nvSpPr>
              <p:spPr>
                <a:xfrm>
                  <a:off x="610872" y="2314417"/>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22" name="Freeform 121">
                  <a:extLst>
                    <a:ext uri="{FF2B5EF4-FFF2-40B4-BE49-F238E27FC236}">
                      <a16:creationId xmlns:a16="http://schemas.microsoft.com/office/drawing/2014/main" id="{E946E497-9AE1-1E44-84B6-3AD7CA3C6285}"/>
                    </a:ext>
                  </a:extLst>
                </p:cNvPr>
                <p:cNvSpPr/>
                <p:nvPr/>
              </p:nvSpPr>
              <p:spPr>
                <a:xfrm>
                  <a:off x="615844" y="2585184"/>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17" name="Rectangle 116">
                <a:extLst>
                  <a:ext uri="{FF2B5EF4-FFF2-40B4-BE49-F238E27FC236}">
                    <a16:creationId xmlns:a16="http://schemas.microsoft.com/office/drawing/2014/main" id="{C43DEDFA-9611-494A-9222-A5F73DC15CC1}"/>
                  </a:ext>
                </a:extLst>
              </p:cNvPr>
              <p:cNvSpPr/>
              <p:nvPr/>
            </p:nvSpPr>
            <p:spPr>
              <a:xfrm>
                <a:off x="2372838" y="1848744"/>
                <a:ext cx="1150667" cy="586103"/>
              </a:xfrm>
              <a:prstGeom prst="rect">
                <a:avLst/>
              </a:prstGeom>
              <a:solidFill>
                <a:srgbClr val="F222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18" name="Rectangle 117">
                <a:extLst>
                  <a:ext uri="{FF2B5EF4-FFF2-40B4-BE49-F238E27FC236}">
                    <a16:creationId xmlns:a16="http://schemas.microsoft.com/office/drawing/2014/main" id="{3C2FFFA4-176C-F242-BBBA-7B521BD13F09}"/>
                  </a:ext>
                </a:extLst>
              </p:cNvPr>
              <p:cNvSpPr/>
              <p:nvPr/>
            </p:nvSpPr>
            <p:spPr>
              <a:xfrm>
                <a:off x="2451653" y="1577642"/>
                <a:ext cx="1021433"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roi_begin</a:t>
                </a:r>
              </a:p>
            </p:txBody>
          </p:sp>
          <p:sp>
            <p:nvSpPr>
              <p:cNvPr id="119" name="Rectangle 118">
                <a:extLst>
                  <a:ext uri="{FF2B5EF4-FFF2-40B4-BE49-F238E27FC236}">
                    <a16:creationId xmlns:a16="http://schemas.microsoft.com/office/drawing/2014/main" id="{A18BA5B8-20CD-8D46-B8E0-0C58ADCBB220}"/>
                  </a:ext>
                </a:extLst>
              </p:cNvPr>
              <p:cNvSpPr/>
              <p:nvPr/>
            </p:nvSpPr>
            <p:spPr>
              <a:xfrm>
                <a:off x="2547920" y="2377110"/>
                <a:ext cx="835485"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roi_end</a:t>
                </a:r>
                <a:endPar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grpSp>
        <p:sp>
          <p:nvSpPr>
            <p:cNvPr id="124" name="Rectangle 123">
              <a:extLst>
                <a:ext uri="{FF2B5EF4-FFF2-40B4-BE49-F238E27FC236}">
                  <a16:creationId xmlns:a16="http://schemas.microsoft.com/office/drawing/2014/main" id="{D7D8FFA7-89ED-424A-87D1-F1EE8759A63B}"/>
                </a:ext>
              </a:extLst>
            </p:cNvPr>
            <p:cNvSpPr/>
            <p:nvPr/>
          </p:nvSpPr>
          <p:spPr>
            <a:xfrm>
              <a:off x="2404952" y="2404426"/>
              <a:ext cx="104387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Profiler</a:t>
              </a:r>
            </a:p>
          </p:txBody>
        </p:sp>
        <p:grpSp>
          <p:nvGrpSpPr>
            <p:cNvPr id="153" name="Group 152">
              <a:extLst>
                <a:ext uri="{FF2B5EF4-FFF2-40B4-BE49-F238E27FC236}">
                  <a16:creationId xmlns:a16="http://schemas.microsoft.com/office/drawing/2014/main" id="{F954D159-745E-AE42-84CF-77C789CBFBBC}"/>
                </a:ext>
              </a:extLst>
            </p:cNvPr>
            <p:cNvGrpSpPr/>
            <p:nvPr/>
          </p:nvGrpSpPr>
          <p:grpSpPr>
            <a:xfrm>
              <a:off x="1884871" y="1125488"/>
              <a:ext cx="534754" cy="1801990"/>
              <a:chOff x="8556981" y="1480516"/>
              <a:chExt cx="639488" cy="1801990"/>
            </a:xfrm>
          </p:grpSpPr>
          <p:cxnSp>
            <p:nvCxnSpPr>
              <p:cNvPr id="154" name="Straight Connector 153">
                <a:extLst>
                  <a:ext uri="{FF2B5EF4-FFF2-40B4-BE49-F238E27FC236}">
                    <a16:creationId xmlns:a16="http://schemas.microsoft.com/office/drawing/2014/main" id="{997DE847-D98D-514A-894F-E8DC4E8CCF16}"/>
                  </a:ext>
                </a:extLst>
              </p:cNvPr>
              <p:cNvCxnSpPr>
                <a:cxnSpLocks/>
              </p:cNvCxnSpPr>
              <p:nvPr/>
            </p:nvCxnSpPr>
            <p:spPr>
              <a:xfrm>
                <a:off x="8556981" y="1480516"/>
                <a:ext cx="624180" cy="621757"/>
              </a:xfrm>
              <a:prstGeom prst="line">
                <a:avLst/>
              </a:prstGeom>
              <a:ln w="1905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F84EBE10-4F34-A64B-BFBA-0E1240FC0986}"/>
                  </a:ext>
                </a:extLst>
              </p:cNvPr>
              <p:cNvCxnSpPr>
                <a:cxnSpLocks/>
              </p:cNvCxnSpPr>
              <p:nvPr/>
            </p:nvCxnSpPr>
            <p:spPr>
              <a:xfrm flipV="1">
                <a:off x="8556981" y="2534349"/>
                <a:ext cx="639488" cy="748157"/>
              </a:xfrm>
              <a:prstGeom prst="line">
                <a:avLst/>
              </a:prstGeom>
              <a:ln w="19050"/>
            </p:spPr>
            <p:style>
              <a:lnRef idx="1">
                <a:schemeClr val="dk1"/>
              </a:lnRef>
              <a:fillRef idx="0">
                <a:schemeClr val="dk1"/>
              </a:fillRef>
              <a:effectRef idx="0">
                <a:schemeClr val="dk1"/>
              </a:effectRef>
              <a:fontRef idx="minor">
                <a:schemeClr val="tx1"/>
              </a:fontRef>
            </p:style>
          </p:cxnSp>
        </p:grpSp>
        <p:sp>
          <p:nvSpPr>
            <p:cNvPr id="6" name="Rectangle 5">
              <a:extLst>
                <a:ext uri="{FF2B5EF4-FFF2-40B4-BE49-F238E27FC236}">
                  <a16:creationId xmlns:a16="http://schemas.microsoft.com/office/drawing/2014/main" id="{B2354BE9-0D6A-254D-B5C1-2096414C69DD}"/>
                </a:ext>
              </a:extLst>
            </p:cNvPr>
            <p:cNvSpPr/>
            <p:nvPr/>
          </p:nvSpPr>
          <p:spPr>
            <a:xfrm>
              <a:off x="2302219" y="736482"/>
              <a:ext cx="2422085"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Application Profiling</a:t>
              </a:r>
            </a:p>
          </p:txBody>
        </p:sp>
      </p:grpSp>
      <p:grpSp>
        <p:nvGrpSpPr>
          <p:cNvPr id="182" name="Group 181">
            <a:extLst>
              <a:ext uri="{FF2B5EF4-FFF2-40B4-BE49-F238E27FC236}">
                <a16:creationId xmlns:a16="http://schemas.microsoft.com/office/drawing/2014/main" id="{55067FD7-77FA-044F-93C2-734C41DD09EA}"/>
              </a:ext>
            </a:extLst>
          </p:cNvPr>
          <p:cNvGrpSpPr/>
          <p:nvPr/>
        </p:nvGrpSpPr>
        <p:grpSpPr>
          <a:xfrm>
            <a:off x="34219" y="618869"/>
            <a:ext cx="1970246" cy="2370428"/>
            <a:chOff x="34219" y="618869"/>
            <a:chExt cx="1970246" cy="2370428"/>
          </a:xfrm>
        </p:grpSpPr>
        <p:sp>
          <p:nvSpPr>
            <p:cNvPr id="126" name="Rectangle 125">
              <a:extLst>
                <a:ext uri="{FF2B5EF4-FFF2-40B4-BE49-F238E27FC236}">
                  <a16:creationId xmlns:a16="http://schemas.microsoft.com/office/drawing/2014/main" id="{D2AA2CEE-B166-D74D-B04E-1942696CF979}"/>
                </a:ext>
              </a:extLst>
            </p:cNvPr>
            <p:cNvSpPr/>
            <p:nvPr/>
          </p:nvSpPr>
          <p:spPr>
            <a:xfrm>
              <a:off x="34219" y="1008115"/>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Target Application</a:t>
              </a:r>
            </a:p>
          </p:txBody>
        </p:sp>
        <p:grpSp>
          <p:nvGrpSpPr>
            <p:cNvPr id="96" name="Group 95">
              <a:extLst>
                <a:ext uri="{FF2B5EF4-FFF2-40B4-BE49-F238E27FC236}">
                  <a16:creationId xmlns:a16="http://schemas.microsoft.com/office/drawing/2014/main" id="{42CB0CEF-C999-9C43-A230-0F857D001E90}"/>
                </a:ext>
              </a:extLst>
            </p:cNvPr>
            <p:cNvGrpSpPr/>
            <p:nvPr/>
          </p:nvGrpSpPr>
          <p:grpSpPr>
            <a:xfrm>
              <a:off x="219760" y="618869"/>
              <a:ext cx="1568207" cy="2370428"/>
              <a:chOff x="219760" y="618869"/>
              <a:chExt cx="1568207" cy="2370428"/>
            </a:xfrm>
          </p:grpSpPr>
          <p:sp>
            <p:nvSpPr>
              <p:cNvPr id="125" name="Rectangle 124">
                <a:extLst>
                  <a:ext uri="{FF2B5EF4-FFF2-40B4-BE49-F238E27FC236}">
                    <a16:creationId xmlns:a16="http://schemas.microsoft.com/office/drawing/2014/main" id="{DE179687-1111-3D40-9DBC-D6F753B7D399}"/>
                  </a:ext>
                </a:extLst>
              </p:cNvPr>
              <p:cNvSpPr/>
              <p:nvPr/>
            </p:nvSpPr>
            <p:spPr>
              <a:xfrm>
                <a:off x="245270" y="979903"/>
                <a:ext cx="1542697" cy="2009394"/>
              </a:xfrm>
              <a:prstGeom prst="rect">
                <a:avLst/>
              </a:prstGeom>
              <a:solidFill>
                <a:schemeClr val="accent6">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27" name="Group 126">
                <a:extLst>
                  <a:ext uri="{FF2B5EF4-FFF2-40B4-BE49-F238E27FC236}">
                    <a16:creationId xmlns:a16="http://schemas.microsoft.com/office/drawing/2014/main" id="{0CAC0D48-CABA-B04C-B9F6-C11ED3B1A67C}"/>
                  </a:ext>
                </a:extLst>
              </p:cNvPr>
              <p:cNvGrpSpPr/>
              <p:nvPr/>
            </p:nvGrpSpPr>
            <p:grpSpPr>
              <a:xfrm>
                <a:off x="502434" y="1345308"/>
                <a:ext cx="1161012" cy="1542683"/>
                <a:chOff x="192558" y="815374"/>
                <a:chExt cx="1161012" cy="1542683"/>
              </a:xfrm>
            </p:grpSpPr>
            <p:sp>
              <p:nvSpPr>
                <p:cNvPr id="128" name="Rectangle 127">
                  <a:extLst>
                    <a:ext uri="{FF2B5EF4-FFF2-40B4-BE49-F238E27FC236}">
                      <a16:creationId xmlns:a16="http://schemas.microsoft.com/office/drawing/2014/main" id="{80E00CFA-F899-0143-9343-FFB229492A8B}"/>
                    </a:ext>
                  </a:extLst>
                </p:cNvPr>
                <p:cNvSpPr/>
                <p:nvPr/>
              </p:nvSpPr>
              <p:spPr>
                <a:xfrm>
                  <a:off x="192558" y="815374"/>
                  <a:ext cx="1161012" cy="15426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9" name="Freeform 128">
                  <a:extLst>
                    <a:ext uri="{FF2B5EF4-FFF2-40B4-BE49-F238E27FC236}">
                      <a16:creationId xmlns:a16="http://schemas.microsoft.com/office/drawing/2014/main" id="{CE23A6B4-93C3-A948-BA91-EAAE76BFD94F}"/>
                    </a:ext>
                  </a:extLst>
                </p:cNvPr>
                <p:cNvSpPr/>
                <p:nvPr/>
              </p:nvSpPr>
              <p:spPr>
                <a:xfrm>
                  <a:off x="447346" y="1008621"/>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0" name="Freeform 129">
                  <a:extLst>
                    <a:ext uri="{FF2B5EF4-FFF2-40B4-BE49-F238E27FC236}">
                      <a16:creationId xmlns:a16="http://schemas.microsoft.com/office/drawing/2014/main" id="{E8618E44-97A3-144A-92F6-35AB0200FA97}"/>
                    </a:ext>
                  </a:extLst>
                </p:cNvPr>
                <p:cNvSpPr/>
                <p:nvPr/>
              </p:nvSpPr>
              <p:spPr>
                <a:xfrm>
                  <a:off x="474576" y="1340336"/>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1" name="Freeform 130">
                  <a:extLst>
                    <a:ext uri="{FF2B5EF4-FFF2-40B4-BE49-F238E27FC236}">
                      <a16:creationId xmlns:a16="http://schemas.microsoft.com/office/drawing/2014/main" id="{433D34DB-2DAC-5049-A0DB-695CF0613FA6}"/>
                    </a:ext>
                  </a:extLst>
                </p:cNvPr>
                <p:cNvSpPr/>
                <p:nvPr/>
              </p:nvSpPr>
              <p:spPr>
                <a:xfrm>
                  <a:off x="460805" y="1668670"/>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2" name="Freeform 131">
                  <a:extLst>
                    <a:ext uri="{FF2B5EF4-FFF2-40B4-BE49-F238E27FC236}">
                      <a16:creationId xmlns:a16="http://schemas.microsoft.com/office/drawing/2014/main" id="{CF0E0D82-95BB-E543-8547-B99A9DCA7232}"/>
                    </a:ext>
                  </a:extLst>
                </p:cNvPr>
                <p:cNvSpPr/>
                <p:nvPr/>
              </p:nvSpPr>
              <p:spPr>
                <a:xfrm>
                  <a:off x="474576" y="2001282"/>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33" name="Rectangle 132">
                <a:extLst>
                  <a:ext uri="{FF2B5EF4-FFF2-40B4-BE49-F238E27FC236}">
                    <a16:creationId xmlns:a16="http://schemas.microsoft.com/office/drawing/2014/main" id="{01ADA81E-9F22-2E49-823A-EAFE228161ED}"/>
                  </a:ext>
                </a:extLst>
              </p:cNvPr>
              <p:cNvSpPr/>
              <p:nvPr/>
            </p:nvSpPr>
            <p:spPr>
              <a:xfrm rot="16200000">
                <a:off x="-399340" y="1924514"/>
                <a:ext cx="1545978" cy="307777"/>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Source Code</a:t>
                </a:r>
              </a:p>
            </p:txBody>
          </p:sp>
          <p:sp>
            <p:nvSpPr>
              <p:cNvPr id="38" name="Rectangle 37">
                <a:extLst>
                  <a:ext uri="{FF2B5EF4-FFF2-40B4-BE49-F238E27FC236}">
                    <a16:creationId xmlns:a16="http://schemas.microsoft.com/office/drawing/2014/main" id="{9A1734DD-09B8-1841-9E15-E9630DC408F1}"/>
                  </a:ext>
                </a:extLst>
              </p:cNvPr>
              <p:cNvSpPr/>
              <p:nvPr/>
            </p:nvSpPr>
            <p:spPr>
              <a:xfrm>
                <a:off x="309531" y="618869"/>
                <a:ext cx="141417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User Input</a:t>
                </a:r>
              </a:p>
            </p:txBody>
          </p:sp>
        </p:grpSp>
      </p:grpSp>
      <p:grpSp>
        <p:nvGrpSpPr>
          <p:cNvPr id="181" name="Group 180">
            <a:extLst>
              <a:ext uri="{FF2B5EF4-FFF2-40B4-BE49-F238E27FC236}">
                <a16:creationId xmlns:a16="http://schemas.microsoft.com/office/drawing/2014/main" id="{5BD3EBE0-D55D-7447-8AC7-BDF8C4055E14}"/>
              </a:ext>
            </a:extLst>
          </p:cNvPr>
          <p:cNvGrpSpPr/>
          <p:nvPr/>
        </p:nvGrpSpPr>
        <p:grpSpPr>
          <a:xfrm>
            <a:off x="5846808" y="1853559"/>
            <a:ext cx="3155090" cy="2745983"/>
            <a:chOff x="5846808" y="1853559"/>
            <a:chExt cx="3155090" cy="2745983"/>
          </a:xfrm>
        </p:grpSpPr>
        <p:sp>
          <p:nvSpPr>
            <p:cNvPr id="176" name="Rectangle 175">
              <a:extLst>
                <a:ext uri="{FF2B5EF4-FFF2-40B4-BE49-F238E27FC236}">
                  <a16:creationId xmlns:a16="http://schemas.microsoft.com/office/drawing/2014/main" id="{E153CD6E-2330-764F-861D-132A1A97E7B4}"/>
                </a:ext>
              </a:extLst>
            </p:cNvPr>
            <p:cNvSpPr/>
            <p:nvPr/>
          </p:nvSpPr>
          <p:spPr>
            <a:xfrm>
              <a:off x="5846809" y="3317160"/>
              <a:ext cx="2726377" cy="12823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04" name="Group 103">
              <a:extLst>
                <a:ext uri="{FF2B5EF4-FFF2-40B4-BE49-F238E27FC236}">
                  <a16:creationId xmlns:a16="http://schemas.microsoft.com/office/drawing/2014/main" id="{67AD5102-16EE-7E4D-972A-B8A99542D2EC}"/>
                </a:ext>
              </a:extLst>
            </p:cNvPr>
            <p:cNvGrpSpPr/>
            <p:nvPr/>
          </p:nvGrpSpPr>
          <p:grpSpPr>
            <a:xfrm>
              <a:off x="5846808" y="1853559"/>
              <a:ext cx="3155090" cy="2664079"/>
              <a:chOff x="5846808" y="1853559"/>
              <a:chExt cx="3155090" cy="2664079"/>
            </a:xfrm>
          </p:grpSpPr>
          <p:grpSp>
            <p:nvGrpSpPr>
              <p:cNvPr id="109" name="Group 108">
                <a:extLst>
                  <a:ext uri="{FF2B5EF4-FFF2-40B4-BE49-F238E27FC236}">
                    <a16:creationId xmlns:a16="http://schemas.microsoft.com/office/drawing/2014/main" id="{F53F1044-246E-FA45-9464-8B0EDCE08219}"/>
                  </a:ext>
                </a:extLst>
              </p:cNvPr>
              <p:cNvGrpSpPr/>
              <p:nvPr/>
            </p:nvGrpSpPr>
            <p:grpSpPr>
              <a:xfrm>
                <a:off x="6040999" y="3877225"/>
                <a:ext cx="2290141" cy="640413"/>
                <a:chOff x="4488784" y="987542"/>
                <a:chExt cx="1498728" cy="640413"/>
              </a:xfrm>
            </p:grpSpPr>
            <p:sp>
              <p:nvSpPr>
                <p:cNvPr id="136" name="Rounded Rectangle 135">
                  <a:extLst>
                    <a:ext uri="{FF2B5EF4-FFF2-40B4-BE49-F238E27FC236}">
                      <a16:creationId xmlns:a16="http://schemas.microsoft.com/office/drawing/2014/main" id="{29EE075D-A1FF-AE42-AA04-06F10B5B4FDE}"/>
                    </a:ext>
                  </a:extLst>
                </p:cNvPr>
                <p:cNvSpPr/>
                <p:nvPr/>
              </p:nvSpPr>
              <p:spPr>
                <a:xfrm>
                  <a:off x="4489453" y="987542"/>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Temporal Locality</a:t>
                  </a:r>
                </a:p>
              </p:txBody>
            </p:sp>
            <p:sp>
              <p:nvSpPr>
                <p:cNvPr id="135" name="Rounded Rectangle 134">
                  <a:extLst>
                    <a:ext uri="{FF2B5EF4-FFF2-40B4-BE49-F238E27FC236}">
                      <a16:creationId xmlns:a16="http://schemas.microsoft.com/office/drawing/2014/main" id="{42D6631A-2C26-5D4E-9358-2B5A0E2F0C36}"/>
                    </a:ext>
                  </a:extLst>
                </p:cNvPr>
                <p:cNvSpPr/>
                <p:nvPr/>
              </p:nvSpPr>
              <p:spPr>
                <a:xfrm>
                  <a:off x="4488784" y="1362779"/>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Spatial Locality</a:t>
                  </a:r>
                </a:p>
              </p:txBody>
            </p:sp>
          </p:grpSp>
          <p:grpSp>
            <p:nvGrpSpPr>
              <p:cNvPr id="100" name="Group 99">
                <a:extLst>
                  <a:ext uri="{FF2B5EF4-FFF2-40B4-BE49-F238E27FC236}">
                    <a16:creationId xmlns:a16="http://schemas.microsoft.com/office/drawing/2014/main" id="{430DDD9A-9449-5049-B09B-EECEECBCF1A8}"/>
                  </a:ext>
                </a:extLst>
              </p:cNvPr>
              <p:cNvGrpSpPr/>
              <p:nvPr/>
            </p:nvGrpSpPr>
            <p:grpSpPr>
              <a:xfrm>
                <a:off x="8573186" y="1853559"/>
                <a:ext cx="428712" cy="2107967"/>
                <a:chOff x="8573186" y="1853559"/>
                <a:chExt cx="428712" cy="2107967"/>
              </a:xfrm>
            </p:grpSpPr>
            <p:cxnSp>
              <p:nvCxnSpPr>
                <p:cNvPr id="30" name="Straight Connector 29">
                  <a:extLst>
                    <a:ext uri="{FF2B5EF4-FFF2-40B4-BE49-F238E27FC236}">
                      <a16:creationId xmlns:a16="http://schemas.microsoft.com/office/drawing/2014/main" id="{9E84DC83-5B2A-D54F-AB18-AC9064914AF8}"/>
                    </a:ext>
                  </a:extLst>
                </p:cNvPr>
                <p:cNvCxnSpPr>
                  <a:cxnSpLocks/>
                  <a:stCxn id="139" idx="0"/>
                </p:cNvCxnSpPr>
                <p:nvPr/>
              </p:nvCxnSpPr>
              <p:spPr>
                <a:xfrm flipV="1">
                  <a:off x="8865838" y="1855380"/>
                  <a:ext cx="136058" cy="22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195A58-2D91-054E-B8AB-48789FC34419}"/>
                    </a:ext>
                  </a:extLst>
                </p:cNvPr>
                <p:cNvCxnSpPr>
                  <a:cxnSpLocks/>
                </p:cNvCxnSpPr>
                <p:nvPr/>
              </p:nvCxnSpPr>
              <p:spPr>
                <a:xfrm>
                  <a:off x="9001896" y="1853559"/>
                  <a:ext cx="0" cy="2107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6CD66EA-53C8-7244-94B6-615DE3E753F8}"/>
                    </a:ext>
                  </a:extLst>
                </p:cNvPr>
                <p:cNvCxnSpPr>
                  <a:cxnSpLocks/>
                  <a:endCxn id="176" idx="3"/>
                </p:cNvCxnSpPr>
                <p:nvPr/>
              </p:nvCxnSpPr>
              <p:spPr>
                <a:xfrm flipH="1" flipV="1">
                  <a:off x="8573186" y="3958351"/>
                  <a:ext cx="428712"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94" name="Rectangle 193">
                <a:extLst>
                  <a:ext uri="{FF2B5EF4-FFF2-40B4-BE49-F238E27FC236}">
                    <a16:creationId xmlns:a16="http://schemas.microsoft.com/office/drawing/2014/main" id="{E29F4AB6-70A6-434D-9153-52FFF003F570}"/>
                  </a:ext>
                </a:extLst>
              </p:cNvPr>
              <p:cNvSpPr/>
              <p:nvPr/>
            </p:nvSpPr>
            <p:spPr>
              <a:xfrm>
                <a:off x="5846808" y="3201169"/>
                <a:ext cx="2726379"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Locality-based Clustering</a:t>
                </a:r>
              </a:p>
            </p:txBody>
          </p:sp>
        </p:grpSp>
      </p:grpSp>
      <p:grpSp>
        <p:nvGrpSpPr>
          <p:cNvPr id="180" name="Group 179">
            <a:extLst>
              <a:ext uri="{FF2B5EF4-FFF2-40B4-BE49-F238E27FC236}">
                <a16:creationId xmlns:a16="http://schemas.microsoft.com/office/drawing/2014/main" id="{5A69F14A-5249-5844-A11D-44A658F0C3B5}"/>
              </a:ext>
            </a:extLst>
          </p:cNvPr>
          <p:cNvGrpSpPr/>
          <p:nvPr/>
        </p:nvGrpSpPr>
        <p:grpSpPr>
          <a:xfrm>
            <a:off x="-183966" y="2730453"/>
            <a:ext cx="2930889" cy="4572000"/>
            <a:chOff x="-183966" y="2730453"/>
            <a:chExt cx="2930889" cy="4572000"/>
          </a:xfrm>
        </p:grpSpPr>
        <p:sp>
          <p:nvSpPr>
            <p:cNvPr id="243" name="Rectangle 242">
              <a:extLst>
                <a:ext uri="{FF2B5EF4-FFF2-40B4-BE49-F238E27FC236}">
                  <a16:creationId xmlns:a16="http://schemas.microsoft.com/office/drawing/2014/main" id="{5110AF91-9BFD-BF44-8777-B9D6729B6640}"/>
                </a:ext>
              </a:extLst>
            </p:cNvPr>
            <p:cNvSpPr/>
            <p:nvPr/>
          </p:nvSpPr>
          <p:spPr>
            <a:xfrm rot="5400000">
              <a:off x="-122633" y="3778992"/>
              <a:ext cx="2820431" cy="2423184"/>
            </a:xfrm>
            <a:prstGeom prst="rect">
              <a:avLst/>
            </a:prstGeom>
            <a:solidFill>
              <a:schemeClr val="accent2">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79" name="Group 78">
              <a:extLst>
                <a:ext uri="{FF2B5EF4-FFF2-40B4-BE49-F238E27FC236}">
                  <a16:creationId xmlns:a16="http://schemas.microsoft.com/office/drawing/2014/main" id="{B8177D05-EC2A-8043-904F-E5DD0E5C5930}"/>
                </a:ext>
              </a:extLst>
            </p:cNvPr>
            <p:cNvGrpSpPr/>
            <p:nvPr/>
          </p:nvGrpSpPr>
          <p:grpSpPr>
            <a:xfrm>
              <a:off x="537511" y="3721170"/>
              <a:ext cx="1857490" cy="288229"/>
              <a:chOff x="576273" y="3731512"/>
              <a:chExt cx="1857490" cy="288229"/>
            </a:xfrm>
          </p:grpSpPr>
          <p:sp>
            <p:nvSpPr>
              <p:cNvPr id="245" name="Rectangle 244">
                <a:extLst>
                  <a:ext uri="{FF2B5EF4-FFF2-40B4-BE49-F238E27FC236}">
                    <a16:creationId xmlns:a16="http://schemas.microsoft.com/office/drawing/2014/main" id="{ACB84EEB-EC73-2841-B1E5-A92005F0ED1D}"/>
                  </a:ext>
                </a:extLst>
              </p:cNvPr>
              <p:cNvSpPr/>
              <p:nvPr/>
            </p:nvSpPr>
            <p:spPr>
              <a:xfrm rot="5400000">
                <a:off x="1314554" y="2993231"/>
                <a:ext cx="288229" cy="1764792"/>
              </a:xfrm>
              <a:prstGeom prst="rect">
                <a:avLst/>
              </a:prstGeom>
              <a:solidFill>
                <a:schemeClr val="accent2">
                  <a:lumMod val="60000"/>
                  <a:lumOff val="40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Bandwidth</a:t>
                </a:r>
              </a:p>
            </p:txBody>
          </p:sp>
          <p:cxnSp>
            <p:nvCxnSpPr>
              <p:cNvPr id="261" name="Straight Connector 260">
                <a:extLst>
                  <a:ext uri="{FF2B5EF4-FFF2-40B4-BE49-F238E27FC236}">
                    <a16:creationId xmlns:a16="http://schemas.microsoft.com/office/drawing/2014/main" id="{DBDF9D33-3D1A-6E48-9277-3B7CA035F23E}"/>
                  </a:ext>
                </a:extLst>
              </p:cNvPr>
              <p:cNvCxnSpPr>
                <a:cxnSpLocks/>
                <a:endCxn id="245" idx="0"/>
              </p:cNvCxnSpPr>
              <p:nvPr/>
            </p:nvCxnSpPr>
            <p:spPr>
              <a:xfrm flipH="1" flipV="1">
                <a:off x="2341065" y="3875628"/>
                <a:ext cx="92698"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8381FF2A-3F17-AC4A-8677-E2107E14D795}"/>
                </a:ext>
              </a:extLst>
            </p:cNvPr>
            <p:cNvGrpSpPr/>
            <p:nvPr/>
          </p:nvGrpSpPr>
          <p:grpSpPr>
            <a:xfrm>
              <a:off x="537240" y="4143333"/>
              <a:ext cx="1856232" cy="288230"/>
              <a:chOff x="576272" y="4143333"/>
              <a:chExt cx="1856232" cy="288230"/>
            </a:xfrm>
            <a:solidFill>
              <a:schemeClr val="accent2">
                <a:lumMod val="40000"/>
                <a:lumOff val="60000"/>
              </a:schemeClr>
            </a:solidFill>
          </p:grpSpPr>
          <p:sp>
            <p:nvSpPr>
              <p:cNvPr id="255" name="Rectangle 254">
                <a:extLst>
                  <a:ext uri="{FF2B5EF4-FFF2-40B4-BE49-F238E27FC236}">
                    <a16:creationId xmlns:a16="http://schemas.microsoft.com/office/drawing/2014/main" id="{8DF493D5-66AC-684E-9433-AB8474F65F37}"/>
                  </a:ext>
                </a:extLst>
              </p:cNvPr>
              <p:cNvSpPr/>
              <p:nvPr/>
            </p:nvSpPr>
            <p:spPr>
              <a:xfrm rot="5400000">
                <a:off x="1314553" y="3405052"/>
                <a:ext cx="288230" cy="176479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Latency</a:t>
                </a:r>
              </a:p>
            </p:txBody>
          </p:sp>
          <p:cxnSp>
            <p:nvCxnSpPr>
              <p:cNvPr id="262" name="Straight Connector 261">
                <a:extLst>
                  <a:ext uri="{FF2B5EF4-FFF2-40B4-BE49-F238E27FC236}">
                    <a16:creationId xmlns:a16="http://schemas.microsoft.com/office/drawing/2014/main" id="{7F9EF865-00ED-2240-B1DB-10225B23141B}"/>
                  </a:ext>
                </a:extLst>
              </p:cNvPr>
              <p:cNvCxnSpPr>
                <a:cxnSpLocks/>
                <a:endCxn id="255" idx="0"/>
              </p:cNvCxnSpPr>
              <p:nvPr/>
            </p:nvCxnSpPr>
            <p:spPr>
              <a:xfrm flipH="1">
                <a:off x="2341064" y="4285703"/>
                <a:ext cx="91440" cy="1745"/>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AFC33E29-F3B7-DD43-BECE-190EB0D1A404}"/>
                </a:ext>
              </a:extLst>
            </p:cNvPr>
            <p:cNvGrpSpPr/>
            <p:nvPr/>
          </p:nvGrpSpPr>
          <p:grpSpPr>
            <a:xfrm>
              <a:off x="534289" y="4563596"/>
              <a:ext cx="1854318" cy="288231"/>
              <a:chOff x="578390" y="4555153"/>
              <a:chExt cx="1854318" cy="288231"/>
            </a:xfrm>
          </p:grpSpPr>
          <p:sp>
            <p:nvSpPr>
              <p:cNvPr id="256" name="Rectangle 255">
                <a:extLst>
                  <a:ext uri="{FF2B5EF4-FFF2-40B4-BE49-F238E27FC236}">
                    <a16:creationId xmlns:a16="http://schemas.microsoft.com/office/drawing/2014/main" id="{9C8FBBB3-355B-D546-B52D-4DE5262ED37C}"/>
                  </a:ext>
                </a:extLst>
              </p:cNvPr>
              <p:cNvSpPr/>
              <p:nvPr/>
            </p:nvSpPr>
            <p:spPr>
              <a:xfrm rot="5400000">
                <a:off x="1315992" y="3817551"/>
                <a:ext cx="288231" cy="1763436"/>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L1/L2 Cache Capacity</a:t>
                </a:r>
              </a:p>
            </p:txBody>
          </p:sp>
          <p:cxnSp>
            <p:nvCxnSpPr>
              <p:cNvPr id="263" name="Straight Connector 262">
                <a:extLst>
                  <a:ext uri="{FF2B5EF4-FFF2-40B4-BE49-F238E27FC236}">
                    <a16:creationId xmlns:a16="http://schemas.microsoft.com/office/drawing/2014/main" id="{4091E32D-BE45-4E46-9423-0A5A22AFF43B}"/>
                  </a:ext>
                </a:extLst>
              </p:cNvPr>
              <p:cNvCxnSpPr>
                <a:cxnSpLocks/>
                <a:endCxn id="256" idx="0"/>
              </p:cNvCxnSpPr>
              <p:nvPr/>
            </p:nvCxnSpPr>
            <p:spPr>
              <a:xfrm flipH="1" flipV="1">
                <a:off x="2341826" y="4699270"/>
                <a:ext cx="90882"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43D8023-BF1C-884C-9AA7-78A7368A784D}"/>
                </a:ext>
              </a:extLst>
            </p:cNvPr>
            <p:cNvGrpSpPr/>
            <p:nvPr/>
          </p:nvGrpSpPr>
          <p:grpSpPr>
            <a:xfrm>
              <a:off x="534274" y="4986563"/>
              <a:ext cx="1854876" cy="292608"/>
              <a:chOff x="578389" y="4966974"/>
              <a:chExt cx="1854876" cy="292608"/>
            </a:xfrm>
            <a:solidFill>
              <a:srgbClr val="F7CCAD"/>
            </a:solidFill>
          </p:grpSpPr>
          <p:sp>
            <p:nvSpPr>
              <p:cNvPr id="257" name="Rectangle 256">
                <a:extLst>
                  <a:ext uri="{FF2B5EF4-FFF2-40B4-BE49-F238E27FC236}">
                    <a16:creationId xmlns:a16="http://schemas.microsoft.com/office/drawing/2014/main" id="{47B93715-DF46-DF4A-89C9-1D9271404F65}"/>
                  </a:ext>
                </a:extLst>
              </p:cNvPr>
              <p:cNvSpPr/>
              <p:nvPr/>
            </p:nvSpPr>
            <p:spPr>
              <a:xfrm rot="5400000">
                <a:off x="1313803" y="4231560"/>
                <a:ext cx="292608" cy="1763435"/>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L3 Cache Contention</a:t>
                </a:r>
              </a:p>
            </p:txBody>
          </p:sp>
          <p:cxnSp>
            <p:nvCxnSpPr>
              <p:cNvPr id="264" name="Straight Connector 263">
                <a:extLst>
                  <a:ext uri="{FF2B5EF4-FFF2-40B4-BE49-F238E27FC236}">
                    <a16:creationId xmlns:a16="http://schemas.microsoft.com/office/drawing/2014/main" id="{E4CAE7BE-3FC3-BD4D-9D73-2137D190BB26}"/>
                  </a:ext>
                </a:extLst>
              </p:cNvPr>
              <p:cNvCxnSpPr>
                <a:cxnSpLocks/>
                <a:endCxn id="257" idx="0"/>
              </p:cNvCxnSpPr>
              <p:nvPr/>
            </p:nvCxnSpPr>
            <p:spPr>
              <a:xfrm flipH="1" flipV="1">
                <a:off x="2341825" y="5113278"/>
                <a:ext cx="91440"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E64C76E6-8EA4-6543-B24D-A034083EA913}"/>
                </a:ext>
              </a:extLst>
            </p:cNvPr>
            <p:cNvGrpSpPr/>
            <p:nvPr/>
          </p:nvGrpSpPr>
          <p:grpSpPr>
            <a:xfrm>
              <a:off x="530314" y="5428381"/>
              <a:ext cx="1855866" cy="292608"/>
              <a:chOff x="578390" y="5377499"/>
              <a:chExt cx="1855866" cy="292805"/>
            </a:xfrm>
          </p:grpSpPr>
          <p:sp>
            <p:nvSpPr>
              <p:cNvPr id="258" name="Rectangle 257">
                <a:extLst>
                  <a:ext uri="{FF2B5EF4-FFF2-40B4-BE49-F238E27FC236}">
                    <a16:creationId xmlns:a16="http://schemas.microsoft.com/office/drawing/2014/main" id="{A0D24CE7-D35A-C843-871B-8ABD67784FAB}"/>
                  </a:ext>
                </a:extLst>
              </p:cNvPr>
              <p:cNvSpPr/>
              <p:nvPr/>
            </p:nvSpPr>
            <p:spPr>
              <a:xfrm rot="5400000">
                <a:off x="1314008" y="4641881"/>
                <a:ext cx="292805" cy="1764041"/>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 Cache Capacity</a:t>
                </a:r>
              </a:p>
            </p:txBody>
          </p:sp>
          <p:cxnSp>
            <p:nvCxnSpPr>
              <p:cNvPr id="265" name="Straight Connector 264">
                <a:extLst>
                  <a:ext uri="{FF2B5EF4-FFF2-40B4-BE49-F238E27FC236}">
                    <a16:creationId xmlns:a16="http://schemas.microsoft.com/office/drawing/2014/main" id="{A00127A9-DE25-974F-BB19-3BFCBE74F2E8}"/>
                  </a:ext>
                </a:extLst>
              </p:cNvPr>
              <p:cNvCxnSpPr>
                <a:cxnSpLocks/>
                <a:endCxn id="258" idx="0"/>
              </p:cNvCxnSpPr>
              <p:nvPr/>
            </p:nvCxnSpPr>
            <p:spPr>
              <a:xfrm flipH="1" flipV="1">
                <a:off x="2342432" y="5523903"/>
                <a:ext cx="91824"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2FF01A75-0F98-F642-822C-21CB13110432}"/>
                </a:ext>
              </a:extLst>
            </p:cNvPr>
            <p:cNvGrpSpPr/>
            <p:nvPr/>
          </p:nvGrpSpPr>
          <p:grpSpPr>
            <a:xfrm>
              <a:off x="530973" y="5870200"/>
              <a:ext cx="1858714" cy="292608"/>
              <a:chOff x="578389" y="5789319"/>
              <a:chExt cx="1858714" cy="292608"/>
            </a:xfrm>
            <a:solidFill>
              <a:srgbClr val="F7CCAD"/>
            </a:solidFill>
          </p:grpSpPr>
          <p:sp>
            <p:nvSpPr>
              <p:cNvPr id="259" name="Rectangle 258">
                <a:extLst>
                  <a:ext uri="{FF2B5EF4-FFF2-40B4-BE49-F238E27FC236}">
                    <a16:creationId xmlns:a16="http://schemas.microsoft.com/office/drawing/2014/main" id="{8A56611B-D5C3-9B48-B68B-267D7CEC58F6}"/>
                  </a:ext>
                </a:extLst>
              </p:cNvPr>
              <p:cNvSpPr/>
              <p:nvPr/>
            </p:nvSpPr>
            <p:spPr>
              <a:xfrm rot="5400000">
                <a:off x="1314106" y="5053602"/>
                <a:ext cx="292608" cy="176404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Compute-Bound</a:t>
                </a:r>
              </a:p>
            </p:txBody>
          </p:sp>
          <p:cxnSp>
            <p:nvCxnSpPr>
              <p:cNvPr id="266" name="Straight Connector 265">
                <a:extLst>
                  <a:ext uri="{FF2B5EF4-FFF2-40B4-BE49-F238E27FC236}">
                    <a16:creationId xmlns:a16="http://schemas.microsoft.com/office/drawing/2014/main" id="{C2B32F69-526B-2041-8DFD-F26911037B49}"/>
                  </a:ext>
                </a:extLst>
              </p:cNvPr>
              <p:cNvCxnSpPr>
                <a:cxnSpLocks/>
                <a:endCxn id="259" idx="0"/>
              </p:cNvCxnSpPr>
              <p:nvPr/>
            </p:nvCxnSpPr>
            <p:spPr>
              <a:xfrm flipH="1" flipV="1">
                <a:off x="2342431" y="5935623"/>
                <a:ext cx="94672"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AED7BDFC-6819-A546-B750-007439F4C1E6}"/>
                </a:ext>
              </a:extLst>
            </p:cNvPr>
            <p:cNvSpPr/>
            <p:nvPr/>
          </p:nvSpPr>
          <p:spPr>
            <a:xfrm rot="16200000">
              <a:off x="-2005341" y="4847176"/>
              <a:ext cx="4572000" cy="33855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Memory Bottleneck Classes</a:t>
              </a:r>
            </a:p>
          </p:txBody>
        </p:sp>
        <p:sp>
          <p:nvSpPr>
            <p:cNvPr id="220" name="Rectangle 219">
              <a:extLst>
                <a:ext uri="{FF2B5EF4-FFF2-40B4-BE49-F238E27FC236}">
                  <a16:creationId xmlns:a16="http://schemas.microsoft.com/office/drawing/2014/main" id="{09C1FB5C-1A31-494E-9FF6-6AD0C88F744A}"/>
                </a:ext>
              </a:extLst>
            </p:cNvPr>
            <p:cNvSpPr/>
            <p:nvPr/>
          </p:nvSpPr>
          <p:spPr>
            <a:xfrm>
              <a:off x="-183966" y="3224820"/>
              <a:ext cx="29308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Methodology Output</a:t>
              </a:r>
            </a:p>
          </p:txBody>
        </p:sp>
      </p:grpSp>
      <p:grpSp>
        <p:nvGrpSpPr>
          <p:cNvPr id="105" name="Group 104">
            <a:extLst>
              <a:ext uri="{FF2B5EF4-FFF2-40B4-BE49-F238E27FC236}">
                <a16:creationId xmlns:a16="http://schemas.microsoft.com/office/drawing/2014/main" id="{7BD2A736-93A3-1348-BB50-5C925BE3867E}"/>
              </a:ext>
            </a:extLst>
          </p:cNvPr>
          <p:cNvGrpSpPr/>
          <p:nvPr/>
        </p:nvGrpSpPr>
        <p:grpSpPr>
          <a:xfrm>
            <a:off x="5839230" y="3958351"/>
            <a:ext cx="3162666" cy="2825927"/>
            <a:chOff x="5839230" y="3958351"/>
            <a:chExt cx="3162666" cy="2825927"/>
          </a:xfrm>
        </p:grpSpPr>
        <p:grpSp>
          <p:nvGrpSpPr>
            <p:cNvPr id="161" name="Group 160">
              <a:extLst>
                <a:ext uri="{FF2B5EF4-FFF2-40B4-BE49-F238E27FC236}">
                  <a16:creationId xmlns:a16="http://schemas.microsoft.com/office/drawing/2014/main" id="{0220B01A-B958-CD45-864B-20A0AEE3B640}"/>
                </a:ext>
              </a:extLst>
            </p:cNvPr>
            <p:cNvGrpSpPr/>
            <p:nvPr/>
          </p:nvGrpSpPr>
          <p:grpSpPr>
            <a:xfrm>
              <a:off x="5839232" y="4712174"/>
              <a:ext cx="2733954" cy="2072104"/>
              <a:chOff x="6709876" y="2394997"/>
              <a:chExt cx="2733954" cy="2072104"/>
            </a:xfrm>
          </p:grpSpPr>
          <p:sp>
            <p:nvSpPr>
              <p:cNvPr id="162" name="Rectangle 161">
                <a:extLst>
                  <a:ext uri="{FF2B5EF4-FFF2-40B4-BE49-F238E27FC236}">
                    <a16:creationId xmlns:a16="http://schemas.microsoft.com/office/drawing/2014/main" id="{FBD98893-3B55-1540-B6DC-C5EA9FC39F24}"/>
                  </a:ext>
                </a:extLst>
              </p:cNvPr>
              <p:cNvSpPr/>
              <p:nvPr/>
            </p:nvSpPr>
            <p:spPr>
              <a:xfrm>
                <a:off x="6709876" y="2394997"/>
                <a:ext cx="2733954" cy="2072104"/>
              </a:xfrm>
              <a:prstGeom prst="rect">
                <a:avLst/>
              </a:prstGeom>
              <a:solidFill>
                <a:srgbClr val="FFFF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64" name="Group 163">
                <a:extLst>
                  <a:ext uri="{FF2B5EF4-FFF2-40B4-BE49-F238E27FC236}">
                    <a16:creationId xmlns:a16="http://schemas.microsoft.com/office/drawing/2014/main" id="{26A3FA54-59C6-6A41-8243-D059022367D3}"/>
                  </a:ext>
                </a:extLst>
              </p:cNvPr>
              <p:cNvGrpSpPr/>
              <p:nvPr/>
            </p:nvGrpSpPr>
            <p:grpSpPr>
              <a:xfrm>
                <a:off x="6911643" y="3037437"/>
                <a:ext cx="2287368" cy="1336136"/>
                <a:chOff x="7342803" y="785533"/>
                <a:chExt cx="2287368" cy="1336136"/>
              </a:xfrm>
            </p:grpSpPr>
            <p:grpSp>
              <p:nvGrpSpPr>
                <p:cNvPr id="167" name="Group 166">
                  <a:extLst>
                    <a:ext uri="{FF2B5EF4-FFF2-40B4-BE49-F238E27FC236}">
                      <a16:creationId xmlns:a16="http://schemas.microsoft.com/office/drawing/2014/main" id="{2BD570D6-697F-C940-9CF1-F18F374158E6}"/>
                    </a:ext>
                  </a:extLst>
                </p:cNvPr>
                <p:cNvGrpSpPr/>
                <p:nvPr/>
              </p:nvGrpSpPr>
              <p:grpSpPr>
                <a:xfrm>
                  <a:off x="7342803" y="1190909"/>
                  <a:ext cx="2268820" cy="930760"/>
                  <a:chOff x="4856024" y="2742516"/>
                  <a:chExt cx="2268820" cy="930760"/>
                </a:xfrm>
              </p:grpSpPr>
              <p:sp>
                <p:nvSpPr>
                  <p:cNvPr id="169" name="Rounded Rectangle 168">
                    <a:extLst>
                      <a:ext uri="{FF2B5EF4-FFF2-40B4-BE49-F238E27FC236}">
                        <a16:creationId xmlns:a16="http://schemas.microsoft.com/office/drawing/2014/main" id="{9E8C29A8-F117-2445-BCAE-D643E82DE6E0}"/>
                      </a:ext>
                    </a:extLst>
                  </p:cNvPr>
                  <p:cNvSpPr/>
                  <p:nvPr/>
                </p:nvSpPr>
                <p:spPr>
                  <a:xfrm>
                    <a:off x="4856024" y="2742516"/>
                    <a:ext cx="2268820" cy="323519"/>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LLC MPKI</a:t>
                    </a:r>
                  </a:p>
                </p:txBody>
              </p:sp>
              <p:sp>
                <p:nvSpPr>
                  <p:cNvPr id="170" name="Rounded Rectangle 169">
                    <a:extLst>
                      <a:ext uri="{FF2B5EF4-FFF2-40B4-BE49-F238E27FC236}">
                        <a16:creationId xmlns:a16="http://schemas.microsoft.com/office/drawing/2014/main" id="{A91CF9B5-CB62-2347-86B3-10DBCF38E5AB}"/>
                      </a:ext>
                    </a:extLst>
                  </p:cNvPr>
                  <p:cNvSpPr/>
                  <p:nvPr/>
                </p:nvSpPr>
                <p:spPr>
                  <a:xfrm>
                    <a:off x="4856024" y="3160205"/>
                    <a:ext cx="2268819" cy="513071"/>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Last-to-First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Miss Ratio (LFMR)</a:t>
                    </a:r>
                  </a:p>
                </p:txBody>
              </p:sp>
            </p:grpSp>
            <p:sp>
              <p:nvSpPr>
                <p:cNvPr id="166" name="Rounded Rectangle 165">
                  <a:extLst>
                    <a:ext uri="{FF2B5EF4-FFF2-40B4-BE49-F238E27FC236}">
                      <a16:creationId xmlns:a16="http://schemas.microsoft.com/office/drawing/2014/main" id="{03EDAE7C-784D-2A4E-8C34-AAC75FE6602D}"/>
                    </a:ext>
                  </a:extLst>
                </p:cNvPr>
                <p:cNvSpPr/>
                <p:nvPr/>
              </p:nvSpPr>
              <p:spPr>
                <a:xfrm>
                  <a:off x="7342803" y="785533"/>
                  <a:ext cx="2287368" cy="314220"/>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Arithmetic Intensity</a:t>
                  </a:r>
                </a:p>
              </p:txBody>
            </p:sp>
          </p:grpSp>
        </p:grpSp>
        <p:sp>
          <p:nvSpPr>
            <p:cNvPr id="198" name="Rectangle 197">
              <a:extLst>
                <a:ext uri="{FF2B5EF4-FFF2-40B4-BE49-F238E27FC236}">
                  <a16:creationId xmlns:a16="http://schemas.microsoft.com/office/drawing/2014/main" id="{A16657A7-B43E-744C-9D7C-AA01AD285B96}"/>
                </a:ext>
              </a:extLst>
            </p:cNvPr>
            <p:cNvSpPr/>
            <p:nvPr/>
          </p:nvSpPr>
          <p:spPr>
            <a:xfrm>
              <a:off x="5839230" y="4719979"/>
              <a:ext cx="2733956" cy="557784"/>
            </a:xfrm>
            <a:prstGeom prst="rect">
              <a:avLst/>
            </a:prstGeom>
            <a:solidFill>
              <a:srgbClr val="333F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Memory Bottleneck Class.</a:t>
              </a:r>
            </a:p>
          </p:txBody>
        </p:sp>
        <p:grpSp>
          <p:nvGrpSpPr>
            <p:cNvPr id="102" name="Group 101">
              <a:extLst>
                <a:ext uri="{FF2B5EF4-FFF2-40B4-BE49-F238E27FC236}">
                  <a16:creationId xmlns:a16="http://schemas.microsoft.com/office/drawing/2014/main" id="{C077B7A4-27FC-2D45-88F0-FA4DE83CBDB3}"/>
                </a:ext>
              </a:extLst>
            </p:cNvPr>
            <p:cNvGrpSpPr/>
            <p:nvPr/>
          </p:nvGrpSpPr>
          <p:grpSpPr>
            <a:xfrm>
              <a:off x="8565610" y="3958351"/>
              <a:ext cx="436286" cy="1817116"/>
              <a:chOff x="8565610" y="3958351"/>
              <a:chExt cx="436286" cy="1817116"/>
            </a:xfrm>
          </p:grpSpPr>
          <p:cxnSp>
            <p:nvCxnSpPr>
              <p:cNvPr id="179" name="Straight Arrow Connector 178">
                <a:extLst>
                  <a:ext uri="{FF2B5EF4-FFF2-40B4-BE49-F238E27FC236}">
                    <a16:creationId xmlns:a16="http://schemas.microsoft.com/office/drawing/2014/main" id="{EF1A96B5-9A92-EC4B-8A85-EAE616D9A494}"/>
                  </a:ext>
                </a:extLst>
              </p:cNvPr>
              <p:cNvCxnSpPr>
                <a:cxnSpLocks/>
              </p:cNvCxnSpPr>
              <p:nvPr/>
            </p:nvCxnSpPr>
            <p:spPr>
              <a:xfrm flipH="1">
                <a:off x="8565610" y="5775467"/>
                <a:ext cx="43628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4009172-7064-4346-9621-ABE20B301D86}"/>
                  </a:ext>
                </a:extLst>
              </p:cNvPr>
              <p:cNvCxnSpPr>
                <a:cxnSpLocks/>
              </p:cNvCxnSpPr>
              <p:nvPr/>
            </p:nvCxnSpPr>
            <p:spPr>
              <a:xfrm>
                <a:off x="9001125" y="3958351"/>
                <a:ext cx="0" cy="18171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4" name="Straight Connector 183">
            <a:extLst>
              <a:ext uri="{FF2B5EF4-FFF2-40B4-BE49-F238E27FC236}">
                <a16:creationId xmlns:a16="http://schemas.microsoft.com/office/drawing/2014/main" id="{5605DF4A-F3F2-CC4D-9023-CFBE3E0AB169}"/>
              </a:ext>
            </a:extLst>
          </p:cNvPr>
          <p:cNvCxnSpPr>
            <a:cxnSpLocks/>
          </p:cNvCxnSpPr>
          <p:nvPr/>
        </p:nvCxnSpPr>
        <p:spPr>
          <a:xfrm>
            <a:off x="309531" y="3108880"/>
            <a:ext cx="838955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58" name="Group 157">
            <a:extLst>
              <a:ext uri="{FF2B5EF4-FFF2-40B4-BE49-F238E27FC236}">
                <a16:creationId xmlns:a16="http://schemas.microsoft.com/office/drawing/2014/main" id="{AF5943AA-AAB6-8F43-8BAF-2F24FB3035C1}"/>
              </a:ext>
            </a:extLst>
          </p:cNvPr>
          <p:cNvGrpSpPr/>
          <p:nvPr/>
        </p:nvGrpSpPr>
        <p:grpSpPr>
          <a:xfrm>
            <a:off x="14076" y="686024"/>
            <a:ext cx="9126379" cy="5730634"/>
            <a:chOff x="14076" y="686024"/>
            <a:chExt cx="9126379" cy="5730634"/>
          </a:xfrm>
        </p:grpSpPr>
        <p:sp>
          <p:nvSpPr>
            <p:cNvPr id="159" name="Rounded Rectangle 158">
              <a:extLst>
                <a:ext uri="{FF2B5EF4-FFF2-40B4-BE49-F238E27FC236}">
                  <a16:creationId xmlns:a16="http://schemas.microsoft.com/office/drawing/2014/main" id="{E2497EF4-F92E-D441-811E-A618F3AEEBD3}"/>
                </a:ext>
              </a:extLst>
            </p:cNvPr>
            <p:cNvSpPr/>
            <p:nvPr/>
          </p:nvSpPr>
          <p:spPr>
            <a:xfrm>
              <a:off x="6943570" y="1093656"/>
              <a:ext cx="1913802" cy="161774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 name="Rectangle 159">
              <a:extLst>
                <a:ext uri="{FF2B5EF4-FFF2-40B4-BE49-F238E27FC236}">
                  <a16:creationId xmlns:a16="http://schemas.microsoft.com/office/drawing/2014/main" id="{F1572916-28C8-CA40-A398-4FBF00895EFE}"/>
                </a:ext>
              </a:extLst>
            </p:cNvPr>
            <p:cNvSpPr/>
            <p:nvPr/>
          </p:nvSpPr>
          <p:spPr>
            <a:xfrm>
              <a:off x="14076" y="4648573"/>
              <a:ext cx="9042027" cy="1768085"/>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3" name="Rectangle 162">
              <a:extLst>
                <a:ext uri="{FF2B5EF4-FFF2-40B4-BE49-F238E27FC236}">
                  <a16:creationId xmlns:a16="http://schemas.microsoft.com/office/drawing/2014/main" id="{C577EE6A-8B38-684F-A57B-1D71665784DC}"/>
                </a:ext>
              </a:extLst>
            </p:cNvPr>
            <p:cNvSpPr/>
            <p:nvPr/>
          </p:nvSpPr>
          <p:spPr>
            <a:xfrm>
              <a:off x="42687" y="3142410"/>
              <a:ext cx="5748194" cy="1508370"/>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5" name="Rectangle 164">
              <a:extLst>
                <a:ext uri="{FF2B5EF4-FFF2-40B4-BE49-F238E27FC236}">
                  <a16:creationId xmlns:a16="http://schemas.microsoft.com/office/drawing/2014/main" id="{21E0DCF5-0F6E-FA4D-AA78-CB489F0FEFBD}"/>
                </a:ext>
              </a:extLst>
            </p:cNvPr>
            <p:cNvSpPr/>
            <p:nvPr/>
          </p:nvSpPr>
          <p:spPr>
            <a:xfrm>
              <a:off x="8859827" y="3978404"/>
              <a:ext cx="280628" cy="682795"/>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8" name="Rectangle 167">
              <a:extLst>
                <a:ext uri="{FF2B5EF4-FFF2-40B4-BE49-F238E27FC236}">
                  <a16:creationId xmlns:a16="http://schemas.microsoft.com/office/drawing/2014/main" id="{084286C4-C556-9546-BF05-71CEAA3D7EC7}"/>
                </a:ext>
              </a:extLst>
            </p:cNvPr>
            <p:cNvSpPr/>
            <p:nvPr/>
          </p:nvSpPr>
          <p:spPr>
            <a:xfrm>
              <a:off x="92924" y="686024"/>
              <a:ext cx="5278691" cy="234555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71" name="Rectangle 170">
            <a:extLst>
              <a:ext uri="{FF2B5EF4-FFF2-40B4-BE49-F238E27FC236}">
                <a16:creationId xmlns:a16="http://schemas.microsoft.com/office/drawing/2014/main" id="{E188E54C-E5E4-1F41-85CD-22566CE3F4AB}"/>
              </a:ext>
            </a:extLst>
          </p:cNvPr>
          <p:cNvSpPr/>
          <p:nvPr/>
        </p:nvSpPr>
        <p:spPr>
          <a:xfrm>
            <a:off x="1336897" y="6381964"/>
            <a:ext cx="7362188" cy="41848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35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fade">
                                      <p:cBhvr>
                                        <p:cTn id="7" dur="500"/>
                                        <p:tgtEl>
                                          <p:spTgt spid="15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1"/>
                                        </p:tgtEl>
                                        <p:attrNameLst>
                                          <p:attrName>style.visibility</p:attrName>
                                        </p:attrNameLst>
                                      </p:cBhvr>
                                      <p:to>
                                        <p:strVal val="visible"/>
                                      </p:to>
                                    </p:set>
                                    <p:animEffect transition="in" filter="fade">
                                      <p:cBhvr>
                                        <p:cTn id="10" dur="500"/>
                                        <p:tgtEl>
                                          <p:spTgt spid="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 grpId="0" animBg="1"/>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5E4F7894-97C0-414E-9BDC-EFD447F65403}"/>
              </a:ext>
            </a:extLst>
          </p:cNvPr>
          <p:cNvSpPr/>
          <p:nvPr/>
        </p:nvSpPr>
        <p:spPr>
          <a:xfrm>
            <a:off x="3513915" y="3374262"/>
            <a:ext cx="227812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Low spatial locality </a:t>
            </a:r>
          </a:p>
        </p:txBody>
      </p:sp>
      <p:sp>
        <p:nvSpPr>
          <p:cNvPr id="2" name="Title 1">
            <a:extLst>
              <a:ext uri="{FF2B5EF4-FFF2-40B4-BE49-F238E27FC236}">
                <a16:creationId xmlns:a16="http://schemas.microsoft.com/office/drawing/2014/main" id="{EFED47EA-C3A6-E441-BC30-F24D232A0D73}"/>
              </a:ext>
            </a:extLst>
          </p:cNvPr>
          <p:cNvSpPr>
            <a:spLocks noGrp="1"/>
          </p:cNvSpPr>
          <p:nvPr>
            <p:ph type="title"/>
          </p:nvPr>
        </p:nvSpPr>
        <p:spPr/>
        <p:txBody>
          <a:bodyPr/>
          <a:lstStyle/>
          <a:p>
            <a:r>
              <a:rPr lang="en-US" dirty="0"/>
              <a:t>Step 2: Locality-Based Clustering </a:t>
            </a:r>
          </a:p>
        </p:txBody>
      </p:sp>
      <p:sp>
        <p:nvSpPr>
          <p:cNvPr id="3" name="Content Placeholder 2">
            <a:extLst>
              <a:ext uri="{FF2B5EF4-FFF2-40B4-BE49-F238E27FC236}">
                <a16:creationId xmlns:a16="http://schemas.microsoft.com/office/drawing/2014/main" id="{9C083BAB-272A-3E4B-BB6D-5F796372BB46}"/>
              </a:ext>
            </a:extLst>
          </p:cNvPr>
          <p:cNvSpPr>
            <a:spLocks noGrp="1"/>
          </p:cNvSpPr>
          <p:nvPr>
            <p:ph idx="1"/>
          </p:nvPr>
        </p:nvSpPr>
        <p:spPr>
          <a:xfrm>
            <a:off x="75991" y="654316"/>
            <a:ext cx="8987622" cy="461359"/>
          </a:xfrm>
        </p:spPr>
        <p:txBody>
          <a:bodyPr/>
          <a:lstStyle/>
          <a:p>
            <a:r>
              <a:rPr lang="en-US" b="1" dirty="0">
                <a:solidFill>
                  <a:schemeClr val="accent5"/>
                </a:solidFill>
              </a:rPr>
              <a:t>Goal: </a:t>
            </a:r>
            <a:r>
              <a:rPr lang="en-US" dirty="0"/>
              <a:t>analyze application’s </a:t>
            </a:r>
            <a:r>
              <a:rPr lang="en-US" dirty="0">
                <a:solidFill>
                  <a:schemeClr val="accent5"/>
                </a:solidFill>
              </a:rPr>
              <a:t>memory characteristics</a:t>
            </a:r>
          </a:p>
        </p:txBody>
      </p:sp>
      <p:cxnSp>
        <p:nvCxnSpPr>
          <p:cNvPr id="77" name="Straight Connector 76">
            <a:extLst>
              <a:ext uri="{FF2B5EF4-FFF2-40B4-BE49-F238E27FC236}">
                <a16:creationId xmlns:a16="http://schemas.microsoft.com/office/drawing/2014/main" id="{3171CB52-6DA1-184A-A9AD-E4523830F635}"/>
              </a:ext>
            </a:extLst>
          </p:cNvPr>
          <p:cNvCxnSpPr/>
          <p:nvPr/>
        </p:nvCxnSpPr>
        <p:spPr>
          <a:xfrm>
            <a:off x="437535" y="3780037"/>
            <a:ext cx="826892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84" name="Group 183">
            <a:extLst>
              <a:ext uri="{FF2B5EF4-FFF2-40B4-BE49-F238E27FC236}">
                <a16:creationId xmlns:a16="http://schemas.microsoft.com/office/drawing/2014/main" id="{C890B5AF-127C-9B48-8762-8F9049C597C5}"/>
              </a:ext>
            </a:extLst>
          </p:cNvPr>
          <p:cNvGrpSpPr/>
          <p:nvPr/>
        </p:nvGrpSpPr>
        <p:grpSpPr>
          <a:xfrm>
            <a:off x="3594955" y="1542476"/>
            <a:ext cx="2123530" cy="1404984"/>
            <a:chOff x="3448294" y="1532037"/>
            <a:chExt cx="2123530" cy="1404984"/>
          </a:xfrm>
        </p:grpSpPr>
        <p:sp>
          <p:nvSpPr>
            <p:cNvPr id="73" name="Freeform 72">
              <a:extLst>
                <a:ext uri="{FF2B5EF4-FFF2-40B4-BE49-F238E27FC236}">
                  <a16:creationId xmlns:a16="http://schemas.microsoft.com/office/drawing/2014/main" id="{134F2106-215C-B043-B0AE-6010390B981A}"/>
                </a:ext>
              </a:extLst>
            </p:cNvPr>
            <p:cNvSpPr/>
            <p:nvPr/>
          </p:nvSpPr>
          <p:spPr>
            <a:xfrm>
              <a:off x="3448294" y="1532037"/>
              <a:ext cx="2104572" cy="1404984"/>
            </a:xfrm>
            <a:custGeom>
              <a:avLst/>
              <a:gdLst>
                <a:gd name="connsiteX0" fmla="*/ 0 w 2111829"/>
                <a:gd name="connsiteY0" fmla="*/ 573314 h 1422400"/>
                <a:gd name="connsiteX1" fmla="*/ 0 w 2111829"/>
                <a:gd name="connsiteY1" fmla="*/ 1422400 h 1422400"/>
                <a:gd name="connsiteX2" fmla="*/ 2104571 w 2111829"/>
                <a:gd name="connsiteY2" fmla="*/ 1422400 h 1422400"/>
                <a:gd name="connsiteX3" fmla="*/ 2111829 w 2111829"/>
                <a:gd name="connsiteY3" fmla="*/ 972457 h 1422400"/>
                <a:gd name="connsiteX4" fmla="*/ 1016000 w 2111829"/>
                <a:gd name="connsiteY4" fmla="*/ 21771 h 1422400"/>
                <a:gd name="connsiteX5" fmla="*/ 1016000 w 2111829"/>
                <a:gd name="connsiteY5" fmla="*/ 21771 h 1422400"/>
                <a:gd name="connsiteX6" fmla="*/ 921657 w 2111829"/>
                <a:gd name="connsiteY6" fmla="*/ 0 h 1422400"/>
                <a:gd name="connsiteX7" fmla="*/ 849086 w 2111829"/>
                <a:gd name="connsiteY7" fmla="*/ 14514 h 1422400"/>
                <a:gd name="connsiteX8" fmla="*/ 0 w 2111829"/>
                <a:gd name="connsiteY8" fmla="*/ 573314 h 142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1829" h="1422400">
                  <a:moveTo>
                    <a:pt x="0" y="573314"/>
                  </a:moveTo>
                  <a:lnTo>
                    <a:pt x="0" y="1422400"/>
                  </a:lnTo>
                  <a:lnTo>
                    <a:pt x="2104571" y="1422400"/>
                  </a:lnTo>
                  <a:lnTo>
                    <a:pt x="2111829" y="972457"/>
                  </a:lnTo>
                  <a:lnTo>
                    <a:pt x="1016000" y="21771"/>
                  </a:lnTo>
                  <a:lnTo>
                    <a:pt x="1016000" y="21771"/>
                  </a:lnTo>
                  <a:lnTo>
                    <a:pt x="921657" y="0"/>
                  </a:lnTo>
                  <a:lnTo>
                    <a:pt x="849086" y="14514"/>
                  </a:lnTo>
                  <a:lnTo>
                    <a:pt x="0" y="573314"/>
                  </a:lnTo>
                  <a:close/>
                </a:path>
              </a:pathLst>
            </a:custGeom>
            <a:solidFill>
              <a:srgbClr val="FBE5D6">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Freeform 73">
              <a:extLst>
                <a:ext uri="{FF2B5EF4-FFF2-40B4-BE49-F238E27FC236}">
                  <a16:creationId xmlns:a16="http://schemas.microsoft.com/office/drawing/2014/main" id="{F0B59643-FCBA-994F-819E-B61E485BAB3F}"/>
                </a:ext>
              </a:extLst>
            </p:cNvPr>
            <p:cNvSpPr/>
            <p:nvPr/>
          </p:nvSpPr>
          <p:spPr>
            <a:xfrm>
              <a:off x="3467252" y="1545180"/>
              <a:ext cx="2104572" cy="968704"/>
            </a:xfrm>
            <a:custGeom>
              <a:avLst/>
              <a:gdLst>
                <a:gd name="connsiteX0" fmla="*/ 0 w 2104572"/>
                <a:gd name="connsiteY0" fmla="*/ 576818 h 968704"/>
                <a:gd name="connsiteX1" fmla="*/ 747486 w 2104572"/>
                <a:gd name="connsiteY1" fmla="*/ 54304 h 968704"/>
                <a:gd name="connsiteX2" fmla="*/ 1132115 w 2104572"/>
                <a:gd name="connsiteY2" fmla="*/ 119618 h 968704"/>
                <a:gd name="connsiteX3" fmla="*/ 2104572 w 2104572"/>
                <a:gd name="connsiteY3" fmla="*/ 968704 h 968704"/>
              </a:gdLst>
              <a:ahLst/>
              <a:cxnLst>
                <a:cxn ang="0">
                  <a:pos x="connsiteX0" y="connsiteY0"/>
                </a:cxn>
                <a:cxn ang="0">
                  <a:pos x="connsiteX1" y="connsiteY1"/>
                </a:cxn>
                <a:cxn ang="0">
                  <a:pos x="connsiteX2" y="connsiteY2"/>
                </a:cxn>
                <a:cxn ang="0">
                  <a:pos x="connsiteX3" y="connsiteY3"/>
                </a:cxn>
              </a:cxnLst>
              <a:rect l="l" t="t" r="r" b="b"/>
              <a:pathLst>
                <a:path w="2104572" h="968704">
                  <a:moveTo>
                    <a:pt x="0" y="576818"/>
                  </a:moveTo>
                  <a:cubicBezTo>
                    <a:pt x="279400" y="353661"/>
                    <a:pt x="558800" y="130504"/>
                    <a:pt x="747486" y="54304"/>
                  </a:cubicBezTo>
                  <a:cubicBezTo>
                    <a:pt x="936172" y="-21896"/>
                    <a:pt x="905934" y="-32782"/>
                    <a:pt x="1132115" y="119618"/>
                  </a:cubicBezTo>
                  <a:cubicBezTo>
                    <a:pt x="1358296" y="272018"/>
                    <a:pt x="1921934" y="804209"/>
                    <a:pt x="2104572" y="968704"/>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1" name="Group 200">
            <a:extLst>
              <a:ext uri="{FF2B5EF4-FFF2-40B4-BE49-F238E27FC236}">
                <a16:creationId xmlns:a16="http://schemas.microsoft.com/office/drawing/2014/main" id="{0373A7F9-408A-C24A-93B2-88170AB123ED}"/>
              </a:ext>
            </a:extLst>
          </p:cNvPr>
          <p:cNvGrpSpPr/>
          <p:nvPr/>
        </p:nvGrpSpPr>
        <p:grpSpPr>
          <a:xfrm>
            <a:off x="3337836" y="1315375"/>
            <a:ext cx="2422047" cy="2045162"/>
            <a:chOff x="3337836" y="1315375"/>
            <a:chExt cx="2422047" cy="2045162"/>
          </a:xfrm>
        </p:grpSpPr>
        <p:sp>
          <p:nvSpPr>
            <p:cNvPr id="31" name="Rectangle 30">
              <a:extLst>
                <a:ext uri="{FF2B5EF4-FFF2-40B4-BE49-F238E27FC236}">
                  <a16:creationId xmlns:a16="http://schemas.microsoft.com/office/drawing/2014/main" id="{D80CF8DD-ACAF-B44D-81AD-1D3FD8D28DCF}"/>
                </a:ext>
              </a:extLst>
            </p:cNvPr>
            <p:cNvSpPr/>
            <p:nvPr/>
          </p:nvSpPr>
          <p:spPr>
            <a:xfrm>
              <a:off x="3537892" y="3248912"/>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(bin)</a:t>
              </a:r>
            </a:p>
          </p:txBody>
        </p:sp>
        <p:grpSp>
          <p:nvGrpSpPr>
            <p:cNvPr id="200" name="Group 199">
              <a:extLst>
                <a:ext uri="{FF2B5EF4-FFF2-40B4-BE49-F238E27FC236}">
                  <a16:creationId xmlns:a16="http://schemas.microsoft.com/office/drawing/2014/main" id="{6C0B0244-ECF8-F549-8CEC-216117E164D7}"/>
                </a:ext>
              </a:extLst>
            </p:cNvPr>
            <p:cNvGrpSpPr/>
            <p:nvPr/>
          </p:nvGrpSpPr>
          <p:grpSpPr>
            <a:xfrm>
              <a:off x="3337836" y="1315375"/>
              <a:ext cx="2422047" cy="1861009"/>
              <a:chOff x="3337836" y="1315375"/>
              <a:chExt cx="2422047" cy="1861009"/>
            </a:xfrm>
          </p:grpSpPr>
          <p:sp>
            <p:nvSpPr>
              <p:cNvPr id="6" name="Rectangle 5">
                <a:extLst>
                  <a:ext uri="{FF2B5EF4-FFF2-40B4-BE49-F238E27FC236}">
                    <a16:creationId xmlns:a16="http://schemas.microsoft.com/office/drawing/2014/main" id="{6AE50638-FD8F-684B-AA83-C6454DFB8388}"/>
                  </a:ext>
                </a:extLst>
              </p:cNvPr>
              <p:cNvSpPr/>
              <p:nvPr/>
            </p:nvSpPr>
            <p:spPr>
              <a:xfrm>
                <a:off x="3537891" y="1490592"/>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51D4AF8-41C4-B24C-9F59-0ECCBFA23DA3}"/>
                  </a:ext>
                </a:extLst>
              </p:cNvPr>
              <p:cNvSpPr/>
              <p:nvPr/>
            </p:nvSpPr>
            <p:spPr>
              <a:xfrm>
                <a:off x="5218780" y="301219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8" name="Rectangle 7">
                <a:extLst>
                  <a:ext uri="{FF2B5EF4-FFF2-40B4-BE49-F238E27FC236}">
                    <a16:creationId xmlns:a16="http://schemas.microsoft.com/office/drawing/2014/main" id="{E3D38535-E8CC-3B48-8E8E-9FF495205D24}"/>
                  </a:ext>
                </a:extLst>
              </p:cNvPr>
              <p:cNvSpPr/>
              <p:nvPr/>
            </p:nvSpPr>
            <p:spPr>
              <a:xfrm>
                <a:off x="3627940" y="2264004"/>
                <a:ext cx="173736" cy="67665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D8BAFBC-89E8-E54B-8178-3F40595C0371}"/>
                  </a:ext>
                </a:extLst>
              </p:cNvPr>
              <p:cNvSpPr/>
              <p:nvPr/>
            </p:nvSpPr>
            <p:spPr>
              <a:xfrm>
                <a:off x="3880458" y="2060812"/>
                <a:ext cx="175490" cy="876134"/>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D2A399B-6988-914C-A4E9-6789FB711C8E}"/>
                  </a:ext>
                </a:extLst>
              </p:cNvPr>
              <p:cNvSpPr/>
              <p:nvPr/>
            </p:nvSpPr>
            <p:spPr>
              <a:xfrm>
                <a:off x="4142591" y="1866841"/>
                <a:ext cx="175475" cy="107010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48AB19A6-472B-3B4B-A24E-44A3C39412A6}"/>
                  </a:ext>
                </a:extLst>
              </p:cNvPr>
              <p:cNvSpPr/>
              <p:nvPr/>
            </p:nvSpPr>
            <p:spPr>
              <a:xfrm>
                <a:off x="4404709" y="1625380"/>
                <a:ext cx="175416" cy="131156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7E94709-1FED-7A49-9D2C-72CB36B41434}"/>
                  </a:ext>
                </a:extLst>
              </p:cNvPr>
              <p:cNvSpPr/>
              <p:nvPr/>
            </p:nvSpPr>
            <p:spPr>
              <a:xfrm>
                <a:off x="4672904" y="1857895"/>
                <a:ext cx="173736" cy="1080655"/>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88AAE3B6-30FF-B94D-9D01-B8304CADD8CE}"/>
                  </a:ext>
                </a:extLst>
              </p:cNvPr>
              <p:cNvSpPr/>
              <p:nvPr/>
            </p:nvSpPr>
            <p:spPr>
              <a:xfrm>
                <a:off x="4942827" y="2060812"/>
                <a:ext cx="173736" cy="876134"/>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60090413-2D01-8544-85E1-8C68B096344A}"/>
                  </a:ext>
                </a:extLst>
              </p:cNvPr>
              <p:cNvSpPr/>
              <p:nvPr/>
            </p:nvSpPr>
            <p:spPr>
              <a:xfrm>
                <a:off x="5219845" y="2253451"/>
                <a:ext cx="173736" cy="68349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9DAEDED1-7DCC-6B40-A4C3-4965688EE204}"/>
                  </a:ext>
                </a:extLst>
              </p:cNvPr>
              <p:cNvSpPr/>
              <p:nvPr/>
            </p:nvSpPr>
            <p:spPr>
              <a:xfrm>
                <a:off x="5486360" y="2665790"/>
                <a:ext cx="173736" cy="27115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2FCA410E-3B81-4848-B2E1-B5BB393CFFF4}"/>
                  </a:ext>
                </a:extLst>
              </p:cNvPr>
              <p:cNvCxnSpPr>
                <a:cxnSpLocks/>
                <a:stCxn id="8" idx="2"/>
                <a:endCxn id="24" idx="0"/>
              </p:cNvCxnSpPr>
              <p:nvPr/>
            </p:nvCxnSpPr>
            <p:spPr>
              <a:xfrm>
                <a:off x="3714808" y="2940660"/>
                <a:ext cx="686"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EEB0980-B05E-6844-A0FB-152F715827AE}"/>
                  </a:ext>
                </a:extLst>
              </p:cNvPr>
              <p:cNvCxnSpPr>
                <a:cxnSpLocks/>
                <a:stCxn id="9" idx="2"/>
                <a:endCxn id="25" idx="0"/>
              </p:cNvCxnSpPr>
              <p:nvPr/>
            </p:nvCxnSpPr>
            <p:spPr>
              <a:xfrm flipH="1">
                <a:off x="3967326" y="2936946"/>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B42583-98EF-584E-90B6-BCD30A106798}"/>
                  </a:ext>
                </a:extLst>
              </p:cNvPr>
              <p:cNvCxnSpPr>
                <a:cxnSpLocks/>
                <a:stCxn id="10" idx="2"/>
                <a:endCxn id="26" idx="0"/>
              </p:cNvCxnSpPr>
              <p:nvPr/>
            </p:nvCxnSpPr>
            <p:spPr>
              <a:xfrm flipH="1">
                <a:off x="4229211" y="2936942"/>
                <a:ext cx="1118"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0B1E81C-9830-DE49-B9E6-2E5E6A86F90F}"/>
                  </a:ext>
                </a:extLst>
              </p:cNvPr>
              <p:cNvCxnSpPr>
                <a:cxnSpLocks/>
                <a:stCxn id="11" idx="2"/>
                <a:endCxn id="27" idx="0"/>
              </p:cNvCxnSpPr>
              <p:nvPr/>
            </p:nvCxnSpPr>
            <p:spPr>
              <a:xfrm flipH="1">
                <a:off x="4492375" y="2936942"/>
                <a:ext cx="0"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9639D22-61AB-4A4D-AC38-93493F766B50}"/>
                  </a:ext>
                </a:extLst>
              </p:cNvPr>
              <p:cNvCxnSpPr>
                <a:cxnSpLocks/>
                <a:stCxn id="12" idx="2"/>
                <a:endCxn id="28" idx="0"/>
              </p:cNvCxnSpPr>
              <p:nvPr/>
            </p:nvCxnSpPr>
            <p:spPr>
              <a:xfrm flipH="1">
                <a:off x="4758803" y="2938550"/>
                <a:ext cx="96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ABBF8D-D89A-4D4F-B063-05F077132D16}"/>
                  </a:ext>
                </a:extLst>
              </p:cNvPr>
              <p:cNvCxnSpPr>
                <a:cxnSpLocks/>
                <a:stCxn id="14" idx="2"/>
                <a:endCxn id="7" idx="0"/>
              </p:cNvCxnSpPr>
              <p:nvPr/>
            </p:nvCxnSpPr>
            <p:spPr>
              <a:xfrm flipH="1">
                <a:off x="5305648" y="2936942"/>
                <a:ext cx="1065"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B71CEB7-C5EC-F544-A7E3-24859B1799DF}"/>
                  </a:ext>
                </a:extLst>
              </p:cNvPr>
              <p:cNvCxnSpPr>
                <a:cxnSpLocks/>
                <a:stCxn id="15" idx="2"/>
                <a:endCxn id="30" idx="0"/>
              </p:cNvCxnSpPr>
              <p:nvPr/>
            </p:nvCxnSpPr>
            <p:spPr>
              <a:xfrm flipH="1">
                <a:off x="5572696" y="2936942"/>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218F012-DE48-A64C-BF49-4AD0AC583DDD}"/>
                  </a:ext>
                </a:extLst>
              </p:cNvPr>
              <p:cNvCxnSpPr>
                <a:cxnSpLocks/>
                <a:stCxn id="13" idx="2"/>
                <a:endCxn id="29" idx="0"/>
              </p:cNvCxnSpPr>
              <p:nvPr/>
            </p:nvCxnSpPr>
            <p:spPr>
              <a:xfrm>
                <a:off x="5029695" y="2936946"/>
                <a:ext cx="0" cy="752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00320A9C-41FF-C24C-B6CC-E99C83D41199}"/>
                  </a:ext>
                </a:extLst>
              </p:cNvPr>
              <p:cNvSpPr/>
              <p:nvPr/>
            </p:nvSpPr>
            <p:spPr>
              <a:xfrm>
                <a:off x="3628626" y="300902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8648E2F6-88AC-1046-9671-3336BCA1DBB9}"/>
                  </a:ext>
                </a:extLst>
              </p:cNvPr>
              <p:cNvSpPr/>
              <p:nvPr/>
            </p:nvSpPr>
            <p:spPr>
              <a:xfrm>
                <a:off x="3880458" y="3012194"/>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26" name="Rectangle 25">
                <a:extLst>
                  <a:ext uri="{FF2B5EF4-FFF2-40B4-BE49-F238E27FC236}">
                    <a16:creationId xmlns:a16="http://schemas.microsoft.com/office/drawing/2014/main" id="{345B203D-126C-994A-8268-03C480A2D73C}"/>
                  </a:ext>
                </a:extLst>
              </p:cNvPr>
              <p:cNvSpPr/>
              <p:nvPr/>
            </p:nvSpPr>
            <p:spPr>
              <a:xfrm>
                <a:off x="4142343" y="3013101"/>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27" name="Rectangle 26">
                <a:extLst>
                  <a:ext uri="{FF2B5EF4-FFF2-40B4-BE49-F238E27FC236}">
                    <a16:creationId xmlns:a16="http://schemas.microsoft.com/office/drawing/2014/main" id="{0CDA740E-A544-5B47-950F-169DA4663B88}"/>
                  </a:ext>
                </a:extLst>
              </p:cNvPr>
              <p:cNvSpPr/>
              <p:nvPr/>
            </p:nvSpPr>
            <p:spPr>
              <a:xfrm>
                <a:off x="4405507" y="301536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28" name="Rectangle 27">
                <a:extLst>
                  <a:ext uri="{FF2B5EF4-FFF2-40B4-BE49-F238E27FC236}">
                    <a16:creationId xmlns:a16="http://schemas.microsoft.com/office/drawing/2014/main" id="{B824C66C-C7D6-2740-842F-20F09B974D06}"/>
                  </a:ext>
                </a:extLst>
              </p:cNvPr>
              <p:cNvSpPr/>
              <p:nvPr/>
            </p:nvSpPr>
            <p:spPr>
              <a:xfrm>
                <a:off x="4671935" y="3015367"/>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29" name="Rectangle 28">
                <a:extLst>
                  <a:ext uri="{FF2B5EF4-FFF2-40B4-BE49-F238E27FC236}">
                    <a16:creationId xmlns:a16="http://schemas.microsoft.com/office/drawing/2014/main" id="{4F63FD15-479D-6F46-BF44-9FDB484B8D7F}"/>
                  </a:ext>
                </a:extLst>
              </p:cNvPr>
              <p:cNvSpPr/>
              <p:nvPr/>
            </p:nvSpPr>
            <p:spPr>
              <a:xfrm>
                <a:off x="4942827" y="301219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30" name="Rectangle 29">
                <a:extLst>
                  <a:ext uri="{FF2B5EF4-FFF2-40B4-BE49-F238E27FC236}">
                    <a16:creationId xmlns:a16="http://schemas.microsoft.com/office/drawing/2014/main" id="{A8E71C23-5F30-C645-A1C2-A1EA9A3CF709}"/>
                  </a:ext>
                </a:extLst>
              </p:cNvPr>
              <p:cNvSpPr/>
              <p:nvPr/>
            </p:nvSpPr>
            <p:spPr>
              <a:xfrm>
                <a:off x="5486360" y="3014749"/>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32" name="Rectangle 31">
                <a:extLst>
                  <a:ext uri="{FF2B5EF4-FFF2-40B4-BE49-F238E27FC236}">
                    <a16:creationId xmlns:a16="http://schemas.microsoft.com/office/drawing/2014/main" id="{68316D82-49A3-234A-B5F8-43CF12C1D1B5}"/>
                  </a:ext>
                </a:extLst>
              </p:cNvPr>
              <p:cNvSpPr/>
              <p:nvPr/>
            </p:nvSpPr>
            <p:spPr>
              <a:xfrm rot="16200000">
                <a:off x="2666707" y="2164765"/>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33" name="Rectangle 32">
                <a:extLst>
                  <a:ext uri="{FF2B5EF4-FFF2-40B4-BE49-F238E27FC236}">
                    <a16:creationId xmlns:a16="http://schemas.microsoft.com/office/drawing/2014/main" id="{0E0B7B30-6BB9-9E4F-9591-B29FAC5931B6}"/>
                  </a:ext>
                </a:extLst>
              </p:cNvPr>
              <p:cNvSpPr/>
              <p:nvPr/>
            </p:nvSpPr>
            <p:spPr>
              <a:xfrm>
                <a:off x="3537892" y="1315375"/>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Histogram</a:t>
                </a:r>
              </a:p>
            </p:txBody>
          </p:sp>
        </p:grpSp>
      </p:grpSp>
      <p:grpSp>
        <p:nvGrpSpPr>
          <p:cNvPr id="198" name="Group 197">
            <a:extLst>
              <a:ext uri="{FF2B5EF4-FFF2-40B4-BE49-F238E27FC236}">
                <a16:creationId xmlns:a16="http://schemas.microsoft.com/office/drawing/2014/main" id="{2C8210C1-891B-B04D-826D-8266BA58310B}"/>
              </a:ext>
            </a:extLst>
          </p:cNvPr>
          <p:cNvGrpSpPr/>
          <p:nvPr/>
        </p:nvGrpSpPr>
        <p:grpSpPr>
          <a:xfrm>
            <a:off x="6332170" y="1310879"/>
            <a:ext cx="2475145" cy="2438892"/>
            <a:chOff x="6332170" y="1310879"/>
            <a:chExt cx="2475145" cy="2438892"/>
          </a:xfrm>
        </p:grpSpPr>
        <p:grpSp>
          <p:nvGrpSpPr>
            <p:cNvPr id="192" name="Group 191">
              <a:extLst>
                <a:ext uri="{FF2B5EF4-FFF2-40B4-BE49-F238E27FC236}">
                  <a16:creationId xmlns:a16="http://schemas.microsoft.com/office/drawing/2014/main" id="{DC0EE5B7-A19F-0543-9BB2-40D202A61403}"/>
                </a:ext>
              </a:extLst>
            </p:cNvPr>
            <p:cNvGrpSpPr/>
            <p:nvPr/>
          </p:nvGrpSpPr>
          <p:grpSpPr>
            <a:xfrm>
              <a:off x="6471419" y="1534522"/>
              <a:ext cx="2335896" cy="2215249"/>
              <a:chOff x="6471419" y="1534522"/>
              <a:chExt cx="2335896" cy="2215249"/>
            </a:xfrm>
          </p:grpSpPr>
          <p:grpSp>
            <p:nvGrpSpPr>
              <p:cNvPr id="185" name="Group 184">
                <a:extLst>
                  <a:ext uri="{FF2B5EF4-FFF2-40B4-BE49-F238E27FC236}">
                    <a16:creationId xmlns:a16="http://schemas.microsoft.com/office/drawing/2014/main" id="{5F9427DA-16AF-CF49-B612-E5962EF1C7AB}"/>
                  </a:ext>
                </a:extLst>
              </p:cNvPr>
              <p:cNvGrpSpPr/>
              <p:nvPr/>
            </p:nvGrpSpPr>
            <p:grpSpPr>
              <a:xfrm>
                <a:off x="6587115" y="1534522"/>
                <a:ext cx="2082800" cy="1403379"/>
                <a:chOff x="6587115" y="1534522"/>
                <a:chExt cx="2082800" cy="1403379"/>
              </a:xfrm>
            </p:grpSpPr>
            <p:sp>
              <p:nvSpPr>
                <p:cNvPr id="147" name="Freeform 146">
                  <a:extLst>
                    <a:ext uri="{FF2B5EF4-FFF2-40B4-BE49-F238E27FC236}">
                      <a16:creationId xmlns:a16="http://schemas.microsoft.com/office/drawing/2014/main" id="{C1E5935F-CAAE-5B44-978F-F5AA34AF3B7D}"/>
                    </a:ext>
                  </a:extLst>
                </p:cNvPr>
                <p:cNvSpPr/>
                <p:nvPr/>
              </p:nvSpPr>
              <p:spPr>
                <a:xfrm>
                  <a:off x="6587115" y="1544529"/>
                  <a:ext cx="2082800" cy="1393372"/>
                </a:xfrm>
                <a:custGeom>
                  <a:avLst/>
                  <a:gdLst>
                    <a:gd name="connsiteX0" fmla="*/ 0 w 2082800"/>
                    <a:gd name="connsiteY0" fmla="*/ 0 h 1393372"/>
                    <a:gd name="connsiteX1" fmla="*/ 0 w 2082800"/>
                    <a:gd name="connsiteY1" fmla="*/ 1393372 h 1393372"/>
                    <a:gd name="connsiteX2" fmla="*/ 79828 w 2082800"/>
                    <a:gd name="connsiteY2" fmla="*/ 1393372 h 1393372"/>
                    <a:gd name="connsiteX3" fmla="*/ 2082800 w 2082800"/>
                    <a:gd name="connsiteY3" fmla="*/ 1393372 h 1393372"/>
                    <a:gd name="connsiteX4" fmla="*/ 2061028 w 2082800"/>
                    <a:gd name="connsiteY4" fmla="*/ 1023257 h 1393372"/>
                    <a:gd name="connsiteX5" fmla="*/ 1959428 w 2082800"/>
                    <a:gd name="connsiteY5" fmla="*/ 1037772 h 1393372"/>
                    <a:gd name="connsiteX6" fmla="*/ 1531257 w 2082800"/>
                    <a:gd name="connsiteY6" fmla="*/ 972457 h 1393372"/>
                    <a:gd name="connsiteX7" fmla="*/ 1378857 w 2082800"/>
                    <a:gd name="connsiteY7" fmla="*/ 878114 h 1393372"/>
                    <a:gd name="connsiteX8" fmla="*/ 1153885 w 2082800"/>
                    <a:gd name="connsiteY8" fmla="*/ 747486 h 1393372"/>
                    <a:gd name="connsiteX9" fmla="*/ 986971 w 2082800"/>
                    <a:gd name="connsiteY9" fmla="*/ 616857 h 1393372"/>
                    <a:gd name="connsiteX10" fmla="*/ 805543 w 2082800"/>
                    <a:gd name="connsiteY10" fmla="*/ 493486 h 1393372"/>
                    <a:gd name="connsiteX11" fmla="*/ 740228 w 2082800"/>
                    <a:gd name="connsiteY11" fmla="*/ 428172 h 1393372"/>
                    <a:gd name="connsiteX12" fmla="*/ 696685 w 2082800"/>
                    <a:gd name="connsiteY12" fmla="*/ 348343 h 1393372"/>
                    <a:gd name="connsiteX13" fmla="*/ 573314 w 2082800"/>
                    <a:gd name="connsiteY13" fmla="*/ 203200 h 1393372"/>
                    <a:gd name="connsiteX14" fmla="*/ 529771 w 2082800"/>
                    <a:gd name="connsiteY14" fmla="*/ 123372 h 1393372"/>
                    <a:gd name="connsiteX15" fmla="*/ 464457 w 2082800"/>
                    <a:gd name="connsiteY15" fmla="*/ 72572 h 1393372"/>
                    <a:gd name="connsiteX16" fmla="*/ 370114 w 2082800"/>
                    <a:gd name="connsiteY16" fmla="*/ 21772 h 1393372"/>
                    <a:gd name="connsiteX17" fmla="*/ 181428 w 2082800"/>
                    <a:gd name="connsiteY17" fmla="*/ 14514 h 1393372"/>
                    <a:gd name="connsiteX18" fmla="*/ 0 w 2082800"/>
                    <a:gd name="connsiteY18" fmla="*/ 0 h 139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82800" h="1393372">
                      <a:moveTo>
                        <a:pt x="0" y="0"/>
                      </a:moveTo>
                      <a:lnTo>
                        <a:pt x="0" y="1393372"/>
                      </a:lnTo>
                      <a:lnTo>
                        <a:pt x="79828" y="1393372"/>
                      </a:lnTo>
                      <a:lnTo>
                        <a:pt x="2082800" y="1393372"/>
                      </a:lnTo>
                      <a:lnTo>
                        <a:pt x="2061028" y="1023257"/>
                      </a:lnTo>
                      <a:lnTo>
                        <a:pt x="1959428" y="1037772"/>
                      </a:lnTo>
                      <a:lnTo>
                        <a:pt x="1531257" y="972457"/>
                      </a:lnTo>
                      <a:lnTo>
                        <a:pt x="1378857" y="878114"/>
                      </a:lnTo>
                      <a:lnTo>
                        <a:pt x="1153885" y="747486"/>
                      </a:lnTo>
                      <a:lnTo>
                        <a:pt x="986971" y="616857"/>
                      </a:lnTo>
                      <a:lnTo>
                        <a:pt x="805543" y="493486"/>
                      </a:lnTo>
                      <a:lnTo>
                        <a:pt x="740228" y="428172"/>
                      </a:lnTo>
                      <a:lnTo>
                        <a:pt x="696685" y="348343"/>
                      </a:lnTo>
                      <a:lnTo>
                        <a:pt x="573314" y="203200"/>
                      </a:lnTo>
                      <a:lnTo>
                        <a:pt x="529771" y="123372"/>
                      </a:lnTo>
                      <a:lnTo>
                        <a:pt x="464457" y="72572"/>
                      </a:lnTo>
                      <a:lnTo>
                        <a:pt x="370114" y="21772"/>
                      </a:lnTo>
                      <a:lnTo>
                        <a:pt x="181428" y="14514"/>
                      </a:lnTo>
                      <a:lnTo>
                        <a:pt x="0" y="0"/>
                      </a:lnTo>
                      <a:close/>
                    </a:path>
                  </a:pathLst>
                </a:custGeom>
                <a:solidFill>
                  <a:srgbClr val="E2F0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 name="Freeform 147">
                  <a:extLst>
                    <a:ext uri="{FF2B5EF4-FFF2-40B4-BE49-F238E27FC236}">
                      <a16:creationId xmlns:a16="http://schemas.microsoft.com/office/drawing/2014/main" id="{110AC882-619F-9A44-ABFC-9E931F716C4E}"/>
                    </a:ext>
                  </a:extLst>
                </p:cNvPr>
                <p:cNvSpPr/>
                <p:nvPr/>
              </p:nvSpPr>
              <p:spPr>
                <a:xfrm>
                  <a:off x="6587115" y="1534522"/>
                  <a:ext cx="2046515" cy="1024952"/>
                </a:xfrm>
                <a:custGeom>
                  <a:avLst/>
                  <a:gdLst>
                    <a:gd name="connsiteX0" fmla="*/ 0 w 2046515"/>
                    <a:gd name="connsiteY0" fmla="*/ 3899 h 1077956"/>
                    <a:gd name="connsiteX1" fmla="*/ 319315 w 2046515"/>
                    <a:gd name="connsiteY1" fmla="*/ 11156 h 1077956"/>
                    <a:gd name="connsiteX2" fmla="*/ 486229 w 2046515"/>
                    <a:gd name="connsiteY2" fmla="*/ 98242 h 1077956"/>
                    <a:gd name="connsiteX3" fmla="*/ 580572 w 2046515"/>
                    <a:gd name="connsiteY3" fmla="*/ 221613 h 1077956"/>
                    <a:gd name="connsiteX4" fmla="*/ 682172 w 2046515"/>
                    <a:gd name="connsiteY4" fmla="*/ 366756 h 1077956"/>
                    <a:gd name="connsiteX5" fmla="*/ 863600 w 2046515"/>
                    <a:gd name="connsiteY5" fmla="*/ 555442 h 1077956"/>
                    <a:gd name="connsiteX6" fmla="*/ 1516743 w 2046515"/>
                    <a:gd name="connsiteY6" fmla="*/ 983613 h 1077956"/>
                    <a:gd name="connsiteX7" fmla="*/ 2046515 w 2046515"/>
                    <a:gd name="connsiteY7" fmla="*/ 1077956 h 107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515" h="1077956">
                      <a:moveTo>
                        <a:pt x="0" y="3899"/>
                      </a:moveTo>
                      <a:cubicBezTo>
                        <a:pt x="119138" y="-335"/>
                        <a:pt x="238277" y="-4568"/>
                        <a:pt x="319315" y="11156"/>
                      </a:cubicBezTo>
                      <a:cubicBezTo>
                        <a:pt x="400353" y="26880"/>
                        <a:pt x="442686" y="63166"/>
                        <a:pt x="486229" y="98242"/>
                      </a:cubicBezTo>
                      <a:cubicBezTo>
                        <a:pt x="529772" y="133318"/>
                        <a:pt x="547915" y="176861"/>
                        <a:pt x="580572" y="221613"/>
                      </a:cubicBezTo>
                      <a:cubicBezTo>
                        <a:pt x="613229" y="266365"/>
                        <a:pt x="635001" y="311118"/>
                        <a:pt x="682172" y="366756"/>
                      </a:cubicBezTo>
                      <a:cubicBezTo>
                        <a:pt x="729343" y="422394"/>
                        <a:pt x="724505" y="452633"/>
                        <a:pt x="863600" y="555442"/>
                      </a:cubicBezTo>
                      <a:cubicBezTo>
                        <a:pt x="1002695" y="658251"/>
                        <a:pt x="1319591" y="896527"/>
                        <a:pt x="1516743" y="983613"/>
                      </a:cubicBezTo>
                      <a:cubicBezTo>
                        <a:pt x="1713895" y="1070699"/>
                        <a:pt x="1880205" y="1074327"/>
                        <a:pt x="2046515" y="1077956"/>
                      </a:cubicBezTo>
                    </a:path>
                  </a:pathLst>
                </a:cu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5" name="Rectangle 74">
                <a:extLst>
                  <a:ext uri="{FF2B5EF4-FFF2-40B4-BE49-F238E27FC236}">
                    <a16:creationId xmlns:a16="http://schemas.microsoft.com/office/drawing/2014/main" id="{96F012CD-612A-F24F-AB26-2B8F7BCBB72B}"/>
                  </a:ext>
                </a:extLst>
              </p:cNvPr>
              <p:cNvSpPr/>
              <p:nvPr/>
            </p:nvSpPr>
            <p:spPr>
              <a:xfrm>
                <a:off x="6471419" y="3380439"/>
                <a:ext cx="233589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High spatial locality </a:t>
                </a:r>
              </a:p>
            </p:txBody>
          </p:sp>
        </p:grpSp>
        <p:grpSp>
          <p:nvGrpSpPr>
            <p:cNvPr id="34" name="Group 33">
              <a:extLst>
                <a:ext uri="{FF2B5EF4-FFF2-40B4-BE49-F238E27FC236}">
                  <a16:creationId xmlns:a16="http://schemas.microsoft.com/office/drawing/2014/main" id="{96C424CE-6699-0040-A51D-27453FA43D00}"/>
                </a:ext>
              </a:extLst>
            </p:cNvPr>
            <p:cNvGrpSpPr/>
            <p:nvPr/>
          </p:nvGrpSpPr>
          <p:grpSpPr>
            <a:xfrm>
              <a:off x="6332170" y="1310879"/>
              <a:ext cx="2422047" cy="2045162"/>
              <a:chOff x="788815" y="3038014"/>
              <a:chExt cx="2422047" cy="2045162"/>
            </a:xfrm>
          </p:grpSpPr>
          <p:sp>
            <p:nvSpPr>
              <p:cNvPr id="35" name="Rectangle 34">
                <a:extLst>
                  <a:ext uri="{FF2B5EF4-FFF2-40B4-BE49-F238E27FC236}">
                    <a16:creationId xmlns:a16="http://schemas.microsoft.com/office/drawing/2014/main" id="{2FEA453F-352F-AF43-9B2A-402388CAF0DE}"/>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9B92ABE1-D41E-FD4C-A990-9AE7892EBC0E}"/>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37" name="Rectangle 36">
                <a:extLst>
                  <a:ext uri="{FF2B5EF4-FFF2-40B4-BE49-F238E27FC236}">
                    <a16:creationId xmlns:a16="http://schemas.microsoft.com/office/drawing/2014/main" id="{948C5654-CED7-9243-BA14-0704038454C7}"/>
                  </a:ext>
                </a:extLst>
              </p:cNvPr>
              <p:cNvSpPr/>
              <p:nvPr/>
            </p:nvSpPr>
            <p:spPr>
              <a:xfrm>
                <a:off x="1083495" y="3355707"/>
                <a:ext cx="169160" cy="130759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E1787F99-01A1-E848-A01D-E0DDCDAC2D9F}"/>
                  </a:ext>
                </a:extLst>
              </p:cNvPr>
              <p:cNvSpPr/>
              <p:nvPr/>
            </p:nvSpPr>
            <p:spPr>
              <a:xfrm>
                <a:off x="1331437" y="3580534"/>
                <a:ext cx="175490" cy="107905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F7C427AB-FB27-6A4D-AC72-8BEAB64ACA60}"/>
                  </a:ext>
                </a:extLst>
              </p:cNvPr>
              <p:cNvSpPr/>
              <p:nvPr/>
            </p:nvSpPr>
            <p:spPr>
              <a:xfrm>
                <a:off x="1593570" y="3783451"/>
                <a:ext cx="175475" cy="876130"/>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4A09CBAC-F78D-2240-A831-2D6F217FE1AC}"/>
                  </a:ext>
                </a:extLst>
              </p:cNvPr>
              <p:cNvSpPr/>
              <p:nvPr/>
            </p:nvSpPr>
            <p:spPr>
              <a:xfrm>
                <a:off x="1855688" y="4388429"/>
                <a:ext cx="175416" cy="26718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1454BFB3-A62D-4E42-9477-B9E00D046928}"/>
                  </a:ext>
                </a:extLst>
              </p:cNvPr>
              <p:cNvSpPr/>
              <p:nvPr/>
            </p:nvSpPr>
            <p:spPr>
              <a:xfrm>
                <a:off x="2123883" y="4394007"/>
                <a:ext cx="173015" cy="26718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58B91D06-7CBF-5B4C-9605-EDDC6F5023FF}"/>
                  </a:ext>
                </a:extLst>
              </p:cNvPr>
              <p:cNvSpPr/>
              <p:nvPr/>
            </p:nvSpPr>
            <p:spPr>
              <a:xfrm>
                <a:off x="2393806" y="4388429"/>
                <a:ext cx="173736" cy="27284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DD42E6EE-97A2-BF47-B320-DEB427E86EF6}"/>
                  </a:ext>
                </a:extLst>
              </p:cNvPr>
              <p:cNvSpPr/>
              <p:nvPr/>
            </p:nvSpPr>
            <p:spPr>
              <a:xfrm>
                <a:off x="2670823" y="4386735"/>
                <a:ext cx="172671" cy="27284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6968465B-CE2D-8D40-A8A8-0BFB026D8B35}"/>
                  </a:ext>
                </a:extLst>
              </p:cNvPr>
              <p:cNvSpPr/>
              <p:nvPr/>
            </p:nvSpPr>
            <p:spPr>
              <a:xfrm>
                <a:off x="2937339" y="4388429"/>
                <a:ext cx="173736" cy="27115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5" name="Straight Connector 44">
                <a:extLst>
                  <a:ext uri="{FF2B5EF4-FFF2-40B4-BE49-F238E27FC236}">
                    <a16:creationId xmlns:a16="http://schemas.microsoft.com/office/drawing/2014/main" id="{27FDFFB1-64A7-2E4E-A297-1E06465A19D1}"/>
                  </a:ext>
                </a:extLst>
              </p:cNvPr>
              <p:cNvCxnSpPr>
                <a:cxnSpLocks/>
                <a:stCxn id="37" idx="2"/>
                <a:endCxn id="53" idx="0"/>
              </p:cNvCxnSpPr>
              <p:nvPr/>
            </p:nvCxnSpPr>
            <p:spPr>
              <a:xfrm flipH="1">
                <a:off x="1166473" y="4663299"/>
                <a:ext cx="1602"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065567D-0FEA-0B42-8803-67CBC9AFE683}"/>
                  </a:ext>
                </a:extLst>
              </p:cNvPr>
              <p:cNvCxnSpPr>
                <a:cxnSpLocks/>
                <a:stCxn id="38" idx="2"/>
                <a:endCxn id="54" idx="0"/>
              </p:cNvCxnSpPr>
              <p:nvPr/>
            </p:nvCxnSpPr>
            <p:spPr>
              <a:xfrm flipH="1">
                <a:off x="1418305" y="4659585"/>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E04B513-16DD-9342-829E-733FB4B70B2C}"/>
                  </a:ext>
                </a:extLst>
              </p:cNvPr>
              <p:cNvCxnSpPr>
                <a:cxnSpLocks/>
                <a:stCxn id="39" idx="2"/>
                <a:endCxn id="55" idx="0"/>
              </p:cNvCxnSpPr>
              <p:nvPr/>
            </p:nvCxnSpPr>
            <p:spPr>
              <a:xfrm flipH="1">
                <a:off x="1680190" y="4659581"/>
                <a:ext cx="1118"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33DDDF5-299D-B249-8494-6F8D9B74B90F}"/>
                  </a:ext>
                </a:extLst>
              </p:cNvPr>
              <p:cNvCxnSpPr>
                <a:cxnSpLocks/>
                <a:stCxn id="40" idx="2"/>
                <a:endCxn id="56" idx="0"/>
              </p:cNvCxnSpPr>
              <p:nvPr/>
            </p:nvCxnSpPr>
            <p:spPr>
              <a:xfrm flipH="1">
                <a:off x="1943354" y="4655611"/>
                <a:ext cx="42" cy="823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B7F84A4-5D87-6448-9184-3F234A924CE4}"/>
                  </a:ext>
                </a:extLst>
              </p:cNvPr>
              <p:cNvCxnSpPr>
                <a:cxnSpLocks/>
                <a:stCxn id="41" idx="2"/>
                <a:endCxn id="57" idx="0"/>
              </p:cNvCxnSpPr>
              <p:nvPr/>
            </p:nvCxnSpPr>
            <p:spPr>
              <a:xfrm flipH="1">
                <a:off x="2209782" y="4661189"/>
                <a:ext cx="60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3997389-851E-DE47-A360-5590156580C2}"/>
                  </a:ext>
                </a:extLst>
              </p:cNvPr>
              <p:cNvCxnSpPr>
                <a:cxnSpLocks/>
                <a:stCxn id="43" idx="2"/>
                <a:endCxn id="36" idx="0"/>
              </p:cNvCxnSpPr>
              <p:nvPr/>
            </p:nvCxnSpPr>
            <p:spPr>
              <a:xfrm flipH="1">
                <a:off x="2756627" y="4659581"/>
                <a:ext cx="532"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D66897B-7246-9A4E-8FE1-7C048C061C1D}"/>
                  </a:ext>
                </a:extLst>
              </p:cNvPr>
              <p:cNvCxnSpPr>
                <a:cxnSpLocks/>
                <a:stCxn id="44" idx="2"/>
                <a:endCxn id="59" idx="0"/>
              </p:cNvCxnSpPr>
              <p:nvPr/>
            </p:nvCxnSpPr>
            <p:spPr>
              <a:xfrm flipH="1">
                <a:off x="3023675" y="4659581"/>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44C5BC1-45D0-E34D-AC53-94028BB4960C}"/>
                  </a:ext>
                </a:extLst>
              </p:cNvPr>
              <p:cNvCxnSpPr>
                <a:cxnSpLocks/>
                <a:stCxn id="42" idx="2"/>
                <a:endCxn id="58" idx="0"/>
              </p:cNvCxnSpPr>
              <p:nvPr/>
            </p:nvCxnSpPr>
            <p:spPr>
              <a:xfrm>
                <a:off x="2480674" y="4661275"/>
                <a:ext cx="0" cy="735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139F9447-25D3-E149-B2D6-4FA7618D15F5}"/>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54" name="Rectangle 53">
                <a:extLst>
                  <a:ext uri="{FF2B5EF4-FFF2-40B4-BE49-F238E27FC236}">
                    <a16:creationId xmlns:a16="http://schemas.microsoft.com/office/drawing/2014/main" id="{703319AD-BA3D-7445-B0CF-D7CED350B9D3}"/>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55" name="Rectangle 54">
                <a:extLst>
                  <a:ext uri="{FF2B5EF4-FFF2-40B4-BE49-F238E27FC236}">
                    <a16:creationId xmlns:a16="http://schemas.microsoft.com/office/drawing/2014/main" id="{3BB025A1-A2AE-6844-8DE2-4C6D0D66B491}"/>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56" name="Rectangle 55">
                <a:extLst>
                  <a:ext uri="{FF2B5EF4-FFF2-40B4-BE49-F238E27FC236}">
                    <a16:creationId xmlns:a16="http://schemas.microsoft.com/office/drawing/2014/main" id="{CD693980-2281-8C46-9387-0C485FB72584}"/>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57" name="Rectangle 56">
                <a:extLst>
                  <a:ext uri="{FF2B5EF4-FFF2-40B4-BE49-F238E27FC236}">
                    <a16:creationId xmlns:a16="http://schemas.microsoft.com/office/drawing/2014/main" id="{F61F2C8E-497F-7048-B7CD-02C8FFC432A3}"/>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58" name="Rectangle 57">
                <a:extLst>
                  <a:ext uri="{FF2B5EF4-FFF2-40B4-BE49-F238E27FC236}">
                    <a16:creationId xmlns:a16="http://schemas.microsoft.com/office/drawing/2014/main" id="{8CD3DE2A-877E-6D42-83E7-568A78481953}"/>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59" name="Rectangle 58">
                <a:extLst>
                  <a:ext uri="{FF2B5EF4-FFF2-40B4-BE49-F238E27FC236}">
                    <a16:creationId xmlns:a16="http://schemas.microsoft.com/office/drawing/2014/main" id="{161952EB-693F-3A48-9171-52BCAB8593C0}"/>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60" name="Rectangle 59">
                <a:extLst>
                  <a:ext uri="{FF2B5EF4-FFF2-40B4-BE49-F238E27FC236}">
                    <a16:creationId xmlns:a16="http://schemas.microsoft.com/office/drawing/2014/main" id="{D3218B2F-80BC-8E4A-8704-C847AE759CDA}"/>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(bin)</a:t>
                </a:r>
              </a:p>
            </p:txBody>
          </p:sp>
          <p:sp>
            <p:nvSpPr>
              <p:cNvPr id="61" name="Rectangle 60">
                <a:extLst>
                  <a:ext uri="{FF2B5EF4-FFF2-40B4-BE49-F238E27FC236}">
                    <a16:creationId xmlns:a16="http://schemas.microsoft.com/office/drawing/2014/main" id="{5A81A1D0-B13B-9F48-BC03-FE6D96A5A176}"/>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62" name="Rectangle 61">
                <a:extLst>
                  <a:ext uri="{FF2B5EF4-FFF2-40B4-BE49-F238E27FC236}">
                    <a16:creationId xmlns:a16="http://schemas.microsoft.com/office/drawing/2014/main" id="{BC95055B-3BA1-BA40-A0AE-2F792F382886}"/>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Histogram</a:t>
                </a:r>
              </a:p>
            </p:txBody>
          </p:sp>
        </p:grpSp>
      </p:grpSp>
      <p:grpSp>
        <p:nvGrpSpPr>
          <p:cNvPr id="190" name="Group 189">
            <a:extLst>
              <a:ext uri="{FF2B5EF4-FFF2-40B4-BE49-F238E27FC236}">
                <a16:creationId xmlns:a16="http://schemas.microsoft.com/office/drawing/2014/main" id="{F84855BB-5702-4E46-9AFD-2EF48EC79D30}"/>
              </a:ext>
            </a:extLst>
          </p:cNvPr>
          <p:cNvGrpSpPr/>
          <p:nvPr/>
        </p:nvGrpSpPr>
        <p:grpSpPr>
          <a:xfrm>
            <a:off x="656478" y="2166419"/>
            <a:ext cx="3144962" cy="1044820"/>
            <a:chOff x="656478" y="2166419"/>
            <a:chExt cx="3144962" cy="1044820"/>
          </a:xfrm>
        </p:grpSpPr>
        <p:sp>
          <p:nvSpPr>
            <p:cNvPr id="72" name="Rectangle 71">
              <a:extLst>
                <a:ext uri="{FF2B5EF4-FFF2-40B4-BE49-F238E27FC236}">
                  <a16:creationId xmlns:a16="http://schemas.microsoft.com/office/drawing/2014/main" id="{932AA66C-AD8A-6C4D-9DB1-752D6A8C5B13}"/>
                </a:ext>
              </a:extLst>
            </p:cNvPr>
            <p:cNvSpPr/>
            <p:nvPr/>
          </p:nvSpPr>
          <p:spPr>
            <a:xfrm>
              <a:off x="3627704" y="2166419"/>
              <a:ext cx="173736" cy="101014"/>
            </a:xfrm>
            <a:prstGeom prst="rect">
              <a:avLst/>
            </a:prstGeom>
            <a:solidFill>
              <a:schemeClr val="accent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0" name="Curved Connector 69">
              <a:extLst>
                <a:ext uri="{FF2B5EF4-FFF2-40B4-BE49-F238E27FC236}">
                  <a16:creationId xmlns:a16="http://schemas.microsoft.com/office/drawing/2014/main" id="{59060C2A-944B-3E40-8ED2-57A48F22EE71}"/>
                </a:ext>
              </a:extLst>
            </p:cNvPr>
            <p:cNvCxnSpPr>
              <a:cxnSpLocks/>
              <a:stCxn id="64" idx="0"/>
              <a:endCxn id="65" idx="0"/>
            </p:cNvCxnSpPr>
            <p:nvPr/>
          </p:nvCxnSpPr>
          <p:spPr>
            <a:xfrm rot="5400000" flipH="1" flipV="1">
              <a:off x="945029" y="2307249"/>
              <a:ext cx="1" cy="403940"/>
            </a:xfrm>
            <a:prstGeom prst="curvedConnector3">
              <a:avLst>
                <a:gd name="adj1" fmla="val 2286010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0AA508A5-4921-7947-B461-83288D9EE12A}"/>
                </a:ext>
              </a:extLst>
            </p:cNvPr>
            <p:cNvSpPr/>
            <p:nvPr/>
          </p:nvSpPr>
          <p:spPr>
            <a:xfrm>
              <a:off x="656478" y="2841907"/>
              <a:ext cx="220746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profile(1)+= 1</a:t>
              </a:r>
            </a:p>
          </p:txBody>
        </p:sp>
      </p:grpSp>
      <p:grpSp>
        <p:nvGrpSpPr>
          <p:cNvPr id="197" name="Group 196">
            <a:extLst>
              <a:ext uri="{FF2B5EF4-FFF2-40B4-BE49-F238E27FC236}">
                <a16:creationId xmlns:a16="http://schemas.microsoft.com/office/drawing/2014/main" id="{E5A8CFB3-9653-9446-A223-D6A0E070D1DB}"/>
              </a:ext>
            </a:extLst>
          </p:cNvPr>
          <p:cNvGrpSpPr/>
          <p:nvPr/>
        </p:nvGrpSpPr>
        <p:grpSpPr>
          <a:xfrm>
            <a:off x="541089" y="1978242"/>
            <a:ext cx="2423640" cy="858928"/>
            <a:chOff x="541089" y="1978242"/>
            <a:chExt cx="2423640" cy="858928"/>
          </a:xfrm>
        </p:grpSpPr>
        <p:grpSp>
          <p:nvGrpSpPr>
            <p:cNvPr id="63" name="Group 62">
              <a:extLst>
                <a:ext uri="{FF2B5EF4-FFF2-40B4-BE49-F238E27FC236}">
                  <a16:creationId xmlns:a16="http://schemas.microsoft.com/office/drawing/2014/main" id="{3B801BCF-2E72-5240-898F-B04E8AFFE4C0}"/>
                </a:ext>
              </a:extLst>
            </p:cNvPr>
            <p:cNvGrpSpPr/>
            <p:nvPr/>
          </p:nvGrpSpPr>
          <p:grpSpPr>
            <a:xfrm>
              <a:off x="541089" y="2509196"/>
              <a:ext cx="2423640" cy="327974"/>
              <a:chOff x="592482" y="1798205"/>
              <a:chExt cx="2423640" cy="327974"/>
            </a:xfrm>
          </p:grpSpPr>
          <p:sp>
            <p:nvSpPr>
              <p:cNvPr id="64" name="Rectangle 63">
                <a:extLst>
                  <a:ext uri="{FF2B5EF4-FFF2-40B4-BE49-F238E27FC236}">
                    <a16:creationId xmlns:a16="http://schemas.microsoft.com/office/drawing/2014/main" id="{D58B1781-986D-854A-AE2A-22C23B586C25}"/>
                  </a:ext>
                </a:extLst>
              </p:cNvPr>
              <p:cNvSpPr/>
              <p:nvPr/>
            </p:nvSpPr>
            <p:spPr>
              <a:xfrm>
                <a:off x="592482" y="1798228"/>
                <a:ext cx="403940" cy="327951"/>
              </a:xfrm>
              <a:prstGeom prst="rect">
                <a:avLst/>
              </a:prstGeom>
              <a:solidFill>
                <a:schemeClr val="accent4"/>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0</a:t>
                </a:r>
              </a:p>
            </p:txBody>
          </p:sp>
          <p:sp>
            <p:nvSpPr>
              <p:cNvPr id="65" name="Rectangle 64">
                <a:extLst>
                  <a:ext uri="{FF2B5EF4-FFF2-40B4-BE49-F238E27FC236}">
                    <a16:creationId xmlns:a16="http://schemas.microsoft.com/office/drawing/2014/main" id="{C26EE8C9-C879-E34B-8D3E-0282C2A385A3}"/>
                  </a:ext>
                </a:extLst>
              </p:cNvPr>
              <p:cNvSpPr/>
              <p:nvPr/>
            </p:nvSpPr>
            <p:spPr>
              <a:xfrm>
                <a:off x="996422" y="1798227"/>
                <a:ext cx="403940" cy="327951"/>
              </a:xfrm>
              <a:prstGeom prst="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a:t>
                </a:r>
              </a:p>
            </p:txBody>
          </p:sp>
          <p:sp>
            <p:nvSpPr>
              <p:cNvPr id="66" name="Rectangle 65">
                <a:extLst>
                  <a:ext uri="{FF2B5EF4-FFF2-40B4-BE49-F238E27FC236}">
                    <a16:creationId xmlns:a16="http://schemas.microsoft.com/office/drawing/2014/main" id="{87F5640C-6DAE-2645-A015-76C04FF46674}"/>
                  </a:ext>
                </a:extLst>
              </p:cNvPr>
              <p:cNvSpPr/>
              <p:nvPr/>
            </p:nvSpPr>
            <p:spPr>
              <a:xfrm>
                <a:off x="1400362" y="1798226"/>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67" name="Rectangle 66">
                <a:extLst>
                  <a:ext uri="{FF2B5EF4-FFF2-40B4-BE49-F238E27FC236}">
                    <a16:creationId xmlns:a16="http://schemas.microsoft.com/office/drawing/2014/main" id="{3D7392CC-A53E-364A-BE9A-BA5A5F622173}"/>
                  </a:ext>
                </a:extLst>
              </p:cNvPr>
              <p:cNvSpPr/>
              <p:nvPr/>
            </p:nvSpPr>
            <p:spPr>
              <a:xfrm>
                <a:off x="1804302" y="1798223"/>
                <a:ext cx="403940" cy="32795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sp>
            <p:nvSpPr>
              <p:cNvPr id="68" name="Rectangle 67">
                <a:extLst>
                  <a:ext uri="{FF2B5EF4-FFF2-40B4-BE49-F238E27FC236}">
                    <a16:creationId xmlns:a16="http://schemas.microsoft.com/office/drawing/2014/main" id="{9A3465DC-F60A-C14B-A261-8773DD983641}"/>
                  </a:ext>
                </a:extLst>
              </p:cNvPr>
              <p:cNvSpPr/>
              <p:nvPr/>
            </p:nvSpPr>
            <p:spPr>
              <a:xfrm>
                <a:off x="2208242" y="1798217"/>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69" name="Rectangle 68">
                <a:extLst>
                  <a:ext uri="{FF2B5EF4-FFF2-40B4-BE49-F238E27FC236}">
                    <a16:creationId xmlns:a16="http://schemas.microsoft.com/office/drawing/2014/main" id="{53B1BE0E-988B-0E4C-B788-B3853488465F}"/>
                  </a:ext>
                </a:extLst>
              </p:cNvPr>
              <p:cNvSpPr/>
              <p:nvPr/>
            </p:nvSpPr>
            <p:spPr>
              <a:xfrm>
                <a:off x="2612182" y="1798205"/>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5</a:t>
                </a:r>
              </a:p>
            </p:txBody>
          </p:sp>
        </p:grpSp>
        <p:sp>
          <p:nvSpPr>
            <p:cNvPr id="150" name="Rectangle 149">
              <a:extLst>
                <a:ext uri="{FF2B5EF4-FFF2-40B4-BE49-F238E27FC236}">
                  <a16:creationId xmlns:a16="http://schemas.microsoft.com/office/drawing/2014/main" id="{4708AE89-7AA1-E548-BCAF-5C8EA85809B2}"/>
                </a:ext>
              </a:extLst>
            </p:cNvPr>
            <p:cNvSpPr/>
            <p:nvPr/>
          </p:nvSpPr>
          <p:spPr>
            <a:xfrm>
              <a:off x="958782" y="1978242"/>
              <a:ext cx="1609095"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Trace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52" name="Rectangle 151">
            <a:extLst>
              <a:ext uri="{FF2B5EF4-FFF2-40B4-BE49-F238E27FC236}">
                <a16:creationId xmlns:a16="http://schemas.microsoft.com/office/drawing/2014/main" id="{F18FFC49-9A32-CD47-88B8-F3A55C3FB7B5}"/>
              </a:ext>
            </a:extLst>
          </p:cNvPr>
          <p:cNvSpPr/>
          <p:nvPr/>
        </p:nvSpPr>
        <p:spPr>
          <a:xfrm>
            <a:off x="293115" y="1134159"/>
            <a:ext cx="29225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Spatial Locality</a:t>
            </a:r>
            <a:r>
              <a:rPr kumimoji="0" lang="en-US" sz="2800" b="1" i="0" u="none" strike="noStrike" kern="1200" cap="none" spc="0" normalizeH="0" baseline="30000" noProof="0" dirty="0">
                <a:ln>
                  <a:noFill/>
                </a:ln>
                <a:solidFill>
                  <a:srgbClr val="FFC000"/>
                </a:solidFill>
                <a:effectLst/>
                <a:uLnTx/>
                <a:uFillTx/>
                <a:latin typeface="Cambria" panose="02040503050406030204" pitchFamily="18" charset="0"/>
                <a:ea typeface="+mn-ea"/>
                <a:cs typeface="+mn-cs"/>
              </a:rPr>
              <a:t>7</a:t>
            </a:r>
          </a:p>
        </p:txBody>
      </p:sp>
      <p:sp>
        <p:nvSpPr>
          <p:cNvPr id="179" name="Rectangle 178">
            <a:extLst>
              <a:ext uri="{FF2B5EF4-FFF2-40B4-BE49-F238E27FC236}">
                <a16:creationId xmlns:a16="http://schemas.microsoft.com/office/drawing/2014/main" id="{DE803F5C-B14C-4841-A974-1BE012423917}"/>
              </a:ext>
            </a:extLst>
          </p:cNvPr>
          <p:cNvSpPr/>
          <p:nvPr/>
        </p:nvSpPr>
        <p:spPr>
          <a:xfrm>
            <a:off x="1662593" y="6445557"/>
            <a:ext cx="5814418" cy="253916"/>
          </a:xfrm>
          <a:prstGeom prst="rect">
            <a:avLst/>
          </a:prstGeom>
        </p:spPr>
        <p:txBody>
          <a:bodyPr wrap="square">
            <a:spAutoFit/>
          </a:bodyPr>
          <a:lstStyle/>
          <a:p>
            <a:pPr marL="0" marR="0" lvl="0" indent="0" algn="l" defTabSz="457200" rtl="0" eaLnBrk="1" fontAlgn="auto" latinLnBrk="0" hangingPunct="1">
              <a:lnSpc>
                <a:spcPct val="100000"/>
              </a:lnSpc>
              <a:spcBef>
                <a:spcPts val="400"/>
              </a:spcBef>
              <a:spcAft>
                <a:spcPts val="0"/>
              </a:spcAft>
              <a:buClrTx/>
              <a:buSzTx/>
              <a:buFontTx/>
              <a:buNone/>
              <a:tabLst/>
              <a:defRPr/>
            </a:pPr>
            <a:r>
              <a:rPr kumimoji="0" lang="en-US" sz="1050" b="0" i="0" u="none" strike="noStrike" kern="1200" cap="none" spc="0" normalizeH="0" baseline="0" noProof="0" dirty="0">
                <a:ln>
                  <a:noFill/>
                </a:ln>
                <a:solidFill>
                  <a:prstClr val="white">
                    <a:lumMod val="75000"/>
                  </a:prstClr>
                </a:solidFill>
                <a:effectLst/>
                <a:uLnTx/>
                <a:uFillTx/>
                <a:latin typeface="Cambria" panose="02040503050406030204" pitchFamily="18" charset="0"/>
                <a:ea typeface="+mn-ea"/>
                <a:cs typeface="+mn-cs"/>
              </a:rPr>
              <a:t>[7] Weinberg+, “Quantifying Locality in the Memory Access Patterns of HPC Applications,” SC, 2005</a:t>
            </a:r>
          </a:p>
        </p:txBody>
      </p:sp>
    </p:spTree>
    <p:extLst>
      <p:ext uri="{BB962C8B-B14F-4D97-AF65-F5344CB8AC3E}">
        <p14:creationId xmlns:p14="http://schemas.microsoft.com/office/powerpoint/2010/main" val="602691518"/>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0" name="Group 169">
            <a:extLst>
              <a:ext uri="{FF2B5EF4-FFF2-40B4-BE49-F238E27FC236}">
                <a16:creationId xmlns:a16="http://schemas.microsoft.com/office/drawing/2014/main" id="{262C657A-FB1D-A24C-81B5-44428BD81B79}"/>
              </a:ext>
            </a:extLst>
          </p:cNvPr>
          <p:cNvGrpSpPr/>
          <p:nvPr/>
        </p:nvGrpSpPr>
        <p:grpSpPr>
          <a:xfrm>
            <a:off x="3599401" y="4223364"/>
            <a:ext cx="2082800" cy="1393372"/>
            <a:chOff x="6620681" y="4245345"/>
            <a:chExt cx="2082800" cy="1393372"/>
          </a:xfrm>
        </p:grpSpPr>
        <p:sp>
          <p:nvSpPr>
            <p:cNvPr id="149" name="Freeform 148">
              <a:extLst>
                <a:ext uri="{FF2B5EF4-FFF2-40B4-BE49-F238E27FC236}">
                  <a16:creationId xmlns:a16="http://schemas.microsoft.com/office/drawing/2014/main" id="{4EF812C2-108B-CA4F-B1BC-6E7B303D31C0}"/>
                </a:ext>
              </a:extLst>
            </p:cNvPr>
            <p:cNvSpPr/>
            <p:nvPr/>
          </p:nvSpPr>
          <p:spPr>
            <a:xfrm>
              <a:off x="6620681" y="4245345"/>
              <a:ext cx="2082800" cy="1393372"/>
            </a:xfrm>
            <a:custGeom>
              <a:avLst/>
              <a:gdLst>
                <a:gd name="connsiteX0" fmla="*/ 0 w 2082800"/>
                <a:gd name="connsiteY0" fmla="*/ 0 h 1393372"/>
                <a:gd name="connsiteX1" fmla="*/ 0 w 2082800"/>
                <a:gd name="connsiteY1" fmla="*/ 1393372 h 1393372"/>
                <a:gd name="connsiteX2" fmla="*/ 79828 w 2082800"/>
                <a:gd name="connsiteY2" fmla="*/ 1393372 h 1393372"/>
                <a:gd name="connsiteX3" fmla="*/ 2082800 w 2082800"/>
                <a:gd name="connsiteY3" fmla="*/ 1393372 h 1393372"/>
                <a:gd name="connsiteX4" fmla="*/ 2061028 w 2082800"/>
                <a:gd name="connsiteY4" fmla="*/ 1023257 h 1393372"/>
                <a:gd name="connsiteX5" fmla="*/ 1959428 w 2082800"/>
                <a:gd name="connsiteY5" fmla="*/ 1037772 h 1393372"/>
                <a:gd name="connsiteX6" fmla="*/ 1531257 w 2082800"/>
                <a:gd name="connsiteY6" fmla="*/ 972457 h 1393372"/>
                <a:gd name="connsiteX7" fmla="*/ 1378857 w 2082800"/>
                <a:gd name="connsiteY7" fmla="*/ 878114 h 1393372"/>
                <a:gd name="connsiteX8" fmla="*/ 1153885 w 2082800"/>
                <a:gd name="connsiteY8" fmla="*/ 747486 h 1393372"/>
                <a:gd name="connsiteX9" fmla="*/ 986971 w 2082800"/>
                <a:gd name="connsiteY9" fmla="*/ 616857 h 1393372"/>
                <a:gd name="connsiteX10" fmla="*/ 805543 w 2082800"/>
                <a:gd name="connsiteY10" fmla="*/ 493486 h 1393372"/>
                <a:gd name="connsiteX11" fmla="*/ 740228 w 2082800"/>
                <a:gd name="connsiteY11" fmla="*/ 428172 h 1393372"/>
                <a:gd name="connsiteX12" fmla="*/ 696685 w 2082800"/>
                <a:gd name="connsiteY12" fmla="*/ 348343 h 1393372"/>
                <a:gd name="connsiteX13" fmla="*/ 573314 w 2082800"/>
                <a:gd name="connsiteY13" fmla="*/ 203200 h 1393372"/>
                <a:gd name="connsiteX14" fmla="*/ 529771 w 2082800"/>
                <a:gd name="connsiteY14" fmla="*/ 123372 h 1393372"/>
                <a:gd name="connsiteX15" fmla="*/ 464457 w 2082800"/>
                <a:gd name="connsiteY15" fmla="*/ 72572 h 1393372"/>
                <a:gd name="connsiteX16" fmla="*/ 370114 w 2082800"/>
                <a:gd name="connsiteY16" fmla="*/ 21772 h 1393372"/>
                <a:gd name="connsiteX17" fmla="*/ 181428 w 2082800"/>
                <a:gd name="connsiteY17" fmla="*/ 14514 h 1393372"/>
                <a:gd name="connsiteX18" fmla="*/ 0 w 2082800"/>
                <a:gd name="connsiteY18" fmla="*/ 0 h 139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82800" h="1393372">
                  <a:moveTo>
                    <a:pt x="0" y="0"/>
                  </a:moveTo>
                  <a:lnTo>
                    <a:pt x="0" y="1393372"/>
                  </a:lnTo>
                  <a:lnTo>
                    <a:pt x="79828" y="1393372"/>
                  </a:lnTo>
                  <a:lnTo>
                    <a:pt x="2082800" y="1393372"/>
                  </a:lnTo>
                  <a:lnTo>
                    <a:pt x="2061028" y="1023257"/>
                  </a:lnTo>
                  <a:lnTo>
                    <a:pt x="1959428" y="1037772"/>
                  </a:lnTo>
                  <a:lnTo>
                    <a:pt x="1531257" y="972457"/>
                  </a:lnTo>
                  <a:lnTo>
                    <a:pt x="1378857" y="878114"/>
                  </a:lnTo>
                  <a:lnTo>
                    <a:pt x="1153885" y="747486"/>
                  </a:lnTo>
                  <a:lnTo>
                    <a:pt x="986971" y="616857"/>
                  </a:lnTo>
                  <a:lnTo>
                    <a:pt x="805543" y="493486"/>
                  </a:lnTo>
                  <a:lnTo>
                    <a:pt x="740228" y="428172"/>
                  </a:lnTo>
                  <a:lnTo>
                    <a:pt x="696685" y="348343"/>
                  </a:lnTo>
                  <a:lnTo>
                    <a:pt x="573314" y="203200"/>
                  </a:lnTo>
                  <a:lnTo>
                    <a:pt x="529771" y="123372"/>
                  </a:lnTo>
                  <a:lnTo>
                    <a:pt x="464457" y="72572"/>
                  </a:lnTo>
                  <a:lnTo>
                    <a:pt x="370114" y="21772"/>
                  </a:lnTo>
                  <a:lnTo>
                    <a:pt x="181428" y="14514"/>
                  </a:lnTo>
                  <a:lnTo>
                    <a:pt x="0" y="0"/>
                  </a:lnTo>
                  <a:close/>
                </a:path>
              </a:pathLst>
            </a:custGeom>
            <a:solidFill>
              <a:srgbClr val="FBE5D6">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 name="Freeform 144">
              <a:extLst>
                <a:ext uri="{FF2B5EF4-FFF2-40B4-BE49-F238E27FC236}">
                  <a16:creationId xmlns:a16="http://schemas.microsoft.com/office/drawing/2014/main" id="{404D9876-A2B3-E147-9FCB-3F1E535DD8C9}"/>
                </a:ext>
              </a:extLst>
            </p:cNvPr>
            <p:cNvSpPr/>
            <p:nvPr/>
          </p:nvSpPr>
          <p:spPr>
            <a:xfrm>
              <a:off x="6632771" y="4245479"/>
              <a:ext cx="2046515" cy="1024952"/>
            </a:xfrm>
            <a:custGeom>
              <a:avLst/>
              <a:gdLst>
                <a:gd name="connsiteX0" fmla="*/ 0 w 2046515"/>
                <a:gd name="connsiteY0" fmla="*/ 3899 h 1077956"/>
                <a:gd name="connsiteX1" fmla="*/ 319315 w 2046515"/>
                <a:gd name="connsiteY1" fmla="*/ 11156 h 1077956"/>
                <a:gd name="connsiteX2" fmla="*/ 486229 w 2046515"/>
                <a:gd name="connsiteY2" fmla="*/ 98242 h 1077956"/>
                <a:gd name="connsiteX3" fmla="*/ 580572 w 2046515"/>
                <a:gd name="connsiteY3" fmla="*/ 221613 h 1077956"/>
                <a:gd name="connsiteX4" fmla="*/ 682172 w 2046515"/>
                <a:gd name="connsiteY4" fmla="*/ 366756 h 1077956"/>
                <a:gd name="connsiteX5" fmla="*/ 863600 w 2046515"/>
                <a:gd name="connsiteY5" fmla="*/ 555442 h 1077956"/>
                <a:gd name="connsiteX6" fmla="*/ 1516743 w 2046515"/>
                <a:gd name="connsiteY6" fmla="*/ 983613 h 1077956"/>
                <a:gd name="connsiteX7" fmla="*/ 2046515 w 2046515"/>
                <a:gd name="connsiteY7" fmla="*/ 1077956 h 107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515" h="1077956">
                  <a:moveTo>
                    <a:pt x="0" y="3899"/>
                  </a:moveTo>
                  <a:cubicBezTo>
                    <a:pt x="119138" y="-335"/>
                    <a:pt x="238277" y="-4568"/>
                    <a:pt x="319315" y="11156"/>
                  </a:cubicBezTo>
                  <a:cubicBezTo>
                    <a:pt x="400353" y="26880"/>
                    <a:pt x="442686" y="63166"/>
                    <a:pt x="486229" y="98242"/>
                  </a:cubicBezTo>
                  <a:cubicBezTo>
                    <a:pt x="529772" y="133318"/>
                    <a:pt x="547915" y="176861"/>
                    <a:pt x="580572" y="221613"/>
                  </a:cubicBezTo>
                  <a:cubicBezTo>
                    <a:pt x="613229" y="266365"/>
                    <a:pt x="635001" y="311118"/>
                    <a:pt x="682172" y="366756"/>
                  </a:cubicBezTo>
                  <a:cubicBezTo>
                    <a:pt x="729343" y="422394"/>
                    <a:pt x="724505" y="452633"/>
                    <a:pt x="863600" y="555442"/>
                  </a:cubicBezTo>
                  <a:cubicBezTo>
                    <a:pt x="1002695" y="658251"/>
                    <a:pt x="1319591" y="896527"/>
                    <a:pt x="1516743" y="983613"/>
                  </a:cubicBezTo>
                  <a:cubicBezTo>
                    <a:pt x="1713895" y="1070699"/>
                    <a:pt x="1880205" y="1074327"/>
                    <a:pt x="2046515" y="1077956"/>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1" name="Group 190">
            <a:extLst>
              <a:ext uri="{FF2B5EF4-FFF2-40B4-BE49-F238E27FC236}">
                <a16:creationId xmlns:a16="http://schemas.microsoft.com/office/drawing/2014/main" id="{8A53F08B-5EA8-4340-9810-5379CC836EC4}"/>
              </a:ext>
            </a:extLst>
          </p:cNvPr>
          <p:cNvGrpSpPr/>
          <p:nvPr/>
        </p:nvGrpSpPr>
        <p:grpSpPr>
          <a:xfrm>
            <a:off x="3513915" y="1532037"/>
            <a:ext cx="2278124" cy="2211557"/>
            <a:chOff x="3513915" y="1532037"/>
            <a:chExt cx="2278124" cy="2211557"/>
          </a:xfrm>
        </p:grpSpPr>
        <p:grpSp>
          <p:nvGrpSpPr>
            <p:cNvPr id="184" name="Group 183">
              <a:extLst>
                <a:ext uri="{FF2B5EF4-FFF2-40B4-BE49-F238E27FC236}">
                  <a16:creationId xmlns:a16="http://schemas.microsoft.com/office/drawing/2014/main" id="{C890B5AF-127C-9B48-8762-8F9049C597C5}"/>
                </a:ext>
              </a:extLst>
            </p:cNvPr>
            <p:cNvGrpSpPr/>
            <p:nvPr/>
          </p:nvGrpSpPr>
          <p:grpSpPr>
            <a:xfrm>
              <a:off x="3600691" y="1532037"/>
              <a:ext cx="2123530" cy="1404984"/>
              <a:chOff x="3448294" y="1532037"/>
              <a:chExt cx="2123530" cy="1404984"/>
            </a:xfrm>
          </p:grpSpPr>
          <p:sp>
            <p:nvSpPr>
              <p:cNvPr id="73" name="Freeform 72">
                <a:extLst>
                  <a:ext uri="{FF2B5EF4-FFF2-40B4-BE49-F238E27FC236}">
                    <a16:creationId xmlns:a16="http://schemas.microsoft.com/office/drawing/2014/main" id="{134F2106-215C-B043-B0AE-6010390B981A}"/>
                  </a:ext>
                </a:extLst>
              </p:cNvPr>
              <p:cNvSpPr/>
              <p:nvPr/>
            </p:nvSpPr>
            <p:spPr>
              <a:xfrm>
                <a:off x="3448294" y="1532037"/>
                <a:ext cx="2104572" cy="1404984"/>
              </a:xfrm>
              <a:custGeom>
                <a:avLst/>
                <a:gdLst>
                  <a:gd name="connsiteX0" fmla="*/ 0 w 2111829"/>
                  <a:gd name="connsiteY0" fmla="*/ 573314 h 1422400"/>
                  <a:gd name="connsiteX1" fmla="*/ 0 w 2111829"/>
                  <a:gd name="connsiteY1" fmla="*/ 1422400 h 1422400"/>
                  <a:gd name="connsiteX2" fmla="*/ 2104571 w 2111829"/>
                  <a:gd name="connsiteY2" fmla="*/ 1422400 h 1422400"/>
                  <a:gd name="connsiteX3" fmla="*/ 2111829 w 2111829"/>
                  <a:gd name="connsiteY3" fmla="*/ 972457 h 1422400"/>
                  <a:gd name="connsiteX4" fmla="*/ 1016000 w 2111829"/>
                  <a:gd name="connsiteY4" fmla="*/ 21771 h 1422400"/>
                  <a:gd name="connsiteX5" fmla="*/ 1016000 w 2111829"/>
                  <a:gd name="connsiteY5" fmla="*/ 21771 h 1422400"/>
                  <a:gd name="connsiteX6" fmla="*/ 921657 w 2111829"/>
                  <a:gd name="connsiteY6" fmla="*/ 0 h 1422400"/>
                  <a:gd name="connsiteX7" fmla="*/ 849086 w 2111829"/>
                  <a:gd name="connsiteY7" fmla="*/ 14514 h 1422400"/>
                  <a:gd name="connsiteX8" fmla="*/ 0 w 2111829"/>
                  <a:gd name="connsiteY8" fmla="*/ 573314 h 142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1829" h="1422400">
                    <a:moveTo>
                      <a:pt x="0" y="573314"/>
                    </a:moveTo>
                    <a:lnTo>
                      <a:pt x="0" y="1422400"/>
                    </a:lnTo>
                    <a:lnTo>
                      <a:pt x="2104571" y="1422400"/>
                    </a:lnTo>
                    <a:lnTo>
                      <a:pt x="2111829" y="972457"/>
                    </a:lnTo>
                    <a:lnTo>
                      <a:pt x="1016000" y="21771"/>
                    </a:lnTo>
                    <a:lnTo>
                      <a:pt x="1016000" y="21771"/>
                    </a:lnTo>
                    <a:lnTo>
                      <a:pt x="921657" y="0"/>
                    </a:lnTo>
                    <a:lnTo>
                      <a:pt x="849086" y="14514"/>
                    </a:lnTo>
                    <a:lnTo>
                      <a:pt x="0" y="573314"/>
                    </a:lnTo>
                    <a:close/>
                  </a:path>
                </a:pathLst>
              </a:custGeom>
              <a:solidFill>
                <a:srgbClr val="FBE5D6">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Freeform 73">
                <a:extLst>
                  <a:ext uri="{FF2B5EF4-FFF2-40B4-BE49-F238E27FC236}">
                    <a16:creationId xmlns:a16="http://schemas.microsoft.com/office/drawing/2014/main" id="{F0B59643-FCBA-994F-819E-B61E485BAB3F}"/>
                  </a:ext>
                </a:extLst>
              </p:cNvPr>
              <p:cNvSpPr/>
              <p:nvPr/>
            </p:nvSpPr>
            <p:spPr>
              <a:xfrm>
                <a:off x="3467252" y="1545180"/>
                <a:ext cx="2104572" cy="968704"/>
              </a:xfrm>
              <a:custGeom>
                <a:avLst/>
                <a:gdLst>
                  <a:gd name="connsiteX0" fmla="*/ 0 w 2104572"/>
                  <a:gd name="connsiteY0" fmla="*/ 576818 h 968704"/>
                  <a:gd name="connsiteX1" fmla="*/ 747486 w 2104572"/>
                  <a:gd name="connsiteY1" fmla="*/ 54304 h 968704"/>
                  <a:gd name="connsiteX2" fmla="*/ 1132115 w 2104572"/>
                  <a:gd name="connsiteY2" fmla="*/ 119618 h 968704"/>
                  <a:gd name="connsiteX3" fmla="*/ 2104572 w 2104572"/>
                  <a:gd name="connsiteY3" fmla="*/ 968704 h 968704"/>
                </a:gdLst>
                <a:ahLst/>
                <a:cxnLst>
                  <a:cxn ang="0">
                    <a:pos x="connsiteX0" y="connsiteY0"/>
                  </a:cxn>
                  <a:cxn ang="0">
                    <a:pos x="connsiteX1" y="connsiteY1"/>
                  </a:cxn>
                  <a:cxn ang="0">
                    <a:pos x="connsiteX2" y="connsiteY2"/>
                  </a:cxn>
                  <a:cxn ang="0">
                    <a:pos x="connsiteX3" y="connsiteY3"/>
                  </a:cxn>
                </a:cxnLst>
                <a:rect l="l" t="t" r="r" b="b"/>
                <a:pathLst>
                  <a:path w="2104572" h="968704">
                    <a:moveTo>
                      <a:pt x="0" y="576818"/>
                    </a:moveTo>
                    <a:cubicBezTo>
                      <a:pt x="279400" y="353661"/>
                      <a:pt x="558800" y="130504"/>
                      <a:pt x="747486" y="54304"/>
                    </a:cubicBezTo>
                    <a:cubicBezTo>
                      <a:pt x="936172" y="-21896"/>
                      <a:pt x="905934" y="-32782"/>
                      <a:pt x="1132115" y="119618"/>
                    </a:cubicBezTo>
                    <a:cubicBezTo>
                      <a:pt x="1358296" y="272018"/>
                      <a:pt x="1921934" y="804209"/>
                      <a:pt x="2104572" y="968704"/>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6" name="Rectangle 75">
              <a:extLst>
                <a:ext uri="{FF2B5EF4-FFF2-40B4-BE49-F238E27FC236}">
                  <a16:creationId xmlns:a16="http://schemas.microsoft.com/office/drawing/2014/main" id="{5E4F7894-97C0-414E-9BDC-EFD447F65403}"/>
                </a:ext>
              </a:extLst>
            </p:cNvPr>
            <p:cNvSpPr/>
            <p:nvPr/>
          </p:nvSpPr>
          <p:spPr>
            <a:xfrm>
              <a:off x="3513915" y="3374262"/>
              <a:ext cx="227812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Low spatial locality </a:t>
              </a:r>
            </a:p>
          </p:txBody>
        </p:sp>
      </p:grpSp>
      <p:sp>
        <p:nvSpPr>
          <p:cNvPr id="2" name="Title 1">
            <a:extLst>
              <a:ext uri="{FF2B5EF4-FFF2-40B4-BE49-F238E27FC236}">
                <a16:creationId xmlns:a16="http://schemas.microsoft.com/office/drawing/2014/main" id="{EFED47EA-C3A6-E441-BC30-F24D232A0D73}"/>
              </a:ext>
            </a:extLst>
          </p:cNvPr>
          <p:cNvSpPr>
            <a:spLocks noGrp="1"/>
          </p:cNvSpPr>
          <p:nvPr>
            <p:ph type="title"/>
          </p:nvPr>
        </p:nvSpPr>
        <p:spPr/>
        <p:txBody>
          <a:bodyPr/>
          <a:lstStyle/>
          <a:p>
            <a:r>
              <a:rPr lang="en-US" dirty="0"/>
              <a:t>Step 2: Locality-Based Clustering </a:t>
            </a:r>
          </a:p>
        </p:txBody>
      </p:sp>
      <p:sp>
        <p:nvSpPr>
          <p:cNvPr id="3" name="Content Placeholder 2">
            <a:extLst>
              <a:ext uri="{FF2B5EF4-FFF2-40B4-BE49-F238E27FC236}">
                <a16:creationId xmlns:a16="http://schemas.microsoft.com/office/drawing/2014/main" id="{9C083BAB-272A-3E4B-BB6D-5F796372BB46}"/>
              </a:ext>
            </a:extLst>
          </p:cNvPr>
          <p:cNvSpPr>
            <a:spLocks noGrp="1"/>
          </p:cNvSpPr>
          <p:nvPr>
            <p:ph idx="1"/>
          </p:nvPr>
        </p:nvSpPr>
        <p:spPr>
          <a:xfrm>
            <a:off x="75991" y="654316"/>
            <a:ext cx="8987622" cy="461359"/>
          </a:xfrm>
        </p:spPr>
        <p:txBody>
          <a:bodyPr/>
          <a:lstStyle/>
          <a:p>
            <a:r>
              <a:rPr lang="en-US" b="1" dirty="0">
                <a:solidFill>
                  <a:schemeClr val="accent5"/>
                </a:solidFill>
              </a:rPr>
              <a:t>Goal: </a:t>
            </a:r>
            <a:r>
              <a:rPr lang="en-US" dirty="0"/>
              <a:t>analyze application’s </a:t>
            </a:r>
            <a:r>
              <a:rPr lang="en-US" dirty="0">
                <a:solidFill>
                  <a:schemeClr val="accent5"/>
                </a:solidFill>
              </a:rPr>
              <a:t>memory characteristics</a:t>
            </a:r>
          </a:p>
        </p:txBody>
      </p:sp>
      <p:grpSp>
        <p:nvGrpSpPr>
          <p:cNvPr id="78" name="Group 77">
            <a:extLst>
              <a:ext uri="{FF2B5EF4-FFF2-40B4-BE49-F238E27FC236}">
                <a16:creationId xmlns:a16="http://schemas.microsoft.com/office/drawing/2014/main" id="{61B9A1F1-A385-3042-BC34-E142EAC4EDD5}"/>
              </a:ext>
            </a:extLst>
          </p:cNvPr>
          <p:cNvGrpSpPr/>
          <p:nvPr/>
        </p:nvGrpSpPr>
        <p:grpSpPr>
          <a:xfrm>
            <a:off x="3335053" y="3993414"/>
            <a:ext cx="2423160" cy="2048256"/>
            <a:chOff x="788815" y="3038014"/>
            <a:chExt cx="2422047" cy="2045162"/>
          </a:xfrm>
        </p:grpSpPr>
        <p:sp>
          <p:nvSpPr>
            <p:cNvPr id="79" name="Rectangle 78">
              <a:extLst>
                <a:ext uri="{FF2B5EF4-FFF2-40B4-BE49-F238E27FC236}">
                  <a16:creationId xmlns:a16="http://schemas.microsoft.com/office/drawing/2014/main" id="{47DD77BE-0201-F445-96A7-730B2770A863}"/>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Rectangle 79">
              <a:extLst>
                <a:ext uri="{FF2B5EF4-FFF2-40B4-BE49-F238E27FC236}">
                  <a16:creationId xmlns:a16="http://schemas.microsoft.com/office/drawing/2014/main" id="{25098519-6E04-CC46-B342-D4FC8662B809}"/>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81" name="Rectangle 80">
              <a:extLst>
                <a:ext uri="{FF2B5EF4-FFF2-40B4-BE49-F238E27FC236}">
                  <a16:creationId xmlns:a16="http://schemas.microsoft.com/office/drawing/2014/main" id="{07B442A4-3AB2-5D4A-BA04-CCDD1F5900F2}"/>
                </a:ext>
              </a:extLst>
            </p:cNvPr>
            <p:cNvSpPr>
              <a:spLocks/>
            </p:cNvSpPr>
            <p:nvPr/>
          </p:nvSpPr>
          <p:spPr>
            <a:xfrm>
              <a:off x="1078919" y="3362436"/>
              <a:ext cx="171680" cy="1300863"/>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2" name="Rectangle 81">
              <a:extLst>
                <a:ext uri="{FF2B5EF4-FFF2-40B4-BE49-F238E27FC236}">
                  <a16:creationId xmlns:a16="http://schemas.microsoft.com/office/drawing/2014/main" id="{620B9EFA-F304-934D-850C-C060128DDAF1}"/>
                </a:ext>
              </a:extLst>
            </p:cNvPr>
            <p:cNvSpPr/>
            <p:nvPr/>
          </p:nvSpPr>
          <p:spPr>
            <a:xfrm>
              <a:off x="1331437" y="3589481"/>
              <a:ext cx="178008" cy="1070105"/>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958C68B2-432E-C445-ABDD-D5E519331493}"/>
                </a:ext>
              </a:extLst>
            </p:cNvPr>
            <p:cNvSpPr/>
            <p:nvPr/>
          </p:nvSpPr>
          <p:spPr>
            <a:xfrm>
              <a:off x="1593570" y="3782324"/>
              <a:ext cx="173113" cy="87725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Rectangle 83">
              <a:extLst>
                <a:ext uri="{FF2B5EF4-FFF2-40B4-BE49-F238E27FC236}">
                  <a16:creationId xmlns:a16="http://schemas.microsoft.com/office/drawing/2014/main" id="{6B33CC26-6757-1248-88E9-E675AF8B3F60}"/>
                </a:ext>
              </a:extLst>
            </p:cNvPr>
            <p:cNvSpPr/>
            <p:nvPr/>
          </p:nvSpPr>
          <p:spPr>
            <a:xfrm>
              <a:off x="1855688" y="4384697"/>
              <a:ext cx="173997" cy="274883"/>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F6022B08-D881-6544-8694-FE3FDA1D4E92}"/>
                </a:ext>
              </a:extLst>
            </p:cNvPr>
            <p:cNvSpPr/>
            <p:nvPr/>
          </p:nvSpPr>
          <p:spPr>
            <a:xfrm>
              <a:off x="2123883" y="4384696"/>
              <a:ext cx="172767" cy="276493"/>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Rectangle 85">
              <a:extLst>
                <a:ext uri="{FF2B5EF4-FFF2-40B4-BE49-F238E27FC236}">
                  <a16:creationId xmlns:a16="http://schemas.microsoft.com/office/drawing/2014/main" id="{819729DE-A3D9-2245-B297-717D025DBEBF}"/>
                </a:ext>
              </a:extLst>
            </p:cNvPr>
            <p:cNvSpPr/>
            <p:nvPr/>
          </p:nvSpPr>
          <p:spPr>
            <a:xfrm>
              <a:off x="2393806" y="4391959"/>
              <a:ext cx="172760" cy="26762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Rectangle 86">
              <a:extLst>
                <a:ext uri="{FF2B5EF4-FFF2-40B4-BE49-F238E27FC236}">
                  <a16:creationId xmlns:a16="http://schemas.microsoft.com/office/drawing/2014/main" id="{B1B5D6B6-577B-0E44-86B2-60326546CA9E}"/>
                </a:ext>
              </a:extLst>
            </p:cNvPr>
            <p:cNvSpPr/>
            <p:nvPr/>
          </p:nvSpPr>
          <p:spPr>
            <a:xfrm>
              <a:off x="2670824" y="4391955"/>
              <a:ext cx="169651" cy="26762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Rectangle 87">
              <a:extLst>
                <a:ext uri="{FF2B5EF4-FFF2-40B4-BE49-F238E27FC236}">
                  <a16:creationId xmlns:a16="http://schemas.microsoft.com/office/drawing/2014/main" id="{52E4E856-1A36-1B4D-A511-73925E4BF7A3}"/>
                </a:ext>
              </a:extLst>
            </p:cNvPr>
            <p:cNvSpPr/>
            <p:nvPr/>
          </p:nvSpPr>
          <p:spPr>
            <a:xfrm>
              <a:off x="2937339" y="4388429"/>
              <a:ext cx="173736" cy="271152"/>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89" name="Straight Connector 88">
              <a:extLst>
                <a:ext uri="{FF2B5EF4-FFF2-40B4-BE49-F238E27FC236}">
                  <a16:creationId xmlns:a16="http://schemas.microsoft.com/office/drawing/2014/main" id="{8FE9D712-F844-9142-9065-24258EEFFC28}"/>
                </a:ext>
              </a:extLst>
            </p:cNvPr>
            <p:cNvCxnSpPr>
              <a:cxnSpLocks/>
              <a:stCxn id="81" idx="2"/>
              <a:endCxn id="97" idx="0"/>
            </p:cNvCxnSpPr>
            <p:nvPr/>
          </p:nvCxnSpPr>
          <p:spPr>
            <a:xfrm>
              <a:off x="1164759" y="4663299"/>
              <a:ext cx="1714"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C28E47A-6976-9744-A7AF-4B29A46F84CF}"/>
                </a:ext>
              </a:extLst>
            </p:cNvPr>
            <p:cNvCxnSpPr>
              <a:cxnSpLocks/>
              <a:stCxn id="82" idx="2"/>
              <a:endCxn id="98" idx="0"/>
            </p:cNvCxnSpPr>
            <p:nvPr/>
          </p:nvCxnSpPr>
          <p:spPr>
            <a:xfrm flipH="1">
              <a:off x="1418305" y="4659586"/>
              <a:ext cx="2136" cy="752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29CB0173-8F61-764A-A323-8F4A80D55761}"/>
                </a:ext>
              </a:extLst>
            </p:cNvPr>
            <p:cNvCxnSpPr>
              <a:cxnSpLocks/>
              <a:stCxn id="83" idx="2"/>
              <a:endCxn id="99" idx="0"/>
            </p:cNvCxnSpPr>
            <p:nvPr/>
          </p:nvCxnSpPr>
          <p:spPr>
            <a:xfrm>
              <a:off x="1680127" y="4659580"/>
              <a:ext cx="63" cy="761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5083279-B42F-AF47-B0E2-1829070DB3DB}"/>
                </a:ext>
              </a:extLst>
            </p:cNvPr>
            <p:cNvCxnSpPr>
              <a:cxnSpLocks/>
              <a:stCxn id="84" idx="2"/>
              <a:endCxn id="100" idx="0"/>
            </p:cNvCxnSpPr>
            <p:nvPr/>
          </p:nvCxnSpPr>
          <p:spPr>
            <a:xfrm>
              <a:off x="1942687" y="4659580"/>
              <a:ext cx="668" cy="784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7ABFBCF5-F586-264F-8526-D171A846BD60}"/>
                </a:ext>
              </a:extLst>
            </p:cNvPr>
            <p:cNvCxnSpPr>
              <a:cxnSpLocks/>
              <a:stCxn id="85" idx="2"/>
              <a:endCxn id="101" idx="0"/>
            </p:cNvCxnSpPr>
            <p:nvPr/>
          </p:nvCxnSpPr>
          <p:spPr>
            <a:xfrm flipH="1">
              <a:off x="2209782" y="4661188"/>
              <a:ext cx="485" cy="768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AE69F42E-51D3-0A48-9DDD-07410C2B43FF}"/>
                </a:ext>
              </a:extLst>
            </p:cNvPr>
            <p:cNvCxnSpPr>
              <a:cxnSpLocks/>
              <a:stCxn id="87" idx="2"/>
              <a:endCxn id="80" idx="0"/>
            </p:cNvCxnSpPr>
            <p:nvPr/>
          </p:nvCxnSpPr>
          <p:spPr>
            <a:xfrm>
              <a:off x="2755650" y="4659581"/>
              <a:ext cx="977"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FBBA4A3B-751D-5643-A456-2E57B08F665F}"/>
                </a:ext>
              </a:extLst>
            </p:cNvPr>
            <p:cNvCxnSpPr>
              <a:cxnSpLocks/>
              <a:stCxn id="88" idx="2"/>
              <a:endCxn id="103" idx="0"/>
            </p:cNvCxnSpPr>
            <p:nvPr/>
          </p:nvCxnSpPr>
          <p:spPr>
            <a:xfrm flipH="1">
              <a:off x="3023675" y="4659581"/>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B11C5DEC-18E0-C243-85E2-943AD98D6B98}"/>
                </a:ext>
              </a:extLst>
            </p:cNvPr>
            <p:cNvCxnSpPr>
              <a:cxnSpLocks/>
              <a:stCxn id="86" idx="2"/>
              <a:endCxn id="102" idx="0"/>
            </p:cNvCxnSpPr>
            <p:nvPr/>
          </p:nvCxnSpPr>
          <p:spPr>
            <a:xfrm>
              <a:off x="2480187" y="4659585"/>
              <a:ext cx="488" cy="752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Rectangle 96">
              <a:extLst>
                <a:ext uri="{FF2B5EF4-FFF2-40B4-BE49-F238E27FC236}">
                  <a16:creationId xmlns:a16="http://schemas.microsoft.com/office/drawing/2014/main" id="{233B9420-87F0-C94E-A7C5-17922FB77919}"/>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98" name="Rectangle 97">
              <a:extLst>
                <a:ext uri="{FF2B5EF4-FFF2-40B4-BE49-F238E27FC236}">
                  <a16:creationId xmlns:a16="http://schemas.microsoft.com/office/drawing/2014/main" id="{0DD6E581-B1D7-D24A-A986-CB9234B47637}"/>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99" name="Rectangle 98">
              <a:extLst>
                <a:ext uri="{FF2B5EF4-FFF2-40B4-BE49-F238E27FC236}">
                  <a16:creationId xmlns:a16="http://schemas.microsoft.com/office/drawing/2014/main" id="{B01AAA1C-C98E-8A41-9035-1333973272A9}"/>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100" name="Rectangle 99">
              <a:extLst>
                <a:ext uri="{FF2B5EF4-FFF2-40B4-BE49-F238E27FC236}">
                  <a16:creationId xmlns:a16="http://schemas.microsoft.com/office/drawing/2014/main" id="{7B373BDB-268E-E045-AB2D-F9BB33AE7338}"/>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101" name="Rectangle 100">
              <a:extLst>
                <a:ext uri="{FF2B5EF4-FFF2-40B4-BE49-F238E27FC236}">
                  <a16:creationId xmlns:a16="http://schemas.microsoft.com/office/drawing/2014/main" id="{6A908E18-A663-B24E-9C15-AF4B365A9CCF}"/>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102" name="Rectangle 101">
              <a:extLst>
                <a:ext uri="{FF2B5EF4-FFF2-40B4-BE49-F238E27FC236}">
                  <a16:creationId xmlns:a16="http://schemas.microsoft.com/office/drawing/2014/main" id="{D6ADD539-2F40-3645-9C19-19E717B48C0F}"/>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103" name="Rectangle 102">
              <a:extLst>
                <a:ext uri="{FF2B5EF4-FFF2-40B4-BE49-F238E27FC236}">
                  <a16:creationId xmlns:a16="http://schemas.microsoft.com/office/drawing/2014/main" id="{70A58056-C4AA-3D4C-BB37-EB3C71F361A5}"/>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104" name="Rectangle 103">
              <a:extLst>
                <a:ext uri="{FF2B5EF4-FFF2-40B4-BE49-F238E27FC236}">
                  <a16:creationId xmlns:a16="http://schemas.microsoft.com/office/drawing/2014/main" id="{9CFA3989-0490-D840-B274-800B7DF4C567}"/>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 (bin)</a:t>
              </a:r>
            </a:p>
          </p:txBody>
        </p:sp>
        <p:sp>
          <p:nvSpPr>
            <p:cNvPr id="105" name="Rectangle 104">
              <a:extLst>
                <a:ext uri="{FF2B5EF4-FFF2-40B4-BE49-F238E27FC236}">
                  <a16:creationId xmlns:a16="http://schemas.microsoft.com/office/drawing/2014/main" id="{32406E9F-3174-E84C-AA18-8E89277F67A5}"/>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106" name="Rectangle 105">
              <a:extLst>
                <a:ext uri="{FF2B5EF4-FFF2-40B4-BE49-F238E27FC236}">
                  <a16:creationId xmlns:a16="http://schemas.microsoft.com/office/drawing/2014/main" id="{D6866A0F-70D6-2241-BB0D-6259363D09B1}"/>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 Histogram</a:t>
              </a:r>
            </a:p>
          </p:txBody>
        </p:sp>
      </p:grpSp>
      <p:grpSp>
        <p:nvGrpSpPr>
          <p:cNvPr id="189" name="Group 188">
            <a:extLst>
              <a:ext uri="{FF2B5EF4-FFF2-40B4-BE49-F238E27FC236}">
                <a16:creationId xmlns:a16="http://schemas.microsoft.com/office/drawing/2014/main" id="{66156681-0810-954D-9001-A4D4E1F38412}"/>
              </a:ext>
            </a:extLst>
          </p:cNvPr>
          <p:cNvGrpSpPr/>
          <p:nvPr/>
        </p:nvGrpSpPr>
        <p:grpSpPr>
          <a:xfrm>
            <a:off x="6331514" y="3993414"/>
            <a:ext cx="2612683" cy="2417981"/>
            <a:chOff x="6331514" y="3993414"/>
            <a:chExt cx="2612683" cy="2417981"/>
          </a:xfrm>
        </p:grpSpPr>
        <p:grpSp>
          <p:nvGrpSpPr>
            <p:cNvPr id="187" name="Group 186">
              <a:extLst>
                <a:ext uri="{FF2B5EF4-FFF2-40B4-BE49-F238E27FC236}">
                  <a16:creationId xmlns:a16="http://schemas.microsoft.com/office/drawing/2014/main" id="{6ADC4CBD-9E8C-494D-8334-A4A059A8A8AB}"/>
                </a:ext>
              </a:extLst>
            </p:cNvPr>
            <p:cNvGrpSpPr/>
            <p:nvPr/>
          </p:nvGrpSpPr>
          <p:grpSpPr>
            <a:xfrm>
              <a:off x="6625771" y="4256277"/>
              <a:ext cx="2057047" cy="1368009"/>
              <a:chOff x="6625771" y="4256277"/>
              <a:chExt cx="2057047" cy="1368009"/>
            </a:xfrm>
          </p:grpSpPr>
          <p:sp>
            <p:nvSpPr>
              <p:cNvPr id="186" name="Freeform 185">
                <a:extLst>
                  <a:ext uri="{FF2B5EF4-FFF2-40B4-BE49-F238E27FC236}">
                    <a16:creationId xmlns:a16="http://schemas.microsoft.com/office/drawing/2014/main" id="{819B6C30-6E7E-564B-99D3-4DDF45D0FAC0}"/>
                  </a:ext>
                </a:extLst>
              </p:cNvPr>
              <p:cNvSpPr/>
              <p:nvPr/>
            </p:nvSpPr>
            <p:spPr>
              <a:xfrm>
                <a:off x="6625771" y="4259943"/>
                <a:ext cx="2039258" cy="1364343"/>
              </a:xfrm>
              <a:custGeom>
                <a:avLst/>
                <a:gdLst>
                  <a:gd name="connsiteX0" fmla="*/ 0 w 2039258"/>
                  <a:gd name="connsiteY0" fmla="*/ 1008743 h 1364343"/>
                  <a:gd name="connsiteX1" fmla="*/ 0 w 2039258"/>
                  <a:gd name="connsiteY1" fmla="*/ 1364343 h 1364343"/>
                  <a:gd name="connsiteX2" fmla="*/ 2039258 w 2039258"/>
                  <a:gd name="connsiteY2" fmla="*/ 1364343 h 1364343"/>
                  <a:gd name="connsiteX3" fmla="*/ 2039258 w 2039258"/>
                  <a:gd name="connsiteY3" fmla="*/ 0 h 1364343"/>
                  <a:gd name="connsiteX4" fmla="*/ 1944915 w 2039258"/>
                  <a:gd name="connsiteY4" fmla="*/ 7257 h 1364343"/>
                  <a:gd name="connsiteX5" fmla="*/ 1872343 w 2039258"/>
                  <a:gd name="connsiteY5" fmla="*/ 14514 h 1364343"/>
                  <a:gd name="connsiteX6" fmla="*/ 1719943 w 2039258"/>
                  <a:gd name="connsiteY6" fmla="*/ 50800 h 1364343"/>
                  <a:gd name="connsiteX7" fmla="*/ 1632858 w 2039258"/>
                  <a:gd name="connsiteY7" fmla="*/ 65314 h 1364343"/>
                  <a:gd name="connsiteX8" fmla="*/ 1524000 w 2039258"/>
                  <a:gd name="connsiteY8" fmla="*/ 116114 h 1364343"/>
                  <a:gd name="connsiteX9" fmla="*/ 1386115 w 2039258"/>
                  <a:gd name="connsiteY9" fmla="*/ 152400 h 1364343"/>
                  <a:gd name="connsiteX10" fmla="*/ 1291772 w 2039258"/>
                  <a:gd name="connsiteY10" fmla="*/ 224971 h 1364343"/>
                  <a:gd name="connsiteX11" fmla="*/ 1240972 w 2039258"/>
                  <a:gd name="connsiteY11" fmla="*/ 268514 h 1364343"/>
                  <a:gd name="connsiteX12" fmla="*/ 1153886 w 2039258"/>
                  <a:gd name="connsiteY12" fmla="*/ 312057 h 1364343"/>
                  <a:gd name="connsiteX13" fmla="*/ 1088572 w 2039258"/>
                  <a:gd name="connsiteY13" fmla="*/ 355600 h 1364343"/>
                  <a:gd name="connsiteX14" fmla="*/ 986972 w 2039258"/>
                  <a:gd name="connsiteY14" fmla="*/ 406400 h 1364343"/>
                  <a:gd name="connsiteX15" fmla="*/ 928915 w 2039258"/>
                  <a:gd name="connsiteY15" fmla="*/ 449943 h 1364343"/>
                  <a:gd name="connsiteX16" fmla="*/ 878115 w 2039258"/>
                  <a:gd name="connsiteY16" fmla="*/ 486228 h 1364343"/>
                  <a:gd name="connsiteX17" fmla="*/ 791029 w 2039258"/>
                  <a:gd name="connsiteY17" fmla="*/ 544286 h 1364343"/>
                  <a:gd name="connsiteX18" fmla="*/ 732972 w 2039258"/>
                  <a:gd name="connsiteY18" fmla="*/ 609600 h 1364343"/>
                  <a:gd name="connsiteX19" fmla="*/ 696686 w 2039258"/>
                  <a:gd name="connsiteY19" fmla="*/ 660400 h 1364343"/>
                  <a:gd name="connsiteX20" fmla="*/ 653143 w 2039258"/>
                  <a:gd name="connsiteY20" fmla="*/ 711200 h 1364343"/>
                  <a:gd name="connsiteX21" fmla="*/ 631372 w 2039258"/>
                  <a:gd name="connsiteY21" fmla="*/ 798286 h 1364343"/>
                  <a:gd name="connsiteX22" fmla="*/ 573315 w 2039258"/>
                  <a:gd name="connsiteY22" fmla="*/ 849086 h 1364343"/>
                  <a:gd name="connsiteX23" fmla="*/ 493486 w 2039258"/>
                  <a:gd name="connsiteY23" fmla="*/ 899886 h 1364343"/>
                  <a:gd name="connsiteX24" fmla="*/ 449943 w 2039258"/>
                  <a:gd name="connsiteY24" fmla="*/ 943428 h 1364343"/>
                  <a:gd name="connsiteX25" fmla="*/ 449943 w 2039258"/>
                  <a:gd name="connsiteY25" fmla="*/ 943428 h 1364343"/>
                  <a:gd name="connsiteX26" fmla="*/ 370115 w 2039258"/>
                  <a:gd name="connsiteY26" fmla="*/ 1016000 h 1364343"/>
                  <a:gd name="connsiteX27" fmla="*/ 275772 w 2039258"/>
                  <a:gd name="connsiteY27" fmla="*/ 1037771 h 1364343"/>
                  <a:gd name="connsiteX28" fmla="*/ 181429 w 2039258"/>
                  <a:gd name="connsiteY28" fmla="*/ 1045028 h 1364343"/>
                  <a:gd name="connsiteX29" fmla="*/ 108858 w 2039258"/>
                  <a:gd name="connsiteY29" fmla="*/ 1045028 h 1364343"/>
                  <a:gd name="connsiteX30" fmla="*/ 0 w 2039258"/>
                  <a:gd name="connsiteY30" fmla="*/ 1008743 h 136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039258" h="1364343">
                    <a:moveTo>
                      <a:pt x="0" y="1008743"/>
                    </a:moveTo>
                    <a:lnTo>
                      <a:pt x="0" y="1364343"/>
                    </a:lnTo>
                    <a:lnTo>
                      <a:pt x="2039258" y="1364343"/>
                    </a:lnTo>
                    <a:lnTo>
                      <a:pt x="2039258" y="0"/>
                    </a:lnTo>
                    <a:lnTo>
                      <a:pt x="1944915" y="7257"/>
                    </a:lnTo>
                    <a:lnTo>
                      <a:pt x="1872343" y="14514"/>
                    </a:lnTo>
                    <a:lnTo>
                      <a:pt x="1719943" y="50800"/>
                    </a:lnTo>
                    <a:lnTo>
                      <a:pt x="1632858" y="65314"/>
                    </a:lnTo>
                    <a:lnTo>
                      <a:pt x="1524000" y="116114"/>
                    </a:lnTo>
                    <a:lnTo>
                      <a:pt x="1386115" y="152400"/>
                    </a:lnTo>
                    <a:lnTo>
                      <a:pt x="1291772" y="224971"/>
                    </a:lnTo>
                    <a:lnTo>
                      <a:pt x="1240972" y="268514"/>
                    </a:lnTo>
                    <a:lnTo>
                      <a:pt x="1153886" y="312057"/>
                    </a:lnTo>
                    <a:lnTo>
                      <a:pt x="1088572" y="355600"/>
                    </a:lnTo>
                    <a:lnTo>
                      <a:pt x="986972" y="406400"/>
                    </a:lnTo>
                    <a:lnTo>
                      <a:pt x="928915" y="449943"/>
                    </a:lnTo>
                    <a:lnTo>
                      <a:pt x="878115" y="486228"/>
                    </a:lnTo>
                    <a:lnTo>
                      <a:pt x="791029" y="544286"/>
                    </a:lnTo>
                    <a:lnTo>
                      <a:pt x="732972" y="609600"/>
                    </a:lnTo>
                    <a:lnTo>
                      <a:pt x="696686" y="660400"/>
                    </a:lnTo>
                    <a:lnTo>
                      <a:pt x="653143" y="711200"/>
                    </a:lnTo>
                    <a:lnTo>
                      <a:pt x="631372" y="798286"/>
                    </a:lnTo>
                    <a:lnTo>
                      <a:pt x="573315" y="849086"/>
                    </a:lnTo>
                    <a:lnTo>
                      <a:pt x="493486" y="899886"/>
                    </a:lnTo>
                    <a:lnTo>
                      <a:pt x="449943" y="943428"/>
                    </a:lnTo>
                    <a:lnTo>
                      <a:pt x="449943" y="943428"/>
                    </a:lnTo>
                    <a:lnTo>
                      <a:pt x="370115" y="1016000"/>
                    </a:lnTo>
                    <a:lnTo>
                      <a:pt x="275772" y="1037771"/>
                    </a:lnTo>
                    <a:lnTo>
                      <a:pt x="181429" y="1045028"/>
                    </a:lnTo>
                    <a:lnTo>
                      <a:pt x="108858" y="1045028"/>
                    </a:lnTo>
                    <a:lnTo>
                      <a:pt x="0" y="1008743"/>
                    </a:lnTo>
                    <a:close/>
                  </a:path>
                </a:pathLst>
              </a:custGeom>
              <a:solidFill>
                <a:srgbClr val="E2F0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1" name="Freeform 200">
                <a:extLst>
                  <a:ext uri="{FF2B5EF4-FFF2-40B4-BE49-F238E27FC236}">
                    <a16:creationId xmlns:a16="http://schemas.microsoft.com/office/drawing/2014/main" id="{18A75164-DF3A-8A4D-AB8F-C95B2A0D7617}"/>
                  </a:ext>
                </a:extLst>
              </p:cNvPr>
              <p:cNvSpPr/>
              <p:nvPr/>
            </p:nvSpPr>
            <p:spPr>
              <a:xfrm flipV="1">
                <a:off x="6636303" y="4256277"/>
                <a:ext cx="2046515" cy="1024952"/>
              </a:xfrm>
              <a:custGeom>
                <a:avLst/>
                <a:gdLst>
                  <a:gd name="connsiteX0" fmla="*/ 0 w 2046515"/>
                  <a:gd name="connsiteY0" fmla="*/ 3899 h 1077956"/>
                  <a:gd name="connsiteX1" fmla="*/ 319315 w 2046515"/>
                  <a:gd name="connsiteY1" fmla="*/ 11156 h 1077956"/>
                  <a:gd name="connsiteX2" fmla="*/ 486229 w 2046515"/>
                  <a:gd name="connsiteY2" fmla="*/ 98242 h 1077956"/>
                  <a:gd name="connsiteX3" fmla="*/ 580572 w 2046515"/>
                  <a:gd name="connsiteY3" fmla="*/ 221613 h 1077956"/>
                  <a:gd name="connsiteX4" fmla="*/ 682172 w 2046515"/>
                  <a:gd name="connsiteY4" fmla="*/ 366756 h 1077956"/>
                  <a:gd name="connsiteX5" fmla="*/ 863600 w 2046515"/>
                  <a:gd name="connsiteY5" fmla="*/ 555442 h 1077956"/>
                  <a:gd name="connsiteX6" fmla="*/ 1516743 w 2046515"/>
                  <a:gd name="connsiteY6" fmla="*/ 983613 h 1077956"/>
                  <a:gd name="connsiteX7" fmla="*/ 2046515 w 2046515"/>
                  <a:gd name="connsiteY7" fmla="*/ 1077956 h 107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515" h="1077956">
                    <a:moveTo>
                      <a:pt x="0" y="3899"/>
                    </a:moveTo>
                    <a:cubicBezTo>
                      <a:pt x="119138" y="-335"/>
                      <a:pt x="238277" y="-4568"/>
                      <a:pt x="319315" y="11156"/>
                    </a:cubicBezTo>
                    <a:cubicBezTo>
                      <a:pt x="400353" y="26880"/>
                      <a:pt x="442686" y="63166"/>
                      <a:pt x="486229" y="98242"/>
                    </a:cubicBezTo>
                    <a:cubicBezTo>
                      <a:pt x="529772" y="133318"/>
                      <a:pt x="547915" y="176861"/>
                      <a:pt x="580572" y="221613"/>
                    </a:cubicBezTo>
                    <a:cubicBezTo>
                      <a:pt x="613229" y="266365"/>
                      <a:pt x="635001" y="311118"/>
                      <a:pt x="682172" y="366756"/>
                    </a:cubicBezTo>
                    <a:cubicBezTo>
                      <a:pt x="729343" y="422394"/>
                      <a:pt x="724505" y="452633"/>
                      <a:pt x="863600" y="555442"/>
                    </a:cubicBezTo>
                    <a:cubicBezTo>
                      <a:pt x="1002695" y="658251"/>
                      <a:pt x="1319591" y="896527"/>
                      <a:pt x="1516743" y="983613"/>
                    </a:cubicBezTo>
                    <a:cubicBezTo>
                      <a:pt x="1713895" y="1070699"/>
                      <a:pt x="1880205" y="1074327"/>
                      <a:pt x="2046515" y="1077956"/>
                    </a:cubicBezTo>
                  </a:path>
                </a:pathLst>
              </a:cu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4" name="Rectangle 143">
              <a:extLst>
                <a:ext uri="{FF2B5EF4-FFF2-40B4-BE49-F238E27FC236}">
                  <a16:creationId xmlns:a16="http://schemas.microsoft.com/office/drawing/2014/main" id="{7ED0E1FD-3A87-9644-A456-7A4388F1575C}"/>
                </a:ext>
              </a:extLst>
            </p:cNvPr>
            <p:cNvSpPr/>
            <p:nvPr/>
          </p:nvSpPr>
          <p:spPr>
            <a:xfrm>
              <a:off x="6352525" y="6042063"/>
              <a:ext cx="259167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High temporal locality </a:t>
              </a:r>
            </a:p>
          </p:txBody>
        </p:sp>
        <p:grpSp>
          <p:nvGrpSpPr>
            <p:cNvPr id="107" name="Group 106">
              <a:extLst>
                <a:ext uri="{FF2B5EF4-FFF2-40B4-BE49-F238E27FC236}">
                  <a16:creationId xmlns:a16="http://schemas.microsoft.com/office/drawing/2014/main" id="{BBF3BFAA-9E0E-BD4D-ACDB-6F05BC7B8A14}"/>
                </a:ext>
              </a:extLst>
            </p:cNvPr>
            <p:cNvGrpSpPr/>
            <p:nvPr/>
          </p:nvGrpSpPr>
          <p:grpSpPr>
            <a:xfrm>
              <a:off x="6331514" y="3993414"/>
              <a:ext cx="2422047" cy="2045162"/>
              <a:chOff x="788815" y="3038014"/>
              <a:chExt cx="2422047" cy="2045162"/>
            </a:xfrm>
          </p:grpSpPr>
          <p:sp>
            <p:nvSpPr>
              <p:cNvPr id="108" name="Rectangle 107">
                <a:extLst>
                  <a:ext uri="{FF2B5EF4-FFF2-40B4-BE49-F238E27FC236}">
                    <a16:creationId xmlns:a16="http://schemas.microsoft.com/office/drawing/2014/main" id="{EF6BD22F-73B4-0E4D-B134-7B2B8812113A}"/>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9" name="Rectangle 108">
                <a:extLst>
                  <a:ext uri="{FF2B5EF4-FFF2-40B4-BE49-F238E27FC236}">
                    <a16:creationId xmlns:a16="http://schemas.microsoft.com/office/drawing/2014/main" id="{0B8CF64A-A7C7-544E-8D2B-9B1F82F5858A}"/>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110" name="Rectangle 109">
                <a:extLst>
                  <a:ext uri="{FF2B5EF4-FFF2-40B4-BE49-F238E27FC236}">
                    <a16:creationId xmlns:a16="http://schemas.microsoft.com/office/drawing/2014/main" id="{345A3645-CC13-9346-8D99-85C374A9780C}"/>
                  </a:ext>
                </a:extLst>
              </p:cNvPr>
              <p:cNvSpPr/>
              <p:nvPr/>
            </p:nvSpPr>
            <p:spPr>
              <a:xfrm>
                <a:off x="1083495" y="4394003"/>
                <a:ext cx="167626" cy="26929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Rectangle 110">
                <a:extLst>
                  <a:ext uri="{FF2B5EF4-FFF2-40B4-BE49-F238E27FC236}">
                    <a16:creationId xmlns:a16="http://schemas.microsoft.com/office/drawing/2014/main" id="{E8036C1B-0B7E-1E48-A6E1-8AB7302A812E}"/>
                  </a:ext>
                </a:extLst>
              </p:cNvPr>
              <p:cNvSpPr/>
              <p:nvPr/>
            </p:nvSpPr>
            <p:spPr>
              <a:xfrm>
                <a:off x="1331437" y="4394003"/>
                <a:ext cx="175490" cy="265582"/>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Rectangle 111">
                <a:extLst>
                  <a:ext uri="{FF2B5EF4-FFF2-40B4-BE49-F238E27FC236}">
                    <a16:creationId xmlns:a16="http://schemas.microsoft.com/office/drawing/2014/main" id="{30340EBE-BDF4-1946-A800-950B0ABA7968}"/>
                  </a:ext>
                </a:extLst>
              </p:cNvPr>
              <p:cNvSpPr/>
              <p:nvPr/>
            </p:nvSpPr>
            <p:spPr>
              <a:xfrm>
                <a:off x="1593571" y="4394003"/>
                <a:ext cx="173488" cy="265578"/>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Rectangle 112">
                <a:extLst>
                  <a:ext uri="{FF2B5EF4-FFF2-40B4-BE49-F238E27FC236}">
                    <a16:creationId xmlns:a16="http://schemas.microsoft.com/office/drawing/2014/main" id="{FC97ADE9-7E8A-274B-9056-C82EC210317D}"/>
                  </a:ext>
                </a:extLst>
              </p:cNvPr>
              <p:cNvSpPr/>
              <p:nvPr/>
            </p:nvSpPr>
            <p:spPr>
              <a:xfrm>
                <a:off x="1855688" y="4388429"/>
                <a:ext cx="175416" cy="267182"/>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Rectangle 113">
                <a:extLst>
                  <a:ext uri="{FF2B5EF4-FFF2-40B4-BE49-F238E27FC236}">
                    <a16:creationId xmlns:a16="http://schemas.microsoft.com/office/drawing/2014/main" id="{E96468CE-D63B-F843-9C49-AB30BCE4E43F}"/>
                  </a:ext>
                </a:extLst>
              </p:cNvPr>
              <p:cNvSpPr/>
              <p:nvPr/>
            </p:nvSpPr>
            <p:spPr>
              <a:xfrm>
                <a:off x="2123883" y="4394007"/>
                <a:ext cx="173015" cy="267182"/>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02DF29C0-A79A-9D4E-B2DC-F2910F35C6EE}"/>
                  </a:ext>
                </a:extLst>
              </p:cNvPr>
              <p:cNvSpPr/>
              <p:nvPr/>
            </p:nvSpPr>
            <p:spPr>
              <a:xfrm>
                <a:off x="2393805" y="3665572"/>
                <a:ext cx="175415" cy="995703"/>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Rectangle 115">
                <a:extLst>
                  <a:ext uri="{FF2B5EF4-FFF2-40B4-BE49-F238E27FC236}">
                    <a16:creationId xmlns:a16="http://schemas.microsoft.com/office/drawing/2014/main" id="{C34A3892-5E11-F240-A5F7-01BB73B311CE}"/>
                  </a:ext>
                </a:extLst>
              </p:cNvPr>
              <p:cNvSpPr/>
              <p:nvPr/>
            </p:nvSpPr>
            <p:spPr>
              <a:xfrm>
                <a:off x="2670823" y="3509310"/>
                <a:ext cx="169161" cy="1150271"/>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Rectangle 116">
                <a:extLst>
                  <a:ext uri="{FF2B5EF4-FFF2-40B4-BE49-F238E27FC236}">
                    <a16:creationId xmlns:a16="http://schemas.microsoft.com/office/drawing/2014/main" id="{390C7A1F-5896-524B-AAAA-011DA82C1E2D}"/>
                  </a:ext>
                </a:extLst>
              </p:cNvPr>
              <p:cNvSpPr/>
              <p:nvPr/>
            </p:nvSpPr>
            <p:spPr>
              <a:xfrm>
                <a:off x="2937338" y="3366415"/>
                <a:ext cx="169161" cy="129316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18" name="Straight Connector 117">
                <a:extLst>
                  <a:ext uri="{FF2B5EF4-FFF2-40B4-BE49-F238E27FC236}">
                    <a16:creationId xmlns:a16="http://schemas.microsoft.com/office/drawing/2014/main" id="{7500A4FC-6CD7-3048-917B-739F3920E621}"/>
                  </a:ext>
                </a:extLst>
              </p:cNvPr>
              <p:cNvCxnSpPr>
                <a:cxnSpLocks/>
                <a:stCxn id="110" idx="2"/>
                <a:endCxn id="126" idx="0"/>
              </p:cNvCxnSpPr>
              <p:nvPr/>
            </p:nvCxnSpPr>
            <p:spPr>
              <a:xfrm flipH="1">
                <a:off x="1166473" y="4663299"/>
                <a:ext cx="835"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C4FC8614-17AF-CB40-8D1C-308AD9615033}"/>
                  </a:ext>
                </a:extLst>
              </p:cNvPr>
              <p:cNvCxnSpPr>
                <a:cxnSpLocks/>
                <a:stCxn id="111" idx="2"/>
                <a:endCxn id="127" idx="0"/>
              </p:cNvCxnSpPr>
              <p:nvPr/>
            </p:nvCxnSpPr>
            <p:spPr>
              <a:xfrm flipH="1">
                <a:off x="1418305" y="4659585"/>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70B1EFD1-CD93-8D43-96FF-5E9D859DF1B4}"/>
                  </a:ext>
                </a:extLst>
              </p:cNvPr>
              <p:cNvCxnSpPr>
                <a:cxnSpLocks/>
                <a:stCxn id="112" idx="2"/>
                <a:endCxn id="128" idx="0"/>
              </p:cNvCxnSpPr>
              <p:nvPr/>
            </p:nvCxnSpPr>
            <p:spPr>
              <a:xfrm flipH="1">
                <a:off x="1680190" y="4659581"/>
                <a:ext cx="125"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9102464-0C6B-5B4F-9C4B-EBE1526A3B9A}"/>
                  </a:ext>
                </a:extLst>
              </p:cNvPr>
              <p:cNvCxnSpPr>
                <a:cxnSpLocks/>
                <a:stCxn id="113" idx="2"/>
                <a:endCxn id="129" idx="0"/>
              </p:cNvCxnSpPr>
              <p:nvPr/>
            </p:nvCxnSpPr>
            <p:spPr>
              <a:xfrm flipH="1">
                <a:off x="1943354" y="4655611"/>
                <a:ext cx="42" cy="823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059834D1-80AA-604D-82E3-EF7173C38969}"/>
                  </a:ext>
                </a:extLst>
              </p:cNvPr>
              <p:cNvCxnSpPr>
                <a:cxnSpLocks/>
                <a:stCxn id="114" idx="2"/>
                <a:endCxn id="130" idx="0"/>
              </p:cNvCxnSpPr>
              <p:nvPr/>
            </p:nvCxnSpPr>
            <p:spPr>
              <a:xfrm flipH="1">
                <a:off x="2209782" y="4661189"/>
                <a:ext cx="60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6712467B-EC8C-4345-B27C-F3E2E9F5D366}"/>
                  </a:ext>
                </a:extLst>
              </p:cNvPr>
              <p:cNvCxnSpPr>
                <a:cxnSpLocks/>
                <a:stCxn id="116" idx="2"/>
                <a:endCxn id="109" idx="0"/>
              </p:cNvCxnSpPr>
              <p:nvPr/>
            </p:nvCxnSpPr>
            <p:spPr>
              <a:xfrm>
                <a:off x="2755404" y="4659581"/>
                <a:ext cx="1223"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8776E9E5-504F-8447-8113-D7AA1AA8C13F}"/>
                  </a:ext>
                </a:extLst>
              </p:cNvPr>
              <p:cNvCxnSpPr>
                <a:cxnSpLocks/>
                <a:stCxn id="117" idx="2"/>
                <a:endCxn id="132" idx="0"/>
              </p:cNvCxnSpPr>
              <p:nvPr/>
            </p:nvCxnSpPr>
            <p:spPr>
              <a:xfrm>
                <a:off x="3021919" y="4659581"/>
                <a:ext cx="1756" cy="778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37A890EC-D307-C74E-86E2-8A2D3B25414F}"/>
                  </a:ext>
                </a:extLst>
              </p:cNvPr>
              <p:cNvCxnSpPr>
                <a:cxnSpLocks/>
                <a:stCxn id="115" idx="2"/>
                <a:endCxn id="131" idx="0"/>
              </p:cNvCxnSpPr>
              <p:nvPr/>
            </p:nvCxnSpPr>
            <p:spPr>
              <a:xfrm flipH="1">
                <a:off x="2480674" y="4661275"/>
                <a:ext cx="839" cy="735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6" name="Rectangle 125">
                <a:extLst>
                  <a:ext uri="{FF2B5EF4-FFF2-40B4-BE49-F238E27FC236}">
                    <a16:creationId xmlns:a16="http://schemas.microsoft.com/office/drawing/2014/main" id="{76DDD1F1-66B5-E345-AB43-9855D84F5CCB}"/>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127" name="Rectangle 126">
                <a:extLst>
                  <a:ext uri="{FF2B5EF4-FFF2-40B4-BE49-F238E27FC236}">
                    <a16:creationId xmlns:a16="http://schemas.microsoft.com/office/drawing/2014/main" id="{5BA02FBC-8583-304D-ACD4-B8D171296B59}"/>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128" name="Rectangle 127">
                <a:extLst>
                  <a:ext uri="{FF2B5EF4-FFF2-40B4-BE49-F238E27FC236}">
                    <a16:creationId xmlns:a16="http://schemas.microsoft.com/office/drawing/2014/main" id="{ECFFE00C-EAF1-3E4C-9AD5-EAAEE7EB80B5}"/>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129" name="Rectangle 128">
                <a:extLst>
                  <a:ext uri="{FF2B5EF4-FFF2-40B4-BE49-F238E27FC236}">
                    <a16:creationId xmlns:a16="http://schemas.microsoft.com/office/drawing/2014/main" id="{444F899A-F55D-6D48-ABF6-F770CAC2B113}"/>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130" name="Rectangle 129">
                <a:extLst>
                  <a:ext uri="{FF2B5EF4-FFF2-40B4-BE49-F238E27FC236}">
                    <a16:creationId xmlns:a16="http://schemas.microsoft.com/office/drawing/2014/main" id="{DA070DB5-E33D-3944-A609-90793CA3D2F8}"/>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131" name="Rectangle 130">
                <a:extLst>
                  <a:ext uri="{FF2B5EF4-FFF2-40B4-BE49-F238E27FC236}">
                    <a16:creationId xmlns:a16="http://schemas.microsoft.com/office/drawing/2014/main" id="{B5765415-A5C7-FB40-923A-A41944807275}"/>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132" name="Rectangle 131">
                <a:extLst>
                  <a:ext uri="{FF2B5EF4-FFF2-40B4-BE49-F238E27FC236}">
                    <a16:creationId xmlns:a16="http://schemas.microsoft.com/office/drawing/2014/main" id="{934473CF-5DDD-3744-B2FF-2E11C5111B38}"/>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133" name="Rectangle 132">
                <a:extLst>
                  <a:ext uri="{FF2B5EF4-FFF2-40B4-BE49-F238E27FC236}">
                    <a16:creationId xmlns:a16="http://schemas.microsoft.com/office/drawing/2014/main" id="{9E82F757-3E5F-194D-BBBE-4A6614FA4DCF}"/>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 (bin)</a:t>
                </a:r>
              </a:p>
            </p:txBody>
          </p:sp>
          <p:sp>
            <p:nvSpPr>
              <p:cNvPr id="134" name="Rectangle 133">
                <a:extLst>
                  <a:ext uri="{FF2B5EF4-FFF2-40B4-BE49-F238E27FC236}">
                    <a16:creationId xmlns:a16="http://schemas.microsoft.com/office/drawing/2014/main" id="{72992CF4-C541-B94E-A4F2-67030C1EA380}"/>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135" name="Rectangle 134">
                <a:extLst>
                  <a:ext uri="{FF2B5EF4-FFF2-40B4-BE49-F238E27FC236}">
                    <a16:creationId xmlns:a16="http://schemas.microsoft.com/office/drawing/2014/main" id="{847334AA-BDFE-EF45-9C2A-A95A661EC7A8}"/>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 Histogram</a:t>
                </a:r>
              </a:p>
            </p:txBody>
          </p:sp>
        </p:grpSp>
      </p:grpSp>
      <p:cxnSp>
        <p:nvCxnSpPr>
          <p:cNvPr id="77" name="Straight Connector 76">
            <a:extLst>
              <a:ext uri="{FF2B5EF4-FFF2-40B4-BE49-F238E27FC236}">
                <a16:creationId xmlns:a16="http://schemas.microsoft.com/office/drawing/2014/main" id="{3171CB52-6DA1-184A-A9AD-E4523830F635}"/>
              </a:ext>
            </a:extLst>
          </p:cNvPr>
          <p:cNvCxnSpPr/>
          <p:nvPr/>
        </p:nvCxnSpPr>
        <p:spPr>
          <a:xfrm>
            <a:off x="437535" y="3780037"/>
            <a:ext cx="826892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7C6511C9-8C1B-464F-AABB-62E4B412F618}"/>
              </a:ext>
            </a:extLst>
          </p:cNvPr>
          <p:cNvGrpSpPr/>
          <p:nvPr/>
        </p:nvGrpSpPr>
        <p:grpSpPr>
          <a:xfrm>
            <a:off x="3337836" y="1315375"/>
            <a:ext cx="2422047" cy="2045162"/>
            <a:chOff x="788815" y="3038014"/>
            <a:chExt cx="2422047" cy="2045162"/>
          </a:xfrm>
        </p:grpSpPr>
        <p:sp>
          <p:nvSpPr>
            <p:cNvPr id="6" name="Rectangle 5">
              <a:extLst>
                <a:ext uri="{FF2B5EF4-FFF2-40B4-BE49-F238E27FC236}">
                  <a16:creationId xmlns:a16="http://schemas.microsoft.com/office/drawing/2014/main" id="{6AE50638-FD8F-684B-AA83-C6454DFB8388}"/>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51D4AF8-41C4-B24C-9F59-0ECCBFA23DA3}"/>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8" name="Rectangle 7">
              <a:extLst>
                <a:ext uri="{FF2B5EF4-FFF2-40B4-BE49-F238E27FC236}">
                  <a16:creationId xmlns:a16="http://schemas.microsoft.com/office/drawing/2014/main" id="{E3D38535-E8CC-3B48-8E8E-9FF495205D24}"/>
                </a:ext>
              </a:extLst>
            </p:cNvPr>
            <p:cNvSpPr/>
            <p:nvPr/>
          </p:nvSpPr>
          <p:spPr>
            <a:xfrm>
              <a:off x="1078919" y="3986643"/>
              <a:ext cx="173736" cy="67665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D8BAFBC-89E8-E54B-8178-3F40595C0371}"/>
                </a:ext>
              </a:extLst>
            </p:cNvPr>
            <p:cNvSpPr/>
            <p:nvPr/>
          </p:nvSpPr>
          <p:spPr>
            <a:xfrm>
              <a:off x="1331437" y="3783451"/>
              <a:ext cx="175490" cy="876134"/>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D2A399B-6988-914C-A4E9-6789FB711C8E}"/>
                </a:ext>
              </a:extLst>
            </p:cNvPr>
            <p:cNvSpPr/>
            <p:nvPr/>
          </p:nvSpPr>
          <p:spPr>
            <a:xfrm>
              <a:off x="1593570" y="3589480"/>
              <a:ext cx="175475" cy="107010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48AB19A6-472B-3B4B-A24E-44A3C39412A6}"/>
                </a:ext>
              </a:extLst>
            </p:cNvPr>
            <p:cNvSpPr/>
            <p:nvPr/>
          </p:nvSpPr>
          <p:spPr>
            <a:xfrm>
              <a:off x="1855688" y="3348019"/>
              <a:ext cx="175416" cy="131156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7E94709-1FED-7A49-9D2C-72CB36B41434}"/>
                </a:ext>
              </a:extLst>
            </p:cNvPr>
            <p:cNvSpPr/>
            <p:nvPr/>
          </p:nvSpPr>
          <p:spPr>
            <a:xfrm>
              <a:off x="2123883" y="3580534"/>
              <a:ext cx="173736" cy="1080655"/>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88AAE3B6-30FF-B94D-9D01-B8304CADD8CE}"/>
                </a:ext>
              </a:extLst>
            </p:cNvPr>
            <p:cNvSpPr/>
            <p:nvPr/>
          </p:nvSpPr>
          <p:spPr>
            <a:xfrm>
              <a:off x="2393806" y="3783451"/>
              <a:ext cx="173736" cy="876134"/>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60090413-2D01-8544-85E1-8C68B096344A}"/>
                </a:ext>
              </a:extLst>
            </p:cNvPr>
            <p:cNvSpPr/>
            <p:nvPr/>
          </p:nvSpPr>
          <p:spPr>
            <a:xfrm>
              <a:off x="2670824" y="3976090"/>
              <a:ext cx="173736" cy="68349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9DAEDED1-7DCC-6B40-A4C3-4965688EE204}"/>
                </a:ext>
              </a:extLst>
            </p:cNvPr>
            <p:cNvSpPr/>
            <p:nvPr/>
          </p:nvSpPr>
          <p:spPr>
            <a:xfrm>
              <a:off x="2937339" y="4388429"/>
              <a:ext cx="173736" cy="27115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2FCA410E-3B81-4848-B2E1-B5BB393CFFF4}"/>
                </a:ext>
              </a:extLst>
            </p:cNvPr>
            <p:cNvCxnSpPr>
              <a:cxnSpLocks/>
              <a:stCxn id="8" idx="2"/>
              <a:endCxn id="24" idx="0"/>
            </p:cNvCxnSpPr>
            <p:nvPr/>
          </p:nvCxnSpPr>
          <p:spPr>
            <a:xfrm>
              <a:off x="1165787" y="4663299"/>
              <a:ext cx="686"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EEB0980-B05E-6844-A0FB-152F715827AE}"/>
                </a:ext>
              </a:extLst>
            </p:cNvPr>
            <p:cNvCxnSpPr>
              <a:cxnSpLocks/>
              <a:stCxn id="9" idx="2"/>
              <a:endCxn id="25" idx="0"/>
            </p:cNvCxnSpPr>
            <p:nvPr/>
          </p:nvCxnSpPr>
          <p:spPr>
            <a:xfrm flipH="1">
              <a:off x="1418305" y="4659585"/>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B42583-98EF-584E-90B6-BCD30A106798}"/>
                </a:ext>
              </a:extLst>
            </p:cNvPr>
            <p:cNvCxnSpPr>
              <a:cxnSpLocks/>
              <a:stCxn id="10" idx="2"/>
              <a:endCxn id="26" idx="0"/>
            </p:cNvCxnSpPr>
            <p:nvPr/>
          </p:nvCxnSpPr>
          <p:spPr>
            <a:xfrm flipH="1">
              <a:off x="1680190" y="4659581"/>
              <a:ext cx="1118"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0B1E81C-9830-DE49-B9E6-2E5E6A86F90F}"/>
                </a:ext>
              </a:extLst>
            </p:cNvPr>
            <p:cNvCxnSpPr>
              <a:cxnSpLocks/>
              <a:stCxn id="11" idx="2"/>
              <a:endCxn id="27" idx="0"/>
            </p:cNvCxnSpPr>
            <p:nvPr/>
          </p:nvCxnSpPr>
          <p:spPr>
            <a:xfrm flipH="1">
              <a:off x="1943354" y="4659581"/>
              <a:ext cx="0"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9639D22-61AB-4A4D-AC38-93493F766B50}"/>
                </a:ext>
              </a:extLst>
            </p:cNvPr>
            <p:cNvCxnSpPr>
              <a:cxnSpLocks/>
              <a:stCxn id="12" idx="2"/>
              <a:endCxn id="28" idx="0"/>
            </p:cNvCxnSpPr>
            <p:nvPr/>
          </p:nvCxnSpPr>
          <p:spPr>
            <a:xfrm flipH="1">
              <a:off x="2209782" y="4661189"/>
              <a:ext cx="96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ABBF8D-D89A-4D4F-B063-05F077132D16}"/>
                </a:ext>
              </a:extLst>
            </p:cNvPr>
            <p:cNvCxnSpPr>
              <a:cxnSpLocks/>
              <a:stCxn id="14" idx="2"/>
              <a:endCxn id="7" idx="0"/>
            </p:cNvCxnSpPr>
            <p:nvPr/>
          </p:nvCxnSpPr>
          <p:spPr>
            <a:xfrm flipH="1">
              <a:off x="2756627" y="4659581"/>
              <a:ext cx="1065"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B71CEB7-C5EC-F544-A7E3-24859B1799DF}"/>
                </a:ext>
              </a:extLst>
            </p:cNvPr>
            <p:cNvCxnSpPr>
              <a:cxnSpLocks/>
              <a:stCxn id="15" idx="2"/>
              <a:endCxn id="30" idx="0"/>
            </p:cNvCxnSpPr>
            <p:nvPr/>
          </p:nvCxnSpPr>
          <p:spPr>
            <a:xfrm flipH="1">
              <a:off x="3023675" y="4659581"/>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218F012-DE48-A64C-BF49-4AD0AC583DDD}"/>
                </a:ext>
              </a:extLst>
            </p:cNvPr>
            <p:cNvCxnSpPr>
              <a:cxnSpLocks/>
              <a:stCxn id="13" idx="2"/>
              <a:endCxn id="29" idx="0"/>
            </p:cNvCxnSpPr>
            <p:nvPr/>
          </p:nvCxnSpPr>
          <p:spPr>
            <a:xfrm>
              <a:off x="2480674" y="4659585"/>
              <a:ext cx="0" cy="752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00320A9C-41FF-C24C-B6CC-E99C83D41199}"/>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8648E2F6-88AC-1046-9671-3336BCA1DBB9}"/>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26" name="Rectangle 25">
              <a:extLst>
                <a:ext uri="{FF2B5EF4-FFF2-40B4-BE49-F238E27FC236}">
                  <a16:creationId xmlns:a16="http://schemas.microsoft.com/office/drawing/2014/main" id="{345B203D-126C-994A-8268-03C480A2D73C}"/>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27" name="Rectangle 26">
              <a:extLst>
                <a:ext uri="{FF2B5EF4-FFF2-40B4-BE49-F238E27FC236}">
                  <a16:creationId xmlns:a16="http://schemas.microsoft.com/office/drawing/2014/main" id="{0CDA740E-A544-5B47-950F-169DA4663B88}"/>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28" name="Rectangle 27">
              <a:extLst>
                <a:ext uri="{FF2B5EF4-FFF2-40B4-BE49-F238E27FC236}">
                  <a16:creationId xmlns:a16="http://schemas.microsoft.com/office/drawing/2014/main" id="{B824C66C-C7D6-2740-842F-20F09B974D06}"/>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29" name="Rectangle 28">
              <a:extLst>
                <a:ext uri="{FF2B5EF4-FFF2-40B4-BE49-F238E27FC236}">
                  <a16:creationId xmlns:a16="http://schemas.microsoft.com/office/drawing/2014/main" id="{4F63FD15-479D-6F46-BF44-9FDB484B8D7F}"/>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30" name="Rectangle 29">
              <a:extLst>
                <a:ext uri="{FF2B5EF4-FFF2-40B4-BE49-F238E27FC236}">
                  <a16:creationId xmlns:a16="http://schemas.microsoft.com/office/drawing/2014/main" id="{A8E71C23-5F30-C645-A1C2-A1EA9A3CF709}"/>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31" name="Rectangle 30">
              <a:extLst>
                <a:ext uri="{FF2B5EF4-FFF2-40B4-BE49-F238E27FC236}">
                  <a16:creationId xmlns:a16="http://schemas.microsoft.com/office/drawing/2014/main" id="{D80CF8DD-ACAF-B44D-81AD-1D3FD8D28DCF}"/>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(bin)</a:t>
              </a:r>
            </a:p>
          </p:txBody>
        </p:sp>
        <p:sp>
          <p:nvSpPr>
            <p:cNvPr id="32" name="Rectangle 31">
              <a:extLst>
                <a:ext uri="{FF2B5EF4-FFF2-40B4-BE49-F238E27FC236}">
                  <a16:creationId xmlns:a16="http://schemas.microsoft.com/office/drawing/2014/main" id="{68316D82-49A3-234A-B5F8-43CF12C1D1B5}"/>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33" name="Rectangle 32">
              <a:extLst>
                <a:ext uri="{FF2B5EF4-FFF2-40B4-BE49-F238E27FC236}">
                  <a16:creationId xmlns:a16="http://schemas.microsoft.com/office/drawing/2014/main" id="{0E0B7B30-6BB9-9E4F-9591-B29FAC5931B6}"/>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Histogram</a:t>
              </a:r>
            </a:p>
          </p:txBody>
        </p:sp>
      </p:grpSp>
      <p:grpSp>
        <p:nvGrpSpPr>
          <p:cNvPr id="198" name="Group 197">
            <a:extLst>
              <a:ext uri="{FF2B5EF4-FFF2-40B4-BE49-F238E27FC236}">
                <a16:creationId xmlns:a16="http://schemas.microsoft.com/office/drawing/2014/main" id="{2C8210C1-891B-B04D-826D-8266BA58310B}"/>
              </a:ext>
            </a:extLst>
          </p:cNvPr>
          <p:cNvGrpSpPr/>
          <p:nvPr/>
        </p:nvGrpSpPr>
        <p:grpSpPr>
          <a:xfrm>
            <a:off x="6332170" y="1310879"/>
            <a:ext cx="2475145" cy="2438892"/>
            <a:chOff x="6332170" y="1310879"/>
            <a:chExt cx="2475145" cy="2438892"/>
          </a:xfrm>
        </p:grpSpPr>
        <p:grpSp>
          <p:nvGrpSpPr>
            <p:cNvPr id="192" name="Group 191">
              <a:extLst>
                <a:ext uri="{FF2B5EF4-FFF2-40B4-BE49-F238E27FC236}">
                  <a16:creationId xmlns:a16="http://schemas.microsoft.com/office/drawing/2014/main" id="{DC0EE5B7-A19F-0543-9BB2-40D202A61403}"/>
                </a:ext>
              </a:extLst>
            </p:cNvPr>
            <p:cNvGrpSpPr/>
            <p:nvPr/>
          </p:nvGrpSpPr>
          <p:grpSpPr>
            <a:xfrm>
              <a:off x="6471419" y="1534522"/>
              <a:ext cx="2335896" cy="2215249"/>
              <a:chOff x="6471419" y="1534522"/>
              <a:chExt cx="2335896" cy="2215249"/>
            </a:xfrm>
          </p:grpSpPr>
          <p:grpSp>
            <p:nvGrpSpPr>
              <p:cNvPr id="185" name="Group 184">
                <a:extLst>
                  <a:ext uri="{FF2B5EF4-FFF2-40B4-BE49-F238E27FC236}">
                    <a16:creationId xmlns:a16="http://schemas.microsoft.com/office/drawing/2014/main" id="{5F9427DA-16AF-CF49-B612-E5962EF1C7AB}"/>
                  </a:ext>
                </a:extLst>
              </p:cNvPr>
              <p:cNvGrpSpPr/>
              <p:nvPr/>
            </p:nvGrpSpPr>
            <p:grpSpPr>
              <a:xfrm>
                <a:off x="6587115" y="1534522"/>
                <a:ext cx="2082800" cy="1403379"/>
                <a:chOff x="6587115" y="1534522"/>
                <a:chExt cx="2082800" cy="1403379"/>
              </a:xfrm>
            </p:grpSpPr>
            <p:sp>
              <p:nvSpPr>
                <p:cNvPr id="147" name="Freeform 146">
                  <a:extLst>
                    <a:ext uri="{FF2B5EF4-FFF2-40B4-BE49-F238E27FC236}">
                      <a16:creationId xmlns:a16="http://schemas.microsoft.com/office/drawing/2014/main" id="{C1E5935F-CAAE-5B44-978F-F5AA34AF3B7D}"/>
                    </a:ext>
                  </a:extLst>
                </p:cNvPr>
                <p:cNvSpPr/>
                <p:nvPr/>
              </p:nvSpPr>
              <p:spPr>
                <a:xfrm>
                  <a:off x="6587115" y="1544529"/>
                  <a:ext cx="2082800" cy="1393372"/>
                </a:xfrm>
                <a:custGeom>
                  <a:avLst/>
                  <a:gdLst>
                    <a:gd name="connsiteX0" fmla="*/ 0 w 2082800"/>
                    <a:gd name="connsiteY0" fmla="*/ 0 h 1393372"/>
                    <a:gd name="connsiteX1" fmla="*/ 0 w 2082800"/>
                    <a:gd name="connsiteY1" fmla="*/ 1393372 h 1393372"/>
                    <a:gd name="connsiteX2" fmla="*/ 79828 w 2082800"/>
                    <a:gd name="connsiteY2" fmla="*/ 1393372 h 1393372"/>
                    <a:gd name="connsiteX3" fmla="*/ 2082800 w 2082800"/>
                    <a:gd name="connsiteY3" fmla="*/ 1393372 h 1393372"/>
                    <a:gd name="connsiteX4" fmla="*/ 2061028 w 2082800"/>
                    <a:gd name="connsiteY4" fmla="*/ 1023257 h 1393372"/>
                    <a:gd name="connsiteX5" fmla="*/ 1959428 w 2082800"/>
                    <a:gd name="connsiteY5" fmla="*/ 1037772 h 1393372"/>
                    <a:gd name="connsiteX6" fmla="*/ 1531257 w 2082800"/>
                    <a:gd name="connsiteY6" fmla="*/ 972457 h 1393372"/>
                    <a:gd name="connsiteX7" fmla="*/ 1378857 w 2082800"/>
                    <a:gd name="connsiteY7" fmla="*/ 878114 h 1393372"/>
                    <a:gd name="connsiteX8" fmla="*/ 1153885 w 2082800"/>
                    <a:gd name="connsiteY8" fmla="*/ 747486 h 1393372"/>
                    <a:gd name="connsiteX9" fmla="*/ 986971 w 2082800"/>
                    <a:gd name="connsiteY9" fmla="*/ 616857 h 1393372"/>
                    <a:gd name="connsiteX10" fmla="*/ 805543 w 2082800"/>
                    <a:gd name="connsiteY10" fmla="*/ 493486 h 1393372"/>
                    <a:gd name="connsiteX11" fmla="*/ 740228 w 2082800"/>
                    <a:gd name="connsiteY11" fmla="*/ 428172 h 1393372"/>
                    <a:gd name="connsiteX12" fmla="*/ 696685 w 2082800"/>
                    <a:gd name="connsiteY12" fmla="*/ 348343 h 1393372"/>
                    <a:gd name="connsiteX13" fmla="*/ 573314 w 2082800"/>
                    <a:gd name="connsiteY13" fmla="*/ 203200 h 1393372"/>
                    <a:gd name="connsiteX14" fmla="*/ 529771 w 2082800"/>
                    <a:gd name="connsiteY14" fmla="*/ 123372 h 1393372"/>
                    <a:gd name="connsiteX15" fmla="*/ 464457 w 2082800"/>
                    <a:gd name="connsiteY15" fmla="*/ 72572 h 1393372"/>
                    <a:gd name="connsiteX16" fmla="*/ 370114 w 2082800"/>
                    <a:gd name="connsiteY16" fmla="*/ 21772 h 1393372"/>
                    <a:gd name="connsiteX17" fmla="*/ 181428 w 2082800"/>
                    <a:gd name="connsiteY17" fmla="*/ 14514 h 1393372"/>
                    <a:gd name="connsiteX18" fmla="*/ 0 w 2082800"/>
                    <a:gd name="connsiteY18" fmla="*/ 0 h 139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82800" h="1393372">
                      <a:moveTo>
                        <a:pt x="0" y="0"/>
                      </a:moveTo>
                      <a:lnTo>
                        <a:pt x="0" y="1393372"/>
                      </a:lnTo>
                      <a:lnTo>
                        <a:pt x="79828" y="1393372"/>
                      </a:lnTo>
                      <a:lnTo>
                        <a:pt x="2082800" y="1393372"/>
                      </a:lnTo>
                      <a:lnTo>
                        <a:pt x="2061028" y="1023257"/>
                      </a:lnTo>
                      <a:lnTo>
                        <a:pt x="1959428" y="1037772"/>
                      </a:lnTo>
                      <a:lnTo>
                        <a:pt x="1531257" y="972457"/>
                      </a:lnTo>
                      <a:lnTo>
                        <a:pt x="1378857" y="878114"/>
                      </a:lnTo>
                      <a:lnTo>
                        <a:pt x="1153885" y="747486"/>
                      </a:lnTo>
                      <a:lnTo>
                        <a:pt x="986971" y="616857"/>
                      </a:lnTo>
                      <a:lnTo>
                        <a:pt x="805543" y="493486"/>
                      </a:lnTo>
                      <a:lnTo>
                        <a:pt x="740228" y="428172"/>
                      </a:lnTo>
                      <a:lnTo>
                        <a:pt x="696685" y="348343"/>
                      </a:lnTo>
                      <a:lnTo>
                        <a:pt x="573314" y="203200"/>
                      </a:lnTo>
                      <a:lnTo>
                        <a:pt x="529771" y="123372"/>
                      </a:lnTo>
                      <a:lnTo>
                        <a:pt x="464457" y="72572"/>
                      </a:lnTo>
                      <a:lnTo>
                        <a:pt x="370114" y="21772"/>
                      </a:lnTo>
                      <a:lnTo>
                        <a:pt x="181428" y="14514"/>
                      </a:lnTo>
                      <a:lnTo>
                        <a:pt x="0" y="0"/>
                      </a:lnTo>
                      <a:close/>
                    </a:path>
                  </a:pathLst>
                </a:custGeom>
                <a:solidFill>
                  <a:srgbClr val="E2F0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 name="Freeform 147">
                  <a:extLst>
                    <a:ext uri="{FF2B5EF4-FFF2-40B4-BE49-F238E27FC236}">
                      <a16:creationId xmlns:a16="http://schemas.microsoft.com/office/drawing/2014/main" id="{110AC882-619F-9A44-ABFC-9E931F716C4E}"/>
                    </a:ext>
                  </a:extLst>
                </p:cNvPr>
                <p:cNvSpPr/>
                <p:nvPr/>
              </p:nvSpPr>
              <p:spPr>
                <a:xfrm>
                  <a:off x="6587115" y="1534522"/>
                  <a:ext cx="2046515" cy="1024952"/>
                </a:xfrm>
                <a:custGeom>
                  <a:avLst/>
                  <a:gdLst>
                    <a:gd name="connsiteX0" fmla="*/ 0 w 2046515"/>
                    <a:gd name="connsiteY0" fmla="*/ 3899 h 1077956"/>
                    <a:gd name="connsiteX1" fmla="*/ 319315 w 2046515"/>
                    <a:gd name="connsiteY1" fmla="*/ 11156 h 1077956"/>
                    <a:gd name="connsiteX2" fmla="*/ 486229 w 2046515"/>
                    <a:gd name="connsiteY2" fmla="*/ 98242 h 1077956"/>
                    <a:gd name="connsiteX3" fmla="*/ 580572 w 2046515"/>
                    <a:gd name="connsiteY3" fmla="*/ 221613 h 1077956"/>
                    <a:gd name="connsiteX4" fmla="*/ 682172 w 2046515"/>
                    <a:gd name="connsiteY4" fmla="*/ 366756 h 1077956"/>
                    <a:gd name="connsiteX5" fmla="*/ 863600 w 2046515"/>
                    <a:gd name="connsiteY5" fmla="*/ 555442 h 1077956"/>
                    <a:gd name="connsiteX6" fmla="*/ 1516743 w 2046515"/>
                    <a:gd name="connsiteY6" fmla="*/ 983613 h 1077956"/>
                    <a:gd name="connsiteX7" fmla="*/ 2046515 w 2046515"/>
                    <a:gd name="connsiteY7" fmla="*/ 1077956 h 107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515" h="1077956">
                      <a:moveTo>
                        <a:pt x="0" y="3899"/>
                      </a:moveTo>
                      <a:cubicBezTo>
                        <a:pt x="119138" y="-335"/>
                        <a:pt x="238277" y="-4568"/>
                        <a:pt x="319315" y="11156"/>
                      </a:cubicBezTo>
                      <a:cubicBezTo>
                        <a:pt x="400353" y="26880"/>
                        <a:pt x="442686" y="63166"/>
                        <a:pt x="486229" y="98242"/>
                      </a:cubicBezTo>
                      <a:cubicBezTo>
                        <a:pt x="529772" y="133318"/>
                        <a:pt x="547915" y="176861"/>
                        <a:pt x="580572" y="221613"/>
                      </a:cubicBezTo>
                      <a:cubicBezTo>
                        <a:pt x="613229" y="266365"/>
                        <a:pt x="635001" y="311118"/>
                        <a:pt x="682172" y="366756"/>
                      </a:cubicBezTo>
                      <a:cubicBezTo>
                        <a:pt x="729343" y="422394"/>
                        <a:pt x="724505" y="452633"/>
                        <a:pt x="863600" y="555442"/>
                      </a:cubicBezTo>
                      <a:cubicBezTo>
                        <a:pt x="1002695" y="658251"/>
                        <a:pt x="1319591" y="896527"/>
                        <a:pt x="1516743" y="983613"/>
                      </a:cubicBezTo>
                      <a:cubicBezTo>
                        <a:pt x="1713895" y="1070699"/>
                        <a:pt x="1880205" y="1074327"/>
                        <a:pt x="2046515" y="1077956"/>
                      </a:cubicBezTo>
                    </a:path>
                  </a:pathLst>
                </a:cu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5" name="Rectangle 74">
                <a:extLst>
                  <a:ext uri="{FF2B5EF4-FFF2-40B4-BE49-F238E27FC236}">
                    <a16:creationId xmlns:a16="http://schemas.microsoft.com/office/drawing/2014/main" id="{96F012CD-612A-F24F-AB26-2B8F7BCBB72B}"/>
                  </a:ext>
                </a:extLst>
              </p:cNvPr>
              <p:cNvSpPr/>
              <p:nvPr/>
            </p:nvSpPr>
            <p:spPr>
              <a:xfrm>
                <a:off x="6471419" y="3380439"/>
                <a:ext cx="233589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High spatial locality </a:t>
                </a:r>
              </a:p>
            </p:txBody>
          </p:sp>
        </p:grpSp>
        <p:grpSp>
          <p:nvGrpSpPr>
            <p:cNvPr id="34" name="Group 33">
              <a:extLst>
                <a:ext uri="{FF2B5EF4-FFF2-40B4-BE49-F238E27FC236}">
                  <a16:creationId xmlns:a16="http://schemas.microsoft.com/office/drawing/2014/main" id="{96C424CE-6699-0040-A51D-27453FA43D00}"/>
                </a:ext>
              </a:extLst>
            </p:cNvPr>
            <p:cNvGrpSpPr/>
            <p:nvPr/>
          </p:nvGrpSpPr>
          <p:grpSpPr>
            <a:xfrm>
              <a:off x="6332170" y="1310879"/>
              <a:ext cx="2422047" cy="2045162"/>
              <a:chOff x="788815" y="3038014"/>
              <a:chExt cx="2422047" cy="2045162"/>
            </a:xfrm>
          </p:grpSpPr>
          <p:sp>
            <p:nvSpPr>
              <p:cNvPr id="35" name="Rectangle 34">
                <a:extLst>
                  <a:ext uri="{FF2B5EF4-FFF2-40B4-BE49-F238E27FC236}">
                    <a16:creationId xmlns:a16="http://schemas.microsoft.com/office/drawing/2014/main" id="{2FEA453F-352F-AF43-9B2A-402388CAF0DE}"/>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9B92ABE1-D41E-FD4C-A990-9AE7892EBC0E}"/>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37" name="Rectangle 36">
                <a:extLst>
                  <a:ext uri="{FF2B5EF4-FFF2-40B4-BE49-F238E27FC236}">
                    <a16:creationId xmlns:a16="http://schemas.microsoft.com/office/drawing/2014/main" id="{948C5654-CED7-9243-BA14-0704038454C7}"/>
                  </a:ext>
                </a:extLst>
              </p:cNvPr>
              <p:cNvSpPr/>
              <p:nvPr/>
            </p:nvSpPr>
            <p:spPr>
              <a:xfrm>
                <a:off x="1083495" y="3355707"/>
                <a:ext cx="169160" cy="130759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E1787F99-01A1-E848-A01D-E0DDCDAC2D9F}"/>
                  </a:ext>
                </a:extLst>
              </p:cNvPr>
              <p:cNvSpPr/>
              <p:nvPr/>
            </p:nvSpPr>
            <p:spPr>
              <a:xfrm>
                <a:off x="1331437" y="3580534"/>
                <a:ext cx="175490" cy="107905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F7C427AB-FB27-6A4D-AC72-8BEAB64ACA60}"/>
                  </a:ext>
                </a:extLst>
              </p:cNvPr>
              <p:cNvSpPr/>
              <p:nvPr/>
            </p:nvSpPr>
            <p:spPr>
              <a:xfrm>
                <a:off x="1593570" y="3783451"/>
                <a:ext cx="175475" cy="876130"/>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4A09CBAC-F78D-2240-A831-2D6F217FE1AC}"/>
                  </a:ext>
                </a:extLst>
              </p:cNvPr>
              <p:cNvSpPr/>
              <p:nvPr/>
            </p:nvSpPr>
            <p:spPr>
              <a:xfrm>
                <a:off x="1855688" y="4388429"/>
                <a:ext cx="175416" cy="26718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1454BFB3-A62D-4E42-9477-B9E00D046928}"/>
                  </a:ext>
                </a:extLst>
              </p:cNvPr>
              <p:cNvSpPr/>
              <p:nvPr/>
            </p:nvSpPr>
            <p:spPr>
              <a:xfrm>
                <a:off x="2123883" y="4394007"/>
                <a:ext cx="173015" cy="26718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58B91D06-7CBF-5B4C-9605-EDDC6F5023FF}"/>
                  </a:ext>
                </a:extLst>
              </p:cNvPr>
              <p:cNvSpPr/>
              <p:nvPr/>
            </p:nvSpPr>
            <p:spPr>
              <a:xfrm>
                <a:off x="2393806" y="4388429"/>
                <a:ext cx="173736" cy="27284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DD42E6EE-97A2-BF47-B320-DEB427E86EF6}"/>
                  </a:ext>
                </a:extLst>
              </p:cNvPr>
              <p:cNvSpPr/>
              <p:nvPr/>
            </p:nvSpPr>
            <p:spPr>
              <a:xfrm>
                <a:off x="2670823" y="4386735"/>
                <a:ext cx="172671" cy="27284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6968465B-CE2D-8D40-A8A8-0BFB026D8B35}"/>
                  </a:ext>
                </a:extLst>
              </p:cNvPr>
              <p:cNvSpPr/>
              <p:nvPr/>
            </p:nvSpPr>
            <p:spPr>
              <a:xfrm>
                <a:off x="2937339" y="4388429"/>
                <a:ext cx="173736" cy="27115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5" name="Straight Connector 44">
                <a:extLst>
                  <a:ext uri="{FF2B5EF4-FFF2-40B4-BE49-F238E27FC236}">
                    <a16:creationId xmlns:a16="http://schemas.microsoft.com/office/drawing/2014/main" id="{27FDFFB1-64A7-2E4E-A297-1E06465A19D1}"/>
                  </a:ext>
                </a:extLst>
              </p:cNvPr>
              <p:cNvCxnSpPr>
                <a:cxnSpLocks/>
                <a:stCxn id="37" idx="2"/>
                <a:endCxn id="53" idx="0"/>
              </p:cNvCxnSpPr>
              <p:nvPr/>
            </p:nvCxnSpPr>
            <p:spPr>
              <a:xfrm flipH="1">
                <a:off x="1166473" y="4663299"/>
                <a:ext cx="1602"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065567D-0FEA-0B42-8803-67CBC9AFE683}"/>
                  </a:ext>
                </a:extLst>
              </p:cNvPr>
              <p:cNvCxnSpPr>
                <a:cxnSpLocks/>
                <a:stCxn id="38" idx="2"/>
                <a:endCxn id="54" idx="0"/>
              </p:cNvCxnSpPr>
              <p:nvPr/>
            </p:nvCxnSpPr>
            <p:spPr>
              <a:xfrm flipH="1">
                <a:off x="1418305" y="4659585"/>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E04B513-16DD-9342-829E-733FB4B70B2C}"/>
                  </a:ext>
                </a:extLst>
              </p:cNvPr>
              <p:cNvCxnSpPr>
                <a:cxnSpLocks/>
                <a:stCxn id="39" idx="2"/>
                <a:endCxn id="55" idx="0"/>
              </p:cNvCxnSpPr>
              <p:nvPr/>
            </p:nvCxnSpPr>
            <p:spPr>
              <a:xfrm flipH="1">
                <a:off x="1680190" y="4659581"/>
                <a:ext cx="1118"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33DDDF5-299D-B249-8494-6F8D9B74B90F}"/>
                  </a:ext>
                </a:extLst>
              </p:cNvPr>
              <p:cNvCxnSpPr>
                <a:cxnSpLocks/>
                <a:stCxn id="40" idx="2"/>
                <a:endCxn id="56" idx="0"/>
              </p:cNvCxnSpPr>
              <p:nvPr/>
            </p:nvCxnSpPr>
            <p:spPr>
              <a:xfrm flipH="1">
                <a:off x="1943354" y="4655611"/>
                <a:ext cx="42" cy="823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B7F84A4-5D87-6448-9184-3F234A924CE4}"/>
                  </a:ext>
                </a:extLst>
              </p:cNvPr>
              <p:cNvCxnSpPr>
                <a:cxnSpLocks/>
                <a:stCxn id="41" idx="2"/>
                <a:endCxn id="57" idx="0"/>
              </p:cNvCxnSpPr>
              <p:nvPr/>
            </p:nvCxnSpPr>
            <p:spPr>
              <a:xfrm flipH="1">
                <a:off x="2209782" y="4661189"/>
                <a:ext cx="60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3997389-851E-DE47-A360-5590156580C2}"/>
                  </a:ext>
                </a:extLst>
              </p:cNvPr>
              <p:cNvCxnSpPr>
                <a:cxnSpLocks/>
                <a:stCxn id="43" idx="2"/>
                <a:endCxn id="36" idx="0"/>
              </p:cNvCxnSpPr>
              <p:nvPr/>
            </p:nvCxnSpPr>
            <p:spPr>
              <a:xfrm flipH="1">
                <a:off x="2756627" y="4659581"/>
                <a:ext cx="532"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D66897B-7246-9A4E-8FE1-7C048C061C1D}"/>
                  </a:ext>
                </a:extLst>
              </p:cNvPr>
              <p:cNvCxnSpPr>
                <a:cxnSpLocks/>
                <a:stCxn id="44" idx="2"/>
                <a:endCxn id="59" idx="0"/>
              </p:cNvCxnSpPr>
              <p:nvPr/>
            </p:nvCxnSpPr>
            <p:spPr>
              <a:xfrm flipH="1">
                <a:off x="3023675" y="4659581"/>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44C5BC1-45D0-E34D-AC53-94028BB4960C}"/>
                  </a:ext>
                </a:extLst>
              </p:cNvPr>
              <p:cNvCxnSpPr>
                <a:cxnSpLocks/>
                <a:stCxn id="42" idx="2"/>
                <a:endCxn id="58" idx="0"/>
              </p:cNvCxnSpPr>
              <p:nvPr/>
            </p:nvCxnSpPr>
            <p:spPr>
              <a:xfrm>
                <a:off x="2480674" y="4661275"/>
                <a:ext cx="0" cy="735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139F9447-25D3-E149-B2D6-4FA7618D15F5}"/>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54" name="Rectangle 53">
                <a:extLst>
                  <a:ext uri="{FF2B5EF4-FFF2-40B4-BE49-F238E27FC236}">
                    <a16:creationId xmlns:a16="http://schemas.microsoft.com/office/drawing/2014/main" id="{703319AD-BA3D-7445-B0CF-D7CED350B9D3}"/>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55" name="Rectangle 54">
                <a:extLst>
                  <a:ext uri="{FF2B5EF4-FFF2-40B4-BE49-F238E27FC236}">
                    <a16:creationId xmlns:a16="http://schemas.microsoft.com/office/drawing/2014/main" id="{3BB025A1-A2AE-6844-8DE2-4C6D0D66B491}"/>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56" name="Rectangle 55">
                <a:extLst>
                  <a:ext uri="{FF2B5EF4-FFF2-40B4-BE49-F238E27FC236}">
                    <a16:creationId xmlns:a16="http://schemas.microsoft.com/office/drawing/2014/main" id="{CD693980-2281-8C46-9387-0C485FB72584}"/>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57" name="Rectangle 56">
                <a:extLst>
                  <a:ext uri="{FF2B5EF4-FFF2-40B4-BE49-F238E27FC236}">
                    <a16:creationId xmlns:a16="http://schemas.microsoft.com/office/drawing/2014/main" id="{F61F2C8E-497F-7048-B7CD-02C8FFC432A3}"/>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58" name="Rectangle 57">
                <a:extLst>
                  <a:ext uri="{FF2B5EF4-FFF2-40B4-BE49-F238E27FC236}">
                    <a16:creationId xmlns:a16="http://schemas.microsoft.com/office/drawing/2014/main" id="{8CD3DE2A-877E-6D42-83E7-568A78481953}"/>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59" name="Rectangle 58">
                <a:extLst>
                  <a:ext uri="{FF2B5EF4-FFF2-40B4-BE49-F238E27FC236}">
                    <a16:creationId xmlns:a16="http://schemas.microsoft.com/office/drawing/2014/main" id="{161952EB-693F-3A48-9171-52BCAB8593C0}"/>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60" name="Rectangle 59">
                <a:extLst>
                  <a:ext uri="{FF2B5EF4-FFF2-40B4-BE49-F238E27FC236}">
                    <a16:creationId xmlns:a16="http://schemas.microsoft.com/office/drawing/2014/main" id="{D3218B2F-80BC-8E4A-8704-C847AE759CDA}"/>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(bin)</a:t>
                </a:r>
              </a:p>
            </p:txBody>
          </p:sp>
          <p:sp>
            <p:nvSpPr>
              <p:cNvPr id="61" name="Rectangle 60">
                <a:extLst>
                  <a:ext uri="{FF2B5EF4-FFF2-40B4-BE49-F238E27FC236}">
                    <a16:creationId xmlns:a16="http://schemas.microsoft.com/office/drawing/2014/main" id="{5A81A1D0-B13B-9F48-BC03-FE6D96A5A176}"/>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62" name="Rectangle 61">
                <a:extLst>
                  <a:ext uri="{FF2B5EF4-FFF2-40B4-BE49-F238E27FC236}">
                    <a16:creationId xmlns:a16="http://schemas.microsoft.com/office/drawing/2014/main" id="{BC95055B-3BA1-BA40-A0AE-2F792F382886}"/>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Histogram</a:t>
                </a:r>
              </a:p>
            </p:txBody>
          </p:sp>
        </p:grpSp>
      </p:grpSp>
      <p:grpSp>
        <p:nvGrpSpPr>
          <p:cNvPr id="190" name="Group 189">
            <a:extLst>
              <a:ext uri="{FF2B5EF4-FFF2-40B4-BE49-F238E27FC236}">
                <a16:creationId xmlns:a16="http://schemas.microsoft.com/office/drawing/2014/main" id="{F84855BB-5702-4E46-9AFD-2EF48EC79D30}"/>
              </a:ext>
            </a:extLst>
          </p:cNvPr>
          <p:cNvGrpSpPr/>
          <p:nvPr/>
        </p:nvGrpSpPr>
        <p:grpSpPr>
          <a:xfrm>
            <a:off x="656478" y="2166419"/>
            <a:ext cx="3144962" cy="1044820"/>
            <a:chOff x="656478" y="2166419"/>
            <a:chExt cx="3144962" cy="1044820"/>
          </a:xfrm>
        </p:grpSpPr>
        <p:sp>
          <p:nvSpPr>
            <p:cNvPr id="72" name="Rectangle 71">
              <a:extLst>
                <a:ext uri="{FF2B5EF4-FFF2-40B4-BE49-F238E27FC236}">
                  <a16:creationId xmlns:a16="http://schemas.microsoft.com/office/drawing/2014/main" id="{932AA66C-AD8A-6C4D-9DB1-752D6A8C5B13}"/>
                </a:ext>
              </a:extLst>
            </p:cNvPr>
            <p:cNvSpPr/>
            <p:nvPr/>
          </p:nvSpPr>
          <p:spPr>
            <a:xfrm>
              <a:off x="3627704" y="2166419"/>
              <a:ext cx="173736" cy="101014"/>
            </a:xfrm>
            <a:prstGeom prst="rect">
              <a:avLst/>
            </a:prstGeom>
            <a:solidFill>
              <a:schemeClr val="accent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0" name="Curved Connector 69">
              <a:extLst>
                <a:ext uri="{FF2B5EF4-FFF2-40B4-BE49-F238E27FC236}">
                  <a16:creationId xmlns:a16="http://schemas.microsoft.com/office/drawing/2014/main" id="{59060C2A-944B-3E40-8ED2-57A48F22EE71}"/>
                </a:ext>
              </a:extLst>
            </p:cNvPr>
            <p:cNvCxnSpPr>
              <a:cxnSpLocks/>
              <a:stCxn id="64" idx="0"/>
              <a:endCxn id="65" idx="0"/>
            </p:cNvCxnSpPr>
            <p:nvPr/>
          </p:nvCxnSpPr>
          <p:spPr>
            <a:xfrm rot="5400000" flipH="1" flipV="1">
              <a:off x="945029" y="2307249"/>
              <a:ext cx="1" cy="403940"/>
            </a:xfrm>
            <a:prstGeom prst="curvedConnector3">
              <a:avLst>
                <a:gd name="adj1" fmla="val 2286010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0AA508A5-4921-7947-B461-83288D9EE12A}"/>
                </a:ext>
              </a:extLst>
            </p:cNvPr>
            <p:cNvSpPr/>
            <p:nvPr/>
          </p:nvSpPr>
          <p:spPr>
            <a:xfrm>
              <a:off x="656478" y="2841907"/>
              <a:ext cx="220746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profile(1)+= 1</a:t>
              </a:r>
            </a:p>
          </p:txBody>
        </p:sp>
      </p:grpSp>
      <p:grpSp>
        <p:nvGrpSpPr>
          <p:cNvPr id="197" name="Group 196">
            <a:extLst>
              <a:ext uri="{FF2B5EF4-FFF2-40B4-BE49-F238E27FC236}">
                <a16:creationId xmlns:a16="http://schemas.microsoft.com/office/drawing/2014/main" id="{E5A8CFB3-9653-9446-A223-D6A0E070D1DB}"/>
              </a:ext>
            </a:extLst>
          </p:cNvPr>
          <p:cNvGrpSpPr/>
          <p:nvPr/>
        </p:nvGrpSpPr>
        <p:grpSpPr>
          <a:xfrm>
            <a:off x="541089" y="1978242"/>
            <a:ext cx="2423640" cy="858928"/>
            <a:chOff x="541089" y="1978242"/>
            <a:chExt cx="2423640" cy="858928"/>
          </a:xfrm>
        </p:grpSpPr>
        <p:grpSp>
          <p:nvGrpSpPr>
            <p:cNvPr id="63" name="Group 62">
              <a:extLst>
                <a:ext uri="{FF2B5EF4-FFF2-40B4-BE49-F238E27FC236}">
                  <a16:creationId xmlns:a16="http://schemas.microsoft.com/office/drawing/2014/main" id="{3B801BCF-2E72-5240-898F-B04E8AFFE4C0}"/>
                </a:ext>
              </a:extLst>
            </p:cNvPr>
            <p:cNvGrpSpPr/>
            <p:nvPr/>
          </p:nvGrpSpPr>
          <p:grpSpPr>
            <a:xfrm>
              <a:off x="541089" y="2509196"/>
              <a:ext cx="2423640" cy="327974"/>
              <a:chOff x="592482" y="1798205"/>
              <a:chExt cx="2423640" cy="327974"/>
            </a:xfrm>
          </p:grpSpPr>
          <p:sp>
            <p:nvSpPr>
              <p:cNvPr id="64" name="Rectangle 63">
                <a:extLst>
                  <a:ext uri="{FF2B5EF4-FFF2-40B4-BE49-F238E27FC236}">
                    <a16:creationId xmlns:a16="http://schemas.microsoft.com/office/drawing/2014/main" id="{D58B1781-986D-854A-AE2A-22C23B586C25}"/>
                  </a:ext>
                </a:extLst>
              </p:cNvPr>
              <p:cNvSpPr/>
              <p:nvPr/>
            </p:nvSpPr>
            <p:spPr>
              <a:xfrm>
                <a:off x="592482" y="1798228"/>
                <a:ext cx="403940" cy="327951"/>
              </a:xfrm>
              <a:prstGeom prst="rect">
                <a:avLst/>
              </a:prstGeom>
              <a:solidFill>
                <a:schemeClr val="accent4"/>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0</a:t>
                </a:r>
              </a:p>
            </p:txBody>
          </p:sp>
          <p:sp>
            <p:nvSpPr>
              <p:cNvPr id="65" name="Rectangle 64">
                <a:extLst>
                  <a:ext uri="{FF2B5EF4-FFF2-40B4-BE49-F238E27FC236}">
                    <a16:creationId xmlns:a16="http://schemas.microsoft.com/office/drawing/2014/main" id="{C26EE8C9-C879-E34B-8D3E-0282C2A385A3}"/>
                  </a:ext>
                </a:extLst>
              </p:cNvPr>
              <p:cNvSpPr/>
              <p:nvPr/>
            </p:nvSpPr>
            <p:spPr>
              <a:xfrm>
                <a:off x="996422" y="1798227"/>
                <a:ext cx="403940" cy="327951"/>
              </a:xfrm>
              <a:prstGeom prst="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a:t>
                </a:r>
              </a:p>
            </p:txBody>
          </p:sp>
          <p:sp>
            <p:nvSpPr>
              <p:cNvPr id="66" name="Rectangle 65">
                <a:extLst>
                  <a:ext uri="{FF2B5EF4-FFF2-40B4-BE49-F238E27FC236}">
                    <a16:creationId xmlns:a16="http://schemas.microsoft.com/office/drawing/2014/main" id="{87F5640C-6DAE-2645-A015-76C04FF46674}"/>
                  </a:ext>
                </a:extLst>
              </p:cNvPr>
              <p:cNvSpPr/>
              <p:nvPr/>
            </p:nvSpPr>
            <p:spPr>
              <a:xfrm>
                <a:off x="1400362" y="1798226"/>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67" name="Rectangle 66">
                <a:extLst>
                  <a:ext uri="{FF2B5EF4-FFF2-40B4-BE49-F238E27FC236}">
                    <a16:creationId xmlns:a16="http://schemas.microsoft.com/office/drawing/2014/main" id="{3D7392CC-A53E-364A-BE9A-BA5A5F622173}"/>
                  </a:ext>
                </a:extLst>
              </p:cNvPr>
              <p:cNvSpPr/>
              <p:nvPr/>
            </p:nvSpPr>
            <p:spPr>
              <a:xfrm>
                <a:off x="1804302" y="1798223"/>
                <a:ext cx="403940" cy="32795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sp>
            <p:nvSpPr>
              <p:cNvPr id="68" name="Rectangle 67">
                <a:extLst>
                  <a:ext uri="{FF2B5EF4-FFF2-40B4-BE49-F238E27FC236}">
                    <a16:creationId xmlns:a16="http://schemas.microsoft.com/office/drawing/2014/main" id="{9A3465DC-F60A-C14B-A261-8773DD983641}"/>
                  </a:ext>
                </a:extLst>
              </p:cNvPr>
              <p:cNvSpPr/>
              <p:nvPr/>
            </p:nvSpPr>
            <p:spPr>
              <a:xfrm>
                <a:off x="2208242" y="1798217"/>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69" name="Rectangle 68">
                <a:extLst>
                  <a:ext uri="{FF2B5EF4-FFF2-40B4-BE49-F238E27FC236}">
                    <a16:creationId xmlns:a16="http://schemas.microsoft.com/office/drawing/2014/main" id="{53B1BE0E-988B-0E4C-B788-B3853488465F}"/>
                  </a:ext>
                </a:extLst>
              </p:cNvPr>
              <p:cNvSpPr/>
              <p:nvPr/>
            </p:nvSpPr>
            <p:spPr>
              <a:xfrm>
                <a:off x="2612182" y="1798205"/>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5</a:t>
                </a:r>
              </a:p>
            </p:txBody>
          </p:sp>
        </p:grpSp>
        <p:sp>
          <p:nvSpPr>
            <p:cNvPr id="150" name="Rectangle 149">
              <a:extLst>
                <a:ext uri="{FF2B5EF4-FFF2-40B4-BE49-F238E27FC236}">
                  <a16:creationId xmlns:a16="http://schemas.microsoft.com/office/drawing/2014/main" id="{4708AE89-7AA1-E548-BCAF-5C8EA85809B2}"/>
                </a:ext>
              </a:extLst>
            </p:cNvPr>
            <p:cNvSpPr/>
            <p:nvPr/>
          </p:nvSpPr>
          <p:spPr>
            <a:xfrm>
              <a:off x="958782" y="1978242"/>
              <a:ext cx="1609095"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Trace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94" name="Group 193">
            <a:extLst>
              <a:ext uri="{FF2B5EF4-FFF2-40B4-BE49-F238E27FC236}">
                <a16:creationId xmlns:a16="http://schemas.microsoft.com/office/drawing/2014/main" id="{42B21FF5-9F24-8742-8541-50E8462A376E}"/>
              </a:ext>
            </a:extLst>
          </p:cNvPr>
          <p:cNvGrpSpPr/>
          <p:nvPr/>
        </p:nvGrpSpPr>
        <p:grpSpPr>
          <a:xfrm>
            <a:off x="671726" y="4633383"/>
            <a:ext cx="3641980" cy="1473411"/>
            <a:chOff x="671726" y="4633383"/>
            <a:chExt cx="3641980" cy="1473411"/>
          </a:xfrm>
        </p:grpSpPr>
        <p:sp>
          <p:nvSpPr>
            <p:cNvPr id="141" name="Rectangle 140">
              <a:extLst>
                <a:ext uri="{FF2B5EF4-FFF2-40B4-BE49-F238E27FC236}">
                  <a16:creationId xmlns:a16="http://schemas.microsoft.com/office/drawing/2014/main" id="{AB99411A-45E2-CE41-8023-DE958B7B9247}"/>
                </a:ext>
              </a:extLst>
            </p:cNvPr>
            <p:cNvSpPr/>
            <p:nvPr/>
          </p:nvSpPr>
          <p:spPr>
            <a:xfrm>
              <a:off x="4139970" y="4633383"/>
              <a:ext cx="173736" cy="101014"/>
            </a:xfrm>
            <a:prstGeom prst="rect">
              <a:avLst/>
            </a:prstGeom>
            <a:solidFill>
              <a:schemeClr val="accent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Rectangle 139">
              <a:extLst>
                <a:ext uri="{FF2B5EF4-FFF2-40B4-BE49-F238E27FC236}">
                  <a16:creationId xmlns:a16="http://schemas.microsoft.com/office/drawing/2014/main" id="{2767453E-3267-3F49-B7F5-23F6DE3DBF06}"/>
                </a:ext>
              </a:extLst>
            </p:cNvPr>
            <p:cNvSpPr/>
            <p:nvPr/>
          </p:nvSpPr>
          <p:spPr>
            <a:xfrm>
              <a:off x="671726" y="5737462"/>
              <a:ext cx="21736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profile(4)+= 1</a:t>
              </a:r>
            </a:p>
          </p:txBody>
        </p:sp>
      </p:grpSp>
      <p:grpSp>
        <p:nvGrpSpPr>
          <p:cNvPr id="4" name="Group 3">
            <a:extLst>
              <a:ext uri="{FF2B5EF4-FFF2-40B4-BE49-F238E27FC236}">
                <a16:creationId xmlns:a16="http://schemas.microsoft.com/office/drawing/2014/main" id="{D733A4E1-EC39-0249-98BA-1E5619136D9E}"/>
              </a:ext>
            </a:extLst>
          </p:cNvPr>
          <p:cNvGrpSpPr/>
          <p:nvPr/>
        </p:nvGrpSpPr>
        <p:grpSpPr>
          <a:xfrm>
            <a:off x="542959" y="4874348"/>
            <a:ext cx="2416383" cy="855880"/>
            <a:chOff x="542959" y="4874348"/>
            <a:chExt cx="2416383" cy="855880"/>
          </a:xfrm>
        </p:grpSpPr>
        <p:sp>
          <p:nvSpPr>
            <p:cNvPr id="136" name="Rectangle 135">
              <a:extLst>
                <a:ext uri="{FF2B5EF4-FFF2-40B4-BE49-F238E27FC236}">
                  <a16:creationId xmlns:a16="http://schemas.microsoft.com/office/drawing/2014/main" id="{450BF305-DF0E-624F-A6CE-A373F70D3DE5}"/>
                </a:ext>
              </a:extLst>
            </p:cNvPr>
            <p:cNvSpPr/>
            <p:nvPr/>
          </p:nvSpPr>
          <p:spPr>
            <a:xfrm>
              <a:off x="542959" y="5402277"/>
              <a:ext cx="403940" cy="327951"/>
            </a:xfrm>
            <a:prstGeom prst="rect">
              <a:avLst/>
            </a:prstGeom>
            <a:solidFill>
              <a:schemeClr val="accent5"/>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a:t>
              </a:r>
            </a:p>
          </p:txBody>
        </p:sp>
        <p:sp>
          <p:nvSpPr>
            <p:cNvPr id="137" name="Rectangle 136">
              <a:extLst>
                <a:ext uri="{FF2B5EF4-FFF2-40B4-BE49-F238E27FC236}">
                  <a16:creationId xmlns:a16="http://schemas.microsoft.com/office/drawing/2014/main" id="{DD0152B1-7F8A-974E-A716-27E2F95A122A}"/>
                </a:ext>
              </a:extLst>
            </p:cNvPr>
            <p:cNvSpPr/>
            <p:nvPr/>
          </p:nvSpPr>
          <p:spPr>
            <a:xfrm>
              <a:off x="1314554" y="5402275"/>
              <a:ext cx="403940" cy="327951"/>
            </a:xfrm>
            <a:prstGeom prst="rect">
              <a:avLst/>
            </a:prstGeom>
            <a:solidFill>
              <a:schemeClr val="accent5"/>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a:t>
              </a:r>
            </a:p>
          </p:txBody>
        </p:sp>
        <p:sp>
          <p:nvSpPr>
            <p:cNvPr id="138" name="Rectangle 137">
              <a:extLst>
                <a:ext uri="{FF2B5EF4-FFF2-40B4-BE49-F238E27FC236}">
                  <a16:creationId xmlns:a16="http://schemas.microsoft.com/office/drawing/2014/main" id="{F81D73D9-F4BA-3A49-B8B1-D95BFA0C51AE}"/>
                </a:ext>
              </a:extLst>
            </p:cNvPr>
            <p:cNvSpPr/>
            <p:nvPr/>
          </p:nvSpPr>
          <p:spPr>
            <a:xfrm>
              <a:off x="2093406" y="5402266"/>
              <a:ext cx="403940" cy="327951"/>
            </a:xfrm>
            <a:prstGeom prst="rect">
              <a:avLst/>
            </a:prstGeom>
            <a:solidFill>
              <a:schemeClr val="accent5"/>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a:t>
              </a:r>
            </a:p>
          </p:txBody>
        </p:sp>
        <p:sp>
          <p:nvSpPr>
            <p:cNvPr id="139" name="Rectangle 138">
              <a:extLst>
                <a:ext uri="{FF2B5EF4-FFF2-40B4-BE49-F238E27FC236}">
                  <a16:creationId xmlns:a16="http://schemas.microsoft.com/office/drawing/2014/main" id="{9598C031-710A-6A44-AADB-6131D15C36A7}"/>
                </a:ext>
              </a:extLst>
            </p:cNvPr>
            <p:cNvSpPr/>
            <p:nvPr/>
          </p:nvSpPr>
          <p:spPr>
            <a:xfrm>
              <a:off x="2555402" y="5402254"/>
              <a:ext cx="403940" cy="327951"/>
            </a:xfrm>
            <a:prstGeom prst="rect">
              <a:avLst/>
            </a:prstGeom>
            <a:solidFill>
              <a:schemeClr val="accent5"/>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a:t>
              </a:r>
            </a:p>
          </p:txBody>
        </p:sp>
        <p:sp>
          <p:nvSpPr>
            <p:cNvPr id="151" name="Rectangle 150">
              <a:extLst>
                <a:ext uri="{FF2B5EF4-FFF2-40B4-BE49-F238E27FC236}">
                  <a16:creationId xmlns:a16="http://schemas.microsoft.com/office/drawing/2014/main" id="{A8700D72-F4E1-CD42-86A9-C79B4F168A2A}"/>
                </a:ext>
              </a:extLst>
            </p:cNvPr>
            <p:cNvSpPr/>
            <p:nvPr/>
          </p:nvSpPr>
          <p:spPr>
            <a:xfrm>
              <a:off x="951714" y="4874348"/>
              <a:ext cx="1609095"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Trace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52" name="Rectangle 151">
            <a:extLst>
              <a:ext uri="{FF2B5EF4-FFF2-40B4-BE49-F238E27FC236}">
                <a16:creationId xmlns:a16="http://schemas.microsoft.com/office/drawing/2014/main" id="{F18FFC49-9A32-CD47-88B8-F3A55C3FB7B5}"/>
              </a:ext>
            </a:extLst>
          </p:cNvPr>
          <p:cNvSpPr/>
          <p:nvPr/>
        </p:nvSpPr>
        <p:spPr>
          <a:xfrm>
            <a:off x="293115" y="1134159"/>
            <a:ext cx="29225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Spatial Locality</a:t>
            </a:r>
            <a:r>
              <a:rPr kumimoji="0" lang="en-US" sz="2800" b="1" i="0" u="none" strike="noStrike" kern="1200" cap="none" spc="0" normalizeH="0" baseline="30000" noProof="0" dirty="0">
                <a:ln>
                  <a:noFill/>
                </a:ln>
                <a:solidFill>
                  <a:srgbClr val="FFC000"/>
                </a:solidFill>
                <a:effectLst/>
                <a:uLnTx/>
                <a:uFillTx/>
                <a:latin typeface="Cambria" panose="02040503050406030204" pitchFamily="18" charset="0"/>
                <a:ea typeface="+mn-ea"/>
                <a:cs typeface="+mn-cs"/>
              </a:rPr>
              <a:t>7</a:t>
            </a:r>
          </a:p>
        </p:txBody>
      </p:sp>
      <p:sp>
        <p:nvSpPr>
          <p:cNvPr id="153" name="Rectangle 152">
            <a:extLst>
              <a:ext uri="{FF2B5EF4-FFF2-40B4-BE49-F238E27FC236}">
                <a16:creationId xmlns:a16="http://schemas.microsoft.com/office/drawing/2014/main" id="{72AF58E8-FF8A-F449-8AE2-690C11F52F9C}"/>
              </a:ext>
            </a:extLst>
          </p:cNvPr>
          <p:cNvSpPr/>
          <p:nvPr/>
        </p:nvSpPr>
        <p:spPr>
          <a:xfrm>
            <a:off x="27828" y="3880288"/>
            <a:ext cx="345235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Temporal Locality</a:t>
            </a:r>
            <a:r>
              <a:rPr kumimoji="0" lang="en-US" sz="2800" b="1" i="0" u="none" strike="noStrike" kern="1200" cap="none" spc="0" normalizeH="0" baseline="30000" noProof="0" dirty="0">
                <a:ln>
                  <a:noFill/>
                </a:ln>
                <a:solidFill>
                  <a:srgbClr val="4472C4"/>
                </a:solidFill>
                <a:effectLst/>
                <a:uLnTx/>
                <a:uFillTx/>
                <a:latin typeface="Cambria" panose="02040503050406030204" pitchFamily="18" charset="0"/>
                <a:ea typeface="+mn-ea"/>
                <a:cs typeface="+mn-cs"/>
              </a:rPr>
              <a:t>7</a:t>
            </a: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 </a:t>
            </a:r>
          </a:p>
        </p:txBody>
      </p:sp>
      <p:sp>
        <p:nvSpPr>
          <p:cNvPr id="179" name="Rectangle 178">
            <a:extLst>
              <a:ext uri="{FF2B5EF4-FFF2-40B4-BE49-F238E27FC236}">
                <a16:creationId xmlns:a16="http://schemas.microsoft.com/office/drawing/2014/main" id="{DE803F5C-B14C-4841-A974-1BE012423917}"/>
              </a:ext>
            </a:extLst>
          </p:cNvPr>
          <p:cNvSpPr/>
          <p:nvPr/>
        </p:nvSpPr>
        <p:spPr>
          <a:xfrm>
            <a:off x="1662593" y="6445557"/>
            <a:ext cx="5814418" cy="253916"/>
          </a:xfrm>
          <a:prstGeom prst="rect">
            <a:avLst/>
          </a:prstGeom>
        </p:spPr>
        <p:txBody>
          <a:bodyPr wrap="square">
            <a:spAutoFit/>
          </a:bodyPr>
          <a:lstStyle/>
          <a:p>
            <a:pPr marL="0" marR="0" lvl="0" indent="0" algn="l" defTabSz="457200" rtl="0" eaLnBrk="1" fontAlgn="auto" latinLnBrk="0" hangingPunct="1">
              <a:lnSpc>
                <a:spcPct val="100000"/>
              </a:lnSpc>
              <a:spcBef>
                <a:spcPts val="400"/>
              </a:spcBef>
              <a:spcAft>
                <a:spcPts val="0"/>
              </a:spcAft>
              <a:buClrTx/>
              <a:buSzTx/>
              <a:buFontTx/>
              <a:buNone/>
              <a:tabLst/>
              <a:defRPr/>
            </a:pPr>
            <a:r>
              <a:rPr kumimoji="0" lang="en-US" sz="1050" b="0" i="0" u="none" strike="noStrike" kern="1200" cap="none" spc="0" normalizeH="0" baseline="0" noProof="0" dirty="0">
                <a:ln>
                  <a:noFill/>
                </a:ln>
                <a:solidFill>
                  <a:prstClr val="white">
                    <a:lumMod val="75000"/>
                  </a:prstClr>
                </a:solidFill>
                <a:effectLst/>
                <a:uLnTx/>
                <a:uFillTx/>
                <a:latin typeface="Cambria" panose="02040503050406030204" pitchFamily="18" charset="0"/>
                <a:ea typeface="+mn-ea"/>
                <a:cs typeface="+mn-cs"/>
              </a:rPr>
              <a:t>[7] Weinberg+, “Quantifying Locality in the Memory Access Patterns of HPC Applications,” SC, 2005</a:t>
            </a:r>
          </a:p>
        </p:txBody>
      </p:sp>
      <p:sp>
        <p:nvSpPr>
          <p:cNvPr id="169" name="Rectangle 168">
            <a:extLst>
              <a:ext uri="{FF2B5EF4-FFF2-40B4-BE49-F238E27FC236}">
                <a16:creationId xmlns:a16="http://schemas.microsoft.com/office/drawing/2014/main" id="{BC1B7BB1-AF7F-E24B-A039-1EE6702D1422}"/>
              </a:ext>
            </a:extLst>
          </p:cNvPr>
          <p:cNvSpPr/>
          <p:nvPr/>
        </p:nvSpPr>
        <p:spPr>
          <a:xfrm>
            <a:off x="0" y="1120337"/>
            <a:ext cx="9144000" cy="2623257"/>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6" name="Rectangle 205">
            <a:extLst>
              <a:ext uri="{FF2B5EF4-FFF2-40B4-BE49-F238E27FC236}">
                <a16:creationId xmlns:a16="http://schemas.microsoft.com/office/drawing/2014/main" id="{75A2E716-188E-8A4D-9481-663EF6706BF1}"/>
              </a:ext>
            </a:extLst>
          </p:cNvPr>
          <p:cNvSpPr/>
          <p:nvPr/>
        </p:nvSpPr>
        <p:spPr>
          <a:xfrm>
            <a:off x="3372587" y="6045398"/>
            <a:ext cx="253389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Low temporal locality </a:t>
            </a:r>
          </a:p>
        </p:txBody>
      </p:sp>
    </p:spTree>
    <p:extLst>
      <p:ext uri="{BB962C8B-B14F-4D97-AF65-F5344CB8AC3E}">
        <p14:creationId xmlns:p14="http://schemas.microsoft.com/office/powerpoint/2010/main" val="2631956918"/>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0128B3D-06F1-A742-9EFC-3057B2F894DC}"/>
              </a:ext>
            </a:extLst>
          </p:cNvPr>
          <p:cNvGrpSpPr/>
          <p:nvPr/>
        </p:nvGrpSpPr>
        <p:grpSpPr>
          <a:xfrm>
            <a:off x="4724304" y="713530"/>
            <a:ext cx="4141533" cy="2030902"/>
            <a:chOff x="4724304" y="713530"/>
            <a:chExt cx="4141533" cy="2030902"/>
          </a:xfrm>
        </p:grpSpPr>
        <p:cxnSp>
          <p:nvCxnSpPr>
            <p:cNvPr id="137" name="Straight Arrow Connector 136">
              <a:extLst>
                <a:ext uri="{FF2B5EF4-FFF2-40B4-BE49-F238E27FC236}">
                  <a16:creationId xmlns:a16="http://schemas.microsoft.com/office/drawing/2014/main" id="{4903B581-16B6-0B4D-A946-6E72B6FBB0AC}"/>
                </a:ext>
              </a:extLst>
            </p:cNvPr>
            <p:cNvCxnSpPr>
              <a:cxnSpLocks/>
              <a:endCxn id="139" idx="2"/>
            </p:cNvCxnSpPr>
            <p:nvPr/>
          </p:nvCxnSpPr>
          <p:spPr>
            <a:xfrm>
              <a:off x="4724304" y="1855585"/>
              <a:ext cx="652861" cy="207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Rounded Rectangle 138">
              <a:extLst>
                <a:ext uri="{FF2B5EF4-FFF2-40B4-BE49-F238E27FC236}">
                  <a16:creationId xmlns:a16="http://schemas.microsoft.com/office/drawing/2014/main" id="{EFE3BEFE-96D6-C14D-AA82-13C30AFCDCD0}"/>
                </a:ext>
              </a:extLst>
            </p:cNvPr>
            <p:cNvSpPr/>
            <p:nvPr/>
          </p:nvSpPr>
          <p:spPr>
            <a:xfrm rot="5400000">
              <a:off x="6234732" y="113326"/>
              <a:ext cx="1773538" cy="3488673"/>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93" name="Group 92">
              <a:extLst>
                <a:ext uri="{FF2B5EF4-FFF2-40B4-BE49-F238E27FC236}">
                  <a16:creationId xmlns:a16="http://schemas.microsoft.com/office/drawing/2014/main" id="{86EE8E19-8D71-6B47-BD7B-884D9CB5B35A}"/>
                </a:ext>
              </a:extLst>
            </p:cNvPr>
            <p:cNvGrpSpPr/>
            <p:nvPr/>
          </p:nvGrpSpPr>
          <p:grpSpPr>
            <a:xfrm>
              <a:off x="5812044" y="713530"/>
              <a:ext cx="2646942" cy="385689"/>
              <a:chOff x="5882737" y="736482"/>
              <a:chExt cx="2646942" cy="385689"/>
            </a:xfrm>
          </p:grpSpPr>
          <p:sp>
            <p:nvSpPr>
              <p:cNvPr id="92" name="Rectangle 91">
                <a:extLst>
                  <a:ext uri="{FF2B5EF4-FFF2-40B4-BE49-F238E27FC236}">
                    <a16:creationId xmlns:a16="http://schemas.microsoft.com/office/drawing/2014/main" id="{7E831CC8-3F85-C94A-A4AF-E27F0E91C85E}"/>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ectangle 58">
                <a:extLst>
                  <a:ext uri="{FF2B5EF4-FFF2-40B4-BE49-F238E27FC236}">
                    <a16:creationId xmlns:a16="http://schemas.microsoft.com/office/drawing/2014/main" id="{1CE861CA-9EAB-1C41-8482-FD1A334726E8}"/>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DAMOV-SIM Simulator</a:t>
                </a:r>
              </a:p>
            </p:txBody>
          </p:sp>
        </p:grpSp>
      </p:grpSp>
      <p:sp>
        <p:nvSpPr>
          <p:cNvPr id="2" name="Title 1">
            <a:extLst>
              <a:ext uri="{FF2B5EF4-FFF2-40B4-BE49-F238E27FC236}">
                <a16:creationId xmlns:a16="http://schemas.microsoft.com/office/drawing/2014/main" id="{CAD8854D-8663-1F44-8304-A9A8ADA5F497}"/>
              </a:ext>
            </a:extLst>
          </p:cNvPr>
          <p:cNvSpPr>
            <a:spLocks noGrp="1"/>
          </p:cNvSpPr>
          <p:nvPr>
            <p:ph type="title"/>
          </p:nvPr>
        </p:nvSpPr>
        <p:spPr/>
        <p:txBody>
          <a:bodyPr/>
          <a:lstStyle/>
          <a:p>
            <a:r>
              <a:rPr lang="en-US" dirty="0"/>
              <a:t>Methodology Overview</a:t>
            </a:r>
          </a:p>
        </p:txBody>
      </p:sp>
      <p:grpSp>
        <p:nvGrpSpPr>
          <p:cNvPr id="60" name="Group 59">
            <a:extLst>
              <a:ext uri="{FF2B5EF4-FFF2-40B4-BE49-F238E27FC236}">
                <a16:creationId xmlns:a16="http://schemas.microsoft.com/office/drawing/2014/main" id="{59E67D19-0D1D-734B-8BCE-80743330CA30}"/>
              </a:ext>
            </a:extLst>
          </p:cNvPr>
          <p:cNvGrpSpPr/>
          <p:nvPr/>
        </p:nvGrpSpPr>
        <p:grpSpPr>
          <a:xfrm>
            <a:off x="6785733" y="1218477"/>
            <a:ext cx="2210591" cy="1542941"/>
            <a:chOff x="5278720" y="1343992"/>
            <a:chExt cx="2210591" cy="1542941"/>
          </a:xfrm>
        </p:grpSpPr>
        <p:grpSp>
          <p:nvGrpSpPr>
            <p:cNvPr id="140" name="Group 139">
              <a:extLst>
                <a:ext uri="{FF2B5EF4-FFF2-40B4-BE49-F238E27FC236}">
                  <a16:creationId xmlns:a16="http://schemas.microsoft.com/office/drawing/2014/main" id="{BAC5EEB1-2EB4-FD4C-9E79-9E081BAE1FA9}"/>
                </a:ext>
              </a:extLst>
            </p:cNvPr>
            <p:cNvGrpSpPr/>
            <p:nvPr/>
          </p:nvGrpSpPr>
          <p:grpSpPr>
            <a:xfrm>
              <a:off x="5575960" y="1343992"/>
              <a:ext cx="1616112" cy="1147904"/>
              <a:chOff x="4488719" y="4513526"/>
              <a:chExt cx="1141898" cy="834926"/>
            </a:xfrm>
          </p:grpSpPr>
          <p:sp>
            <p:nvSpPr>
              <p:cNvPr id="142" name="Rounded Rectangle 141">
                <a:extLst>
                  <a:ext uri="{FF2B5EF4-FFF2-40B4-BE49-F238E27FC236}">
                    <a16:creationId xmlns:a16="http://schemas.microsoft.com/office/drawing/2014/main" id="{AEFC4FB3-8FDC-974E-B63A-118BB63FB7F6}"/>
                  </a:ext>
                </a:extLst>
              </p:cNvPr>
              <p:cNvSpPr/>
              <p:nvPr/>
            </p:nvSpPr>
            <p:spPr>
              <a:xfrm>
                <a:off x="4488719" y="4513526"/>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143" name="Group 142">
                <a:extLst>
                  <a:ext uri="{FF2B5EF4-FFF2-40B4-BE49-F238E27FC236}">
                    <a16:creationId xmlns:a16="http://schemas.microsoft.com/office/drawing/2014/main" id="{B7B7D6DF-87F6-734C-8FCB-EFECD068A804}"/>
                  </a:ext>
                </a:extLst>
              </p:cNvPr>
              <p:cNvGrpSpPr/>
              <p:nvPr/>
            </p:nvGrpSpPr>
            <p:grpSpPr>
              <a:xfrm>
                <a:off x="4612752" y="4562853"/>
                <a:ext cx="950503" cy="785599"/>
                <a:chOff x="5407524" y="3939604"/>
                <a:chExt cx="1291345" cy="1067309"/>
              </a:xfrm>
            </p:grpSpPr>
            <p:grpSp>
              <p:nvGrpSpPr>
                <p:cNvPr id="144" name="Group 143">
                  <a:extLst>
                    <a:ext uri="{FF2B5EF4-FFF2-40B4-BE49-F238E27FC236}">
                      <a16:creationId xmlns:a16="http://schemas.microsoft.com/office/drawing/2014/main" id="{80364CE7-912F-8544-8BA5-042D507BC3DB}"/>
                    </a:ext>
                  </a:extLst>
                </p:cNvPr>
                <p:cNvGrpSpPr/>
                <p:nvPr/>
              </p:nvGrpSpPr>
              <p:grpSpPr>
                <a:xfrm>
                  <a:off x="5407524" y="3939604"/>
                  <a:ext cx="1291345" cy="820577"/>
                  <a:chOff x="5850860" y="2018859"/>
                  <a:chExt cx="953311" cy="622201"/>
                </a:xfrm>
              </p:grpSpPr>
              <p:cxnSp>
                <p:nvCxnSpPr>
                  <p:cNvPr id="146" name="Straight Connector 145">
                    <a:extLst>
                      <a:ext uri="{FF2B5EF4-FFF2-40B4-BE49-F238E27FC236}">
                        <a16:creationId xmlns:a16="http://schemas.microsoft.com/office/drawing/2014/main" id="{2ACC59DF-75D5-D54D-B5C2-B62E52908442}"/>
                      </a:ext>
                    </a:extLst>
                  </p:cNvPr>
                  <p:cNvCxnSpPr>
                    <a:cxnSpLocks/>
                  </p:cNvCxnSpPr>
                  <p:nvPr/>
                </p:nvCxnSpPr>
                <p:spPr>
                  <a:xfrm>
                    <a:off x="5857604"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9F72A853-F47E-1847-9016-CDCBF1DF681B}"/>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48" name="Freeform 147">
                    <a:extLst>
                      <a:ext uri="{FF2B5EF4-FFF2-40B4-BE49-F238E27FC236}">
                        <a16:creationId xmlns:a16="http://schemas.microsoft.com/office/drawing/2014/main" id="{5852C268-227A-7842-885B-8C3B3184386B}"/>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45" name="Rectangle 144">
                  <a:extLst>
                    <a:ext uri="{FF2B5EF4-FFF2-40B4-BE49-F238E27FC236}">
                      <a16:creationId xmlns:a16="http://schemas.microsoft.com/office/drawing/2014/main" id="{49DB8BFA-8F33-3F4D-BC2A-4EE42529E116}"/>
                    </a:ext>
                  </a:extLst>
                </p:cNvPr>
                <p:cNvSpPr/>
                <p:nvPr/>
              </p:nvSpPr>
              <p:spPr>
                <a:xfrm>
                  <a:off x="5655576" y="4733191"/>
                  <a:ext cx="680391" cy="2737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141" name="Rectangle 140">
              <a:extLst>
                <a:ext uri="{FF2B5EF4-FFF2-40B4-BE49-F238E27FC236}">
                  <a16:creationId xmlns:a16="http://schemas.microsoft.com/office/drawing/2014/main" id="{1487CEED-2F02-BC43-9AED-813047BDC611}"/>
                </a:ext>
              </a:extLst>
            </p:cNvPr>
            <p:cNvSpPr/>
            <p:nvPr/>
          </p:nvSpPr>
          <p:spPr>
            <a:xfrm>
              <a:off x="5278720" y="2548379"/>
              <a:ext cx="221059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grpSp>
        <p:nvGrpSpPr>
          <p:cNvPr id="7" name="Group 6">
            <a:extLst>
              <a:ext uri="{FF2B5EF4-FFF2-40B4-BE49-F238E27FC236}">
                <a16:creationId xmlns:a16="http://schemas.microsoft.com/office/drawing/2014/main" id="{72517510-9925-8B41-B0FA-C5F09ABC0D10}"/>
              </a:ext>
            </a:extLst>
          </p:cNvPr>
          <p:cNvGrpSpPr/>
          <p:nvPr/>
        </p:nvGrpSpPr>
        <p:grpSpPr>
          <a:xfrm rot="16200000">
            <a:off x="5453686" y="677030"/>
            <a:ext cx="1530486" cy="2640128"/>
            <a:chOff x="7112697" y="787969"/>
            <a:chExt cx="1062812" cy="2210591"/>
          </a:xfrm>
        </p:grpSpPr>
        <p:sp>
          <p:nvSpPr>
            <p:cNvPr id="149" name="Rounded Rectangle 148">
              <a:extLst>
                <a:ext uri="{FF2B5EF4-FFF2-40B4-BE49-F238E27FC236}">
                  <a16:creationId xmlns:a16="http://schemas.microsoft.com/office/drawing/2014/main" id="{9FBAF9CD-8058-224F-8AB5-AF398CCFB2DD}"/>
                </a:ext>
              </a:extLst>
            </p:cNvPr>
            <p:cNvSpPr/>
            <p:nvPr/>
          </p:nvSpPr>
          <p:spPr>
            <a:xfrm rot="5400000">
              <a:off x="7211727" y="1477264"/>
              <a:ext cx="1141898" cy="785666"/>
            </a:xfrm>
            <a:prstGeom prst="roundRect">
              <a:avLst/>
            </a:prstGeom>
            <a:solidFill>
              <a:schemeClr val="accent4">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p:txBody>
        </p:sp>
        <p:sp>
          <p:nvSpPr>
            <p:cNvPr id="150" name="Rectangle 149">
              <a:extLst>
                <a:ext uri="{FF2B5EF4-FFF2-40B4-BE49-F238E27FC236}">
                  <a16:creationId xmlns:a16="http://schemas.microsoft.com/office/drawing/2014/main" id="{C1855432-2E64-9C42-9271-0FC4CCBD7782}"/>
                </a:ext>
              </a:extLst>
            </p:cNvPr>
            <p:cNvSpPr/>
            <p:nvPr/>
          </p:nvSpPr>
          <p:spPr>
            <a:xfrm rot="5400000">
              <a:off x="6124952" y="1775714"/>
              <a:ext cx="2210591" cy="235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t>Memory Traces</a:t>
              </a:r>
            </a:p>
          </p:txBody>
        </p:sp>
      </p:grpSp>
      <p:grpSp>
        <p:nvGrpSpPr>
          <p:cNvPr id="106" name="Group 105">
            <a:extLst>
              <a:ext uri="{FF2B5EF4-FFF2-40B4-BE49-F238E27FC236}">
                <a16:creationId xmlns:a16="http://schemas.microsoft.com/office/drawing/2014/main" id="{823D9014-BE5E-8E4E-A303-D535A2F18003}"/>
              </a:ext>
            </a:extLst>
          </p:cNvPr>
          <p:cNvGrpSpPr/>
          <p:nvPr/>
        </p:nvGrpSpPr>
        <p:grpSpPr>
          <a:xfrm>
            <a:off x="2467989" y="3303722"/>
            <a:ext cx="3314426" cy="3480557"/>
            <a:chOff x="2467989" y="3303722"/>
            <a:chExt cx="3314426" cy="3480557"/>
          </a:xfrm>
        </p:grpSpPr>
        <p:grpSp>
          <p:nvGrpSpPr>
            <p:cNvPr id="71" name="Group 70">
              <a:extLst>
                <a:ext uri="{FF2B5EF4-FFF2-40B4-BE49-F238E27FC236}">
                  <a16:creationId xmlns:a16="http://schemas.microsoft.com/office/drawing/2014/main" id="{24623BCE-2854-2C46-B128-C8E281464909}"/>
                </a:ext>
              </a:extLst>
            </p:cNvPr>
            <p:cNvGrpSpPr/>
            <p:nvPr/>
          </p:nvGrpSpPr>
          <p:grpSpPr>
            <a:xfrm>
              <a:off x="2467989" y="3801760"/>
              <a:ext cx="2827135" cy="2353616"/>
              <a:chOff x="2485184" y="3820139"/>
              <a:chExt cx="2827135" cy="2353616"/>
            </a:xfrm>
          </p:grpSpPr>
          <p:sp>
            <p:nvSpPr>
              <p:cNvPr id="271" name="Rounded Rectangle 270">
                <a:extLst>
                  <a:ext uri="{FF2B5EF4-FFF2-40B4-BE49-F238E27FC236}">
                    <a16:creationId xmlns:a16="http://schemas.microsoft.com/office/drawing/2014/main" id="{F4B7EBF3-5B7F-984A-87B0-15625C5A71F6}"/>
                  </a:ext>
                </a:extLst>
              </p:cNvPr>
              <p:cNvSpPr/>
              <p:nvPr/>
            </p:nvSpPr>
            <p:spPr>
              <a:xfrm rot="5400000">
                <a:off x="4588192" y="4505406"/>
                <a:ext cx="524709" cy="923544"/>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 Locality</a:t>
                </a:r>
              </a:p>
            </p:txBody>
          </p:sp>
          <p:sp>
            <p:nvSpPr>
              <p:cNvPr id="272" name="Rounded Rectangle 271">
                <a:extLst>
                  <a:ext uri="{FF2B5EF4-FFF2-40B4-BE49-F238E27FC236}">
                    <a16:creationId xmlns:a16="http://schemas.microsoft.com/office/drawing/2014/main" id="{F4448581-A2FB-DE42-8FE6-AF92F52D8CFC}"/>
                  </a:ext>
                </a:extLst>
              </p:cNvPr>
              <p:cNvSpPr/>
              <p:nvPr/>
            </p:nvSpPr>
            <p:spPr>
              <a:xfrm rot="5400000">
                <a:off x="3384521" y="4024726"/>
                <a:ext cx="411480" cy="926575"/>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LFMR</a:t>
                </a:r>
              </a:p>
            </p:txBody>
          </p:sp>
          <p:cxnSp>
            <p:nvCxnSpPr>
              <p:cNvPr id="273" name="Elbow Connector 272">
                <a:extLst>
                  <a:ext uri="{FF2B5EF4-FFF2-40B4-BE49-F238E27FC236}">
                    <a16:creationId xmlns:a16="http://schemas.microsoft.com/office/drawing/2014/main" id="{82C13051-583E-924F-89E6-8DC3E55B7A6F}"/>
                  </a:ext>
                </a:extLst>
              </p:cNvPr>
              <p:cNvCxnSpPr>
                <a:cxnSpLocks/>
                <a:stCxn id="271" idx="2"/>
                <a:endCxn id="270" idx="0"/>
              </p:cNvCxnSpPr>
              <p:nvPr/>
            </p:nvCxnSpPr>
            <p:spPr>
              <a:xfrm rot="10800000" flipV="1">
                <a:off x="4050775" y="4967179"/>
                <a:ext cx="338000" cy="463094"/>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4" name="Elbow Connector 273">
                <a:extLst>
                  <a:ext uri="{FF2B5EF4-FFF2-40B4-BE49-F238E27FC236}">
                    <a16:creationId xmlns:a16="http://schemas.microsoft.com/office/drawing/2014/main" id="{A7D3C12C-2FA5-6348-AB00-9F9708A613AB}"/>
                  </a:ext>
                </a:extLst>
              </p:cNvPr>
              <p:cNvCxnSpPr>
                <a:cxnSpLocks/>
              </p:cNvCxnSpPr>
              <p:nvPr/>
            </p:nvCxnSpPr>
            <p:spPr>
              <a:xfrm rot="10800000">
                <a:off x="4043821" y="4488015"/>
                <a:ext cx="335226" cy="479165"/>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70" name="Rounded Rectangle 269">
                <a:extLst>
                  <a:ext uri="{FF2B5EF4-FFF2-40B4-BE49-F238E27FC236}">
                    <a16:creationId xmlns:a16="http://schemas.microsoft.com/office/drawing/2014/main" id="{675BB5C0-C382-8045-BE41-7D12917FBE0B}"/>
                  </a:ext>
                </a:extLst>
              </p:cNvPr>
              <p:cNvSpPr/>
              <p:nvPr/>
            </p:nvSpPr>
            <p:spPr>
              <a:xfrm rot="5400000">
                <a:off x="3383263" y="4968501"/>
                <a:ext cx="411480" cy="923544"/>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LFMR</a:t>
                </a:r>
              </a:p>
            </p:txBody>
          </p:sp>
          <p:sp>
            <p:nvSpPr>
              <p:cNvPr id="247" name="Rectangle 246">
                <a:extLst>
                  <a:ext uri="{FF2B5EF4-FFF2-40B4-BE49-F238E27FC236}">
                    <a16:creationId xmlns:a16="http://schemas.microsoft.com/office/drawing/2014/main" id="{F4503AC4-80B6-8E43-8876-7E8519C3D7D8}"/>
                  </a:ext>
                </a:extLst>
              </p:cNvPr>
              <p:cNvSpPr/>
              <p:nvPr/>
            </p:nvSpPr>
            <p:spPr>
              <a:xfrm>
                <a:off x="4252976" y="5394644"/>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48" name="Rectangle 247">
                <a:extLst>
                  <a:ext uri="{FF2B5EF4-FFF2-40B4-BE49-F238E27FC236}">
                    <a16:creationId xmlns:a16="http://schemas.microsoft.com/office/drawing/2014/main" id="{F034F961-FD4A-824B-B66F-2B67DA01EF28}"/>
                  </a:ext>
                </a:extLst>
              </p:cNvPr>
              <p:cNvSpPr/>
              <p:nvPr/>
            </p:nvSpPr>
            <p:spPr>
              <a:xfrm>
                <a:off x="4254505" y="4276945"/>
                <a:ext cx="58221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249" name="Elbow Connector 248">
                <a:extLst>
                  <a:ext uri="{FF2B5EF4-FFF2-40B4-BE49-F238E27FC236}">
                    <a16:creationId xmlns:a16="http://schemas.microsoft.com/office/drawing/2014/main" id="{A3A215D8-9A3D-C144-8370-BCE59BC20CD0}"/>
                  </a:ext>
                </a:extLst>
              </p:cNvPr>
              <p:cNvCxnSpPr>
                <a:cxnSpLocks/>
              </p:cNvCxnSpPr>
              <p:nvPr/>
            </p:nvCxnSpPr>
            <p:spPr>
              <a:xfrm flipH="1">
                <a:off x="2783835" y="44301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0" name="Elbow Connector 249">
                <a:extLst>
                  <a:ext uri="{FF2B5EF4-FFF2-40B4-BE49-F238E27FC236}">
                    <a16:creationId xmlns:a16="http://schemas.microsoft.com/office/drawing/2014/main" id="{DEF25A4C-F396-2B4F-9AA2-44F6958C153C}"/>
                  </a:ext>
                </a:extLst>
              </p:cNvPr>
              <p:cNvCxnSpPr>
                <a:cxnSpLocks/>
              </p:cNvCxnSpPr>
              <p:nvPr/>
            </p:nvCxnSpPr>
            <p:spPr>
              <a:xfrm rot="10800000">
                <a:off x="2786611" y="39054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1" name="Elbow Connector 250">
                <a:extLst>
                  <a:ext uri="{FF2B5EF4-FFF2-40B4-BE49-F238E27FC236}">
                    <a16:creationId xmlns:a16="http://schemas.microsoft.com/office/drawing/2014/main" id="{771E5C1B-F2C5-4545-8D77-C9DF5F89D29D}"/>
                  </a:ext>
                </a:extLst>
              </p:cNvPr>
              <p:cNvCxnSpPr>
                <a:cxnSpLocks/>
              </p:cNvCxnSpPr>
              <p:nvPr/>
            </p:nvCxnSpPr>
            <p:spPr>
              <a:xfrm flipH="1">
                <a:off x="2783835" y="55033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2" name="Elbow Connector 251">
                <a:extLst>
                  <a:ext uri="{FF2B5EF4-FFF2-40B4-BE49-F238E27FC236}">
                    <a16:creationId xmlns:a16="http://schemas.microsoft.com/office/drawing/2014/main" id="{DE342E5D-2C05-024D-9B23-9FA85D8B8BB0}"/>
                  </a:ext>
                </a:extLst>
              </p:cNvPr>
              <p:cNvCxnSpPr>
                <a:cxnSpLocks/>
              </p:cNvCxnSpPr>
              <p:nvPr/>
            </p:nvCxnSpPr>
            <p:spPr>
              <a:xfrm rot="10800000">
                <a:off x="2786611" y="49786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3" name="Rectangle 252">
                <a:extLst>
                  <a:ext uri="{FF2B5EF4-FFF2-40B4-BE49-F238E27FC236}">
                    <a16:creationId xmlns:a16="http://schemas.microsoft.com/office/drawing/2014/main" id="{79DB50EF-7C2F-2446-920E-11AFFB7F5BED}"/>
                  </a:ext>
                </a:extLst>
              </p:cNvPr>
              <p:cNvSpPr/>
              <p:nvPr/>
            </p:nvSpPr>
            <p:spPr>
              <a:xfrm>
                <a:off x="2960725" y="3820139"/>
                <a:ext cx="56977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54" name="Rectangle 253">
                <a:extLst>
                  <a:ext uri="{FF2B5EF4-FFF2-40B4-BE49-F238E27FC236}">
                    <a16:creationId xmlns:a16="http://schemas.microsoft.com/office/drawing/2014/main" id="{9BAE29C0-D51E-AE45-85BF-D49E901350C2}"/>
                  </a:ext>
                </a:extLst>
              </p:cNvPr>
              <p:cNvSpPr/>
              <p:nvPr/>
            </p:nvSpPr>
            <p:spPr>
              <a:xfrm>
                <a:off x="2975840" y="5865978"/>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0" name="Rectangle 259">
                <a:extLst>
                  <a:ext uri="{FF2B5EF4-FFF2-40B4-BE49-F238E27FC236}">
                    <a16:creationId xmlns:a16="http://schemas.microsoft.com/office/drawing/2014/main" id="{5BD04208-6D2D-5B49-9F2D-B7543F1BF695}"/>
                  </a:ext>
                </a:extLst>
              </p:cNvPr>
              <p:cNvSpPr/>
              <p:nvPr/>
            </p:nvSpPr>
            <p:spPr>
              <a:xfrm>
                <a:off x="2485184" y="4726091"/>
                <a:ext cx="34336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t>
                </a: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grpSp>
          <p:nvGrpSpPr>
            <p:cNvPr id="173" name="Group 172">
              <a:extLst>
                <a:ext uri="{FF2B5EF4-FFF2-40B4-BE49-F238E27FC236}">
                  <a16:creationId xmlns:a16="http://schemas.microsoft.com/office/drawing/2014/main" id="{19030FB5-8968-B74A-976B-EFEAD50506F0}"/>
                </a:ext>
              </a:extLst>
            </p:cNvPr>
            <p:cNvGrpSpPr/>
            <p:nvPr/>
          </p:nvGrpSpPr>
          <p:grpSpPr>
            <a:xfrm rot="10800000">
              <a:off x="5231505" y="3303722"/>
              <a:ext cx="550910" cy="3480557"/>
              <a:chOff x="8565895" y="1384438"/>
              <a:chExt cx="1138776" cy="1819527"/>
            </a:xfrm>
          </p:grpSpPr>
          <p:cxnSp>
            <p:nvCxnSpPr>
              <p:cNvPr id="174" name="Straight Connector 173">
                <a:extLst>
                  <a:ext uri="{FF2B5EF4-FFF2-40B4-BE49-F238E27FC236}">
                    <a16:creationId xmlns:a16="http://schemas.microsoft.com/office/drawing/2014/main" id="{EC3FBC3C-82F0-AE40-9D3E-B74067B69DF2}"/>
                  </a:ext>
                </a:extLst>
              </p:cNvPr>
              <p:cNvCxnSpPr>
                <a:cxnSpLocks/>
              </p:cNvCxnSpPr>
              <p:nvPr/>
            </p:nvCxnSpPr>
            <p:spPr>
              <a:xfrm rot="10800000" flipH="1" flipV="1">
                <a:off x="8714828" y="1384438"/>
                <a:ext cx="840907" cy="787559"/>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20F26345-A536-084E-B74A-4E3D62B57CAB}"/>
                  </a:ext>
                </a:extLst>
              </p:cNvPr>
              <p:cNvCxnSpPr>
                <a:cxnSpLocks/>
              </p:cNvCxnSpPr>
              <p:nvPr/>
            </p:nvCxnSpPr>
            <p:spPr>
              <a:xfrm rot="10800000" flipH="1">
                <a:off x="8565895" y="2519526"/>
                <a:ext cx="1138776" cy="684439"/>
              </a:xfrm>
              <a:prstGeom prst="line">
                <a:avLst/>
              </a:prstGeom>
              <a:ln w="19050"/>
            </p:spPr>
            <p:style>
              <a:lnRef idx="1">
                <a:schemeClr val="dk1"/>
              </a:lnRef>
              <a:fillRef idx="0">
                <a:schemeClr val="dk1"/>
              </a:fillRef>
              <a:effectRef idx="0">
                <a:schemeClr val="dk1"/>
              </a:effectRef>
              <a:fontRef idx="minor">
                <a:schemeClr val="tx1"/>
              </a:fontRef>
            </p:style>
          </p:cxnSp>
        </p:grpSp>
      </p:grpSp>
      <p:grpSp>
        <p:nvGrpSpPr>
          <p:cNvPr id="97" name="Group 96">
            <a:extLst>
              <a:ext uri="{FF2B5EF4-FFF2-40B4-BE49-F238E27FC236}">
                <a16:creationId xmlns:a16="http://schemas.microsoft.com/office/drawing/2014/main" id="{2CA935D6-493F-FC42-AA51-7C8AE9F62A72}"/>
              </a:ext>
            </a:extLst>
          </p:cNvPr>
          <p:cNvGrpSpPr/>
          <p:nvPr/>
        </p:nvGrpSpPr>
        <p:grpSpPr>
          <a:xfrm>
            <a:off x="1884871" y="736482"/>
            <a:ext cx="2839433" cy="2268045"/>
            <a:chOff x="1884871" y="736482"/>
            <a:chExt cx="2839433" cy="2268045"/>
          </a:xfrm>
        </p:grpSpPr>
        <p:sp>
          <p:nvSpPr>
            <p:cNvPr id="110" name="Rectangle 109">
              <a:extLst>
                <a:ext uri="{FF2B5EF4-FFF2-40B4-BE49-F238E27FC236}">
                  <a16:creationId xmlns:a16="http://schemas.microsoft.com/office/drawing/2014/main" id="{552D9466-1009-2841-83C6-299787C48245}"/>
                </a:ext>
              </a:extLst>
            </p:cNvPr>
            <p:cNvSpPr/>
            <p:nvPr/>
          </p:nvSpPr>
          <p:spPr>
            <a:xfrm>
              <a:off x="2302219" y="1158829"/>
              <a:ext cx="2422085" cy="1845698"/>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11" name="Group 110">
              <a:extLst>
                <a:ext uri="{FF2B5EF4-FFF2-40B4-BE49-F238E27FC236}">
                  <a16:creationId xmlns:a16="http://schemas.microsoft.com/office/drawing/2014/main" id="{5EEA9854-1096-154D-B64C-2C426A8C38BA}"/>
                </a:ext>
              </a:extLst>
            </p:cNvPr>
            <p:cNvGrpSpPr/>
            <p:nvPr/>
          </p:nvGrpSpPr>
          <p:grpSpPr>
            <a:xfrm>
              <a:off x="2428971" y="1680938"/>
              <a:ext cx="1083631" cy="731005"/>
              <a:chOff x="1223341" y="1265937"/>
              <a:chExt cx="1083631" cy="731005"/>
            </a:xfrm>
          </p:grpSpPr>
          <p:pic>
            <p:nvPicPr>
              <p:cNvPr id="112" name="Picture 111">
                <a:extLst>
                  <a:ext uri="{FF2B5EF4-FFF2-40B4-BE49-F238E27FC236}">
                    <a16:creationId xmlns:a16="http://schemas.microsoft.com/office/drawing/2014/main" id="{47DFACDD-18DB-774E-B641-26E654A7D9A8}"/>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1254005" y="1235273"/>
                <a:ext cx="731005" cy="792333"/>
              </a:xfrm>
              <a:prstGeom prst="rect">
                <a:avLst/>
              </a:prstGeom>
            </p:spPr>
          </p:pic>
          <p:cxnSp>
            <p:nvCxnSpPr>
              <p:cNvPr id="113" name="Straight Connector 112">
                <a:extLst>
                  <a:ext uri="{FF2B5EF4-FFF2-40B4-BE49-F238E27FC236}">
                    <a16:creationId xmlns:a16="http://schemas.microsoft.com/office/drawing/2014/main" id="{21C492B5-B4BE-B843-9BB5-E1EE418D5964}"/>
                  </a:ext>
                </a:extLst>
              </p:cNvPr>
              <p:cNvCxnSpPr>
                <a:cxnSpLocks/>
              </p:cNvCxnSpPr>
              <p:nvPr/>
            </p:nvCxnSpPr>
            <p:spPr>
              <a:xfrm flipV="1">
                <a:off x="1509187" y="1310000"/>
                <a:ext cx="797785" cy="83724"/>
              </a:xfrm>
              <a:prstGeom prst="line">
                <a:avLst/>
              </a:prstGeom>
              <a:ln w="19050">
                <a:prstDash val="sysDot"/>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119612AD-77FA-604B-A1C8-9DFAC3B0DA36}"/>
                  </a:ext>
                </a:extLst>
              </p:cNvPr>
              <p:cNvCxnSpPr>
                <a:cxnSpLocks/>
              </p:cNvCxnSpPr>
              <p:nvPr/>
            </p:nvCxnSpPr>
            <p:spPr>
              <a:xfrm>
                <a:off x="1479367" y="1704111"/>
                <a:ext cx="812012" cy="196821"/>
              </a:xfrm>
              <a:prstGeom prst="line">
                <a:avLst/>
              </a:prstGeom>
              <a:ln w="19050">
                <a:prstDash val="sysDot"/>
              </a:ln>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6DFE94AB-4A69-E046-BE6A-A3D42A1066FC}"/>
                </a:ext>
              </a:extLst>
            </p:cNvPr>
            <p:cNvGrpSpPr/>
            <p:nvPr/>
          </p:nvGrpSpPr>
          <p:grpSpPr>
            <a:xfrm>
              <a:off x="3484207" y="1373468"/>
              <a:ext cx="1150668" cy="1506436"/>
              <a:chOff x="2372838" y="1450082"/>
              <a:chExt cx="1150668" cy="1630903"/>
            </a:xfrm>
          </p:grpSpPr>
          <p:grpSp>
            <p:nvGrpSpPr>
              <p:cNvPr id="116" name="Group 115">
                <a:extLst>
                  <a:ext uri="{FF2B5EF4-FFF2-40B4-BE49-F238E27FC236}">
                    <a16:creationId xmlns:a16="http://schemas.microsoft.com/office/drawing/2014/main" id="{E741F835-2386-9044-BB82-98209F29FC95}"/>
                  </a:ext>
                </a:extLst>
              </p:cNvPr>
              <p:cNvGrpSpPr/>
              <p:nvPr/>
            </p:nvGrpSpPr>
            <p:grpSpPr>
              <a:xfrm>
                <a:off x="2372839" y="1450082"/>
                <a:ext cx="1150667" cy="1630903"/>
                <a:chOff x="384443" y="1798097"/>
                <a:chExt cx="1150667" cy="1630903"/>
              </a:xfrm>
            </p:grpSpPr>
            <p:sp>
              <p:nvSpPr>
                <p:cNvPr id="120" name="Rectangle 119">
                  <a:extLst>
                    <a:ext uri="{FF2B5EF4-FFF2-40B4-BE49-F238E27FC236}">
                      <a16:creationId xmlns:a16="http://schemas.microsoft.com/office/drawing/2014/main" id="{76168B57-E29E-2045-9CA4-117F654A6B63}"/>
                    </a:ext>
                  </a:extLst>
                </p:cNvPr>
                <p:cNvSpPr/>
                <p:nvPr/>
              </p:nvSpPr>
              <p:spPr>
                <a:xfrm>
                  <a:off x="384443" y="1798097"/>
                  <a:ext cx="1150667" cy="16309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1" name="Freeform 120">
                  <a:extLst>
                    <a:ext uri="{FF2B5EF4-FFF2-40B4-BE49-F238E27FC236}">
                      <a16:creationId xmlns:a16="http://schemas.microsoft.com/office/drawing/2014/main" id="{D5CF91B9-543D-E94E-B059-C0CBC8B314FE}"/>
                    </a:ext>
                  </a:extLst>
                </p:cNvPr>
                <p:cNvSpPr/>
                <p:nvPr/>
              </p:nvSpPr>
              <p:spPr>
                <a:xfrm>
                  <a:off x="610872" y="2314417"/>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22" name="Freeform 121">
                  <a:extLst>
                    <a:ext uri="{FF2B5EF4-FFF2-40B4-BE49-F238E27FC236}">
                      <a16:creationId xmlns:a16="http://schemas.microsoft.com/office/drawing/2014/main" id="{E946E497-9AE1-1E44-84B6-3AD7CA3C6285}"/>
                    </a:ext>
                  </a:extLst>
                </p:cNvPr>
                <p:cNvSpPr/>
                <p:nvPr/>
              </p:nvSpPr>
              <p:spPr>
                <a:xfrm>
                  <a:off x="615844" y="2585184"/>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17" name="Rectangle 116">
                <a:extLst>
                  <a:ext uri="{FF2B5EF4-FFF2-40B4-BE49-F238E27FC236}">
                    <a16:creationId xmlns:a16="http://schemas.microsoft.com/office/drawing/2014/main" id="{C43DEDFA-9611-494A-9222-A5F73DC15CC1}"/>
                  </a:ext>
                </a:extLst>
              </p:cNvPr>
              <p:cNvSpPr/>
              <p:nvPr/>
            </p:nvSpPr>
            <p:spPr>
              <a:xfrm>
                <a:off x="2372838" y="1848744"/>
                <a:ext cx="1150667" cy="586103"/>
              </a:xfrm>
              <a:prstGeom prst="rect">
                <a:avLst/>
              </a:prstGeom>
              <a:solidFill>
                <a:srgbClr val="F222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18" name="Rectangle 117">
                <a:extLst>
                  <a:ext uri="{FF2B5EF4-FFF2-40B4-BE49-F238E27FC236}">
                    <a16:creationId xmlns:a16="http://schemas.microsoft.com/office/drawing/2014/main" id="{3C2FFFA4-176C-F242-BBBA-7B521BD13F09}"/>
                  </a:ext>
                </a:extLst>
              </p:cNvPr>
              <p:cNvSpPr/>
              <p:nvPr/>
            </p:nvSpPr>
            <p:spPr>
              <a:xfrm>
                <a:off x="2451653" y="1577642"/>
                <a:ext cx="1021433"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roi_begin</a:t>
                </a:r>
              </a:p>
            </p:txBody>
          </p:sp>
          <p:sp>
            <p:nvSpPr>
              <p:cNvPr id="119" name="Rectangle 118">
                <a:extLst>
                  <a:ext uri="{FF2B5EF4-FFF2-40B4-BE49-F238E27FC236}">
                    <a16:creationId xmlns:a16="http://schemas.microsoft.com/office/drawing/2014/main" id="{A18BA5B8-20CD-8D46-B8E0-0C58ADCBB220}"/>
                  </a:ext>
                </a:extLst>
              </p:cNvPr>
              <p:cNvSpPr/>
              <p:nvPr/>
            </p:nvSpPr>
            <p:spPr>
              <a:xfrm>
                <a:off x="2547920" y="2377110"/>
                <a:ext cx="835485"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roi_end</a:t>
                </a:r>
                <a:endPar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grpSp>
        <p:sp>
          <p:nvSpPr>
            <p:cNvPr id="124" name="Rectangle 123">
              <a:extLst>
                <a:ext uri="{FF2B5EF4-FFF2-40B4-BE49-F238E27FC236}">
                  <a16:creationId xmlns:a16="http://schemas.microsoft.com/office/drawing/2014/main" id="{D7D8FFA7-89ED-424A-87D1-F1EE8759A63B}"/>
                </a:ext>
              </a:extLst>
            </p:cNvPr>
            <p:cNvSpPr/>
            <p:nvPr/>
          </p:nvSpPr>
          <p:spPr>
            <a:xfrm>
              <a:off x="2404952" y="2404426"/>
              <a:ext cx="104387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Profiler</a:t>
              </a:r>
            </a:p>
          </p:txBody>
        </p:sp>
        <p:grpSp>
          <p:nvGrpSpPr>
            <p:cNvPr id="153" name="Group 152">
              <a:extLst>
                <a:ext uri="{FF2B5EF4-FFF2-40B4-BE49-F238E27FC236}">
                  <a16:creationId xmlns:a16="http://schemas.microsoft.com/office/drawing/2014/main" id="{F954D159-745E-AE42-84CF-77C789CBFBBC}"/>
                </a:ext>
              </a:extLst>
            </p:cNvPr>
            <p:cNvGrpSpPr/>
            <p:nvPr/>
          </p:nvGrpSpPr>
          <p:grpSpPr>
            <a:xfrm>
              <a:off x="1884871" y="1125488"/>
              <a:ext cx="534754" cy="1801990"/>
              <a:chOff x="8556981" y="1480516"/>
              <a:chExt cx="639488" cy="1801990"/>
            </a:xfrm>
          </p:grpSpPr>
          <p:cxnSp>
            <p:nvCxnSpPr>
              <p:cNvPr id="154" name="Straight Connector 153">
                <a:extLst>
                  <a:ext uri="{FF2B5EF4-FFF2-40B4-BE49-F238E27FC236}">
                    <a16:creationId xmlns:a16="http://schemas.microsoft.com/office/drawing/2014/main" id="{997DE847-D98D-514A-894F-E8DC4E8CCF16}"/>
                  </a:ext>
                </a:extLst>
              </p:cNvPr>
              <p:cNvCxnSpPr>
                <a:cxnSpLocks/>
              </p:cNvCxnSpPr>
              <p:nvPr/>
            </p:nvCxnSpPr>
            <p:spPr>
              <a:xfrm>
                <a:off x="8556981" y="1480516"/>
                <a:ext cx="624180" cy="621757"/>
              </a:xfrm>
              <a:prstGeom prst="line">
                <a:avLst/>
              </a:prstGeom>
              <a:ln w="1905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F84EBE10-4F34-A64B-BFBA-0E1240FC0986}"/>
                  </a:ext>
                </a:extLst>
              </p:cNvPr>
              <p:cNvCxnSpPr>
                <a:cxnSpLocks/>
              </p:cNvCxnSpPr>
              <p:nvPr/>
            </p:nvCxnSpPr>
            <p:spPr>
              <a:xfrm flipV="1">
                <a:off x="8556981" y="2534349"/>
                <a:ext cx="639488" cy="748157"/>
              </a:xfrm>
              <a:prstGeom prst="line">
                <a:avLst/>
              </a:prstGeom>
              <a:ln w="19050"/>
            </p:spPr>
            <p:style>
              <a:lnRef idx="1">
                <a:schemeClr val="dk1"/>
              </a:lnRef>
              <a:fillRef idx="0">
                <a:schemeClr val="dk1"/>
              </a:fillRef>
              <a:effectRef idx="0">
                <a:schemeClr val="dk1"/>
              </a:effectRef>
              <a:fontRef idx="minor">
                <a:schemeClr val="tx1"/>
              </a:fontRef>
            </p:style>
          </p:cxnSp>
        </p:grpSp>
        <p:sp>
          <p:nvSpPr>
            <p:cNvPr id="6" name="Rectangle 5">
              <a:extLst>
                <a:ext uri="{FF2B5EF4-FFF2-40B4-BE49-F238E27FC236}">
                  <a16:creationId xmlns:a16="http://schemas.microsoft.com/office/drawing/2014/main" id="{B2354BE9-0D6A-254D-B5C1-2096414C69DD}"/>
                </a:ext>
              </a:extLst>
            </p:cNvPr>
            <p:cNvSpPr/>
            <p:nvPr/>
          </p:nvSpPr>
          <p:spPr>
            <a:xfrm>
              <a:off x="2302219" y="736482"/>
              <a:ext cx="2422085"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Application Profiling</a:t>
              </a:r>
            </a:p>
          </p:txBody>
        </p:sp>
      </p:grpSp>
      <p:grpSp>
        <p:nvGrpSpPr>
          <p:cNvPr id="182" name="Group 181">
            <a:extLst>
              <a:ext uri="{FF2B5EF4-FFF2-40B4-BE49-F238E27FC236}">
                <a16:creationId xmlns:a16="http://schemas.microsoft.com/office/drawing/2014/main" id="{55067FD7-77FA-044F-93C2-734C41DD09EA}"/>
              </a:ext>
            </a:extLst>
          </p:cNvPr>
          <p:cNvGrpSpPr/>
          <p:nvPr/>
        </p:nvGrpSpPr>
        <p:grpSpPr>
          <a:xfrm>
            <a:off x="34219" y="618869"/>
            <a:ext cx="1970246" cy="2370428"/>
            <a:chOff x="34219" y="618869"/>
            <a:chExt cx="1970246" cy="2370428"/>
          </a:xfrm>
        </p:grpSpPr>
        <p:sp>
          <p:nvSpPr>
            <p:cNvPr id="126" name="Rectangle 125">
              <a:extLst>
                <a:ext uri="{FF2B5EF4-FFF2-40B4-BE49-F238E27FC236}">
                  <a16:creationId xmlns:a16="http://schemas.microsoft.com/office/drawing/2014/main" id="{D2AA2CEE-B166-D74D-B04E-1942696CF979}"/>
                </a:ext>
              </a:extLst>
            </p:cNvPr>
            <p:cNvSpPr/>
            <p:nvPr/>
          </p:nvSpPr>
          <p:spPr>
            <a:xfrm>
              <a:off x="34219" y="1008115"/>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Target Application</a:t>
              </a:r>
            </a:p>
          </p:txBody>
        </p:sp>
        <p:grpSp>
          <p:nvGrpSpPr>
            <p:cNvPr id="96" name="Group 95">
              <a:extLst>
                <a:ext uri="{FF2B5EF4-FFF2-40B4-BE49-F238E27FC236}">
                  <a16:creationId xmlns:a16="http://schemas.microsoft.com/office/drawing/2014/main" id="{42CB0CEF-C999-9C43-A230-0F857D001E90}"/>
                </a:ext>
              </a:extLst>
            </p:cNvPr>
            <p:cNvGrpSpPr/>
            <p:nvPr/>
          </p:nvGrpSpPr>
          <p:grpSpPr>
            <a:xfrm>
              <a:off x="219760" y="618869"/>
              <a:ext cx="1568207" cy="2370428"/>
              <a:chOff x="219760" y="618869"/>
              <a:chExt cx="1568207" cy="2370428"/>
            </a:xfrm>
          </p:grpSpPr>
          <p:sp>
            <p:nvSpPr>
              <p:cNvPr id="125" name="Rectangle 124">
                <a:extLst>
                  <a:ext uri="{FF2B5EF4-FFF2-40B4-BE49-F238E27FC236}">
                    <a16:creationId xmlns:a16="http://schemas.microsoft.com/office/drawing/2014/main" id="{DE179687-1111-3D40-9DBC-D6F753B7D399}"/>
                  </a:ext>
                </a:extLst>
              </p:cNvPr>
              <p:cNvSpPr/>
              <p:nvPr/>
            </p:nvSpPr>
            <p:spPr>
              <a:xfrm>
                <a:off x="245270" y="979903"/>
                <a:ext cx="1542697" cy="2009394"/>
              </a:xfrm>
              <a:prstGeom prst="rect">
                <a:avLst/>
              </a:prstGeom>
              <a:solidFill>
                <a:schemeClr val="accent6">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27" name="Group 126">
                <a:extLst>
                  <a:ext uri="{FF2B5EF4-FFF2-40B4-BE49-F238E27FC236}">
                    <a16:creationId xmlns:a16="http://schemas.microsoft.com/office/drawing/2014/main" id="{0CAC0D48-CABA-B04C-B9F6-C11ED3B1A67C}"/>
                  </a:ext>
                </a:extLst>
              </p:cNvPr>
              <p:cNvGrpSpPr/>
              <p:nvPr/>
            </p:nvGrpSpPr>
            <p:grpSpPr>
              <a:xfrm>
                <a:off x="502434" y="1345308"/>
                <a:ext cx="1161012" cy="1542683"/>
                <a:chOff x="192558" y="815374"/>
                <a:chExt cx="1161012" cy="1542683"/>
              </a:xfrm>
            </p:grpSpPr>
            <p:sp>
              <p:nvSpPr>
                <p:cNvPr id="128" name="Rectangle 127">
                  <a:extLst>
                    <a:ext uri="{FF2B5EF4-FFF2-40B4-BE49-F238E27FC236}">
                      <a16:creationId xmlns:a16="http://schemas.microsoft.com/office/drawing/2014/main" id="{80E00CFA-F899-0143-9343-FFB229492A8B}"/>
                    </a:ext>
                  </a:extLst>
                </p:cNvPr>
                <p:cNvSpPr/>
                <p:nvPr/>
              </p:nvSpPr>
              <p:spPr>
                <a:xfrm>
                  <a:off x="192558" y="815374"/>
                  <a:ext cx="1161012" cy="15426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9" name="Freeform 128">
                  <a:extLst>
                    <a:ext uri="{FF2B5EF4-FFF2-40B4-BE49-F238E27FC236}">
                      <a16:creationId xmlns:a16="http://schemas.microsoft.com/office/drawing/2014/main" id="{CE23A6B4-93C3-A948-BA91-EAAE76BFD94F}"/>
                    </a:ext>
                  </a:extLst>
                </p:cNvPr>
                <p:cNvSpPr/>
                <p:nvPr/>
              </p:nvSpPr>
              <p:spPr>
                <a:xfrm>
                  <a:off x="447346" y="1008621"/>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0" name="Freeform 129">
                  <a:extLst>
                    <a:ext uri="{FF2B5EF4-FFF2-40B4-BE49-F238E27FC236}">
                      <a16:creationId xmlns:a16="http://schemas.microsoft.com/office/drawing/2014/main" id="{E8618E44-97A3-144A-92F6-35AB0200FA97}"/>
                    </a:ext>
                  </a:extLst>
                </p:cNvPr>
                <p:cNvSpPr/>
                <p:nvPr/>
              </p:nvSpPr>
              <p:spPr>
                <a:xfrm>
                  <a:off x="474576" y="1340336"/>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1" name="Freeform 130">
                  <a:extLst>
                    <a:ext uri="{FF2B5EF4-FFF2-40B4-BE49-F238E27FC236}">
                      <a16:creationId xmlns:a16="http://schemas.microsoft.com/office/drawing/2014/main" id="{433D34DB-2DAC-5049-A0DB-695CF0613FA6}"/>
                    </a:ext>
                  </a:extLst>
                </p:cNvPr>
                <p:cNvSpPr/>
                <p:nvPr/>
              </p:nvSpPr>
              <p:spPr>
                <a:xfrm>
                  <a:off x="460805" y="1668670"/>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2" name="Freeform 131">
                  <a:extLst>
                    <a:ext uri="{FF2B5EF4-FFF2-40B4-BE49-F238E27FC236}">
                      <a16:creationId xmlns:a16="http://schemas.microsoft.com/office/drawing/2014/main" id="{CF0E0D82-95BB-E543-8547-B99A9DCA7232}"/>
                    </a:ext>
                  </a:extLst>
                </p:cNvPr>
                <p:cNvSpPr/>
                <p:nvPr/>
              </p:nvSpPr>
              <p:spPr>
                <a:xfrm>
                  <a:off x="474576" y="2001282"/>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33" name="Rectangle 132">
                <a:extLst>
                  <a:ext uri="{FF2B5EF4-FFF2-40B4-BE49-F238E27FC236}">
                    <a16:creationId xmlns:a16="http://schemas.microsoft.com/office/drawing/2014/main" id="{01ADA81E-9F22-2E49-823A-EAFE228161ED}"/>
                  </a:ext>
                </a:extLst>
              </p:cNvPr>
              <p:cNvSpPr/>
              <p:nvPr/>
            </p:nvSpPr>
            <p:spPr>
              <a:xfrm rot="16200000">
                <a:off x="-399340" y="1924514"/>
                <a:ext cx="1545978" cy="307777"/>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Source Code</a:t>
                </a:r>
              </a:p>
            </p:txBody>
          </p:sp>
          <p:sp>
            <p:nvSpPr>
              <p:cNvPr id="38" name="Rectangle 37">
                <a:extLst>
                  <a:ext uri="{FF2B5EF4-FFF2-40B4-BE49-F238E27FC236}">
                    <a16:creationId xmlns:a16="http://schemas.microsoft.com/office/drawing/2014/main" id="{9A1734DD-09B8-1841-9E15-E9630DC408F1}"/>
                  </a:ext>
                </a:extLst>
              </p:cNvPr>
              <p:cNvSpPr/>
              <p:nvPr/>
            </p:nvSpPr>
            <p:spPr>
              <a:xfrm>
                <a:off x="309531" y="618869"/>
                <a:ext cx="141417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User Input</a:t>
                </a:r>
              </a:p>
            </p:txBody>
          </p:sp>
        </p:grpSp>
      </p:grpSp>
      <p:grpSp>
        <p:nvGrpSpPr>
          <p:cNvPr id="181" name="Group 180">
            <a:extLst>
              <a:ext uri="{FF2B5EF4-FFF2-40B4-BE49-F238E27FC236}">
                <a16:creationId xmlns:a16="http://schemas.microsoft.com/office/drawing/2014/main" id="{5BD3EBE0-D55D-7447-8AC7-BDF8C4055E14}"/>
              </a:ext>
            </a:extLst>
          </p:cNvPr>
          <p:cNvGrpSpPr/>
          <p:nvPr/>
        </p:nvGrpSpPr>
        <p:grpSpPr>
          <a:xfrm>
            <a:off x="5846808" y="1853559"/>
            <a:ext cx="3155090" cy="2745983"/>
            <a:chOff x="5846808" y="1853559"/>
            <a:chExt cx="3155090" cy="2745983"/>
          </a:xfrm>
        </p:grpSpPr>
        <p:sp>
          <p:nvSpPr>
            <p:cNvPr id="176" name="Rectangle 175">
              <a:extLst>
                <a:ext uri="{FF2B5EF4-FFF2-40B4-BE49-F238E27FC236}">
                  <a16:creationId xmlns:a16="http://schemas.microsoft.com/office/drawing/2014/main" id="{E153CD6E-2330-764F-861D-132A1A97E7B4}"/>
                </a:ext>
              </a:extLst>
            </p:cNvPr>
            <p:cNvSpPr/>
            <p:nvPr/>
          </p:nvSpPr>
          <p:spPr>
            <a:xfrm>
              <a:off x="5846809" y="3317160"/>
              <a:ext cx="2726377" cy="12823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04" name="Group 103">
              <a:extLst>
                <a:ext uri="{FF2B5EF4-FFF2-40B4-BE49-F238E27FC236}">
                  <a16:creationId xmlns:a16="http://schemas.microsoft.com/office/drawing/2014/main" id="{67AD5102-16EE-7E4D-972A-B8A99542D2EC}"/>
                </a:ext>
              </a:extLst>
            </p:cNvPr>
            <p:cNvGrpSpPr/>
            <p:nvPr/>
          </p:nvGrpSpPr>
          <p:grpSpPr>
            <a:xfrm>
              <a:off x="5846808" y="1853559"/>
              <a:ext cx="3155090" cy="2664079"/>
              <a:chOff x="5846808" y="1853559"/>
              <a:chExt cx="3155090" cy="2664079"/>
            </a:xfrm>
          </p:grpSpPr>
          <p:grpSp>
            <p:nvGrpSpPr>
              <p:cNvPr id="109" name="Group 108">
                <a:extLst>
                  <a:ext uri="{FF2B5EF4-FFF2-40B4-BE49-F238E27FC236}">
                    <a16:creationId xmlns:a16="http://schemas.microsoft.com/office/drawing/2014/main" id="{F53F1044-246E-FA45-9464-8B0EDCE08219}"/>
                  </a:ext>
                </a:extLst>
              </p:cNvPr>
              <p:cNvGrpSpPr/>
              <p:nvPr/>
            </p:nvGrpSpPr>
            <p:grpSpPr>
              <a:xfrm>
                <a:off x="6040999" y="3877225"/>
                <a:ext cx="2290141" cy="640413"/>
                <a:chOff x="4488784" y="987542"/>
                <a:chExt cx="1498728" cy="640413"/>
              </a:xfrm>
            </p:grpSpPr>
            <p:sp>
              <p:nvSpPr>
                <p:cNvPr id="136" name="Rounded Rectangle 135">
                  <a:extLst>
                    <a:ext uri="{FF2B5EF4-FFF2-40B4-BE49-F238E27FC236}">
                      <a16:creationId xmlns:a16="http://schemas.microsoft.com/office/drawing/2014/main" id="{29EE075D-A1FF-AE42-AA04-06F10B5B4FDE}"/>
                    </a:ext>
                  </a:extLst>
                </p:cNvPr>
                <p:cNvSpPr/>
                <p:nvPr/>
              </p:nvSpPr>
              <p:spPr>
                <a:xfrm>
                  <a:off x="4489453" y="987542"/>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Temporal Locality</a:t>
                  </a:r>
                </a:p>
              </p:txBody>
            </p:sp>
            <p:sp>
              <p:nvSpPr>
                <p:cNvPr id="135" name="Rounded Rectangle 134">
                  <a:extLst>
                    <a:ext uri="{FF2B5EF4-FFF2-40B4-BE49-F238E27FC236}">
                      <a16:creationId xmlns:a16="http://schemas.microsoft.com/office/drawing/2014/main" id="{42D6631A-2C26-5D4E-9358-2B5A0E2F0C36}"/>
                    </a:ext>
                  </a:extLst>
                </p:cNvPr>
                <p:cNvSpPr/>
                <p:nvPr/>
              </p:nvSpPr>
              <p:spPr>
                <a:xfrm>
                  <a:off x="4488784" y="1362779"/>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Spatial Locality</a:t>
                  </a:r>
                </a:p>
              </p:txBody>
            </p:sp>
          </p:grpSp>
          <p:grpSp>
            <p:nvGrpSpPr>
              <p:cNvPr id="100" name="Group 99">
                <a:extLst>
                  <a:ext uri="{FF2B5EF4-FFF2-40B4-BE49-F238E27FC236}">
                    <a16:creationId xmlns:a16="http://schemas.microsoft.com/office/drawing/2014/main" id="{430DDD9A-9449-5049-B09B-EECEECBCF1A8}"/>
                  </a:ext>
                </a:extLst>
              </p:cNvPr>
              <p:cNvGrpSpPr/>
              <p:nvPr/>
            </p:nvGrpSpPr>
            <p:grpSpPr>
              <a:xfrm>
                <a:off x="8573186" y="1853559"/>
                <a:ext cx="428712" cy="2107967"/>
                <a:chOff x="8573186" y="1853559"/>
                <a:chExt cx="428712" cy="2107967"/>
              </a:xfrm>
            </p:grpSpPr>
            <p:cxnSp>
              <p:nvCxnSpPr>
                <p:cNvPr id="30" name="Straight Connector 29">
                  <a:extLst>
                    <a:ext uri="{FF2B5EF4-FFF2-40B4-BE49-F238E27FC236}">
                      <a16:creationId xmlns:a16="http://schemas.microsoft.com/office/drawing/2014/main" id="{9E84DC83-5B2A-D54F-AB18-AC9064914AF8}"/>
                    </a:ext>
                  </a:extLst>
                </p:cNvPr>
                <p:cNvCxnSpPr>
                  <a:cxnSpLocks/>
                  <a:stCxn id="139" idx="0"/>
                </p:cNvCxnSpPr>
                <p:nvPr/>
              </p:nvCxnSpPr>
              <p:spPr>
                <a:xfrm flipV="1">
                  <a:off x="8865838" y="1855380"/>
                  <a:ext cx="136058" cy="22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195A58-2D91-054E-B8AB-48789FC34419}"/>
                    </a:ext>
                  </a:extLst>
                </p:cNvPr>
                <p:cNvCxnSpPr>
                  <a:cxnSpLocks/>
                </p:cNvCxnSpPr>
                <p:nvPr/>
              </p:nvCxnSpPr>
              <p:spPr>
                <a:xfrm>
                  <a:off x="9001896" y="1853559"/>
                  <a:ext cx="0" cy="2107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6CD66EA-53C8-7244-94B6-615DE3E753F8}"/>
                    </a:ext>
                  </a:extLst>
                </p:cNvPr>
                <p:cNvCxnSpPr>
                  <a:cxnSpLocks/>
                  <a:endCxn id="176" idx="3"/>
                </p:cNvCxnSpPr>
                <p:nvPr/>
              </p:nvCxnSpPr>
              <p:spPr>
                <a:xfrm flipH="1" flipV="1">
                  <a:off x="8573186" y="3958351"/>
                  <a:ext cx="428712"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94" name="Rectangle 193">
                <a:extLst>
                  <a:ext uri="{FF2B5EF4-FFF2-40B4-BE49-F238E27FC236}">
                    <a16:creationId xmlns:a16="http://schemas.microsoft.com/office/drawing/2014/main" id="{E29F4AB6-70A6-434D-9153-52FFF003F570}"/>
                  </a:ext>
                </a:extLst>
              </p:cNvPr>
              <p:cNvSpPr/>
              <p:nvPr/>
            </p:nvSpPr>
            <p:spPr>
              <a:xfrm>
                <a:off x="5846808" y="3201169"/>
                <a:ext cx="2726379"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Locality-based Clustering</a:t>
                </a:r>
              </a:p>
            </p:txBody>
          </p:sp>
        </p:grpSp>
      </p:grpSp>
      <p:grpSp>
        <p:nvGrpSpPr>
          <p:cNvPr id="180" name="Group 179">
            <a:extLst>
              <a:ext uri="{FF2B5EF4-FFF2-40B4-BE49-F238E27FC236}">
                <a16:creationId xmlns:a16="http://schemas.microsoft.com/office/drawing/2014/main" id="{5A69F14A-5249-5844-A11D-44A658F0C3B5}"/>
              </a:ext>
            </a:extLst>
          </p:cNvPr>
          <p:cNvGrpSpPr/>
          <p:nvPr/>
        </p:nvGrpSpPr>
        <p:grpSpPr>
          <a:xfrm>
            <a:off x="-183966" y="2730453"/>
            <a:ext cx="2930889" cy="4572000"/>
            <a:chOff x="-183966" y="2730453"/>
            <a:chExt cx="2930889" cy="4572000"/>
          </a:xfrm>
        </p:grpSpPr>
        <p:sp>
          <p:nvSpPr>
            <p:cNvPr id="243" name="Rectangle 242">
              <a:extLst>
                <a:ext uri="{FF2B5EF4-FFF2-40B4-BE49-F238E27FC236}">
                  <a16:creationId xmlns:a16="http://schemas.microsoft.com/office/drawing/2014/main" id="{5110AF91-9BFD-BF44-8777-B9D6729B6640}"/>
                </a:ext>
              </a:extLst>
            </p:cNvPr>
            <p:cNvSpPr/>
            <p:nvPr/>
          </p:nvSpPr>
          <p:spPr>
            <a:xfrm rot="5400000">
              <a:off x="-122633" y="3778992"/>
              <a:ext cx="2820431" cy="2423184"/>
            </a:xfrm>
            <a:prstGeom prst="rect">
              <a:avLst/>
            </a:prstGeom>
            <a:solidFill>
              <a:schemeClr val="accent2">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79" name="Group 78">
              <a:extLst>
                <a:ext uri="{FF2B5EF4-FFF2-40B4-BE49-F238E27FC236}">
                  <a16:creationId xmlns:a16="http://schemas.microsoft.com/office/drawing/2014/main" id="{B8177D05-EC2A-8043-904F-E5DD0E5C5930}"/>
                </a:ext>
              </a:extLst>
            </p:cNvPr>
            <p:cNvGrpSpPr/>
            <p:nvPr/>
          </p:nvGrpSpPr>
          <p:grpSpPr>
            <a:xfrm>
              <a:off x="537511" y="3721170"/>
              <a:ext cx="1857490" cy="288229"/>
              <a:chOff x="576273" y="3731512"/>
              <a:chExt cx="1857490" cy="288229"/>
            </a:xfrm>
          </p:grpSpPr>
          <p:sp>
            <p:nvSpPr>
              <p:cNvPr id="245" name="Rectangle 244">
                <a:extLst>
                  <a:ext uri="{FF2B5EF4-FFF2-40B4-BE49-F238E27FC236}">
                    <a16:creationId xmlns:a16="http://schemas.microsoft.com/office/drawing/2014/main" id="{ACB84EEB-EC73-2841-B1E5-A92005F0ED1D}"/>
                  </a:ext>
                </a:extLst>
              </p:cNvPr>
              <p:cNvSpPr/>
              <p:nvPr/>
            </p:nvSpPr>
            <p:spPr>
              <a:xfrm rot="5400000">
                <a:off x="1314554" y="2993231"/>
                <a:ext cx="288229" cy="1764792"/>
              </a:xfrm>
              <a:prstGeom prst="rect">
                <a:avLst/>
              </a:prstGeom>
              <a:solidFill>
                <a:schemeClr val="accent2">
                  <a:lumMod val="60000"/>
                  <a:lumOff val="40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Bandwidth</a:t>
                </a:r>
              </a:p>
            </p:txBody>
          </p:sp>
          <p:cxnSp>
            <p:nvCxnSpPr>
              <p:cNvPr id="261" name="Straight Connector 260">
                <a:extLst>
                  <a:ext uri="{FF2B5EF4-FFF2-40B4-BE49-F238E27FC236}">
                    <a16:creationId xmlns:a16="http://schemas.microsoft.com/office/drawing/2014/main" id="{DBDF9D33-3D1A-6E48-9277-3B7CA035F23E}"/>
                  </a:ext>
                </a:extLst>
              </p:cNvPr>
              <p:cNvCxnSpPr>
                <a:cxnSpLocks/>
                <a:endCxn id="245" idx="0"/>
              </p:cNvCxnSpPr>
              <p:nvPr/>
            </p:nvCxnSpPr>
            <p:spPr>
              <a:xfrm flipH="1" flipV="1">
                <a:off x="2341065" y="3875628"/>
                <a:ext cx="92698"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8381FF2A-3F17-AC4A-8677-E2107E14D795}"/>
                </a:ext>
              </a:extLst>
            </p:cNvPr>
            <p:cNvGrpSpPr/>
            <p:nvPr/>
          </p:nvGrpSpPr>
          <p:grpSpPr>
            <a:xfrm>
              <a:off x="537240" y="4143333"/>
              <a:ext cx="1856232" cy="288230"/>
              <a:chOff x="576272" y="4143333"/>
              <a:chExt cx="1856232" cy="288230"/>
            </a:xfrm>
            <a:solidFill>
              <a:schemeClr val="accent2">
                <a:lumMod val="40000"/>
                <a:lumOff val="60000"/>
              </a:schemeClr>
            </a:solidFill>
          </p:grpSpPr>
          <p:sp>
            <p:nvSpPr>
              <p:cNvPr id="255" name="Rectangle 254">
                <a:extLst>
                  <a:ext uri="{FF2B5EF4-FFF2-40B4-BE49-F238E27FC236}">
                    <a16:creationId xmlns:a16="http://schemas.microsoft.com/office/drawing/2014/main" id="{8DF493D5-66AC-684E-9433-AB8474F65F37}"/>
                  </a:ext>
                </a:extLst>
              </p:cNvPr>
              <p:cNvSpPr/>
              <p:nvPr/>
            </p:nvSpPr>
            <p:spPr>
              <a:xfrm rot="5400000">
                <a:off x="1314553" y="3405052"/>
                <a:ext cx="288230" cy="176479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Latency</a:t>
                </a:r>
              </a:p>
            </p:txBody>
          </p:sp>
          <p:cxnSp>
            <p:nvCxnSpPr>
              <p:cNvPr id="262" name="Straight Connector 261">
                <a:extLst>
                  <a:ext uri="{FF2B5EF4-FFF2-40B4-BE49-F238E27FC236}">
                    <a16:creationId xmlns:a16="http://schemas.microsoft.com/office/drawing/2014/main" id="{7F9EF865-00ED-2240-B1DB-10225B23141B}"/>
                  </a:ext>
                </a:extLst>
              </p:cNvPr>
              <p:cNvCxnSpPr>
                <a:cxnSpLocks/>
                <a:endCxn id="255" idx="0"/>
              </p:cNvCxnSpPr>
              <p:nvPr/>
            </p:nvCxnSpPr>
            <p:spPr>
              <a:xfrm flipH="1">
                <a:off x="2341064" y="4285703"/>
                <a:ext cx="91440" cy="1745"/>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AFC33E29-F3B7-DD43-BECE-190EB0D1A404}"/>
                </a:ext>
              </a:extLst>
            </p:cNvPr>
            <p:cNvGrpSpPr/>
            <p:nvPr/>
          </p:nvGrpSpPr>
          <p:grpSpPr>
            <a:xfrm>
              <a:off x="534289" y="4563596"/>
              <a:ext cx="1854318" cy="288231"/>
              <a:chOff x="578390" y="4555153"/>
              <a:chExt cx="1854318" cy="288231"/>
            </a:xfrm>
          </p:grpSpPr>
          <p:sp>
            <p:nvSpPr>
              <p:cNvPr id="256" name="Rectangle 255">
                <a:extLst>
                  <a:ext uri="{FF2B5EF4-FFF2-40B4-BE49-F238E27FC236}">
                    <a16:creationId xmlns:a16="http://schemas.microsoft.com/office/drawing/2014/main" id="{9C8FBBB3-355B-D546-B52D-4DE5262ED37C}"/>
                  </a:ext>
                </a:extLst>
              </p:cNvPr>
              <p:cNvSpPr/>
              <p:nvPr/>
            </p:nvSpPr>
            <p:spPr>
              <a:xfrm rot="5400000">
                <a:off x="1315992" y="3817551"/>
                <a:ext cx="288231" cy="1763436"/>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L1/L2 Cache Capacity</a:t>
                </a:r>
              </a:p>
            </p:txBody>
          </p:sp>
          <p:cxnSp>
            <p:nvCxnSpPr>
              <p:cNvPr id="263" name="Straight Connector 262">
                <a:extLst>
                  <a:ext uri="{FF2B5EF4-FFF2-40B4-BE49-F238E27FC236}">
                    <a16:creationId xmlns:a16="http://schemas.microsoft.com/office/drawing/2014/main" id="{4091E32D-BE45-4E46-9423-0A5A22AFF43B}"/>
                  </a:ext>
                </a:extLst>
              </p:cNvPr>
              <p:cNvCxnSpPr>
                <a:cxnSpLocks/>
                <a:endCxn id="256" idx="0"/>
              </p:cNvCxnSpPr>
              <p:nvPr/>
            </p:nvCxnSpPr>
            <p:spPr>
              <a:xfrm flipH="1" flipV="1">
                <a:off x="2341826" y="4699270"/>
                <a:ext cx="90882"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43D8023-BF1C-884C-9AA7-78A7368A784D}"/>
                </a:ext>
              </a:extLst>
            </p:cNvPr>
            <p:cNvGrpSpPr/>
            <p:nvPr/>
          </p:nvGrpSpPr>
          <p:grpSpPr>
            <a:xfrm>
              <a:off x="534274" y="4986563"/>
              <a:ext cx="1854876" cy="292608"/>
              <a:chOff x="578389" y="4966974"/>
              <a:chExt cx="1854876" cy="292608"/>
            </a:xfrm>
            <a:solidFill>
              <a:srgbClr val="F7CCAD"/>
            </a:solidFill>
          </p:grpSpPr>
          <p:sp>
            <p:nvSpPr>
              <p:cNvPr id="257" name="Rectangle 256">
                <a:extLst>
                  <a:ext uri="{FF2B5EF4-FFF2-40B4-BE49-F238E27FC236}">
                    <a16:creationId xmlns:a16="http://schemas.microsoft.com/office/drawing/2014/main" id="{47B93715-DF46-DF4A-89C9-1D9271404F65}"/>
                  </a:ext>
                </a:extLst>
              </p:cNvPr>
              <p:cNvSpPr/>
              <p:nvPr/>
            </p:nvSpPr>
            <p:spPr>
              <a:xfrm rot="5400000">
                <a:off x="1313803" y="4231560"/>
                <a:ext cx="292608" cy="1763435"/>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L3 Cache Contention</a:t>
                </a:r>
              </a:p>
            </p:txBody>
          </p:sp>
          <p:cxnSp>
            <p:nvCxnSpPr>
              <p:cNvPr id="264" name="Straight Connector 263">
                <a:extLst>
                  <a:ext uri="{FF2B5EF4-FFF2-40B4-BE49-F238E27FC236}">
                    <a16:creationId xmlns:a16="http://schemas.microsoft.com/office/drawing/2014/main" id="{E4CAE7BE-3FC3-BD4D-9D73-2137D190BB26}"/>
                  </a:ext>
                </a:extLst>
              </p:cNvPr>
              <p:cNvCxnSpPr>
                <a:cxnSpLocks/>
                <a:endCxn id="257" idx="0"/>
              </p:cNvCxnSpPr>
              <p:nvPr/>
            </p:nvCxnSpPr>
            <p:spPr>
              <a:xfrm flipH="1" flipV="1">
                <a:off x="2341825" y="5113278"/>
                <a:ext cx="91440"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E64C76E6-8EA4-6543-B24D-A034083EA913}"/>
                </a:ext>
              </a:extLst>
            </p:cNvPr>
            <p:cNvGrpSpPr/>
            <p:nvPr/>
          </p:nvGrpSpPr>
          <p:grpSpPr>
            <a:xfrm>
              <a:off x="530314" y="5428381"/>
              <a:ext cx="1855866" cy="292608"/>
              <a:chOff x="578390" y="5377499"/>
              <a:chExt cx="1855866" cy="292805"/>
            </a:xfrm>
          </p:grpSpPr>
          <p:sp>
            <p:nvSpPr>
              <p:cNvPr id="258" name="Rectangle 257">
                <a:extLst>
                  <a:ext uri="{FF2B5EF4-FFF2-40B4-BE49-F238E27FC236}">
                    <a16:creationId xmlns:a16="http://schemas.microsoft.com/office/drawing/2014/main" id="{A0D24CE7-D35A-C843-871B-8ABD67784FAB}"/>
                  </a:ext>
                </a:extLst>
              </p:cNvPr>
              <p:cNvSpPr/>
              <p:nvPr/>
            </p:nvSpPr>
            <p:spPr>
              <a:xfrm rot="5400000">
                <a:off x="1314008" y="4641881"/>
                <a:ext cx="292805" cy="1764041"/>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 Cache Capacity</a:t>
                </a:r>
              </a:p>
            </p:txBody>
          </p:sp>
          <p:cxnSp>
            <p:nvCxnSpPr>
              <p:cNvPr id="265" name="Straight Connector 264">
                <a:extLst>
                  <a:ext uri="{FF2B5EF4-FFF2-40B4-BE49-F238E27FC236}">
                    <a16:creationId xmlns:a16="http://schemas.microsoft.com/office/drawing/2014/main" id="{A00127A9-DE25-974F-BB19-3BFCBE74F2E8}"/>
                  </a:ext>
                </a:extLst>
              </p:cNvPr>
              <p:cNvCxnSpPr>
                <a:cxnSpLocks/>
                <a:endCxn id="258" idx="0"/>
              </p:cNvCxnSpPr>
              <p:nvPr/>
            </p:nvCxnSpPr>
            <p:spPr>
              <a:xfrm flipH="1" flipV="1">
                <a:off x="2342432" y="5523903"/>
                <a:ext cx="91824"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2FF01A75-0F98-F642-822C-21CB13110432}"/>
                </a:ext>
              </a:extLst>
            </p:cNvPr>
            <p:cNvGrpSpPr/>
            <p:nvPr/>
          </p:nvGrpSpPr>
          <p:grpSpPr>
            <a:xfrm>
              <a:off x="530973" y="5870200"/>
              <a:ext cx="1858714" cy="292608"/>
              <a:chOff x="578389" y="5789319"/>
              <a:chExt cx="1858714" cy="292608"/>
            </a:xfrm>
            <a:solidFill>
              <a:srgbClr val="F7CCAD"/>
            </a:solidFill>
          </p:grpSpPr>
          <p:sp>
            <p:nvSpPr>
              <p:cNvPr id="259" name="Rectangle 258">
                <a:extLst>
                  <a:ext uri="{FF2B5EF4-FFF2-40B4-BE49-F238E27FC236}">
                    <a16:creationId xmlns:a16="http://schemas.microsoft.com/office/drawing/2014/main" id="{8A56611B-D5C3-9B48-B68B-267D7CEC58F6}"/>
                  </a:ext>
                </a:extLst>
              </p:cNvPr>
              <p:cNvSpPr/>
              <p:nvPr/>
            </p:nvSpPr>
            <p:spPr>
              <a:xfrm rot="5400000">
                <a:off x="1314106" y="5053602"/>
                <a:ext cx="292608" cy="176404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Compute-Bound</a:t>
                </a:r>
              </a:p>
            </p:txBody>
          </p:sp>
          <p:cxnSp>
            <p:nvCxnSpPr>
              <p:cNvPr id="266" name="Straight Connector 265">
                <a:extLst>
                  <a:ext uri="{FF2B5EF4-FFF2-40B4-BE49-F238E27FC236}">
                    <a16:creationId xmlns:a16="http://schemas.microsoft.com/office/drawing/2014/main" id="{C2B32F69-526B-2041-8DFD-F26911037B49}"/>
                  </a:ext>
                </a:extLst>
              </p:cNvPr>
              <p:cNvCxnSpPr>
                <a:cxnSpLocks/>
                <a:endCxn id="259" idx="0"/>
              </p:cNvCxnSpPr>
              <p:nvPr/>
            </p:nvCxnSpPr>
            <p:spPr>
              <a:xfrm flipH="1" flipV="1">
                <a:off x="2342431" y="5935623"/>
                <a:ext cx="94672"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AED7BDFC-6819-A546-B750-007439F4C1E6}"/>
                </a:ext>
              </a:extLst>
            </p:cNvPr>
            <p:cNvSpPr/>
            <p:nvPr/>
          </p:nvSpPr>
          <p:spPr>
            <a:xfrm rot="16200000">
              <a:off x="-2005341" y="4847176"/>
              <a:ext cx="4572000" cy="33855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Memory Bottleneck Classes</a:t>
              </a:r>
            </a:p>
          </p:txBody>
        </p:sp>
        <p:sp>
          <p:nvSpPr>
            <p:cNvPr id="220" name="Rectangle 219">
              <a:extLst>
                <a:ext uri="{FF2B5EF4-FFF2-40B4-BE49-F238E27FC236}">
                  <a16:creationId xmlns:a16="http://schemas.microsoft.com/office/drawing/2014/main" id="{09C1FB5C-1A31-494E-9FF6-6AD0C88F744A}"/>
                </a:ext>
              </a:extLst>
            </p:cNvPr>
            <p:cNvSpPr/>
            <p:nvPr/>
          </p:nvSpPr>
          <p:spPr>
            <a:xfrm>
              <a:off x="-183966" y="3224820"/>
              <a:ext cx="29308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Methodology Output</a:t>
              </a:r>
            </a:p>
          </p:txBody>
        </p:sp>
      </p:grpSp>
      <p:grpSp>
        <p:nvGrpSpPr>
          <p:cNvPr id="105" name="Group 104">
            <a:extLst>
              <a:ext uri="{FF2B5EF4-FFF2-40B4-BE49-F238E27FC236}">
                <a16:creationId xmlns:a16="http://schemas.microsoft.com/office/drawing/2014/main" id="{7BD2A736-93A3-1348-BB50-5C925BE3867E}"/>
              </a:ext>
            </a:extLst>
          </p:cNvPr>
          <p:cNvGrpSpPr/>
          <p:nvPr/>
        </p:nvGrpSpPr>
        <p:grpSpPr>
          <a:xfrm>
            <a:off x="5839230" y="3958351"/>
            <a:ext cx="3162666" cy="2825927"/>
            <a:chOff x="5839230" y="3958351"/>
            <a:chExt cx="3162666" cy="2825927"/>
          </a:xfrm>
        </p:grpSpPr>
        <p:grpSp>
          <p:nvGrpSpPr>
            <p:cNvPr id="161" name="Group 160">
              <a:extLst>
                <a:ext uri="{FF2B5EF4-FFF2-40B4-BE49-F238E27FC236}">
                  <a16:creationId xmlns:a16="http://schemas.microsoft.com/office/drawing/2014/main" id="{0220B01A-B958-CD45-864B-20A0AEE3B640}"/>
                </a:ext>
              </a:extLst>
            </p:cNvPr>
            <p:cNvGrpSpPr/>
            <p:nvPr/>
          </p:nvGrpSpPr>
          <p:grpSpPr>
            <a:xfrm>
              <a:off x="5839232" y="4712174"/>
              <a:ext cx="2733954" cy="2072104"/>
              <a:chOff x="6709876" y="2394997"/>
              <a:chExt cx="2733954" cy="2072104"/>
            </a:xfrm>
          </p:grpSpPr>
          <p:sp>
            <p:nvSpPr>
              <p:cNvPr id="162" name="Rectangle 161">
                <a:extLst>
                  <a:ext uri="{FF2B5EF4-FFF2-40B4-BE49-F238E27FC236}">
                    <a16:creationId xmlns:a16="http://schemas.microsoft.com/office/drawing/2014/main" id="{FBD98893-3B55-1540-B6DC-C5EA9FC39F24}"/>
                  </a:ext>
                </a:extLst>
              </p:cNvPr>
              <p:cNvSpPr/>
              <p:nvPr/>
            </p:nvSpPr>
            <p:spPr>
              <a:xfrm>
                <a:off x="6709876" y="2394997"/>
                <a:ext cx="2733954" cy="2072104"/>
              </a:xfrm>
              <a:prstGeom prst="rect">
                <a:avLst/>
              </a:prstGeom>
              <a:solidFill>
                <a:srgbClr val="FFFF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64" name="Group 163">
                <a:extLst>
                  <a:ext uri="{FF2B5EF4-FFF2-40B4-BE49-F238E27FC236}">
                    <a16:creationId xmlns:a16="http://schemas.microsoft.com/office/drawing/2014/main" id="{26A3FA54-59C6-6A41-8243-D059022367D3}"/>
                  </a:ext>
                </a:extLst>
              </p:cNvPr>
              <p:cNvGrpSpPr/>
              <p:nvPr/>
            </p:nvGrpSpPr>
            <p:grpSpPr>
              <a:xfrm>
                <a:off x="6911643" y="3037437"/>
                <a:ext cx="2287368" cy="1336136"/>
                <a:chOff x="7342803" y="785533"/>
                <a:chExt cx="2287368" cy="1336136"/>
              </a:xfrm>
            </p:grpSpPr>
            <p:grpSp>
              <p:nvGrpSpPr>
                <p:cNvPr id="167" name="Group 166">
                  <a:extLst>
                    <a:ext uri="{FF2B5EF4-FFF2-40B4-BE49-F238E27FC236}">
                      <a16:creationId xmlns:a16="http://schemas.microsoft.com/office/drawing/2014/main" id="{2BD570D6-697F-C940-9CF1-F18F374158E6}"/>
                    </a:ext>
                  </a:extLst>
                </p:cNvPr>
                <p:cNvGrpSpPr/>
                <p:nvPr/>
              </p:nvGrpSpPr>
              <p:grpSpPr>
                <a:xfrm>
                  <a:off x="7342803" y="1190909"/>
                  <a:ext cx="2268820" cy="930760"/>
                  <a:chOff x="4856024" y="2742516"/>
                  <a:chExt cx="2268820" cy="930760"/>
                </a:xfrm>
              </p:grpSpPr>
              <p:sp>
                <p:nvSpPr>
                  <p:cNvPr id="169" name="Rounded Rectangle 168">
                    <a:extLst>
                      <a:ext uri="{FF2B5EF4-FFF2-40B4-BE49-F238E27FC236}">
                        <a16:creationId xmlns:a16="http://schemas.microsoft.com/office/drawing/2014/main" id="{9E8C29A8-F117-2445-BCAE-D643E82DE6E0}"/>
                      </a:ext>
                    </a:extLst>
                  </p:cNvPr>
                  <p:cNvSpPr/>
                  <p:nvPr/>
                </p:nvSpPr>
                <p:spPr>
                  <a:xfrm>
                    <a:off x="4856024" y="2742516"/>
                    <a:ext cx="2268820" cy="323519"/>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LLC MPKI</a:t>
                    </a:r>
                  </a:p>
                </p:txBody>
              </p:sp>
              <p:sp>
                <p:nvSpPr>
                  <p:cNvPr id="170" name="Rounded Rectangle 169">
                    <a:extLst>
                      <a:ext uri="{FF2B5EF4-FFF2-40B4-BE49-F238E27FC236}">
                        <a16:creationId xmlns:a16="http://schemas.microsoft.com/office/drawing/2014/main" id="{A91CF9B5-CB62-2347-86B3-10DBCF38E5AB}"/>
                      </a:ext>
                    </a:extLst>
                  </p:cNvPr>
                  <p:cNvSpPr/>
                  <p:nvPr/>
                </p:nvSpPr>
                <p:spPr>
                  <a:xfrm>
                    <a:off x="4856024" y="3160205"/>
                    <a:ext cx="2268819" cy="513071"/>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Last-to-First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Miss Ratio (LFMR)</a:t>
                    </a:r>
                  </a:p>
                </p:txBody>
              </p:sp>
            </p:grpSp>
            <p:sp>
              <p:nvSpPr>
                <p:cNvPr id="166" name="Rounded Rectangle 165">
                  <a:extLst>
                    <a:ext uri="{FF2B5EF4-FFF2-40B4-BE49-F238E27FC236}">
                      <a16:creationId xmlns:a16="http://schemas.microsoft.com/office/drawing/2014/main" id="{03EDAE7C-784D-2A4E-8C34-AAC75FE6602D}"/>
                    </a:ext>
                  </a:extLst>
                </p:cNvPr>
                <p:cNvSpPr/>
                <p:nvPr/>
              </p:nvSpPr>
              <p:spPr>
                <a:xfrm>
                  <a:off x="7342803" y="785533"/>
                  <a:ext cx="2287368" cy="314220"/>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Arithmetic Intensity</a:t>
                  </a:r>
                </a:p>
              </p:txBody>
            </p:sp>
          </p:grpSp>
        </p:grpSp>
        <p:sp>
          <p:nvSpPr>
            <p:cNvPr id="198" name="Rectangle 197">
              <a:extLst>
                <a:ext uri="{FF2B5EF4-FFF2-40B4-BE49-F238E27FC236}">
                  <a16:creationId xmlns:a16="http://schemas.microsoft.com/office/drawing/2014/main" id="{A16657A7-B43E-744C-9D7C-AA01AD285B96}"/>
                </a:ext>
              </a:extLst>
            </p:cNvPr>
            <p:cNvSpPr/>
            <p:nvPr/>
          </p:nvSpPr>
          <p:spPr>
            <a:xfrm>
              <a:off x="5839230" y="4719979"/>
              <a:ext cx="2733956" cy="557784"/>
            </a:xfrm>
            <a:prstGeom prst="rect">
              <a:avLst/>
            </a:prstGeom>
            <a:solidFill>
              <a:srgbClr val="333F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Memory Bottleneck Class.</a:t>
              </a:r>
            </a:p>
          </p:txBody>
        </p:sp>
        <p:grpSp>
          <p:nvGrpSpPr>
            <p:cNvPr id="102" name="Group 101">
              <a:extLst>
                <a:ext uri="{FF2B5EF4-FFF2-40B4-BE49-F238E27FC236}">
                  <a16:creationId xmlns:a16="http://schemas.microsoft.com/office/drawing/2014/main" id="{C077B7A4-27FC-2D45-88F0-FA4DE83CBDB3}"/>
                </a:ext>
              </a:extLst>
            </p:cNvPr>
            <p:cNvGrpSpPr/>
            <p:nvPr/>
          </p:nvGrpSpPr>
          <p:grpSpPr>
            <a:xfrm>
              <a:off x="8565610" y="3958351"/>
              <a:ext cx="436286" cy="1817116"/>
              <a:chOff x="8565610" y="3958351"/>
              <a:chExt cx="436286" cy="1817116"/>
            </a:xfrm>
          </p:grpSpPr>
          <p:cxnSp>
            <p:nvCxnSpPr>
              <p:cNvPr id="179" name="Straight Arrow Connector 178">
                <a:extLst>
                  <a:ext uri="{FF2B5EF4-FFF2-40B4-BE49-F238E27FC236}">
                    <a16:creationId xmlns:a16="http://schemas.microsoft.com/office/drawing/2014/main" id="{EF1A96B5-9A92-EC4B-8A85-EAE616D9A494}"/>
                  </a:ext>
                </a:extLst>
              </p:cNvPr>
              <p:cNvCxnSpPr>
                <a:cxnSpLocks/>
              </p:cNvCxnSpPr>
              <p:nvPr/>
            </p:nvCxnSpPr>
            <p:spPr>
              <a:xfrm flipH="1">
                <a:off x="8565610" y="5775467"/>
                <a:ext cx="43628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4009172-7064-4346-9621-ABE20B301D86}"/>
                  </a:ext>
                </a:extLst>
              </p:cNvPr>
              <p:cNvCxnSpPr>
                <a:cxnSpLocks/>
              </p:cNvCxnSpPr>
              <p:nvPr/>
            </p:nvCxnSpPr>
            <p:spPr>
              <a:xfrm>
                <a:off x="9001125" y="3958351"/>
                <a:ext cx="0" cy="18171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4" name="Straight Connector 183">
            <a:extLst>
              <a:ext uri="{FF2B5EF4-FFF2-40B4-BE49-F238E27FC236}">
                <a16:creationId xmlns:a16="http://schemas.microsoft.com/office/drawing/2014/main" id="{5605DF4A-F3F2-CC4D-9023-CFBE3E0AB169}"/>
              </a:ext>
            </a:extLst>
          </p:cNvPr>
          <p:cNvCxnSpPr>
            <a:cxnSpLocks/>
          </p:cNvCxnSpPr>
          <p:nvPr/>
        </p:nvCxnSpPr>
        <p:spPr>
          <a:xfrm>
            <a:off x="309531" y="3108880"/>
            <a:ext cx="838955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34" name="Group 133">
            <a:extLst>
              <a:ext uri="{FF2B5EF4-FFF2-40B4-BE49-F238E27FC236}">
                <a16:creationId xmlns:a16="http://schemas.microsoft.com/office/drawing/2014/main" id="{871793EA-946C-D245-9D0F-6EA93A29D1D5}"/>
              </a:ext>
            </a:extLst>
          </p:cNvPr>
          <p:cNvGrpSpPr/>
          <p:nvPr/>
        </p:nvGrpSpPr>
        <p:grpSpPr>
          <a:xfrm>
            <a:off x="33822" y="686024"/>
            <a:ext cx="8962501" cy="5760017"/>
            <a:chOff x="33822" y="686024"/>
            <a:chExt cx="8962501" cy="5760017"/>
          </a:xfrm>
        </p:grpSpPr>
        <p:sp>
          <p:nvSpPr>
            <p:cNvPr id="138" name="Rectangle 137">
              <a:extLst>
                <a:ext uri="{FF2B5EF4-FFF2-40B4-BE49-F238E27FC236}">
                  <a16:creationId xmlns:a16="http://schemas.microsoft.com/office/drawing/2014/main" id="{D5562ACF-C6DB-1A46-B272-F5357ED42020}"/>
                </a:ext>
              </a:extLst>
            </p:cNvPr>
            <p:cNvSpPr/>
            <p:nvPr/>
          </p:nvSpPr>
          <p:spPr>
            <a:xfrm>
              <a:off x="33822" y="4635910"/>
              <a:ext cx="5743809" cy="181013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1" name="Rectangle 150">
              <a:extLst>
                <a:ext uri="{FF2B5EF4-FFF2-40B4-BE49-F238E27FC236}">
                  <a16:creationId xmlns:a16="http://schemas.microsoft.com/office/drawing/2014/main" id="{9B398435-B761-C045-8E60-F79024C3C2CE}"/>
                </a:ext>
              </a:extLst>
            </p:cNvPr>
            <p:cNvSpPr/>
            <p:nvPr/>
          </p:nvSpPr>
          <p:spPr>
            <a:xfrm>
              <a:off x="42687" y="3142410"/>
              <a:ext cx="8953636" cy="1508370"/>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 name="Rectangle 151">
              <a:extLst>
                <a:ext uri="{FF2B5EF4-FFF2-40B4-BE49-F238E27FC236}">
                  <a16:creationId xmlns:a16="http://schemas.microsoft.com/office/drawing/2014/main" id="{49D826FC-7E49-0640-99E2-623234613C47}"/>
                </a:ext>
              </a:extLst>
            </p:cNvPr>
            <p:cNvSpPr/>
            <p:nvPr/>
          </p:nvSpPr>
          <p:spPr>
            <a:xfrm>
              <a:off x="92924" y="686024"/>
              <a:ext cx="5278691" cy="234555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6" name="Rounded Rectangle 155">
              <a:extLst>
                <a:ext uri="{FF2B5EF4-FFF2-40B4-BE49-F238E27FC236}">
                  <a16:creationId xmlns:a16="http://schemas.microsoft.com/office/drawing/2014/main" id="{4AD0DCEF-0174-E54A-B1DC-128ABE5B826A}"/>
                </a:ext>
              </a:extLst>
            </p:cNvPr>
            <p:cNvSpPr/>
            <p:nvPr/>
          </p:nvSpPr>
          <p:spPr>
            <a:xfrm>
              <a:off x="5468456" y="1108404"/>
              <a:ext cx="1487695" cy="161774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7" name="Rectangle 156">
            <a:extLst>
              <a:ext uri="{FF2B5EF4-FFF2-40B4-BE49-F238E27FC236}">
                <a16:creationId xmlns:a16="http://schemas.microsoft.com/office/drawing/2014/main" id="{27300F7A-9EAC-6546-A643-33005BCCBA16}"/>
              </a:ext>
            </a:extLst>
          </p:cNvPr>
          <p:cNvSpPr/>
          <p:nvPr/>
        </p:nvSpPr>
        <p:spPr>
          <a:xfrm>
            <a:off x="5076893" y="6446041"/>
            <a:ext cx="661453" cy="42459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009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fade">
                                      <p:cBhvr>
                                        <p:cTn id="7"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The Performance Perspective</a:t>
            </a:r>
          </a:p>
        </p:txBody>
      </p:sp>
      <p:sp>
        <p:nvSpPr>
          <p:cNvPr id="3" name="Content Placeholder 2"/>
          <p:cNvSpPr>
            <a:spLocks noGrp="1"/>
          </p:cNvSpPr>
          <p:nvPr>
            <p:ph idx="1"/>
          </p:nvPr>
        </p:nvSpPr>
        <p:spPr>
          <a:xfrm>
            <a:off x="228600" y="997529"/>
            <a:ext cx="8915400" cy="5193723"/>
          </a:xfrm>
        </p:spPr>
        <p:txBody>
          <a:bodyPr/>
          <a:lstStyle/>
          <a:p>
            <a:r>
              <a:rPr lang="en-US" sz="1800" dirty="0"/>
              <a:t>Onur Mutlu, Jared Stark, Chris Wilkerson, and Yale N. </a:t>
            </a:r>
            <a:r>
              <a:rPr lang="en-US" sz="1800" dirty="0" err="1"/>
              <a:t>Patt</a:t>
            </a:r>
            <a:r>
              <a:rPr lang="en-US" sz="1800" dirty="0"/>
              <a:t>, </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"Runahead Execution: An Alternative to Very Large Instruction Windows for Out-of-order Processors"</a:t>
            </a:r>
            <a:br>
              <a:rPr lang="en-US" sz="1800" dirty="0">
                <a:solidFill>
                  <a:srgbClr val="0432FF"/>
                </a:solidFill>
              </a:rPr>
            </a:br>
            <a:r>
              <a:rPr lang="en-US" sz="1800" i="1" dirty="0"/>
              <a:t>Proceedings of the </a:t>
            </a:r>
            <a:r>
              <a:rPr lang="en-US" sz="1800" i="1" dirty="0">
                <a:hlinkClick r:id="rId3"/>
              </a:rPr>
              <a:t>9th International Symposium on High-Performance Computer Architecture</a:t>
            </a:r>
            <a:r>
              <a:rPr lang="en-US" sz="1800" i="1" dirty="0"/>
              <a:t> (</a:t>
            </a:r>
            <a:r>
              <a:rPr lang="en-US" sz="1800" b="1" i="1" dirty="0"/>
              <a:t>HPCA</a:t>
            </a:r>
            <a:r>
              <a:rPr lang="en-US" sz="1800" i="1" dirty="0"/>
              <a:t>)</a:t>
            </a:r>
            <a:r>
              <a:rPr lang="en-US" sz="1800" dirty="0"/>
              <a:t>, pages 129-140, Anaheim, CA, February 2003. </a:t>
            </a:r>
            <a:r>
              <a:rPr lang="en-US" sz="1800" dirty="0">
                <a:hlinkClick r:id="rId4"/>
              </a:rPr>
              <a:t>Slides (pdf)</a:t>
            </a:r>
            <a:r>
              <a:rPr lang="en-US" sz="1800" dirty="0"/>
              <a:t> </a:t>
            </a:r>
            <a:r>
              <a:rPr lang="en-US" sz="1800" b="1" i="1" dirty="0"/>
              <a:t> </a:t>
            </a:r>
          </a:p>
          <a:p>
            <a:pPr marL="327025" lvl="1" indent="0">
              <a:buNone/>
            </a:pPr>
            <a:r>
              <a:rPr lang="en-US" sz="1600" b="1" i="1" dirty="0">
                <a:solidFill>
                  <a:srgbClr val="FF0000"/>
                </a:solidFill>
              </a:rPr>
              <a:t>One of the 15 computer arch. papers of 2003 selected as Top Picks by IEEE Micro.</a:t>
            </a:r>
            <a:br>
              <a:rPr lang="en-US" sz="1600" dirty="0">
                <a:solidFill>
                  <a:srgbClr val="FF0000"/>
                </a:solidFill>
              </a:rPr>
            </a:br>
            <a:r>
              <a:rPr lang="en-US" sz="1600" b="1" i="1" dirty="0">
                <a:solidFill>
                  <a:srgbClr val="FF0000"/>
                </a:solidFill>
              </a:rPr>
              <a:t>HPCA Test of Time Award (awarded in 2021).</a:t>
            </a:r>
            <a:endParaRPr lang="en-US" sz="1600" dirty="0">
              <a:solidFill>
                <a:srgbClr val="FF0000"/>
              </a:solidFill>
            </a:endParaRPr>
          </a:p>
          <a:p>
            <a:pPr marL="0" indent="0">
              <a:buNone/>
            </a:pPr>
            <a:br>
              <a:rPr lang="en-US" sz="1800" dirty="0"/>
            </a:br>
            <a:endParaRPr lang="en-US" sz="1800" dirty="0"/>
          </a:p>
          <a:p>
            <a:endParaRPr lang="en-US" sz="2200" dirty="0"/>
          </a:p>
        </p:txBody>
      </p:sp>
      <p:sp>
        <p:nvSpPr>
          <p:cNvPr id="4" name="Slide Number Placeholder 3"/>
          <p:cNvSpPr>
            <a:spLocks noGrp="1"/>
          </p:cNvSpPr>
          <p:nvPr>
            <p:ph type="sldNum" sz="quarter" idx="11"/>
          </p:nvPr>
        </p:nvSpPr>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C693BED2-1B18-8744-B8F0-03CBD3594789}" type="slidenum">
              <a:rPr kumimoji="0" lang="en-US" altLang="en-US" sz="1600" b="0" i="0" u="none" strike="noStrike" kern="1200" cap="none" spc="0" normalizeH="0" baseline="0" noProof="0">
                <a:ln>
                  <a:noFill/>
                </a:ln>
                <a:solidFill>
                  <a:srgbClr val="000000"/>
                </a:solidFill>
                <a:effectLst/>
                <a:uLnTx/>
                <a:uFillTx/>
                <a:latin typeface="Garamond" charset="0"/>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24</a:t>
            </a:fld>
            <a:endParaRPr kumimoji="0" lang="en-US" alt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6" name="Picture 5"/>
          <p:cNvPicPr>
            <a:picLocks noChangeAspect="1"/>
          </p:cNvPicPr>
          <p:nvPr/>
        </p:nvPicPr>
        <p:blipFill>
          <a:blip r:embed="rId5"/>
          <a:stretch>
            <a:fillRect/>
          </a:stretch>
        </p:blipFill>
        <p:spPr>
          <a:xfrm>
            <a:off x="0" y="3828774"/>
            <a:ext cx="9144000" cy="2495826"/>
          </a:xfrm>
          <a:prstGeom prst="rect">
            <a:avLst/>
          </a:prstGeom>
        </p:spPr>
      </p:pic>
    </p:spTree>
    <p:extLst>
      <p:ext uri="{BB962C8B-B14F-4D97-AF65-F5344CB8AC3E}">
        <p14:creationId xmlns:p14="http://schemas.microsoft.com/office/powerpoint/2010/main" val="542891243"/>
      </p:ext>
    </p:extLst>
  </p:cSld>
  <p:clrMapOvr>
    <a:masterClrMapping/>
  </p:clrMapOvr>
  <p:transition/>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9B8D7-9C14-C143-B781-628DC7A2D1FF}"/>
              </a:ext>
            </a:extLst>
          </p:cNvPr>
          <p:cNvSpPr>
            <a:spLocks noGrp="1"/>
          </p:cNvSpPr>
          <p:nvPr>
            <p:ph type="title"/>
          </p:nvPr>
        </p:nvSpPr>
        <p:spPr/>
        <p:txBody>
          <a:bodyPr/>
          <a:lstStyle/>
          <a:p>
            <a:r>
              <a:rPr lang="en-US" sz="3200" dirty="0"/>
              <a:t>Step 3: Memory Bottleneck Classification (1/2)</a:t>
            </a:r>
          </a:p>
        </p:txBody>
      </p:sp>
      <p:sp>
        <p:nvSpPr>
          <p:cNvPr id="4" name="Rounded Rectangle 3">
            <a:extLst>
              <a:ext uri="{FF2B5EF4-FFF2-40B4-BE49-F238E27FC236}">
                <a16:creationId xmlns:a16="http://schemas.microsoft.com/office/drawing/2014/main" id="{A93E776C-E039-A64B-B0F2-869F21028337}"/>
              </a:ext>
            </a:extLst>
          </p:cNvPr>
          <p:cNvSpPr/>
          <p:nvPr/>
        </p:nvSpPr>
        <p:spPr>
          <a:xfrm>
            <a:off x="75991" y="813916"/>
            <a:ext cx="8987622" cy="1727403"/>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b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Arithmetic Intensity (AI)</a:t>
            </a:r>
            <a:br>
              <a:rPr kumimoji="0" lang="en-US" sz="28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br>
            <a:endParaRPr kumimoji="0" lang="en-US" sz="5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floating-point/arithmetic operations per L1 cache lines accessed</a:t>
            </a:r>
            <a:b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endParaRPr kumimoji="0" lang="en-US" sz="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shows </a:t>
            </a:r>
            <a:r>
              <a:rPr kumimoji="0" lang="en-US" sz="2400" b="1" i="0" u="none" strike="noStrike" kern="1200" cap="none" spc="0" normalizeH="0" baseline="0" noProof="0" dirty="0">
                <a:ln>
                  <a:noFill/>
                </a:ln>
                <a:solidFill>
                  <a:srgbClr val="7030A0"/>
                </a:solidFill>
                <a:effectLst/>
                <a:uLnTx/>
                <a:uFillTx/>
                <a:latin typeface="Cambria" panose="02040503050406030204" pitchFamily="18" charset="0"/>
                <a:ea typeface="+mn-ea"/>
                <a:cs typeface="Arial" panose="020B0604020202020204" pitchFamily="34" charset="0"/>
              </a:rPr>
              <a:t>computational intensity </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per memory request</a:t>
            </a:r>
            <a:b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 name="Rounded Rectangle 6">
            <a:extLst>
              <a:ext uri="{FF2B5EF4-FFF2-40B4-BE49-F238E27FC236}">
                <a16:creationId xmlns:a16="http://schemas.microsoft.com/office/drawing/2014/main" id="{507883F3-CB48-FC4F-A9BA-9E572046607D}"/>
              </a:ext>
            </a:extLst>
          </p:cNvPr>
          <p:cNvSpPr/>
          <p:nvPr/>
        </p:nvSpPr>
        <p:spPr>
          <a:xfrm>
            <a:off x="75991" y="2711989"/>
            <a:ext cx="8987622" cy="1727403"/>
          </a:xfrm>
          <a:prstGeom prst="roundRect">
            <a:avLst/>
          </a:prstGeom>
          <a:solidFill>
            <a:schemeClr val="accent6">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b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LLC Misses-per-Kilo-Instructions (MPKI)</a:t>
            </a:r>
            <a:b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br>
            <a:endParaRPr kumimoji="0" lang="en-US" sz="500" b="1" i="0" u="none" strike="noStrike" kern="1200" cap="none" spc="0" normalizeH="0" baseline="0" noProof="0" dirty="0">
              <a:ln>
                <a:noFill/>
              </a:ln>
              <a:solidFill>
                <a:srgbClr val="70AD47"/>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LLC misses per one thousand instructions</a:t>
            </a:r>
            <a:b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endParaRPr kumimoji="0" lang="en-US" sz="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shows </a:t>
            </a:r>
            <a:r>
              <a:rPr kumimoji="0" lang="en-US" sz="24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memory intensity</a:t>
            </a:r>
            <a:endParaRPr kumimoji="0" lang="en-US" sz="2000" b="1" i="0" u="none" strike="noStrike" kern="1200" cap="none" spc="0" normalizeH="0" baseline="0" noProof="0" dirty="0">
              <a:ln>
                <a:noFill/>
              </a:ln>
              <a:solidFill>
                <a:srgbClr val="7030A0"/>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8" name="Rounded Rectangle 7">
            <a:extLst>
              <a:ext uri="{FF2B5EF4-FFF2-40B4-BE49-F238E27FC236}">
                <a16:creationId xmlns:a16="http://schemas.microsoft.com/office/drawing/2014/main" id="{F3A33352-8D02-E04F-93A8-36FB658B5D3A}"/>
              </a:ext>
            </a:extLst>
          </p:cNvPr>
          <p:cNvSpPr/>
          <p:nvPr/>
        </p:nvSpPr>
        <p:spPr>
          <a:xfrm>
            <a:off x="75991" y="4610062"/>
            <a:ext cx="8987622" cy="1727403"/>
          </a:xfrm>
          <a:prstGeom prst="roundRect">
            <a:avLst/>
          </a:prstGeom>
          <a:solidFill>
            <a:schemeClr val="accent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br>
            <a:r>
              <a:rPr kumimoji="0" lang="en-US" sz="2800" b="1" i="0" u="none" strike="noStrike" kern="1200" cap="none" spc="0" normalizeH="0" baseline="0" noProof="0" dirty="0">
                <a:ln>
                  <a:noFill/>
                </a:ln>
                <a:solidFill>
                  <a:srgbClr val="ED7D31"/>
                </a:solidFill>
                <a:effectLst/>
                <a:uLnTx/>
                <a:uFillTx/>
                <a:latin typeface="Cambria" panose="02040503050406030204" pitchFamily="18" charset="0"/>
                <a:ea typeface="+mn-ea"/>
                <a:cs typeface="+mn-cs"/>
              </a:rPr>
              <a:t>Last-to-First Miss Ratio (LFMR)</a:t>
            </a:r>
            <a:br>
              <a:rPr kumimoji="0" lang="en-US" sz="500" b="1"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br>
            <a:endParaRPr kumimoji="0" lang="en-US" sz="500" b="1"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LLC misses per L1 misses</a:t>
            </a:r>
            <a:b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endParaRPr kumimoji="0" lang="en-US" sz="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shows if an application </a:t>
            </a:r>
            <a:r>
              <a:rPr kumimoji="0" lang="en-US" sz="24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benefits from L2/L3 caches</a:t>
            </a:r>
            <a:endParaRPr kumimoji="0" lang="en-US" sz="2000" b="1" i="0" u="none" strike="noStrike" kern="1200" cap="none" spc="0" normalizeH="0" baseline="0" noProof="0" dirty="0">
              <a:ln>
                <a:noFill/>
              </a:ln>
              <a:solidFill>
                <a:srgbClr val="7030A0"/>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Tree>
    <p:extLst>
      <p:ext uri="{BB962C8B-B14F-4D97-AF65-F5344CB8AC3E}">
        <p14:creationId xmlns:p14="http://schemas.microsoft.com/office/powerpoint/2010/main" val="1895993318"/>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652E-FCDE-894E-960B-093E3B733EF3}"/>
              </a:ext>
            </a:extLst>
          </p:cNvPr>
          <p:cNvSpPr>
            <a:spLocks noGrp="1"/>
          </p:cNvSpPr>
          <p:nvPr>
            <p:ph type="title"/>
          </p:nvPr>
        </p:nvSpPr>
        <p:spPr/>
        <p:txBody>
          <a:bodyPr/>
          <a:lstStyle/>
          <a:p>
            <a:r>
              <a:rPr lang="en-US" sz="3200" dirty="0"/>
              <a:t>Step 3: Memory Bottleneck Classification (2/2)</a:t>
            </a:r>
          </a:p>
        </p:txBody>
      </p:sp>
      <p:sp>
        <p:nvSpPr>
          <p:cNvPr id="3" name="Content Placeholder 2">
            <a:extLst>
              <a:ext uri="{FF2B5EF4-FFF2-40B4-BE49-F238E27FC236}">
                <a16:creationId xmlns:a16="http://schemas.microsoft.com/office/drawing/2014/main" id="{AC46BFED-3922-D843-8C58-2A4F2B896BA6}"/>
              </a:ext>
            </a:extLst>
          </p:cNvPr>
          <p:cNvSpPr>
            <a:spLocks noGrp="1"/>
          </p:cNvSpPr>
          <p:nvPr>
            <p:ph idx="1"/>
          </p:nvPr>
        </p:nvSpPr>
        <p:spPr>
          <a:xfrm>
            <a:off x="-5827" y="792756"/>
            <a:ext cx="8987622" cy="1323642"/>
          </a:xfrm>
        </p:spPr>
        <p:txBody>
          <a:bodyPr/>
          <a:lstStyle/>
          <a:p>
            <a:r>
              <a:rPr lang="en-US" b="1" dirty="0">
                <a:solidFill>
                  <a:schemeClr val="accent1">
                    <a:lumMod val="75000"/>
                  </a:schemeClr>
                </a:solidFill>
              </a:rPr>
              <a:t>Goal: </a:t>
            </a:r>
            <a:r>
              <a:rPr lang="en-US" dirty="0"/>
              <a:t>identify</a:t>
            </a:r>
            <a:r>
              <a:rPr lang="en-US" dirty="0">
                <a:solidFill>
                  <a:schemeClr val="accent1">
                    <a:lumMod val="75000"/>
                  </a:schemeClr>
                </a:solidFill>
              </a:rPr>
              <a:t> </a:t>
            </a:r>
            <a:r>
              <a:rPr lang="en-US" dirty="0"/>
              <a:t>the specific </a:t>
            </a:r>
            <a:r>
              <a:rPr lang="en-US" dirty="0">
                <a:solidFill>
                  <a:schemeClr val="accent5"/>
                </a:solidFill>
              </a:rPr>
              <a:t>sources of data movement </a:t>
            </a:r>
            <a:r>
              <a:rPr lang="en-US" dirty="0"/>
              <a:t>bottlenecks</a:t>
            </a:r>
          </a:p>
        </p:txBody>
      </p:sp>
      <p:grpSp>
        <p:nvGrpSpPr>
          <p:cNvPr id="14" name="Group 13">
            <a:extLst>
              <a:ext uri="{FF2B5EF4-FFF2-40B4-BE49-F238E27FC236}">
                <a16:creationId xmlns:a16="http://schemas.microsoft.com/office/drawing/2014/main" id="{86FA803D-9239-2A48-B5DB-BE2A11B964E9}"/>
              </a:ext>
            </a:extLst>
          </p:cNvPr>
          <p:cNvGrpSpPr/>
          <p:nvPr/>
        </p:nvGrpSpPr>
        <p:grpSpPr>
          <a:xfrm>
            <a:off x="248685" y="2077363"/>
            <a:ext cx="3241964" cy="2309975"/>
            <a:chOff x="5493571" y="713530"/>
            <a:chExt cx="3241964" cy="2309975"/>
          </a:xfrm>
        </p:grpSpPr>
        <p:sp>
          <p:nvSpPr>
            <p:cNvPr id="16" name="Rounded Rectangle 15">
              <a:extLst>
                <a:ext uri="{FF2B5EF4-FFF2-40B4-BE49-F238E27FC236}">
                  <a16:creationId xmlns:a16="http://schemas.microsoft.com/office/drawing/2014/main" id="{48A74E2D-B346-4343-B28C-46F5486C450D}"/>
                </a:ext>
              </a:extLst>
            </p:cNvPr>
            <p:cNvSpPr/>
            <p:nvPr/>
          </p:nvSpPr>
          <p:spPr>
            <a:xfrm rot="5400000">
              <a:off x="6088247" y="376218"/>
              <a:ext cx="2052611" cy="3241964"/>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7" name="Group 16">
              <a:extLst>
                <a:ext uri="{FF2B5EF4-FFF2-40B4-BE49-F238E27FC236}">
                  <a16:creationId xmlns:a16="http://schemas.microsoft.com/office/drawing/2014/main" id="{27D506A2-2D83-1740-8EE3-DDDE4677DB27}"/>
                </a:ext>
              </a:extLst>
            </p:cNvPr>
            <p:cNvGrpSpPr/>
            <p:nvPr/>
          </p:nvGrpSpPr>
          <p:grpSpPr>
            <a:xfrm>
              <a:off x="5812044" y="713530"/>
              <a:ext cx="2646942" cy="385689"/>
              <a:chOff x="5882737" y="736482"/>
              <a:chExt cx="2646942" cy="385689"/>
            </a:xfrm>
          </p:grpSpPr>
          <p:sp>
            <p:nvSpPr>
              <p:cNvPr id="18" name="Rectangle 17">
                <a:extLst>
                  <a:ext uri="{FF2B5EF4-FFF2-40B4-BE49-F238E27FC236}">
                    <a16:creationId xmlns:a16="http://schemas.microsoft.com/office/drawing/2014/main" id="{272F69AF-AAF8-B84B-9712-546F64E76BC7}"/>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CB8DCBE5-9997-7A45-969E-E6BAFCC2B72C}"/>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DAMOV-SIM Simulator</a:t>
                </a:r>
              </a:p>
            </p:txBody>
          </p:sp>
        </p:grpSp>
      </p:grpSp>
      <p:grpSp>
        <p:nvGrpSpPr>
          <p:cNvPr id="20" name="Group 19">
            <a:extLst>
              <a:ext uri="{FF2B5EF4-FFF2-40B4-BE49-F238E27FC236}">
                <a16:creationId xmlns:a16="http://schemas.microsoft.com/office/drawing/2014/main" id="{9AD8E6E5-350F-9E41-810F-C543D5490CE2}"/>
              </a:ext>
            </a:extLst>
          </p:cNvPr>
          <p:cNvGrpSpPr/>
          <p:nvPr/>
        </p:nvGrpSpPr>
        <p:grpSpPr>
          <a:xfrm>
            <a:off x="75991" y="2563381"/>
            <a:ext cx="3588707" cy="1805663"/>
            <a:chOff x="5278720" y="1343991"/>
            <a:chExt cx="2210591" cy="1423850"/>
          </a:xfrm>
        </p:grpSpPr>
        <p:grpSp>
          <p:nvGrpSpPr>
            <p:cNvPr id="21" name="Group 20">
              <a:extLst>
                <a:ext uri="{FF2B5EF4-FFF2-40B4-BE49-F238E27FC236}">
                  <a16:creationId xmlns:a16="http://schemas.microsoft.com/office/drawing/2014/main" id="{6DEA2C40-C291-2549-86FC-552ECDD01061}"/>
                </a:ext>
              </a:extLst>
            </p:cNvPr>
            <p:cNvGrpSpPr/>
            <p:nvPr/>
          </p:nvGrpSpPr>
          <p:grpSpPr>
            <a:xfrm>
              <a:off x="5575959" y="1343991"/>
              <a:ext cx="1616112" cy="1154394"/>
              <a:chOff x="4488718" y="4513524"/>
              <a:chExt cx="1141898" cy="839646"/>
            </a:xfrm>
          </p:grpSpPr>
          <p:sp>
            <p:nvSpPr>
              <p:cNvPr id="23" name="Rounded Rectangle 22">
                <a:extLst>
                  <a:ext uri="{FF2B5EF4-FFF2-40B4-BE49-F238E27FC236}">
                    <a16:creationId xmlns:a16="http://schemas.microsoft.com/office/drawing/2014/main" id="{C519CAA4-D568-C542-AB78-AE8498B4E202}"/>
                  </a:ext>
                </a:extLst>
              </p:cNvPr>
              <p:cNvSpPr/>
              <p:nvPr/>
            </p:nvSpPr>
            <p:spPr>
              <a:xfrm>
                <a:off x="4488718" y="4513524"/>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Arial" panose="020B0604020202020204" pitchFamily="34" charset="0"/>
                  <a:ea typeface="+mn-ea"/>
                  <a:cs typeface="Arial" panose="020B0604020202020204" pitchFamily="34" charset="0"/>
                </a:endParaRPr>
              </a:p>
            </p:txBody>
          </p:sp>
          <p:grpSp>
            <p:nvGrpSpPr>
              <p:cNvPr id="24" name="Group 23">
                <a:extLst>
                  <a:ext uri="{FF2B5EF4-FFF2-40B4-BE49-F238E27FC236}">
                    <a16:creationId xmlns:a16="http://schemas.microsoft.com/office/drawing/2014/main" id="{E56A4055-2BE5-7446-ABD1-8498242F23D5}"/>
                  </a:ext>
                </a:extLst>
              </p:cNvPr>
              <p:cNvGrpSpPr/>
              <p:nvPr/>
            </p:nvGrpSpPr>
            <p:grpSpPr>
              <a:xfrm>
                <a:off x="4612752" y="4562853"/>
                <a:ext cx="950503" cy="790315"/>
                <a:chOff x="5407524" y="3939604"/>
                <a:chExt cx="1291345" cy="1073716"/>
              </a:xfrm>
            </p:grpSpPr>
            <p:grpSp>
              <p:nvGrpSpPr>
                <p:cNvPr id="25" name="Group 24">
                  <a:extLst>
                    <a:ext uri="{FF2B5EF4-FFF2-40B4-BE49-F238E27FC236}">
                      <a16:creationId xmlns:a16="http://schemas.microsoft.com/office/drawing/2014/main" id="{56D9CCC4-FAFE-8A41-8B3E-8EE370DE1B96}"/>
                    </a:ext>
                  </a:extLst>
                </p:cNvPr>
                <p:cNvGrpSpPr/>
                <p:nvPr/>
              </p:nvGrpSpPr>
              <p:grpSpPr>
                <a:xfrm>
                  <a:off x="5407524" y="3939604"/>
                  <a:ext cx="1291345" cy="820577"/>
                  <a:chOff x="5850860" y="2018859"/>
                  <a:chExt cx="953311" cy="622201"/>
                </a:xfrm>
              </p:grpSpPr>
              <p:cxnSp>
                <p:nvCxnSpPr>
                  <p:cNvPr id="27" name="Straight Connector 26">
                    <a:extLst>
                      <a:ext uri="{FF2B5EF4-FFF2-40B4-BE49-F238E27FC236}">
                        <a16:creationId xmlns:a16="http://schemas.microsoft.com/office/drawing/2014/main" id="{BF0C06DB-32C0-0340-A770-FAE1DECAC762}"/>
                      </a:ext>
                    </a:extLst>
                  </p:cNvPr>
                  <p:cNvCxnSpPr>
                    <a:cxnSpLocks/>
                  </p:cNvCxnSpPr>
                  <p:nvPr/>
                </p:nvCxnSpPr>
                <p:spPr>
                  <a:xfrm>
                    <a:off x="5852420"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F895AE25-69AB-BB4E-8FF9-B82FF5B561A4}"/>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29" name="Freeform 28">
                    <a:extLst>
                      <a:ext uri="{FF2B5EF4-FFF2-40B4-BE49-F238E27FC236}">
                        <a16:creationId xmlns:a16="http://schemas.microsoft.com/office/drawing/2014/main" id="{B9906C46-1692-D647-9BB9-6D87DD31BFAA}"/>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6" name="Rectangle 25">
                  <a:extLst>
                    <a:ext uri="{FF2B5EF4-FFF2-40B4-BE49-F238E27FC236}">
                      <a16:creationId xmlns:a16="http://schemas.microsoft.com/office/drawing/2014/main" id="{87C42433-AC6C-FB43-A2E4-23DED5E56A9F}"/>
                    </a:ext>
                  </a:extLst>
                </p:cNvPr>
                <p:cNvSpPr/>
                <p:nvPr/>
              </p:nvSpPr>
              <p:spPr>
                <a:xfrm>
                  <a:off x="5791849" y="4749512"/>
                  <a:ext cx="522694" cy="26380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22" name="Rectangle 21">
              <a:extLst>
                <a:ext uri="{FF2B5EF4-FFF2-40B4-BE49-F238E27FC236}">
                  <a16:creationId xmlns:a16="http://schemas.microsoft.com/office/drawing/2014/main" id="{59B812DF-7235-D545-8232-A671235F96E4}"/>
                </a:ext>
              </a:extLst>
            </p:cNvPr>
            <p:cNvSpPr/>
            <p:nvPr/>
          </p:nvSpPr>
          <p:spPr>
            <a:xfrm>
              <a:off x="5278720" y="2476605"/>
              <a:ext cx="2210591" cy="29123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sp>
        <p:nvSpPr>
          <p:cNvPr id="36" name="TextBox 21">
            <a:extLst>
              <a:ext uri="{FF2B5EF4-FFF2-40B4-BE49-F238E27FC236}">
                <a16:creationId xmlns:a16="http://schemas.microsoft.com/office/drawing/2014/main" id="{3C39DEBB-3C7B-0647-8D98-C0399FACBADC}"/>
              </a:ext>
            </a:extLst>
          </p:cNvPr>
          <p:cNvSpPr txBox="1"/>
          <p:nvPr/>
        </p:nvSpPr>
        <p:spPr>
          <a:xfrm>
            <a:off x="3915478" y="1629554"/>
            <a:ext cx="606552" cy="307777"/>
          </a:xfrm>
          <a:prstGeom prst="rect">
            <a:avLst/>
          </a:prstGeom>
          <a:noFill/>
          <a:ln w="1905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152" name="Rectangle 151">
            <a:extLst>
              <a:ext uri="{FF2B5EF4-FFF2-40B4-BE49-F238E27FC236}">
                <a16:creationId xmlns:a16="http://schemas.microsoft.com/office/drawing/2014/main" id="{3EC4A947-DA4E-594E-BE2C-2F6350A19AE6}"/>
              </a:ext>
            </a:extLst>
          </p:cNvPr>
          <p:cNvSpPr/>
          <p:nvPr/>
        </p:nvSpPr>
        <p:spPr>
          <a:xfrm>
            <a:off x="279738" y="4452594"/>
            <a:ext cx="331141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Integrated </a:t>
            </a:r>
            <a:r>
              <a:rPr kumimoji="0" lang="en-US" sz="1800" b="0"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mn-ea"/>
                <a:cs typeface="+mn-cs"/>
              </a:rPr>
              <a:t>ZSim</a:t>
            </a:r>
            <a:r>
              <a:rPr kumimoji="0" lang="en-US" sz="1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 and </a:t>
            </a:r>
            <a:r>
              <a:rPr kumimoji="0" lang="en-US" sz="1800" b="0"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mn-ea"/>
                <a:cs typeface="+mn-cs"/>
              </a:rPr>
              <a:t>Ramulator</a:t>
            </a:r>
            <a:r>
              <a:rPr kumimoji="0" lang="en-US" sz="1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 </a:t>
            </a:r>
          </a:p>
        </p:txBody>
      </p:sp>
      <p:sp>
        <p:nvSpPr>
          <p:cNvPr id="4" name="Rectangle 3">
            <a:extLst>
              <a:ext uri="{FF2B5EF4-FFF2-40B4-BE49-F238E27FC236}">
                <a16:creationId xmlns:a16="http://schemas.microsoft.com/office/drawing/2014/main" id="{9459DF8D-D6A8-3E4E-BABA-62CFC5CF5D09}"/>
              </a:ext>
            </a:extLst>
          </p:cNvPr>
          <p:cNvSpPr/>
          <p:nvPr/>
        </p:nvSpPr>
        <p:spPr>
          <a:xfrm>
            <a:off x="0" y="5086590"/>
            <a:ext cx="9144000" cy="113877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Scalability Analysis: </a:t>
            </a:r>
          </a:p>
          <a:p>
            <a:pPr marL="800100" marR="0" lvl="1" indent="-34290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 4, 16, 64, and 256 out-of-order/in-order host and NDP CPU cores</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3D-stacked memory as main memory</a:t>
            </a:r>
          </a:p>
        </p:txBody>
      </p:sp>
      <p:cxnSp>
        <p:nvCxnSpPr>
          <p:cNvPr id="146" name="Elbow Connector 145">
            <a:extLst>
              <a:ext uri="{FF2B5EF4-FFF2-40B4-BE49-F238E27FC236}">
                <a16:creationId xmlns:a16="http://schemas.microsoft.com/office/drawing/2014/main" id="{85AF62A0-8B3D-4E4F-867E-4B979129DDE6}"/>
              </a:ext>
            </a:extLst>
          </p:cNvPr>
          <p:cNvCxnSpPr>
            <a:cxnSpLocks/>
            <a:stCxn id="16" idx="0"/>
          </p:cNvCxnSpPr>
          <p:nvPr/>
        </p:nvCxnSpPr>
        <p:spPr>
          <a:xfrm>
            <a:off x="3490649" y="3361034"/>
            <a:ext cx="338802" cy="771977"/>
          </a:xfrm>
          <a:prstGeom prst="bentConnector3">
            <a:avLst>
              <a:gd name="adj1" fmla="val 52249"/>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5" name="TextBox 21">
            <a:extLst>
              <a:ext uri="{FF2B5EF4-FFF2-40B4-BE49-F238E27FC236}">
                <a16:creationId xmlns:a16="http://schemas.microsoft.com/office/drawing/2014/main" id="{3F198B7F-3A05-3146-A44A-6C5D3F4A95E0}"/>
              </a:ext>
            </a:extLst>
          </p:cNvPr>
          <p:cNvSpPr txBox="1"/>
          <p:nvPr/>
        </p:nvSpPr>
        <p:spPr>
          <a:xfrm>
            <a:off x="5421396" y="3236002"/>
            <a:ext cx="606552" cy="307777"/>
          </a:xfrm>
          <a:prstGeom prst="rect">
            <a:avLst/>
          </a:prstGeom>
          <a:noFill/>
          <a:ln w="1905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107" name="Rounded Rectangle 16">
            <a:extLst>
              <a:ext uri="{FF2B5EF4-FFF2-40B4-BE49-F238E27FC236}">
                <a16:creationId xmlns:a16="http://schemas.microsoft.com/office/drawing/2014/main" id="{261DE15B-7581-524D-8107-5CAA78794812}"/>
              </a:ext>
            </a:extLst>
          </p:cNvPr>
          <p:cNvSpPr/>
          <p:nvPr/>
        </p:nvSpPr>
        <p:spPr>
          <a:xfrm>
            <a:off x="3809123" y="3513922"/>
            <a:ext cx="5196072" cy="1206520"/>
          </a:xfrm>
          <a:prstGeom prst="roundRect">
            <a:avLst/>
          </a:prstGeom>
          <a:solidFill>
            <a:schemeClr val="accent2">
              <a:lumMod val="20000"/>
              <a:lumOff val="80000"/>
            </a:schemeClr>
          </a:solidFill>
          <a:ln w="19050"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33" name="Rectangle 132">
            <a:extLst>
              <a:ext uri="{FF2B5EF4-FFF2-40B4-BE49-F238E27FC236}">
                <a16:creationId xmlns:a16="http://schemas.microsoft.com/office/drawing/2014/main" id="{58A08E2F-78B5-DF42-9776-E09E0C5128B0}"/>
              </a:ext>
            </a:extLst>
          </p:cNvPr>
          <p:cNvSpPr/>
          <p:nvPr/>
        </p:nvSpPr>
        <p:spPr>
          <a:xfrm>
            <a:off x="4817121" y="3161107"/>
            <a:ext cx="3026598" cy="369332"/>
          </a:xfrm>
          <a:prstGeom prst="rect">
            <a:avLst/>
          </a:prstGeom>
          <a:ln w="19050">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Configuration 2: </a:t>
            </a: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NDP System</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cxnSp>
        <p:nvCxnSpPr>
          <p:cNvPr id="139" name="Straight Arrow Connector 39">
            <a:extLst>
              <a:ext uri="{FF2B5EF4-FFF2-40B4-BE49-F238E27FC236}">
                <a16:creationId xmlns:a16="http://schemas.microsoft.com/office/drawing/2014/main" id="{42AA12C0-F8B8-424A-92D8-B7445A3C99D7}"/>
              </a:ext>
            </a:extLst>
          </p:cNvPr>
          <p:cNvCxnSpPr>
            <a:cxnSpLocks/>
          </p:cNvCxnSpPr>
          <p:nvPr/>
        </p:nvCxnSpPr>
        <p:spPr>
          <a:xfrm flipH="1" flipV="1">
            <a:off x="5031556" y="4147023"/>
            <a:ext cx="698254" cy="1"/>
          </a:xfrm>
          <a:prstGeom prst="straightConnector1">
            <a:avLst/>
          </a:prstGeom>
          <a:noFill/>
          <a:ln w="19050" cap="flat" cmpd="sng" algn="ctr">
            <a:solidFill>
              <a:schemeClr val="tx1"/>
            </a:solidFill>
            <a:prstDash val="solid"/>
            <a:miter lim="800000"/>
            <a:headEnd type="triangle"/>
            <a:tailEnd type="triangle"/>
          </a:ln>
          <a:effectLst/>
        </p:spPr>
      </p:cxnSp>
      <p:sp>
        <p:nvSpPr>
          <p:cNvPr id="12" name="Rectangle 11">
            <a:extLst>
              <a:ext uri="{FF2B5EF4-FFF2-40B4-BE49-F238E27FC236}">
                <a16:creationId xmlns:a16="http://schemas.microsoft.com/office/drawing/2014/main" id="{CDE7DA31-0358-2C4E-8A45-11597B3ED3C1}"/>
              </a:ext>
            </a:extLst>
          </p:cNvPr>
          <p:cNvSpPr/>
          <p:nvPr/>
        </p:nvSpPr>
        <p:spPr>
          <a:xfrm>
            <a:off x="4853520" y="3883254"/>
            <a:ext cx="995785"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Off-chip link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0" name="Group 29">
            <a:extLst>
              <a:ext uri="{FF2B5EF4-FFF2-40B4-BE49-F238E27FC236}">
                <a16:creationId xmlns:a16="http://schemas.microsoft.com/office/drawing/2014/main" id="{70731D16-64B1-A64F-AF76-8DC2672A8886}"/>
              </a:ext>
            </a:extLst>
          </p:cNvPr>
          <p:cNvGrpSpPr/>
          <p:nvPr/>
        </p:nvGrpSpPr>
        <p:grpSpPr>
          <a:xfrm>
            <a:off x="3490649" y="1543719"/>
            <a:ext cx="5514546" cy="1817315"/>
            <a:chOff x="3490649" y="1543719"/>
            <a:chExt cx="5514546" cy="1817315"/>
          </a:xfrm>
        </p:grpSpPr>
        <p:cxnSp>
          <p:nvCxnSpPr>
            <p:cNvPr id="143" name="Elbow Connector 142">
              <a:extLst>
                <a:ext uri="{FF2B5EF4-FFF2-40B4-BE49-F238E27FC236}">
                  <a16:creationId xmlns:a16="http://schemas.microsoft.com/office/drawing/2014/main" id="{523BB6F5-9DAA-D14C-8E55-A741BD01FA69}"/>
                </a:ext>
              </a:extLst>
            </p:cNvPr>
            <p:cNvCxnSpPr>
              <a:cxnSpLocks/>
              <a:stCxn id="16" idx="0"/>
              <a:endCxn id="38" idx="1"/>
            </p:cNvCxnSpPr>
            <p:nvPr/>
          </p:nvCxnSpPr>
          <p:spPr>
            <a:xfrm flipV="1">
              <a:off x="3490649" y="2510734"/>
              <a:ext cx="318474" cy="850300"/>
            </a:xfrm>
            <a:prstGeom prst="bentConnector3">
              <a:avLst>
                <a:gd name="adj1" fmla="val 5631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5C49B1B4-58EF-6D4C-B3CA-71B6C470A04B}"/>
                </a:ext>
              </a:extLst>
            </p:cNvPr>
            <p:cNvGrpSpPr/>
            <p:nvPr/>
          </p:nvGrpSpPr>
          <p:grpSpPr>
            <a:xfrm>
              <a:off x="3809123" y="1543719"/>
              <a:ext cx="5196072" cy="1570275"/>
              <a:chOff x="3809123" y="1543719"/>
              <a:chExt cx="5196072" cy="1570275"/>
            </a:xfrm>
          </p:grpSpPr>
          <p:grpSp>
            <p:nvGrpSpPr>
              <p:cNvPr id="11" name="Group 10">
                <a:extLst>
                  <a:ext uri="{FF2B5EF4-FFF2-40B4-BE49-F238E27FC236}">
                    <a16:creationId xmlns:a16="http://schemas.microsoft.com/office/drawing/2014/main" id="{6D7BA481-A516-3246-82E7-B609D7F37EFE}"/>
                  </a:ext>
                </a:extLst>
              </p:cNvPr>
              <p:cNvGrpSpPr/>
              <p:nvPr/>
            </p:nvGrpSpPr>
            <p:grpSpPr>
              <a:xfrm>
                <a:off x="3809123" y="1543719"/>
                <a:ext cx="5196072" cy="1570275"/>
                <a:chOff x="3809123" y="1543719"/>
                <a:chExt cx="5196072" cy="1570275"/>
              </a:xfrm>
            </p:grpSpPr>
            <p:grpSp>
              <p:nvGrpSpPr>
                <p:cNvPr id="10" name="Group 9">
                  <a:extLst>
                    <a:ext uri="{FF2B5EF4-FFF2-40B4-BE49-F238E27FC236}">
                      <a16:creationId xmlns:a16="http://schemas.microsoft.com/office/drawing/2014/main" id="{B7D561C6-E8E9-024E-AFEA-2174644D685A}"/>
                    </a:ext>
                  </a:extLst>
                </p:cNvPr>
                <p:cNvGrpSpPr/>
                <p:nvPr/>
              </p:nvGrpSpPr>
              <p:grpSpPr>
                <a:xfrm>
                  <a:off x="3809123" y="1907474"/>
                  <a:ext cx="5196072" cy="1206520"/>
                  <a:chOff x="3809123" y="1907474"/>
                  <a:chExt cx="5196072" cy="1206520"/>
                </a:xfrm>
              </p:grpSpPr>
              <p:sp>
                <p:nvSpPr>
                  <p:cNvPr id="38" name="Rounded Rectangle 16">
                    <a:extLst>
                      <a:ext uri="{FF2B5EF4-FFF2-40B4-BE49-F238E27FC236}">
                        <a16:creationId xmlns:a16="http://schemas.microsoft.com/office/drawing/2014/main" id="{0A0105EE-0F73-754B-89DE-34D4D31DEC19}"/>
                      </a:ext>
                    </a:extLst>
                  </p:cNvPr>
                  <p:cNvSpPr/>
                  <p:nvPr/>
                </p:nvSpPr>
                <p:spPr>
                  <a:xfrm>
                    <a:off x="3809123" y="1907474"/>
                    <a:ext cx="5196072" cy="1206520"/>
                  </a:xfrm>
                  <a:prstGeom prst="roundRect">
                    <a:avLst/>
                  </a:prstGeom>
                  <a:solidFill>
                    <a:schemeClr val="accent4">
                      <a:lumMod val="20000"/>
                      <a:lumOff val="80000"/>
                    </a:schemeClr>
                  </a:solidFill>
                  <a:ln w="19050"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9" name="Group 8">
                    <a:extLst>
                      <a:ext uri="{FF2B5EF4-FFF2-40B4-BE49-F238E27FC236}">
                        <a16:creationId xmlns:a16="http://schemas.microsoft.com/office/drawing/2014/main" id="{84917BEB-C0DB-D44A-B4B9-EFE87250FB0A}"/>
                      </a:ext>
                    </a:extLst>
                  </p:cNvPr>
                  <p:cNvGrpSpPr/>
                  <p:nvPr/>
                </p:nvGrpSpPr>
                <p:grpSpPr>
                  <a:xfrm>
                    <a:off x="3883765" y="1951496"/>
                    <a:ext cx="5046461" cy="1064564"/>
                    <a:chOff x="3883765" y="1951496"/>
                    <a:chExt cx="5046461" cy="1064564"/>
                  </a:xfrm>
                </p:grpSpPr>
                <p:sp>
                  <p:nvSpPr>
                    <p:cNvPr id="37" name="Rounded Rectangle 36">
                      <a:extLst>
                        <a:ext uri="{FF2B5EF4-FFF2-40B4-BE49-F238E27FC236}">
                          <a16:creationId xmlns:a16="http://schemas.microsoft.com/office/drawing/2014/main" id="{D698562E-6979-AB46-9ECB-135C68A85774}"/>
                        </a:ext>
                      </a:extLst>
                    </p:cNvPr>
                    <p:cNvSpPr/>
                    <p:nvPr/>
                  </p:nvSpPr>
                  <p:spPr>
                    <a:xfrm>
                      <a:off x="8068457" y="1951496"/>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39" name="Rounded Rectangle 45">
                      <a:extLst>
                        <a:ext uri="{FF2B5EF4-FFF2-40B4-BE49-F238E27FC236}">
                          <a16:creationId xmlns:a16="http://schemas.microsoft.com/office/drawing/2014/main" id="{4CD66A41-5F50-9548-A444-1871A9C857FA}"/>
                        </a:ext>
                      </a:extLst>
                    </p:cNvPr>
                    <p:cNvSpPr/>
                    <p:nvPr/>
                  </p:nvSpPr>
                  <p:spPr>
                    <a:xfrm>
                      <a:off x="3883765" y="2238596"/>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40" name="Rounded Rectangle 45">
                      <a:extLst>
                        <a:ext uri="{FF2B5EF4-FFF2-40B4-BE49-F238E27FC236}">
                          <a16:creationId xmlns:a16="http://schemas.microsoft.com/office/drawing/2014/main" id="{CDCB153F-B0E9-C143-8764-2B7AE25FB33C}"/>
                        </a:ext>
                      </a:extLst>
                    </p:cNvPr>
                    <p:cNvSpPr/>
                    <p:nvPr/>
                  </p:nvSpPr>
                  <p:spPr>
                    <a:xfrm>
                      <a:off x="3962326" y="2324084"/>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41" name="Rounded Rectangle 45">
                      <a:extLst>
                        <a:ext uri="{FF2B5EF4-FFF2-40B4-BE49-F238E27FC236}">
                          <a16:creationId xmlns:a16="http://schemas.microsoft.com/office/drawing/2014/main" id="{901C1550-E145-A447-9586-F5BAD7CC48C6}"/>
                        </a:ext>
                      </a:extLst>
                    </p:cNvPr>
                    <p:cNvSpPr/>
                    <p:nvPr/>
                  </p:nvSpPr>
                  <p:spPr>
                    <a:xfrm>
                      <a:off x="4040886" y="2409572"/>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grpSp>
                  <p:nvGrpSpPr>
                    <p:cNvPr id="42" name="Agrupar 91">
                      <a:extLst>
                        <a:ext uri="{FF2B5EF4-FFF2-40B4-BE49-F238E27FC236}">
                          <a16:creationId xmlns:a16="http://schemas.microsoft.com/office/drawing/2014/main" id="{323F78D9-D150-AB48-A27E-03424ED53E1C}"/>
                        </a:ext>
                      </a:extLst>
                    </p:cNvPr>
                    <p:cNvGrpSpPr/>
                    <p:nvPr/>
                  </p:nvGrpSpPr>
                  <p:grpSpPr>
                    <a:xfrm>
                      <a:off x="4929088" y="2042796"/>
                      <a:ext cx="2271551" cy="973264"/>
                      <a:chOff x="2073801" y="2468870"/>
                      <a:chExt cx="3935753" cy="1735047"/>
                    </a:xfrm>
                  </p:grpSpPr>
                  <p:sp>
                    <p:nvSpPr>
                      <p:cNvPr id="55" name="Rounded Rectangle 22">
                        <a:extLst>
                          <a:ext uri="{FF2B5EF4-FFF2-40B4-BE49-F238E27FC236}">
                            <a16:creationId xmlns:a16="http://schemas.microsoft.com/office/drawing/2014/main" id="{2D1C0868-7048-3E4D-9AD9-35746BB601D2}"/>
                          </a:ext>
                        </a:extLst>
                      </p:cNvPr>
                      <p:cNvSpPr/>
                      <p:nvPr/>
                    </p:nvSpPr>
                    <p:spPr>
                      <a:xfrm>
                        <a:off x="3476428" y="25606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6" name="Rounded Rectangle 27">
                        <a:extLst>
                          <a:ext uri="{FF2B5EF4-FFF2-40B4-BE49-F238E27FC236}">
                            <a16:creationId xmlns:a16="http://schemas.microsoft.com/office/drawing/2014/main" id="{8E3E1B47-735A-7049-A592-618D872AB90D}"/>
                          </a:ext>
                        </a:extLst>
                      </p:cNvPr>
                      <p:cNvSpPr/>
                      <p:nvPr/>
                    </p:nvSpPr>
                    <p:spPr>
                      <a:xfrm>
                        <a:off x="2073801" y="26811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7" name="Rounded Rectangle 22">
                        <a:extLst>
                          <a:ext uri="{FF2B5EF4-FFF2-40B4-BE49-F238E27FC236}">
                            <a16:creationId xmlns:a16="http://schemas.microsoft.com/office/drawing/2014/main" id="{5BCE22E1-DACE-0346-970A-5F1E18B78D5A}"/>
                          </a:ext>
                        </a:extLst>
                      </p:cNvPr>
                      <p:cNvSpPr/>
                      <p:nvPr/>
                    </p:nvSpPr>
                    <p:spPr>
                      <a:xfrm>
                        <a:off x="5405663" y="2468870"/>
                        <a:ext cx="603891" cy="1735047"/>
                      </a:xfrm>
                      <a:prstGeom prst="roundRect">
                        <a:avLst/>
                      </a:prstGeom>
                      <a:solidFill>
                        <a:schemeClr val="accent4">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L3</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8" name="Rounded Rectangle 22">
                        <a:extLst>
                          <a:ext uri="{FF2B5EF4-FFF2-40B4-BE49-F238E27FC236}">
                            <a16:creationId xmlns:a16="http://schemas.microsoft.com/office/drawing/2014/main" id="{C44C4762-C93B-2949-BF0B-D375B93FBD3E}"/>
                          </a:ext>
                        </a:extLst>
                      </p:cNvPr>
                      <p:cNvSpPr/>
                      <p:nvPr/>
                    </p:nvSpPr>
                    <p:spPr>
                      <a:xfrm>
                        <a:off x="3612545" y="27130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9" name="Rounded Rectangle 27">
                        <a:extLst>
                          <a:ext uri="{FF2B5EF4-FFF2-40B4-BE49-F238E27FC236}">
                            <a16:creationId xmlns:a16="http://schemas.microsoft.com/office/drawing/2014/main" id="{F925A389-DFA5-F146-A364-C4B24AFDC14D}"/>
                          </a:ext>
                        </a:extLst>
                      </p:cNvPr>
                      <p:cNvSpPr/>
                      <p:nvPr/>
                    </p:nvSpPr>
                    <p:spPr>
                      <a:xfrm>
                        <a:off x="2209917" y="28335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60" name="Rounded Rectangle 22">
                        <a:extLst>
                          <a:ext uri="{FF2B5EF4-FFF2-40B4-BE49-F238E27FC236}">
                            <a16:creationId xmlns:a16="http://schemas.microsoft.com/office/drawing/2014/main" id="{409D18D7-76FF-5249-93D4-CA6B6FAE8FDE}"/>
                          </a:ext>
                        </a:extLst>
                      </p:cNvPr>
                      <p:cNvSpPr/>
                      <p:nvPr/>
                    </p:nvSpPr>
                    <p:spPr>
                      <a:xfrm>
                        <a:off x="3748661" y="28654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61" name="Rounded Rectangle 27">
                        <a:extLst>
                          <a:ext uri="{FF2B5EF4-FFF2-40B4-BE49-F238E27FC236}">
                            <a16:creationId xmlns:a16="http://schemas.microsoft.com/office/drawing/2014/main" id="{89E884BF-A706-8B45-85CF-147E3242FAB8}"/>
                          </a:ext>
                        </a:extLst>
                      </p:cNvPr>
                      <p:cNvSpPr/>
                      <p:nvPr/>
                    </p:nvSpPr>
                    <p:spPr>
                      <a:xfrm>
                        <a:off x="2346034" y="29859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62" name="Rounded Rectangle 22">
                        <a:extLst>
                          <a:ext uri="{FF2B5EF4-FFF2-40B4-BE49-F238E27FC236}">
                            <a16:creationId xmlns:a16="http://schemas.microsoft.com/office/drawing/2014/main" id="{5233E1F0-7B4B-BD41-995D-1E0628A685D2}"/>
                          </a:ext>
                        </a:extLst>
                      </p:cNvPr>
                      <p:cNvSpPr/>
                      <p:nvPr/>
                    </p:nvSpPr>
                    <p:spPr>
                      <a:xfrm>
                        <a:off x="3884778" y="30178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63" name="Rounded Rectangle 27">
                        <a:extLst>
                          <a:ext uri="{FF2B5EF4-FFF2-40B4-BE49-F238E27FC236}">
                            <a16:creationId xmlns:a16="http://schemas.microsoft.com/office/drawing/2014/main" id="{7048C7FA-2B20-5647-A986-05B001E32585}"/>
                          </a:ext>
                        </a:extLst>
                      </p:cNvPr>
                      <p:cNvSpPr/>
                      <p:nvPr/>
                    </p:nvSpPr>
                    <p:spPr>
                      <a:xfrm>
                        <a:off x="2482151" y="31383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L1</a:t>
                        </a:r>
                        <a:endParaRPr kumimoji="0" lang="en-US" sz="3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sp>
                  <p:nvSpPr>
                    <p:cNvPr id="43" name="Rounded Rectangle 45">
                      <a:extLst>
                        <a:ext uri="{FF2B5EF4-FFF2-40B4-BE49-F238E27FC236}">
                          <a16:creationId xmlns:a16="http://schemas.microsoft.com/office/drawing/2014/main" id="{84811E8A-F40C-4F45-A79F-8822D5A88FB6}"/>
                        </a:ext>
                      </a:extLst>
                    </p:cNvPr>
                    <p:cNvSpPr/>
                    <p:nvPr/>
                  </p:nvSpPr>
                  <p:spPr>
                    <a:xfrm>
                      <a:off x="4119447" y="2495060"/>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nvGrpSpPr>
                    <p:cNvPr id="44" name="Agrupar 92">
                      <a:extLst>
                        <a:ext uri="{FF2B5EF4-FFF2-40B4-BE49-F238E27FC236}">
                          <a16:creationId xmlns:a16="http://schemas.microsoft.com/office/drawing/2014/main" id="{80B45F00-1A4E-E143-A235-D499A0FD773B}"/>
                        </a:ext>
                      </a:extLst>
                    </p:cNvPr>
                    <p:cNvGrpSpPr/>
                    <p:nvPr/>
                  </p:nvGrpSpPr>
                  <p:grpSpPr>
                    <a:xfrm>
                      <a:off x="4566243" y="2376887"/>
                      <a:ext cx="3458338" cy="256464"/>
                      <a:chOff x="1445126" y="3064456"/>
                      <a:chExt cx="5992012" cy="457201"/>
                    </a:xfrm>
                  </p:grpSpPr>
                  <p:cxnSp>
                    <p:nvCxnSpPr>
                      <p:cNvPr id="45" name="Straight Arrow Connector 39">
                        <a:extLst>
                          <a:ext uri="{FF2B5EF4-FFF2-40B4-BE49-F238E27FC236}">
                            <a16:creationId xmlns:a16="http://schemas.microsoft.com/office/drawing/2014/main" id="{9E59EBA4-6937-FB41-979A-7F4A61E56AB8}"/>
                          </a:ext>
                        </a:extLst>
                      </p:cNvPr>
                      <p:cNvCxnSpPr>
                        <a:cxnSpLocks/>
                      </p:cNvCxnSpPr>
                      <p:nvPr/>
                    </p:nvCxnSpPr>
                    <p:spPr>
                      <a:xfrm flipH="1" flipV="1">
                        <a:off x="6227323" y="3369255"/>
                        <a:ext cx="1209815" cy="1"/>
                      </a:xfrm>
                      <a:prstGeom prst="straightConnector1">
                        <a:avLst/>
                      </a:prstGeom>
                      <a:noFill/>
                      <a:ln w="19050" cap="flat" cmpd="sng" algn="ctr">
                        <a:solidFill>
                          <a:schemeClr val="tx1"/>
                        </a:solidFill>
                        <a:prstDash val="solid"/>
                        <a:miter lim="800000"/>
                        <a:headEnd type="triangle"/>
                        <a:tailEnd type="triangle"/>
                      </a:ln>
                      <a:effectLst/>
                    </p:spPr>
                  </p:cxnSp>
                  <p:cxnSp>
                    <p:nvCxnSpPr>
                      <p:cNvPr id="46" name="Straight Arrow Connector 24">
                        <a:extLst>
                          <a:ext uri="{FF2B5EF4-FFF2-40B4-BE49-F238E27FC236}">
                            <a16:creationId xmlns:a16="http://schemas.microsoft.com/office/drawing/2014/main" id="{14EA3689-AC2B-4242-A528-648475906A2E}"/>
                          </a:ext>
                        </a:extLst>
                      </p:cNvPr>
                      <p:cNvCxnSpPr/>
                      <p:nvPr/>
                    </p:nvCxnSpPr>
                    <p:spPr>
                      <a:xfrm flipH="1">
                        <a:off x="1445126" y="3064457"/>
                        <a:ext cx="557760"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47" name="Straight Arrow Connector 43">
                        <a:extLst>
                          <a:ext uri="{FF2B5EF4-FFF2-40B4-BE49-F238E27FC236}">
                            <a16:creationId xmlns:a16="http://schemas.microsoft.com/office/drawing/2014/main" id="{99D760B4-2AA4-5244-A730-D6235BB354CA}"/>
                          </a:ext>
                        </a:extLst>
                      </p:cNvPr>
                      <p:cNvCxnSpPr>
                        <a:cxnSpLocks/>
                      </p:cNvCxnSpPr>
                      <p:nvPr/>
                    </p:nvCxnSpPr>
                    <p:spPr>
                      <a:xfrm flipH="1">
                        <a:off x="2683501" y="3064456"/>
                        <a:ext cx="713726" cy="0"/>
                      </a:xfrm>
                      <a:prstGeom prst="straightConnector1">
                        <a:avLst/>
                      </a:prstGeom>
                      <a:noFill/>
                      <a:ln w="19050" cap="flat" cmpd="sng" algn="ctr">
                        <a:solidFill>
                          <a:schemeClr val="tx1"/>
                        </a:solidFill>
                        <a:prstDash val="solid"/>
                        <a:miter lim="800000"/>
                        <a:headEnd type="triangle"/>
                        <a:tailEnd type="triangle"/>
                      </a:ln>
                      <a:effectLst/>
                    </p:spPr>
                  </p:cxnSp>
                  <p:cxnSp>
                    <p:nvCxnSpPr>
                      <p:cNvPr id="48" name="Straight Arrow Connector 24">
                        <a:extLst>
                          <a:ext uri="{FF2B5EF4-FFF2-40B4-BE49-F238E27FC236}">
                            <a16:creationId xmlns:a16="http://schemas.microsoft.com/office/drawing/2014/main" id="{D9E861A2-1BCA-1C4B-8571-3E822506567A}"/>
                          </a:ext>
                        </a:extLst>
                      </p:cNvPr>
                      <p:cNvCxnSpPr/>
                      <p:nvPr/>
                    </p:nvCxnSpPr>
                    <p:spPr>
                      <a:xfrm flipH="1">
                        <a:off x="1581242" y="3216857"/>
                        <a:ext cx="557760"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49" name="Straight Arrow Connector 43">
                        <a:extLst>
                          <a:ext uri="{FF2B5EF4-FFF2-40B4-BE49-F238E27FC236}">
                            <a16:creationId xmlns:a16="http://schemas.microsoft.com/office/drawing/2014/main" id="{66F760B8-4308-1542-A140-F94E5A35A7DE}"/>
                          </a:ext>
                        </a:extLst>
                      </p:cNvPr>
                      <p:cNvCxnSpPr>
                        <a:cxnSpLocks/>
                      </p:cNvCxnSpPr>
                      <p:nvPr/>
                    </p:nvCxnSpPr>
                    <p:spPr>
                      <a:xfrm flipH="1">
                        <a:off x="2819617" y="3216856"/>
                        <a:ext cx="713726" cy="0"/>
                      </a:xfrm>
                      <a:prstGeom prst="straightConnector1">
                        <a:avLst/>
                      </a:prstGeom>
                      <a:noFill/>
                      <a:ln w="19050" cap="flat" cmpd="sng" algn="ctr">
                        <a:solidFill>
                          <a:schemeClr val="tx1"/>
                        </a:solidFill>
                        <a:prstDash val="solid"/>
                        <a:miter lim="800000"/>
                        <a:headEnd type="triangle"/>
                        <a:tailEnd type="triangle"/>
                      </a:ln>
                      <a:effectLst/>
                    </p:spPr>
                  </p:cxnSp>
                  <p:cxnSp>
                    <p:nvCxnSpPr>
                      <p:cNvPr id="50" name="Straight Arrow Connector 24">
                        <a:extLst>
                          <a:ext uri="{FF2B5EF4-FFF2-40B4-BE49-F238E27FC236}">
                            <a16:creationId xmlns:a16="http://schemas.microsoft.com/office/drawing/2014/main" id="{D27F1EE7-42F1-6E4E-8E1C-53A26AE63096}"/>
                          </a:ext>
                        </a:extLst>
                      </p:cNvPr>
                      <p:cNvCxnSpPr/>
                      <p:nvPr/>
                    </p:nvCxnSpPr>
                    <p:spPr>
                      <a:xfrm flipH="1">
                        <a:off x="1717359" y="3369257"/>
                        <a:ext cx="557760"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51" name="Straight Arrow Connector 43">
                        <a:extLst>
                          <a:ext uri="{FF2B5EF4-FFF2-40B4-BE49-F238E27FC236}">
                            <a16:creationId xmlns:a16="http://schemas.microsoft.com/office/drawing/2014/main" id="{1D09D92B-CD7F-B44D-95AB-67433BC3DEF7}"/>
                          </a:ext>
                        </a:extLst>
                      </p:cNvPr>
                      <p:cNvCxnSpPr>
                        <a:cxnSpLocks/>
                      </p:cNvCxnSpPr>
                      <p:nvPr/>
                    </p:nvCxnSpPr>
                    <p:spPr>
                      <a:xfrm flipH="1">
                        <a:off x="2955734" y="3369256"/>
                        <a:ext cx="713726" cy="0"/>
                      </a:xfrm>
                      <a:prstGeom prst="straightConnector1">
                        <a:avLst/>
                      </a:prstGeom>
                      <a:noFill/>
                      <a:ln w="19050" cap="flat" cmpd="sng" algn="ctr">
                        <a:solidFill>
                          <a:schemeClr val="tx1"/>
                        </a:solidFill>
                        <a:prstDash val="solid"/>
                        <a:miter lim="800000"/>
                        <a:headEnd type="triangle"/>
                        <a:tailEnd type="triangle"/>
                      </a:ln>
                      <a:effectLst/>
                    </p:spPr>
                  </p:cxnSp>
                  <p:cxnSp>
                    <p:nvCxnSpPr>
                      <p:cNvPr id="52" name="Straight Arrow Connector 24">
                        <a:extLst>
                          <a:ext uri="{FF2B5EF4-FFF2-40B4-BE49-F238E27FC236}">
                            <a16:creationId xmlns:a16="http://schemas.microsoft.com/office/drawing/2014/main" id="{6260EEB6-3839-DC42-AF12-8C22F79313FE}"/>
                          </a:ext>
                        </a:extLst>
                      </p:cNvPr>
                      <p:cNvCxnSpPr>
                        <a:cxnSpLocks/>
                      </p:cNvCxnSpPr>
                      <p:nvPr/>
                    </p:nvCxnSpPr>
                    <p:spPr>
                      <a:xfrm flipH="1">
                        <a:off x="1853477" y="3521657"/>
                        <a:ext cx="557759"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53" name="Straight Arrow Connector 43">
                        <a:extLst>
                          <a:ext uri="{FF2B5EF4-FFF2-40B4-BE49-F238E27FC236}">
                            <a16:creationId xmlns:a16="http://schemas.microsoft.com/office/drawing/2014/main" id="{FBA6C22C-9816-2E4D-ABFF-262A386C7A55}"/>
                          </a:ext>
                        </a:extLst>
                      </p:cNvPr>
                      <p:cNvCxnSpPr>
                        <a:cxnSpLocks/>
                      </p:cNvCxnSpPr>
                      <p:nvPr/>
                    </p:nvCxnSpPr>
                    <p:spPr>
                      <a:xfrm flipH="1">
                        <a:off x="3091852" y="3521656"/>
                        <a:ext cx="713725" cy="0"/>
                      </a:xfrm>
                      <a:prstGeom prst="straightConnector1">
                        <a:avLst/>
                      </a:prstGeom>
                      <a:noFill/>
                      <a:ln w="19050" cap="flat" cmpd="sng" algn="ctr">
                        <a:solidFill>
                          <a:schemeClr val="tx1"/>
                        </a:solidFill>
                        <a:prstDash val="solid"/>
                        <a:miter lim="800000"/>
                        <a:headEnd type="triangle"/>
                        <a:tailEnd type="triangle"/>
                      </a:ln>
                      <a:effectLst/>
                    </p:spPr>
                  </p:cxnSp>
                  <p:cxnSp>
                    <p:nvCxnSpPr>
                      <p:cNvPr id="54" name="Straight Arrow Connector 43">
                        <a:extLst>
                          <a:ext uri="{FF2B5EF4-FFF2-40B4-BE49-F238E27FC236}">
                            <a16:creationId xmlns:a16="http://schemas.microsoft.com/office/drawing/2014/main" id="{348536D6-D00D-9448-A86D-37849225A4CA}"/>
                          </a:ext>
                        </a:extLst>
                      </p:cNvPr>
                      <p:cNvCxnSpPr>
                        <a:cxnSpLocks/>
                      </p:cNvCxnSpPr>
                      <p:nvPr/>
                    </p:nvCxnSpPr>
                    <p:spPr>
                      <a:xfrm flipH="1">
                        <a:off x="4501787" y="3369256"/>
                        <a:ext cx="907123" cy="10182"/>
                      </a:xfrm>
                      <a:prstGeom prst="straightConnector1">
                        <a:avLst/>
                      </a:prstGeom>
                      <a:noFill/>
                      <a:ln w="19050" cap="flat" cmpd="sng" algn="ctr">
                        <a:solidFill>
                          <a:schemeClr val="tx1"/>
                        </a:solidFill>
                        <a:prstDash val="solid"/>
                        <a:miter lim="800000"/>
                        <a:headEnd type="triangle"/>
                        <a:tailEnd type="triangle"/>
                      </a:ln>
                      <a:effectLst/>
                    </p:spPr>
                  </p:cxnSp>
                </p:grpSp>
              </p:grpSp>
            </p:grpSp>
            <p:sp>
              <p:nvSpPr>
                <p:cNvPr id="34" name="Rectangle 33">
                  <a:extLst>
                    <a:ext uri="{FF2B5EF4-FFF2-40B4-BE49-F238E27FC236}">
                      <a16:creationId xmlns:a16="http://schemas.microsoft.com/office/drawing/2014/main" id="{10210A44-7E0C-0C4C-B21F-08271DD87903}"/>
                    </a:ext>
                  </a:extLst>
                </p:cNvPr>
                <p:cNvSpPr/>
                <p:nvPr/>
              </p:nvSpPr>
              <p:spPr>
                <a:xfrm>
                  <a:off x="4697970" y="1543719"/>
                  <a:ext cx="3557192" cy="369332"/>
                </a:xfrm>
                <a:prstGeom prst="rect">
                  <a:avLst/>
                </a:prstGeom>
                <a:ln w="19050">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Configuration 1: </a:t>
                  </a: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Host CPU System </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sp>
            <p:nvSpPr>
              <p:cNvPr id="79" name="Rectangle 78">
                <a:extLst>
                  <a:ext uri="{FF2B5EF4-FFF2-40B4-BE49-F238E27FC236}">
                    <a16:creationId xmlns:a16="http://schemas.microsoft.com/office/drawing/2014/main" id="{DB1AA1F8-7B7E-F243-9548-3D63DDA76A26}"/>
                  </a:ext>
                </a:extLst>
              </p:cNvPr>
              <p:cNvSpPr/>
              <p:nvPr/>
            </p:nvSpPr>
            <p:spPr>
              <a:xfrm>
                <a:off x="7138841" y="2298514"/>
                <a:ext cx="995785"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Off-chip link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5" name="Rectangle 4">
            <a:extLst>
              <a:ext uri="{FF2B5EF4-FFF2-40B4-BE49-F238E27FC236}">
                <a16:creationId xmlns:a16="http://schemas.microsoft.com/office/drawing/2014/main" id="{BF19DB97-42C0-384C-AAAD-BE870D8106A7}"/>
              </a:ext>
            </a:extLst>
          </p:cNvPr>
          <p:cNvSpPr/>
          <p:nvPr/>
        </p:nvSpPr>
        <p:spPr>
          <a:xfrm>
            <a:off x="2024764" y="6388377"/>
            <a:ext cx="5094472" cy="33855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DAMOV-SIM: </a:t>
            </a: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3"/>
              </a:rPr>
              <a:t>https://github.com/CMU-SAFARI/DAMOV</a:t>
            </a: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p:txBody>
      </p:sp>
      <p:sp>
        <p:nvSpPr>
          <p:cNvPr id="6" name="Rectangle 5">
            <a:extLst>
              <a:ext uri="{FF2B5EF4-FFF2-40B4-BE49-F238E27FC236}">
                <a16:creationId xmlns:a16="http://schemas.microsoft.com/office/drawing/2014/main" id="{D0114F4D-14A2-CC43-9821-792CC9DC5985}"/>
              </a:ext>
            </a:extLst>
          </p:cNvPr>
          <p:cNvSpPr/>
          <p:nvPr/>
        </p:nvSpPr>
        <p:spPr>
          <a:xfrm>
            <a:off x="4639643" y="3904306"/>
            <a:ext cx="357790"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5" name="Group 34">
            <a:extLst>
              <a:ext uri="{FF2B5EF4-FFF2-40B4-BE49-F238E27FC236}">
                <a16:creationId xmlns:a16="http://schemas.microsoft.com/office/drawing/2014/main" id="{4EA0ADE6-3A60-9945-B057-30DBB3B7469D}"/>
              </a:ext>
            </a:extLst>
          </p:cNvPr>
          <p:cNvGrpSpPr/>
          <p:nvPr/>
        </p:nvGrpSpPr>
        <p:grpSpPr>
          <a:xfrm>
            <a:off x="5797801" y="3561529"/>
            <a:ext cx="3132425" cy="1144660"/>
            <a:chOff x="5797801" y="3561529"/>
            <a:chExt cx="3132425" cy="1144660"/>
          </a:xfrm>
        </p:grpSpPr>
        <p:sp>
          <p:nvSpPr>
            <p:cNvPr id="93" name="Rounded Rectangle 16">
              <a:extLst>
                <a:ext uri="{FF2B5EF4-FFF2-40B4-BE49-F238E27FC236}">
                  <a16:creationId xmlns:a16="http://schemas.microsoft.com/office/drawing/2014/main" id="{DC72DC51-6209-154B-A698-DB4DED34FA40}"/>
                </a:ext>
              </a:extLst>
            </p:cNvPr>
            <p:cNvSpPr/>
            <p:nvPr/>
          </p:nvSpPr>
          <p:spPr>
            <a:xfrm>
              <a:off x="5797801" y="3561529"/>
              <a:ext cx="3132425" cy="1120727"/>
            </a:xfrm>
            <a:prstGeom prst="roundRect">
              <a:avLst/>
            </a:prstGeom>
            <a:solidFill>
              <a:schemeClr val="tx2">
                <a:lumMod val="20000"/>
                <a:lumOff val="80000"/>
              </a:schemeClr>
            </a:solidFill>
            <a:ln w="9525"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8" name="Rectangle 7">
              <a:extLst>
                <a:ext uri="{FF2B5EF4-FFF2-40B4-BE49-F238E27FC236}">
                  <a16:creationId xmlns:a16="http://schemas.microsoft.com/office/drawing/2014/main" id="{556B529A-3AA5-DD46-B40B-CD1CA29033CC}"/>
                </a:ext>
              </a:extLst>
            </p:cNvPr>
            <p:cNvSpPr/>
            <p:nvPr/>
          </p:nvSpPr>
          <p:spPr>
            <a:xfrm>
              <a:off x="6679903" y="4429190"/>
              <a:ext cx="983346"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4546A"/>
                  </a:solidFill>
                  <a:effectLst/>
                  <a:uLnTx/>
                  <a:uFillTx/>
                  <a:latin typeface="Cambria" panose="02040503050406030204" pitchFamily="18" charset="0"/>
                  <a:ea typeface="+mn-ea"/>
                  <a:cs typeface="+mn-cs"/>
                </a:rPr>
                <a:t>Logic Layer</a:t>
              </a:r>
              <a:endParaRPr kumimoji="0" lang="en-US" sz="1200" b="1"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grpSp>
      <p:grpSp>
        <p:nvGrpSpPr>
          <p:cNvPr id="7" name="Group 6">
            <a:extLst>
              <a:ext uri="{FF2B5EF4-FFF2-40B4-BE49-F238E27FC236}">
                <a16:creationId xmlns:a16="http://schemas.microsoft.com/office/drawing/2014/main" id="{8320FD2E-E135-9147-BCC6-9B1891732915}"/>
              </a:ext>
            </a:extLst>
          </p:cNvPr>
          <p:cNvGrpSpPr/>
          <p:nvPr/>
        </p:nvGrpSpPr>
        <p:grpSpPr>
          <a:xfrm>
            <a:off x="5868097" y="3768320"/>
            <a:ext cx="2133645" cy="686494"/>
            <a:chOff x="5868097" y="3768320"/>
            <a:chExt cx="2133645" cy="686494"/>
          </a:xfrm>
        </p:grpSpPr>
        <p:sp>
          <p:nvSpPr>
            <p:cNvPr id="108" name="Rounded Rectangle 45">
              <a:extLst>
                <a:ext uri="{FF2B5EF4-FFF2-40B4-BE49-F238E27FC236}">
                  <a16:creationId xmlns:a16="http://schemas.microsoft.com/office/drawing/2014/main" id="{F5EFDAE0-BAFF-604A-B5C8-339ACE6AED0A}"/>
                </a:ext>
              </a:extLst>
            </p:cNvPr>
            <p:cNvSpPr/>
            <p:nvPr/>
          </p:nvSpPr>
          <p:spPr>
            <a:xfrm>
              <a:off x="5868097" y="3845044"/>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09" name="Rounded Rectangle 45">
              <a:extLst>
                <a:ext uri="{FF2B5EF4-FFF2-40B4-BE49-F238E27FC236}">
                  <a16:creationId xmlns:a16="http://schemas.microsoft.com/office/drawing/2014/main" id="{21A327D4-4C19-5849-84E0-3C2B378B9ECE}"/>
                </a:ext>
              </a:extLst>
            </p:cNvPr>
            <p:cNvSpPr/>
            <p:nvPr/>
          </p:nvSpPr>
          <p:spPr>
            <a:xfrm>
              <a:off x="5946658" y="3930532"/>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0" name="Rounded Rectangle 45">
              <a:extLst>
                <a:ext uri="{FF2B5EF4-FFF2-40B4-BE49-F238E27FC236}">
                  <a16:creationId xmlns:a16="http://schemas.microsoft.com/office/drawing/2014/main" id="{871652C8-8E6F-814E-8C8D-CA4F6F7D1448}"/>
                </a:ext>
              </a:extLst>
            </p:cNvPr>
            <p:cNvSpPr/>
            <p:nvPr/>
          </p:nvSpPr>
          <p:spPr>
            <a:xfrm>
              <a:off x="6025218" y="4016020"/>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3" name="Rounded Rectangle 27">
              <a:extLst>
                <a:ext uri="{FF2B5EF4-FFF2-40B4-BE49-F238E27FC236}">
                  <a16:creationId xmlns:a16="http://schemas.microsoft.com/office/drawing/2014/main" id="{05065851-4D16-5F4A-9181-BA1537C144B0}"/>
                </a:ext>
              </a:extLst>
            </p:cNvPr>
            <p:cNvSpPr/>
            <p:nvPr/>
          </p:nvSpPr>
          <p:spPr>
            <a:xfrm>
              <a:off x="6913420" y="3768320"/>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6" name="Rounded Rectangle 27">
              <a:extLst>
                <a:ext uri="{FF2B5EF4-FFF2-40B4-BE49-F238E27FC236}">
                  <a16:creationId xmlns:a16="http://schemas.microsoft.com/office/drawing/2014/main" id="{C3EC9544-8DC4-D844-94BF-1D7AC50E48D4}"/>
                </a:ext>
              </a:extLst>
            </p:cNvPr>
            <p:cNvSpPr/>
            <p:nvPr/>
          </p:nvSpPr>
          <p:spPr>
            <a:xfrm>
              <a:off x="6991980" y="3853808"/>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8" name="Rounded Rectangle 27">
              <a:extLst>
                <a:ext uri="{FF2B5EF4-FFF2-40B4-BE49-F238E27FC236}">
                  <a16:creationId xmlns:a16="http://schemas.microsoft.com/office/drawing/2014/main" id="{640D2F2A-E82E-AB4D-A4FC-685AD5398955}"/>
                </a:ext>
              </a:extLst>
            </p:cNvPr>
            <p:cNvSpPr/>
            <p:nvPr/>
          </p:nvSpPr>
          <p:spPr>
            <a:xfrm>
              <a:off x="7070541" y="3939296"/>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20" name="Rounded Rectangle 27">
              <a:extLst>
                <a:ext uri="{FF2B5EF4-FFF2-40B4-BE49-F238E27FC236}">
                  <a16:creationId xmlns:a16="http://schemas.microsoft.com/office/drawing/2014/main" id="{6F81F97E-E7B3-E342-AFB9-A6E3AA1BB672}"/>
                </a:ext>
              </a:extLst>
            </p:cNvPr>
            <p:cNvSpPr/>
            <p:nvPr/>
          </p:nvSpPr>
          <p:spPr>
            <a:xfrm>
              <a:off x="7149102" y="4024784"/>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L1</a:t>
              </a:r>
              <a:endParaRPr kumimoji="0" lang="en-US" sz="3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121" name="Rounded Rectangle 45">
              <a:extLst>
                <a:ext uri="{FF2B5EF4-FFF2-40B4-BE49-F238E27FC236}">
                  <a16:creationId xmlns:a16="http://schemas.microsoft.com/office/drawing/2014/main" id="{D2688CCB-287F-F54D-9829-63A6F5578818}"/>
                </a:ext>
              </a:extLst>
            </p:cNvPr>
            <p:cNvSpPr/>
            <p:nvPr/>
          </p:nvSpPr>
          <p:spPr>
            <a:xfrm>
              <a:off x="6103779" y="4101508"/>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cxnSp>
          <p:nvCxnSpPr>
            <p:cNvPr id="124" name="Straight Arrow Connector 24">
              <a:extLst>
                <a:ext uri="{FF2B5EF4-FFF2-40B4-BE49-F238E27FC236}">
                  <a16:creationId xmlns:a16="http://schemas.microsoft.com/office/drawing/2014/main" id="{C7EBAC94-4EFB-3043-85AC-D4BD86AD8194}"/>
                </a:ext>
              </a:extLst>
            </p:cNvPr>
            <p:cNvCxnSpPr>
              <a:cxnSpLocks/>
            </p:cNvCxnSpPr>
            <p:nvPr/>
          </p:nvCxnSpPr>
          <p:spPr>
            <a:xfrm flipH="1">
              <a:off x="6550575" y="3983336"/>
              <a:ext cx="321916"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126" name="Straight Arrow Connector 24">
              <a:extLst>
                <a:ext uri="{FF2B5EF4-FFF2-40B4-BE49-F238E27FC236}">
                  <a16:creationId xmlns:a16="http://schemas.microsoft.com/office/drawing/2014/main" id="{4519255E-746C-6D49-A776-8606C93584C8}"/>
                </a:ext>
              </a:extLst>
            </p:cNvPr>
            <p:cNvCxnSpPr>
              <a:cxnSpLocks/>
            </p:cNvCxnSpPr>
            <p:nvPr/>
          </p:nvCxnSpPr>
          <p:spPr>
            <a:xfrm flipH="1">
              <a:off x="6629135" y="4068823"/>
              <a:ext cx="321916"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128" name="Straight Arrow Connector 24">
              <a:extLst>
                <a:ext uri="{FF2B5EF4-FFF2-40B4-BE49-F238E27FC236}">
                  <a16:creationId xmlns:a16="http://schemas.microsoft.com/office/drawing/2014/main" id="{DD38613C-203A-2843-B67D-258E4E549846}"/>
                </a:ext>
              </a:extLst>
            </p:cNvPr>
            <p:cNvCxnSpPr>
              <a:cxnSpLocks/>
            </p:cNvCxnSpPr>
            <p:nvPr/>
          </p:nvCxnSpPr>
          <p:spPr>
            <a:xfrm flipH="1">
              <a:off x="6707696" y="4154311"/>
              <a:ext cx="321916"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130" name="Straight Arrow Connector 24">
              <a:extLst>
                <a:ext uri="{FF2B5EF4-FFF2-40B4-BE49-F238E27FC236}">
                  <a16:creationId xmlns:a16="http://schemas.microsoft.com/office/drawing/2014/main" id="{B9A4E873-F2CD-7B4E-87DA-65A864EB7E5D}"/>
                </a:ext>
              </a:extLst>
            </p:cNvPr>
            <p:cNvCxnSpPr>
              <a:cxnSpLocks/>
            </p:cNvCxnSpPr>
            <p:nvPr/>
          </p:nvCxnSpPr>
          <p:spPr>
            <a:xfrm flipH="1">
              <a:off x="6786258" y="4239799"/>
              <a:ext cx="321915" cy="0"/>
            </a:xfrm>
            <a:prstGeom prst="straightConnector1">
              <a:avLst/>
            </a:prstGeom>
            <a:noFill/>
            <a:ln w="19050" cap="flat" cmpd="sng" algn="ctr">
              <a:solidFill>
                <a:srgbClr val="000000"/>
              </a:solidFill>
              <a:prstDash val="solid"/>
              <a:miter lim="800000"/>
              <a:headEnd type="triangle"/>
              <a:tailEnd type="triangle"/>
            </a:ln>
            <a:effectLst/>
          </p:spPr>
        </p:cxnSp>
        <p:sp>
          <p:nvSpPr>
            <p:cNvPr id="134" name="Left-Right Arrow 133">
              <a:extLst>
                <a:ext uri="{FF2B5EF4-FFF2-40B4-BE49-F238E27FC236}">
                  <a16:creationId xmlns:a16="http://schemas.microsoft.com/office/drawing/2014/main" id="{312ADADD-7334-7646-A635-0A2FDB127DED}"/>
                </a:ext>
              </a:extLst>
            </p:cNvPr>
            <p:cNvSpPr/>
            <p:nvPr/>
          </p:nvSpPr>
          <p:spPr>
            <a:xfrm>
              <a:off x="7456421" y="4026419"/>
              <a:ext cx="545321" cy="284237"/>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6" name="Rounded Rectangle 105">
            <a:extLst>
              <a:ext uri="{FF2B5EF4-FFF2-40B4-BE49-F238E27FC236}">
                <a16:creationId xmlns:a16="http://schemas.microsoft.com/office/drawing/2014/main" id="{FB640FC7-18F9-4B49-805B-525AF8ED8715}"/>
              </a:ext>
            </a:extLst>
          </p:cNvPr>
          <p:cNvSpPr/>
          <p:nvPr/>
        </p:nvSpPr>
        <p:spPr>
          <a:xfrm>
            <a:off x="8020585" y="3607132"/>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nvGrpSpPr>
          <p:cNvPr id="33" name="Group 32">
            <a:extLst>
              <a:ext uri="{FF2B5EF4-FFF2-40B4-BE49-F238E27FC236}">
                <a16:creationId xmlns:a16="http://schemas.microsoft.com/office/drawing/2014/main" id="{1ACEDCAD-DAEE-244E-AB40-F4DDDC87362E}"/>
              </a:ext>
            </a:extLst>
          </p:cNvPr>
          <p:cNvGrpSpPr/>
          <p:nvPr/>
        </p:nvGrpSpPr>
        <p:grpSpPr>
          <a:xfrm>
            <a:off x="8074810" y="1792716"/>
            <a:ext cx="1039800" cy="2817085"/>
            <a:chOff x="8057877" y="1792716"/>
            <a:chExt cx="1039800" cy="2817085"/>
          </a:xfrm>
        </p:grpSpPr>
        <p:grpSp>
          <p:nvGrpSpPr>
            <p:cNvPr id="32" name="Group 31">
              <a:extLst>
                <a:ext uri="{FF2B5EF4-FFF2-40B4-BE49-F238E27FC236}">
                  <a16:creationId xmlns:a16="http://schemas.microsoft.com/office/drawing/2014/main" id="{D8DC8B95-7830-6048-B19A-11DDFD2B31F9}"/>
                </a:ext>
              </a:extLst>
            </p:cNvPr>
            <p:cNvGrpSpPr/>
            <p:nvPr/>
          </p:nvGrpSpPr>
          <p:grpSpPr>
            <a:xfrm>
              <a:off x="8057877" y="3441462"/>
              <a:ext cx="981598" cy="1168339"/>
              <a:chOff x="8057877" y="3441462"/>
              <a:chExt cx="981598" cy="1168339"/>
            </a:xfrm>
          </p:grpSpPr>
          <p:sp>
            <p:nvSpPr>
              <p:cNvPr id="86" name="Rounded Rectangle 85">
                <a:extLst>
                  <a:ext uri="{FF2B5EF4-FFF2-40B4-BE49-F238E27FC236}">
                    <a16:creationId xmlns:a16="http://schemas.microsoft.com/office/drawing/2014/main" id="{C6F8A328-0561-624E-9B98-7730FF13AC98}"/>
                  </a:ext>
                </a:extLst>
              </p:cNvPr>
              <p:cNvSpPr/>
              <p:nvPr/>
            </p:nvSpPr>
            <p:spPr>
              <a:xfrm>
                <a:off x="8057877" y="3558043"/>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89" name="Rounded Rectangle 88">
                <a:extLst>
                  <a:ext uri="{FF2B5EF4-FFF2-40B4-BE49-F238E27FC236}">
                    <a16:creationId xmlns:a16="http://schemas.microsoft.com/office/drawing/2014/main" id="{7CE3A32A-F9CA-5243-9E72-6F079A6D74E7}"/>
                  </a:ext>
                </a:extLst>
              </p:cNvPr>
              <p:cNvSpPr/>
              <p:nvPr/>
            </p:nvSpPr>
            <p:spPr>
              <a:xfrm>
                <a:off x="8118091" y="3502280"/>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91" name="Rounded Rectangle 90">
                <a:extLst>
                  <a:ext uri="{FF2B5EF4-FFF2-40B4-BE49-F238E27FC236}">
                    <a16:creationId xmlns:a16="http://schemas.microsoft.com/office/drawing/2014/main" id="{05F1F48C-1BA0-A545-B7AC-2EBAE7EFD9F5}"/>
                  </a:ext>
                </a:extLst>
              </p:cNvPr>
              <p:cNvSpPr/>
              <p:nvPr/>
            </p:nvSpPr>
            <p:spPr>
              <a:xfrm>
                <a:off x="8177706" y="3441462"/>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grpSp>
          <p:nvGrpSpPr>
            <p:cNvPr id="95" name="Group 94">
              <a:extLst>
                <a:ext uri="{FF2B5EF4-FFF2-40B4-BE49-F238E27FC236}">
                  <a16:creationId xmlns:a16="http://schemas.microsoft.com/office/drawing/2014/main" id="{2B0C0116-3EFF-FD43-8DEB-F38DDB0B1E8F}"/>
                </a:ext>
              </a:extLst>
            </p:cNvPr>
            <p:cNvGrpSpPr/>
            <p:nvPr/>
          </p:nvGrpSpPr>
          <p:grpSpPr>
            <a:xfrm>
              <a:off x="8116079" y="1792716"/>
              <a:ext cx="981598" cy="1168339"/>
              <a:chOff x="8057877" y="3441462"/>
              <a:chExt cx="981598" cy="1168339"/>
            </a:xfrm>
          </p:grpSpPr>
          <p:sp>
            <p:nvSpPr>
              <p:cNvPr id="96" name="Rounded Rectangle 95">
                <a:extLst>
                  <a:ext uri="{FF2B5EF4-FFF2-40B4-BE49-F238E27FC236}">
                    <a16:creationId xmlns:a16="http://schemas.microsoft.com/office/drawing/2014/main" id="{BC2DFCFD-B560-7A49-87E8-BDC3724417AD}"/>
                  </a:ext>
                </a:extLst>
              </p:cNvPr>
              <p:cNvSpPr/>
              <p:nvPr/>
            </p:nvSpPr>
            <p:spPr>
              <a:xfrm>
                <a:off x="8057877" y="3558043"/>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97" name="Rounded Rectangle 96">
                <a:extLst>
                  <a:ext uri="{FF2B5EF4-FFF2-40B4-BE49-F238E27FC236}">
                    <a16:creationId xmlns:a16="http://schemas.microsoft.com/office/drawing/2014/main" id="{7101A4CF-42EC-6F4A-8B8E-C3BA608E61EB}"/>
                  </a:ext>
                </a:extLst>
              </p:cNvPr>
              <p:cNvSpPr/>
              <p:nvPr/>
            </p:nvSpPr>
            <p:spPr>
              <a:xfrm>
                <a:off x="8118091" y="3502280"/>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98" name="Rounded Rectangle 97">
                <a:extLst>
                  <a:ext uri="{FF2B5EF4-FFF2-40B4-BE49-F238E27FC236}">
                    <a16:creationId xmlns:a16="http://schemas.microsoft.com/office/drawing/2014/main" id="{85DAF0CE-6416-E840-BB3E-F14102633101}"/>
                  </a:ext>
                </a:extLst>
              </p:cNvPr>
              <p:cNvSpPr/>
              <p:nvPr/>
            </p:nvSpPr>
            <p:spPr>
              <a:xfrm>
                <a:off x="8177706" y="3441462"/>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grpSp>
    </p:spTree>
    <p:extLst>
      <p:ext uri="{BB962C8B-B14F-4D97-AF65-F5344CB8AC3E}">
        <p14:creationId xmlns:p14="http://schemas.microsoft.com/office/powerpoint/2010/main" val="3873960983"/>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6F0144-A6C5-4349-8B72-1B493B479330}"/>
              </a:ext>
            </a:extLst>
          </p:cNvPr>
          <p:cNvSpPr>
            <a:spLocks noGrp="1"/>
          </p:cNvSpPr>
          <p:nvPr>
            <p:ph type="title"/>
          </p:nvPr>
        </p:nvSpPr>
        <p:spPr/>
        <p:txBody>
          <a:bodyPr/>
          <a:lstStyle/>
          <a:p>
            <a:r>
              <a:rPr lang="en-US" dirty="0"/>
              <a:t>Step 3: Memory Bottleneck Analysis</a:t>
            </a:r>
          </a:p>
        </p:txBody>
      </p:sp>
      <p:sp>
        <p:nvSpPr>
          <p:cNvPr id="45" name="Rounded Rectangle 44">
            <a:extLst>
              <a:ext uri="{FF2B5EF4-FFF2-40B4-BE49-F238E27FC236}">
                <a16:creationId xmlns:a16="http://schemas.microsoft.com/office/drawing/2014/main" id="{643BDBE9-E2FB-7F40-AC99-750DC2EFE20A}"/>
              </a:ext>
            </a:extLst>
          </p:cNvPr>
          <p:cNvSpPr/>
          <p:nvPr/>
        </p:nvSpPr>
        <p:spPr>
          <a:xfrm>
            <a:off x="75991" y="3443391"/>
            <a:ext cx="1278479" cy="579911"/>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Temporal Locality</a:t>
            </a:r>
          </a:p>
        </p:txBody>
      </p:sp>
      <p:cxnSp>
        <p:nvCxnSpPr>
          <p:cNvPr id="46" name="Elbow Connector 45">
            <a:extLst>
              <a:ext uri="{FF2B5EF4-FFF2-40B4-BE49-F238E27FC236}">
                <a16:creationId xmlns:a16="http://schemas.microsoft.com/office/drawing/2014/main" id="{40705735-90E3-254A-AF5A-AB9D58B8FAAC}"/>
              </a:ext>
            </a:extLst>
          </p:cNvPr>
          <p:cNvCxnSpPr>
            <a:cxnSpLocks/>
          </p:cNvCxnSpPr>
          <p:nvPr/>
        </p:nvCxnSpPr>
        <p:spPr>
          <a:xfrm rot="10800000" flipH="1">
            <a:off x="1354473" y="2368004"/>
            <a:ext cx="330071" cy="1365346"/>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7" name="Elbow Connector 46">
            <a:extLst>
              <a:ext uri="{FF2B5EF4-FFF2-40B4-BE49-F238E27FC236}">
                <a16:creationId xmlns:a16="http://schemas.microsoft.com/office/drawing/2014/main" id="{A43D521C-197C-7247-8312-22DD5CAE5CC2}"/>
              </a:ext>
            </a:extLst>
          </p:cNvPr>
          <p:cNvCxnSpPr>
            <a:cxnSpLocks/>
          </p:cNvCxnSpPr>
          <p:nvPr/>
        </p:nvCxnSpPr>
        <p:spPr>
          <a:xfrm>
            <a:off x="1354476" y="3733347"/>
            <a:ext cx="327335" cy="1365346"/>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1CD614B-37F2-B244-B610-D217F9E5BBA6}"/>
              </a:ext>
            </a:extLst>
          </p:cNvPr>
          <p:cNvSpPr/>
          <p:nvPr/>
        </p:nvSpPr>
        <p:spPr>
          <a:xfrm>
            <a:off x="1071271" y="2016162"/>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77" name="Rectangle 176">
            <a:extLst>
              <a:ext uri="{FF2B5EF4-FFF2-40B4-BE49-F238E27FC236}">
                <a16:creationId xmlns:a16="http://schemas.microsoft.com/office/drawing/2014/main" id="{CCEDE15C-84AB-6C45-A922-AFBF41D8B9CA}"/>
              </a:ext>
            </a:extLst>
          </p:cNvPr>
          <p:cNvSpPr/>
          <p:nvPr/>
        </p:nvSpPr>
        <p:spPr>
          <a:xfrm>
            <a:off x="1048539" y="5076745"/>
            <a:ext cx="6463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High</a:t>
            </a:r>
          </a:p>
        </p:txBody>
      </p:sp>
      <p:sp>
        <p:nvSpPr>
          <p:cNvPr id="105" name="Rounded Rectangle 104">
            <a:extLst>
              <a:ext uri="{FF2B5EF4-FFF2-40B4-BE49-F238E27FC236}">
                <a16:creationId xmlns:a16="http://schemas.microsoft.com/office/drawing/2014/main" id="{A831447C-BD49-E14D-BC10-FF8AF2158F79}"/>
              </a:ext>
            </a:extLst>
          </p:cNvPr>
          <p:cNvSpPr/>
          <p:nvPr/>
        </p:nvSpPr>
        <p:spPr>
          <a:xfrm>
            <a:off x="1676779" y="2188696"/>
            <a:ext cx="834418" cy="377263"/>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LFMR</a:t>
            </a:r>
          </a:p>
        </p:txBody>
      </p:sp>
      <p:grpSp>
        <p:nvGrpSpPr>
          <p:cNvPr id="167" name="Group 166">
            <a:extLst>
              <a:ext uri="{FF2B5EF4-FFF2-40B4-BE49-F238E27FC236}">
                <a16:creationId xmlns:a16="http://schemas.microsoft.com/office/drawing/2014/main" id="{011FD250-1D0F-D04C-A2D2-FCD40DDEB358}"/>
              </a:ext>
            </a:extLst>
          </p:cNvPr>
          <p:cNvGrpSpPr/>
          <p:nvPr/>
        </p:nvGrpSpPr>
        <p:grpSpPr>
          <a:xfrm rot="16200000">
            <a:off x="2285562" y="1957389"/>
            <a:ext cx="1296903" cy="820764"/>
            <a:chOff x="3270773" y="4911119"/>
            <a:chExt cx="981344" cy="613301"/>
          </a:xfrm>
        </p:grpSpPr>
        <p:cxnSp>
          <p:nvCxnSpPr>
            <p:cNvPr id="169" name="Elbow Connector 168">
              <a:extLst>
                <a:ext uri="{FF2B5EF4-FFF2-40B4-BE49-F238E27FC236}">
                  <a16:creationId xmlns:a16="http://schemas.microsoft.com/office/drawing/2014/main" id="{19C7B5D6-CCBC-6441-9918-C6942BCAB94C}"/>
                </a:ext>
              </a:extLst>
            </p:cNvPr>
            <p:cNvCxnSpPr>
              <a:cxnSpLocks/>
            </p:cNvCxnSpPr>
            <p:nvPr/>
          </p:nvCxnSpPr>
          <p:spPr>
            <a:xfrm rot="16200000" flipH="1">
              <a:off x="3830751" y="4819824"/>
              <a:ext cx="330071" cy="512661"/>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70" name="Elbow Connector 169">
              <a:extLst>
                <a:ext uri="{FF2B5EF4-FFF2-40B4-BE49-F238E27FC236}">
                  <a16:creationId xmlns:a16="http://schemas.microsoft.com/office/drawing/2014/main" id="{DB376B02-5260-A948-8A29-6992AE74F7B9}"/>
                </a:ext>
              </a:extLst>
            </p:cNvPr>
            <p:cNvCxnSpPr>
              <a:cxnSpLocks/>
              <a:endCxn id="259" idx="1"/>
            </p:cNvCxnSpPr>
            <p:nvPr/>
          </p:nvCxnSpPr>
          <p:spPr>
            <a:xfrm rot="5400000">
              <a:off x="3198464" y="4983429"/>
              <a:ext cx="613300" cy="468682"/>
            </a:xfrm>
            <a:prstGeom prst="bentConnector3">
              <a:avLst>
                <a:gd name="adj1" fmla="val 2737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171" name="Rectangle 170">
            <a:extLst>
              <a:ext uri="{FF2B5EF4-FFF2-40B4-BE49-F238E27FC236}">
                <a16:creationId xmlns:a16="http://schemas.microsoft.com/office/drawing/2014/main" id="{8E25B451-5E0F-F94E-8C79-7B44F5EA6A77}"/>
              </a:ext>
            </a:extLst>
          </p:cNvPr>
          <p:cNvSpPr/>
          <p:nvPr/>
        </p:nvSpPr>
        <p:spPr>
          <a:xfrm>
            <a:off x="2146226" y="2955747"/>
            <a:ext cx="132420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Decreasing</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p:txBody>
      </p:sp>
      <p:cxnSp>
        <p:nvCxnSpPr>
          <p:cNvPr id="175" name="Straight Connector 174">
            <a:extLst>
              <a:ext uri="{FF2B5EF4-FFF2-40B4-BE49-F238E27FC236}">
                <a16:creationId xmlns:a16="http://schemas.microsoft.com/office/drawing/2014/main" id="{F4A9FF02-084E-444C-95C7-63969E4D9CA8}"/>
              </a:ext>
            </a:extLst>
          </p:cNvPr>
          <p:cNvCxnSpPr>
            <a:cxnSpLocks/>
          </p:cNvCxnSpPr>
          <p:nvPr/>
        </p:nvCxnSpPr>
        <p:spPr>
          <a:xfrm>
            <a:off x="2736705" y="1714961"/>
            <a:ext cx="621537"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6" name="Rectangle 175">
            <a:extLst>
              <a:ext uri="{FF2B5EF4-FFF2-40B4-BE49-F238E27FC236}">
                <a16:creationId xmlns:a16="http://schemas.microsoft.com/office/drawing/2014/main" id="{C11D3D82-B5DA-6842-BD5D-4C3BCBAFB6B8}"/>
              </a:ext>
            </a:extLst>
          </p:cNvPr>
          <p:cNvSpPr/>
          <p:nvPr/>
        </p:nvSpPr>
        <p:spPr>
          <a:xfrm>
            <a:off x="2452481" y="1357883"/>
            <a:ext cx="6463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High</a:t>
            </a:r>
          </a:p>
        </p:txBody>
      </p:sp>
      <p:sp>
        <p:nvSpPr>
          <p:cNvPr id="178" name="Rounded Rectangle 177">
            <a:extLst>
              <a:ext uri="{FF2B5EF4-FFF2-40B4-BE49-F238E27FC236}">
                <a16:creationId xmlns:a16="http://schemas.microsoft.com/office/drawing/2014/main" id="{23831667-E180-E34C-B21C-B0FFD3AB7C18}"/>
              </a:ext>
            </a:extLst>
          </p:cNvPr>
          <p:cNvSpPr/>
          <p:nvPr/>
        </p:nvSpPr>
        <p:spPr>
          <a:xfrm>
            <a:off x="3358242" y="1530930"/>
            <a:ext cx="834418" cy="377263"/>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MPKI</a:t>
            </a:r>
          </a:p>
        </p:txBody>
      </p:sp>
      <p:grpSp>
        <p:nvGrpSpPr>
          <p:cNvPr id="208" name="Group 207">
            <a:extLst>
              <a:ext uri="{FF2B5EF4-FFF2-40B4-BE49-F238E27FC236}">
                <a16:creationId xmlns:a16="http://schemas.microsoft.com/office/drawing/2014/main" id="{B7A1EC7A-2269-3E42-9E81-B5C7A7526BC4}"/>
              </a:ext>
            </a:extLst>
          </p:cNvPr>
          <p:cNvGrpSpPr/>
          <p:nvPr/>
        </p:nvGrpSpPr>
        <p:grpSpPr>
          <a:xfrm rot="16200000">
            <a:off x="4254205" y="1353923"/>
            <a:ext cx="654625" cy="753677"/>
            <a:chOff x="3195934" y="4911119"/>
            <a:chExt cx="1056183" cy="753677"/>
          </a:xfrm>
        </p:grpSpPr>
        <p:cxnSp>
          <p:nvCxnSpPr>
            <p:cNvPr id="213" name="Elbow Connector 212">
              <a:extLst>
                <a:ext uri="{FF2B5EF4-FFF2-40B4-BE49-F238E27FC236}">
                  <a16:creationId xmlns:a16="http://schemas.microsoft.com/office/drawing/2014/main" id="{26ADE1EF-0AEC-874D-9F67-2416336BBE8C}"/>
                </a:ext>
              </a:extLst>
            </p:cNvPr>
            <p:cNvCxnSpPr>
              <a:cxnSpLocks/>
            </p:cNvCxnSpPr>
            <p:nvPr/>
          </p:nvCxnSpPr>
          <p:spPr>
            <a:xfrm rot="16200000" flipH="1">
              <a:off x="3830751" y="4819824"/>
              <a:ext cx="330071" cy="512661"/>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14" name="Elbow Connector 213">
              <a:extLst>
                <a:ext uri="{FF2B5EF4-FFF2-40B4-BE49-F238E27FC236}">
                  <a16:creationId xmlns:a16="http://schemas.microsoft.com/office/drawing/2014/main" id="{3EFB2FB2-40B5-F94B-8442-34B571167C1B}"/>
                </a:ext>
              </a:extLst>
            </p:cNvPr>
            <p:cNvCxnSpPr>
              <a:cxnSpLocks/>
              <a:endCxn id="217" idx="1"/>
            </p:cNvCxnSpPr>
            <p:nvPr/>
          </p:nvCxnSpPr>
          <p:spPr>
            <a:xfrm rot="5400000">
              <a:off x="3090856" y="5016197"/>
              <a:ext cx="753677" cy="543521"/>
            </a:xfrm>
            <a:prstGeom prst="bentConnector3">
              <a:avLst>
                <a:gd name="adj1" fmla="val 21565"/>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cxnSp>
        <p:nvCxnSpPr>
          <p:cNvPr id="209" name="Straight Connector 208">
            <a:extLst>
              <a:ext uri="{FF2B5EF4-FFF2-40B4-BE49-F238E27FC236}">
                <a16:creationId xmlns:a16="http://schemas.microsoft.com/office/drawing/2014/main" id="{F796F1BF-99FA-3A44-910B-45B1595E2A86}"/>
              </a:ext>
            </a:extLst>
          </p:cNvPr>
          <p:cNvCxnSpPr>
            <a:cxnSpLocks/>
          </p:cNvCxnSpPr>
          <p:nvPr/>
        </p:nvCxnSpPr>
        <p:spPr>
          <a:xfrm>
            <a:off x="4347236" y="1401708"/>
            <a:ext cx="621537"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1" name="Rectangle 210">
            <a:extLst>
              <a:ext uri="{FF2B5EF4-FFF2-40B4-BE49-F238E27FC236}">
                <a16:creationId xmlns:a16="http://schemas.microsoft.com/office/drawing/2014/main" id="{F7576F9E-4DD1-064F-87B4-9321E6D7E90A}"/>
              </a:ext>
            </a:extLst>
          </p:cNvPr>
          <p:cNvSpPr/>
          <p:nvPr/>
        </p:nvSpPr>
        <p:spPr>
          <a:xfrm>
            <a:off x="4142293" y="1037325"/>
            <a:ext cx="6463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High</a:t>
            </a:r>
          </a:p>
        </p:txBody>
      </p:sp>
      <p:sp>
        <p:nvSpPr>
          <p:cNvPr id="216" name="Rounded Rectangle 215">
            <a:extLst>
              <a:ext uri="{FF2B5EF4-FFF2-40B4-BE49-F238E27FC236}">
                <a16:creationId xmlns:a16="http://schemas.microsoft.com/office/drawing/2014/main" id="{CF43DACB-9410-7940-AC53-C170D22E9888}"/>
              </a:ext>
            </a:extLst>
          </p:cNvPr>
          <p:cNvSpPr/>
          <p:nvPr/>
        </p:nvSpPr>
        <p:spPr>
          <a:xfrm>
            <a:off x="4950162" y="1223649"/>
            <a:ext cx="834418"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sp>
        <p:nvSpPr>
          <p:cNvPr id="217" name="Rounded Rectangle 216">
            <a:extLst>
              <a:ext uri="{FF2B5EF4-FFF2-40B4-BE49-F238E27FC236}">
                <a16:creationId xmlns:a16="http://schemas.microsoft.com/office/drawing/2014/main" id="{5E2C267E-6F2E-2D4C-9030-2C0709320ED8}"/>
              </a:ext>
            </a:extLst>
          </p:cNvPr>
          <p:cNvSpPr/>
          <p:nvPr/>
        </p:nvSpPr>
        <p:spPr>
          <a:xfrm>
            <a:off x="4958356" y="1869442"/>
            <a:ext cx="834418"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sp>
        <p:nvSpPr>
          <p:cNvPr id="259" name="Rounded Rectangle 258">
            <a:extLst>
              <a:ext uri="{FF2B5EF4-FFF2-40B4-BE49-F238E27FC236}">
                <a16:creationId xmlns:a16="http://schemas.microsoft.com/office/drawing/2014/main" id="{3CBB8A5A-A289-3541-818C-126F17163587}"/>
              </a:ext>
            </a:extLst>
          </p:cNvPr>
          <p:cNvSpPr/>
          <p:nvPr/>
        </p:nvSpPr>
        <p:spPr>
          <a:xfrm>
            <a:off x="3344398" y="2827589"/>
            <a:ext cx="834418" cy="377263"/>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MPKI</a:t>
            </a:r>
          </a:p>
        </p:txBody>
      </p:sp>
      <p:sp>
        <p:nvSpPr>
          <p:cNvPr id="268" name="Rounded Rectangle 267">
            <a:extLst>
              <a:ext uri="{FF2B5EF4-FFF2-40B4-BE49-F238E27FC236}">
                <a16:creationId xmlns:a16="http://schemas.microsoft.com/office/drawing/2014/main" id="{879424EC-FC35-624F-A770-79EF5BD6E4DD}"/>
              </a:ext>
            </a:extLst>
          </p:cNvPr>
          <p:cNvSpPr/>
          <p:nvPr/>
        </p:nvSpPr>
        <p:spPr>
          <a:xfrm>
            <a:off x="4969867" y="2824696"/>
            <a:ext cx="834418"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sp>
        <p:nvSpPr>
          <p:cNvPr id="52" name="Rounded Rectangle 51">
            <a:extLst>
              <a:ext uri="{FF2B5EF4-FFF2-40B4-BE49-F238E27FC236}">
                <a16:creationId xmlns:a16="http://schemas.microsoft.com/office/drawing/2014/main" id="{6B2737C7-2FB7-1243-BE8B-8949F1F1A368}"/>
              </a:ext>
            </a:extLst>
          </p:cNvPr>
          <p:cNvSpPr/>
          <p:nvPr/>
        </p:nvSpPr>
        <p:spPr>
          <a:xfrm>
            <a:off x="1684544" y="4922943"/>
            <a:ext cx="834418" cy="377263"/>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LFMR</a:t>
            </a:r>
          </a:p>
        </p:txBody>
      </p:sp>
      <p:grpSp>
        <p:nvGrpSpPr>
          <p:cNvPr id="53" name="Group 52">
            <a:extLst>
              <a:ext uri="{FF2B5EF4-FFF2-40B4-BE49-F238E27FC236}">
                <a16:creationId xmlns:a16="http://schemas.microsoft.com/office/drawing/2014/main" id="{7EA8A33A-6F4C-784D-8920-97F8E0CC26AB}"/>
              </a:ext>
            </a:extLst>
          </p:cNvPr>
          <p:cNvGrpSpPr/>
          <p:nvPr/>
        </p:nvGrpSpPr>
        <p:grpSpPr>
          <a:xfrm rot="16200000">
            <a:off x="2269482" y="4690182"/>
            <a:ext cx="1353074" cy="856055"/>
            <a:chOff x="3228482" y="4911118"/>
            <a:chExt cx="1023847" cy="639671"/>
          </a:xfrm>
        </p:grpSpPr>
        <p:cxnSp>
          <p:nvCxnSpPr>
            <p:cNvPr id="54" name="Elbow Connector 53">
              <a:extLst>
                <a:ext uri="{FF2B5EF4-FFF2-40B4-BE49-F238E27FC236}">
                  <a16:creationId xmlns:a16="http://schemas.microsoft.com/office/drawing/2014/main" id="{52C7FB9D-E730-8042-811F-C0D5EA260200}"/>
                </a:ext>
              </a:extLst>
            </p:cNvPr>
            <p:cNvCxnSpPr>
              <a:cxnSpLocks/>
              <a:endCxn id="113" idx="1"/>
            </p:cNvCxnSpPr>
            <p:nvPr/>
          </p:nvCxnSpPr>
          <p:spPr>
            <a:xfrm rot="5400000" flipV="1">
              <a:off x="3700780" y="4949796"/>
              <a:ext cx="590225" cy="512873"/>
            </a:xfrm>
            <a:prstGeom prst="bentConnector3">
              <a:avLst>
                <a:gd name="adj1" fmla="val 28294"/>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5" name="Elbow Connector 54">
              <a:extLst>
                <a:ext uri="{FF2B5EF4-FFF2-40B4-BE49-F238E27FC236}">
                  <a16:creationId xmlns:a16="http://schemas.microsoft.com/office/drawing/2014/main" id="{3B345F68-CC7E-5846-B7F5-DB02FC0B60DC}"/>
                </a:ext>
              </a:extLst>
            </p:cNvPr>
            <p:cNvCxnSpPr>
              <a:cxnSpLocks/>
              <a:endCxn id="114" idx="1"/>
            </p:cNvCxnSpPr>
            <p:nvPr/>
          </p:nvCxnSpPr>
          <p:spPr>
            <a:xfrm rot="5400000">
              <a:off x="3164133" y="4975467"/>
              <a:ext cx="639671" cy="510973"/>
            </a:xfrm>
            <a:prstGeom prst="bentConnector3">
              <a:avLst>
                <a:gd name="adj1" fmla="val 26634"/>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113" name="Rounded Rectangle 112">
            <a:extLst>
              <a:ext uri="{FF2B5EF4-FFF2-40B4-BE49-F238E27FC236}">
                <a16:creationId xmlns:a16="http://schemas.microsoft.com/office/drawing/2014/main" id="{4001AD76-8A66-9D4A-8C40-BF4927FE8B79}"/>
              </a:ext>
            </a:extLst>
          </p:cNvPr>
          <p:cNvSpPr/>
          <p:nvPr/>
        </p:nvSpPr>
        <p:spPr>
          <a:xfrm>
            <a:off x="3307875" y="4253043"/>
            <a:ext cx="834418" cy="377263"/>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MPKI</a:t>
            </a:r>
          </a:p>
        </p:txBody>
      </p:sp>
      <p:sp>
        <p:nvSpPr>
          <p:cNvPr id="114" name="Rounded Rectangle 113">
            <a:extLst>
              <a:ext uri="{FF2B5EF4-FFF2-40B4-BE49-F238E27FC236}">
                <a16:creationId xmlns:a16="http://schemas.microsoft.com/office/drawing/2014/main" id="{5CA36008-AA34-A440-96CA-03BBD5B82D69}"/>
              </a:ext>
            </a:extLst>
          </p:cNvPr>
          <p:cNvSpPr/>
          <p:nvPr/>
        </p:nvSpPr>
        <p:spPr>
          <a:xfrm>
            <a:off x="3374049" y="5606115"/>
            <a:ext cx="834418" cy="377263"/>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MPKI</a:t>
            </a:r>
          </a:p>
        </p:txBody>
      </p:sp>
      <p:sp>
        <p:nvSpPr>
          <p:cNvPr id="117" name="Rectangle 116">
            <a:extLst>
              <a:ext uri="{FF2B5EF4-FFF2-40B4-BE49-F238E27FC236}">
                <a16:creationId xmlns:a16="http://schemas.microsoft.com/office/drawing/2014/main" id="{7437E05F-CA10-6B47-B091-5E5E3FEFA89B}"/>
              </a:ext>
            </a:extLst>
          </p:cNvPr>
          <p:cNvSpPr/>
          <p:nvPr/>
        </p:nvSpPr>
        <p:spPr>
          <a:xfrm>
            <a:off x="2488786" y="5804245"/>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18" name="Rectangle 117">
            <a:extLst>
              <a:ext uri="{FF2B5EF4-FFF2-40B4-BE49-F238E27FC236}">
                <a16:creationId xmlns:a16="http://schemas.microsoft.com/office/drawing/2014/main" id="{8B8C6938-8194-7540-9900-7C9B71D111B7}"/>
              </a:ext>
            </a:extLst>
          </p:cNvPr>
          <p:cNvSpPr/>
          <p:nvPr/>
        </p:nvSpPr>
        <p:spPr>
          <a:xfrm>
            <a:off x="2146244" y="4064413"/>
            <a:ext cx="121199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Increasing</a:t>
            </a:r>
          </a:p>
        </p:txBody>
      </p:sp>
      <p:sp>
        <p:nvSpPr>
          <p:cNvPr id="133" name="Rounded Rectangle 132">
            <a:extLst>
              <a:ext uri="{FF2B5EF4-FFF2-40B4-BE49-F238E27FC236}">
                <a16:creationId xmlns:a16="http://schemas.microsoft.com/office/drawing/2014/main" id="{4F10B253-58BC-4A4B-83AF-F2BD6DBBF2C4}"/>
              </a:ext>
            </a:extLst>
          </p:cNvPr>
          <p:cNvSpPr/>
          <p:nvPr/>
        </p:nvSpPr>
        <p:spPr>
          <a:xfrm>
            <a:off x="4955043" y="4253043"/>
            <a:ext cx="834418"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sp>
        <p:nvSpPr>
          <p:cNvPr id="147" name="Rounded Rectangle 146">
            <a:extLst>
              <a:ext uri="{FF2B5EF4-FFF2-40B4-BE49-F238E27FC236}">
                <a16:creationId xmlns:a16="http://schemas.microsoft.com/office/drawing/2014/main" id="{C241EEFB-8720-6C46-9804-F0D5BBA5213A}"/>
              </a:ext>
            </a:extLst>
          </p:cNvPr>
          <p:cNvSpPr/>
          <p:nvPr/>
        </p:nvSpPr>
        <p:spPr>
          <a:xfrm>
            <a:off x="4959879" y="5606115"/>
            <a:ext cx="854393"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cxnSp>
        <p:nvCxnSpPr>
          <p:cNvPr id="248" name="Elbow Connector 247">
            <a:extLst>
              <a:ext uri="{FF2B5EF4-FFF2-40B4-BE49-F238E27FC236}">
                <a16:creationId xmlns:a16="http://schemas.microsoft.com/office/drawing/2014/main" id="{16BA4EFE-5EAE-D84E-A89F-0B9EC4F2202A}"/>
              </a:ext>
            </a:extLst>
          </p:cNvPr>
          <p:cNvCxnSpPr>
            <a:cxnSpLocks/>
            <a:stCxn id="147" idx="3"/>
            <a:endCxn id="295" idx="1"/>
          </p:cNvCxnSpPr>
          <p:nvPr/>
        </p:nvCxnSpPr>
        <p:spPr>
          <a:xfrm flipV="1">
            <a:off x="5814272" y="5317424"/>
            <a:ext cx="755302" cy="477323"/>
          </a:xfrm>
          <a:prstGeom prst="bentConnector3">
            <a:avLst>
              <a:gd name="adj1" fmla="val 50000"/>
            </a:avLst>
          </a:prstGeom>
          <a:ln w="5715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9" name="Elbow Connector 248">
            <a:extLst>
              <a:ext uri="{FF2B5EF4-FFF2-40B4-BE49-F238E27FC236}">
                <a16:creationId xmlns:a16="http://schemas.microsoft.com/office/drawing/2014/main" id="{C1758A04-E348-F240-B67E-AE7482A808F4}"/>
              </a:ext>
            </a:extLst>
          </p:cNvPr>
          <p:cNvCxnSpPr>
            <a:cxnSpLocks/>
            <a:stCxn id="147" idx="3"/>
            <a:endCxn id="291" idx="1"/>
          </p:cNvCxnSpPr>
          <p:nvPr/>
        </p:nvCxnSpPr>
        <p:spPr>
          <a:xfrm>
            <a:off x="5814272" y="5794747"/>
            <a:ext cx="765722" cy="482677"/>
          </a:xfrm>
          <a:prstGeom prst="bentConnector3">
            <a:avLst>
              <a:gd name="adj1" fmla="val 50000"/>
            </a:avLst>
          </a:prstGeom>
          <a:ln w="5715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E89221D-47B2-0A41-BE80-DF926D4C98C6}"/>
              </a:ext>
            </a:extLst>
          </p:cNvPr>
          <p:cNvCxnSpPr>
            <a:stCxn id="259" idx="3"/>
            <a:endCxn id="268" idx="1"/>
          </p:cNvCxnSpPr>
          <p:nvPr/>
        </p:nvCxnSpPr>
        <p:spPr>
          <a:xfrm flipV="1">
            <a:off x="4178816" y="3013328"/>
            <a:ext cx="791051" cy="2893"/>
          </a:xfrm>
          <a:prstGeom prst="line">
            <a:avLst/>
          </a:prstGeom>
          <a:ln w="57150"/>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A2422C35-A2F5-5740-B50E-84460D1B8F6F}"/>
              </a:ext>
            </a:extLst>
          </p:cNvPr>
          <p:cNvCxnSpPr>
            <a:cxnSpLocks/>
            <a:stCxn id="216" idx="3"/>
            <a:endCxn id="292" idx="1"/>
          </p:cNvCxnSpPr>
          <p:nvPr/>
        </p:nvCxnSpPr>
        <p:spPr>
          <a:xfrm flipV="1">
            <a:off x="5784580" y="1412254"/>
            <a:ext cx="806779" cy="2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407D979A-087F-C341-832C-D77F4A3511A7}"/>
              </a:ext>
            </a:extLst>
          </p:cNvPr>
          <p:cNvCxnSpPr>
            <a:cxnSpLocks/>
            <a:stCxn id="217" idx="3"/>
            <a:endCxn id="293" idx="1"/>
          </p:cNvCxnSpPr>
          <p:nvPr/>
        </p:nvCxnSpPr>
        <p:spPr>
          <a:xfrm>
            <a:off x="5792774" y="2058074"/>
            <a:ext cx="798584" cy="219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013821E4-B9A9-1E47-917C-255E2A1FD9E9}"/>
              </a:ext>
            </a:extLst>
          </p:cNvPr>
          <p:cNvCxnSpPr>
            <a:cxnSpLocks/>
            <a:stCxn id="268" idx="3"/>
            <a:endCxn id="294" idx="1"/>
          </p:cNvCxnSpPr>
          <p:nvPr/>
        </p:nvCxnSpPr>
        <p:spPr>
          <a:xfrm>
            <a:off x="5804285" y="3013328"/>
            <a:ext cx="787073" cy="303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D8E378C-FCB0-244B-9AEA-8D4A1B1B5FFF}"/>
              </a:ext>
            </a:extLst>
          </p:cNvPr>
          <p:cNvCxnSpPr>
            <a:stCxn id="113" idx="3"/>
            <a:endCxn id="133" idx="1"/>
          </p:cNvCxnSpPr>
          <p:nvPr/>
        </p:nvCxnSpPr>
        <p:spPr>
          <a:xfrm>
            <a:off x="4142293" y="4441675"/>
            <a:ext cx="81275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4C701D3-6D34-964F-9119-04854084FF9F}"/>
              </a:ext>
            </a:extLst>
          </p:cNvPr>
          <p:cNvCxnSpPr>
            <a:stCxn id="114" idx="3"/>
            <a:endCxn id="147" idx="1"/>
          </p:cNvCxnSpPr>
          <p:nvPr/>
        </p:nvCxnSpPr>
        <p:spPr>
          <a:xfrm>
            <a:off x="4208467" y="5794747"/>
            <a:ext cx="751412"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56" name="Straight Arrow Connector 155">
            <a:extLst>
              <a:ext uri="{FF2B5EF4-FFF2-40B4-BE49-F238E27FC236}">
                <a16:creationId xmlns:a16="http://schemas.microsoft.com/office/drawing/2014/main" id="{03D1A70E-27D2-1040-97E1-917318921929}"/>
              </a:ext>
            </a:extLst>
          </p:cNvPr>
          <p:cNvCxnSpPr>
            <a:cxnSpLocks/>
            <a:stCxn id="133" idx="3"/>
            <a:endCxn id="27" idx="1"/>
          </p:cNvCxnSpPr>
          <p:nvPr/>
        </p:nvCxnSpPr>
        <p:spPr>
          <a:xfrm flipV="1">
            <a:off x="5789461" y="4441674"/>
            <a:ext cx="806921" cy="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4" name="Rectangle 173">
            <a:extLst>
              <a:ext uri="{FF2B5EF4-FFF2-40B4-BE49-F238E27FC236}">
                <a16:creationId xmlns:a16="http://schemas.microsoft.com/office/drawing/2014/main" id="{BF8756E2-3028-9B44-A547-3A08D98693B1}"/>
              </a:ext>
            </a:extLst>
          </p:cNvPr>
          <p:cNvSpPr/>
          <p:nvPr/>
        </p:nvSpPr>
        <p:spPr>
          <a:xfrm>
            <a:off x="4170049" y="2021250"/>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79" name="Rectangle 178">
            <a:extLst>
              <a:ext uri="{FF2B5EF4-FFF2-40B4-BE49-F238E27FC236}">
                <a16:creationId xmlns:a16="http://schemas.microsoft.com/office/drawing/2014/main" id="{49D8A377-DA90-BC43-BF8A-CC8C4E61B4FA}"/>
              </a:ext>
            </a:extLst>
          </p:cNvPr>
          <p:cNvSpPr/>
          <p:nvPr/>
        </p:nvSpPr>
        <p:spPr>
          <a:xfrm>
            <a:off x="4265193" y="2687104"/>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0" name="Rectangle 179">
            <a:extLst>
              <a:ext uri="{FF2B5EF4-FFF2-40B4-BE49-F238E27FC236}">
                <a16:creationId xmlns:a16="http://schemas.microsoft.com/office/drawing/2014/main" id="{06E82DB8-AAF0-1044-83E2-449E804B9963}"/>
              </a:ext>
            </a:extLst>
          </p:cNvPr>
          <p:cNvSpPr/>
          <p:nvPr/>
        </p:nvSpPr>
        <p:spPr>
          <a:xfrm>
            <a:off x="4203821" y="4067715"/>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1" name="Rectangle 180">
            <a:extLst>
              <a:ext uri="{FF2B5EF4-FFF2-40B4-BE49-F238E27FC236}">
                <a16:creationId xmlns:a16="http://schemas.microsoft.com/office/drawing/2014/main" id="{A01EC710-2621-0540-B4DE-69958AE75A8E}"/>
              </a:ext>
            </a:extLst>
          </p:cNvPr>
          <p:cNvSpPr/>
          <p:nvPr/>
        </p:nvSpPr>
        <p:spPr>
          <a:xfrm>
            <a:off x="4273142" y="5790118"/>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2" name="Rectangle 181">
            <a:extLst>
              <a:ext uri="{FF2B5EF4-FFF2-40B4-BE49-F238E27FC236}">
                <a16:creationId xmlns:a16="http://schemas.microsoft.com/office/drawing/2014/main" id="{5C9AA83E-6A52-534A-9E67-38E370A5EB6C}"/>
              </a:ext>
            </a:extLst>
          </p:cNvPr>
          <p:cNvSpPr/>
          <p:nvPr/>
        </p:nvSpPr>
        <p:spPr>
          <a:xfrm>
            <a:off x="5913987" y="6272070"/>
            <a:ext cx="6463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High</a:t>
            </a:r>
          </a:p>
        </p:txBody>
      </p:sp>
      <p:sp>
        <p:nvSpPr>
          <p:cNvPr id="184" name="Rectangle 183">
            <a:extLst>
              <a:ext uri="{FF2B5EF4-FFF2-40B4-BE49-F238E27FC236}">
                <a16:creationId xmlns:a16="http://schemas.microsoft.com/office/drawing/2014/main" id="{E257CBB5-FD31-3D43-AB14-3ED9548F07DF}"/>
              </a:ext>
            </a:extLst>
          </p:cNvPr>
          <p:cNvSpPr/>
          <p:nvPr/>
        </p:nvSpPr>
        <p:spPr>
          <a:xfrm>
            <a:off x="5765314" y="1057850"/>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5" name="Rectangle 184">
            <a:extLst>
              <a:ext uri="{FF2B5EF4-FFF2-40B4-BE49-F238E27FC236}">
                <a16:creationId xmlns:a16="http://schemas.microsoft.com/office/drawing/2014/main" id="{6B9BFE6A-A959-9549-A635-20339A9B9A74}"/>
              </a:ext>
            </a:extLst>
          </p:cNvPr>
          <p:cNvSpPr/>
          <p:nvPr/>
        </p:nvSpPr>
        <p:spPr>
          <a:xfrm>
            <a:off x="5785639" y="1724362"/>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6" name="Rectangle 185">
            <a:extLst>
              <a:ext uri="{FF2B5EF4-FFF2-40B4-BE49-F238E27FC236}">
                <a16:creationId xmlns:a16="http://schemas.microsoft.com/office/drawing/2014/main" id="{E976140D-CF12-7D4B-8FB7-BAF3288B431B}"/>
              </a:ext>
            </a:extLst>
          </p:cNvPr>
          <p:cNvSpPr/>
          <p:nvPr/>
        </p:nvSpPr>
        <p:spPr>
          <a:xfrm>
            <a:off x="5814272" y="2681345"/>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7" name="Rectangle 186">
            <a:extLst>
              <a:ext uri="{FF2B5EF4-FFF2-40B4-BE49-F238E27FC236}">
                <a16:creationId xmlns:a16="http://schemas.microsoft.com/office/drawing/2014/main" id="{31CEE361-002E-D243-8A3D-38B9125601E5}"/>
              </a:ext>
            </a:extLst>
          </p:cNvPr>
          <p:cNvSpPr/>
          <p:nvPr/>
        </p:nvSpPr>
        <p:spPr>
          <a:xfrm>
            <a:off x="5814272" y="4050026"/>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8" name="Rectangle 187">
            <a:extLst>
              <a:ext uri="{FF2B5EF4-FFF2-40B4-BE49-F238E27FC236}">
                <a16:creationId xmlns:a16="http://schemas.microsoft.com/office/drawing/2014/main" id="{7E5A93BB-DE85-AA45-9BDB-57CDD69863B4}"/>
              </a:ext>
            </a:extLst>
          </p:cNvPr>
          <p:cNvSpPr/>
          <p:nvPr/>
        </p:nvSpPr>
        <p:spPr>
          <a:xfrm>
            <a:off x="5817590" y="4946382"/>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72" name="Rectangle 71">
            <a:extLst>
              <a:ext uri="{FF2B5EF4-FFF2-40B4-BE49-F238E27FC236}">
                <a16:creationId xmlns:a16="http://schemas.microsoft.com/office/drawing/2014/main" id="{BBF1E46F-55BD-6644-AA4D-3A4E8BDFA619}"/>
              </a:ext>
            </a:extLst>
          </p:cNvPr>
          <p:cNvSpPr/>
          <p:nvPr/>
        </p:nvSpPr>
        <p:spPr>
          <a:xfrm>
            <a:off x="5016058" y="6383671"/>
            <a:ext cx="3899341" cy="443692"/>
          </a:xfrm>
          <a:prstGeom prst="rect">
            <a:avLst/>
          </a:prstGeom>
          <a:solidFill>
            <a:srgbClr val="FFFFFF">
              <a:alpha val="8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3" name="Rectangle 72">
            <a:extLst>
              <a:ext uri="{FF2B5EF4-FFF2-40B4-BE49-F238E27FC236}">
                <a16:creationId xmlns:a16="http://schemas.microsoft.com/office/drawing/2014/main" id="{E29CB9BB-E451-D940-BD9C-E7A53900C843}"/>
              </a:ext>
            </a:extLst>
          </p:cNvPr>
          <p:cNvSpPr/>
          <p:nvPr/>
        </p:nvSpPr>
        <p:spPr>
          <a:xfrm>
            <a:off x="75990" y="695617"/>
            <a:ext cx="9068009" cy="5676608"/>
          </a:xfrm>
          <a:prstGeom prst="rect">
            <a:avLst/>
          </a:prstGeom>
          <a:solidFill>
            <a:srgbClr val="FFFFFF">
              <a:alpha val="8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ounded Rectangle 2">
            <a:extLst>
              <a:ext uri="{FF2B5EF4-FFF2-40B4-BE49-F238E27FC236}">
                <a16:creationId xmlns:a16="http://schemas.microsoft.com/office/drawing/2014/main" id="{54A1377A-2721-FA4D-B83D-AEABA5CBB04E}"/>
              </a:ext>
            </a:extLst>
          </p:cNvPr>
          <p:cNvSpPr/>
          <p:nvPr/>
        </p:nvSpPr>
        <p:spPr>
          <a:xfrm>
            <a:off x="6353247" y="695618"/>
            <a:ext cx="2759653" cy="5943600"/>
          </a:xfrm>
          <a:prstGeom prst="roundRect">
            <a:avLst>
              <a:gd name="adj" fmla="val 3593"/>
            </a:avLst>
          </a:prstGeom>
          <a:solidFill>
            <a:schemeClr val="accent6">
              <a:lumMod val="20000"/>
              <a:lumOff val="80000"/>
            </a:schemeClr>
          </a:solid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2" name="Rectangle 291">
            <a:extLst>
              <a:ext uri="{FF2B5EF4-FFF2-40B4-BE49-F238E27FC236}">
                <a16:creationId xmlns:a16="http://schemas.microsoft.com/office/drawing/2014/main" id="{579BF855-92CB-9546-87E6-31F231AF73A2}"/>
              </a:ext>
            </a:extLst>
          </p:cNvPr>
          <p:cNvSpPr/>
          <p:nvPr/>
        </p:nvSpPr>
        <p:spPr>
          <a:xfrm>
            <a:off x="6591359" y="1115074"/>
            <a:ext cx="2324041"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1a: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DRAM Bandwidth</a:t>
            </a:r>
          </a:p>
        </p:txBody>
      </p:sp>
      <p:sp>
        <p:nvSpPr>
          <p:cNvPr id="293" name="Rectangle 292">
            <a:extLst>
              <a:ext uri="{FF2B5EF4-FFF2-40B4-BE49-F238E27FC236}">
                <a16:creationId xmlns:a16="http://schemas.microsoft.com/office/drawing/2014/main" id="{EE807EDB-1517-CC4E-BFE3-D57C54419B5C}"/>
              </a:ext>
            </a:extLst>
          </p:cNvPr>
          <p:cNvSpPr/>
          <p:nvPr/>
        </p:nvSpPr>
        <p:spPr>
          <a:xfrm>
            <a:off x="6591358" y="1763093"/>
            <a:ext cx="2324041"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1b: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DRAM Latency</a:t>
            </a:r>
          </a:p>
        </p:txBody>
      </p:sp>
      <p:sp>
        <p:nvSpPr>
          <p:cNvPr id="294" name="Rectangle 293">
            <a:extLst>
              <a:ext uri="{FF2B5EF4-FFF2-40B4-BE49-F238E27FC236}">
                <a16:creationId xmlns:a16="http://schemas.microsoft.com/office/drawing/2014/main" id="{F0B7A44E-A476-AF42-906A-F3CEAB99A9A0}"/>
              </a:ext>
            </a:extLst>
          </p:cNvPr>
          <p:cNvSpPr/>
          <p:nvPr/>
        </p:nvSpPr>
        <p:spPr>
          <a:xfrm>
            <a:off x="6591358" y="2720354"/>
            <a:ext cx="2324041" cy="592009"/>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1c: L1/L2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Cache Capacity</a:t>
            </a:r>
          </a:p>
        </p:txBody>
      </p:sp>
      <p:sp>
        <p:nvSpPr>
          <p:cNvPr id="27" name="Rectangle 26">
            <a:extLst>
              <a:ext uri="{FF2B5EF4-FFF2-40B4-BE49-F238E27FC236}">
                <a16:creationId xmlns:a16="http://schemas.microsoft.com/office/drawing/2014/main" id="{430B3994-32AE-1444-B1F7-B0BCCA531C01}"/>
              </a:ext>
            </a:extLst>
          </p:cNvPr>
          <p:cNvSpPr/>
          <p:nvPr/>
        </p:nvSpPr>
        <p:spPr>
          <a:xfrm>
            <a:off x="6596382" y="4144494"/>
            <a:ext cx="2319017"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2a: L3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Cache Contention</a:t>
            </a:r>
          </a:p>
        </p:txBody>
      </p:sp>
      <p:sp>
        <p:nvSpPr>
          <p:cNvPr id="291" name="Rectangle 290">
            <a:extLst>
              <a:ext uri="{FF2B5EF4-FFF2-40B4-BE49-F238E27FC236}">
                <a16:creationId xmlns:a16="http://schemas.microsoft.com/office/drawing/2014/main" id="{C1E1CE50-4A35-5045-88B1-E3861B82A761}"/>
              </a:ext>
            </a:extLst>
          </p:cNvPr>
          <p:cNvSpPr/>
          <p:nvPr/>
        </p:nvSpPr>
        <p:spPr>
          <a:xfrm>
            <a:off x="6579994" y="5980244"/>
            <a:ext cx="2335405"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2c: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Compute-Bound</a:t>
            </a:r>
          </a:p>
        </p:txBody>
      </p:sp>
      <p:sp>
        <p:nvSpPr>
          <p:cNvPr id="295" name="Rectangle 294">
            <a:extLst>
              <a:ext uri="{FF2B5EF4-FFF2-40B4-BE49-F238E27FC236}">
                <a16:creationId xmlns:a16="http://schemas.microsoft.com/office/drawing/2014/main" id="{529C6FE1-A040-534C-869A-B42C9A528B71}"/>
              </a:ext>
            </a:extLst>
          </p:cNvPr>
          <p:cNvSpPr/>
          <p:nvPr/>
        </p:nvSpPr>
        <p:spPr>
          <a:xfrm>
            <a:off x="6569574" y="5020244"/>
            <a:ext cx="2345826"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2b: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L1 Cache Capacity</a:t>
            </a:r>
          </a:p>
        </p:txBody>
      </p:sp>
      <p:sp>
        <p:nvSpPr>
          <p:cNvPr id="65" name="Rectangle 64">
            <a:extLst>
              <a:ext uri="{FF2B5EF4-FFF2-40B4-BE49-F238E27FC236}">
                <a16:creationId xmlns:a16="http://schemas.microsoft.com/office/drawing/2014/main" id="{CD337A0F-219D-9045-9726-E2147F7B4783}"/>
              </a:ext>
            </a:extLst>
          </p:cNvPr>
          <p:cNvSpPr/>
          <p:nvPr/>
        </p:nvSpPr>
        <p:spPr>
          <a:xfrm>
            <a:off x="6057157" y="695617"/>
            <a:ext cx="3370660"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Memory Bottleneck Class</a:t>
            </a:r>
          </a:p>
        </p:txBody>
      </p:sp>
      <p:sp>
        <p:nvSpPr>
          <p:cNvPr id="76" name="Rounded Rectangle 75">
            <a:extLst>
              <a:ext uri="{FF2B5EF4-FFF2-40B4-BE49-F238E27FC236}">
                <a16:creationId xmlns:a16="http://schemas.microsoft.com/office/drawing/2014/main" id="{27063B40-663B-6947-A34B-31F097D89AD9}"/>
              </a:ext>
            </a:extLst>
          </p:cNvPr>
          <p:cNvSpPr/>
          <p:nvPr/>
        </p:nvSpPr>
        <p:spPr>
          <a:xfrm>
            <a:off x="145310" y="2186107"/>
            <a:ext cx="5903567" cy="2485787"/>
          </a:xfrm>
          <a:prstGeom prst="roundRect">
            <a:avLst/>
          </a:prstGeom>
          <a:solidFill>
            <a:schemeClr val="accent1">
              <a:lumMod val="20000"/>
              <a:lumOff val="80000"/>
            </a:schemeClr>
          </a:solidFill>
          <a:ln w="19050">
            <a:solidFill>
              <a:schemeClr val="tx1"/>
            </a:solidFill>
          </a:ln>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Six classes of </a:t>
            </a: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data movement bottlenecks:</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E700"/>
              </a:solidFill>
              <a:effectLst/>
              <a:uLnTx/>
              <a:uFillTx/>
              <a:latin typeface="Cambria" panose="02040503050406030204" pitchFamily="18" charset="0"/>
              <a:ea typeface="+mn-ea"/>
              <a:cs typeface="+mn-cs"/>
            </a:endParaRP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each class ↔ data movement</a:t>
            </a: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mitigation mechanism </a:t>
            </a:r>
          </a:p>
        </p:txBody>
      </p:sp>
    </p:spTree>
    <p:extLst>
      <p:ext uri="{BB962C8B-B14F-4D97-AF65-F5344CB8AC3E}">
        <p14:creationId xmlns:p14="http://schemas.microsoft.com/office/powerpoint/2010/main" val="136152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fade">
                                      <p:cBhvr>
                                        <p:cTn id="12"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6" grpId="0" animBg="1"/>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AF52-21F7-AF46-B0F3-D19534050154}"/>
              </a:ext>
            </a:extLst>
          </p:cNvPr>
          <p:cNvSpPr>
            <a:spLocks noGrp="1"/>
          </p:cNvSpPr>
          <p:nvPr>
            <p:ph type="title"/>
          </p:nvPr>
        </p:nvSpPr>
        <p:spPr/>
        <p:txBody>
          <a:bodyPr/>
          <a:lstStyle/>
          <a:p>
            <a:r>
              <a:rPr lang="en-US" dirty="0"/>
              <a:t>DAMOV is Open Source</a:t>
            </a:r>
          </a:p>
        </p:txBody>
      </p:sp>
      <p:sp>
        <p:nvSpPr>
          <p:cNvPr id="3" name="Content Placeholder 2">
            <a:extLst>
              <a:ext uri="{FF2B5EF4-FFF2-40B4-BE49-F238E27FC236}">
                <a16:creationId xmlns:a16="http://schemas.microsoft.com/office/drawing/2014/main" id="{A25CD795-C093-2B41-9221-BD1BC99E4EED}"/>
              </a:ext>
            </a:extLst>
          </p:cNvPr>
          <p:cNvSpPr>
            <a:spLocks noGrp="1"/>
          </p:cNvSpPr>
          <p:nvPr>
            <p:ph idx="1"/>
          </p:nvPr>
        </p:nvSpPr>
        <p:spPr/>
        <p:txBody>
          <a:bodyPr/>
          <a:lstStyle/>
          <a:p>
            <a:r>
              <a:rPr lang="en-US" dirty="0"/>
              <a:t>We open-source our </a:t>
            </a:r>
            <a:r>
              <a:rPr lang="en-US" dirty="0">
                <a:solidFill>
                  <a:srgbClr val="0000FF"/>
                </a:solidFill>
              </a:rPr>
              <a:t>benchmark suite </a:t>
            </a:r>
            <a:r>
              <a:rPr lang="en-US" dirty="0"/>
              <a:t>and our </a:t>
            </a:r>
            <a:r>
              <a:rPr lang="en-US" dirty="0">
                <a:solidFill>
                  <a:srgbClr val="0000FF"/>
                </a:solidFill>
              </a:rPr>
              <a:t>toolchain</a:t>
            </a:r>
          </a:p>
        </p:txBody>
      </p:sp>
      <p:grpSp>
        <p:nvGrpSpPr>
          <p:cNvPr id="4" name="Group 3">
            <a:extLst>
              <a:ext uri="{FF2B5EF4-FFF2-40B4-BE49-F238E27FC236}">
                <a16:creationId xmlns:a16="http://schemas.microsoft.com/office/drawing/2014/main" id="{9620267C-CBDE-EF46-B778-E8AC9B64AF61}"/>
              </a:ext>
            </a:extLst>
          </p:cNvPr>
          <p:cNvGrpSpPr/>
          <p:nvPr/>
        </p:nvGrpSpPr>
        <p:grpSpPr>
          <a:xfrm>
            <a:off x="145521" y="1554109"/>
            <a:ext cx="8852958" cy="4666132"/>
            <a:chOff x="252268" y="1152197"/>
            <a:chExt cx="8639464" cy="4553606"/>
          </a:xfrm>
        </p:grpSpPr>
        <p:pic>
          <p:nvPicPr>
            <p:cNvPr id="5" name="Picture 4">
              <a:extLst>
                <a:ext uri="{FF2B5EF4-FFF2-40B4-BE49-F238E27FC236}">
                  <a16:creationId xmlns:a16="http://schemas.microsoft.com/office/drawing/2014/main" id="{56E7B138-5B93-B148-9B77-BC0666989B57}"/>
                </a:ext>
              </a:extLst>
            </p:cNvPr>
            <p:cNvPicPr>
              <a:picLocks noChangeAspect="1"/>
            </p:cNvPicPr>
            <p:nvPr/>
          </p:nvPicPr>
          <p:blipFill rotWithShape="1">
            <a:blip r:embed="rId3"/>
            <a:srcRect t="1861" r="11807"/>
            <a:stretch/>
          </p:blipFill>
          <p:spPr>
            <a:xfrm>
              <a:off x="252268" y="1152197"/>
              <a:ext cx="8639464" cy="4553606"/>
            </a:xfrm>
            <a:prstGeom prst="rect">
              <a:avLst/>
            </a:prstGeom>
          </p:spPr>
        </p:pic>
        <p:sp>
          <p:nvSpPr>
            <p:cNvPr id="6" name="Rectangle 5">
              <a:extLst>
                <a:ext uri="{FF2B5EF4-FFF2-40B4-BE49-F238E27FC236}">
                  <a16:creationId xmlns:a16="http://schemas.microsoft.com/office/drawing/2014/main" id="{D16E0130-D316-5B42-B8E7-FBA54702DFD5}"/>
                </a:ext>
              </a:extLst>
            </p:cNvPr>
            <p:cNvSpPr/>
            <p:nvPr/>
          </p:nvSpPr>
          <p:spPr>
            <a:xfrm>
              <a:off x="1730215" y="1178805"/>
              <a:ext cx="35254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56B469FF-DDCA-1A40-9C48-E36AB90D6932}"/>
                </a:ext>
              </a:extLst>
            </p:cNvPr>
            <p:cNvSpPr/>
            <p:nvPr/>
          </p:nvSpPr>
          <p:spPr>
            <a:xfrm>
              <a:off x="309847" y="1152197"/>
              <a:ext cx="11339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026486B-DB2C-074C-A15F-0B6A8A0EC5B6}"/>
                </a:ext>
              </a:extLst>
            </p:cNvPr>
            <p:cNvSpPr/>
            <p:nvPr/>
          </p:nvSpPr>
          <p:spPr>
            <a:xfrm>
              <a:off x="7756546" y="1178805"/>
              <a:ext cx="1135186"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EFBBB3A6-560E-D24A-910C-DA01186D7D6A}"/>
              </a:ext>
            </a:extLst>
          </p:cNvPr>
          <p:cNvGrpSpPr/>
          <p:nvPr/>
        </p:nvGrpSpPr>
        <p:grpSpPr>
          <a:xfrm>
            <a:off x="-15699" y="2918762"/>
            <a:ext cx="2663466" cy="369332"/>
            <a:chOff x="-15699" y="2562311"/>
            <a:chExt cx="2663466" cy="369332"/>
          </a:xfrm>
        </p:grpSpPr>
        <p:sp>
          <p:nvSpPr>
            <p:cNvPr id="11" name="Rectangle 10">
              <a:extLst>
                <a:ext uri="{FF2B5EF4-FFF2-40B4-BE49-F238E27FC236}">
                  <a16:creationId xmlns:a16="http://schemas.microsoft.com/office/drawing/2014/main" id="{138CE2FB-8BEB-7A40-AEF9-7D16CD2E67B4}"/>
                </a:ext>
              </a:extLst>
            </p:cNvPr>
            <p:cNvSpPr/>
            <p:nvPr/>
          </p:nvSpPr>
          <p:spPr>
            <a:xfrm>
              <a:off x="-15699" y="2562311"/>
              <a:ext cx="140115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DAMOV-SIM</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2" name="Rounded Rectangle 11">
              <a:extLst>
                <a:ext uri="{FF2B5EF4-FFF2-40B4-BE49-F238E27FC236}">
                  <a16:creationId xmlns:a16="http://schemas.microsoft.com/office/drawing/2014/main" id="{43909CEA-9B18-FF48-85B4-2E540D3C24FA}"/>
                </a:ext>
              </a:extLst>
            </p:cNvPr>
            <p:cNvSpPr/>
            <p:nvPr/>
          </p:nvSpPr>
          <p:spPr>
            <a:xfrm>
              <a:off x="1385455" y="2615869"/>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11751DE1-1E78-D040-9898-61E9F03B7ADA}"/>
              </a:ext>
            </a:extLst>
          </p:cNvPr>
          <p:cNvGrpSpPr/>
          <p:nvPr/>
        </p:nvGrpSpPr>
        <p:grpSpPr>
          <a:xfrm>
            <a:off x="60292" y="3341652"/>
            <a:ext cx="2587475" cy="646331"/>
            <a:chOff x="60292" y="2985201"/>
            <a:chExt cx="2587475" cy="646331"/>
          </a:xfrm>
        </p:grpSpPr>
        <p:sp>
          <p:nvSpPr>
            <p:cNvPr id="14" name="Rectangle 13">
              <a:extLst>
                <a:ext uri="{FF2B5EF4-FFF2-40B4-BE49-F238E27FC236}">
                  <a16:creationId xmlns:a16="http://schemas.microsoft.com/office/drawing/2014/main" id="{E46B9D0C-08EC-E745-91A5-6CB7531E913F}"/>
                </a:ext>
              </a:extLst>
            </p:cNvPr>
            <p:cNvSpPr/>
            <p:nvPr/>
          </p:nvSpPr>
          <p:spPr>
            <a:xfrm>
              <a:off x="60292" y="2985201"/>
              <a:ext cx="140115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Benchmarks</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5" name="Rounded Rectangle 14">
              <a:extLst>
                <a:ext uri="{FF2B5EF4-FFF2-40B4-BE49-F238E27FC236}">
                  <a16:creationId xmlns:a16="http://schemas.microsoft.com/office/drawing/2014/main" id="{FACB314E-C336-3340-9731-B5B0B822CE99}"/>
                </a:ext>
              </a:extLst>
            </p:cNvPr>
            <p:cNvSpPr/>
            <p:nvPr/>
          </p:nvSpPr>
          <p:spPr>
            <a:xfrm>
              <a:off x="1385455" y="3070052"/>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623437294"/>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AF52-21F7-AF46-B0F3-D19534050154}"/>
              </a:ext>
            </a:extLst>
          </p:cNvPr>
          <p:cNvSpPr>
            <a:spLocks noGrp="1"/>
          </p:cNvSpPr>
          <p:nvPr>
            <p:ph type="title"/>
          </p:nvPr>
        </p:nvSpPr>
        <p:spPr/>
        <p:txBody>
          <a:bodyPr/>
          <a:lstStyle/>
          <a:p>
            <a:r>
              <a:rPr lang="en-US" dirty="0"/>
              <a:t>DAMOV is Open Source</a:t>
            </a:r>
          </a:p>
        </p:txBody>
      </p:sp>
      <p:sp>
        <p:nvSpPr>
          <p:cNvPr id="3" name="Content Placeholder 2">
            <a:extLst>
              <a:ext uri="{FF2B5EF4-FFF2-40B4-BE49-F238E27FC236}">
                <a16:creationId xmlns:a16="http://schemas.microsoft.com/office/drawing/2014/main" id="{A25CD795-C093-2B41-9221-BD1BC99E4EED}"/>
              </a:ext>
            </a:extLst>
          </p:cNvPr>
          <p:cNvSpPr>
            <a:spLocks noGrp="1"/>
          </p:cNvSpPr>
          <p:nvPr>
            <p:ph idx="1"/>
          </p:nvPr>
        </p:nvSpPr>
        <p:spPr/>
        <p:txBody>
          <a:bodyPr/>
          <a:lstStyle/>
          <a:p>
            <a:r>
              <a:rPr lang="en-US" dirty="0"/>
              <a:t>We open-source our </a:t>
            </a:r>
            <a:r>
              <a:rPr lang="en-US" dirty="0">
                <a:solidFill>
                  <a:srgbClr val="0000FF"/>
                </a:solidFill>
              </a:rPr>
              <a:t>benchmark suite </a:t>
            </a:r>
            <a:r>
              <a:rPr lang="en-US" dirty="0"/>
              <a:t>and our </a:t>
            </a:r>
            <a:r>
              <a:rPr lang="en-US" dirty="0">
                <a:solidFill>
                  <a:srgbClr val="0000FF"/>
                </a:solidFill>
              </a:rPr>
              <a:t>toolchain</a:t>
            </a:r>
          </a:p>
        </p:txBody>
      </p:sp>
      <p:grpSp>
        <p:nvGrpSpPr>
          <p:cNvPr id="4" name="Group 3">
            <a:extLst>
              <a:ext uri="{FF2B5EF4-FFF2-40B4-BE49-F238E27FC236}">
                <a16:creationId xmlns:a16="http://schemas.microsoft.com/office/drawing/2014/main" id="{9620267C-CBDE-EF46-B778-E8AC9B64AF61}"/>
              </a:ext>
            </a:extLst>
          </p:cNvPr>
          <p:cNvGrpSpPr/>
          <p:nvPr/>
        </p:nvGrpSpPr>
        <p:grpSpPr>
          <a:xfrm>
            <a:off x="145521" y="1554109"/>
            <a:ext cx="8852958" cy="4666132"/>
            <a:chOff x="252268" y="1152197"/>
            <a:chExt cx="8639464" cy="4553606"/>
          </a:xfrm>
        </p:grpSpPr>
        <p:pic>
          <p:nvPicPr>
            <p:cNvPr id="5" name="Picture 4">
              <a:extLst>
                <a:ext uri="{FF2B5EF4-FFF2-40B4-BE49-F238E27FC236}">
                  <a16:creationId xmlns:a16="http://schemas.microsoft.com/office/drawing/2014/main" id="{56E7B138-5B93-B148-9B77-BC0666989B57}"/>
                </a:ext>
              </a:extLst>
            </p:cNvPr>
            <p:cNvPicPr>
              <a:picLocks noChangeAspect="1"/>
            </p:cNvPicPr>
            <p:nvPr/>
          </p:nvPicPr>
          <p:blipFill rotWithShape="1">
            <a:blip r:embed="rId3"/>
            <a:srcRect t="1861" r="11807"/>
            <a:stretch/>
          </p:blipFill>
          <p:spPr>
            <a:xfrm>
              <a:off x="252268" y="1152197"/>
              <a:ext cx="8639464" cy="4553606"/>
            </a:xfrm>
            <a:prstGeom prst="rect">
              <a:avLst/>
            </a:prstGeom>
          </p:spPr>
        </p:pic>
        <p:sp>
          <p:nvSpPr>
            <p:cNvPr id="6" name="Rectangle 5">
              <a:extLst>
                <a:ext uri="{FF2B5EF4-FFF2-40B4-BE49-F238E27FC236}">
                  <a16:creationId xmlns:a16="http://schemas.microsoft.com/office/drawing/2014/main" id="{D16E0130-D316-5B42-B8E7-FBA54702DFD5}"/>
                </a:ext>
              </a:extLst>
            </p:cNvPr>
            <p:cNvSpPr/>
            <p:nvPr/>
          </p:nvSpPr>
          <p:spPr>
            <a:xfrm>
              <a:off x="1730215" y="1178805"/>
              <a:ext cx="35254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56B469FF-DDCA-1A40-9C48-E36AB90D6932}"/>
                </a:ext>
              </a:extLst>
            </p:cNvPr>
            <p:cNvSpPr/>
            <p:nvPr/>
          </p:nvSpPr>
          <p:spPr>
            <a:xfrm>
              <a:off x="309847" y="1152197"/>
              <a:ext cx="11339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026486B-DB2C-074C-A15F-0B6A8A0EC5B6}"/>
                </a:ext>
              </a:extLst>
            </p:cNvPr>
            <p:cNvSpPr/>
            <p:nvPr/>
          </p:nvSpPr>
          <p:spPr>
            <a:xfrm>
              <a:off x="7756546" y="1178805"/>
              <a:ext cx="1135186"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EFBBB3A6-560E-D24A-910C-DA01186D7D6A}"/>
              </a:ext>
            </a:extLst>
          </p:cNvPr>
          <p:cNvGrpSpPr/>
          <p:nvPr/>
        </p:nvGrpSpPr>
        <p:grpSpPr>
          <a:xfrm>
            <a:off x="-15699" y="2918762"/>
            <a:ext cx="2663466" cy="369332"/>
            <a:chOff x="-15699" y="2562311"/>
            <a:chExt cx="2663466" cy="369332"/>
          </a:xfrm>
        </p:grpSpPr>
        <p:sp>
          <p:nvSpPr>
            <p:cNvPr id="11" name="Rectangle 10">
              <a:extLst>
                <a:ext uri="{FF2B5EF4-FFF2-40B4-BE49-F238E27FC236}">
                  <a16:creationId xmlns:a16="http://schemas.microsoft.com/office/drawing/2014/main" id="{138CE2FB-8BEB-7A40-AEF9-7D16CD2E67B4}"/>
                </a:ext>
              </a:extLst>
            </p:cNvPr>
            <p:cNvSpPr/>
            <p:nvPr/>
          </p:nvSpPr>
          <p:spPr>
            <a:xfrm>
              <a:off x="-15699" y="2562311"/>
              <a:ext cx="140115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DAMOV-SIM</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2" name="Rounded Rectangle 11">
              <a:extLst>
                <a:ext uri="{FF2B5EF4-FFF2-40B4-BE49-F238E27FC236}">
                  <a16:creationId xmlns:a16="http://schemas.microsoft.com/office/drawing/2014/main" id="{43909CEA-9B18-FF48-85B4-2E540D3C24FA}"/>
                </a:ext>
              </a:extLst>
            </p:cNvPr>
            <p:cNvSpPr/>
            <p:nvPr/>
          </p:nvSpPr>
          <p:spPr>
            <a:xfrm>
              <a:off x="1385455" y="2615869"/>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11751DE1-1E78-D040-9898-61E9F03B7ADA}"/>
              </a:ext>
            </a:extLst>
          </p:cNvPr>
          <p:cNvGrpSpPr/>
          <p:nvPr/>
        </p:nvGrpSpPr>
        <p:grpSpPr>
          <a:xfrm>
            <a:off x="60292" y="3341652"/>
            <a:ext cx="2587475" cy="646331"/>
            <a:chOff x="60292" y="2985201"/>
            <a:chExt cx="2587475" cy="646331"/>
          </a:xfrm>
        </p:grpSpPr>
        <p:sp>
          <p:nvSpPr>
            <p:cNvPr id="14" name="Rectangle 13">
              <a:extLst>
                <a:ext uri="{FF2B5EF4-FFF2-40B4-BE49-F238E27FC236}">
                  <a16:creationId xmlns:a16="http://schemas.microsoft.com/office/drawing/2014/main" id="{E46B9D0C-08EC-E745-91A5-6CB7531E913F}"/>
                </a:ext>
              </a:extLst>
            </p:cNvPr>
            <p:cNvSpPr/>
            <p:nvPr/>
          </p:nvSpPr>
          <p:spPr>
            <a:xfrm>
              <a:off x="60292" y="2985201"/>
              <a:ext cx="140115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Benchmarks</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5" name="Rounded Rectangle 14">
              <a:extLst>
                <a:ext uri="{FF2B5EF4-FFF2-40B4-BE49-F238E27FC236}">
                  <a16:creationId xmlns:a16="http://schemas.microsoft.com/office/drawing/2014/main" id="{FACB314E-C336-3340-9731-B5B0B822CE99}"/>
                </a:ext>
              </a:extLst>
            </p:cNvPr>
            <p:cNvSpPr/>
            <p:nvPr/>
          </p:nvSpPr>
          <p:spPr>
            <a:xfrm>
              <a:off x="1385455" y="3070052"/>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CF4B9F11-828E-3D4A-A8C5-18AF04EEB038}"/>
              </a:ext>
            </a:extLst>
          </p:cNvPr>
          <p:cNvSpPr/>
          <p:nvPr/>
        </p:nvSpPr>
        <p:spPr>
          <a:xfrm>
            <a:off x="-15699" y="2780928"/>
            <a:ext cx="9167549" cy="1082348"/>
          </a:xfrm>
          <a:prstGeom prst="rect">
            <a:avLst/>
          </a:prstGeom>
          <a:solidFill>
            <a:srgbClr val="77BF6F"/>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500"/>
              </a:spcBef>
              <a:spcAft>
                <a:spcPts val="500"/>
              </a:spcAft>
              <a:buClrTx/>
              <a:buSzTx/>
              <a:buFontTx/>
              <a:buNone/>
              <a:tabLst/>
              <a:defRPr/>
            </a:pPr>
            <a:r>
              <a:rPr kumimoji="0" lang="en-US" sz="2800" b="1" i="0" u="none" strike="noStrike" kern="1200" cap="none" spc="0" normalizeH="0" baseline="0" noProof="0" dirty="0">
                <a:ln>
                  <a:noFill/>
                </a:ln>
                <a:solidFill>
                  <a:srgbClr val="F8E702"/>
                </a:solidFill>
                <a:effectLst/>
                <a:uLnTx/>
                <a:uFillTx/>
                <a:latin typeface="Cambria" panose="02040503050406030204" pitchFamily="18" charset="0"/>
                <a:ea typeface="+mn-ea"/>
                <a:cs typeface="+mn-cs"/>
              </a:rPr>
              <a:t>Get DAMOV at:</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500"/>
              </a:spcBef>
              <a:spcAft>
                <a:spcPts val="5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hlinkClick r:id="rId4"/>
              </a:rPr>
              <a:t>https://github.com/CMU-SAFARI/DAMOV</a:t>
            </a: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 </a:t>
            </a:r>
          </a:p>
        </p:txBody>
      </p:sp>
    </p:spTree>
    <p:extLst>
      <p:ext uri="{BB962C8B-B14F-4D97-AF65-F5344CB8AC3E}">
        <p14:creationId xmlns:p14="http://schemas.microsoft.com/office/powerpoint/2010/main" val="272433660"/>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228600" y="152400"/>
            <a:ext cx="8915400" cy="1066800"/>
          </a:xfrm>
        </p:spPr>
        <p:txBody>
          <a:bodyPr/>
          <a:lstStyle/>
          <a:p>
            <a:r>
              <a:rPr lang="en-US" sz="3100" dirty="0"/>
              <a:t>More on DAMOV Analysis Methodology &amp; Workloads</a:t>
            </a:r>
          </a:p>
        </p:txBody>
      </p:sp>
      <p:sp>
        <p:nvSpPr>
          <p:cNvPr id="3" name="Content Placeholder 2">
            <a:extLst>
              <a:ext uri="{FF2B5EF4-FFF2-40B4-BE49-F238E27FC236}">
                <a16:creationId xmlns:a16="http://schemas.microsoft.com/office/drawing/2014/main" id="{5965F6AA-00E8-884F-968B-BE2AE34B0B3F}"/>
              </a:ext>
            </a:extLst>
          </p:cNvPr>
          <p:cNvSpPr>
            <a:spLocks noGrp="1"/>
          </p:cNvSpPr>
          <p:nvPr>
            <p:ph idx="1"/>
          </p:nvPr>
        </p:nvSpPr>
        <p:spPr/>
        <p:txBody>
          <a:bodyPr/>
          <a:lstStyle/>
          <a:p>
            <a:endParaRPr lang="en-US" dirty="0">
              <a:solidFill>
                <a:srgbClr val="0000FF"/>
              </a:solidFill>
            </a:endParaRPr>
          </a:p>
        </p:txBody>
      </p:sp>
      <p:sp>
        <p:nvSpPr>
          <p:cNvPr id="5" name="Rectangle 4">
            <a:extLst>
              <a:ext uri="{FF2B5EF4-FFF2-40B4-BE49-F238E27FC236}">
                <a16:creationId xmlns:a16="http://schemas.microsoft.com/office/drawing/2014/main" id="{5DFA3366-29E6-914D-98EA-E6458972951E}"/>
              </a:ext>
            </a:extLst>
          </p:cNvPr>
          <p:cNvSpPr/>
          <p:nvPr/>
        </p:nvSpPr>
        <p:spPr>
          <a:xfrm>
            <a:off x="-76200" y="6535579"/>
            <a:ext cx="9153500"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https://www.youtube.com/watch?v=GWideVyo0nM&amp;list=PL5Q2soXY2Zi_tOTAYm--dYByNPL7JhwR9&amp;index=3</a:t>
            </a: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rPr>
              <a:t> </a:t>
            </a:r>
          </a:p>
        </p:txBody>
      </p:sp>
      <p:pic>
        <p:nvPicPr>
          <p:cNvPr id="4" name="Picture 3">
            <a:extLst>
              <a:ext uri="{FF2B5EF4-FFF2-40B4-BE49-F238E27FC236}">
                <a16:creationId xmlns:a16="http://schemas.microsoft.com/office/drawing/2014/main" id="{1522E1A7-90CA-BD4A-96D7-2BBC406FEC9F}"/>
              </a:ext>
            </a:extLst>
          </p:cNvPr>
          <p:cNvPicPr>
            <a:picLocks noChangeAspect="1"/>
          </p:cNvPicPr>
          <p:nvPr/>
        </p:nvPicPr>
        <p:blipFill>
          <a:blip r:embed="rId3"/>
          <a:stretch>
            <a:fillRect/>
          </a:stretch>
        </p:blipFill>
        <p:spPr>
          <a:xfrm>
            <a:off x="395536" y="924198"/>
            <a:ext cx="8065702" cy="5529138"/>
          </a:xfrm>
          <a:prstGeom prst="rect">
            <a:avLst/>
          </a:prstGeom>
        </p:spPr>
      </p:pic>
    </p:spTree>
    <p:extLst>
      <p:ext uri="{BB962C8B-B14F-4D97-AF65-F5344CB8AC3E}">
        <p14:creationId xmlns:p14="http://schemas.microsoft.com/office/powerpoint/2010/main" val="2729616113"/>
      </p:ext>
    </p:extLst>
  </p:cSld>
  <p:clrMapOvr>
    <a:masterClrMapping/>
  </p:clrMapOvr>
  <p:transition/>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8B247-8B3E-024A-9717-C4ABA7B35A1E}"/>
              </a:ext>
            </a:extLst>
          </p:cNvPr>
          <p:cNvSpPr>
            <a:spLocks noGrp="1"/>
          </p:cNvSpPr>
          <p:nvPr>
            <p:ph type="title"/>
          </p:nvPr>
        </p:nvSpPr>
        <p:spPr>
          <a:xfrm>
            <a:off x="228600" y="152400"/>
            <a:ext cx="8915400" cy="1066800"/>
          </a:xfrm>
        </p:spPr>
        <p:txBody>
          <a:bodyPr/>
          <a:lstStyle/>
          <a:p>
            <a:r>
              <a:rPr lang="en-US" dirty="0"/>
              <a:t>More on DAMOV Methods &amp; Benchmarks</a:t>
            </a:r>
          </a:p>
        </p:txBody>
      </p:sp>
      <p:sp>
        <p:nvSpPr>
          <p:cNvPr id="3" name="Content Placeholder 2">
            <a:extLst>
              <a:ext uri="{FF2B5EF4-FFF2-40B4-BE49-F238E27FC236}">
                <a16:creationId xmlns:a16="http://schemas.microsoft.com/office/drawing/2014/main" id="{14C9A10E-D91C-A242-904A-DBA5990779A0}"/>
              </a:ext>
            </a:extLst>
          </p:cNvPr>
          <p:cNvSpPr>
            <a:spLocks noGrp="1"/>
          </p:cNvSpPr>
          <p:nvPr>
            <p:ph idx="1"/>
          </p:nvPr>
        </p:nvSpPr>
        <p:spPr>
          <a:xfrm>
            <a:off x="228600" y="980728"/>
            <a:ext cx="8610600" cy="5195664"/>
          </a:xfrm>
        </p:spPr>
        <p:txBody>
          <a:bodyPr/>
          <a:lstStyle/>
          <a:p>
            <a:r>
              <a:rPr lang="en-US" sz="1650" dirty="0"/>
              <a:t>Geraldo F. Oliveira, Juan Gomez-Luna, Lois </a:t>
            </a:r>
            <a:r>
              <a:rPr lang="en-US" sz="1650" dirty="0" err="1"/>
              <a:t>Orosa</a:t>
            </a:r>
            <a:r>
              <a:rPr lang="en-US" sz="1650" dirty="0"/>
              <a:t>, </a:t>
            </a:r>
            <a:r>
              <a:rPr lang="en-US" sz="1650" dirty="0" err="1"/>
              <a:t>Saugata</a:t>
            </a:r>
            <a:r>
              <a:rPr lang="en-US" sz="1650" dirty="0"/>
              <a:t> Ghose, Nandita Vijaykumar, Ivan </a:t>
            </a:r>
            <a:r>
              <a:rPr lang="en-US" sz="1650" dirty="0" err="1"/>
              <a:t>fernandez</a:t>
            </a:r>
            <a:r>
              <a:rPr lang="en-US" sz="1650" dirty="0"/>
              <a:t>, Mohammad </a:t>
            </a:r>
            <a:r>
              <a:rPr lang="en-US" sz="1650" dirty="0" err="1"/>
              <a:t>Sadrosadati</a:t>
            </a:r>
            <a:r>
              <a:rPr lang="en-US" sz="1650" dirty="0"/>
              <a:t>, and Onur Mutlu,</a:t>
            </a:r>
            <a:br>
              <a:rPr lang="en-US" sz="1650" dirty="0"/>
            </a:br>
            <a:r>
              <a:rPr lang="en-US" sz="1650" b="1" dirty="0">
                <a:solidFill>
                  <a:srgbClr val="0000FF"/>
                </a:solidFill>
                <a:hlinkClick r:id="rId2">
                  <a:extLst>
                    <a:ext uri="{A12FA001-AC4F-418D-AE19-62706E023703}">
                      <ahyp:hlinkClr xmlns:ahyp="http://schemas.microsoft.com/office/drawing/2018/hyperlinkcolor" val="tx"/>
                    </a:ext>
                  </a:extLst>
                </a:hlinkClick>
              </a:rPr>
              <a:t>"DAMOV: A New Methodology and Benchmark Suite for Evaluating Data Movement Bottlenecks"</a:t>
            </a:r>
            <a:br>
              <a:rPr lang="en-US" sz="1650" dirty="0">
                <a:solidFill>
                  <a:srgbClr val="0000FF"/>
                </a:solidFill>
              </a:rPr>
            </a:br>
            <a:r>
              <a:rPr lang="en-US" sz="1650" b="1" i="1" dirty="0">
                <a:hlinkClick r:id="rId3"/>
              </a:rPr>
              <a:t>IEEE Access</a:t>
            </a:r>
            <a:r>
              <a:rPr lang="en-US" sz="1650" dirty="0"/>
              <a:t>, 8 September 2021.</a:t>
            </a:r>
            <a:br>
              <a:rPr lang="en-US" sz="1650" dirty="0"/>
            </a:br>
            <a:r>
              <a:rPr lang="en-US" sz="1650" i="1" dirty="0"/>
              <a:t>Preprint in </a:t>
            </a:r>
            <a:r>
              <a:rPr lang="en-US" sz="1650" b="1" i="1" dirty="0">
                <a:hlinkClick r:id="rId4"/>
              </a:rPr>
              <a:t>arXiv</a:t>
            </a:r>
            <a:r>
              <a:rPr lang="en-US" sz="1650" dirty="0"/>
              <a:t>, 8 May 2021.</a:t>
            </a:r>
            <a:br>
              <a:rPr lang="en-US" sz="1650" dirty="0"/>
            </a:br>
            <a:r>
              <a:rPr lang="en-US" sz="1650" dirty="0"/>
              <a:t>[</a:t>
            </a:r>
            <a:r>
              <a:rPr lang="en-US" sz="1650" dirty="0">
                <a:hlinkClick r:id="rId5"/>
              </a:rPr>
              <a:t>arXiv preprint</a:t>
            </a:r>
            <a:r>
              <a:rPr lang="en-US" sz="1650" dirty="0"/>
              <a:t>]</a:t>
            </a:r>
            <a:br>
              <a:rPr lang="en-US" sz="1650" dirty="0"/>
            </a:br>
            <a:r>
              <a:rPr lang="en-US" sz="1650" dirty="0"/>
              <a:t>[</a:t>
            </a:r>
            <a:r>
              <a:rPr lang="en-US" sz="1650" dirty="0">
                <a:hlinkClick r:id="rId3"/>
              </a:rPr>
              <a:t>IEEE Access version</a:t>
            </a:r>
            <a:r>
              <a:rPr lang="en-US" sz="1650" dirty="0"/>
              <a:t>]</a:t>
            </a:r>
            <a:br>
              <a:rPr lang="en-US" sz="1650" dirty="0"/>
            </a:br>
            <a:r>
              <a:rPr lang="en-US" sz="1650" dirty="0"/>
              <a:t>[</a:t>
            </a:r>
            <a:r>
              <a:rPr lang="en-US" sz="1650" dirty="0">
                <a:hlinkClick r:id="rId6"/>
              </a:rPr>
              <a:t>DAMOV Suite and Simulator Source Code</a:t>
            </a:r>
            <a:r>
              <a:rPr lang="en-US" sz="1650" dirty="0"/>
              <a:t>]</a:t>
            </a:r>
            <a:br>
              <a:rPr lang="en-US" sz="1650" dirty="0"/>
            </a:br>
            <a:r>
              <a:rPr lang="en-US" sz="1650" dirty="0"/>
              <a:t>[</a:t>
            </a:r>
            <a:r>
              <a:rPr lang="en-US" sz="1650" dirty="0">
                <a:hlinkClick r:id="rId7"/>
              </a:rPr>
              <a:t>SAFARI Live Seminar Video</a:t>
            </a:r>
            <a:r>
              <a:rPr lang="en-US" sz="1650" dirty="0"/>
              <a:t> (2 </a:t>
            </a:r>
            <a:r>
              <a:rPr lang="en-US" sz="1650" dirty="0" err="1"/>
              <a:t>hrs</a:t>
            </a:r>
            <a:r>
              <a:rPr lang="en-US" sz="1650" dirty="0"/>
              <a:t> 40 mins)]</a:t>
            </a:r>
            <a:br>
              <a:rPr lang="en-US" sz="1650" dirty="0"/>
            </a:br>
            <a:r>
              <a:rPr lang="en-US" sz="1650" dirty="0"/>
              <a:t>[</a:t>
            </a:r>
            <a:r>
              <a:rPr lang="en-US" sz="1650" dirty="0">
                <a:hlinkClick r:id="rId8"/>
              </a:rPr>
              <a:t>Short Talk Video</a:t>
            </a:r>
            <a:r>
              <a:rPr lang="en-US" sz="1650" dirty="0"/>
              <a:t> (21 minutes)]</a:t>
            </a:r>
          </a:p>
          <a:p>
            <a:pPr marL="0" indent="0">
              <a:buNone/>
            </a:pPr>
            <a:br>
              <a:rPr lang="en-US" sz="1650" dirty="0"/>
            </a:br>
            <a:br>
              <a:rPr lang="en-US" sz="1650" dirty="0"/>
            </a:br>
            <a:endParaRPr lang="en-US" sz="1650" dirty="0"/>
          </a:p>
        </p:txBody>
      </p:sp>
      <p:sp>
        <p:nvSpPr>
          <p:cNvPr id="4" name="Slide Number Placeholder 3">
            <a:extLst>
              <a:ext uri="{FF2B5EF4-FFF2-40B4-BE49-F238E27FC236}">
                <a16:creationId xmlns:a16="http://schemas.microsoft.com/office/drawing/2014/main" id="{52DD8C28-F3C5-4847-B73F-7269464021F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60798F91-C924-1941-860B-F0C51011C7CB}"/>
              </a:ext>
            </a:extLst>
          </p:cNvPr>
          <p:cNvPicPr>
            <a:picLocks noChangeAspect="1"/>
          </p:cNvPicPr>
          <p:nvPr/>
        </p:nvPicPr>
        <p:blipFill>
          <a:blip r:embed="rId9"/>
          <a:stretch>
            <a:fillRect/>
          </a:stretch>
        </p:blipFill>
        <p:spPr>
          <a:xfrm>
            <a:off x="1631950" y="4135438"/>
            <a:ext cx="5803900" cy="2565400"/>
          </a:xfrm>
          <a:prstGeom prst="rect">
            <a:avLst/>
          </a:prstGeom>
        </p:spPr>
      </p:pic>
    </p:spTree>
    <p:extLst>
      <p:ext uri="{BB962C8B-B14F-4D97-AF65-F5344CB8AC3E}">
        <p14:creationId xmlns:p14="http://schemas.microsoft.com/office/powerpoint/2010/main" val="2805238901"/>
      </p:ext>
    </p:extLst>
  </p:cSld>
  <p:clrMapOvr>
    <a:masterClrMapping/>
  </p:clrMapOvr>
  <p:transition/>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Challenge and Opportunity for Future</a:t>
            </a:r>
          </a:p>
        </p:txBody>
      </p:sp>
      <p:sp>
        <p:nvSpPr>
          <p:cNvPr id="3" name="Content Placeholder 2"/>
          <p:cNvSpPr>
            <a:spLocks noGrp="1"/>
          </p:cNvSpPr>
          <p:nvPr>
            <p:ph idx="1"/>
          </p:nvPr>
        </p:nvSpPr>
        <p:spPr>
          <a:xfrm>
            <a:off x="0" y="1412776"/>
            <a:ext cx="9144000" cy="2088232"/>
          </a:xfrm>
        </p:spPr>
        <p:txBody>
          <a:bodyPr/>
          <a:lstStyle/>
          <a:p>
            <a:pPr marL="0" indent="0" algn="ctr">
              <a:buNone/>
            </a:pPr>
            <a:r>
              <a:rPr lang="en-US" sz="6400" dirty="0">
                <a:solidFill>
                  <a:srgbClr val="FF0000"/>
                </a:solidFill>
              </a:rPr>
              <a:t>Fundamentally</a:t>
            </a:r>
          </a:p>
          <a:p>
            <a:pPr marL="0" indent="0" algn="ctr">
              <a:buNone/>
            </a:pPr>
            <a:r>
              <a:rPr lang="en-US" sz="6400" dirty="0">
                <a:solidFill>
                  <a:srgbClr val="FF0000"/>
                </a:solidFill>
              </a:rPr>
              <a:t>Energy-Efficient</a:t>
            </a:r>
          </a:p>
          <a:p>
            <a:pPr marL="0" indent="0" algn="ctr">
              <a:buNone/>
            </a:pPr>
            <a:r>
              <a:rPr lang="en-US" sz="6400" b="1" dirty="0">
                <a:solidFill>
                  <a:srgbClr val="0000FF"/>
                </a:solidFill>
              </a:rPr>
              <a:t>(Data-Centric)</a:t>
            </a:r>
          </a:p>
          <a:p>
            <a:pPr marL="0" indent="0" algn="ctr">
              <a:buNone/>
            </a:pPr>
            <a:r>
              <a:rPr lang="en-US" sz="6400" dirty="0">
                <a:solidFill>
                  <a:srgbClr val="FF0000"/>
                </a:solidFill>
              </a:rPr>
              <a:t>Computing Architectures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247</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Tree>
    <p:extLst>
      <p:ext uri="{BB962C8B-B14F-4D97-AF65-F5344CB8AC3E}">
        <p14:creationId xmlns:p14="http://schemas.microsoft.com/office/powerpoint/2010/main" val="595487530"/>
      </p:ext>
    </p:extLst>
  </p:cSld>
  <p:clrMapOvr>
    <a:masterClrMapping/>
  </p:clrMapOvr>
  <p:transition/>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Challenge and Opportunity for Future</a:t>
            </a:r>
          </a:p>
        </p:txBody>
      </p:sp>
      <p:sp>
        <p:nvSpPr>
          <p:cNvPr id="3" name="Content Placeholder 2"/>
          <p:cNvSpPr>
            <a:spLocks noGrp="1"/>
          </p:cNvSpPr>
          <p:nvPr>
            <p:ph idx="1"/>
          </p:nvPr>
        </p:nvSpPr>
        <p:spPr>
          <a:xfrm>
            <a:off x="0" y="1412776"/>
            <a:ext cx="9144000" cy="2088232"/>
          </a:xfrm>
        </p:spPr>
        <p:txBody>
          <a:bodyPr/>
          <a:lstStyle/>
          <a:p>
            <a:pPr marL="0" indent="0" algn="ctr">
              <a:buNone/>
            </a:pPr>
            <a:r>
              <a:rPr lang="en-US" sz="6400" dirty="0">
                <a:solidFill>
                  <a:srgbClr val="FF0000"/>
                </a:solidFill>
              </a:rPr>
              <a:t>Fundamentally</a:t>
            </a:r>
          </a:p>
          <a:p>
            <a:pPr marL="0" indent="0" algn="ctr">
              <a:buNone/>
            </a:pPr>
            <a:r>
              <a:rPr lang="en-US" sz="6400" dirty="0">
                <a:solidFill>
                  <a:srgbClr val="FF0000"/>
                </a:solidFill>
              </a:rPr>
              <a:t>High-Performance</a:t>
            </a:r>
          </a:p>
          <a:p>
            <a:pPr marL="0" indent="0" algn="ctr">
              <a:buNone/>
            </a:pPr>
            <a:r>
              <a:rPr lang="en-US" sz="6400" b="1" dirty="0">
                <a:solidFill>
                  <a:srgbClr val="0000FF"/>
                </a:solidFill>
              </a:rPr>
              <a:t>(Data-Centric)</a:t>
            </a:r>
          </a:p>
          <a:p>
            <a:pPr marL="0" indent="0" algn="ctr">
              <a:buNone/>
            </a:pPr>
            <a:r>
              <a:rPr lang="en-US" sz="6400" dirty="0">
                <a:solidFill>
                  <a:srgbClr val="FF0000"/>
                </a:solidFill>
              </a:rPr>
              <a:t>Computing Architectures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248</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Tree>
    <p:extLst>
      <p:ext uri="{BB962C8B-B14F-4D97-AF65-F5344CB8AC3E}">
        <p14:creationId xmlns:p14="http://schemas.microsoft.com/office/powerpoint/2010/main" val="2797561193"/>
      </p:ext>
    </p:extLst>
  </p:cSld>
  <p:clrMapOvr>
    <a:masterClrMapping/>
  </p:clrMapOvr>
  <p:transition/>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Challenge and Opportunity for Future</a:t>
            </a:r>
          </a:p>
        </p:txBody>
      </p:sp>
      <p:sp>
        <p:nvSpPr>
          <p:cNvPr id="3" name="Content Placeholder 2"/>
          <p:cNvSpPr>
            <a:spLocks noGrp="1"/>
          </p:cNvSpPr>
          <p:nvPr>
            <p:ph idx="1"/>
          </p:nvPr>
        </p:nvSpPr>
        <p:spPr>
          <a:xfrm>
            <a:off x="0" y="1772816"/>
            <a:ext cx="9144000" cy="2088232"/>
          </a:xfrm>
        </p:spPr>
        <p:txBody>
          <a:bodyPr/>
          <a:lstStyle/>
          <a:p>
            <a:pPr marL="0" indent="0" algn="ctr">
              <a:buNone/>
            </a:pPr>
            <a:r>
              <a:rPr lang="en-US" sz="6400" dirty="0">
                <a:solidFill>
                  <a:srgbClr val="FF0000"/>
                </a:solidFill>
              </a:rPr>
              <a:t>Computing Architectures</a:t>
            </a:r>
          </a:p>
          <a:p>
            <a:pPr marL="0" indent="0" algn="ctr">
              <a:buNone/>
            </a:pPr>
            <a:r>
              <a:rPr lang="en-US" sz="6400" dirty="0">
                <a:solidFill>
                  <a:srgbClr val="FF0000"/>
                </a:solidFill>
              </a:rPr>
              <a:t>with </a:t>
            </a:r>
          </a:p>
          <a:p>
            <a:pPr marL="0" indent="0" algn="ctr">
              <a:buNone/>
            </a:pPr>
            <a:r>
              <a:rPr lang="en-US" sz="6400" dirty="0">
                <a:solidFill>
                  <a:srgbClr val="0432FF"/>
                </a:solidFill>
              </a:rPr>
              <a:t>Minimal Data Movement</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249</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5417950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Performance Perspective (Today)</a:t>
            </a:r>
          </a:p>
        </p:txBody>
      </p:sp>
      <p:sp>
        <p:nvSpPr>
          <p:cNvPr id="3" name="Content Placeholder 2"/>
          <p:cNvSpPr>
            <a:spLocks noGrp="1"/>
          </p:cNvSpPr>
          <p:nvPr>
            <p:ph idx="1"/>
          </p:nvPr>
        </p:nvSpPr>
        <p:spPr/>
        <p:txBody>
          <a:bodyPr/>
          <a:lstStyle/>
          <a:p>
            <a:r>
              <a:rPr lang="en-US" dirty="0"/>
              <a:t>All of Google’s Data Center Workloads (2015):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pic>
        <p:nvPicPr>
          <p:cNvPr id="5" name="Picture 4"/>
          <p:cNvPicPr>
            <a:picLocks noChangeAspect="1"/>
          </p:cNvPicPr>
          <p:nvPr/>
        </p:nvPicPr>
        <p:blipFill>
          <a:blip r:embed="rId2"/>
          <a:stretch>
            <a:fillRect/>
          </a:stretch>
        </p:blipFill>
        <p:spPr>
          <a:xfrm>
            <a:off x="971600" y="1618579"/>
            <a:ext cx="6984776" cy="4821475"/>
          </a:xfrm>
          <a:prstGeom prst="rect">
            <a:avLst/>
          </a:prstGeom>
        </p:spPr>
      </p:pic>
      <p:sp>
        <p:nvSpPr>
          <p:cNvPr id="6" name="AutoShape 25"/>
          <p:cNvSpPr>
            <a:spLocks noChangeArrowheads="1"/>
          </p:cNvSpPr>
          <p:nvPr/>
        </p:nvSpPr>
        <p:spPr bwMode="auto">
          <a:xfrm>
            <a:off x="3779912" y="2442260"/>
            <a:ext cx="3096344" cy="2304256"/>
          </a:xfrm>
          <a:prstGeom prst="roundRect">
            <a:avLst>
              <a:gd name="adj" fmla="val 16667"/>
            </a:avLst>
          </a:prstGeom>
          <a:noFill/>
          <a:ln w="88900">
            <a:solidFill>
              <a:srgbClr val="0000FF"/>
            </a:solidFill>
            <a:round/>
            <a:headEnd/>
            <a:tailEn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
        <p:nvSpPr>
          <p:cNvPr id="7" name="TextBox 6"/>
          <p:cNvSpPr txBox="1"/>
          <p:nvPr/>
        </p:nvSpPr>
        <p:spPr>
          <a:xfrm>
            <a:off x="2339752" y="6528683"/>
            <a:ext cx="4516749" cy="28469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0" i="0" u="none" strike="noStrike" kern="1200" cap="none" spc="0" normalizeH="0" baseline="0" noProof="0" dirty="0" err="1">
                <a:ln>
                  <a:noFill/>
                </a:ln>
                <a:solidFill>
                  <a:srgbClr val="000000"/>
                </a:solidFill>
                <a:effectLst/>
                <a:uLnTx/>
                <a:uFillTx/>
                <a:latin typeface="Tahoma"/>
                <a:ea typeface="+mn-ea"/>
                <a:cs typeface="+mn-cs"/>
              </a:rPr>
              <a:t>Kanev</a:t>
            </a:r>
            <a:r>
              <a:rPr kumimoji="0" lang="en-US" sz="1250" b="0" i="0" u="none" strike="noStrike" kern="1200" cap="none" spc="0" normalizeH="0" baseline="0" noProof="0" dirty="0">
                <a:ln>
                  <a:noFill/>
                </a:ln>
                <a:solidFill>
                  <a:srgbClr val="000000"/>
                </a:solidFill>
                <a:effectLst/>
                <a:uLnTx/>
                <a:uFillTx/>
                <a:latin typeface="Tahoma"/>
                <a:ea typeface="+mn-ea"/>
                <a:cs typeface="+mn-cs"/>
              </a:rPr>
              <a:t>+, “</a:t>
            </a:r>
            <a:r>
              <a:rPr kumimoji="0" lang="en-US" sz="1250" b="0" i="0" u="none" strike="noStrike" kern="1200" cap="none" spc="0" normalizeH="0" baseline="0" noProof="0" dirty="0">
                <a:ln>
                  <a:noFill/>
                </a:ln>
                <a:solidFill>
                  <a:srgbClr val="0000FF"/>
                </a:solidFill>
                <a:effectLst/>
                <a:uLnTx/>
                <a:uFillTx/>
                <a:latin typeface="Tahoma"/>
                <a:ea typeface="+mn-ea"/>
                <a:cs typeface="+mn-cs"/>
              </a:rPr>
              <a:t>Profiling a Warehouse-Scale Computer</a:t>
            </a:r>
            <a:r>
              <a:rPr kumimoji="0" lang="en-US" sz="1250" b="0" i="0" u="none" strike="noStrike" kern="1200" cap="none" spc="0" normalizeH="0" baseline="0" noProof="0" dirty="0">
                <a:ln>
                  <a:noFill/>
                </a:ln>
                <a:solidFill>
                  <a:srgbClr val="000000"/>
                </a:solidFill>
                <a:effectLst/>
                <a:uLnTx/>
                <a:uFillTx/>
                <a:latin typeface="Tahoma"/>
                <a:ea typeface="+mn-ea"/>
                <a:cs typeface="+mn-cs"/>
              </a:rPr>
              <a:t>,” ISCA 2015.</a:t>
            </a:r>
          </a:p>
        </p:txBody>
      </p:sp>
    </p:spTree>
    <p:extLst>
      <p:ext uri="{BB962C8B-B14F-4D97-AF65-F5344CB8AC3E}">
        <p14:creationId xmlns:p14="http://schemas.microsoft.com/office/powerpoint/2010/main" val="24500458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Concluding Remarks</a:t>
            </a:r>
          </a:p>
        </p:txBody>
      </p:sp>
      <p:sp>
        <p:nvSpPr>
          <p:cNvPr id="3" name="Content Placeholder 2"/>
          <p:cNvSpPr>
            <a:spLocks noGrp="1"/>
          </p:cNvSpPr>
          <p:nvPr>
            <p:ph idx="1"/>
          </p:nvPr>
        </p:nvSpPr>
        <p:spPr>
          <a:xfrm>
            <a:off x="35496" y="836712"/>
            <a:ext cx="9289032" cy="5193723"/>
          </a:xfrm>
        </p:spPr>
        <p:txBody>
          <a:bodyPr/>
          <a:lstStyle/>
          <a:p>
            <a:r>
              <a:rPr lang="en-US" dirty="0">
                <a:solidFill>
                  <a:srgbClr val="FF0000"/>
                </a:solidFill>
              </a:rPr>
              <a:t>We must design systems to be </a:t>
            </a:r>
            <a:r>
              <a:rPr lang="en-US" b="1" dirty="0">
                <a:solidFill>
                  <a:srgbClr val="FF0000"/>
                </a:solidFill>
              </a:rPr>
              <a:t>balanced</a:t>
            </a:r>
            <a:r>
              <a:rPr lang="en-US" dirty="0">
                <a:solidFill>
                  <a:srgbClr val="FF0000"/>
                </a:solidFill>
              </a:rPr>
              <a:t>, </a:t>
            </a:r>
            <a:r>
              <a:rPr lang="en-US" b="1" dirty="0">
                <a:solidFill>
                  <a:srgbClr val="FF0000"/>
                </a:solidFill>
              </a:rPr>
              <a:t>high-performance</a:t>
            </a:r>
            <a:r>
              <a:rPr lang="en-US" dirty="0">
                <a:solidFill>
                  <a:srgbClr val="FF0000"/>
                </a:solidFill>
              </a:rPr>
              <a:t>, </a:t>
            </a:r>
            <a:r>
              <a:rPr lang="en-US" b="1" dirty="0">
                <a:solidFill>
                  <a:srgbClr val="FF0000"/>
                </a:solidFill>
              </a:rPr>
              <a:t>energy-efficient</a:t>
            </a:r>
            <a:r>
              <a:rPr lang="en-US" b="1" dirty="0"/>
              <a:t> </a:t>
            </a:r>
            <a:r>
              <a:rPr lang="en-US" dirty="0"/>
              <a:t>(all at the same time) </a:t>
            </a:r>
            <a:r>
              <a:rPr lang="en-US" dirty="0">
                <a:sym typeface="Wingdings" pitchFamily="2" charset="2"/>
              </a:rPr>
              <a:t> intelligent systems</a:t>
            </a:r>
            <a:r>
              <a:rPr lang="en-US" dirty="0"/>
              <a:t> </a:t>
            </a:r>
            <a:endParaRPr lang="en-US" sz="2000" dirty="0">
              <a:solidFill>
                <a:srgbClr val="0000FF"/>
              </a:solidFill>
            </a:endParaRPr>
          </a:p>
          <a:p>
            <a:pPr lvl="1"/>
            <a:r>
              <a:rPr lang="en-US" b="1" dirty="0">
                <a:solidFill>
                  <a:srgbClr val="0000FF"/>
                </a:solidFill>
              </a:rPr>
              <a:t>Data-centric, data-driven, data-aware</a:t>
            </a:r>
          </a:p>
          <a:p>
            <a:endParaRPr lang="en-US" sz="2000" dirty="0">
              <a:solidFill>
                <a:srgbClr val="FF0000"/>
              </a:solidFill>
            </a:endParaRPr>
          </a:p>
          <a:p>
            <a:r>
              <a:rPr lang="en-US" dirty="0">
                <a:solidFill>
                  <a:srgbClr val="FF0000"/>
                </a:solidFill>
              </a:rPr>
              <a:t>Enable computation capability inside and close to memory</a:t>
            </a:r>
          </a:p>
          <a:p>
            <a:endParaRPr lang="en-US" sz="2000" dirty="0">
              <a:solidFill>
                <a:srgbClr val="0000FF"/>
              </a:solidFill>
            </a:endParaRPr>
          </a:p>
          <a:p>
            <a:r>
              <a:rPr lang="en-US" dirty="0">
                <a:solidFill>
                  <a:srgbClr val="0000FF"/>
                </a:solidFill>
              </a:rPr>
              <a:t>This </a:t>
            </a:r>
            <a:r>
              <a:rPr lang="en-US" dirty="0">
                <a:solidFill>
                  <a:srgbClr val="000000"/>
                </a:solidFill>
              </a:rPr>
              <a:t>can</a:t>
            </a:r>
          </a:p>
          <a:p>
            <a:pPr lvl="1"/>
            <a:r>
              <a:rPr lang="en-US" dirty="0"/>
              <a:t>Lead to </a:t>
            </a:r>
            <a:r>
              <a:rPr lang="en-US" b="1" dirty="0">
                <a:solidFill>
                  <a:schemeClr val="accent2">
                    <a:lumMod val="75000"/>
                  </a:schemeClr>
                </a:solidFill>
              </a:rPr>
              <a:t>orders-of-magnitude </a:t>
            </a:r>
            <a:r>
              <a:rPr lang="en-US" dirty="0"/>
              <a:t>improvements </a:t>
            </a:r>
          </a:p>
          <a:p>
            <a:pPr lvl="1"/>
            <a:r>
              <a:rPr lang="en-US" b="1" dirty="0">
                <a:solidFill>
                  <a:srgbClr val="2C6123"/>
                </a:solidFill>
              </a:rPr>
              <a:t>Enable new applications &amp; computing platforms</a:t>
            </a:r>
          </a:p>
          <a:p>
            <a:pPr lvl="1"/>
            <a:r>
              <a:rPr lang="is-IS" b="1" dirty="0">
                <a:solidFill>
                  <a:srgbClr val="2C6123"/>
                </a:solidFill>
              </a:rPr>
              <a:t>Enable better understanding of nature</a:t>
            </a:r>
          </a:p>
          <a:p>
            <a:pPr lvl="1"/>
            <a:r>
              <a:rPr lang="is-IS" b="1" dirty="0">
                <a:solidFill>
                  <a:srgbClr val="2C6123"/>
                </a:solidFill>
              </a:rPr>
              <a:t>…</a:t>
            </a:r>
            <a:endParaRPr lang="en-US" b="1" dirty="0">
              <a:solidFill>
                <a:srgbClr val="2C6123"/>
              </a:solidFill>
            </a:endParaRPr>
          </a:p>
          <a:p>
            <a:pPr lvl="1"/>
            <a:endParaRPr lang="en-US" sz="2000" dirty="0"/>
          </a:p>
          <a:p>
            <a:r>
              <a:rPr lang="en-US" dirty="0">
                <a:solidFill>
                  <a:srgbClr val="0000FF"/>
                </a:solidFill>
              </a:rPr>
              <a:t>Future of </a:t>
            </a:r>
            <a:r>
              <a:rPr lang="en-US" b="1" dirty="0">
                <a:solidFill>
                  <a:srgbClr val="0000FF"/>
                </a:solidFill>
              </a:rPr>
              <a:t>truly memory-centric computing </a:t>
            </a:r>
            <a:r>
              <a:rPr lang="en-US" dirty="0">
                <a:solidFill>
                  <a:srgbClr val="0000FF"/>
                </a:solidFill>
              </a:rPr>
              <a:t>is bright</a:t>
            </a:r>
          </a:p>
          <a:p>
            <a:pPr lvl="1"/>
            <a:r>
              <a:rPr lang="en-US" dirty="0">
                <a:solidFill>
                  <a:srgbClr val="0000FF"/>
                </a:solidFill>
              </a:rPr>
              <a:t>We need to do research &amp; design across the computing stack</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250</a:t>
            </a:fld>
            <a:endParaRPr kumimoji="0" lang="en-US" sz="1600" b="0" i="0" u="none" strike="noStrike" kern="1200" cap="none" spc="0" normalizeH="0" baseline="0" noProof="0" dirty="0">
              <a:ln>
                <a:noFill/>
              </a:ln>
              <a:solidFill>
                <a:srgbClr val="000000"/>
              </a:solidFill>
              <a:effectLst/>
              <a:uLnTx/>
              <a:uFillTx/>
              <a:latin typeface="Garamond" charset="0"/>
              <a:ea typeface="+mn-ea"/>
            </a:endParaRPr>
          </a:p>
        </p:txBody>
      </p:sp>
    </p:spTree>
    <p:extLst>
      <p:ext uri="{BB962C8B-B14F-4D97-AF65-F5344CB8AC3E}">
        <p14:creationId xmlns:p14="http://schemas.microsoft.com/office/powerpoint/2010/main" val="25504203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5D515-2CD3-FE48-A36D-1EDBB48CF782}"/>
              </a:ext>
            </a:extLst>
          </p:cNvPr>
          <p:cNvSpPr>
            <a:spLocks noGrp="1"/>
          </p:cNvSpPr>
          <p:nvPr>
            <p:ph type="title"/>
          </p:nvPr>
        </p:nvSpPr>
        <p:spPr/>
        <p:txBody>
          <a:bodyPr/>
          <a:lstStyle/>
          <a:p>
            <a:r>
              <a:rPr lang="en-US" dirty="0"/>
              <a:t>Fundamentally Better Architectures</a:t>
            </a:r>
          </a:p>
        </p:txBody>
      </p:sp>
      <p:sp>
        <p:nvSpPr>
          <p:cNvPr id="3" name="Content Placeholder 2">
            <a:extLst>
              <a:ext uri="{FF2B5EF4-FFF2-40B4-BE49-F238E27FC236}">
                <a16:creationId xmlns:a16="http://schemas.microsoft.com/office/drawing/2014/main" id="{21E21BD7-9134-8948-A688-D1C8BE8F5B7A}"/>
              </a:ext>
            </a:extLst>
          </p:cNvPr>
          <p:cNvSpPr>
            <a:spLocks noGrp="1"/>
          </p:cNvSpPr>
          <p:nvPr>
            <p:ph idx="1"/>
          </p:nvPr>
        </p:nvSpPr>
        <p:spPr>
          <a:xfrm>
            <a:off x="228600" y="1432520"/>
            <a:ext cx="8610600" cy="4876800"/>
          </a:xfrm>
        </p:spPr>
        <p:txBody>
          <a:bodyPr/>
          <a:lstStyle/>
          <a:p>
            <a:pPr marL="0" indent="0" algn="ctr">
              <a:buNone/>
            </a:pPr>
            <a:r>
              <a:rPr lang="en-US" sz="4800" b="1" dirty="0">
                <a:solidFill>
                  <a:srgbClr val="0000FF"/>
                </a:solidFill>
              </a:rPr>
              <a:t>Data-centric</a:t>
            </a:r>
          </a:p>
          <a:p>
            <a:pPr algn="ctr"/>
            <a:endParaRPr lang="en-US" sz="4800" b="1" dirty="0">
              <a:solidFill>
                <a:srgbClr val="0000FF"/>
              </a:solidFill>
            </a:endParaRPr>
          </a:p>
          <a:p>
            <a:pPr marL="0" indent="0" algn="ctr">
              <a:buNone/>
            </a:pPr>
            <a:r>
              <a:rPr lang="en-US" sz="4800" b="1" dirty="0">
                <a:solidFill>
                  <a:srgbClr val="0000FF"/>
                </a:solidFill>
              </a:rPr>
              <a:t>Data-driven</a:t>
            </a:r>
          </a:p>
          <a:p>
            <a:pPr marL="0" indent="0" algn="ctr">
              <a:buNone/>
            </a:pPr>
            <a:endParaRPr lang="en-US" sz="4800" b="1" dirty="0">
              <a:solidFill>
                <a:srgbClr val="0000FF"/>
              </a:solidFill>
            </a:endParaRPr>
          </a:p>
          <a:p>
            <a:pPr marL="0" indent="0" algn="ctr">
              <a:buNone/>
            </a:pPr>
            <a:r>
              <a:rPr lang="en-US" sz="4800" b="1" dirty="0">
                <a:solidFill>
                  <a:srgbClr val="0000FF"/>
                </a:solidFill>
              </a:rPr>
              <a:t>Data-aware</a:t>
            </a:r>
          </a:p>
        </p:txBody>
      </p:sp>
      <p:sp>
        <p:nvSpPr>
          <p:cNvPr id="4" name="Slide Number Placeholder 3">
            <a:extLst>
              <a:ext uri="{FF2B5EF4-FFF2-40B4-BE49-F238E27FC236}">
                <a16:creationId xmlns:a16="http://schemas.microsoft.com/office/drawing/2014/main" id="{1FCD387B-E70B-6A4A-BE99-B968136C01F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3125393236"/>
      </p:ext>
    </p:extLst>
  </p:cSld>
  <p:clrMapOvr>
    <a:masterClrMapping/>
  </p:clrMapOvr>
  <p:transition/>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Need to Revisit the Entire Stack</a:t>
            </a: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 Box 17"/>
          <p:cNvSpPr txBox="1">
            <a:spLocks noChangeArrowheads="1"/>
          </p:cNvSpPr>
          <p:nvPr/>
        </p:nvSpPr>
        <p:spPr bwMode="auto">
          <a:xfrm>
            <a:off x="3501600" y="3906838"/>
            <a:ext cx="2041525" cy="368300"/>
          </a:xfrm>
          <a:prstGeom prst="rect">
            <a:avLst/>
          </a:prstGeom>
          <a:solidFill>
            <a:srgbClr val="00FF00"/>
          </a:solidFill>
          <a:ln w="9525">
            <a:solidFill>
              <a:schemeClr val="tx1"/>
            </a:solid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Micro-architecture</a:t>
            </a:r>
          </a:p>
        </p:txBody>
      </p:sp>
      <p:sp>
        <p:nvSpPr>
          <p:cNvPr id="6" name="Text Box 18"/>
          <p:cNvSpPr txBox="1">
            <a:spLocks noChangeAspect="1" noChangeArrowheads="1"/>
          </p:cNvSpPr>
          <p:nvPr/>
        </p:nvSpPr>
        <p:spPr bwMode="auto">
          <a:xfrm>
            <a:off x="3501600" y="3535363"/>
            <a:ext cx="2041525" cy="366712"/>
          </a:xfrm>
          <a:prstGeom prst="rect">
            <a:avLst/>
          </a:prstGeom>
          <a:solidFill>
            <a:srgbClr val="FF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SW/HW Interface</a:t>
            </a:r>
          </a:p>
        </p:txBody>
      </p:sp>
      <p:sp>
        <p:nvSpPr>
          <p:cNvPr id="7" name="Text Box 19"/>
          <p:cNvSpPr txBox="1">
            <a:spLocks noChangeAspect="1" noChangeArrowheads="1"/>
          </p:cNvSpPr>
          <p:nvPr/>
        </p:nvSpPr>
        <p:spPr bwMode="auto">
          <a:xfrm>
            <a:off x="3498425" y="2871044"/>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Program/Language</a:t>
            </a:r>
          </a:p>
        </p:txBody>
      </p:sp>
      <p:sp>
        <p:nvSpPr>
          <p:cNvPr id="8" name="Text Box 20"/>
          <p:cNvSpPr txBox="1">
            <a:spLocks noChangeAspect="1" noChangeArrowheads="1"/>
          </p:cNvSpPr>
          <p:nvPr/>
        </p:nvSpPr>
        <p:spPr bwMode="auto">
          <a:xfrm>
            <a:off x="3498425" y="2499569"/>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Algorithm</a:t>
            </a:r>
          </a:p>
        </p:txBody>
      </p:sp>
      <p:sp>
        <p:nvSpPr>
          <p:cNvPr id="9" name="Text Box 21"/>
          <p:cNvSpPr txBox="1">
            <a:spLocks noChangeAspect="1" noChangeArrowheads="1"/>
          </p:cNvSpPr>
          <p:nvPr/>
        </p:nvSpPr>
        <p:spPr bwMode="auto">
          <a:xfrm>
            <a:off x="3498425" y="2132856"/>
            <a:ext cx="2043113" cy="366713"/>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Problem</a:t>
            </a:r>
          </a:p>
        </p:txBody>
      </p:sp>
      <p:sp>
        <p:nvSpPr>
          <p:cNvPr id="10" name="Text Box 22"/>
          <p:cNvSpPr txBox="1">
            <a:spLocks noChangeAspect="1" noChangeArrowheads="1"/>
          </p:cNvSpPr>
          <p:nvPr/>
        </p:nvSpPr>
        <p:spPr bwMode="auto">
          <a:xfrm>
            <a:off x="3501600" y="4279900"/>
            <a:ext cx="2039938" cy="373063"/>
          </a:xfrm>
          <a:prstGeom prst="rect">
            <a:avLst/>
          </a:prstGeom>
          <a:solidFill>
            <a:srgbClr val="00FF00"/>
          </a:solidFill>
          <a:ln w="9525">
            <a:solidFill>
              <a:schemeClr val="tx1"/>
            </a:solidFill>
            <a:miter lim="800000"/>
            <a:headEnd/>
            <a:tailEnd/>
          </a:ln>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000000"/>
                </a:solidFill>
                <a:effectLst/>
                <a:uLnTx/>
                <a:uFillTx/>
                <a:latin typeface="Tahoma" pitchFamily="34" charset="0"/>
                <a:ea typeface="+mn-ea"/>
                <a:cs typeface="Arial" charset="0"/>
              </a:rPr>
              <a:t>Logic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50" b="0" i="0" u="none" strike="noStrike" kern="1200" cap="none" spc="0" normalizeH="0" baseline="0" noProof="0" dirty="0">
              <a:ln>
                <a:noFill/>
              </a:ln>
              <a:solidFill>
                <a:srgbClr val="000000"/>
              </a:solidFill>
              <a:effectLst/>
              <a:uLnTx/>
              <a:uFillTx/>
              <a:latin typeface="Tahoma" pitchFamily="34" charset="0"/>
              <a:ea typeface="+mn-ea"/>
              <a:cs typeface="Arial" charset="0"/>
            </a:endParaRPr>
          </a:p>
        </p:txBody>
      </p:sp>
      <p:sp>
        <p:nvSpPr>
          <p:cNvPr id="11" name="Text Box 23"/>
          <p:cNvSpPr txBox="1">
            <a:spLocks noChangeAspect="1" noChangeArrowheads="1"/>
          </p:cNvSpPr>
          <p:nvPr/>
        </p:nvSpPr>
        <p:spPr bwMode="auto">
          <a:xfrm>
            <a:off x="3501600" y="4651375"/>
            <a:ext cx="2041525" cy="368300"/>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Devices</a:t>
            </a:r>
          </a:p>
        </p:txBody>
      </p:sp>
      <p:sp>
        <p:nvSpPr>
          <p:cNvPr id="12" name="Text Box 24"/>
          <p:cNvSpPr txBox="1">
            <a:spLocks noChangeAspect="1" noChangeArrowheads="1"/>
          </p:cNvSpPr>
          <p:nvPr/>
        </p:nvSpPr>
        <p:spPr bwMode="auto">
          <a:xfrm>
            <a:off x="3501600" y="3212976"/>
            <a:ext cx="2041525" cy="327322"/>
          </a:xfrm>
          <a:prstGeom prst="rect">
            <a:avLst/>
          </a:prstGeom>
          <a:solidFill>
            <a:srgbClr val="35F6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System Software</a:t>
            </a:r>
          </a:p>
        </p:txBody>
      </p:sp>
      <p:sp>
        <p:nvSpPr>
          <p:cNvPr id="13" name="Text Box 23"/>
          <p:cNvSpPr txBox="1">
            <a:spLocks noChangeAspect="1" noChangeArrowheads="1"/>
          </p:cNvSpPr>
          <p:nvPr/>
        </p:nvSpPr>
        <p:spPr bwMode="auto">
          <a:xfrm>
            <a:off x="3503188" y="5006975"/>
            <a:ext cx="2043112" cy="366713"/>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Electrons</a:t>
            </a:r>
          </a:p>
        </p:txBody>
      </p:sp>
      <p:sp>
        <p:nvSpPr>
          <p:cNvPr id="14" name="Rounded Rectangle 13"/>
          <p:cNvSpPr>
            <a:spLocks noChangeArrowheads="1"/>
          </p:cNvSpPr>
          <p:nvPr/>
        </p:nvSpPr>
        <p:spPr bwMode="auto">
          <a:xfrm rot="5400000">
            <a:off x="3392996" y="2610036"/>
            <a:ext cx="2232248" cy="2286000"/>
          </a:xfrm>
          <a:prstGeom prst="roundRect">
            <a:avLst>
              <a:gd name="adj" fmla="val 16667"/>
            </a:avLst>
          </a:prstGeom>
          <a:noFill/>
          <a:ln w="44450">
            <a:solidFill>
              <a:srgbClr val="0000FF"/>
            </a:solidFill>
            <a:round/>
            <a:headEnd/>
            <a:tailEnd/>
          </a:ln>
          <a:extLst>
            <a:ext uri="{909E8E84-426E-40dd-AFC4-6F175D3DCCD1}">
              <a14:hiddenFill xmlns=""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FF"/>
              </a:solidFill>
              <a:effectLst/>
              <a:uLnTx/>
              <a:uFillTx/>
              <a:latin typeface="Tahoma"/>
              <a:ea typeface="+mn-ea"/>
              <a:cs typeface="+mn-cs"/>
            </a:endParaRPr>
          </a:p>
        </p:txBody>
      </p:sp>
      <p:sp>
        <p:nvSpPr>
          <p:cNvPr id="15" name="TextBox 14">
            <a:extLst>
              <a:ext uri="{FF2B5EF4-FFF2-40B4-BE49-F238E27FC236}">
                <a16:creationId xmlns:a16="http://schemas.microsoft.com/office/drawing/2014/main" id="{B49969CC-89D8-8641-BF5A-5FB288BAD095}"/>
              </a:ext>
            </a:extLst>
          </p:cNvPr>
          <p:cNvSpPr txBox="1"/>
          <p:nvPr/>
        </p:nvSpPr>
        <p:spPr>
          <a:xfrm>
            <a:off x="2195736" y="5805264"/>
            <a:ext cx="4793300" cy="461665"/>
          </a:xfrm>
          <a:prstGeom prst="rect">
            <a:avLst/>
          </a:prstGeom>
          <a:noFill/>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We can get there step by step</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Tree>
    <p:extLst>
      <p:ext uri="{BB962C8B-B14F-4D97-AF65-F5344CB8AC3E}">
        <p14:creationId xmlns:p14="http://schemas.microsoft.com/office/powerpoint/2010/main" val="4248144303"/>
      </p:ext>
    </p:extLst>
  </p:cSld>
  <p:clrMapOvr>
    <a:masterClrMapping/>
  </p:clrMapOvr>
  <p:transition/>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Need to Exploit Good Principles</a:t>
            </a:r>
          </a:p>
        </p:txBody>
      </p:sp>
      <p:sp>
        <p:nvSpPr>
          <p:cNvPr id="3" name="Content Placeholder 2"/>
          <p:cNvSpPr>
            <a:spLocks noGrp="1"/>
          </p:cNvSpPr>
          <p:nvPr>
            <p:ph idx="1"/>
          </p:nvPr>
        </p:nvSpPr>
        <p:spPr>
          <a:xfrm>
            <a:off x="228600" y="1144488"/>
            <a:ext cx="8915400" cy="5020816"/>
          </a:xfrm>
        </p:spPr>
        <p:txBody>
          <a:bodyPr/>
          <a:lstStyle/>
          <a:p>
            <a:r>
              <a:rPr lang="en-US" dirty="0">
                <a:solidFill>
                  <a:srgbClr val="0000FF"/>
                </a:solidFill>
              </a:rPr>
              <a:t>Data-centric system design </a:t>
            </a:r>
          </a:p>
          <a:p>
            <a:endParaRPr lang="en-US" dirty="0">
              <a:solidFill>
                <a:srgbClr val="0000FF"/>
              </a:solidFill>
            </a:endParaRPr>
          </a:p>
          <a:p>
            <a:r>
              <a:rPr lang="en-US" dirty="0">
                <a:solidFill>
                  <a:srgbClr val="0000FF"/>
                </a:solidFill>
              </a:rPr>
              <a:t>All components intelligent</a:t>
            </a:r>
          </a:p>
          <a:p>
            <a:endParaRPr lang="en-US" dirty="0">
              <a:solidFill>
                <a:srgbClr val="0000FF"/>
              </a:solidFill>
            </a:endParaRPr>
          </a:p>
          <a:p>
            <a:r>
              <a:rPr lang="en-US" dirty="0">
                <a:solidFill>
                  <a:srgbClr val="0000FF"/>
                </a:solidFill>
              </a:rPr>
              <a:t>Better (cross-layer) communication, better interfaces</a:t>
            </a:r>
          </a:p>
          <a:p>
            <a:endParaRPr lang="en-US" dirty="0">
              <a:solidFill>
                <a:srgbClr val="0000FF"/>
              </a:solidFill>
            </a:endParaRPr>
          </a:p>
          <a:p>
            <a:r>
              <a:rPr lang="en-US" dirty="0">
                <a:solidFill>
                  <a:srgbClr val="0000FF"/>
                </a:solidFill>
              </a:rPr>
              <a:t>Better-than-worst-case design</a:t>
            </a:r>
          </a:p>
          <a:p>
            <a:pPr marL="0" indent="0">
              <a:buNone/>
            </a:pPr>
            <a:endParaRPr lang="en-US" dirty="0">
              <a:solidFill>
                <a:srgbClr val="0000FF"/>
              </a:solidFill>
            </a:endParaRPr>
          </a:p>
          <a:p>
            <a:r>
              <a:rPr lang="en-US" dirty="0">
                <a:solidFill>
                  <a:srgbClr val="0000FF"/>
                </a:solidFill>
              </a:rPr>
              <a:t>Heterogeneity</a:t>
            </a:r>
          </a:p>
          <a:p>
            <a:endParaRPr lang="en-US" dirty="0">
              <a:solidFill>
                <a:srgbClr val="0000FF"/>
              </a:solidFill>
            </a:endParaRPr>
          </a:p>
          <a:p>
            <a:r>
              <a:rPr lang="en-US" dirty="0">
                <a:solidFill>
                  <a:srgbClr val="0000FF"/>
                </a:solidFill>
              </a:rPr>
              <a:t>Flexibility, adaptability</a:t>
            </a:r>
          </a:p>
          <a:p>
            <a:endParaRPr lang="en-US" dirty="0">
              <a:solidFill>
                <a:srgbClr val="0000FF"/>
              </a:solidFill>
            </a:endParaRPr>
          </a:p>
          <a:p>
            <a:pPr marL="344487" lvl="1" indent="0">
              <a:buNone/>
            </a:pPr>
            <a:endParaRPr lang="en-US" dirty="0">
              <a:solidFill>
                <a:srgbClr val="0000FF"/>
              </a:solidFill>
            </a:endParaRP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253</a:t>
            </a:fld>
            <a:endParaRPr kumimoji="0" lang="en-US" alt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5" name="TextBox 4">
            <a:extLst>
              <a:ext uri="{FF2B5EF4-FFF2-40B4-BE49-F238E27FC236}">
                <a16:creationId xmlns:a16="http://schemas.microsoft.com/office/drawing/2014/main" id="{68DD497F-9008-8E4C-930D-5F97B11A3A7F}"/>
              </a:ext>
            </a:extLst>
          </p:cNvPr>
          <p:cNvSpPr txBox="1"/>
          <p:nvPr/>
        </p:nvSpPr>
        <p:spPr>
          <a:xfrm>
            <a:off x="5724128" y="5179948"/>
            <a:ext cx="3244799"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ahoma"/>
                <a:ea typeface="+mn-ea"/>
                <a:cs typeface="+mn-cs"/>
              </a:rPr>
              <a:t>Open minds</a:t>
            </a:r>
          </a:p>
        </p:txBody>
      </p:sp>
    </p:spTree>
    <p:extLst>
      <p:ext uri="{BB962C8B-B14F-4D97-AF65-F5344CB8AC3E}">
        <p14:creationId xmlns:p14="http://schemas.microsoft.com/office/powerpoint/2010/main" val="5887998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807896" cy="1066800"/>
          </a:xfrm>
        </p:spPr>
        <p:txBody>
          <a:bodyPr/>
          <a:lstStyle/>
          <a:p>
            <a:r>
              <a:rPr lang="en-US" dirty="0"/>
              <a:t>PIM Review and Open Problems</a:t>
            </a:r>
          </a:p>
        </p:txBody>
      </p:sp>
      <p:sp>
        <p:nvSpPr>
          <p:cNvPr id="3" name="Content Placeholder 2"/>
          <p:cNvSpPr>
            <a:spLocks noGrp="1"/>
          </p:cNvSpPr>
          <p:nvPr>
            <p:ph idx="1"/>
          </p:nvPr>
        </p:nvSpPr>
        <p:spPr>
          <a:xfrm>
            <a:off x="228600" y="1052736"/>
            <a:ext cx="8915400" cy="4876800"/>
          </a:xfrm>
        </p:spPr>
        <p:txBody>
          <a:bodyPr/>
          <a:lstStyle/>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8" name="Content Placeholder 2">
            <a:extLst>
              <a:ext uri="{FF2B5EF4-FFF2-40B4-BE49-F238E27FC236}">
                <a16:creationId xmlns:a16="http://schemas.microsoft.com/office/drawing/2014/main" id="{3F2BD8AA-5E69-D846-BFB8-21B3FD479841}"/>
              </a:ext>
            </a:extLst>
          </p:cNvPr>
          <p:cNvSpPr txBox="1">
            <a:spLocks/>
          </p:cNvSpPr>
          <p:nvPr/>
        </p:nvSpPr>
        <p:spPr bwMode="auto">
          <a:xfrm>
            <a:off x="381000" y="1205136"/>
            <a:ext cx="8915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Onur Mutlu, Saugata Ghose, Juan Gomez-Luna, and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Rachata</a:t>
            </a:r>
            <a:r>
              <a:rPr kumimoji="0" lang="en-US" sz="1800" b="0" i="0" u="none" strike="noStrike" kern="1200" cap="none" spc="0" normalizeH="0" baseline="0" noProof="0" dirty="0">
                <a:ln>
                  <a:noFill/>
                </a:ln>
                <a:solidFill>
                  <a:srgbClr val="000000"/>
                </a:solidFill>
                <a:effectLst/>
                <a:uLnTx/>
                <a:uFillTx/>
                <a:latin typeface="Tahoma"/>
                <a:ea typeface="+mn-ea"/>
                <a:cs typeface="+mn-cs"/>
              </a:rPr>
              <a:t> Ausavarungnirun,</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1"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"A Modern Primer on Processing in Memory"</a:t>
            </a:r>
            <a:br>
              <a:rPr kumimoji="0" lang="en-US" sz="1800" b="0" i="0" u="none" strike="noStrike" kern="1200" cap="none" spc="0" normalizeH="0" baseline="0" noProof="0" dirty="0">
                <a:ln>
                  <a:noFill/>
                </a:ln>
                <a:solidFill>
                  <a:srgbClr val="0432FF"/>
                </a:solidFill>
                <a:effectLst/>
                <a:uLnTx/>
                <a:uFillTx/>
                <a:latin typeface="Tahoma"/>
                <a:ea typeface="+mn-ea"/>
                <a:cs typeface="+mn-cs"/>
              </a:rPr>
            </a:br>
            <a:r>
              <a:rPr kumimoji="0" lang="en-US" sz="1800" b="0" i="1" u="none" strike="noStrike" kern="1200" cap="none" spc="0" normalizeH="0" baseline="0" noProof="0" dirty="0">
                <a:ln>
                  <a:noFill/>
                </a:ln>
                <a:solidFill>
                  <a:srgbClr val="000000"/>
                </a:solidFill>
                <a:effectLst/>
                <a:uLnTx/>
                <a:uFillTx/>
                <a:latin typeface="Tahoma"/>
                <a:ea typeface="+mn-ea"/>
                <a:cs typeface="+mn-cs"/>
              </a:rPr>
              <a:t>Invited Book Chapter in </a:t>
            </a:r>
            <a:r>
              <a:rPr kumimoji="0" lang="en-US" sz="1800" b="1" i="1" u="none" strike="noStrike" kern="1200" cap="none" spc="0" normalizeH="0" baseline="0" noProof="0" dirty="0">
                <a:ln>
                  <a:noFill/>
                </a:ln>
                <a:solidFill>
                  <a:srgbClr val="000000"/>
                </a:solidFill>
                <a:effectLst/>
                <a:uLnTx/>
                <a:uFillTx/>
                <a:latin typeface="Tahoma"/>
                <a:ea typeface="+mn-ea"/>
                <a:cs typeface="+mn-cs"/>
                <a:hlinkClick r:id="rId3"/>
              </a:rPr>
              <a:t>Emerging Computing: From Devices to Systems - Looking Beyond Moore and Von Neumann</a:t>
            </a:r>
            <a:r>
              <a:rPr kumimoji="0" lang="en-US" sz="1800" b="0" i="0" u="none" strike="noStrike" kern="1200" cap="none" spc="0" normalizeH="0" baseline="0" noProof="0" dirty="0">
                <a:ln>
                  <a:noFill/>
                </a:ln>
                <a:solidFill>
                  <a:srgbClr val="000000"/>
                </a:solidFill>
                <a:effectLst/>
                <a:uLnTx/>
                <a:uFillTx/>
                <a:latin typeface="Tahoma"/>
                <a:ea typeface="+mn-ea"/>
                <a:cs typeface="+mn-cs"/>
              </a:rPr>
              <a:t>, Springer, to be published in 2021.</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br>
              <a:rPr kumimoji="0" lang="en-US" sz="1800" b="0" i="0" u="none" strike="noStrike" kern="1200" cap="none" spc="0" normalizeH="0" baseline="0" noProof="0" dirty="0">
                <a:ln>
                  <a:noFill/>
                </a:ln>
                <a:solidFill>
                  <a:srgbClr val="000000"/>
                </a:solidFill>
                <a:effectLst/>
                <a:uLnTx/>
                <a:uFillTx/>
                <a:latin typeface="Tahoma"/>
                <a:ea typeface="+mn-ea"/>
                <a:cs typeface="+mn-cs"/>
              </a:rPr>
            </a:br>
            <a:endParaRPr kumimoji="0" lang="en-US" sz="1800" b="1" i="0" u="none" strike="noStrike" kern="0" cap="none" spc="0" normalizeH="0" baseline="0" noProof="0" dirty="0">
              <a:ln>
                <a:noFill/>
              </a:ln>
              <a:solidFill>
                <a:srgbClr val="000000"/>
              </a:solidFill>
              <a:effectLst/>
              <a:uLnTx/>
              <a:uFillTx/>
              <a:latin typeface="Tahoma"/>
              <a:ea typeface="+mn-ea"/>
              <a:cs typeface="+mn-cs"/>
            </a:endParaRPr>
          </a:p>
        </p:txBody>
      </p:sp>
      <p:sp>
        <p:nvSpPr>
          <p:cNvPr id="5" name="TextBox 4">
            <a:extLst>
              <a:ext uri="{FF2B5EF4-FFF2-40B4-BE49-F238E27FC236}">
                <a16:creationId xmlns:a16="http://schemas.microsoft.com/office/drawing/2014/main" id="{B44AC5CF-BFA6-5646-92DE-C9D89AA74928}"/>
              </a:ext>
            </a:extLst>
          </p:cNvPr>
          <p:cNvSpPr txBox="1"/>
          <p:nvPr/>
        </p:nvSpPr>
        <p:spPr>
          <a:xfrm>
            <a:off x="2411760" y="6453336"/>
            <a:ext cx="467467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432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https://arxiv.org/pdf/1903.03988.pdf</a:t>
            </a:r>
            <a:endParaRPr kumimoji="0" lang="en-US" sz="1800" b="1" i="0" u="none" strike="noStrike" kern="1200" cap="none" spc="0" normalizeH="0" baseline="0" noProof="0" dirty="0">
              <a:ln>
                <a:noFill/>
              </a:ln>
              <a:solidFill>
                <a:srgbClr val="0432FF"/>
              </a:solidFill>
              <a:effectLst/>
              <a:uLnTx/>
              <a:uFillTx/>
              <a:latin typeface="Tahoma"/>
              <a:ea typeface="+mn-ea"/>
              <a:cs typeface="+mn-cs"/>
            </a:endParaRPr>
          </a:p>
        </p:txBody>
      </p:sp>
      <p:pic>
        <p:nvPicPr>
          <p:cNvPr id="6" name="Picture 5">
            <a:extLst>
              <a:ext uri="{FF2B5EF4-FFF2-40B4-BE49-F238E27FC236}">
                <a16:creationId xmlns:a16="http://schemas.microsoft.com/office/drawing/2014/main" id="{A5EA4CA5-FBD8-9749-9830-D77D34BE5845}"/>
              </a:ext>
            </a:extLst>
          </p:cNvPr>
          <p:cNvPicPr>
            <a:picLocks noChangeAspect="1"/>
          </p:cNvPicPr>
          <p:nvPr/>
        </p:nvPicPr>
        <p:blipFill>
          <a:blip r:embed="rId5"/>
          <a:stretch>
            <a:fillRect/>
          </a:stretch>
        </p:blipFill>
        <p:spPr>
          <a:xfrm>
            <a:off x="-14659" y="1455514"/>
            <a:ext cx="9144000" cy="2744353"/>
          </a:xfrm>
          <a:prstGeom prst="rect">
            <a:avLst/>
          </a:prstGeom>
        </p:spPr>
      </p:pic>
    </p:spTree>
    <p:extLst>
      <p:ext uri="{BB962C8B-B14F-4D97-AF65-F5344CB8AC3E}">
        <p14:creationId xmlns:p14="http://schemas.microsoft.com/office/powerpoint/2010/main" val="10524263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4F852-247E-8E45-911F-917B88B448CC}"/>
              </a:ext>
            </a:extLst>
          </p:cNvPr>
          <p:cNvSpPr>
            <a:spLocks noGrp="1"/>
          </p:cNvSpPr>
          <p:nvPr>
            <p:ph type="title"/>
          </p:nvPr>
        </p:nvSpPr>
        <p:spPr>
          <a:xfrm>
            <a:off x="228600" y="152400"/>
            <a:ext cx="8879904" cy="1066800"/>
          </a:xfrm>
        </p:spPr>
        <p:txBody>
          <a:bodyPr/>
          <a:lstStyle/>
          <a:p>
            <a:r>
              <a:rPr lang="en-US" sz="3400" dirty="0"/>
              <a:t>A Blueprint for Fundamentally Better Architectures</a:t>
            </a:r>
          </a:p>
        </p:txBody>
      </p:sp>
      <p:sp>
        <p:nvSpPr>
          <p:cNvPr id="3" name="Content Placeholder 2">
            <a:extLst>
              <a:ext uri="{FF2B5EF4-FFF2-40B4-BE49-F238E27FC236}">
                <a16:creationId xmlns:a16="http://schemas.microsoft.com/office/drawing/2014/main" id="{33D775C0-662F-E944-BE80-00AD35D75816}"/>
              </a:ext>
            </a:extLst>
          </p:cNvPr>
          <p:cNvSpPr>
            <a:spLocks noGrp="1"/>
          </p:cNvSpPr>
          <p:nvPr>
            <p:ph idx="1"/>
          </p:nvPr>
        </p:nvSpPr>
        <p:spPr>
          <a:xfrm>
            <a:off x="228600" y="1052736"/>
            <a:ext cx="8610600" cy="5195664"/>
          </a:xfrm>
        </p:spPr>
        <p:txBody>
          <a:bodyPr/>
          <a:lstStyle/>
          <a:p>
            <a:r>
              <a:rPr lang="en-US" sz="2000" dirty="0"/>
              <a:t>Onur Mutlu,</a:t>
            </a:r>
            <a:br>
              <a:rPr lang="en-US" sz="2000" dirty="0"/>
            </a:br>
            <a:r>
              <a:rPr lang="en-US" sz="2000" b="1" dirty="0">
                <a:solidFill>
                  <a:srgbClr val="0000FF"/>
                </a:solidFill>
                <a:hlinkClick r:id="rId2">
                  <a:extLst>
                    <a:ext uri="{A12FA001-AC4F-418D-AE19-62706E023703}">
                      <ahyp:hlinkClr xmlns:ahyp="http://schemas.microsoft.com/office/drawing/2018/hyperlinkcolor" val="tx"/>
                    </a:ext>
                  </a:extLst>
                </a:hlinkClick>
              </a:rPr>
              <a:t>"Intelligent Architectures for Intelligent Computing Systems"</a:t>
            </a:r>
            <a:br>
              <a:rPr lang="en-US" sz="2000" dirty="0"/>
            </a:br>
            <a:r>
              <a:rPr lang="en-US" sz="2000" i="1" dirty="0"/>
              <a:t>Invited Paper in Proceedings of the </a:t>
            </a:r>
            <a:r>
              <a:rPr lang="en-US" sz="2000" i="1" dirty="0">
                <a:hlinkClick r:id="rId3"/>
              </a:rPr>
              <a:t>Design, Automation, and Test in Europe Conference</a:t>
            </a:r>
            <a:r>
              <a:rPr lang="en-US" sz="2000" i="1" dirty="0"/>
              <a:t> (</a:t>
            </a:r>
            <a:r>
              <a:rPr lang="en-US" sz="2000" b="1" i="1" dirty="0"/>
              <a:t>DATE</a:t>
            </a:r>
            <a:r>
              <a:rPr lang="en-US" sz="2000" i="1" dirty="0"/>
              <a:t>)</a:t>
            </a:r>
            <a:r>
              <a:rPr lang="en-US" sz="2000" dirty="0"/>
              <a:t>, Virtual, February 2021.</a:t>
            </a:r>
            <a:br>
              <a:rPr lang="en-US" sz="2000" dirty="0"/>
            </a:br>
            <a:r>
              <a:rPr lang="en-US" sz="2000" dirty="0"/>
              <a:t>[</a:t>
            </a:r>
            <a:r>
              <a:rPr lang="en-US" sz="2000" dirty="0">
                <a:hlinkClick r:id="rId4"/>
              </a:rPr>
              <a:t>Slides (pptx)</a:t>
            </a:r>
            <a:r>
              <a:rPr lang="en-US" sz="2000" dirty="0"/>
              <a:t> </a:t>
            </a:r>
            <a:r>
              <a:rPr lang="en-US" sz="2000" dirty="0">
                <a:hlinkClick r:id="rId5"/>
              </a:rPr>
              <a:t>(pdf)</a:t>
            </a:r>
            <a:r>
              <a:rPr lang="en-US" sz="2000" dirty="0"/>
              <a:t>]</a:t>
            </a:r>
            <a:br>
              <a:rPr lang="en-US" sz="2000" dirty="0"/>
            </a:br>
            <a:r>
              <a:rPr lang="en-US" sz="2000" dirty="0"/>
              <a:t>[</a:t>
            </a:r>
            <a:r>
              <a:rPr lang="en-US" sz="2000" dirty="0">
                <a:hlinkClick r:id="rId6"/>
              </a:rPr>
              <a:t>IEDM Tutorial Slides (pptx)</a:t>
            </a:r>
            <a:r>
              <a:rPr lang="en-US" sz="2000" dirty="0"/>
              <a:t> </a:t>
            </a:r>
            <a:r>
              <a:rPr lang="en-US" sz="2000" dirty="0">
                <a:hlinkClick r:id="rId7"/>
              </a:rPr>
              <a:t>(pdf)</a:t>
            </a:r>
            <a:r>
              <a:rPr lang="en-US" sz="2000" dirty="0"/>
              <a:t>]</a:t>
            </a:r>
            <a:br>
              <a:rPr lang="en-US" sz="2000" dirty="0"/>
            </a:br>
            <a:r>
              <a:rPr lang="en-US" sz="2000" dirty="0"/>
              <a:t>[</a:t>
            </a:r>
            <a:r>
              <a:rPr lang="en-US" sz="2000" dirty="0">
                <a:hlinkClick r:id="rId8"/>
              </a:rPr>
              <a:t>Short DATE Talk Video</a:t>
            </a:r>
            <a:r>
              <a:rPr lang="en-US" sz="2000" dirty="0"/>
              <a:t> (11 minutes)]</a:t>
            </a:r>
            <a:br>
              <a:rPr lang="en-US" sz="2000" dirty="0"/>
            </a:br>
            <a:r>
              <a:rPr lang="en-US" sz="2000" dirty="0"/>
              <a:t>[</a:t>
            </a:r>
            <a:r>
              <a:rPr lang="en-US" sz="2000" dirty="0">
                <a:hlinkClick r:id="rId9"/>
              </a:rPr>
              <a:t>Longer IEDM Tutorial Video</a:t>
            </a:r>
            <a:r>
              <a:rPr lang="en-US" sz="2000" dirty="0"/>
              <a:t> (1 </a:t>
            </a:r>
            <a:r>
              <a:rPr lang="en-US" sz="2000" dirty="0" err="1"/>
              <a:t>hr</a:t>
            </a:r>
            <a:r>
              <a:rPr lang="en-US" sz="2000" dirty="0"/>
              <a:t> 51 minutes)]</a:t>
            </a:r>
          </a:p>
          <a:p>
            <a:endParaRPr lang="en-US" sz="2000" dirty="0"/>
          </a:p>
        </p:txBody>
      </p:sp>
      <p:sp>
        <p:nvSpPr>
          <p:cNvPr id="4" name="Slide Number Placeholder 3">
            <a:extLst>
              <a:ext uri="{FF2B5EF4-FFF2-40B4-BE49-F238E27FC236}">
                <a16:creationId xmlns:a16="http://schemas.microsoft.com/office/drawing/2014/main" id="{A902EC93-2093-4A4C-9A55-4B63386A8DC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4A91863D-16AC-D747-BA17-510BFEEF04EF}"/>
              </a:ext>
            </a:extLst>
          </p:cNvPr>
          <p:cNvPicPr>
            <a:picLocks noChangeAspect="1"/>
          </p:cNvPicPr>
          <p:nvPr/>
        </p:nvPicPr>
        <p:blipFill>
          <a:blip r:embed="rId10"/>
          <a:stretch>
            <a:fillRect/>
          </a:stretch>
        </p:blipFill>
        <p:spPr>
          <a:xfrm>
            <a:off x="0" y="4399550"/>
            <a:ext cx="9144000" cy="1549730"/>
          </a:xfrm>
          <a:prstGeom prst="rect">
            <a:avLst/>
          </a:prstGeom>
        </p:spPr>
      </p:pic>
    </p:spTree>
    <p:extLst>
      <p:ext uri="{BB962C8B-B14F-4D97-AF65-F5344CB8AC3E}">
        <p14:creationId xmlns:p14="http://schemas.microsoft.com/office/powerpoint/2010/main" val="2827649006"/>
      </p:ext>
    </p:extLst>
  </p:cSld>
  <p:clrMapOvr>
    <a:masterClrMapping/>
  </p:clrMapOvr>
  <p:transition/>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Funding Acknowledgments</a:t>
            </a:r>
          </a:p>
        </p:txBody>
      </p:sp>
      <p:sp>
        <p:nvSpPr>
          <p:cNvPr id="3" name="Content Placeholder 2"/>
          <p:cNvSpPr>
            <a:spLocks noGrp="1"/>
          </p:cNvSpPr>
          <p:nvPr>
            <p:ph idx="1"/>
          </p:nvPr>
        </p:nvSpPr>
        <p:spPr/>
        <p:txBody>
          <a:bodyPr/>
          <a:lstStyle/>
          <a:p>
            <a:r>
              <a:rPr lang="en-US" dirty="0"/>
              <a:t>Alibaba, AMD, ASML, </a:t>
            </a:r>
            <a:r>
              <a:rPr lang="en-US" dirty="0">
                <a:solidFill>
                  <a:srgbClr val="0432FF"/>
                </a:solidFill>
              </a:rPr>
              <a:t>Google</a:t>
            </a:r>
            <a:r>
              <a:rPr lang="en-US" dirty="0"/>
              <a:t>, Facebook, </a:t>
            </a:r>
            <a:r>
              <a:rPr lang="en-US" dirty="0">
                <a:solidFill>
                  <a:srgbClr val="0432FF"/>
                </a:solidFill>
              </a:rPr>
              <a:t>Hi-Silicon</a:t>
            </a:r>
            <a:r>
              <a:rPr lang="en-US" dirty="0"/>
              <a:t>, HP Labs, </a:t>
            </a:r>
            <a:r>
              <a:rPr lang="en-US" dirty="0">
                <a:solidFill>
                  <a:srgbClr val="0432FF"/>
                </a:solidFill>
              </a:rPr>
              <a:t>Huawei</a:t>
            </a:r>
            <a:r>
              <a:rPr lang="en-US" dirty="0"/>
              <a:t>, IBM, </a:t>
            </a:r>
            <a:r>
              <a:rPr lang="en-US" dirty="0">
                <a:solidFill>
                  <a:srgbClr val="0432FF"/>
                </a:solidFill>
              </a:rPr>
              <a:t>Intel</a:t>
            </a:r>
            <a:r>
              <a:rPr lang="en-US" dirty="0"/>
              <a:t>, </a:t>
            </a:r>
            <a:r>
              <a:rPr lang="en-US" dirty="0">
                <a:solidFill>
                  <a:srgbClr val="0432FF"/>
                </a:solidFill>
              </a:rPr>
              <a:t>Microsoft</a:t>
            </a:r>
            <a:r>
              <a:rPr lang="en-US" dirty="0"/>
              <a:t>, Nvidia, Oracle, Qualcomm, Rambus, Samsung, Seagate, </a:t>
            </a:r>
            <a:r>
              <a:rPr lang="en-US" dirty="0">
                <a:solidFill>
                  <a:srgbClr val="0432FF"/>
                </a:solidFill>
              </a:rPr>
              <a:t>VMware, Xilinx</a:t>
            </a:r>
          </a:p>
          <a:p>
            <a:r>
              <a:rPr lang="en-US" dirty="0"/>
              <a:t>NSF</a:t>
            </a:r>
          </a:p>
          <a:p>
            <a:r>
              <a:rPr lang="en-US" dirty="0"/>
              <a:t>NIH</a:t>
            </a:r>
          </a:p>
          <a:p>
            <a:r>
              <a:rPr lang="en-US" dirty="0"/>
              <a:t>GSRC</a:t>
            </a:r>
          </a:p>
          <a:p>
            <a:r>
              <a:rPr lang="en-US" dirty="0">
                <a:solidFill>
                  <a:srgbClr val="0432FF"/>
                </a:solidFill>
              </a:rPr>
              <a:t>SRC</a:t>
            </a:r>
          </a:p>
          <a:p>
            <a:r>
              <a:rPr lang="en-US" dirty="0" err="1"/>
              <a:t>CyLab</a:t>
            </a:r>
            <a:endParaRPr lang="en-US" dirty="0"/>
          </a:p>
          <a:p>
            <a:r>
              <a:rPr lang="en-US" dirty="0">
                <a:solidFill>
                  <a:srgbClr val="0000FF"/>
                </a:solidFill>
              </a:rPr>
              <a:t>EFCL</a:t>
            </a:r>
          </a:p>
          <a:p>
            <a:r>
              <a:rPr lang="en-US" dirty="0">
                <a:solidFill>
                  <a:srgbClr val="0000FF"/>
                </a:solidFill>
              </a:rPr>
              <a:t>SNSF</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F28456-B93E-5440-A8F9-7EDDF5DA4557}"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256</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Box 4">
            <a:extLst>
              <a:ext uri="{FF2B5EF4-FFF2-40B4-BE49-F238E27FC236}">
                <a16:creationId xmlns:a16="http://schemas.microsoft.com/office/drawing/2014/main" id="{37F8783A-AFF2-6F6F-D17D-9402D2F3BEEC}"/>
              </a:ext>
            </a:extLst>
          </p:cNvPr>
          <p:cNvSpPr txBox="1"/>
          <p:nvPr/>
        </p:nvSpPr>
        <p:spPr>
          <a:xfrm>
            <a:off x="3043556" y="5068429"/>
            <a:ext cx="2980688"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C00000"/>
                </a:solidFill>
                <a:effectLst/>
                <a:uLnTx/>
                <a:uFillTx/>
                <a:latin typeface="Tahoma"/>
                <a:ea typeface="+mn-ea"/>
                <a:cs typeface="+mn-cs"/>
              </a:rPr>
              <a:t>Thank you!</a:t>
            </a:r>
          </a:p>
        </p:txBody>
      </p:sp>
    </p:spTree>
    <p:extLst>
      <p:ext uri="{BB962C8B-B14F-4D97-AF65-F5344CB8AC3E}">
        <p14:creationId xmlns:p14="http://schemas.microsoft.com/office/powerpoint/2010/main" val="2034008595"/>
      </p:ext>
    </p:extLst>
  </p:cSld>
  <p:clrMapOvr>
    <a:masterClrMapping/>
  </p:clrMapOvr>
  <p:transition/>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228600" y="0"/>
            <a:ext cx="8610600" cy="908719"/>
          </a:xfrm>
        </p:spPr>
        <p:txBody>
          <a:bodyPr anchor="ctr"/>
          <a:lstStyle/>
          <a:p>
            <a:r>
              <a:rPr lang="en-US" dirty="0">
                <a:latin typeface="Garamond" charset="0"/>
                <a:ea typeface="ＭＳ Ｐゴシック" charset="0"/>
                <a:cs typeface="ＭＳ Ｐゴシック" charset="0"/>
              </a:rPr>
              <a:t>Acknowledgments</a:t>
            </a:r>
          </a:p>
        </p:txBody>
      </p:sp>
      <p:sp>
        <p:nvSpPr>
          <p:cNvPr id="52" name="TextBox 51">
            <a:extLst>
              <a:ext uri="{FF2B5EF4-FFF2-40B4-BE49-F238E27FC236}">
                <a16:creationId xmlns:a16="http://schemas.microsoft.com/office/drawing/2014/main" id="{B20308FE-2DB7-BE46-A9A0-BA74A2CC6B83}"/>
              </a:ext>
            </a:extLst>
          </p:cNvPr>
          <p:cNvSpPr txBox="1"/>
          <p:nvPr/>
        </p:nvSpPr>
        <p:spPr>
          <a:xfrm>
            <a:off x="650894" y="4568785"/>
            <a:ext cx="8068234" cy="190821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22225">
                  <a:solidFill>
                    <a:srgbClr val="35742A">
                      <a:lumMod val="50000"/>
                    </a:srgbClr>
                  </a:solidFill>
                  <a:prstDash val="solid"/>
                </a:ln>
                <a:solidFill>
                  <a:srgbClr val="3B812F">
                    <a:lumMod val="40000"/>
                    <a:lumOff val="60000"/>
                  </a:srgbClr>
                </a:solidFill>
                <a:effectLst/>
                <a:uLnTx/>
                <a:uFillTx/>
                <a:latin typeface="Chalkduster" panose="03050602040202020205" pitchFamily="66" charset="77"/>
                <a:ea typeface="ＭＳ Ｐゴシック" panose="020B0600070205080204" pitchFamily="34" charset="-128"/>
                <a:cs typeface="Apple Chancery" panose="03020702040506060504" pitchFamily="66" charset="-79"/>
              </a:rPr>
              <a:t>Think BIG, Aim HIGH!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w="0"/>
              <a:solidFill>
                <a:srgbClr val="CC9900"/>
              </a:solidFill>
              <a:effectLst>
                <a:outerShdw blurRad="38100" dist="25400" dir="5400000" algn="ctr" rotWithShape="0">
                  <a:srgbClr val="6E747A">
                    <a:alpha val="43000"/>
                  </a:srgbClr>
                </a:outerShdw>
              </a:effectLst>
              <a:uLnTx/>
              <a:uFillTx/>
              <a:latin typeface="Tahoma"/>
              <a:ea typeface="ＭＳ Ｐゴシック" panose="020B0600070205080204" pitchFamily="34" charset="-128"/>
              <a:cs typeface="Apple Chancery" panose="03020702040506060504" pitchFamily="66" charset="-79"/>
              <a:hlinkClick r:id="rId2">
                <a:extLst>
                  <a:ext uri="{A12FA001-AC4F-418D-AE19-62706E023703}">
                    <ahyp:hlinkClr xmlns:ahyp="http://schemas.microsoft.com/office/drawing/2018/hyperlinkcolor" val="tx"/>
                  </a:ext>
                </a:extLst>
              </a:hlinkClick>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w="0"/>
                <a:solidFill>
                  <a:srgbClr val="0000FF"/>
                </a:solidFill>
                <a:effectLst>
                  <a:outerShdw blurRad="38100" dist="25400" dir="5400000" algn="ctr" rotWithShape="0">
                    <a:srgbClr val="6E747A">
                      <a:alpha val="43000"/>
                    </a:srgbClr>
                  </a:outerShdw>
                </a:effectLst>
                <a:uLnTx/>
                <a:uFillTx/>
                <a:latin typeface="Tahoma"/>
                <a:ea typeface="ＭＳ Ｐゴシック" panose="020B0600070205080204" pitchFamily="34" charset="-128"/>
                <a:cs typeface="Apple Chancery" panose="03020702040506060504" pitchFamily="66" charset="-79"/>
                <a:hlinkClick r:id="rId2">
                  <a:extLst>
                    <a:ext uri="{A12FA001-AC4F-418D-AE19-62706E023703}">
                      <ahyp:hlinkClr xmlns:ahyp="http://schemas.microsoft.com/office/drawing/2018/hyperlinkcolor" val="tx"/>
                    </a:ext>
                  </a:extLst>
                </a:hlinkClick>
              </a:rPr>
              <a:t>https://safari.ethz.ch</a:t>
            </a:r>
            <a:endParaRPr kumimoji="0" lang="en-US" sz="3000" b="0" i="0" u="none" strike="noStrike" kern="1200" cap="none" spc="0" normalizeH="0" baseline="0" noProof="0" dirty="0">
              <a:ln w="0"/>
              <a:solidFill>
                <a:srgbClr val="0000FF"/>
              </a:solidFill>
              <a:effectLst>
                <a:outerShdw blurRad="38100" dist="25400" dir="5400000" algn="ctr" rotWithShape="0">
                  <a:srgbClr val="6E747A">
                    <a:alpha val="43000"/>
                  </a:srgbClr>
                </a:outerShdw>
              </a:effectLst>
              <a:uLnTx/>
              <a:uFillTx/>
              <a:latin typeface="Tahoma"/>
              <a:ea typeface="ＭＳ Ｐゴシック" panose="020B0600070205080204" pitchFamily="34" charset="-128"/>
              <a:cs typeface="Apple Chancery" panose="03020702040506060504" pitchFamily="66"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w="22225">
                <a:solidFill>
                  <a:srgbClr val="35742A">
                    <a:lumMod val="50000"/>
                  </a:srgbClr>
                </a:solidFill>
                <a:prstDash val="solid"/>
              </a:ln>
              <a:solidFill>
                <a:srgbClr val="000000"/>
              </a:solidFill>
              <a:effectLst/>
              <a:uLnTx/>
              <a:uFillTx/>
              <a:latin typeface="Tahoma"/>
              <a:ea typeface="ＭＳ Ｐゴシック" panose="020B0600070205080204" pitchFamily="34" charset="-128"/>
              <a:cs typeface="Apple Chancery" panose="03020702040506060504" pitchFamily="66" charset="-79"/>
            </a:endParaRPr>
          </a:p>
        </p:txBody>
      </p:sp>
      <p:pic>
        <p:nvPicPr>
          <p:cNvPr id="4" name="Picture 3">
            <a:extLst>
              <a:ext uri="{FF2B5EF4-FFF2-40B4-BE49-F238E27FC236}">
                <a16:creationId xmlns:a16="http://schemas.microsoft.com/office/drawing/2014/main" id="{7AF4B6B2-EBBD-DB4E-AC7D-91CAD4D09E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7584" y="1484784"/>
            <a:ext cx="7200000" cy="2867256"/>
          </a:xfrm>
          <a:prstGeom prst="rect">
            <a:avLst/>
          </a:prstGeom>
        </p:spPr>
      </p:pic>
    </p:spTree>
    <p:extLst>
      <p:ext uri="{BB962C8B-B14F-4D97-AF65-F5344CB8AC3E}">
        <p14:creationId xmlns:p14="http://schemas.microsoft.com/office/powerpoint/2010/main" val="12549338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3"/>
          <p:cNvSpPr>
            <a:spLocks noGrp="1"/>
          </p:cNvSpPr>
          <p:nvPr>
            <p:ph type="sldNum" sz="quarter" idx="11"/>
          </p:nvPr>
        </p:nvSpPr>
        <p:spPr bwMode="auto">
          <a:xfrm>
            <a:off x="8737600" y="8324851"/>
            <a:ext cx="2844800" cy="60960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b" anchorCtr="0" compatLnSpc="1">
            <a:prstTxWarp prst="textNoShape">
              <a:avLst/>
            </a:prstTxWarp>
          </a:bodyPr>
          <a:lstStyle>
            <a:defPPr>
              <a:defRPr lang="en-US"/>
            </a:defPPr>
            <a:lvl1pPr marL="0" algn="r" defTabSz="1219170" rtl="0" eaLnBrk="1" latinLnBrk="0" hangingPunct="1">
              <a:defRPr sz="2133" kern="1200">
                <a:solidFill>
                  <a:schemeClr val="tx1"/>
                </a:solidFill>
                <a:latin typeface="Garamond" pitchFamily="18" charset="0"/>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323594FA-E141-4234-AE05-360401972BE7}" type="slidenum">
              <a:rPr kumimoji="0" lang="en-US" altLang="en-US" sz="2133" b="0" i="0" u="none" strike="noStrike" kern="1200" cap="none" spc="0" normalizeH="0" baseline="0" noProof="0">
                <a:ln>
                  <a:noFill/>
                </a:ln>
                <a:solidFill>
                  <a:prstClr val="black"/>
                </a:solidFill>
                <a:effectLst/>
                <a:uLnTx/>
                <a:uFillTx/>
                <a:latin typeface="Garamond" pitchFamily="18" charset="0"/>
                <a:ea typeface="+mn-ea"/>
                <a:cs typeface="+mn-cs"/>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258</a:t>
            </a:fld>
            <a:endParaRPr kumimoji="0" lang="en-US" sz="1600" b="0" i="0" u="none" strike="noStrike" kern="1200" cap="none" spc="0" normalizeH="0" baseline="0" noProof="0">
              <a:ln>
                <a:noFill/>
              </a:ln>
              <a:solidFill>
                <a:srgbClr val="000000"/>
              </a:solidFill>
              <a:effectLst/>
              <a:uLnTx/>
              <a:uFillTx/>
              <a:latin typeface="Garamond" charset="0"/>
              <a:ea typeface="+mn-ea"/>
              <a:cs typeface="+mn-cs"/>
              <a:sym typeface="Arial"/>
            </a:endParaRPr>
          </a:p>
        </p:txBody>
      </p:sp>
      <p:pic>
        <p:nvPicPr>
          <p:cNvPr id="10" name="Picture 9">
            <a:extLst>
              <a:ext uri="{FF2B5EF4-FFF2-40B4-BE49-F238E27FC236}">
                <a16:creationId xmlns:a16="http://schemas.microsoft.com/office/drawing/2014/main" id="{B7135684-0FF0-F248-9E0B-F2E232609CB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9000"/>
                    </a14:imgEffect>
                    <a14:imgEffect>
                      <a14:colorTemperature colorTemp="5739"/>
                    </a14:imgEffect>
                    <a14:imgEffect>
                      <a14:saturation sat="153000"/>
                    </a14:imgEffect>
                    <a14:imgEffect>
                      <a14:brightnessContrast bright="45000" contrast="26000"/>
                    </a14:imgEffect>
                  </a14:imgLayer>
                </a14:imgProps>
              </a:ext>
              <a:ext uri="{28A0092B-C50C-407E-A947-70E740481C1C}">
                <a14:useLocalDpi xmlns:a14="http://schemas.microsoft.com/office/drawing/2010/main"/>
              </a:ext>
            </a:extLst>
          </a:blip>
          <a:srcRect/>
          <a:stretch/>
        </p:blipFill>
        <p:spPr>
          <a:xfrm>
            <a:off x="0" y="1644707"/>
            <a:ext cx="9144000" cy="3981683"/>
          </a:xfrm>
          <a:prstGeom prst="rect">
            <a:avLst/>
          </a:prstGeom>
        </p:spPr>
      </p:pic>
      <p:sp>
        <p:nvSpPr>
          <p:cNvPr id="35" name="TextBox 34">
            <a:extLst>
              <a:ext uri="{FF2B5EF4-FFF2-40B4-BE49-F238E27FC236}">
                <a16:creationId xmlns:a16="http://schemas.microsoft.com/office/drawing/2014/main" id="{432295A3-5F7B-5F43-9181-1BEE72DB19A3}"/>
              </a:ext>
            </a:extLst>
          </p:cNvPr>
          <p:cNvSpPr txBox="1"/>
          <p:nvPr/>
        </p:nvSpPr>
        <p:spPr>
          <a:xfrm>
            <a:off x="827584" y="1988234"/>
            <a:ext cx="8173380"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srgbClr val="0000FF"/>
                </a:solidFill>
                <a:effectLst/>
                <a:uLnTx/>
                <a:uFillTx/>
                <a:latin typeface="Arial"/>
                <a:ea typeface="ＭＳ Ｐゴシック" panose="020B0600070205080204" pitchFamily="34" charset="-128"/>
                <a:cs typeface="Arial"/>
                <a:sym typeface="Arial"/>
              </a:rPr>
              <a:t>40+ Researchers</a:t>
            </a:r>
          </a:p>
        </p:txBody>
      </p:sp>
      <p:sp>
        <p:nvSpPr>
          <p:cNvPr id="62" name="TextBox 61">
            <a:extLst>
              <a:ext uri="{FF2B5EF4-FFF2-40B4-BE49-F238E27FC236}">
                <a16:creationId xmlns:a16="http://schemas.microsoft.com/office/drawing/2014/main" id="{DF919E19-D41C-ED45-9955-893D0E136C12}"/>
              </a:ext>
            </a:extLst>
          </p:cNvPr>
          <p:cNvSpPr txBox="1"/>
          <p:nvPr/>
        </p:nvSpPr>
        <p:spPr>
          <a:xfrm>
            <a:off x="567029" y="5622340"/>
            <a:ext cx="8272171" cy="830997"/>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w="22225">
                  <a:solidFill>
                    <a:srgbClr val="35742A">
                      <a:lumMod val="50000"/>
                    </a:srgbClr>
                  </a:solidFill>
                  <a:prstDash val="solid"/>
                </a:ln>
                <a:solidFill>
                  <a:srgbClr val="3B812F">
                    <a:lumMod val="40000"/>
                    <a:lumOff val="60000"/>
                  </a:srgbClr>
                </a:solidFill>
                <a:effectLst/>
                <a:uLnTx/>
                <a:uFillTx/>
                <a:latin typeface="Chalkduster" panose="03050602040202020205" pitchFamily="66" charset="77"/>
                <a:ea typeface="ＭＳ Ｐゴシック" panose="020B0600070205080204" pitchFamily="34" charset="-128"/>
                <a:cs typeface="Apple Chancery" panose="03020702040506060504" pitchFamily="66" charset="-79"/>
                <a:sym typeface="Arial"/>
              </a:rPr>
              <a:t>Think BIG, Aim HIGH!</a:t>
            </a:r>
          </a:p>
        </p:txBody>
      </p:sp>
      <p:sp>
        <p:nvSpPr>
          <p:cNvPr id="11" name="Rectangle 10">
            <a:extLst>
              <a:ext uri="{FF2B5EF4-FFF2-40B4-BE49-F238E27FC236}">
                <a16:creationId xmlns:a16="http://schemas.microsoft.com/office/drawing/2014/main" id="{ACDC32EF-6916-C042-B579-9A528D144145}"/>
              </a:ext>
            </a:extLst>
          </p:cNvPr>
          <p:cNvSpPr/>
          <p:nvPr/>
        </p:nvSpPr>
        <p:spPr>
          <a:xfrm>
            <a:off x="3192109" y="6375455"/>
            <a:ext cx="2759782"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w="0"/>
                <a:solidFill>
                  <a:srgbClr val="0000FF"/>
                </a:solidFill>
                <a:effectLst>
                  <a:outerShdw blurRad="38100" dist="25400" dir="5400000" algn="ctr" rotWithShape="0">
                    <a:srgbClr val="6E747A">
                      <a:alpha val="43000"/>
                    </a:srgbClr>
                  </a:outerShdw>
                </a:effectLst>
                <a:uLnTx/>
                <a:uFillTx/>
                <a:latin typeface="Tahoma"/>
                <a:ea typeface="ＭＳ Ｐゴシック" panose="020B0600070205080204" pitchFamily="34" charset="-128"/>
                <a:cs typeface="Apple Chancery" panose="03020702040506060504" pitchFamily="66" charset="-79"/>
                <a:hlinkClick r:id="rId4">
                  <a:extLst>
                    <a:ext uri="{A12FA001-AC4F-418D-AE19-62706E023703}">
                      <ahyp:hlinkClr xmlns:ahyp="http://schemas.microsoft.com/office/drawing/2018/hyperlinkcolor" val="tx"/>
                    </a:ext>
                  </a:extLst>
                </a:hlinkClick>
              </a:rPr>
              <a:t>https://safari.ethz.ch</a:t>
            </a:r>
            <a:endParaRPr kumimoji="0" lang="en-US" sz="2000" b="0" i="0" u="none" strike="noStrike" kern="1200" cap="none" spc="0" normalizeH="0" baseline="0" noProof="0" dirty="0">
              <a:ln w="0"/>
              <a:solidFill>
                <a:srgbClr val="0000FF"/>
              </a:solidFill>
              <a:effectLst>
                <a:outerShdw blurRad="38100" dist="25400" dir="5400000" algn="ctr" rotWithShape="0">
                  <a:srgbClr val="6E747A">
                    <a:alpha val="43000"/>
                  </a:srgbClr>
                </a:outerShdw>
              </a:effectLst>
              <a:uLnTx/>
              <a:uFillTx/>
              <a:latin typeface="Tahoma"/>
              <a:ea typeface="ＭＳ Ｐゴシック" panose="020B0600070205080204" pitchFamily="34" charset="-128"/>
              <a:cs typeface="Apple Chancery" panose="03020702040506060504" pitchFamily="66" charset="-79"/>
            </a:endParaRPr>
          </a:p>
        </p:txBody>
      </p:sp>
      <p:pic>
        <p:nvPicPr>
          <p:cNvPr id="63" name="Picture 62">
            <a:extLst>
              <a:ext uri="{FF2B5EF4-FFF2-40B4-BE49-F238E27FC236}">
                <a16:creationId xmlns:a16="http://schemas.microsoft.com/office/drawing/2014/main" id="{24DD5283-F5C7-B94B-B7ED-8F1609BDF9A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781941" y="5229201"/>
            <a:ext cx="1329363" cy="471668"/>
          </a:xfrm>
          <a:prstGeom prst="rect">
            <a:avLst/>
          </a:prstGeom>
        </p:spPr>
      </p:pic>
      <p:sp>
        <p:nvSpPr>
          <p:cNvPr id="13" name="Title 1">
            <a:extLst>
              <a:ext uri="{FF2B5EF4-FFF2-40B4-BE49-F238E27FC236}">
                <a16:creationId xmlns:a16="http://schemas.microsoft.com/office/drawing/2014/main" id="{8C808981-2A78-D64E-A0DF-A6572C6FB0AB}"/>
              </a:ext>
            </a:extLst>
          </p:cNvPr>
          <p:cNvSpPr txBox="1">
            <a:spLocks/>
          </p:cNvSpPr>
          <p:nvPr/>
        </p:nvSpPr>
        <p:spPr bwMode="auto">
          <a:xfrm>
            <a:off x="228600" y="0"/>
            <a:ext cx="8610600" cy="908719"/>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0" cap="none" spc="0" normalizeH="0" baseline="0" noProof="0" dirty="0">
                <a:ln>
                  <a:noFill/>
                </a:ln>
                <a:solidFill>
                  <a:srgbClr val="70AD47">
                    <a:lumMod val="50000"/>
                  </a:srgbClr>
                </a:solidFill>
                <a:effectLst/>
                <a:uLnTx/>
                <a:uFillTx/>
                <a:latin typeface="Garamond" charset="0"/>
                <a:ea typeface="ＭＳ Ｐゴシック" charset="0"/>
              </a:rPr>
              <a:t>Onur </a:t>
            </a:r>
            <a:r>
              <a:rPr kumimoji="0" lang="en-US" sz="4000" b="0" i="0" u="none" strike="noStrike" kern="0" cap="none" spc="0" normalizeH="0" baseline="0" noProof="0" dirty="0" err="1">
                <a:ln>
                  <a:noFill/>
                </a:ln>
                <a:solidFill>
                  <a:srgbClr val="70AD47">
                    <a:lumMod val="50000"/>
                  </a:srgbClr>
                </a:solidFill>
                <a:effectLst/>
                <a:uLnTx/>
                <a:uFillTx/>
                <a:latin typeface="Garamond" charset="0"/>
                <a:ea typeface="ＭＳ Ｐゴシック" charset="0"/>
              </a:rPr>
              <a:t>Mutlu’s</a:t>
            </a:r>
            <a:r>
              <a:rPr kumimoji="0" lang="en-US" sz="4000" b="0" i="0" u="none" strike="noStrike" kern="0" cap="none" spc="0" normalizeH="0" baseline="0" noProof="0" dirty="0">
                <a:ln>
                  <a:noFill/>
                </a:ln>
                <a:solidFill>
                  <a:srgbClr val="70AD47">
                    <a:lumMod val="50000"/>
                  </a:srgbClr>
                </a:solidFill>
                <a:effectLst/>
                <a:uLnTx/>
                <a:uFillTx/>
                <a:latin typeface="Garamond" charset="0"/>
                <a:ea typeface="ＭＳ Ｐゴシック" charset="0"/>
              </a:rPr>
              <a:t> SAFARI Research Group</a:t>
            </a:r>
          </a:p>
        </p:txBody>
      </p:sp>
      <p:sp>
        <p:nvSpPr>
          <p:cNvPr id="12" name="Rectangle 25">
            <a:extLst>
              <a:ext uri="{FF2B5EF4-FFF2-40B4-BE49-F238E27FC236}">
                <a16:creationId xmlns:a16="http://schemas.microsoft.com/office/drawing/2014/main" id="{BC5DB1A9-C9CF-E447-9055-3E8366E5C79E}"/>
              </a:ext>
            </a:extLst>
          </p:cNvPr>
          <p:cNvSpPr>
            <a:spLocks noChangeArrowheads="1"/>
          </p:cNvSpPr>
          <p:nvPr/>
        </p:nvSpPr>
        <p:spPr bwMode="auto">
          <a:xfrm>
            <a:off x="-38101" y="824924"/>
            <a:ext cx="9144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1" u="none" strike="noStrike" kern="1200" cap="none" spc="0" normalizeH="0" baseline="0" noProof="0" dirty="0">
                <a:ln>
                  <a:noFill/>
                </a:ln>
                <a:solidFill>
                  <a:srgbClr val="0000FF"/>
                </a:solidFill>
                <a:effectLst/>
                <a:uLnTx/>
                <a:uFillTx/>
                <a:latin typeface="Arial Narrow" charset="0"/>
                <a:ea typeface="ＭＳ Ｐゴシック" charset="0"/>
                <a:cs typeface="Arial" charset="0"/>
              </a:rPr>
              <a:t>Computer architecture, HW/SW, systems, bioinformatics, security, memory</a:t>
            </a:r>
          </a:p>
        </p:txBody>
      </p:sp>
      <p:sp>
        <p:nvSpPr>
          <p:cNvPr id="2" name="TextBox 1">
            <a:extLst>
              <a:ext uri="{FF2B5EF4-FFF2-40B4-BE49-F238E27FC236}">
                <a16:creationId xmlns:a16="http://schemas.microsoft.com/office/drawing/2014/main" id="{8D0BE4A6-A2E2-5245-9CEB-9E430FB09439}"/>
              </a:ext>
            </a:extLst>
          </p:cNvPr>
          <p:cNvSpPr txBox="1"/>
          <p:nvPr/>
        </p:nvSpPr>
        <p:spPr>
          <a:xfrm>
            <a:off x="2108985" y="1271883"/>
            <a:ext cx="526035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30A0"/>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https://safari.ethz.ch/safari-newsletter-january-2021/</a:t>
            </a:r>
            <a:r>
              <a:rPr kumimoji="0" lang="en-US" sz="1800" b="0" i="0" u="none" strike="noStrike" kern="1200" cap="none" spc="0" normalizeH="0" baseline="0" noProof="0" dirty="0">
                <a:ln>
                  <a:noFill/>
                </a:ln>
                <a:solidFill>
                  <a:srgbClr val="7030A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34" charset="-128"/>
              <a:cs typeface="+mn-cs"/>
            </a:endParaRPr>
          </a:p>
        </p:txBody>
      </p:sp>
    </p:spTree>
    <p:extLst>
      <p:ext uri="{BB962C8B-B14F-4D97-AF65-F5344CB8AC3E}">
        <p14:creationId xmlns:p14="http://schemas.microsoft.com/office/powerpoint/2010/main" val="37346474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724D9-BF4B-C84C-BCD5-7809879BF7A7}"/>
              </a:ext>
            </a:extLst>
          </p:cNvPr>
          <p:cNvSpPr>
            <a:spLocks noGrp="1"/>
          </p:cNvSpPr>
          <p:nvPr>
            <p:ph type="title"/>
          </p:nvPr>
        </p:nvSpPr>
        <p:spPr>
          <a:xfrm>
            <a:off x="228600" y="152400"/>
            <a:ext cx="9095928" cy="1066800"/>
          </a:xfrm>
        </p:spPr>
        <p:txBody>
          <a:bodyPr/>
          <a:lstStyle/>
          <a:p>
            <a:r>
              <a:rPr lang="en-US" sz="3900" dirty="0"/>
              <a:t>SAFARI Newsletter December 2021 Edition</a:t>
            </a:r>
          </a:p>
        </p:txBody>
      </p:sp>
      <p:sp>
        <p:nvSpPr>
          <p:cNvPr id="3" name="Content Placeholder 2">
            <a:extLst>
              <a:ext uri="{FF2B5EF4-FFF2-40B4-BE49-F238E27FC236}">
                <a16:creationId xmlns:a16="http://schemas.microsoft.com/office/drawing/2014/main" id="{9A956061-CFC4-E042-9823-D90AFA8BA4DA}"/>
              </a:ext>
            </a:extLst>
          </p:cNvPr>
          <p:cNvSpPr>
            <a:spLocks noGrp="1"/>
          </p:cNvSpPr>
          <p:nvPr>
            <p:ph idx="1"/>
          </p:nvPr>
        </p:nvSpPr>
        <p:spPr>
          <a:xfrm>
            <a:off x="228600" y="908720"/>
            <a:ext cx="8610600" cy="5193723"/>
          </a:xfrm>
        </p:spPr>
        <p:txBody>
          <a:bodyPr/>
          <a:lstStyle/>
          <a:p>
            <a:r>
              <a:rPr lang="en-US" dirty="0">
                <a:solidFill>
                  <a:srgbClr val="0000FF"/>
                </a:solidFill>
                <a:hlinkClick r:id="rId2">
                  <a:extLst>
                    <a:ext uri="{A12FA001-AC4F-418D-AE19-62706E023703}">
                      <ahyp:hlinkClr xmlns:ahyp="http://schemas.microsoft.com/office/drawing/2018/hyperlinkcolor" val="tx"/>
                    </a:ext>
                  </a:extLst>
                </a:hlinkClick>
              </a:rPr>
              <a:t>https://safari.ethz.ch/safari-newsletter-december-2021/</a:t>
            </a:r>
            <a:r>
              <a:rPr lang="en-US" dirty="0">
                <a:solidFill>
                  <a:srgbClr val="0000FF"/>
                </a:solidFill>
              </a:rPr>
              <a:t> </a:t>
            </a:r>
          </a:p>
        </p:txBody>
      </p:sp>
      <p:sp>
        <p:nvSpPr>
          <p:cNvPr id="4" name="Slide Number Placeholder 3">
            <a:extLst>
              <a:ext uri="{FF2B5EF4-FFF2-40B4-BE49-F238E27FC236}">
                <a16:creationId xmlns:a16="http://schemas.microsoft.com/office/drawing/2014/main" id="{4CF7651E-CB74-5546-88F0-4BFB0FAD26C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4FB91F-8620-9C4D-8A32-1AD02BFD54B1}"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259</a:t>
            </a:fld>
            <a:endParaRPr kumimoji="0" lang="en-US" sz="1600" b="0" i="0" u="none" strike="noStrike" kern="1200" cap="none" spc="0" normalizeH="0" baseline="0" noProof="0">
              <a:ln>
                <a:noFill/>
              </a:ln>
              <a:solidFill>
                <a:srgbClr val="000000"/>
              </a:solidFill>
              <a:effectLst/>
              <a:uLnTx/>
              <a:uFillTx/>
              <a:latin typeface="Garamond" charset="0"/>
              <a:ea typeface="+mn-ea"/>
              <a:cs typeface="Arial" charset="0"/>
            </a:endParaRPr>
          </a:p>
        </p:txBody>
      </p:sp>
      <p:pic>
        <p:nvPicPr>
          <p:cNvPr id="5" name="Picture 4">
            <a:extLst>
              <a:ext uri="{FF2B5EF4-FFF2-40B4-BE49-F238E27FC236}">
                <a16:creationId xmlns:a16="http://schemas.microsoft.com/office/drawing/2014/main" id="{84EC53B5-3233-994F-BDFE-96564493A1C1}"/>
              </a:ext>
            </a:extLst>
          </p:cNvPr>
          <p:cNvPicPr>
            <a:picLocks noChangeAspect="1"/>
          </p:cNvPicPr>
          <p:nvPr/>
        </p:nvPicPr>
        <p:blipFill>
          <a:blip r:embed="rId3"/>
          <a:stretch>
            <a:fillRect/>
          </a:stretch>
        </p:blipFill>
        <p:spPr>
          <a:xfrm>
            <a:off x="2413764" y="1440877"/>
            <a:ext cx="4316471" cy="5417123"/>
          </a:xfrm>
          <a:prstGeom prst="rect">
            <a:avLst/>
          </a:prstGeom>
        </p:spPr>
      </p:pic>
    </p:spTree>
    <p:extLst>
      <p:ext uri="{BB962C8B-B14F-4D97-AF65-F5344CB8AC3E}">
        <p14:creationId xmlns:p14="http://schemas.microsoft.com/office/powerpoint/2010/main" val="333108734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Performance Perspective (Today)</a:t>
            </a:r>
          </a:p>
        </p:txBody>
      </p:sp>
      <p:sp>
        <p:nvSpPr>
          <p:cNvPr id="3" name="Content Placeholder 2"/>
          <p:cNvSpPr>
            <a:spLocks noGrp="1"/>
          </p:cNvSpPr>
          <p:nvPr>
            <p:ph idx="1"/>
          </p:nvPr>
        </p:nvSpPr>
        <p:spPr/>
        <p:txBody>
          <a:bodyPr/>
          <a:lstStyle/>
          <a:p>
            <a:r>
              <a:rPr lang="en-US" dirty="0"/>
              <a:t>All of Google’s Data Center Workloads (2015):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
        <p:nvSpPr>
          <p:cNvPr id="7" name="TextBox 6"/>
          <p:cNvSpPr txBox="1"/>
          <p:nvPr/>
        </p:nvSpPr>
        <p:spPr>
          <a:xfrm>
            <a:off x="2339752" y="6528683"/>
            <a:ext cx="4516749" cy="28469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0" i="0" u="none" strike="noStrike" kern="1200" cap="none" spc="0" normalizeH="0" baseline="0" noProof="0" dirty="0" err="1">
                <a:ln>
                  <a:noFill/>
                </a:ln>
                <a:solidFill>
                  <a:srgbClr val="000000"/>
                </a:solidFill>
                <a:effectLst/>
                <a:uLnTx/>
                <a:uFillTx/>
                <a:latin typeface="Tahoma"/>
                <a:ea typeface="+mn-ea"/>
                <a:cs typeface="+mn-cs"/>
              </a:rPr>
              <a:t>Kanev</a:t>
            </a:r>
            <a:r>
              <a:rPr kumimoji="0" lang="en-US" sz="1250" b="0" i="0" u="none" strike="noStrike" kern="1200" cap="none" spc="0" normalizeH="0" baseline="0" noProof="0" dirty="0">
                <a:ln>
                  <a:noFill/>
                </a:ln>
                <a:solidFill>
                  <a:srgbClr val="000000"/>
                </a:solidFill>
                <a:effectLst/>
                <a:uLnTx/>
                <a:uFillTx/>
                <a:latin typeface="Tahoma"/>
                <a:ea typeface="+mn-ea"/>
                <a:cs typeface="+mn-cs"/>
              </a:rPr>
              <a:t>+, “</a:t>
            </a:r>
            <a:r>
              <a:rPr kumimoji="0" lang="en-US" sz="1250" b="0" i="0" u="none" strike="noStrike" kern="1200" cap="none" spc="0" normalizeH="0" baseline="0" noProof="0" dirty="0">
                <a:ln>
                  <a:noFill/>
                </a:ln>
                <a:solidFill>
                  <a:srgbClr val="0000FF"/>
                </a:solidFill>
                <a:effectLst/>
                <a:uLnTx/>
                <a:uFillTx/>
                <a:latin typeface="Tahoma"/>
                <a:ea typeface="+mn-ea"/>
                <a:cs typeface="+mn-cs"/>
              </a:rPr>
              <a:t>Profiling a Warehouse-Scale Computer</a:t>
            </a:r>
            <a:r>
              <a:rPr kumimoji="0" lang="en-US" sz="1250" b="0" i="0" u="none" strike="noStrike" kern="1200" cap="none" spc="0" normalizeH="0" baseline="0" noProof="0" dirty="0">
                <a:ln>
                  <a:noFill/>
                </a:ln>
                <a:solidFill>
                  <a:srgbClr val="000000"/>
                </a:solidFill>
                <a:effectLst/>
                <a:uLnTx/>
                <a:uFillTx/>
                <a:latin typeface="Tahoma"/>
                <a:ea typeface="+mn-ea"/>
                <a:cs typeface="+mn-cs"/>
              </a:rPr>
              <a:t>,” ISCA 2015.</a:t>
            </a:r>
          </a:p>
        </p:txBody>
      </p:sp>
      <p:pic>
        <p:nvPicPr>
          <p:cNvPr id="8" name="Picture 7"/>
          <p:cNvPicPr>
            <a:picLocks noChangeAspect="1"/>
          </p:cNvPicPr>
          <p:nvPr/>
        </p:nvPicPr>
        <p:blipFill>
          <a:blip r:embed="rId2"/>
          <a:stretch>
            <a:fillRect/>
          </a:stretch>
        </p:blipFill>
        <p:spPr>
          <a:xfrm>
            <a:off x="179511" y="1732974"/>
            <a:ext cx="8581113" cy="4360322"/>
          </a:xfrm>
          <a:prstGeom prst="rect">
            <a:avLst/>
          </a:prstGeom>
        </p:spPr>
      </p:pic>
    </p:spTree>
    <p:extLst>
      <p:ext uri="{BB962C8B-B14F-4D97-AF65-F5344CB8AC3E}">
        <p14:creationId xmlns:p14="http://schemas.microsoft.com/office/powerpoint/2010/main" val="3298148118"/>
      </p:ext>
    </p:extLst>
  </p:cSld>
  <p:clrMapOvr>
    <a:masterClrMapping/>
  </p:clrMapOvr>
  <p:transition/>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3"/>
          <p:cNvSpPr>
            <a:spLocks noGrp="1"/>
          </p:cNvSpPr>
          <p:nvPr>
            <p:ph type="sldNum" sz="quarter" idx="11"/>
          </p:nvPr>
        </p:nvSpPr>
        <p:spPr bwMode="auto">
          <a:xfrm>
            <a:off x="8737600" y="8324851"/>
            <a:ext cx="2844800" cy="60960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21920" tIns="60960" rIns="121920" bIns="60960" numCol="1" anchor="b" anchorCtr="0" compatLnSpc="1">
            <a:prstTxWarp prst="textNoShape">
              <a:avLst/>
            </a:prstTxWarp>
          </a:bodyPr>
          <a:lstStyle>
            <a:defPPr>
              <a:defRPr lang="en-US"/>
            </a:defPPr>
            <a:lvl1pPr marL="0" algn="r" defTabSz="1219170" rtl="0" eaLnBrk="1" latinLnBrk="0" hangingPunct="1">
              <a:defRPr sz="2133" kern="1200">
                <a:solidFill>
                  <a:schemeClr val="tx1"/>
                </a:solidFill>
                <a:latin typeface="Garamond" pitchFamily="18" charset="0"/>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323594FA-E141-4234-AE05-360401972BE7}" type="slidenum">
              <a:rPr kumimoji="0" lang="en-US" altLang="en-US" sz="2133" b="0" i="0" u="none" strike="noStrike" kern="1200" cap="none" spc="0" normalizeH="0" baseline="0" noProof="0">
                <a:ln>
                  <a:noFill/>
                </a:ln>
                <a:solidFill>
                  <a:prstClr val="black"/>
                </a:solidFill>
                <a:effectLst/>
                <a:uLnTx/>
                <a:uFillTx/>
                <a:latin typeface="Garamond" pitchFamily="18" charset="0"/>
                <a:ea typeface="+mn-ea"/>
                <a:cs typeface="+mn-cs"/>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260</a:t>
            </a:fld>
            <a:endParaRPr kumimoji="0" lang="en-US" sz="1600" b="0" i="0" u="none" strike="noStrike" kern="1200" cap="none" spc="0" normalizeH="0" baseline="0" noProof="0">
              <a:ln>
                <a:noFill/>
              </a:ln>
              <a:solidFill>
                <a:srgbClr val="000000"/>
              </a:solidFill>
              <a:effectLst/>
              <a:uLnTx/>
              <a:uFillTx/>
              <a:latin typeface="Garamond" charset="0"/>
              <a:ea typeface="+mn-ea"/>
              <a:cs typeface="+mn-cs"/>
              <a:sym typeface="Arial"/>
            </a:endParaRPr>
          </a:p>
        </p:txBody>
      </p:sp>
      <p:sp>
        <p:nvSpPr>
          <p:cNvPr id="62" name="TextBox 61">
            <a:extLst>
              <a:ext uri="{FF2B5EF4-FFF2-40B4-BE49-F238E27FC236}">
                <a16:creationId xmlns:a16="http://schemas.microsoft.com/office/drawing/2014/main" id="{DF919E19-D41C-ED45-9955-893D0E136C12}"/>
              </a:ext>
            </a:extLst>
          </p:cNvPr>
          <p:cNvSpPr txBox="1"/>
          <p:nvPr/>
        </p:nvSpPr>
        <p:spPr>
          <a:xfrm>
            <a:off x="567029" y="5622340"/>
            <a:ext cx="8272171" cy="830997"/>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w="22225">
                  <a:solidFill>
                    <a:srgbClr val="35742A">
                      <a:lumMod val="50000"/>
                    </a:srgbClr>
                  </a:solidFill>
                  <a:prstDash val="solid"/>
                </a:ln>
                <a:solidFill>
                  <a:srgbClr val="3B812F">
                    <a:lumMod val="40000"/>
                    <a:lumOff val="60000"/>
                  </a:srgbClr>
                </a:solidFill>
                <a:effectLst/>
                <a:uLnTx/>
                <a:uFillTx/>
                <a:latin typeface="Chalkduster" panose="03050602040202020205" pitchFamily="66" charset="77"/>
                <a:ea typeface="ＭＳ Ｐゴシック" panose="020B0600070205080204" pitchFamily="34" charset="-128"/>
                <a:cs typeface="Apple Chancery" panose="03020702040506060504" pitchFamily="66" charset="-79"/>
                <a:sym typeface="Arial"/>
              </a:rPr>
              <a:t>Think BIG, Aim HIGH!</a:t>
            </a:r>
          </a:p>
        </p:txBody>
      </p:sp>
      <p:sp>
        <p:nvSpPr>
          <p:cNvPr id="11" name="Rectangle 10">
            <a:extLst>
              <a:ext uri="{FF2B5EF4-FFF2-40B4-BE49-F238E27FC236}">
                <a16:creationId xmlns:a16="http://schemas.microsoft.com/office/drawing/2014/main" id="{ACDC32EF-6916-C042-B579-9A528D144145}"/>
              </a:ext>
            </a:extLst>
          </p:cNvPr>
          <p:cNvSpPr/>
          <p:nvPr/>
        </p:nvSpPr>
        <p:spPr>
          <a:xfrm>
            <a:off x="1043608" y="6375455"/>
            <a:ext cx="7813339"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w="0"/>
                <a:solidFill>
                  <a:srgbClr val="0000FF"/>
                </a:solidFill>
                <a:effectLst>
                  <a:outerShdw blurRad="38100" dist="25400" dir="5400000" algn="ctr" rotWithShape="0">
                    <a:srgbClr val="6E747A">
                      <a:alpha val="43000"/>
                    </a:srgbClr>
                  </a:outerShdw>
                </a:effectLst>
                <a:uLnTx/>
                <a:uFillTx/>
                <a:latin typeface="Tahoma"/>
                <a:ea typeface="ＭＳ Ｐゴシック" panose="020B0600070205080204" pitchFamily="34" charset="-128"/>
                <a:cs typeface="Apple Chancery" panose="03020702040506060504" pitchFamily="66" charset="-79"/>
                <a:hlinkClick r:id="rId2">
                  <a:extLst>
                    <a:ext uri="{A12FA001-AC4F-418D-AE19-62706E023703}">
                      <ahyp:hlinkClr xmlns:ahyp="http://schemas.microsoft.com/office/drawing/2018/hyperlinkcolor" val="tx"/>
                    </a:ext>
                  </a:extLst>
                </a:hlinkClick>
              </a:rPr>
              <a:t>https://www.youtube.com/watch?v=mV2OuB2djEs</a:t>
            </a:r>
            <a:r>
              <a:rPr kumimoji="0" lang="en-US" sz="2000" b="1" i="0" u="none" strike="noStrike" kern="1200" cap="none" spc="0" normalizeH="0" baseline="0" noProof="0" dirty="0">
                <a:ln w="0"/>
                <a:solidFill>
                  <a:srgbClr val="0000FF"/>
                </a:solidFill>
                <a:effectLst>
                  <a:outerShdw blurRad="38100" dist="25400" dir="5400000" algn="ctr" rotWithShape="0">
                    <a:srgbClr val="6E747A">
                      <a:alpha val="43000"/>
                    </a:srgbClr>
                  </a:outerShdw>
                </a:effectLst>
                <a:uLnTx/>
                <a:uFillTx/>
                <a:latin typeface="Tahoma"/>
                <a:ea typeface="ＭＳ Ｐゴシック" panose="020B0600070205080204" pitchFamily="34" charset="-128"/>
                <a:cs typeface="Apple Chancery" panose="03020702040506060504" pitchFamily="66" charset="-79"/>
              </a:rPr>
              <a:t> </a:t>
            </a:r>
          </a:p>
        </p:txBody>
      </p:sp>
      <p:pic>
        <p:nvPicPr>
          <p:cNvPr id="63" name="Picture 62">
            <a:extLst>
              <a:ext uri="{FF2B5EF4-FFF2-40B4-BE49-F238E27FC236}">
                <a16:creationId xmlns:a16="http://schemas.microsoft.com/office/drawing/2014/main" id="{24DD5283-F5C7-B94B-B7ED-8F1609BDF9A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781941" y="5229201"/>
            <a:ext cx="1329363" cy="471668"/>
          </a:xfrm>
          <a:prstGeom prst="rect">
            <a:avLst/>
          </a:prstGeom>
        </p:spPr>
      </p:pic>
      <p:sp>
        <p:nvSpPr>
          <p:cNvPr id="13" name="Title 1">
            <a:extLst>
              <a:ext uri="{FF2B5EF4-FFF2-40B4-BE49-F238E27FC236}">
                <a16:creationId xmlns:a16="http://schemas.microsoft.com/office/drawing/2014/main" id="{8C808981-2A78-D64E-A0DF-A6572C6FB0AB}"/>
              </a:ext>
            </a:extLst>
          </p:cNvPr>
          <p:cNvSpPr txBox="1">
            <a:spLocks/>
          </p:cNvSpPr>
          <p:nvPr/>
        </p:nvSpPr>
        <p:spPr bwMode="auto">
          <a:xfrm>
            <a:off x="228600" y="0"/>
            <a:ext cx="8610600" cy="908719"/>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0" cap="none" spc="0" normalizeH="0" baseline="0" noProof="0" dirty="0">
                <a:ln>
                  <a:noFill/>
                </a:ln>
                <a:solidFill>
                  <a:srgbClr val="70AD47">
                    <a:lumMod val="50000"/>
                  </a:srgbClr>
                </a:solidFill>
                <a:effectLst/>
                <a:uLnTx/>
                <a:uFillTx/>
                <a:latin typeface="Garamond" charset="0"/>
                <a:ea typeface="ＭＳ Ｐゴシック" charset="0"/>
              </a:rPr>
              <a:t>SAFARI Introduction &amp; Research</a:t>
            </a:r>
          </a:p>
        </p:txBody>
      </p:sp>
      <p:sp>
        <p:nvSpPr>
          <p:cNvPr id="12" name="Rectangle 25">
            <a:extLst>
              <a:ext uri="{FF2B5EF4-FFF2-40B4-BE49-F238E27FC236}">
                <a16:creationId xmlns:a16="http://schemas.microsoft.com/office/drawing/2014/main" id="{BC5DB1A9-C9CF-E447-9055-3E8366E5C79E}"/>
              </a:ext>
            </a:extLst>
          </p:cNvPr>
          <p:cNvSpPr>
            <a:spLocks noChangeArrowheads="1"/>
          </p:cNvSpPr>
          <p:nvPr/>
        </p:nvSpPr>
        <p:spPr bwMode="auto">
          <a:xfrm>
            <a:off x="-38101" y="824924"/>
            <a:ext cx="9144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1" u="none" strike="noStrike" kern="1200" cap="none" spc="0" normalizeH="0" baseline="0" noProof="0" dirty="0">
                <a:ln>
                  <a:noFill/>
                </a:ln>
                <a:solidFill>
                  <a:srgbClr val="0000FF"/>
                </a:solidFill>
                <a:effectLst/>
                <a:uLnTx/>
                <a:uFillTx/>
                <a:latin typeface="Arial Narrow" charset="0"/>
                <a:ea typeface="ＭＳ Ｐゴシック" charset="0"/>
                <a:cs typeface="Arial" charset="0"/>
              </a:rPr>
              <a:t>Computer architecture, HW/SW, systems, bioinformatics, security, memory</a:t>
            </a:r>
          </a:p>
        </p:txBody>
      </p:sp>
      <p:pic>
        <p:nvPicPr>
          <p:cNvPr id="3" name="Picture 2">
            <a:extLst>
              <a:ext uri="{FF2B5EF4-FFF2-40B4-BE49-F238E27FC236}">
                <a16:creationId xmlns:a16="http://schemas.microsoft.com/office/drawing/2014/main" id="{28FF67AE-CF0D-AE9C-F53A-71B44486C1F1}"/>
              </a:ext>
            </a:extLst>
          </p:cNvPr>
          <p:cNvPicPr>
            <a:picLocks noChangeAspect="1"/>
          </p:cNvPicPr>
          <p:nvPr/>
        </p:nvPicPr>
        <p:blipFill>
          <a:blip r:embed="rId4"/>
          <a:stretch>
            <a:fillRect/>
          </a:stretch>
        </p:blipFill>
        <p:spPr>
          <a:xfrm>
            <a:off x="1259632" y="1301858"/>
            <a:ext cx="6334472" cy="4340650"/>
          </a:xfrm>
          <a:prstGeom prst="rect">
            <a:avLst/>
          </a:prstGeom>
        </p:spPr>
      </p:pic>
    </p:spTree>
    <p:extLst>
      <p:ext uri="{BB962C8B-B14F-4D97-AF65-F5344CB8AC3E}">
        <p14:creationId xmlns:p14="http://schemas.microsoft.com/office/powerpoint/2010/main" val="20175789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Referenced Papers, Talks, Artifacts</a:t>
            </a:r>
          </a:p>
        </p:txBody>
      </p:sp>
      <p:sp>
        <p:nvSpPr>
          <p:cNvPr id="3" name="Content Placeholder 2"/>
          <p:cNvSpPr>
            <a:spLocks noGrp="1"/>
          </p:cNvSpPr>
          <p:nvPr>
            <p:ph idx="1"/>
          </p:nvPr>
        </p:nvSpPr>
        <p:spPr/>
        <p:txBody>
          <a:bodyPr/>
          <a:lstStyle/>
          <a:p>
            <a:endParaRPr lang="en-US" dirty="0"/>
          </a:p>
          <a:p>
            <a:r>
              <a:rPr lang="en-US" dirty="0"/>
              <a:t>All are available at</a:t>
            </a:r>
          </a:p>
          <a:p>
            <a:pPr marL="0" indent="0">
              <a:buNone/>
            </a:pPr>
            <a:endParaRPr lang="en-US" dirty="0"/>
          </a:p>
          <a:p>
            <a:pPr marL="344487" lvl="1" indent="0">
              <a:buNone/>
            </a:pPr>
            <a:r>
              <a:rPr lang="en-US" b="1" dirty="0">
                <a:solidFill>
                  <a:srgbClr val="0432FF"/>
                </a:solidFill>
                <a:hlinkClick r:id="rId2">
                  <a:extLst>
                    <a:ext uri="{A12FA001-AC4F-418D-AE19-62706E023703}">
                      <ahyp:hlinkClr xmlns:ahyp="http://schemas.microsoft.com/office/drawing/2018/hyperlinkcolor" val="tx"/>
                    </a:ext>
                  </a:extLst>
                </a:hlinkClick>
              </a:rPr>
              <a:t>https://people.inf.ethz.ch/omutlu/projects.htm</a:t>
            </a:r>
            <a:r>
              <a:rPr lang="en-US" b="1" dirty="0">
                <a:solidFill>
                  <a:srgbClr val="0432FF"/>
                </a:solidFill>
              </a:rPr>
              <a:t> </a:t>
            </a:r>
          </a:p>
          <a:p>
            <a:pPr marL="344487" lvl="1" indent="0">
              <a:buNone/>
            </a:pPr>
            <a:endParaRPr lang="en-US" dirty="0">
              <a:solidFill>
                <a:srgbClr val="0432FF"/>
              </a:solidFill>
            </a:endParaRPr>
          </a:p>
          <a:p>
            <a:pPr marL="344487" lvl="1" indent="0">
              <a:buNone/>
            </a:pPr>
            <a:r>
              <a:rPr lang="en-US" b="1" dirty="0">
                <a:solidFill>
                  <a:srgbClr val="0432FF"/>
                </a:solidFill>
                <a:hlinkClick r:id="rId3">
                  <a:extLst>
                    <a:ext uri="{A12FA001-AC4F-418D-AE19-62706E023703}">
                      <ahyp:hlinkClr xmlns:ahyp="http://schemas.microsoft.com/office/drawing/2018/hyperlinkcolor" val="tx"/>
                    </a:ext>
                  </a:extLst>
                </a:hlinkClick>
              </a:rPr>
              <a:t>https://www.youtube.com/onurmutlulectures</a:t>
            </a:r>
            <a:r>
              <a:rPr lang="en-US" b="1" dirty="0">
                <a:solidFill>
                  <a:srgbClr val="0432FF"/>
                </a:solidFill>
              </a:rPr>
              <a:t> </a:t>
            </a:r>
          </a:p>
          <a:p>
            <a:pPr marL="344487" lvl="1" indent="0">
              <a:buNone/>
            </a:pPr>
            <a:endParaRPr lang="en-US" b="1" dirty="0">
              <a:solidFill>
                <a:srgbClr val="0432FF"/>
              </a:solidFill>
            </a:endParaRPr>
          </a:p>
          <a:p>
            <a:pPr marL="344487" lvl="1" indent="0">
              <a:buNone/>
            </a:pPr>
            <a:r>
              <a:rPr lang="en-US" b="1" u="sng" dirty="0">
                <a:solidFill>
                  <a:srgbClr val="0432FF"/>
                </a:solidFill>
              </a:rPr>
              <a:t>https://</a:t>
            </a:r>
            <a:r>
              <a:rPr lang="en-US" b="1" u="sng" dirty="0" err="1">
                <a:solidFill>
                  <a:srgbClr val="0432FF"/>
                </a:solidFill>
              </a:rPr>
              <a:t>github.com</a:t>
            </a:r>
            <a:r>
              <a:rPr lang="en-US" b="1" u="sng" dirty="0">
                <a:solidFill>
                  <a:srgbClr val="0432FF"/>
                </a:solidFill>
              </a:rPr>
              <a:t>/CMU-SAFARI/ </a:t>
            </a:r>
          </a:p>
          <a:p>
            <a:pPr marL="344487" lvl="1" indent="0">
              <a:buNone/>
            </a:pPr>
            <a:endParaRPr lang="en-US" b="1" dirty="0">
              <a:solidFill>
                <a:srgbClr val="0432FF"/>
              </a:solidFill>
            </a:endParaRPr>
          </a:p>
          <a:p>
            <a:pPr marL="344487" lvl="1" indent="0">
              <a:buNone/>
            </a:pPr>
            <a:endParaRPr lang="en-US" dirty="0"/>
          </a:p>
          <a:p>
            <a:endParaRPr lang="en-US" dirty="0"/>
          </a:p>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F28456-B93E-5440-A8F9-7EDDF5DA4557}"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261</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1836652986"/>
      </p:ext>
    </p:extLst>
  </p:cSld>
  <p:clrMapOvr>
    <a:masterClrMapping/>
  </p:clrMapOvr>
  <p:transition/>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Source Tools: SAFARI GitHub</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F28456-B93E-5440-A8F9-7EDDF5DA4557}"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262</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Arial" charset="0"/>
            </a:endParaRPr>
          </a:p>
        </p:txBody>
      </p:sp>
      <p:sp>
        <p:nvSpPr>
          <p:cNvPr id="9" name="TextBox 8">
            <a:extLst>
              <a:ext uri="{FF2B5EF4-FFF2-40B4-BE49-F238E27FC236}">
                <a16:creationId xmlns:a16="http://schemas.microsoft.com/office/drawing/2014/main" id="{A0AA7D28-7410-C24A-A6ED-5E77A789D28D}"/>
              </a:ext>
            </a:extLst>
          </p:cNvPr>
          <p:cNvSpPr txBox="1"/>
          <p:nvPr/>
        </p:nvSpPr>
        <p:spPr>
          <a:xfrm>
            <a:off x="2461487" y="6488668"/>
            <a:ext cx="42210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a:t>
            </a:r>
            <a:r>
              <a:rPr kumimoji="0" lang="en-US" sz="1800" b="1" i="0" u="none" strike="noStrike" kern="1200" cap="none" spc="0" normalizeH="0" baseline="0" noProof="0" dirty="0" err="1">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github.com</a:t>
            </a:r>
            <a:r>
              <a:rPr kumimoji="0" lang="en-US" sz="1800" b="1"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/CMU-SAFARI/</a:t>
            </a:r>
            <a:endParaRPr kumimoji="0" lang="en-US" sz="18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endParaRPr>
          </a:p>
        </p:txBody>
      </p:sp>
      <p:pic>
        <p:nvPicPr>
          <p:cNvPr id="3" name="Picture 2">
            <a:extLst>
              <a:ext uri="{FF2B5EF4-FFF2-40B4-BE49-F238E27FC236}">
                <a16:creationId xmlns:a16="http://schemas.microsoft.com/office/drawing/2014/main" id="{8172252E-5EA9-6EEB-F83B-86693AF9D6EA}"/>
              </a:ext>
            </a:extLst>
          </p:cNvPr>
          <p:cNvPicPr>
            <a:picLocks noChangeAspect="1"/>
          </p:cNvPicPr>
          <p:nvPr/>
        </p:nvPicPr>
        <p:blipFill>
          <a:blip r:embed="rId3"/>
          <a:stretch>
            <a:fillRect/>
          </a:stretch>
        </p:blipFill>
        <p:spPr>
          <a:xfrm>
            <a:off x="1148246" y="1291208"/>
            <a:ext cx="6664113" cy="4749402"/>
          </a:xfrm>
          <a:prstGeom prst="rect">
            <a:avLst/>
          </a:prstGeom>
        </p:spPr>
      </p:pic>
      <p:pic>
        <p:nvPicPr>
          <p:cNvPr id="5" name="Picture 4">
            <a:extLst>
              <a:ext uri="{FF2B5EF4-FFF2-40B4-BE49-F238E27FC236}">
                <a16:creationId xmlns:a16="http://schemas.microsoft.com/office/drawing/2014/main" id="{FA08A046-6156-265A-814C-67905B2F76B1}"/>
              </a:ext>
            </a:extLst>
          </p:cNvPr>
          <p:cNvPicPr>
            <a:picLocks noChangeAspect="1"/>
          </p:cNvPicPr>
          <p:nvPr/>
        </p:nvPicPr>
        <p:blipFill>
          <a:blip r:embed="rId4"/>
          <a:stretch>
            <a:fillRect/>
          </a:stretch>
        </p:blipFill>
        <p:spPr>
          <a:xfrm>
            <a:off x="1260774" y="1291208"/>
            <a:ext cx="6551585" cy="4803974"/>
          </a:xfrm>
          <a:prstGeom prst="rect">
            <a:avLst/>
          </a:prstGeom>
        </p:spPr>
      </p:pic>
      <p:pic>
        <p:nvPicPr>
          <p:cNvPr id="6" name="Picture 5">
            <a:extLst>
              <a:ext uri="{FF2B5EF4-FFF2-40B4-BE49-F238E27FC236}">
                <a16:creationId xmlns:a16="http://schemas.microsoft.com/office/drawing/2014/main" id="{35833876-7D1A-16CA-7FD5-248FFB35F223}"/>
              </a:ext>
            </a:extLst>
          </p:cNvPr>
          <p:cNvPicPr>
            <a:picLocks noChangeAspect="1"/>
          </p:cNvPicPr>
          <p:nvPr/>
        </p:nvPicPr>
        <p:blipFill>
          <a:blip r:embed="rId5"/>
          <a:stretch>
            <a:fillRect/>
          </a:stretch>
        </p:blipFill>
        <p:spPr>
          <a:xfrm>
            <a:off x="899592" y="1095890"/>
            <a:ext cx="6981466" cy="5052050"/>
          </a:xfrm>
          <a:prstGeom prst="rect">
            <a:avLst/>
          </a:prstGeom>
        </p:spPr>
      </p:pic>
      <p:pic>
        <p:nvPicPr>
          <p:cNvPr id="7" name="Picture 6">
            <a:extLst>
              <a:ext uri="{FF2B5EF4-FFF2-40B4-BE49-F238E27FC236}">
                <a16:creationId xmlns:a16="http://schemas.microsoft.com/office/drawing/2014/main" id="{E16A6598-F24D-1D67-5F23-CB446E67B8DE}"/>
              </a:ext>
            </a:extLst>
          </p:cNvPr>
          <p:cNvPicPr>
            <a:picLocks noChangeAspect="1"/>
          </p:cNvPicPr>
          <p:nvPr/>
        </p:nvPicPr>
        <p:blipFill>
          <a:blip r:embed="rId6"/>
          <a:stretch>
            <a:fillRect/>
          </a:stretch>
        </p:blipFill>
        <p:spPr>
          <a:xfrm>
            <a:off x="797029" y="907187"/>
            <a:ext cx="7186592" cy="5639663"/>
          </a:xfrm>
          <a:prstGeom prst="rect">
            <a:avLst/>
          </a:prstGeom>
        </p:spPr>
      </p:pic>
      <p:pic>
        <p:nvPicPr>
          <p:cNvPr id="8" name="Picture 7">
            <a:extLst>
              <a:ext uri="{FF2B5EF4-FFF2-40B4-BE49-F238E27FC236}">
                <a16:creationId xmlns:a16="http://schemas.microsoft.com/office/drawing/2014/main" id="{A044D9F4-2E00-3E8C-975A-3D6992D81A48}"/>
              </a:ext>
            </a:extLst>
          </p:cNvPr>
          <p:cNvPicPr>
            <a:picLocks noChangeAspect="1"/>
          </p:cNvPicPr>
          <p:nvPr/>
        </p:nvPicPr>
        <p:blipFill>
          <a:blip r:embed="rId7"/>
          <a:stretch>
            <a:fillRect/>
          </a:stretch>
        </p:blipFill>
        <p:spPr>
          <a:xfrm>
            <a:off x="797028" y="836712"/>
            <a:ext cx="7198726" cy="5692016"/>
          </a:xfrm>
          <a:prstGeom prst="rect">
            <a:avLst/>
          </a:prstGeom>
        </p:spPr>
      </p:pic>
      <p:pic>
        <p:nvPicPr>
          <p:cNvPr id="10" name="Picture 9">
            <a:extLst>
              <a:ext uri="{FF2B5EF4-FFF2-40B4-BE49-F238E27FC236}">
                <a16:creationId xmlns:a16="http://schemas.microsoft.com/office/drawing/2014/main" id="{C797DD58-5A50-9EA2-81BD-859844E0C1A0}"/>
              </a:ext>
            </a:extLst>
          </p:cNvPr>
          <p:cNvPicPr>
            <a:picLocks noChangeAspect="1"/>
          </p:cNvPicPr>
          <p:nvPr/>
        </p:nvPicPr>
        <p:blipFill>
          <a:blip r:embed="rId8"/>
          <a:stretch>
            <a:fillRect/>
          </a:stretch>
        </p:blipFill>
        <p:spPr>
          <a:xfrm>
            <a:off x="799247" y="814908"/>
            <a:ext cx="7278898" cy="5744136"/>
          </a:xfrm>
          <a:prstGeom prst="rect">
            <a:avLst/>
          </a:prstGeom>
        </p:spPr>
      </p:pic>
      <p:pic>
        <p:nvPicPr>
          <p:cNvPr id="11" name="Picture 10">
            <a:extLst>
              <a:ext uri="{FF2B5EF4-FFF2-40B4-BE49-F238E27FC236}">
                <a16:creationId xmlns:a16="http://schemas.microsoft.com/office/drawing/2014/main" id="{B3702041-08EB-7CEC-D9AA-4E41D916FD8B}"/>
              </a:ext>
            </a:extLst>
          </p:cNvPr>
          <p:cNvPicPr>
            <a:picLocks noChangeAspect="1"/>
          </p:cNvPicPr>
          <p:nvPr/>
        </p:nvPicPr>
        <p:blipFill>
          <a:blip r:embed="rId9"/>
          <a:stretch>
            <a:fillRect/>
          </a:stretch>
        </p:blipFill>
        <p:spPr>
          <a:xfrm>
            <a:off x="797027" y="799333"/>
            <a:ext cx="7293251" cy="5748375"/>
          </a:xfrm>
          <a:prstGeom prst="rect">
            <a:avLst/>
          </a:prstGeom>
        </p:spPr>
      </p:pic>
    </p:spTree>
    <p:extLst>
      <p:ext uri="{BB962C8B-B14F-4D97-AF65-F5344CB8AC3E}">
        <p14:creationId xmlns:p14="http://schemas.microsoft.com/office/powerpoint/2010/main" val="802662692"/>
      </p:ext>
    </p:extLst>
  </p:cSld>
  <p:clrMapOvr>
    <a:masterClrMapping/>
  </p:clrMapOvr>
  <p:transition/>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EC243-1CAD-2A7E-62EB-0FB2914C1F88}"/>
              </a:ext>
            </a:extLst>
          </p:cNvPr>
          <p:cNvSpPr>
            <a:spLocks noGrp="1"/>
          </p:cNvSpPr>
          <p:nvPr>
            <p:ph type="title"/>
          </p:nvPr>
        </p:nvSpPr>
        <p:spPr/>
        <p:txBody>
          <a:bodyPr/>
          <a:lstStyle/>
          <a:p>
            <a:r>
              <a:rPr lang="en-US" dirty="0"/>
              <a:t>Special Research Sessions &amp; Courses</a:t>
            </a:r>
          </a:p>
        </p:txBody>
      </p:sp>
      <p:sp>
        <p:nvSpPr>
          <p:cNvPr id="3" name="Content Placeholder 2">
            <a:extLst>
              <a:ext uri="{FF2B5EF4-FFF2-40B4-BE49-F238E27FC236}">
                <a16:creationId xmlns:a16="http://schemas.microsoft.com/office/drawing/2014/main" id="{BC2C9FA4-AC79-315D-C96F-D650BA037556}"/>
              </a:ext>
            </a:extLst>
          </p:cNvPr>
          <p:cNvSpPr>
            <a:spLocks noGrp="1"/>
          </p:cNvSpPr>
          <p:nvPr>
            <p:ph idx="1"/>
          </p:nvPr>
        </p:nvSpPr>
        <p:spPr>
          <a:xfrm>
            <a:off x="228600" y="1052736"/>
            <a:ext cx="8610600" cy="4948808"/>
          </a:xfrm>
        </p:spPr>
        <p:txBody>
          <a:bodyPr/>
          <a:lstStyle/>
          <a:p>
            <a:r>
              <a:rPr lang="en-US" dirty="0">
                <a:solidFill>
                  <a:srgbClr val="0000FF"/>
                </a:solidFill>
              </a:rPr>
              <a:t>Special Session at ISVLSI 2022: 9 cutting-edge talks</a:t>
            </a:r>
          </a:p>
        </p:txBody>
      </p:sp>
      <p:sp>
        <p:nvSpPr>
          <p:cNvPr id="4" name="Slide Number Placeholder 3">
            <a:extLst>
              <a:ext uri="{FF2B5EF4-FFF2-40B4-BE49-F238E27FC236}">
                <a16:creationId xmlns:a16="http://schemas.microsoft.com/office/drawing/2014/main" id="{F2E091C3-E327-1914-9FC9-05618963265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263</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a:extLst>
              <a:ext uri="{FF2B5EF4-FFF2-40B4-BE49-F238E27FC236}">
                <a16:creationId xmlns:a16="http://schemas.microsoft.com/office/drawing/2014/main" id="{5B6B0EC3-D65E-13D3-B6B0-8A11DE70F95D}"/>
              </a:ext>
            </a:extLst>
          </p:cNvPr>
          <p:cNvPicPr>
            <a:picLocks noChangeAspect="1"/>
          </p:cNvPicPr>
          <p:nvPr/>
        </p:nvPicPr>
        <p:blipFill>
          <a:blip r:embed="rId2"/>
          <a:stretch>
            <a:fillRect/>
          </a:stretch>
        </p:blipFill>
        <p:spPr>
          <a:xfrm>
            <a:off x="1187624" y="1572833"/>
            <a:ext cx="7038528" cy="4837269"/>
          </a:xfrm>
          <a:prstGeom prst="rect">
            <a:avLst/>
          </a:prstGeom>
        </p:spPr>
      </p:pic>
      <p:sp>
        <p:nvSpPr>
          <p:cNvPr id="6" name="TextBox 5">
            <a:extLst>
              <a:ext uri="{FF2B5EF4-FFF2-40B4-BE49-F238E27FC236}">
                <a16:creationId xmlns:a16="http://schemas.microsoft.com/office/drawing/2014/main" id="{45C9899B-0C6B-9012-9C33-24CC4B7C8C97}"/>
              </a:ext>
            </a:extLst>
          </p:cNvPr>
          <p:cNvSpPr txBox="1"/>
          <p:nvPr/>
        </p:nvSpPr>
        <p:spPr>
          <a:xfrm>
            <a:off x="1691680" y="6467530"/>
            <a:ext cx="627447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https://www.youtube.com/watch?v=qeukNs5XI3g</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1553580965"/>
      </p:ext>
    </p:extLst>
  </p:cSld>
  <p:clrMapOvr>
    <a:masterClrMapping/>
  </p:clrMapOvr>
  <p:transition/>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EC243-1CAD-2A7E-62EB-0FB2914C1F88}"/>
              </a:ext>
            </a:extLst>
          </p:cNvPr>
          <p:cNvSpPr>
            <a:spLocks noGrp="1"/>
          </p:cNvSpPr>
          <p:nvPr>
            <p:ph type="title"/>
          </p:nvPr>
        </p:nvSpPr>
        <p:spPr/>
        <p:txBody>
          <a:bodyPr>
            <a:normAutofit/>
          </a:bodyPr>
          <a:lstStyle/>
          <a:p>
            <a:r>
              <a:rPr lang="en-US" dirty="0"/>
              <a:t>Special Research Sessions &amp; Courses (II)</a:t>
            </a:r>
          </a:p>
        </p:txBody>
      </p:sp>
      <p:sp>
        <p:nvSpPr>
          <p:cNvPr id="3" name="Content Placeholder 2">
            <a:extLst>
              <a:ext uri="{FF2B5EF4-FFF2-40B4-BE49-F238E27FC236}">
                <a16:creationId xmlns:a16="http://schemas.microsoft.com/office/drawing/2014/main" id="{BC2C9FA4-AC79-315D-C96F-D650BA037556}"/>
              </a:ext>
            </a:extLst>
          </p:cNvPr>
          <p:cNvSpPr>
            <a:spLocks noGrp="1"/>
          </p:cNvSpPr>
          <p:nvPr>
            <p:ph idx="1"/>
          </p:nvPr>
        </p:nvSpPr>
        <p:spPr>
          <a:xfrm>
            <a:off x="228600" y="908720"/>
            <a:ext cx="8610600" cy="4948808"/>
          </a:xfrm>
        </p:spPr>
        <p:txBody>
          <a:bodyPr/>
          <a:lstStyle/>
          <a:p>
            <a:r>
              <a:rPr lang="en-US" dirty="0">
                <a:solidFill>
                  <a:srgbClr val="0000FF"/>
                </a:solidFill>
              </a:rPr>
              <a:t>Special Session at ISVLSI 2022: 9 cutting-edge talks</a:t>
            </a:r>
          </a:p>
        </p:txBody>
      </p:sp>
      <p:sp>
        <p:nvSpPr>
          <p:cNvPr id="6" name="TextBox 5">
            <a:extLst>
              <a:ext uri="{FF2B5EF4-FFF2-40B4-BE49-F238E27FC236}">
                <a16:creationId xmlns:a16="http://schemas.microsoft.com/office/drawing/2014/main" id="{45C9899B-0C6B-9012-9C33-24CC4B7C8C97}"/>
              </a:ext>
            </a:extLst>
          </p:cNvPr>
          <p:cNvSpPr txBox="1"/>
          <p:nvPr/>
        </p:nvSpPr>
        <p:spPr>
          <a:xfrm>
            <a:off x="1652158" y="6479891"/>
            <a:ext cx="680827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https://www.youtube.com/playlist?list=PL5Q2soXY2Zi8KzG2CQYRNQOVD0GOBrnKy</a:t>
            </a:r>
            <a:endParaRPr kumimoji="0" lang="en-US" sz="1200" b="1" i="0" u="none" strike="noStrike" kern="1200" cap="none" spc="0" normalizeH="0" baseline="0" noProof="0" dirty="0">
              <a:ln>
                <a:noFill/>
              </a:ln>
              <a:solidFill>
                <a:srgbClr val="0432FF"/>
              </a:solidFill>
              <a:effectLst/>
              <a:uLnTx/>
              <a:uFillTx/>
              <a:latin typeface="Tahoma"/>
              <a:ea typeface="+mn-ea"/>
              <a:cs typeface="+mn-cs"/>
            </a:endParaRPr>
          </a:p>
        </p:txBody>
      </p:sp>
      <p:pic>
        <p:nvPicPr>
          <p:cNvPr id="7" name="Picture 6">
            <a:extLst>
              <a:ext uri="{FF2B5EF4-FFF2-40B4-BE49-F238E27FC236}">
                <a16:creationId xmlns:a16="http://schemas.microsoft.com/office/drawing/2014/main" id="{61344070-9290-664E-9D29-73558E017206}"/>
              </a:ext>
            </a:extLst>
          </p:cNvPr>
          <p:cNvPicPr>
            <a:picLocks noChangeAspect="1"/>
          </p:cNvPicPr>
          <p:nvPr/>
        </p:nvPicPr>
        <p:blipFill>
          <a:blip r:embed="rId3"/>
          <a:stretch>
            <a:fillRect/>
          </a:stretch>
        </p:blipFill>
        <p:spPr>
          <a:xfrm>
            <a:off x="1043608" y="1340768"/>
            <a:ext cx="7056784" cy="4987708"/>
          </a:xfrm>
          <a:prstGeom prst="rect">
            <a:avLst/>
          </a:prstGeom>
        </p:spPr>
      </p:pic>
    </p:spTree>
    <p:extLst>
      <p:ext uri="{BB962C8B-B14F-4D97-AF65-F5344CB8AC3E}">
        <p14:creationId xmlns:p14="http://schemas.microsoft.com/office/powerpoint/2010/main" val="1305481492"/>
      </p:ext>
    </p:extLst>
  </p:cSld>
  <p:clrMapOvr>
    <a:masterClrMapping/>
  </p:clrMapOvr>
  <p:transition/>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2FD41-9F6D-2143-9F90-BFDEA0FB5AF4}"/>
              </a:ext>
            </a:extLst>
          </p:cNvPr>
          <p:cNvSpPr>
            <a:spLocks noGrp="1"/>
          </p:cNvSpPr>
          <p:nvPr>
            <p:ph type="title"/>
          </p:nvPr>
        </p:nvSpPr>
        <p:spPr/>
        <p:txBody>
          <a:bodyPr/>
          <a:lstStyle/>
          <a:p>
            <a:r>
              <a:rPr lang="en-US" sz="3500" b="1" dirty="0"/>
              <a:t>Comp Arch (Fall 2021)</a:t>
            </a:r>
          </a:p>
        </p:txBody>
      </p:sp>
      <p:sp>
        <p:nvSpPr>
          <p:cNvPr id="3" name="Content Placeholder 2">
            <a:extLst>
              <a:ext uri="{FF2B5EF4-FFF2-40B4-BE49-F238E27FC236}">
                <a16:creationId xmlns:a16="http://schemas.microsoft.com/office/drawing/2014/main" id="{54F2CB04-4AC0-1446-84A7-E56C0F7E03D4}"/>
              </a:ext>
            </a:extLst>
          </p:cNvPr>
          <p:cNvSpPr>
            <a:spLocks noGrp="1"/>
          </p:cNvSpPr>
          <p:nvPr>
            <p:ph idx="1"/>
          </p:nvPr>
        </p:nvSpPr>
        <p:spPr>
          <a:xfrm>
            <a:off x="84584" y="908720"/>
            <a:ext cx="4775448" cy="5339680"/>
          </a:xfrm>
        </p:spPr>
        <p:txBody>
          <a:bodyPr/>
          <a:lstStyle/>
          <a:p>
            <a:r>
              <a:rPr lang="en-US" sz="1600" b="1" dirty="0">
                <a:solidFill>
                  <a:srgbClr val="0432FF"/>
                </a:solidFill>
                <a:hlinkClick r:id="rId2">
                  <a:extLst>
                    <a:ext uri="{A12FA001-AC4F-418D-AE19-62706E023703}">
                      <ahyp:hlinkClr xmlns:ahyp="http://schemas.microsoft.com/office/drawing/2018/hyperlinkcolor" val="tx"/>
                    </a:ext>
                  </a:extLst>
                </a:hlinkClick>
              </a:rPr>
              <a:t>Fall 2021 Edition: </a:t>
            </a:r>
          </a:p>
          <a:p>
            <a:pPr lvl="1"/>
            <a:r>
              <a:rPr lang="en-US" sz="1400" dirty="0">
                <a:solidFill>
                  <a:srgbClr val="0432FF"/>
                </a:solidFill>
                <a:hlinkClick r:id="rId2">
                  <a:extLst>
                    <a:ext uri="{A12FA001-AC4F-418D-AE19-62706E023703}">
                      <ahyp:hlinkClr xmlns:ahyp="http://schemas.microsoft.com/office/drawing/2018/hyperlinkcolor" val="tx"/>
                    </a:ext>
                  </a:extLst>
                </a:hlinkClick>
              </a:rPr>
              <a:t>https://safari.ethz.ch/architecture/fall2021/doku.php?id=schedule</a:t>
            </a:r>
            <a:r>
              <a:rPr lang="en-US" sz="1400" dirty="0">
                <a:solidFill>
                  <a:srgbClr val="0432FF"/>
                </a:solidFill>
              </a:rPr>
              <a:t> </a:t>
            </a:r>
          </a:p>
          <a:p>
            <a:r>
              <a:rPr lang="en-US" sz="1600" b="1" dirty="0">
                <a:solidFill>
                  <a:srgbClr val="0432FF"/>
                </a:solidFill>
                <a:hlinkClick r:id="rId3">
                  <a:extLst>
                    <a:ext uri="{A12FA001-AC4F-418D-AE19-62706E023703}">
                      <ahyp:hlinkClr xmlns:ahyp="http://schemas.microsoft.com/office/drawing/2018/hyperlinkcolor" val="tx"/>
                    </a:ext>
                  </a:extLst>
                </a:hlinkClick>
              </a:rPr>
              <a:t>Fall 2020 Edition: </a:t>
            </a:r>
            <a:endParaRPr lang="en-US" sz="1600" b="1" dirty="0">
              <a:solidFill>
                <a:srgbClr val="0432FF"/>
              </a:solidFill>
              <a:hlinkClick r:id="rId2">
                <a:extLst>
                  <a:ext uri="{A12FA001-AC4F-418D-AE19-62706E023703}">
                    <ahyp:hlinkClr xmlns:ahyp="http://schemas.microsoft.com/office/drawing/2018/hyperlinkcolor" val="tx"/>
                  </a:ext>
                </a:extLst>
              </a:hlinkClick>
            </a:endParaRPr>
          </a:p>
          <a:p>
            <a:pPr lvl="1"/>
            <a:r>
              <a:rPr lang="en-US" sz="1400" dirty="0">
                <a:solidFill>
                  <a:srgbClr val="0432FF"/>
                </a:solidFill>
                <a:hlinkClick r:id="rId3">
                  <a:extLst>
                    <a:ext uri="{A12FA001-AC4F-418D-AE19-62706E023703}">
                      <ahyp:hlinkClr xmlns:ahyp="http://schemas.microsoft.com/office/drawing/2018/hyperlinkcolor" val="tx"/>
                    </a:ext>
                  </a:extLst>
                </a:hlinkClick>
              </a:rPr>
              <a:t>https://safari.ethz.ch/architecture/fall2020/doku.php?id=schedule</a:t>
            </a:r>
            <a:r>
              <a:rPr lang="en-US" sz="1400" dirty="0">
                <a:solidFill>
                  <a:srgbClr val="0432FF"/>
                </a:solidFill>
              </a:rPr>
              <a:t> </a:t>
            </a:r>
            <a:endParaRPr lang="en-US" sz="1600" dirty="0">
              <a:solidFill>
                <a:srgbClr val="0432FF"/>
              </a:solidFill>
            </a:endParaRPr>
          </a:p>
          <a:p>
            <a:endParaRPr lang="en-US" sz="1600" dirty="0">
              <a:solidFill>
                <a:srgbClr val="0432FF"/>
              </a:solidFill>
            </a:endParaRPr>
          </a:p>
          <a:p>
            <a:r>
              <a:rPr lang="en-US" sz="1600" b="1" dirty="0">
                <a:solidFill>
                  <a:srgbClr val="0432FF"/>
                </a:solidFill>
                <a:hlinkClick r:id="rId4">
                  <a:extLst>
                    <a:ext uri="{A12FA001-AC4F-418D-AE19-62706E023703}">
                      <ahyp:hlinkClr xmlns:ahyp="http://schemas.microsoft.com/office/drawing/2018/hyperlinkcolor" val="tx"/>
                    </a:ext>
                  </a:extLst>
                </a:hlinkClick>
              </a:rPr>
              <a:t>Youtube Livestream (2021):</a:t>
            </a:r>
          </a:p>
          <a:p>
            <a:pPr lvl="1"/>
            <a:r>
              <a:rPr lang="en-US" sz="1400" dirty="0">
                <a:solidFill>
                  <a:srgbClr val="0432FF"/>
                </a:solidFill>
                <a:hlinkClick r:id="rId4">
                  <a:extLst>
                    <a:ext uri="{A12FA001-AC4F-418D-AE19-62706E023703}">
                      <ahyp:hlinkClr xmlns:ahyp="http://schemas.microsoft.com/office/drawing/2018/hyperlinkcolor" val="tx"/>
                    </a:ext>
                  </a:extLst>
                </a:hlinkClick>
              </a:rPr>
              <a:t>https://www.youtube.com/watch?v=4yfkM_5EFgo&amp;list=PL5Q2soXY2Zi-Mnk1PxjEIG32HAGILkTOF</a:t>
            </a:r>
            <a:r>
              <a:rPr lang="en-US" sz="1400" dirty="0">
                <a:solidFill>
                  <a:srgbClr val="0432FF"/>
                </a:solidFill>
              </a:rPr>
              <a:t> </a:t>
            </a:r>
          </a:p>
          <a:p>
            <a:r>
              <a:rPr lang="en-US" sz="1600" b="1" dirty="0">
                <a:solidFill>
                  <a:srgbClr val="0432FF"/>
                </a:solidFill>
                <a:hlinkClick r:id="rId5">
                  <a:extLst>
                    <a:ext uri="{A12FA001-AC4F-418D-AE19-62706E023703}">
                      <ahyp:hlinkClr xmlns:ahyp="http://schemas.microsoft.com/office/drawing/2018/hyperlinkcolor" val="tx"/>
                    </a:ext>
                  </a:extLst>
                </a:hlinkClick>
              </a:rPr>
              <a:t>Youtube Livestream (2020):</a:t>
            </a:r>
            <a:endParaRPr lang="en-US" sz="1600" b="1" dirty="0">
              <a:solidFill>
                <a:srgbClr val="0432FF"/>
              </a:solidFill>
              <a:hlinkClick r:id="rId4">
                <a:extLst>
                  <a:ext uri="{A12FA001-AC4F-418D-AE19-62706E023703}">
                    <ahyp:hlinkClr xmlns:ahyp="http://schemas.microsoft.com/office/drawing/2018/hyperlinkcolor" val="tx"/>
                  </a:ext>
                </a:extLst>
              </a:hlinkClick>
            </a:endParaRPr>
          </a:p>
          <a:p>
            <a:pPr lvl="1"/>
            <a:r>
              <a:rPr lang="en-US" sz="1400" dirty="0">
                <a:solidFill>
                  <a:srgbClr val="0432FF"/>
                </a:solidFill>
                <a:hlinkClick r:id="rId5">
                  <a:extLst>
                    <a:ext uri="{A12FA001-AC4F-418D-AE19-62706E023703}">
                      <ahyp:hlinkClr xmlns:ahyp="http://schemas.microsoft.com/office/drawing/2018/hyperlinkcolor" val="tx"/>
                    </a:ext>
                  </a:extLst>
                </a:hlinkClick>
              </a:rPr>
              <a:t>https://www.youtube.com/watch?v=c3mPdZA-Fmc&amp;list=PL5Q2soXY2Zi9xidyIgBxUz7xRPS-wisBN</a:t>
            </a:r>
            <a:r>
              <a:rPr lang="en-US" sz="1400" dirty="0">
                <a:solidFill>
                  <a:srgbClr val="0432FF"/>
                </a:solidFill>
              </a:rPr>
              <a:t> </a:t>
            </a:r>
          </a:p>
          <a:p>
            <a:pPr lvl="1"/>
            <a:endParaRPr lang="en-US" sz="1600" dirty="0">
              <a:solidFill>
                <a:srgbClr val="0432FF"/>
              </a:solidFill>
            </a:endParaRPr>
          </a:p>
          <a:p>
            <a:r>
              <a:rPr lang="en-US" sz="1600" dirty="0"/>
              <a:t>Master’s level course</a:t>
            </a:r>
          </a:p>
          <a:p>
            <a:pPr lvl="1"/>
            <a:r>
              <a:rPr lang="en-US" sz="1400" dirty="0"/>
              <a:t>Taken by Bachelor’s/Masters/PhD students</a:t>
            </a:r>
          </a:p>
          <a:p>
            <a:pPr lvl="1"/>
            <a:r>
              <a:rPr lang="en-US" sz="1400" dirty="0"/>
              <a:t>Cutting-edge research topics + fundamentals in Computer Architecture</a:t>
            </a:r>
          </a:p>
          <a:p>
            <a:pPr lvl="1"/>
            <a:r>
              <a:rPr lang="en-US" sz="1400" dirty="0"/>
              <a:t>5 Simulator-based Lab Assignments</a:t>
            </a:r>
          </a:p>
          <a:p>
            <a:pPr lvl="1"/>
            <a:r>
              <a:rPr lang="en-US" sz="1400" dirty="0"/>
              <a:t>Potential research exploration</a:t>
            </a:r>
          </a:p>
          <a:p>
            <a:pPr lvl="1"/>
            <a:r>
              <a:rPr lang="en-US" sz="1400" dirty="0"/>
              <a:t>Many research readings</a:t>
            </a:r>
          </a:p>
          <a:p>
            <a:endParaRPr lang="en-US" sz="1600" dirty="0">
              <a:solidFill>
                <a:srgbClr val="0432FF"/>
              </a:solidFill>
            </a:endParaRPr>
          </a:p>
        </p:txBody>
      </p:sp>
      <p:sp>
        <p:nvSpPr>
          <p:cNvPr id="4" name="Slide Number Placeholder 3">
            <a:extLst>
              <a:ext uri="{FF2B5EF4-FFF2-40B4-BE49-F238E27FC236}">
                <a16:creationId xmlns:a16="http://schemas.microsoft.com/office/drawing/2014/main" id="{4C04A543-CA72-7D4F-8DC0-45297D94986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265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Arial" charset="0"/>
            </a:endParaRPr>
          </a:p>
        </p:txBody>
      </p:sp>
      <p:pic>
        <p:nvPicPr>
          <p:cNvPr id="5" name="Picture 4">
            <a:extLst>
              <a:ext uri="{FF2B5EF4-FFF2-40B4-BE49-F238E27FC236}">
                <a16:creationId xmlns:a16="http://schemas.microsoft.com/office/drawing/2014/main" id="{2002B39F-F9F6-0D45-86BF-3F9C84862418}"/>
              </a:ext>
            </a:extLst>
          </p:cNvPr>
          <p:cNvPicPr>
            <a:picLocks noChangeAspect="1"/>
          </p:cNvPicPr>
          <p:nvPr/>
        </p:nvPicPr>
        <p:blipFill>
          <a:blip r:embed="rId6"/>
          <a:stretch>
            <a:fillRect/>
          </a:stretch>
        </p:blipFill>
        <p:spPr>
          <a:xfrm>
            <a:off x="4932040" y="0"/>
            <a:ext cx="4074863" cy="6858000"/>
          </a:xfrm>
          <a:prstGeom prst="rect">
            <a:avLst/>
          </a:prstGeom>
        </p:spPr>
      </p:pic>
      <p:sp>
        <p:nvSpPr>
          <p:cNvPr id="6" name="TextBox 5">
            <a:extLst>
              <a:ext uri="{FF2B5EF4-FFF2-40B4-BE49-F238E27FC236}">
                <a16:creationId xmlns:a16="http://schemas.microsoft.com/office/drawing/2014/main" id="{C02B7506-35EF-F089-75CD-62E66DBEF015}"/>
              </a:ext>
            </a:extLst>
          </p:cNvPr>
          <p:cNvSpPr txBox="1"/>
          <p:nvPr/>
        </p:nvSpPr>
        <p:spPr>
          <a:xfrm>
            <a:off x="176382" y="6452284"/>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3589563899"/>
      </p:ext>
    </p:extLst>
  </p:cSld>
  <p:clrMapOvr>
    <a:masterClrMapping/>
  </p:clrMapOvr>
  <p:transition/>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31CD0E-9359-8083-4B29-92046A4B1D70}"/>
              </a:ext>
            </a:extLst>
          </p:cNvPr>
          <p:cNvPicPr>
            <a:picLocks noChangeAspect="1"/>
          </p:cNvPicPr>
          <p:nvPr/>
        </p:nvPicPr>
        <p:blipFill>
          <a:blip r:embed="rId2"/>
          <a:stretch>
            <a:fillRect/>
          </a:stretch>
        </p:blipFill>
        <p:spPr>
          <a:xfrm>
            <a:off x="4666189" y="0"/>
            <a:ext cx="4730347" cy="6700838"/>
          </a:xfrm>
          <a:prstGeom prst="rect">
            <a:avLst/>
          </a:prstGeom>
        </p:spPr>
      </p:pic>
      <p:sp>
        <p:nvSpPr>
          <p:cNvPr id="2" name="Title 1">
            <a:extLst>
              <a:ext uri="{FF2B5EF4-FFF2-40B4-BE49-F238E27FC236}">
                <a16:creationId xmlns:a16="http://schemas.microsoft.com/office/drawing/2014/main" id="{9842FD41-9F6D-2143-9F90-BFDEA0FB5AF4}"/>
              </a:ext>
            </a:extLst>
          </p:cNvPr>
          <p:cNvSpPr>
            <a:spLocks noGrp="1"/>
          </p:cNvSpPr>
          <p:nvPr>
            <p:ph type="title"/>
          </p:nvPr>
        </p:nvSpPr>
        <p:spPr/>
        <p:txBody>
          <a:bodyPr/>
          <a:lstStyle/>
          <a:p>
            <a:r>
              <a:rPr lang="en-US" sz="3500" b="1" dirty="0"/>
              <a:t>DDCA (Spring 2022)</a:t>
            </a:r>
          </a:p>
        </p:txBody>
      </p:sp>
      <p:sp>
        <p:nvSpPr>
          <p:cNvPr id="6" name="TextBox 5">
            <a:extLst>
              <a:ext uri="{FF2B5EF4-FFF2-40B4-BE49-F238E27FC236}">
                <a16:creationId xmlns:a16="http://schemas.microsoft.com/office/drawing/2014/main" id="{C02B7506-35EF-F089-75CD-62E66DBEF015}"/>
              </a:ext>
            </a:extLst>
          </p:cNvPr>
          <p:cNvSpPr txBox="1"/>
          <p:nvPr/>
        </p:nvSpPr>
        <p:spPr>
          <a:xfrm>
            <a:off x="176382" y="6452284"/>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
        <p:nvSpPr>
          <p:cNvPr id="13" name="Content Placeholder 2">
            <a:extLst>
              <a:ext uri="{FF2B5EF4-FFF2-40B4-BE49-F238E27FC236}">
                <a16:creationId xmlns:a16="http://schemas.microsoft.com/office/drawing/2014/main" id="{57FB618D-61F2-75C6-E0E6-957FCFC50815}"/>
              </a:ext>
            </a:extLst>
          </p:cNvPr>
          <p:cNvSpPr txBox="1">
            <a:spLocks/>
          </p:cNvSpPr>
          <p:nvPr/>
        </p:nvSpPr>
        <p:spPr bwMode="auto">
          <a:xfrm>
            <a:off x="-57461" y="856456"/>
            <a:ext cx="4845485"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Spring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432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https://safari.ethz.ch/digitaltechnik/spring2022/doku.php?id=schedule</a:t>
            </a:r>
            <a:endParaRPr kumimoji="0" lang="en-US" sz="14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6">
                  <a:extLst>
                    <a:ext uri="{A12FA001-AC4F-418D-AE19-62706E023703}">
                      <ahyp:hlinkClr xmlns:ahyp="http://schemas.microsoft.com/office/drawing/2018/hyperlinkcolor" val="tx"/>
                    </a:ext>
                  </a:extLst>
                </a:hlinkClick>
              </a:rPr>
              <a:t>Spring 2021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432FF"/>
                </a:solidFill>
                <a:effectLst/>
                <a:uLnTx/>
                <a:uFillTx/>
                <a:latin typeface="Tahoma"/>
                <a:ea typeface="+mn-ea"/>
                <a:cs typeface="+mn-cs"/>
                <a:hlinkClick r:id="rId6">
                  <a:extLst>
                    <a:ext uri="{A12FA001-AC4F-418D-AE19-62706E023703}">
                      <ahyp:hlinkClr xmlns:ahyp="http://schemas.microsoft.com/office/drawing/2018/hyperlinkcolor" val="tx"/>
                    </a:ext>
                  </a:extLst>
                </a:hlinkClick>
              </a:rPr>
              <a:t>https://safari.ethz.ch/digitaltechnik/spring2021/doku.php?id=schedule</a:t>
            </a:r>
            <a:r>
              <a:rPr kumimoji="0" lang="en-US" sz="1400" b="0" i="0" u="none" strike="noStrike" kern="0" cap="none" spc="0" normalizeH="0" baseline="0" noProof="0" dirty="0">
                <a:ln>
                  <a:noFill/>
                </a:ln>
                <a:solidFill>
                  <a:srgbClr val="0432FF"/>
                </a:solidFill>
                <a:effectLst/>
                <a:uLnTx/>
                <a:uFillTx/>
                <a:latin typeface="Tahoma"/>
                <a:ea typeface="+mn-ea"/>
                <a:cs typeface="+mn-cs"/>
              </a:rPr>
              <a:t> </a:t>
            </a: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Youtube Livestream (Spring 2022):</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8">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432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https://www.youtube.com/watch?v=cpXdE3HwvK0&amp;list=PL5Q2soXY2Zi97Ya5DEUpMpO2bbAoaG7c6</a:t>
            </a:r>
            <a:endParaRPr kumimoji="0" lang="en-US" sz="14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Youtube Livestream (Spring 2021):</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8">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432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https://www.youtube.com/watch?v=LbC0EZY8yw4&amp;list=PL5Q2soXY2Zi_uej3aY39YB5pfW4SJ7LlN</a:t>
            </a:r>
            <a:r>
              <a:rPr kumimoji="0" lang="en-US" sz="1400" b="0" i="0" u="none" strike="noStrike" kern="0" cap="none" spc="0" normalizeH="0" baseline="0" noProof="0" dirty="0">
                <a:ln>
                  <a:noFill/>
                </a:ln>
                <a:solidFill>
                  <a:srgbClr val="0432FF"/>
                </a:solidFill>
                <a:effectLst/>
                <a:uLnTx/>
                <a:uFillTx/>
                <a:latin typeface="Tahoma"/>
                <a:ea typeface="+mn-ea"/>
                <a:cs typeface="+mn-cs"/>
              </a:rPr>
              <a:t> </a:t>
            </a: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0" i="0" u="none" strike="noStrike" kern="0" cap="none" spc="0" normalizeH="0" baseline="0" noProof="0" dirty="0">
                <a:ln>
                  <a:noFill/>
                </a:ln>
                <a:solidFill>
                  <a:srgbClr val="000000"/>
                </a:solidFill>
                <a:effectLst/>
                <a:uLnTx/>
                <a:uFillTx/>
                <a:latin typeface="Tahoma"/>
                <a:ea typeface="+mn-ea"/>
                <a:cs typeface="+mn-cs"/>
              </a:rPr>
              <a:t>Bachelor’s course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2</a:t>
            </a:r>
            <a:r>
              <a:rPr kumimoji="0" lang="en-US" sz="1400" b="0" i="0" u="none" strike="noStrike" kern="0" cap="none" spc="0" normalizeH="0" baseline="30000" noProof="0" dirty="0">
                <a:ln>
                  <a:noFill/>
                </a:ln>
                <a:solidFill>
                  <a:srgbClr val="000000"/>
                </a:solidFill>
                <a:effectLst/>
                <a:uLnTx/>
                <a:uFillTx/>
                <a:latin typeface="Tahoma"/>
                <a:ea typeface="+mn-ea"/>
                <a:cs typeface="+mn-cs"/>
              </a:rPr>
              <a:t>nd</a:t>
            </a:r>
            <a:r>
              <a:rPr kumimoji="0" lang="en-US" sz="1400" b="0" i="0" u="none" strike="noStrike" kern="0" cap="none" spc="0" normalizeH="0" baseline="0" noProof="0" dirty="0">
                <a:ln>
                  <a:noFill/>
                </a:ln>
                <a:solidFill>
                  <a:srgbClr val="000000"/>
                </a:solidFill>
                <a:effectLst/>
                <a:uLnTx/>
                <a:uFillTx/>
                <a:latin typeface="Tahoma"/>
                <a:ea typeface="+mn-ea"/>
                <a:cs typeface="+mn-cs"/>
              </a:rPr>
              <a:t> semester at ETH Zurich</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Rigorous introduction into “How Computers Work”</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Digital Design/Logic</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Computer Architecture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10 FPGA Lab Assignments</a:t>
            </a:r>
          </a:p>
          <a:p>
            <a:pPr marL="344487" marR="0" lvl="1" indent="0" algn="l" defTabSz="914400" rtl="0" eaLnBrk="0" fontAlgn="base" latinLnBrk="0" hangingPunct="0">
              <a:lnSpc>
                <a:spcPct val="100000"/>
              </a:lnSpc>
              <a:spcBef>
                <a:spcPct val="20000"/>
              </a:spcBef>
              <a:spcAft>
                <a:spcPct val="0"/>
              </a:spcAft>
              <a:buClr>
                <a:srgbClr val="3B812F"/>
              </a:buClr>
              <a:buSzPct val="60000"/>
              <a:buFont typeface="Wingdings" pitchFamily="2" charset="2"/>
              <a:buNone/>
              <a:tabLst/>
              <a:defRPr/>
            </a:pPr>
            <a:endParaRPr kumimoji="0" lang="en-US" sz="1400" b="0" i="0" u="none" strike="noStrike" kern="0" cap="none" spc="0" normalizeH="0" baseline="0" noProof="0" dirty="0">
              <a:ln>
                <a:noFill/>
              </a:ln>
              <a:solidFill>
                <a:srgbClr val="000000"/>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p:txBody>
      </p:sp>
    </p:spTree>
    <p:extLst>
      <p:ext uri="{BB962C8B-B14F-4D97-AF65-F5344CB8AC3E}">
        <p14:creationId xmlns:p14="http://schemas.microsoft.com/office/powerpoint/2010/main" val="835231782"/>
      </p:ext>
    </p:extLst>
  </p:cSld>
  <p:clrMapOvr>
    <a:masterClrMapping/>
  </p:clrMapOvr>
  <p:transition/>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CB8844-A7CC-0F42-B9D5-4EE4D8AC333B}"/>
              </a:ext>
            </a:extLst>
          </p:cNvPr>
          <p:cNvPicPr>
            <a:picLocks noChangeAspect="1"/>
          </p:cNvPicPr>
          <p:nvPr/>
        </p:nvPicPr>
        <p:blipFill>
          <a:blip r:embed="rId3"/>
          <a:stretch>
            <a:fillRect/>
          </a:stretch>
        </p:blipFill>
        <p:spPr>
          <a:xfrm>
            <a:off x="4196277" y="1015107"/>
            <a:ext cx="4768211" cy="4934173"/>
          </a:xfrm>
          <a:prstGeom prst="rect">
            <a:avLst/>
          </a:prstGeom>
        </p:spPr>
      </p:pic>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169011" y="132335"/>
            <a:ext cx="8894602" cy="606084"/>
          </a:xfrm>
        </p:spPr>
        <p:txBody>
          <a:bodyPr>
            <a:noAutofit/>
          </a:bodyPr>
          <a:lstStyle/>
          <a:p>
            <a:r>
              <a:rPr lang="en-US" sz="3600" b="1" dirty="0"/>
              <a:t>Processing-in-Memory Course (Spring 2023)</a:t>
            </a:r>
          </a:p>
        </p:txBody>
      </p:sp>
      <p:sp>
        <p:nvSpPr>
          <p:cNvPr id="6" name="Rectangle 5">
            <a:hlinkClick r:id="rId4"/>
            <a:extLst>
              <a:ext uri="{FF2B5EF4-FFF2-40B4-BE49-F238E27FC236}">
                <a16:creationId xmlns:a16="http://schemas.microsoft.com/office/drawing/2014/main" id="{5465C192-4893-AD4D-A97C-499395E42DF0}"/>
              </a:ext>
            </a:extLst>
          </p:cNvPr>
          <p:cNvSpPr/>
          <p:nvPr/>
        </p:nvSpPr>
        <p:spPr>
          <a:xfrm>
            <a:off x="5071306" y="5949280"/>
            <a:ext cx="3948947" cy="4001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hlinkClick r:id="rId5">
                  <a:extLst>
                    <a:ext uri="{A12FA001-AC4F-418D-AE19-62706E023703}">
                      <ahyp:hlinkClr xmlns:ahyp="http://schemas.microsoft.com/office/drawing/2018/hyperlinkcolor" val="tx"/>
                    </a:ext>
                  </a:extLst>
                </a:hlinkClick>
              </a:rPr>
              <a:t>https://safari.ethz.ch/projects_and_seminars/spring2023/doku.php?id=processing_in_memory</a:t>
            </a:r>
            <a:endParaRPr kumimoji="0" lang="en-US" sz="10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endParaRPr>
          </a:p>
        </p:txBody>
      </p:sp>
      <p:sp>
        <p:nvSpPr>
          <p:cNvPr id="8" name="Rectangle 7">
            <a:hlinkClick r:id="rId6"/>
            <a:extLst>
              <a:ext uri="{FF2B5EF4-FFF2-40B4-BE49-F238E27FC236}">
                <a16:creationId xmlns:a16="http://schemas.microsoft.com/office/drawing/2014/main" id="{80BF6774-805A-F446-B196-F40F5ED51380}"/>
              </a:ext>
            </a:extLst>
          </p:cNvPr>
          <p:cNvSpPr/>
          <p:nvPr/>
        </p:nvSpPr>
        <p:spPr>
          <a:xfrm>
            <a:off x="164318" y="6002760"/>
            <a:ext cx="4697615" cy="24622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hlinkClick r:id="rId7">
                  <a:extLst>
                    <a:ext uri="{A12FA001-AC4F-418D-AE19-62706E023703}">
                      <ahyp:hlinkClr xmlns:ahyp="http://schemas.microsoft.com/office/drawing/2018/hyperlinkcolor" val="tx"/>
                    </a:ext>
                  </a:extLst>
                </a:hlinkClick>
              </a:rPr>
              <a:t>https://www.youtube.com/playlist?list=PL5Q2soXY2Zi_EObuoAZVSq_o6UySWQHvZ</a:t>
            </a:r>
            <a:endParaRPr kumimoji="0" lang="en-US" sz="10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endParaRPr>
          </a:p>
        </p:txBody>
      </p:sp>
      <p:sp>
        <p:nvSpPr>
          <p:cNvPr id="10" name="Content Placeholder 2">
            <a:extLst>
              <a:ext uri="{FF2B5EF4-FFF2-40B4-BE49-F238E27FC236}">
                <a16:creationId xmlns:a16="http://schemas.microsoft.com/office/drawing/2014/main" id="{FE43B7B2-0E26-1843-96D5-E844119B5B4A}"/>
              </a:ext>
            </a:extLst>
          </p:cNvPr>
          <p:cNvSpPr>
            <a:spLocks noGrp="1"/>
          </p:cNvSpPr>
          <p:nvPr>
            <p:ph idx="1"/>
          </p:nvPr>
        </p:nvSpPr>
        <p:spPr>
          <a:xfrm>
            <a:off x="169011" y="936172"/>
            <a:ext cx="8894602" cy="4906721"/>
          </a:xfrm>
        </p:spPr>
        <p:txBody>
          <a:bodyPr>
            <a:normAutofit/>
          </a:bodyPr>
          <a:lstStyle/>
          <a:p>
            <a:r>
              <a:rPr lang="en-US" dirty="0"/>
              <a:t>Short weekly lectures</a:t>
            </a:r>
          </a:p>
          <a:p>
            <a:r>
              <a:rPr lang="en-US" dirty="0"/>
              <a:t>Hands-on projects</a:t>
            </a:r>
          </a:p>
        </p:txBody>
      </p:sp>
      <p:pic>
        <p:nvPicPr>
          <p:cNvPr id="9" name="Picture 8">
            <a:extLst>
              <a:ext uri="{FF2B5EF4-FFF2-40B4-BE49-F238E27FC236}">
                <a16:creationId xmlns:a16="http://schemas.microsoft.com/office/drawing/2014/main" id="{CF4F741A-415C-0C42-8D0C-08905F9B9CAA}"/>
              </a:ext>
            </a:extLst>
          </p:cNvPr>
          <p:cNvPicPr>
            <a:picLocks noChangeAspect="1"/>
          </p:cNvPicPr>
          <p:nvPr/>
        </p:nvPicPr>
        <p:blipFill>
          <a:blip r:embed="rId8"/>
          <a:stretch>
            <a:fillRect/>
          </a:stretch>
        </p:blipFill>
        <p:spPr>
          <a:xfrm>
            <a:off x="146314" y="2564904"/>
            <a:ext cx="4883772" cy="3428932"/>
          </a:xfrm>
          <a:prstGeom prst="rect">
            <a:avLst/>
          </a:prstGeom>
        </p:spPr>
      </p:pic>
    </p:spTree>
    <p:extLst>
      <p:ext uri="{BB962C8B-B14F-4D97-AF65-F5344CB8AC3E}">
        <p14:creationId xmlns:p14="http://schemas.microsoft.com/office/powerpoint/2010/main" val="3844682037"/>
      </p:ext>
    </p:extLst>
  </p:cSld>
  <p:clrMapOvr>
    <a:masterClrMapping/>
  </p:clrMapOvr>
  <p:transition/>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FE43B7B2-0E26-1843-96D5-E844119B5B4A}"/>
              </a:ext>
            </a:extLst>
          </p:cNvPr>
          <p:cNvSpPr>
            <a:spLocks noGrp="1"/>
          </p:cNvSpPr>
          <p:nvPr>
            <p:ph idx="1"/>
          </p:nvPr>
        </p:nvSpPr>
        <p:spPr>
          <a:xfrm>
            <a:off x="169011" y="936172"/>
            <a:ext cx="8894602" cy="5574797"/>
          </a:xfrm>
        </p:spPr>
        <p:txBody>
          <a:bodyPr>
            <a:normAutofit/>
          </a:bodyPr>
          <a:lstStyle/>
          <a:p>
            <a:r>
              <a:rPr lang="en-US" dirty="0"/>
              <a:t>Short weekly lectures</a:t>
            </a:r>
          </a:p>
          <a:p>
            <a:r>
              <a:rPr lang="en-US" dirty="0"/>
              <a:t>Hands-on projects</a:t>
            </a:r>
          </a:p>
        </p:txBody>
      </p:sp>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169011" y="132335"/>
            <a:ext cx="8894602" cy="606084"/>
          </a:xfrm>
        </p:spPr>
        <p:txBody>
          <a:bodyPr>
            <a:noAutofit/>
          </a:bodyPr>
          <a:lstStyle/>
          <a:p>
            <a:r>
              <a:rPr lang="en-US" sz="3600" b="1" dirty="0"/>
              <a:t>Processing-in-Memory Course (Fall 2022)</a:t>
            </a:r>
          </a:p>
        </p:txBody>
      </p:sp>
      <p:sp>
        <p:nvSpPr>
          <p:cNvPr id="6" name="Rectangle 5">
            <a:hlinkClick r:id="rId3"/>
            <a:extLst>
              <a:ext uri="{FF2B5EF4-FFF2-40B4-BE49-F238E27FC236}">
                <a16:creationId xmlns:a16="http://schemas.microsoft.com/office/drawing/2014/main" id="{5465C192-4893-AD4D-A97C-499395E42DF0}"/>
              </a:ext>
            </a:extLst>
          </p:cNvPr>
          <p:cNvSpPr/>
          <p:nvPr/>
        </p:nvSpPr>
        <p:spPr>
          <a:xfrm>
            <a:off x="4704440" y="5589240"/>
            <a:ext cx="4315813" cy="52322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https://safari.ethz.ch/projects_and_seminars/fall2022/doku.php?id=processing_in_memory</a:t>
            </a:r>
            <a:endParaRPr kumimoji="0" lang="en-US" sz="1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endParaRPr>
          </a:p>
        </p:txBody>
      </p:sp>
      <p:sp>
        <p:nvSpPr>
          <p:cNvPr id="8" name="Rectangle 7">
            <a:hlinkClick r:id="rId5"/>
            <a:extLst>
              <a:ext uri="{FF2B5EF4-FFF2-40B4-BE49-F238E27FC236}">
                <a16:creationId xmlns:a16="http://schemas.microsoft.com/office/drawing/2014/main" id="{80BF6774-805A-F446-B196-F40F5ED51380}"/>
              </a:ext>
            </a:extLst>
          </p:cNvPr>
          <p:cNvSpPr/>
          <p:nvPr/>
        </p:nvSpPr>
        <p:spPr>
          <a:xfrm>
            <a:off x="-36512" y="6032321"/>
            <a:ext cx="5184837" cy="27699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hlinkClick r:id="rId6">
                  <a:extLst>
                    <a:ext uri="{A12FA001-AC4F-418D-AE19-62706E023703}">
                      <ahyp:hlinkClr xmlns:ahyp="http://schemas.microsoft.com/office/drawing/2018/hyperlinkcolor" val="tx"/>
                    </a:ext>
                  </a:extLst>
                </a:hlinkClick>
              </a:rPr>
              <a:t>https://youtube.com/playlist?list=PL5Q2soXY2Zi8KzG2CQYRNQOVD0GOBrnKy</a:t>
            </a:r>
            <a:endParaRPr kumimoji="0" lang="en-US" sz="12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endParaRPr>
          </a:p>
        </p:txBody>
      </p:sp>
      <p:pic>
        <p:nvPicPr>
          <p:cNvPr id="3" name="Picture 2">
            <a:extLst>
              <a:ext uri="{FF2B5EF4-FFF2-40B4-BE49-F238E27FC236}">
                <a16:creationId xmlns:a16="http://schemas.microsoft.com/office/drawing/2014/main" id="{08161D9B-CF21-FF45-BB2F-E2DC728F1C12}"/>
              </a:ext>
            </a:extLst>
          </p:cNvPr>
          <p:cNvPicPr>
            <a:picLocks noChangeAspect="1"/>
          </p:cNvPicPr>
          <p:nvPr/>
        </p:nvPicPr>
        <p:blipFill>
          <a:blip r:embed="rId7"/>
          <a:stretch>
            <a:fillRect/>
          </a:stretch>
        </p:blipFill>
        <p:spPr>
          <a:xfrm>
            <a:off x="3846992" y="977927"/>
            <a:ext cx="5184837" cy="4507947"/>
          </a:xfrm>
          <a:prstGeom prst="rect">
            <a:avLst/>
          </a:prstGeom>
        </p:spPr>
      </p:pic>
      <p:pic>
        <p:nvPicPr>
          <p:cNvPr id="5" name="Picture 4">
            <a:extLst>
              <a:ext uri="{FF2B5EF4-FFF2-40B4-BE49-F238E27FC236}">
                <a16:creationId xmlns:a16="http://schemas.microsoft.com/office/drawing/2014/main" id="{4875F4F1-5F6E-564E-8497-040B8CC6E661}"/>
              </a:ext>
            </a:extLst>
          </p:cNvPr>
          <p:cNvPicPr>
            <a:picLocks noChangeAspect="1"/>
          </p:cNvPicPr>
          <p:nvPr/>
        </p:nvPicPr>
        <p:blipFill>
          <a:blip r:embed="rId8"/>
          <a:stretch>
            <a:fillRect/>
          </a:stretch>
        </p:blipFill>
        <p:spPr>
          <a:xfrm>
            <a:off x="112171" y="2533983"/>
            <a:ext cx="4592269" cy="3445386"/>
          </a:xfrm>
          <a:prstGeom prst="rect">
            <a:avLst/>
          </a:prstGeom>
        </p:spPr>
      </p:pic>
    </p:spTree>
    <p:extLst>
      <p:ext uri="{BB962C8B-B14F-4D97-AF65-F5344CB8AC3E}">
        <p14:creationId xmlns:p14="http://schemas.microsoft.com/office/powerpoint/2010/main" val="4179837707"/>
      </p:ext>
    </p:extLst>
  </p:cSld>
  <p:clrMapOvr>
    <a:masterClrMapping/>
  </p:clrMapOvr>
  <p:transition/>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169011" y="132335"/>
            <a:ext cx="8894602" cy="606084"/>
          </a:xfrm>
        </p:spPr>
        <p:txBody>
          <a:bodyPr>
            <a:noAutofit/>
          </a:bodyPr>
          <a:lstStyle/>
          <a:p>
            <a:r>
              <a:rPr lang="en-US" sz="3600" dirty="0"/>
              <a:t>Real PIM Tutorial (HPCA 2023)</a:t>
            </a:r>
          </a:p>
        </p:txBody>
      </p:sp>
      <p:sp>
        <p:nvSpPr>
          <p:cNvPr id="10" name="Content Placeholder 2">
            <a:extLst>
              <a:ext uri="{FF2B5EF4-FFF2-40B4-BE49-F238E27FC236}">
                <a16:creationId xmlns:a16="http://schemas.microsoft.com/office/drawing/2014/main" id="{FE43B7B2-0E26-1843-96D5-E844119B5B4A}"/>
              </a:ext>
            </a:extLst>
          </p:cNvPr>
          <p:cNvSpPr>
            <a:spLocks noGrp="1"/>
          </p:cNvSpPr>
          <p:nvPr>
            <p:ph idx="1"/>
          </p:nvPr>
        </p:nvSpPr>
        <p:spPr>
          <a:xfrm>
            <a:off x="169011" y="878297"/>
            <a:ext cx="8894602" cy="5574797"/>
          </a:xfrm>
        </p:spPr>
        <p:txBody>
          <a:bodyPr>
            <a:normAutofit/>
          </a:bodyPr>
          <a:lstStyle/>
          <a:p>
            <a:r>
              <a:rPr lang="en-US" dirty="0"/>
              <a:t>February 26: Lectures + Hands-on labs + Invited Talks</a:t>
            </a:r>
          </a:p>
        </p:txBody>
      </p:sp>
      <p:pic>
        <p:nvPicPr>
          <p:cNvPr id="4" name="Picture 3">
            <a:extLst>
              <a:ext uri="{FF2B5EF4-FFF2-40B4-BE49-F238E27FC236}">
                <a16:creationId xmlns:a16="http://schemas.microsoft.com/office/drawing/2014/main" id="{FBF26A4B-34F2-8142-864E-EB19E13266C5}"/>
              </a:ext>
            </a:extLst>
          </p:cNvPr>
          <p:cNvPicPr>
            <a:picLocks noChangeAspect="1"/>
          </p:cNvPicPr>
          <p:nvPr/>
        </p:nvPicPr>
        <p:blipFill>
          <a:blip r:embed="rId3"/>
          <a:stretch>
            <a:fillRect/>
          </a:stretch>
        </p:blipFill>
        <p:spPr>
          <a:xfrm>
            <a:off x="169011" y="1363718"/>
            <a:ext cx="3841461" cy="2833173"/>
          </a:xfrm>
          <a:prstGeom prst="rect">
            <a:avLst/>
          </a:prstGeom>
        </p:spPr>
      </p:pic>
      <p:pic>
        <p:nvPicPr>
          <p:cNvPr id="3" name="Picture 2">
            <a:extLst>
              <a:ext uri="{FF2B5EF4-FFF2-40B4-BE49-F238E27FC236}">
                <a16:creationId xmlns:a16="http://schemas.microsoft.com/office/drawing/2014/main" id="{2683F126-CB84-8E4B-85E5-D542C93B9352}"/>
              </a:ext>
            </a:extLst>
          </p:cNvPr>
          <p:cNvPicPr>
            <a:picLocks noChangeAspect="1"/>
          </p:cNvPicPr>
          <p:nvPr/>
        </p:nvPicPr>
        <p:blipFill>
          <a:blip r:embed="rId4"/>
          <a:stretch>
            <a:fillRect/>
          </a:stretch>
        </p:blipFill>
        <p:spPr>
          <a:xfrm>
            <a:off x="169011" y="4304043"/>
            <a:ext cx="4273613" cy="2149051"/>
          </a:xfrm>
          <a:prstGeom prst="rect">
            <a:avLst/>
          </a:prstGeom>
        </p:spPr>
      </p:pic>
      <p:pic>
        <p:nvPicPr>
          <p:cNvPr id="5" name="Picture 4">
            <a:extLst>
              <a:ext uri="{FF2B5EF4-FFF2-40B4-BE49-F238E27FC236}">
                <a16:creationId xmlns:a16="http://schemas.microsoft.com/office/drawing/2014/main" id="{B0065DBD-14DB-5E4E-9289-1D8D2F26B74D}"/>
              </a:ext>
            </a:extLst>
          </p:cNvPr>
          <p:cNvPicPr>
            <a:picLocks noChangeAspect="1"/>
          </p:cNvPicPr>
          <p:nvPr/>
        </p:nvPicPr>
        <p:blipFill>
          <a:blip r:embed="rId5"/>
          <a:stretch>
            <a:fillRect/>
          </a:stretch>
        </p:blipFill>
        <p:spPr>
          <a:xfrm>
            <a:off x="4556171" y="1359270"/>
            <a:ext cx="4129452" cy="2944773"/>
          </a:xfrm>
          <a:prstGeom prst="rect">
            <a:avLst/>
          </a:prstGeom>
        </p:spPr>
      </p:pic>
      <p:sp>
        <p:nvSpPr>
          <p:cNvPr id="9" name="Rectangle 8">
            <a:hlinkClick r:id="rId6"/>
            <a:extLst>
              <a:ext uri="{FF2B5EF4-FFF2-40B4-BE49-F238E27FC236}">
                <a16:creationId xmlns:a16="http://schemas.microsoft.com/office/drawing/2014/main" id="{0425CB07-FD9D-B147-B9DD-CBEB73E9AE34}"/>
              </a:ext>
            </a:extLst>
          </p:cNvPr>
          <p:cNvSpPr/>
          <p:nvPr/>
        </p:nvSpPr>
        <p:spPr>
          <a:xfrm>
            <a:off x="4953642" y="4336761"/>
            <a:ext cx="3731981" cy="83099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hlinkClick r:id="rId7">
                  <a:extLst>
                    <a:ext uri="{A12FA001-AC4F-418D-AE19-62706E023703}">
                      <ahyp:hlinkClr xmlns:ahyp="http://schemas.microsoft.com/office/drawing/2018/hyperlinkcolor" val="tx"/>
                    </a:ext>
                  </a:extLst>
                </a:hlinkClick>
              </a:rPr>
              <a:t>https://www.youtube.com/watch?v=f5-nT1tbz5w</a:t>
            </a:r>
            <a:r>
              <a:rPr kumimoji="0" lang="en-US" sz="2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rPr>
              <a:t> </a:t>
            </a:r>
          </a:p>
        </p:txBody>
      </p:sp>
      <p:sp>
        <p:nvSpPr>
          <p:cNvPr id="8" name="Rectangle 7">
            <a:hlinkClick r:id="rId6"/>
            <a:extLst>
              <a:ext uri="{FF2B5EF4-FFF2-40B4-BE49-F238E27FC236}">
                <a16:creationId xmlns:a16="http://schemas.microsoft.com/office/drawing/2014/main" id="{80BF6774-805A-F446-B196-F40F5ED51380}"/>
              </a:ext>
            </a:extLst>
          </p:cNvPr>
          <p:cNvSpPr/>
          <p:nvPr/>
        </p:nvSpPr>
        <p:spPr>
          <a:xfrm>
            <a:off x="4616312" y="5517232"/>
            <a:ext cx="4009449"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hlinkClick r:id="rId8">
                  <a:extLst>
                    <a:ext uri="{A12FA001-AC4F-418D-AE19-62706E023703}">
                      <ahyp:hlinkClr xmlns:ahyp="http://schemas.microsoft.com/office/drawing/2018/hyperlinkcolor" val="tx"/>
                    </a:ext>
                  </a:extLst>
                </a:hlinkClick>
              </a:rPr>
              <a:t>https://events.safari.ethz.ch/real-pim-tutorial/</a:t>
            </a:r>
            <a:endParaRPr kumimoji="0" lang="en-US" sz="2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endParaRPr>
          </a:p>
        </p:txBody>
      </p:sp>
    </p:spTree>
    <p:extLst>
      <p:ext uri="{BB962C8B-B14F-4D97-AF65-F5344CB8AC3E}">
        <p14:creationId xmlns:p14="http://schemas.microsoft.com/office/powerpoint/2010/main" val="250190603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Perils of Processor-Centric Design</a:t>
            </a:r>
          </a:p>
        </p:txBody>
      </p:sp>
      <p:sp>
        <p:nvSpPr>
          <p:cNvPr id="3" name="Content Placeholder 2"/>
          <p:cNvSpPr>
            <a:spLocks noGrp="1"/>
          </p:cNvSpPr>
          <p:nvPr>
            <p:ph idx="1"/>
          </p:nvPr>
        </p:nvSpPr>
        <p:spPr>
          <a:xfrm>
            <a:off x="228600" y="683549"/>
            <a:ext cx="8915400" cy="5193723"/>
          </a:xfrm>
        </p:spPr>
        <p:txBody>
          <a:bodyPr/>
          <a:lstStyle/>
          <a:p>
            <a:endParaRPr lang="en-US" dirty="0">
              <a:solidFill>
                <a:srgbClr val="FF0000"/>
              </a:solidFill>
            </a:endParaRPr>
          </a:p>
          <a:p>
            <a:r>
              <a:rPr lang="en-US" dirty="0">
                <a:solidFill>
                  <a:srgbClr val="FF0000"/>
                </a:solidFill>
              </a:rPr>
              <a:t>Grossly-imbalanced systems</a:t>
            </a:r>
          </a:p>
          <a:p>
            <a:pPr lvl="1"/>
            <a:r>
              <a:rPr lang="en-US" dirty="0"/>
              <a:t>Processing done only in </a:t>
            </a:r>
            <a:r>
              <a:rPr lang="en-US" b="1" dirty="0"/>
              <a:t>one</a:t>
            </a:r>
            <a:r>
              <a:rPr lang="en-US" dirty="0"/>
              <a:t> </a:t>
            </a:r>
            <a:r>
              <a:rPr lang="en-US" b="1" dirty="0"/>
              <a:t>place</a:t>
            </a:r>
          </a:p>
          <a:p>
            <a:pPr lvl="1"/>
            <a:r>
              <a:rPr lang="en-US" dirty="0"/>
              <a:t>All else just stores and moves data: </a:t>
            </a:r>
            <a:r>
              <a:rPr lang="en-US" b="1" dirty="0"/>
              <a:t>data moves a lot</a:t>
            </a:r>
          </a:p>
          <a:p>
            <a:pPr marL="344487" lvl="1" indent="0">
              <a:buNone/>
            </a:pPr>
            <a:r>
              <a:rPr lang="en-US" dirty="0">
                <a:solidFill>
                  <a:srgbClr val="0000FF"/>
                </a:solidFill>
                <a:sym typeface="Wingdings"/>
              </a:rPr>
              <a:t> Energy inefficient </a:t>
            </a:r>
          </a:p>
          <a:p>
            <a:pPr marL="344487" lvl="1" indent="0">
              <a:buNone/>
            </a:pPr>
            <a:r>
              <a:rPr lang="en-US" dirty="0">
                <a:solidFill>
                  <a:srgbClr val="0000FF"/>
                </a:solidFill>
                <a:sym typeface="Wingdings"/>
              </a:rPr>
              <a:t> Low performance</a:t>
            </a:r>
          </a:p>
          <a:p>
            <a:pPr marL="344487" lvl="1" indent="0">
              <a:buNone/>
            </a:pPr>
            <a:r>
              <a:rPr lang="en-US" dirty="0">
                <a:solidFill>
                  <a:srgbClr val="0000FF"/>
                </a:solidFill>
                <a:sym typeface="Wingdings"/>
              </a:rPr>
              <a:t> Complex</a:t>
            </a:r>
            <a:endParaRPr lang="en-US" dirty="0">
              <a:solidFill>
                <a:srgbClr val="0000FF"/>
              </a:solidFill>
            </a:endParaRPr>
          </a:p>
          <a:p>
            <a:pPr marL="0" indent="0">
              <a:buNone/>
            </a:pPr>
            <a:endParaRPr lang="en-US" dirty="0">
              <a:solidFill>
                <a:srgbClr val="FF0000"/>
              </a:solidFill>
            </a:endParaRPr>
          </a:p>
          <a:p>
            <a:r>
              <a:rPr lang="en-US" dirty="0">
                <a:solidFill>
                  <a:srgbClr val="FF0000"/>
                </a:solidFill>
              </a:rPr>
              <a:t>Overly complex and bloated processor (and accelerators)</a:t>
            </a:r>
          </a:p>
          <a:p>
            <a:pPr lvl="1"/>
            <a:r>
              <a:rPr lang="en-US" dirty="0"/>
              <a:t>To tolerate data access from memory</a:t>
            </a:r>
          </a:p>
          <a:p>
            <a:pPr lvl="1"/>
            <a:r>
              <a:rPr lang="en-US" dirty="0"/>
              <a:t>Complex hierarchies and mechanisms </a:t>
            </a:r>
          </a:p>
          <a:p>
            <a:pPr marL="344487" lvl="1" indent="0">
              <a:buNone/>
            </a:pPr>
            <a:r>
              <a:rPr lang="en-US" dirty="0">
                <a:solidFill>
                  <a:srgbClr val="0000FF"/>
                </a:solidFill>
                <a:sym typeface="Wingdings"/>
              </a:rPr>
              <a:t> Energy inefficient </a:t>
            </a:r>
          </a:p>
          <a:p>
            <a:pPr marL="344487" lvl="1" indent="0">
              <a:buNone/>
            </a:pPr>
            <a:r>
              <a:rPr lang="en-US" dirty="0">
                <a:solidFill>
                  <a:srgbClr val="0000FF"/>
                </a:solidFill>
                <a:sym typeface="Wingdings"/>
              </a:rPr>
              <a:t> Low performance</a:t>
            </a:r>
          </a:p>
          <a:p>
            <a:pPr marL="344487" lvl="1" indent="0">
              <a:buNone/>
            </a:pPr>
            <a:r>
              <a:rPr lang="en-US" dirty="0">
                <a:solidFill>
                  <a:srgbClr val="0000FF"/>
                </a:solidFill>
                <a:sym typeface="Wingdings"/>
              </a:rPr>
              <a:t> Complex</a:t>
            </a:r>
            <a:endParaRPr lang="en-US" dirty="0">
              <a:solidFill>
                <a:srgbClr val="0000FF"/>
              </a:solidFill>
            </a:endParaRPr>
          </a:p>
          <a:p>
            <a:pPr lvl="1"/>
            <a:endParaRPr lang="en-US" dirty="0"/>
          </a:p>
          <a:p>
            <a:pPr lvl="1"/>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Tree>
    <p:extLst>
      <p:ext uri="{BB962C8B-B14F-4D97-AF65-F5344CB8AC3E}">
        <p14:creationId xmlns:p14="http://schemas.microsoft.com/office/powerpoint/2010/main" val="3167686934"/>
      </p:ext>
    </p:extLst>
  </p:cSld>
  <p:clrMapOvr>
    <a:masterClrMapping/>
  </p:clrMapOvr>
  <p:transition/>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169011" y="132335"/>
            <a:ext cx="8894602" cy="606084"/>
          </a:xfrm>
        </p:spPr>
        <p:txBody>
          <a:bodyPr>
            <a:noAutofit/>
          </a:bodyPr>
          <a:lstStyle/>
          <a:p>
            <a:r>
              <a:rPr lang="en-US" sz="3600" dirty="0"/>
              <a:t>Real PIM Tutorial (ASPLOS 2023)</a:t>
            </a:r>
          </a:p>
        </p:txBody>
      </p:sp>
      <p:sp>
        <p:nvSpPr>
          <p:cNvPr id="8" name="Rectangle 7">
            <a:hlinkClick r:id="rId3"/>
            <a:extLst>
              <a:ext uri="{FF2B5EF4-FFF2-40B4-BE49-F238E27FC236}">
                <a16:creationId xmlns:a16="http://schemas.microsoft.com/office/drawing/2014/main" id="{80BF6774-805A-F446-B196-F40F5ED51380}"/>
              </a:ext>
            </a:extLst>
          </p:cNvPr>
          <p:cNvSpPr/>
          <p:nvPr/>
        </p:nvSpPr>
        <p:spPr>
          <a:xfrm>
            <a:off x="5076590" y="5560114"/>
            <a:ext cx="413279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https://events.safari.ethz.ch/asplos-pim-tutorial/</a:t>
            </a: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10" name="Content Placeholder 2">
            <a:extLst>
              <a:ext uri="{FF2B5EF4-FFF2-40B4-BE49-F238E27FC236}">
                <a16:creationId xmlns:a16="http://schemas.microsoft.com/office/drawing/2014/main" id="{FE43B7B2-0E26-1843-96D5-E844119B5B4A}"/>
              </a:ext>
            </a:extLst>
          </p:cNvPr>
          <p:cNvSpPr>
            <a:spLocks noGrp="1"/>
          </p:cNvSpPr>
          <p:nvPr>
            <p:ph idx="1"/>
          </p:nvPr>
        </p:nvSpPr>
        <p:spPr>
          <a:xfrm>
            <a:off x="169011" y="878297"/>
            <a:ext cx="8894602" cy="5574797"/>
          </a:xfrm>
        </p:spPr>
        <p:txBody>
          <a:bodyPr>
            <a:normAutofit/>
          </a:bodyPr>
          <a:lstStyle/>
          <a:p>
            <a:r>
              <a:rPr lang="en-US" dirty="0"/>
              <a:t>March 26: Lectures + Hands-on labs + Invited talks</a:t>
            </a:r>
          </a:p>
        </p:txBody>
      </p:sp>
      <p:pic>
        <p:nvPicPr>
          <p:cNvPr id="3" name="Picture 2">
            <a:extLst>
              <a:ext uri="{FF2B5EF4-FFF2-40B4-BE49-F238E27FC236}">
                <a16:creationId xmlns:a16="http://schemas.microsoft.com/office/drawing/2014/main" id="{FFEE78B6-7082-8F4F-83C3-3CBD0E8F55F2}"/>
              </a:ext>
            </a:extLst>
          </p:cNvPr>
          <p:cNvPicPr>
            <a:picLocks noChangeAspect="1"/>
          </p:cNvPicPr>
          <p:nvPr/>
        </p:nvPicPr>
        <p:blipFill>
          <a:blip r:embed="rId5"/>
          <a:stretch>
            <a:fillRect/>
          </a:stretch>
        </p:blipFill>
        <p:spPr>
          <a:xfrm>
            <a:off x="394377" y="1297886"/>
            <a:ext cx="3841200" cy="3298310"/>
          </a:xfrm>
          <a:prstGeom prst="rect">
            <a:avLst/>
          </a:prstGeom>
        </p:spPr>
      </p:pic>
      <p:pic>
        <p:nvPicPr>
          <p:cNvPr id="5" name="Picture 4">
            <a:extLst>
              <a:ext uri="{FF2B5EF4-FFF2-40B4-BE49-F238E27FC236}">
                <a16:creationId xmlns:a16="http://schemas.microsoft.com/office/drawing/2014/main" id="{37D627B2-6E32-4B4C-B315-4D68EF649815}"/>
              </a:ext>
            </a:extLst>
          </p:cNvPr>
          <p:cNvPicPr>
            <a:picLocks noChangeAspect="1"/>
          </p:cNvPicPr>
          <p:nvPr/>
        </p:nvPicPr>
        <p:blipFill>
          <a:blip r:embed="rId6"/>
          <a:stretch>
            <a:fillRect/>
          </a:stretch>
        </p:blipFill>
        <p:spPr>
          <a:xfrm>
            <a:off x="4842189" y="1297886"/>
            <a:ext cx="4132800" cy="2947161"/>
          </a:xfrm>
          <a:prstGeom prst="rect">
            <a:avLst/>
          </a:prstGeom>
        </p:spPr>
      </p:pic>
      <p:pic>
        <p:nvPicPr>
          <p:cNvPr id="4" name="Picture 3">
            <a:extLst>
              <a:ext uri="{FF2B5EF4-FFF2-40B4-BE49-F238E27FC236}">
                <a16:creationId xmlns:a16="http://schemas.microsoft.com/office/drawing/2014/main" id="{B99EEEE7-9546-C543-8892-1CEE13106392}"/>
              </a:ext>
            </a:extLst>
          </p:cNvPr>
          <p:cNvPicPr>
            <a:picLocks noChangeAspect="1"/>
          </p:cNvPicPr>
          <p:nvPr/>
        </p:nvPicPr>
        <p:blipFill>
          <a:blip r:embed="rId7"/>
          <a:stretch>
            <a:fillRect/>
          </a:stretch>
        </p:blipFill>
        <p:spPr>
          <a:xfrm>
            <a:off x="288072" y="3761772"/>
            <a:ext cx="4712456" cy="2656597"/>
          </a:xfrm>
          <a:prstGeom prst="rect">
            <a:avLst/>
          </a:prstGeom>
        </p:spPr>
      </p:pic>
      <p:sp>
        <p:nvSpPr>
          <p:cNvPr id="9" name="Rectangle 8">
            <a:hlinkClick r:id="rId3"/>
            <a:extLst>
              <a:ext uri="{FF2B5EF4-FFF2-40B4-BE49-F238E27FC236}">
                <a16:creationId xmlns:a16="http://schemas.microsoft.com/office/drawing/2014/main" id="{00B5CE6A-402F-4D43-947F-D29241FBA965}"/>
              </a:ext>
            </a:extLst>
          </p:cNvPr>
          <p:cNvSpPr/>
          <p:nvPr/>
        </p:nvSpPr>
        <p:spPr>
          <a:xfrm>
            <a:off x="5153372" y="4437407"/>
            <a:ext cx="3836425"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https://</a:t>
            </a:r>
            <a:r>
              <a:rPr kumimoji="0" lang="en-US" sz="2000" b="1" i="0" u="none" strike="noStrike" kern="1200" cap="none" spc="0" normalizeH="0" baseline="0" noProof="0" dirty="0" err="1">
                <a:ln>
                  <a:noFill/>
                </a:ln>
                <a:solidFill>
                  <a:srgbClr val="0000FF"/>
                </a:solidFill>
                <a:effectLst/>
                <a:uLnTx/>
                <a:uFillTx/>
                <a:latin typeface="Tahoma"/>
                <a:ea typeface="ＭＳ Ｐゴシック" panose="020B0600070205080204" pitchFamily="34" charset="-128"/>
                <a:cs typeface="+mn-cs"/>
              </a:rPr>
              <a:t>www.youtube.com</a:t>
            </a: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a:t>
            </a:r>
            <a:r>
              <a:rPr kumimoji="0" lang="en-US" sz="2000" b="1" i="0" u="none" strike="noStrike" kern="1200" cap="none" spc="0" normalizeH="0" baseline="0" noProof="0" dirty="0" err="1">
                <a:ln>
                  <a:noFill/>
                </a:ln>
                <a:solidFill>
                  <a:srgbClr val="0000FF"/>
                </a:solidFill>
                <a:effectLst/>
                <a:uLnTx/>
                <a:uFillTx/>
                <a:latin typeface="Tahoma"/>
                <a:ea typeface="ＭＳ Ｐゴシック" panose="020B0600070205080204" pitchFamily="34" charset="-128"/>
                <a:cs typeface="+mn-cs"/>
              </a:rPr>
              <a:t>watch?v</a:t>
            </a: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=oYCaLcT0Kmo</a:t>
            </a:r>
          </a:p>
        </p:txBody>
      </p:sp>
    </p:spTree>
    <p:extLst>
      <p:ext uri="{BB962C8B-B14F-4D97-AF65-F5344CB8AC3E}">
        <p14:creationId xmlns:p14="http://schemas.microsoft.com/office/powerpoint/2010/main" val="3462779114"/>
      </p:ext>
    </p:extLst>
  </p:cSld>
  <p:clrMapOvr>
    <a:masterClrMapping/>
  </p:clrMapOvr>
  <p:transition/>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FE43B7B2-0E26-1843-96D5-E844119B5B4A}"/>
              </a:ext>
            </a:extLst>
          </p:cNvPr>
          <p:cNvSpPr>
            <a:spLocks noGrp="1"/>
          </p:cNvSpPr>
          <p:nvPr>
            <p:ph idx="1"/>
          </p:nvPr>
        </p:nvSpPr>
        <p:spPr>
          <a:xfrm>
            <a:off x="169011" y="878297"/>
            <a:ext cx="8894602" cy="5574797"/>
          </a:xfrm>
        </p:spPr>
        <p:txBody>
          <a:bodyPr>
            <a:normAutofit/>
          </a:bodyPr>
          <a:lstStyle/>
          <a:p>
            <a:r>
              <a:rPr lang="en-US" dirty="0"/>
              <a:t>June 18: Lectures + Hands-on labs + Invited talks</a:t>
            </a:r>
          </a:p>
        </p:txBody>
      </p:sp>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169011" y="132335"/>
            <a:ext cx="8894602" cy="606084"/>
          </a:xfrm>
        </p:spPr>
        <p:txBody>
          <a:bodyPr>
            <a:noAutofit/>
          </a:bodyPr>
          <a:lstStyle/>
          <a:p>
            <a:r>
              <a:rPr lang="en-US" sz="3600" dirty="0"/>
              <a:t>Real PIM Tutorial </a:t>
            </a:r>
            <a:r>
              <a:rPr lang="en-US" sz="3000" b="1" dirty="0"/>
              <a:t>[ISCA 2023]</a:t>
            </a:r>
          </a:p>
        </p:txBody>
      </p:sp>
      <p:sp>
        <p:nvSpPr>
          <p:cNvPr id="8" name="Rectangle 7">
            <a:hlinkClick r:id="rId3"/>
            <a:extLst>
              <a:ext uri="{FF2B5EF4-FFF2-40B4-BE49-F238E27FC236}">
                <a16:creationId xmlns:a16="http://schemas.microsoft.com/office/drawing/2014/main" id="{80BF6774-805A-F446-B196-F40F5ED51380}"/>
              </a:ext>
            </a:extLst>
          </p:cNvPr>
          <p:cNvSpPr/>
          <p:nvPr/>
        </p:nvSpPr>
        <p:spPr>
          <a:xfrm>
            <a:off x="5076591" y="5560114"/>
            <a:ext cx="4067410"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4">
                  <a:extLst>
                    <a:ext uri="{A12FA001-AC4F-418D-AE19-62706E023703}">
                      <ahyp:hlinkClr xmlns:ahyp="http://schemas.microsoft.com/office/drawing/2018/hyperlinkcolor" val="tx"/>
                    </a:ext>
                  </a:extLst>
                </a:hlinkClick>
              </a:rPr>
              <a:t>https://events.safari.ethz.ch/isca-pim-tutorial/</a:t>
            </a: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
        <p:nvSpPr>
          <p:cNvPr id="9" name="Rectangle 8">
            <a:hlinkClick r:id="rId3"/>
            <a:extLst>
              <a:ext uri="{FF2B5EF4-FFF2-40B4-BE49-F238E27FC236}">
                <a16:creationId xmlns:a16="http://schemas.microsoft.com/office/drawing/2014/main" id="{00B5CE6A-402F-4D43-947F-D29241FBA965}"/>
              </a:ext>
            </a:extLst>
          </p:cNvPr>
          <p:cNvSpPr/>
          <p:nvPr/>
        </p:nvSpPr>
        <p:spPr>
          <a:xfrm>
            <a:off x="5153372" y="4437407"/>
            <a:ext cx="3836425"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5">
                  <a:extLst>
                    <a:ext uri="{A12FA001-AC4F-418D-AE19-62706E023703}">
                      <ahyp:hlinkClr xmlns:ahyp="http://schemas.microsoft.com/office/drawing/2018/hyperlinkcolor" val="tx"/>
                    </a:ext>
                  </a:extLst>
                </a:hlinkClick>
              </a:rPr>
              <a:t>https://www.youtube.com/live/GIb5EgSrWk0</a:t>
            </a:r>
            <a:r>
              <a:rPr kumimoji="0" lang="en-US" sz="20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pic>
        <p:nvPicPr>
          <p:cNvPr id="1026" name="Picture 2">
            <a:extLst>
              <a:ext uri="{FF2B5EF4-FFF2-40B4-BE49-F238E27FC236}">
                <a16:creationId xmlns:a16="http://schemas.microsoft.com/office/drawing/2014/main" id="{428413E4-8C3D-4B26-3C8E-0BC409B052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4699" y="1329152"/>
            <a:ext cx="3992788" cy="22438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E1332AC-74CE-D052-B480-BBD900DDCEE9}"/>
              </a:ext>
            </a:extLst>
          </p:cNvPr>
          <p:cNvPicPr>
            <a:picLocks noChangeAspect="1"/>
          </p:cNvPicPr>
          <p:nvPr/>
        </p:nvPicPr>
        <p:blipFill>
          <a:blip r:embed="rId7"/>
          <a:stretch>
            <a:fillRect/>
          </a:stretch>
        </p:blipFill>
        <p:spPr>
          <a:xfrm>
            <a:off x="77818" y="3621824"/>
            <a:ext cx="5075554" cy="3047536"/>
          </a:xfrm>
          <a:prstGeom prst="rect">
            <a:avLst/>
          </a:prstGeom>
        </p:spPr>
      </p:pic>
      <p:pic>
        <p:nvPicPr>
          <p:cNvPr id="7" name="Picture 6">
            <a:extLst>
              <a:ext uri="{FF2B5EF4-FFF2-40B4-BE49-F238E27FC236}">
                <a16:creationId xmlns:a16="http://schemas.microsoft.com/office/drawing/2014/main" id="{8CF9ACDE-D4E9-7A90-1EBA-7613ABD8FC3B}"/>
              </a:ext>
            </a:extLst>
          </p:cNvPr>
          <p:cNvPicPr>
            <a:picLocks noChangeAspect="1"/>
          </p:cNvPicPr>
          <p:nvPr/>
        </p:nvPicPr>
        <p:blipFill>
          <a:blip r:embed="rId8"/>
          <a:stretch>
            <a:fillRect/>
          </a:stretch>
        </p:blipFill>
        <p:spPr>
          <a:xfrm>
            <a:off x="5247613" y="1329152"/>
            <a:ext cx="3815548" cy="2603904"/>
          </a:xfrm>
          <a:prstGeom prst="rect">
            <a:avLst/>
          </a:prstGeom>
        </p:spPr>
      </p:pic>
    </p:spTree>
    <p:extLst>
      <p:ext uri="{BB962C8B-B14F-4D97-AF65-F5344CB8AC3E}">
        <p14:creationId xmlns:p14="http://schemas.microsoft.com/office/powerpoint/2010/main" val="506099698"/>
      </p:ext>
    </p:extLst>
  </p:cSld>
  <p:clrMapOvr>
    <a:masterClrMapping/>
  </p:clrMapOvr>
  <p:transition/>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FE43B7B2-0E26-1843-96D5-E844119B5B4A}"/>
              </a:ext>
            </a:extLst>
          </p:cNvPr>
          <p:cNvSpPr>
            <a:spLocks noGrp="1"/>
          </p:cNvSpPr>
          <p:nvPr>
            <p:ph idx="1"/>
          </p:nvPr>
        </p:nvSpPr>
        <p:spPr>
          <a:xfrm>
            <a:off x="169011" y="1025585"/>
            <a:ext cx="8894602" cy="5574797"/>
          </a:xfrm>
        </p:spPr>
        <p:txBody>
          <a:bodyPr>
            <a:normAutofit/>
          </a:bodyPr>
          <a:lstStyle/>
          <a:p>
            <a:r>
              <a:rPr lang="en-US" dirty="0"/>
              <a:t> </a:t>
            </a:r>
            <a:r>
              <a:rPr lang="en-US" b="1" dirty="0">
                <a:solidFill>
                  <a:schemeClr val="accent2"/>
                </a:solidFill>
              </a:rPr>
              <a:t>October 29</a:t>
            </a:r>
            <a:r>
              <a:rPr lang="en-US" dirty="0"/>
              <a:t>: Lectures + Hands-on labs + Invited talks</a:t>
            </a:r>
          </a:p>
        </p:txBody>
      </p:sp>
      <p:sp>
        <p:nvSpPr>
          <p:cNvPr id="8" name="Rectangle 7">
            <a:hlinkClick r:id="rId3"/>
            <a:extLst>
              <a:ext uri="{FF2B5EF4-FFF2-40B4-BE49-F238E27FC236}">
                <a16:creationId xmlns:a16="http://schemas.microsoft.com/office/drawing/2014/main" id="{80BF6774-805A-F446-B196-F40F5ED51380}"/>
              </a:ext>
            </a:extLst>
          </p:cNvPr>
          <p:cNvSpPr/>
          <p:nvPr/>
        </p:nvSpPr>
        <p:spPr>
          <a:xfrm>
            <a:off x="4855528" y="5560114"/>
            <a:ext cx="4067410"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Corbel" panose="020B050302020402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https://events.safari.ethz.ch/micro-pim-tutorial</a:t>
            </a:r>
            <a:endParaRPr kumimoji="0" lang="en-US" sz="2000" b="1" i="0" u="none" strike="noStrike" kern="1200" cap="none" spc="0" normalizeH="0" baseline="0" noProof="0" dirty="0">
              <a:ln>
                <a:noFill/>
              </a:ln>
              <a:solidFill>
                <a:srgbClr val="0000FF"/>
              </a:solidFill>
              <a:effectLst/>
              <a:uLnTx/>
              <a:uFillTx/>
              <a:latin typeface="Corbel" panose="020B0503020204020204" pitchFamily="34" charset="0"/>
              <a:ea typeface="Tahoma" panose="020B0604030504040204" pitchFamily="34" charset="0"/>
              <a:cs typeface="Tahoma" panose="020B0604030504040204" pitchFamily="34" charset="0"/>
            </a:endParaRPr>
          </a:p>
        </p:txBody>
      </p:sp>
      <p:sp>
        <p:nvSpPr>
          <p:cNvPr id="9" name="Rectangle 8">
            <a:hlinkClick r:id="rId3"/>
            <a:extLst>
              <a:ext uri="{FF2B5EF4-FFF2-40B4-BE49-F238E27FC236}">
                <a16:creationId xmlns:a16="http://schemas.microsoft.com/office/drawing/2014/main" id="{00B5CE6A-402F-4D43-947F-D29241FBA965}"/>
              </a:ext>
            </a:extLst>
          </p:cNvPr>
          <p:cNvSpPr/>
          <p:nvPr/>
        </p:nvSpPr>
        <p:spPr>
          <a:xfrm>
            <a:off x="4922261" y="4437407"/>
            <a:ext cx="3836425"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Corbel" panose="020B050302020402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https://www.youtube.com/</a:t>
            </a:r>
            <a:br>
              <a:rPr kumimoji="0" lang="en-US" sz="2000" b="1" i="0" u="none" strike="noStrike" kern="1200" cap="none" spc="0" normalizeH="0" baseline="0" noProof="0" dirty="0">
                <a:ln>
                  <a:noFill/>
                </a:ln>
                <a:solidFill>
                  <a:srgbClr val="0000FF"/>
                </a:solidFill>
                <a:effectLst/>
                <a:uLnTx/>
                <a:uFillTx/>
                <a:latin typeface="Corbel" panose="020B050302020402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br>
            <a:r>
              <a:rPr kumimoji="0" lang="en-US" sz="2000" b="1" i="0" u="none" strike="noStrike" kern="1200" cap="none" spc="0" normalizeH="0" baseline="0" noProof="0" dirty="0">
                <a:ln>
                  <a:noFill/>
                </a:ln>
                <a:solidFill>
                  <a:srgbClr val="0000FF"/>
                </a:solidFill>
                <a:effectLst/>
                <a:uLnTx/>
                <a:uFillTx/>
                <a:latin typeface="Corbel" panose="020B050302020402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live/ohU00NSIxOI </a:t>
            </a:r>
            <a:endParaRPr kumimoji="0" lang="en-US" sz="2000" b="1" i="0" u="none" strike="noStrike" kern="1200" cap="none" spc="0" normalizeH="0" baseline="0" noProof="0" dirty="0">
              <a:ln>
                <a:noFill/>
              </a:ln>
              <a:solidFill>
                <a:srgbClr val="0000FF"/>
              </a:solidFill>
              <a:effectLst/>
              <a:uLnTx/>
              <a:uFillTx/>
              <a:latin typeface="Corbel" panose="020B0503020204020204" pitchFamily="34" charset="0"/>
              <a:ea typeface="Tahoma" panose="020B0604030504040204" pitchFamily="34" charset="0"/>
              <a:cs typeface="Tahoma" panose="020B0604030504040204" pitchFamily="34" charset="0"/>
            </a:endParaRPr>
          </a:p>
        </p:txBody>
      </p:sp>
      <p:sp>
        <p:nvSpPr>
          <p:cNvPr id="3" name="Slide Number Placeholder 2">
            <a:extLst>
              <a:ext uri="{FF2B5EF4-FFF2-40B4-BE49-F238E27FC236}">
                <a16:creationId xmlns:a16="http://schemas.microsoft.com/office/drawing/2014/main" id="{8A9F2F48-7EB6-A7F4-A8EE-461BEF67D20A}"/>
              </a:ext>
            </a:extLst>
          </p:cNvPr>
          <p:cNvSpPr>
            <a:spLocks noGrp="1"/>
          </p:cNvSpPr>
          <p:nvPr>
            <p:ph type="sldNum" sz="quarter" idx="4"/>
          </p:nvPr>
        </p:nvSpPr>
        <p:spPr>
          <a:xfrm>
            <a:off x="7039842" y="6560583"/>
            <a:ext cx="2057400" cy="365125"/>
          </a:xfrm>
          <a:prstGeom prst="rect">
            <a:avLst/>
          </a:prstGeom>
        </p:spPr>
        <p:txBody>
          <a:bodyPr vert="horz" lIns="91440" tIns="45720" rIns="91440" bIns="45720" rtlCol="0" anchor="ctr"/>
          <a:lstStyle>
            <a:defPPr>
              <a:defRPr lang="en-CH"/>
            </a:defPPr>
            <a:lvl1pPr marL="0" algn="r" defTabSz="914400" rtl="0" eaLnBrk="1" latinLnBrk="0" hangingPunct="1">
              <a:defRPr sz="900" b="0" i="0" kern="1200">
                <a:solidFill>
                  <a:schemeClr val="tx1">
                    <a:tint val="75000"/>
                  </a:schemeClr>
                </a:solidFill>
                <a:latin typeface="Avenir Next Medium" panose="020B05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C579B59-77B5-774A-97C3-0D6C62254113}" type="slidenum">
              <a:rPr kumimoji="0" lang="en-CH" sz="900" b="0" i="0" u="none" strike="noStrike" kern="1200" cap="none" spc="0" normalizeH="0" baseline="0" noProof="0" smtClean="0">
                <a:ln>
                  <a:noFill/>
                </a:ln>
                <a:solidFill>
                  <a:srgbClr val="000000">
                    <a:tint val="75000"/>
                  </a:srgbClr>
                </a:solidFill>
                <a:effectLst/>
                <a:uLnTx/>
                <a:uFillTx/>
                <a:latin typeface="Avenir Next Medium" panose="020B0503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272</a:t>
            </a:fld>
            <a:endParaRPr kumimoji="0" lang="en-CH" sz="900" b="0" i="0" u="none" strike="noStrike" kern="1200" cap="none" spc="0" normalizeH="0" baseline="0" noProof="0">
              <a:ln>
                <a:noFill/>
              </a:ln>
              <a:solidFill>
                <a:srgbClr val="000000">
                  <a:tint val="75000"/>
                </a:srgbClr>
              </a:solidFill>
              <a:effectLst/>
              <a:uLnTx/>
              <a:uFillTx/>
              <a:latin typeface="Avenir Next Medium" panose="020B0503020202020204" pitchFamily="34" charset="0"/>
              <a:ea typeface="+mn-ea"/>
              <a:cs typeface="+mn-cs"/>
            </a:endParaRPr>
          </a:p>
        </p:txBody>
      </p:sp>
      <p:pic>
        <p:nvPicPr>
          <p:cNvPr id="16" name="Picture 15" descr="A screenshot of a computer&#10;&#10;Description automatically generated">
            <a:extLst>
              <a:ext uri="{FF2B5EF4-FFF2-40B4-BE49-F238E27FC236}">
                <a16:creationId xmlns:a16="http://schemas.microsoft.com/office/drawing/2014/main" id="{1C87F166-3C12-6868-45A2-E11B6FE14817}"/>
              </a:ext>
            </a:extLst>
          </p:cNvPr>
          <p:cNvPicPr>
            <a:picLocks noChangeAspect="1"/>
          </p:cNvPicPr>
          <p:nvPr/>
        </p:nvPicPr>
        <p:blipFill>
          <a:blip r:embed="rId6"/>
          <a:stretch>
            <a:fillRect/>
          </a:stretch>
        </p:blipFill>
        <p:spPr>
          <a:xfrm>
            <a:off x="435926" y="1592161"/>
            <a:ext cx="3836425" cy="3199189"/>
          </a:xfrm>
          <a:prstGeom prst="rect">
            <a:avLst/>
          </a:prstGeom>
        </p:spPr>
      </p:pic>
      <p:pic>
        <p:nvPicPr>
          <p:cNvPr id="18" name="Picture 17" descr="A screenshot of a computer&#10;&#10;Description automatically generated">
            <a:extLst>
              <a:ext uri="{FF2B5EF4-FFF2-40B4-BE49-F238E27FC236}">
                <a16:creationId xmlns:a16="http://schemas.microsoft.com/office/drawing/2014/main" id="{08253466-414F-7AD0-0231-E52EED159FA3}"/>
              </a:ext>
            </a:extLst>
          </p:cNvPr>
          <p:cNvPicPr>
            <a:picLocks noChangeAspect="1"/>
          </p:cNvPicPr>
          <p:nvPr/>
        </p:nvPicPr>
        <p:blipFill>
          <a:blip r:embed="rId7"/>
          <a:stretch>
            <a:fillRect/>
          </a:stretch>
        </p:blipFill>
        <p:spPr>
          <a:xfrm>
            <a:off x="696286" y="4985479"/>
            <a:ext cx="3280096" cy="1483120"/>
          </a:xfrm>
          <a:prstGeom prst="rect">
            <a:avLst/>
          </a:prstGeom>
        </p:spPr>
      </p:pic>
      <p:pic>
        <p:nvPicPr>
          <p:cNvPr id="20" name="Picture 19" descr="A computer hardware with many different components&#10;&#10;Description automatically generated with medium confidence">
            <a:extLst>
              <a:ext uri="{FF2B5EF4-FFF2-40B4-BE49-F238E27FC236}">
                <a16:creationId xmlns:a16="http://schemas.microsoft.com/office/drawing/2014/main" id="{0FB7BA30-E51C-6DC2-4437-B40407F9D55A}"/>
              </a:ext>
            </a:extLst>
          </p:cNvPr>
          <p:cNvPicPr>
            <a:picLocks noChangeAspect="1"/>
          </p:cNvPicPr>
          <p:nvPr/>
        </p:nvPicPr>
        <p:blipFill>
          <a:blip r:embed="rId8"/>
          <a:stretch>
            <a:fillRect/>
          </a:stretch>
        </p:blipFill>
        <p:spPr>
          <a:xfrm>
            <a:off x="4818425" y="1592161"/>
            <a:ext cx="3940261" cy="2524335"/>
          </a:xfrm>
          <a:prstGeom prst="rect">
            <a:avLst/>
          </a:prstGeom>
        </p:spPr>
      </p:pic>
      <p:sp>
        <p:nvSpPr>
          <p:cNvPr id="6" name="Title 1">
            <a:extLst>
              <a:ext uri="{FF2B5EF4-FFF2-40B4-BE49-F238E27FC236}">
                <a16:creationId xmlns:a16="http://schemas.microsoft.com/office/drawing/2014/main" id="{89ED3AB7-E8DC-FFF5-4ED5-AF9EBDC440DC}"/>
              </a:ext>
            </a:extLst>
          </p:cNvPr>
          <p:cNvSpPr txBox="1">
            <a:spLocks/>
          </p:cNvSpPr>
          <p:nvPr/>
        </p:nvSpPr>
        <p:spPr bwMode="auto">
          <a:xfrm>
            <a:off x="169011" y="132335"/>
            <a:ext cx="8894602" cy="606084"/>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0" cap="none" spc="0" normalizeH="0" baseline="0" noProof="0" dirty="0">
                <a:ln>
                  <a:noFill/>
                </a:ln>
                <a:solidFill>
                  <a:srgbClr val="006633"/>
                </a:solidFill>
                <a:effectLst/>
                <a:uLnTx/>
                <a:uFillTx/>
                <a:latin typeface="Garamond"/>
                <a:ea typeface="ＭＳ Ｐゴシック" pitchFamily="-106" charset="-128"/>
              </a:rPr>
              <a:t>Current Real PIM Tutorial </a:t>
            </a:r>
            <a:r>
              <a:rPr kumimoji="0" lang="en-US" sz="3000" b="1" i="0" u="none" strike="noStrike" kern="0" cap="none" spc="0" normalizeH="0" baseline="0" noProof="0" dirty="0">
                <a:ln>
                  <a:noFill/>
                </a:ln>
                <a:solidFill>
                  <a:srgbClr val="006633"/>
                </a:solidFill>
                <a:effectLst/>
                <a:uLnTx/>
                <a:uFillTx/>
                <a:latin typeface="Garamond"/>
                <a:ea typeface="ＭＳ Ｐゴシック" pitchFamily="-106" charset="-128"/>
              </a:rPr>
              <a:t>[MICRO 2023]</a:t>
            </a:r>
          </a:p>
        </p:txBody>
      </p:sp>
    </p:spTree>
    <p:extLst>
      <p:ext uri="{BB962C8B-B14F-4D97-AF65-F5344CB8AC3E}">
        <p14:creationId xmlns:p14="http://schemas.microsoft.com/office/powerpoint/2010/main" val="2373854031"/>
      </p:ext>
    </p:extLst>
  </p:cSld>
  <p:clrMapOvr>
    <a:masterClrMapping/>
  </p:clrMapOvr>
  <p:transition/>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2FD41-9F6D-2143-9F90-BFDEA0FB5AF4}"/>
              </a:ext>
            </a:extLst>
          </p:cNvPr>
          <p:cNvSpPr>
            <a:spLocks noGrp="1"/>
          </p:cNvSpPr>
          <p:nvPr>
            <p:ph type="title"/>
          </p:nvPr>
        </p:nvSpPr>
        <p:spPr/>
        <p:txBody>
          <a:bodyPr/>
          <a:lstStyle/>
          <a:p>
            <a:r>
              <a:rPr lang="en-US" sz="3500" b="1" dirty="0"/>
              <a:t>SSD Course (Spring 2023)</a:t>
            </a:r>
          </a:p>
        </p:txBody>
      </p:sp>
      <p:sp>
        <p:nvSpPr>
          <p:cNvPr id="3" name="Content Placeholder 2">
            <a:extLst>
              <a:ext uri="{FF2B5EF4-FFF2-40B4-BE49-F238E27FC236}">
                <a16:creationId xmlns:a16="http://schemas.microsoft.com/office/drawing/2014/main" id="{54F2CB04-4AC0-1446-84A7-E56C0F7E03D4}"/>
              </a:ext>
            </a:extLst>
          </p:cNvPr>
          <p:cNvSpPr>
            <a:spLocks noGrp="1"/>
          </p:cNvSpPr>
          <p:nvPr>
            <p:ph idx="1"/>
          </p:nvPr>
        </p:nvSpPr>
        <p:spPr>
          <a:xfrm>
            <a:off x="228599" y="1000472"/>
            <a:ext cx="5383377" cy="4876800"/>
          </a:xfrm>
        </p:spPr>
        <p:txBody>
          <a:bodyPr/>
          <a:lstStyle/>
          <a:p>
            <a:r>
              <a:rPr lang="en-US" sz="1600" b="1" dirty="0">
                <a:solidFill>
                  <a:srgbClr val="0000FF"/>
                </a:solidFill>
                <a:hlinkClick r:id="rId2">
                  <a:extLst>
                    <a:ext uri="{A12FA001-AC4F-418D-AE19-62706E023703}">
                      <ahyp:hlinkClr xmlns:ahyp="http://schemas.microsoft.com/office/drawing/2018/hyperlinkcolor" val="tx"/>
                    </a:ext>
                  </a:extLst>
                </a:hlinkClick>
              </a:rPr>
              <a:t>Spring 2023 Edition: </a:t>
            </a:r>
            <a:endParaRPr lang="en-US" sz="1600" b="1" dirty="0">
              <a:solidFill>
                <a:srgbClr val="0000FF"/>
              </a:solidFill>
              <a:hlinkClick r:id="rId3">
                <a:extLst>
                  <a:ext uri="{A12FA001-AC4F-418D-AE19-62706E023703}">
                    <ahyp:hlinkClr xmlns:ahyp="http://schemas.microsoft.com/office/drawing/2018/hyperlinkcolor" val="tx"/>
                  </a:ext>
                </a:extLst>
              </a:hlinkClick>
            </a:endParaRPr>
          </a:p>
          <a:p>
            <a:pPr lvl="1"/>
            <a:r>
              <a:rPr lang="en-US" sz="1400" dirty="0">
                <a:solidFill>
                  <a:srgbClr val="0000FF"/>
                </a:solidFill>
                <a:hlinkClick r:id="rId2">
                  <a:extLst>
                    <a:ext uri="{A12FA001-AC4F-418D-AE19-62706E023703}">
                      <ahyp:hlinkClr xmlns:ahyp="http://schemas.microsoft.com/office/drawing/2018/hyperlinkcolor" val="tx"/>
                    </a:ext>
                  </a:extLst>
                </a:hlinkClick>
              </a:rPr>
              <a:t>https://safari.ethz.ch/projects_and_seminars/spring2023/doku.php?id=modern_ssds</a:t>
            </a:r>
            <a:endParaRPr lang="en-US" sz="1400" dirty="0">
              <a:solidFill>
                <a:srgbClr val="0000FF"/>
              </a:solidFill>
            </a:endParaRPr>
          </a:p>
          <a:p>
            <a:r>
              <a:rPr lang="en-US" sz="1600" b="1" dirty="0">
                <a:solidFill>
                  <a:srgbClr val="0000FF"/>
                </a:solidFill>
                <a:hlinkClick r:id="rId4">
                  <a:extLst>
                    <a:ext uri="{A12FA001-AC4F-418D-AE19-62706E023703}">
                      <ahyp:hlinkClr xmlns:ahyp="http://schemas.microsoft.com/office/drawing/2018/hyperlinkcolor" val="tx"/>
                    </a:ext>
                  </a:extLst>
                </a:hlinkClick>
              </a:rPr>
              <a:t>Fall 2022 Edition: </a:t>
            </a:r>
            <a:endParaRPr lang="en-US" sz="1600" b="1" dirty="0">
              <a:solidFill>
                <a:srgbClr val="0000FF"/>
              </a:solidFill>
              <a:hlinkClick r:id="rId3">
                <a:extLst>
                  <a:ext uri="{A12FA001-AC4F-418D-AE19-62706E023703}">
                    <ahyp:hlinkClr xmlns:ahyp="http://schemas.microsoft.com/office/drawing/2018/hyperlinkcolor" val="tx"/>
                  </a:ext>
                </a:extLst>
              </a:hlinkClick>
            </a:endParaRPr>
          </a:p>
          <a:p>
            <a:pPr lvl="1"/>
            <a:r>
              <a:rPr lang="en-US" sz="1400" dirty="0">
                <a:solidFill>
                  <a:srgbClr val="0000FF"/>
                </a:solidFill>
                <a:hlinkClick r:id="rId4">
                  <a:extLst>
                    <a:ext uri="{A12FA001-AC4F-418D-AE19-62706E023703}">
                      <ahyp:hlinkClr xmlns:ahyp="http://schemas.microsoft.com/office/drawing/2018/hyperlinkcolor" val="tx"/>
                    </a:ext>
                  </a:extLst>
                </a:hlinkClick>
              </a:rPr>
              <a:t>https://safari.ethz.ch/projects_and_seminars/fall2022/doku.php?id=modern_ssds</a:t>
            </a:r>
            <a:r>
              <a:rPr lang="en-US" sz="1600" dirty="0">
                <a:solidFill>
                  <a:srgbClr val="0000FF"/>
                </a:solidFill>
              </a:rPr>
              <a:t> </a:t>
            </a:r>
          </a:p>
          <a:p>
            <a:pPr lvl="1"/>
            <a:endParaRPr lang="en-US" sz="1600" dirty="0">
              <a:solidFill>
                <a:srgbClr val="0000FF"/>
              </a:solidFill>
            </a:endParaRPr>
          </a:p>
          <a:p>
            <a:r>
              <a:rPr lang="en-US" sz="1600" b="1" dirty="0" err="1">
                <a:solidFill>
                  <a:srgbClr val="0000FF"/>
                </a:solidFill>
                <a:hlinkClick r:id="rId5">
                  <a:extLst>
                    <a:ext uri="{A12FA001-AC4F-418D-AE19-62706E023703}">
                      <ahyp:hlinkClr xmlns:ahyp="http://schemas.microsoft.com/office/drawing/2018/hyperlinkcolor" val="tx"/>
                    </a:ext>
                  </a:extLst>
                </a:hlinkClick>
              </a:rPr>
              <a:t>Youtube</a:t>
            </a:r>
            <a:r>
              <a:rPr lang="en-US" sz="1600" b="1" dirty="0">
                <a:solidFill>
                  <a:srgbClr val="0000FF"/>
                </a:solidFill>
                <a:hlinkClick r:id="rId5">
                  <a:extLst>
                    <a:ext uri="{A12FA001-AC4F-418D-AE19-62706E023703}">
                      <ahyp:hlinkClr xmlns:ahyp="http://schemas.microsoft.com/office/drawing/2018/hyperlinkcolor" val="tx"/>
                    </a:ext>
                  </a:extLst>
                </a:hlinkClick>
              </a:rPr>
              <a:t> Livestream (Spring 2023):</a:t>
            </a:r>
            <a:endParaRPr lang="en-US" sz="1600" b="1" dirty="0">
              <a:solidFill>
                <a:srgbClr val="0000FF"/>
              </a:solidFill>
              <a:hlinkClick r:id="rId6">
                <a:extLst>
                  <a:ext uri="{A12FA001-AC4F-418D-AE19-62706E023703}">
                    <ahyp:hlinkClr xmlns:ahyp="http://schemas.microsoft.com/office/drawing/2018/hyperlinkcolor" val="tx"/>
                  </a:ext>
                </a:extLst>
              </a:hlinkClick>
            </a:endParaRPr>
          </a:p>
          <a:p>
            <a:pPr lvl="1"/>
            <a:r>
              <a:rPr lang="en-US" sz="1400" dirty="0">
                <a:solidFill>
                  <a:srgbClr val="0000FF"/>
                </a:solidFill>
                <a:hlinkClick r:id="rId5">
                  <a:extLst>
                    <a:ext uri="{A12FA001-AC4F-418D-AE19-62706E023703}">
                      <ahyp:hlinkClr xmlns:ahyp="http://schemas.microsoft.com/office/drawing/2018/hyperlinkcolor" val="tx"/>
                    </a:ext>
                  </a:extLst>
                </a:hlinkClick>
              </a:rPr>
              <a:t>https://www.youtube.com/watch?v=4VTwOMmsnJY&amp;list=PL5Q2soXY2Zi_8qOM5Icpp8hB2SHtm4z57&amp;pp=iAQB</a:t>
            </a:r>
            <a:endParaRPr lang="en-US" sz="1400" dirty="0">
              <a:solidFill>
                <a:srgbClr val="0000FF"/>
              </a:solidFill>
            </a:endParaRPr>
          </a:p>
          <a:p>
            <a:r>
              <a:rPr lang="en-US" sz="1600" b="1" dirty="0" err="1">
                <a:solidFill>
                  <a:srgbClr val="0000FF"/>
                </a:solidFill>
                <a:hlinkClick r:id="rId7">
                  <a:extLst>
                    <a:ext uri="{A12FA001-AC4F-418D-AE19-62706E023703}">
                      <ahyp:hlinkClr xmlns:ahyp="http://schemas.microsoft.com/office/drawing/2018/hyperlinkcolor" val="tx"/>
                    </a:ext>
                  </a:extLst>
                </a:hlinkClick>
              </a:rPr>
              <a:t>Youtube</a:t>
            </a:r>
            <a:r>
              <a:rPr lang="en-US" sz="1600" b="1" dirty="0">
                <a:solidFill>
                  <a:srgbClr val="0000FF"/>
                </a:solidFill>
                <a:hlinkClick r:id="rId7">
                  <a:extLst>
                    <a:ext uri="{A12FA001-AC4F-418D-AE19-62706E023703}">
                      <ahyp:hlinkClr xmlns:ahyp="http://schemas.microsoft.com/office/drawing/2018/hyperlinkcolor" val="tx"/>
                    </a:ext>
                  </a:extLst>
                </a:hlinkClick>
              </a:rPr>
              <a:t> </a:t>
            </a:r>
            <a:r>
              <a:rPr lang="en-US" sz="1600" b="1" dirty="0">
                <a:solidFill>
                  <a:srgbClr val="0000FF"/>
                </a:solidFill>
                <a:hlinkClick r:id="rId8">
                  <a:extLst>
                    <a:ext uri="{A12FA001-AC4F-418D-AE19-62706E023703}">
                      <ahyp:hlinkClr xmlns:ahyp="http://schemas.microsoft.com/office/drawing/2018/hyperlinkcolor" val="tx"/>
                    </a:ext>
                  </a:extLst>
                </a:hlinkClick>
              </a:rPr>
              <a:t>Livestream (Fall 2022):</a:t>
            </a:r>
            <a:endParaRPr lang="en-US" sz="1600" b="1" dirty="0">
              <a:solidFill>
                <a:srgbClr val="0000FF"/>
              </a:solidFill>
              <a:hlinkClick r:id="rId6">
                <a:extLst>
                  <a:ext uri="{A12FA001-AC4F-418D-AE19-62706E023703}">
                    <ahyp:hlinkClr xmlns:ahyp="http://schemas.microsoft.com/office/drawing/2018/hyperlinkcolor" val="tx"/>
                  </a:ext>
                </a:extLst>
              </a:hlinkClick>
            </a:endParaRPr>
          </a:p>
          <a:p>
            <a:pPr lvl="1"/>
            <a:r>
              <a:rPr lang="en-US" sz="1400" dirty="0">
                <a:solidFill>
                  <a:srgbClr val="0000FF"/>
                </a:solidFill>
                <a:hlinkClick r:id="rId8">
                  <a:extLst>
                    <a:ext uri="{A12FA001-AC4F-418D-AE19-62706E023703}">
                      <ahyp:hlinkClr xmlns:ahyp="http://schemas.microsoft.com/office/drawing/2018/hyperlinkcolor" val="tx"/>
                    </a:ext>
                  </a:extLst>
                </a:hlinkClick>
              </a:rPr>
              <a:t>https://www.youtube.com/watch?v=hqLrd-Uj0aU&amp;list=PL5Q2soXY2Zi9BJhenUq4JI5bwhAMpAp13&amp;pp=iAQB</a:t>
            </a:r>
            <a:endParaRPr lang="en-US" sz="1800" dirty="0">
              <a:solidFill>
                <a:srgbClr val="0000FF"/>
              </a:solidFill>
            </a:endParaRPr>
          </a:p>
          <a:p>
            <a:pPr marL="0" indent="0">
              <a:buNone/>
            </a:pPr>
            <a:endParaRPr lang="en-US" sz="1600" dirty="0">
              <a:solidFill>
                <a:srgbClr val="0432FF"/>
              </a:solidFill>
            </a:endParaRPr>
          </a:p>
          <a:p>
            <a:r>
              <a:rPr lang="en-US" sz="1600" dirty="0"/>
              <a:t>Project course</a:t>
            </a:r>
          </a:p>
          <a:p>
            <a:pPr lvl="1"/>
            <a:r>
              <a:rPr lang="en-US" sz="1400" dirty="0"/>
              <a:t>Taken by Bachelor’s/Master’s students</a:t>
            </a:r>
          </a:p>
          <a:p>
            <a:pPr lvl="1"/>
            <a:r>
              <a:rPr lang="en-US" sz="1400" dirty="0"/>
              <a:t>SSD Basics and Advanced Topics</a:t>
            </a:r>
          </a:p>
          <a:p>
            <a:pPr lvl="1"/>
            <a:r>
              <a:rPr lang="en-US" sz="1400" dirty="0"/>
              <a:t>Hands-on research exploration</a:t>
            </a:r>
          </a:p>
          <a:p>
            <a:pPr lvl="1"/>
            <a:r>
              <a:rPr lang="en-US" sz="1400" dirty="0"/>
              <a:t>Many research readings</a:t>
            </a:r>
          </a:p>
          <a:p>
            <a:endParaRPr lang="en-US" sz="1600" dirty="0">
              <a:solidFill>
                <a:srgbClr val="0432FF"/>
              </a:solidFill>
            </a:endParaRPr>
          </a:p>
        </p:txBody>
      </p:sp>
      <p:sp>
        <p:nvSpPr>
          <p:cNvPr id="4" name="Slide Number Placeholder 3">
            <a:extLst>
              <a:ext uri="{FF2B5EF4-FFF2-40B4-BE49-F238E27FC236}">
                <a16:creationId xmlns:a16="http://schemas.microsoft.com/office/drawing/2014/main" id="{4C04A543-CA72-7D4F-8DC0-45297D94986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273</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Arial" charset="0"/>
            </a:endParaRPr>
          </a:p>
        </p:txBody>
      </p:sp>
      <p:sp>
        <p:nvSpPr>
          <p:cNvPr id="6" name="TextBox 5">
            <a:extLst>
              <a:ext uri="{FF2B5EF4-FFF2-40B4-BE49-F238E27FC236}">
                <a16:creationId xmlns:a16="http://schemas.microsoft.com/office/drawing/2014/main" id="{63A18228-3D8E-548A-F245-CB41772D73BA}"/>
              </a:ext>
            </a:extLst>
          </p:cNvPr>
          <p:cNvSpPr txBox="1"/>
          <p:nvPr/>
        </p:nvSpPr>
        <p:spPr>
          <a:xfrm>
            <a:off x="176382" y="6453336"/>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pic>
        <p:nvPicPr>
          <p:cNvPr id="7" name="Picture 6">
            <a:extLst>
              <a:ext uri="{FF2B5EF4-FFF2-40B4-BE49-F238E27FC236}">
                <a16:creationId xmlns:a16="http://schemas.microsoft.com/office/drawing/2014/main" id="{B30132C9-91E2-CA98-9218-85CC411C0222}"/>
              </a:ext>
            </a:extLst>
          </p:cNvPr>
          <p:cNvPicPr>
            <a:picLocks noChangeAspect="1"/>
          </p:cNvPicPr>
          <p:nvPr/>
        </p:nvPicPr>
        <p:blipFill>
          <a:blip r:embed="rId10"/>
          <a:stretch>
            <a:fillRect/>
          </a:stretch>
        </p:blipFill>
        <p:spPr>
          <a:xfrm>
            <a:off x="6156176" y="0"/>
            <a:ext cx="2890872" cy="6858000"/>
          </a:xfrm>
          <a:prstGeom prst="rect">
            <a:avLst/>
          </a:prstGeom>
        </p:spPr>
      </p:pic>
    </p:spTree>
    <p:extLst>
      <p:ext uri="{BB962C8B-B14F-4D97-AF65-F5344CB8AC3E}">
        <p14:creationId xmlns:p14="http://schemas.microsoft.com/office/powerpoint/2010/main" val="2954092405"/>
      </p:ext>
    </p:extLst>
  </p:cSld>
  <p:clrMapOvr>
    <a:masterClrMapping/>
  </p:clrMapOvr>
  <p:transition/>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2FD41-9F6D-2143-9F90-BFDEA0FB5AF4}"/>
              </a:ext>
            </a:extLst>
          </p:cNvPr>
          <p:cNvSpPr>
            <a:spLocks noGrp="1"/>
          </p:cNvSpPr>
          <p:nvPr>
            <p:ph type="title"/>
          </p:nvPr>
        </p:nvSpPr>
        <p:spPr>
          <a:xfrm>
            <a:off x="107504" y="152400"/>
            <a:ext cx="8610600" cy="1066800"/>
          </a:xfrm>
        </p:spPr>
        <p:txBody>
          <a:bodyPr/>
          <a:lstStyle/>
          <a:p>
            <a:r>
              <a:rPr lang="en-US" sz="3500" b="1" dirty="0"/>
              <a:t>Genomics Course (Fall 2022)</a:t>
            </a:r>
          </a:p>
        </p:txBody>
      </p:sp>
      <p:sp>
        <p:nvSpPr>
          <p:cNvPr id="3" name="Content Placeholder 2">
            <a:extLst>
              <a:ext uri="{FF2B5EF4-FFF2-40B4-BE49-F238E27FC236}">
                <a16:creationId xmlns:a16="http://schemas.microsoft.com/office/drawing/2014/main" id="{54F2CB04-4AC0-1446-84A7-E56C0F7E03D4}"/>
              </a:ext>
            </a:extLst>
          </p:cNvPr>
          <p:cNvSpPr>
            <a:spLocks noGrp="1"/>
          </p:cNvSpPr>
          <p:nvPr>
            <p:ph idx="1"/>
          </p:nvPr>
        </p:nvSpPr>
        <p:spPr>
          <a:xfrm>
            <a:off x="228600" y="980728"/>
            <a:ext cx="5340068" cy="5195664"/>
          </a:xfrm>
        </p:spPr>
        <p:txBody>
          <a:bodyPr/>
          <a:lstStyle/>
          <a:p>
            <a:r>
              <a:rPr lang="en-US" sz="1600" b="1" dirty="0">
                <a:solidFill>
                  <a:srgbClr val="0432FF"/>
                </a:solidFill>
                <a:hlinkClick r:id="rId2"/>
              </a:rPr>
              <a:t>Fall 2022 Edition: </a:t>
            </a:r>
            <a:endParaRPr lang="en-US" sz="1600" b="1" dirty="0">
              <a:solidFill>
                <a:srgbClr val="0432FF"/>
              </a:solidFill>
              <a:hlinkClick r:id="rId3">
                <a:extLst>
                  <a:ext uri="{A12FA001-AC4F-418D-AE19-62706E023703}">
                    <ahyp:hlinkClr xmlns:ahyp="http://schemas.microsoft.com/office/drawing/2018/hyperlinkcolor" val="tx"/>
                  </a:ext>
                </a:extLst>
              </a:hlinkClick>
            </a:endParaRPr>
          </a:p>
          <a:p>
            <a:pPr lvl="1"/>
            <a:r>
              <a:rPr lang="en-US" sz="1400" dirty="0">
                <a:solidFill>
                  <a:srgbClr val="0432FF"/>
                </a:solidFill>
                <a:hlinkClick r:id="rId2"/>
              </a:rPr>
              <a:t>https://safari.ethz.ch/projects_and_seminars/fall2022/doku.php?id=bioinformatics</a:t>
            </a:r>
            <a:r>
              <a:rPr lang="en-US" sz="1400" dirty="0">
                <a:solidFill>
                  <a:srgbClr val="0432FF"/>
                </a:solidFill>
              </a:rPr>
              <a:t> </a:t>
            </a:r>
          </a:p>
          <a:p>
            <a:r>
              <a:rPr lang="en-US" sz="1600" b="1" dirty="0">
                <a:solidFill>
                  <a:srgbClr val="0432FF"/>
                </a:solidFill>
                <a:hlinkClick r:id="rId4"/>
              </a:rPr>
              <a:t>Spring 2022 Edition: </a:t>
            </a:r>
            <a:endParaRPr lang="en-US" sz="1600" b="1" dirty="0">
              <a:solidFill>
                <a:srgbClr val="0432FF"/>
              </a:solidFill>
              <a:hlinkClick r:id="rId3">
                <a:extLst>
                  <a:ext uri="{A12FA001-AC4F-418D-AE19-62706E023703}">
                    <ahyp:hlinkClr xmlns:ahyp="http://schemas.microsoft.com/office/drawing/2018/hyperlinkcolor" val="tx"/>
                  </a:ext>
                </a:extLst>
              </a:hlinkClick>
            </a:endParaRPr>
          </a:p>
          <a:p>
            <a:pPr lvl="1"/>
            <a:r>
              <a:rPr lang="en-US" sz="1400" dirty="0">
                <a:solidFill>
                  <a:srgbClr val="0432FF"/>
                </a:solidFill>
                <a:hlinkClick r:id="rId4"/>
              </a:rPr>
              <a:t>https://safari.ethz.ch/projects_and_seminars/spring2022/doku.php?id=bioinformatics</a:t>
            </a:r>
            <a:r>
              <a:rPr lang="en-US" sz="1400" dirty="0">
                <a:solidFill>
                  <a:srgbClr val="0432FF"/>
                </a:solidFill>
              </a:rPr>
              <a:t>  </a:t>
            </a:r>
          </a:p>
          <a:p>
            <a:pPr marL="344487" lvl="1" indent="0">
              <a:buNone/>
            </a:pPr>
            <a:endParaRPr lang="en-US" sz="1600" dirty="0">
              <a:solidFill>
                <a:srgbClr val="0432FF"/>
              </a:solidFill>
            </a:endParaRPr>
          </a:p>
          <a:p>
            <a:r>
              <a:rPr lang="en-US" sz="1600" b="1" dirty="0">
                <a:solidFill>
                  <a:srgbClr val="0432FF"/>
                </a:solidFill>
                <a:hlinkClick r:id="rId5">
                  <a:extLst>
                    <a:ext uri="{A12FA001-AC4F-418D-AE19-62706E023703}">
                      <ahyp:hlinkClr xmlns:ahyp="http://schemas.microsoft.com/office/drawing/2018/hyperlinkcolor" val="tx"/>
                    </a:ext>
                  </a:extLst>
                </a:hlinkClick>
              </a:rPr>
              <a:t>Youtube Livestream (Fall 2022):</a:t>
            </a:r>
            <a:endParaRPr lang="en-US" sz="1600" b="1" dirty="0">
              <a:solidFill>
                <a:srgbClr val="0432FF"/>
              </a:solidFill>
              <a:hlinkClick r:id="rId6">
                <a:extLst>
                  <a:ext uri="{A12FA001-AC4F-418D-AE19-62706E023703}">
                    <ahyp:hlinkClr xmlns:ahyp="http://schemas.microsoft.com/office/drawing/2018/hyperlinkcolor" val="tx"/>
                  </a:ext>
                </a:extLst>
              </a:hlinkClick>
            </a:endParaRPr>
          </a:p>
          <a:p>
            <a:pPr lvl="1"/>
            <a:r>
              <a:rPr lang="en-US" sz="1400" dirty="0">
                <a:solidFill>
                  <a:srgbClr val="0432FF"/>
                </a:solidFill>
                <a:hlinkClick r:id="rId5"/>
              </a:rPr>
              <a:t>https://www.youtube.com/watch?v=nA41964-9r8&amp;list=PL5Q2soXY2Zi8tFlQvdxOdizD_EhVAMVQV</a:t>
            </a:r>
            <a:r>
              <a:rPr lang="en-US" sz="1400" dirty="0">
                <a:solidFill>
                  <a:srgbClr val="0432FF"/>
                </a:solidFill>
              </a:rPr>
              <a:t> </a:t>
            </a:r>
            <a:endParaRPr lang="en-US" sz="1600" b="1" dirty="0">
              <a:solidFill>
                <a:srgbClr val="0432FF"/>
              </a:solidFill>
              <a:hlinkClick r:id="rId7">
                <a:extLst>
                  <a:ext uri="{A12FA001-AC4F-418D-AE19-62706E023703}">
                    <ahyp:hlinkClr xmlns:ahyp="http://schemas.microsoft.com/office/drawing/2018/hyperlinkcolor" val="tx"/>
                  </a:ext>
                </a:extLst>
              </a:hlinkClick>
            </a:endParaRPr>
          </a:p>
          <a:p>
            <a:r>
              <a:rPr lang="en-US" sz="1600" b="1" dirty="0">
                <a:solidFill>
                  <a:srgbClr val="0432FF"/>
                </a:solidFill>
                <a:hlinkClick r:id="rId7">
                  <a:extLst>
                    <a:ext uri="{A12FA001-AC4F-418D-AE19-62706E023703}">
                      <ahyp:hlinkClr xmlns:ahyp="http://schemas.microsoft.com/office/drawing/2018/hyperlinkcolor" val="tx"/>
                    </a:ext>
                  </a:extLst>
                </a:hlinkClick>
              </a:rPr>
              <a:t>Youtube Livestream (Spring 2022):</a:t>
            </a:r>
            <a:endParaRPr lang="en-US" sz="1600" b="1" dirty="0">
              <a:solidFill>
                <a:srgbClr val="0432FF"/>
              </a:solidFill>
              <a:hlinkClick r:id="rId6">
                <a:extLst>
                  <a:ext uri="{A12FA001-AC4F-418D-AE19-62706E023703}">
                    <ahyp:hlinkClr xmlns:ahyp="http://schemas.microsoft.com/office/drawing/2018/hyperlinkcolor" val="tx"/>
                  </a:ext>
                </a:extLst>
              </a:hlinkClick>
            </a:endParaRPr>
          </a:p>
          <a:p>
            <a:pPr lvl="1"/>
            <a:r>
              <a:rPr lang="en-US" sz="1400" dirty="0">
                <a:solidFill>
                  <a:srgbClr val="0432FF"/>
                </a:solidFill>
                <a:hlinkClick r:id="rId7"/>
              </a:rPr>
              <a:t>https://www.youtube.com/watch?v=DEL_5A_Y3TI&amp;list=PL5Q2soXY2Zi8NrPDgOR1yRU_Cxxjw-u18</a:t>
            </a:r>
            <a:r>
              <a:rPr lang="en-US" sz="1400" dirty="0">
                <a:solidFill>
                  <a:srgbClr val="0432FF"/>
                </a:solidFill>
              </a:rPr>
              <a:t> </a:t>
            </a:r>
          </a:p>
          <a:p>
            <a:pPr marL="0" indent="0">
              <a:buNone/>
            </a:pPr>
            <a:endParaRPr lang="en-US" sz="1600" dirty="0">
              <a:solidFill>
                <a:srgbClr val="0432FF"/>
              </a:solidFill>
            </a:endParaRPr>
          </a:p>
          <a:p>
            <a:r>
              <a:rPr lang="en-US" sz="1600" dirty="0"/>
              <a:t>Project course</a:t>
            </a:r>
          </a:p>
          <a:p>
            <a:pPr lvl="1"/>
            <a:r>
              <a:rPr lang="en-US" sz="1400" dirty="0"/>
              <a:t>Taken by Bachelor’s/Master’s students</a:t>
            </a:r>
          </a:p>
          <a:p>
            <a:pPr lvl="1"/>
            <a:r>
              <a:rPr lang="en-US" sz="1400" dirty="0"/>
              <a:t>Genomics lectures</a:t>
            </a:r>
          </a:p>
          <a:p>
            <a:pPr lvl="1"/>
            <a:r>
              <a:rPr lang="en-US" sz="1400" dirty="0"/>
              <a:t>Hands-on research exploration</a:t>
            </a:r>
          </a:p>
          <a:p>
            <a:pPr lvl="1"/>
            <a:r>
              <a:rPr lang="en-US" sz="1400" dirty="0"/>
              <a:t>Many research readings</a:t>
            </a:r>
          </a:p>
          <a:p>
            <a:endParaRPr lang="en-US" sz="1600" dirty="0">
              <a:solidFill>
                <a:srgbClr val="0432FF"/>
              </a:solidFill>
            </a:endParaRPr>
          </a:p>
        </p:txBody>
      </p:sp>
      <p:sp>
        <p:nvSpPr>
          <p:cNvPr id="4" name="Slide Number Placeholder 3">
            <a:extLst>
              <a:ext uri="{FF2B5EF4-FFF2-40B4-BE49-F238E27FC236}">
                <a16:creationId xmlns:a16="http://schemas.microsoft.com/office/drawing/2014/main" id="{4C04A543-CA72-7D4F-8DC0-45297D94986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274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Arial" charset="0"/>
            </a:endParaRPr>
          </a:p>
        </p:txBody>
      </p:sp>
      <p:pic>
        <p:nvPicPr>
          <p:cNvPr id="5" name="Picture 4">
            <a:extLst>
              <a:ext uri="{FF2B5EF4-FFF2-40B4-BE49-F238E27FC236}">
                <a16:creationId xmlns:a16="http://schemas.microsoft.com/office/drawing/2014/main" id="{EF9421B9-1559-06A9-963C-137F113AE1DA}"/>
              </a:ext>
            </a:extLst>
          </p:cNvPr>
          <p:cNvPicPr>
            <a:picLocks noChangeAspect="1"/>
          </p:cNvPicPr>
          <p:nvPr/>
        </p:nvPicPr>
        <p:blipFill>
          <a:blip r:embed="rId8"/>
          <a:stretch>
            <a:fillRect/>
          </a:stretch>
        </p:blipFill>
        <p:spPr>
          <a:xfrm>
            <a:off x="5652120" y="0"/>
            <a:ext cx="4171612" cy="6858000"/>
          </a:xfrm>
          <a:prstGeom prst="rect">
            <a:avLst/>
          </a:prstGeom>
        </p:spPr>
      </p:pic>
      <p:sp>
        <p:nvSpPr>
          <p:cNvPr id="7" name="TextBox 6">
            <a:extLst>
              <a:ext uri="{FF2B5EF4-FFF2-40B4-BE49-F238E27FC236}">
                <a16:creationId xmlns:a16="http://schemas.microsoft.com/office/drawing/2014/main" id="{5D98D170-9599-FFAE-F2B9-5231555427D6}"/>
              </a:ext>
            </a:extLst>
          </p:cNvPr>
          <p:cNvSpPr txBox="1"/>
          <p:nvPr/>
        </p:nvSpPr>
        <p:spPr>
          <a:xfrm>
            <a:off x="176382" y="5949280"/>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649932052"/>
      </p:ext>
    </p:extLst>
  </p:cSld>
  <p:clrMapOvr>
    <a:masterClrMapping/>
  </p:clrMapOvr>
  <p:transition/>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2FD41-9F6D-2143-9F90-BFDEA0FB5AF4}"/>
              </a:ext>
            </a:extLst>
          </p:cNvPr>
          <p:cNvSpPr>
            <a:spLocks noGrp="1"/>
          </p:cNvSpPr>
          <p:nvPr>
            <p:ph type="title"/>
          </p:nvPr>
        </p:nvSpPr>
        <p:spPr/>
        <p:txBody>
          <a:bodyPr/>
          <a:lstStyle/>
          <a:p>
            <a:r>
              <a:rPr lang="en-US" sz="3500" b="1" dirty="0"/>
              <a:t>Hetero. Systems (Spring’22)</a:t>
            </a:r>
          </a:p>
        </p:txBody>
      </p:sp>
      <p:sp>
        <p:nvSpPr>
          <p:cNvPr id="3" name="Content Placeholder 2">
            <a:extLst>
              <a:ext uri="{FF2B5EF4-FFF2-40B4-BE49-F238E27FC236}">
                <a16:creationId xmlns:a16="http://schemas.microsoft.com/office/drawing/2014/main" id="{54F2CB04-4AC0-1446-84A7-E56C0F7E03D4}"/>
              </a:ext>
            </a:extLst>
          </p:cNvPr>
          <p:cNvSpPr>
            <a:spLocks noGrp="1"/>
          </p:cNvSpPr>
          <p:nvPr>
            <p:ph idx="1"/>
          </p:nvPr>
        </p:nvSpPr>
        <p:spPr>
          <a:xfrm>
            <a:off x="228600" y="1371600"/>
            <a:ext cx="4127376" cy="4876800"/>
          </a:xfrm>
        </p:spPr>
        <p:txBody>
          <a:bodyPr/>
          <a:lstStyle/>
          <a:p>
            <a:r>
              <a:rPr lang="en-US" sz="1600" b="1" dirty="0">
                <a:solidFill>
                  <a:srgbClr val="0000FF"/>
                </a:solidFill>
                <a:hlinkClick r:id="rId2">
                  <a:extLst>
                    <a:ext uri="{A12FA001-AC4F-418D-AE19-62706E023703}">
                      <ahyp:hlinkClr xmlns:ahyp="http://schemas.microsoft.com/office/drawing/2018/hyperlinkcolor" val="tx"/>
                    </a:ext>
                  </a:extLst>
                </a:hlinkClick>
              </a:rPr>
              <a:t>Spring 2022 Edition: </a:t>
            </a:r>
            <a:endParaRPr lang="en-US" sz="1600" b="1" dirty="0">
              <a:solidFill>
                <a:srgbClr val="0000FF"/>
              </a:solidFill>
              <a:hlinkClick r:id="rId3">
                <a:extLst>
                  <a:ext uri="{A12FA001-AC4F-418D-AE19-62706E023703}">
                    <ahyp:hlinkClr xmlns:ahyp="http://schemas.microsoft.com/office/drawing/2018/hyperlinkcolor" val="tx"/>
                  </a:ext>
                </a:extLst>
              </a:hlinkClick>
            </a:endParaRPr>
          </a:p>
          <a:p>
            <a:pPr lvl="1"/>
            <a:r>
              <a:rPr lang="en-US" sz="1400" dirty="0">
                <a:solidFill>
                  <a:srgbClr val="0000FF"/>
                </a:solidFill>
                <a:hlinkClick r:id="rId2">
                  <a:extLst>
                    <a:ext uri="{A12FA001-AC4F-418D-AE19-62706E023703}">
                      <ahyp:hlinkClr xmlns:ahyp="http://schemas.microsoft.com/office/drawing/2018/hyperlinkcolor" val="tx"/>
                    </a:ext>
                  </a:extLst>
                </a:hlinkClick>
              </a:rPr>
              <a:t>https://safari.ethz.ch/projects_and_seminars/spring2022/doku.php?id=heterogeneous_systems</a:t>
            </a:r>
            <a:r>
              <a:rPr lang="en-US" sz="1400" dirty="0">
                <a:solidFill>
                  <a:srgbClr val="0000FF"/>
                </a:solidFill>
              </a:rPr>
              <a:t> </a:t>
            </a:r>
          </a:p>
          <a:p>
            <a:pPr lvl="1"/>
            <a:endParaRPr lang="en-US" sz="1600" dirty="0">
              <a:solidFill>
                <a:srgbClr val="0432FF"/>
              </a:solidFill>
            </a:endParaRPr>
          </a:p>
          <a:p>
            <a:r>
              <a:rPr lang="en-US" sz="1600" b="1" dirty="0">
                <a:solidFill>
                  <a:srgbClr val="0000FF"/>
                </a:solidFill>
                <a:hlinkClick r:id="rId4">
                  <a:extLst>
                    <a:ext uri="{A12FA001-AC4F-418D-AE19-62706E023703}">
                      <ahyp:hlinkClr xmlns:ahyp="http://schemas.microsoft.com/office/drawing/2018/hyperlinkcolor" val="tx"/>
                    </a:ext>
                  </a:extLst>
                </a:hlinkClick>
              </a:rPr>
              <a:t>Youtube Livestream:</a:t>
            </a:r>
            <a:endParaRPr lang="en-US" sz="1600" b="1" dirty="0">
              <a:solidFill>
                <a:srgbClr val="0000FF"/>
              </a:solidFill>
              <a:hlinkClick r:id="rId5">
                <a:extLst>
                  <a:ext uri="{A12FA001-AC4F-418D-AE19-62706E023703}">
                    <ahyp:hlinkClr xmlns:ahyp="http://schemas.microsoft.com/office/drawing/2018/hyperlinkcolor" val="tx"/>
                  </a:ext>
                </a:extLst>
              </a:hlinkClick>
            </a:endParaRPr>
          </a:p>
          <a:p>
            <a:pPr lvl="1"/>
            <a:r>
              <a:rPr lang="en-US" sz="1400" dirty="0">
                <a:solidFill>
                  <a:srgbClr val="0000FF"/>
                </a:solidFill>
                <a:hlinkClick r:id="rId4">
                  <a:extLst>
                    <a:ext uri="{A12FA001-AC4F-418D-AE19-62706E023703}">
                      <ahyp:hlinkClr xmlns:ahyp="http://schemas.microsoft.com/office/drawing/2018/hyperlinkcolor" val="tx"/>
                    </a:ext>
                  </a:extLst>
                </a:hlinkClick>
              </a:rPr>
              <a:t>https://www.youtube.com/watch?v=oFO5fTrgFIY&amp;list=PL5Q2soXY2Zi9XrgXR38IM_FTjmY6h7Gzm</a:t>
            </a:r>
            <a:r>
              <a:rPr lang="en-US" sz="1400" dirty="0">
                <a:solidFill>
                  <a:srgbClr val="0000FF"/>
                </a:solidFill>
              </a:rPr>
              <a:t> </a:t>
            </a:r>
          </a:p>
          <a:p>
            <a:pPr lvl="1"/>
            <a:endParaRPr lang="en-US" sz="1600" dirty="0">
              <a:solidFill>
                <a:srgbClr val="0432FF"/>
              </a:solidFill>
            </a:endParaRPr>
          </a:p>
          <a:p>
            <a:endParaRPr lang="en-US" sz="1600" dirty="0">
              <a:solidFill>
                <a:srgbClr val="0432FF"/>
              </a:solidFill>
            </a:endParaRPr>
          </a:p>
          <a:p>
            <a:r>
              <a:rPr lang="en-US" sz="1600" dirty="0"/>
              <a:t>Project course</a:t>
            </a:r>
          </a:p>
          <a:p>
            <a:pPr lvl="1"/>
            <a:r>
              <a:rPr lang="en-US" sz="1400" dirty="0"/>
              <a:t>Taken by Bachelor’s/Master’s students</a:t>
            </a:r>
          </a:p>
          <a:p>
            <a:pPr lvl="1"/>
            <a:r>
              <a:rPr lang="en-US" sz="1400" dirty="0"/>
              <a:t>GPU and Parallelism lectures</a:t>
            </a:r>
          </a:p>
          <a:p>
            <a:pPr lvl="1"/>
            <a:r>
              <a:rPr lang="en-US" sz="1400" dirty="0"/>
              <a:t>Hands-on research exploration</a:t>
            </a:r>
          </a:p>
          <a:p>
            <a:pPr lvl="1"/>
            <a:r>
              <a:rPr lang="en-US" sz="1400" dirty="0"/>
              <a:t>Many research readings</a:t>
            </a:r>
          </a:p>
          <a:p>
            <a:endParaRPr lang="en-US" sz="1600" dirty="0">
              <a:solidFill>
                <a:srgbClr val="0432FF"/>
              </a:solidFill>
            </a:endParaRPr>
          </a:p>
        </p:txBody>
      </p:sp>
      <p:sp>
        <p:nvSpPr>
          <p:cNvPr id="4" name="Slide Number Placeholder 3">
            <a:extLst>
              <a:ext uri="{FF2B5EF4-FFF2-40B4-BE49-F238E27FC236}">
                <a16:creationId xmlns:a16="http://schemas.microsoft.com/office/drawing/2014/main" id="{4C04A543-CA72-7D4F-8DC0-45297D94986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275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Arial" charset="0"/>
            </a:endParaRPr>
          </a:p>
        </p:txBody>
      </p:sp>
      <p:pic>
        <p:nvPicPr>
          <p:cNvPr id="6" name="Picture 5">
            <a:extLst>
              <a:ext uri="{FF2B5EF4-FFF2-40B4-BE49-F238E27FC236}">
                <a16:creationId xmlns:a16="http://schemas.microsoft.com/office/drawing/2014/main" id="{0756705C-65E8-9410-750D-09178D45AC8F}"/>
              </a:ext>
            </a:extLst>
          </p:cNvPr>
          <p:cNvPicPr>
            <a:picLocks noChangeAspect="1"/>
          </p:cNvPicPr>
          <p:nvPr/>
        </p:nvPicPr>
        <p:blipFill>
          <a:blip r:embed="rId6"/>
          <a:stretch>
            <a:fillRect/>
          </a:stretch>
        </p:blipFill>
        <p:spPr>
          <a:xfrm>
            <a:off x="5850637" y="0"/>
            <a:ext cx="3257867" cy="6858000"/>
          </a:xfrm>
          <a:prstGeom prst="rect">
            <a:avLst/>
          </a:prstGeom>
        </p:spPr>
      </p:pic>
      <p:sp>
        <p:nvSpPr>
          <p:cNvPr id="5" name="TextBox 4">
            <a:extLst>
              <a:ext uri="{FF2B5EF4-FFF2-40B4-BE49-F238E27FC236}">
                <a16:creationId xmlns:a16="http://schemas.microsoft.com/office/drawing/2014/main" id="{C58C55F7-E11C-0D22-4E40-AB5782CE2134}"/>
              </a:ext>
            </a:extLst>
          </p:cNvPr>
          <p:cNvSpPr txBox="1"/>
          <p:nvPr/>
        </p:nvSpPr>
        <p:spPr>
          <a:xfrm>
            <a:off x="176382" y="5949280"/>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2117428514"/>
      </p:ext>
    </p:extLst>
  </p:cSld>
  <p:clrMapOvr>
    <a:masterClrMapping/>
  </p:clrMapOvr>
  <p:transition/>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2FD41-9F6D-2143-9F90-BFDEA0FB5AF4}"/>
              </a:ext>
            </a:extLst>
          </p:cNvPr>
          <p:cNvSpPr>
            <a:spLocks noGrp="1"/>
          </p:cNvSpPr>
          <p:nvPr>
            <p:ph type="title"/>
          </p:nvPr>
        </p:nvSpPr>
        <p:spPr/>
        <p:txBody>
          <a:bodyPr/>
          <a:lstStyle/>
          <a:p>
            <a:r>
              <a:rPr lang="en-US" sz="3500" b="1" dirty="0"/>
              <a:t>HW/SW Co-Design (Spring 2022)</a:t>
            </a:r>
          </a:p>
        </p:txBody>
      </p:sp>
      <p:sp>
        <p:nvSpPr>
          <p:cNvPr id="3" name="Content Placeholder 2">
            <a:extLst>
              <a:ext uri="{FF2B5EF4-FFF2-40B4-BE49-F238E27FC236}">
                <a16:creationId xmlns:a16="http://schemas.microsoft.com/office/drawing/2014/main" id="{54F2CB04-4AC0-1446-84A7-E56C0F7E03D4}"/>
              </a:ext>
            </a:extLst>
          </p:cNvPr>
          <p:cNvSpPr>
            <a:spLocks noGrp="1"/>
          </p:cNvSpPr>
          <p:nvPr>
            <p:ph idx="1"/>
          </p:nvPr>
        </p:nvSpPr>
        <p:spPr>
          <a:xfrm>
            <a:off x="228600" y="1371600"/>
            <a:ext cx="4127376" cy="4876800"/>
          </a:xfrm>
        </p:spPr>
        <p:txBody>
          <a:bodyPr/>
          <a:lstStyle/>
          <a:p>
            <a:r>
              <a:rPr lang="en-US" sz="1600" b="1" dirty="0">
                <a:solidFill>
                  <a:srgbClr val="0432FF"/>
                </a:solidFill>
                <a:hlinkClick r:id="rId2">
                  <a:extLst>
                    <a:ext uri="{A12FA001-AC4F-418D-AE19-62706E023703}">
                      <ahyp:hlinkClr xmlns:ahyp="http://schemas.microsoft.com/office/drawing/2018/hyperlinkcolor" val="tx"/>
                    </a:ext>
                  </a:extLst>
                </a:hlinkClick>
              </a:rPr>
              <a:t>Spring 2022 Edition: </a:t>
            </a:r>
          </a:p>
          <a:p>
            <a:pPr lvl="1"/>
            <a:r>
              <a:rPr lang="en-US" sz="1400" dirty="0">
                <a:solidFill>
                  <a:srgbClr val="0432FF"/>
                </a:solidFill>
                <a:hlinkClick r:id="rId3">
                  <a:extLst>
                    <a:ext uri="{A12FA001-AC4F-418D-AE19-62706E023703}">
                      <ahyp:hlinkClr xmlns:ahyp="http://schemas.microsoft.com/office/drawing/2018/hyperlinkcolor" val="tx"/>
                    </a:ext>
                  </a:extLst>
                </a:hlinkClick>
              </a:rPr>
              <a:t>https://safari.ethz.ch/projects_and_seminars/spring2022/doku.php?id=hw_sw_codesign</a:t>
            </a:r>
            <a:endParaRPr lang="en-US" sz="1400" dirty="0">
              <a:solidFill>
                <a:srgbClr val="0432FF"/>
              </a:solidFill>
            </a:endParaRPr>
          </a:p>
          <a:p>
            <a:pPr marL="344487" lvl="1" indent="0">
              <a:buNone/>
            </a:pPr>
            <a:endParaRPr lang="en-US" sz="1600" dirty="0">
              <a:solidFill>
                <a:srgbClr val="0432FF"/>
              </a:solidFill>
            </a:endParaRPr>
          </a:p>
          <a:p>
            <a:r>
              <a:rPr lang="en-US" sz="1600" b="1" dirty="0">
                <a:solidFill>
                  <a:srgbClr val="0432FF"/>
                </a:solidFill>
                <a:hlinkClick r:id="rId4">
                  <a:extLst>
                    <a:ext uri="{A12FA001-AC4F-418D-AE19-62706E023703}">
                      <ahyp:hlinkClr xmlns:ahyp="http://schemas.microsoft.com/office/drawing/2018/hyperlinkcolor" val="tx"/>
                    </a:ext>
                  </a:extLst>
                </a:hlinkClick>
              </a:rPr>
              <a:t>Youtube Livestream:</a:t>
            </a:r>
            <a:endParaRPr lang="en-US" sz="1600" b="1" dirty="0">
              <a:solidFill>
                <a:srgbClr val="0432FF"/>
              </a:solidFill>
              <a:hlinkClick r:id="rId5">
                <a:extLst>
                  <a:ext uri="{A12FA001-AC4F-418D-AE19-62706E023703}">
                    <ahyp:hlinkClr xmlns:ahyp="http://schemas.microsoft.com/office/drawing/2018/hyperlinkcolor" val="tx"/>
                  </a:ext>
                </a:extLst>
              </a:hlinkClick>
            </a:endParaRPr>
          </a:p>
          <a:p>
            <a:pPr lvl="1"/>
            <a:r>
              <a:rPr lang="en-US" sz="1400" dirty="0">
                <a:solidFill>
                  <a:srgbClr val="0432FF"/>
                </a:solidFill>
                <a:hlinkClick r:id="rId6">
                  <a:extLst>
                    <a:ext uri="{A12FA001-AC4F-418D-AE19-62706E023703}">
                      <ahyp:hlinkClr xmlns:ahyp="http://schemas.microsoft.com/office/drawing/2018/hyperlinkcolor" val="tx"/>
                    </a:ext>
                  </a:extLst>
                </a:hlinkClick>
              </a:rPr>
              <a:t>https://youtube.com/playlist?list=PL5Q2soXY2Zi8nH7un3ghD2nutKWWDk-NK</a:t>
            </a:r>
            <a:endParaRPr lang="en-US" sz="1400" dirty="0">
              <a:solidFill>
                <a:srgbClr val="0432FF"/>
              </a:solidFill>
            </a:endParaRPr>
          </a:p>
          <a:p>
            <a:endParaRPr lang="en-US" sz="1600" dirty="0">
              <a:solidFill>
                <a:srgbClr val="0432FF"/>
              </a:solidFill>
            </a:endParaRPr>
          </a:p>
          <a:p>
            <a:endParaRPr lang="en-US" sz="1600" dirty="0">
              <a:solidFill>
                <a:srgbClr val="0432FF"/>
              </a:solidFill>
            </a:endParaRPr>
          </a:p>
          <a:p>
            <a:r>
              <a:rPr lang="en-US" sz="1600" dirty="0"/>
              <a:t>Project course</a:t>
            </a:r>
          </a:p>
          <a:p>
            <a:pPr lvl="1"/>
            <a:r>
              <a:rPr lang="en-US" sz="1400" dirty="0"/>
              <a:t>Taken by Bachelor’s/Master’s students</a:t>
            </a:r>
          </a:p>
          <a:p>
            <a:pPr lvl="1"/>
            <a:r>
              <a:rPr lang="en-US" sz="1400" dirty="0"/>
              <a:t>HW/SW co-design lectures</a:t>
            </a:r>
          </a:p>
          <a:p>
            <a:pPr lvl="1"/>
            <a:r>
              <a:rPr lang="en-US" sz="1400" dirty="0"/>
              <a:t>Hands-on research exploration</a:t>
            </a:r>
          </a:p>
          <a:p>
            <a:pPr lvl="1"/>
            <a:r>
              <a:rPr lang="en-US" sz="1400" dirty="0"/>
              <a:t>Many research readings</a:t>
            </a:r>
          </a:p>
          <a:p>
            <a:endParaRPr lang="en-US" sz="1600" dirty="0">
              <a:solidFill>
                <a:srgbClr val="0432FF"/>
              </a:solidFill>
            </a:endParaRPr>
          </a:p>
        </p:txBody>
      </p:sp>
      <p:sp>
        <p:nvSpPr>
          <p:cNvPr id="4" name="Slide Number Placeholder 3">
            <a:extLst>
              <a:ext uri="{FF2B5EF4-FFF2-40B4-BE49-F238E27FC236}">
                <a16:creationId xmlns:a16="http://schemas.microsoft.com/office/drawing/2014/main" id="{4C04A543-CA72-7D4F-8DC0-45297D94986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276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Arial" charset="0"/>
            </a:endParaRPr>
          </a:p>
        </p:txBody>
      </p:sp>
      <p:pic>
        <p:nvPicPr>
          <p:cNvPr id="5" name="Picture 4">
            <a:extLst>
              <a:ext uri="{FF2B5EF4-FFF2-40B4-BE49-F238E27FC236}">
                <a16:creationId xmlns:a16="http://schemas.microsoft.com/office/drawing/2014/main" id="{07929472-62AD-AB4E-A75A-BE2AA054DBA5}"/>
              </a:ext>
            </a:extLst>
          </p:cNvPr>
          <p:cNvPicPr>
            <a:picLocks noChangeAspect="1"/>
          </p:cNvPicPr>
          <p:nvPr/>
        </p:nvPicPr>
        <p:blipFill>
          <a:blip r:embed="rId7"/>
          <a:stretch>
            <a:fillRect/>
          </a:stretch>
        </p:blipFill>
        <p:spPr>
          <a:xfrm>
            <a:off x="5580512" y="908720"/>
            <a:ext cx="3600000" cy="2205344"/>
          </a:xfrm>
          <a:prstGeom prst="rect">
            <a:avLst/>
          </a:prstGeom>
        </p:spPr>
      </p:pic>
      <p:pic>
        <p:nvPicPr>
          <p:cNvPr id="6" name="Picture 5">
            <a:extLst>
              <a:ext uri="{FF2B5EF4-FFF2-40B4-BE49-F238E27FC236}">
                <a16:creationId xmlns:a16="http://schemas.microsoft.com/office/drawing/2014/main" id="{CD8CB39F-DC1B-2F4D-8F50-25FE46B07DFB}"/>
              </a:ext>
            </a:extLst>
          </p:cNvPr>
          <p:cNvPicPr>
            <a:picLocks noChangeAspect="1"/>
          </p:cNvPicPr>
          <p:nvPr/>
        </p:nvPicPr>
        <p:blipFill>
          <a:blip r:embed="rId8"/>
          <a:stretch>
            <a:fillRect/>
          </a:stretch>
        </p:blipFill>
        <p:spPr>
          <a:xfrm>
            <a:off x="5580512" y="3097214"/>
            <a:ext cx="3600000" cy="3572146"/>
          </a:xfrm>
          <a:prstGeom prst="rect">
            <a:avLst/>
          </a:prstGeom>
        </p:spPr>
      </p:pic>
      <p:sp>
        <p:nvSpPr>
          <p:cNvPr id="7" name="TextBox 6">
            <a:extLst>
              <a:ext uri="{FF2B5EF4-FFF2-40B4-BE49-F238E27FC236}">
                <a16:creationId xmlns:a16="http://schemas.microsoft.com/office/drawing/2014/main" id="{CB1F9325-D79B-2B3F-89EA-3482C94BC926}"/>
              </a:ext>
            </a:extLst>
          </p:cNvPr>
          <p:cNvSpPr txBox="1"/>
          <p:nvPr/>
        </p:nvSpPr>
        <p:spPr>
          <a:xfrm>
            <a:off x="35496" y="5949280"/>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Tree>
    <p:extLst>
      <p:ext uri="{BB962C8B-B14F-4D97-AF65-F5344CB8AC3E}">
        <p14:creationId xmlns:p14="http://schemas.microsoft.com/office/powerpoint/2010/main" val="4063425004"/>
      </p:ext>
    </p:extLst>
  </p:cSld>
  <p:clrMapOvr>
    <a:masterClrMapping/>
  </p:clrMapOvr>
  <p:transition/>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CC2174-0AAD-64AD-28BC-029C312832E2}"/>
              </a:ext>
            </a:extLst>
          </p:cNvPr>
          <p:cNvPicPr>
            <a:picLocks noChangeAspect="1"/>
          </p:cNvPicPr>
          <p:nvPr/>
        </p:nvPicPr>
        <p:blipFill>
          <a:blip r:embed="rId2"/>
          <a:stretch>
            <a:fillRect/>
          </a:stretch>
        </p:blipFill>
        <p:spPr>
          <a:xfrm>
            <a:off x="4855152" y="970868"/>
            <a:ext cx="4325360" cy="5626484"/>
          </a:xfrm>
          <a:prstGeom prst="rect">
            <a:avLst/>
          </a:prstGeom>
        </p:spPr>
      </p:pic>
      <p:sp>
        <p:nvSpPr>
          <p:cNvPr id="2" name="Title 1">
            <a:extLst>
              <a:ext uri="{FF2B5EF4-FFF2-40B4-BE49-F238E27FC236}">
                <a16:creationId xmlns:a16="http://schemas.microsoft.com/office/drawing/2014/main" id="{9842FD41-9F6D-2143-9F90-BFDEA0FB5AF4}"/>
              </a:ext>
            </a:extLst>
          </p:cNvPr>
          <p:cNvSpPr>
            <a:spLocks noGrp="1"/>
          </p:cNvSpPr>
          <p:nvPr>
            <p:ph type="title"/>
          </p:nvPr>
        </p:nvSpPr>
        <p:spPr>
          <a:xfrm>
            <a:off x="176382" y="-243408"/>
            <a:ext cx="8967618" cy="871476"/>
          </a:xfrm>
        </p:spPr>
        <p:txBody>
          <a:bodyPr/>
          <a:lstStyle/>
          <a:p>
            <a:br>
              <a:rPr lang="en-US" sz="2800" b="1" dirty="0"/>
            </a:br>
            <a:r>
              <a:rPr lang="en-US" sz="3200" b="1" dirty="0"/>
              <a:t>RowHammer &amp; DRAM Exploration (Fall 2022)</a:t>
            </a:r>
          </a:p>
        </p:txBody>
      </p:sp>
      <p:sp>
        <p:nvSpPr>
          <p:cNvPr id="6" name="TextBox 5">
            <a:extLst>
              <a:ext uri="{FF2B5EF4-FFF2-40B4-BE49-F238E27FC236}">
                <a16:creationId xmlns:a16="http://schemas.microsoft.com/office/drawing/2014/main" id="{C02B7506-35EF-F089-75CD-62E66DBEF015}"/>
              </a:ext>
            </a:extLst>
          </p:cNvPr>
          <p:cNvSpPr txBox="1"/>
          <p:nvPr/>
        </p:nvSpPr>
        <p:spPr>
          <a:xfrm>
            <a:off x="176382" y="6452284"/>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
        <p:nvSpPr>
          <p:cNvPr id="13" name="Content Placeholder 2">
            <a:extLst>
              <a:ext uri="{FF2B5EF4-FFF2-40B4-BE49-F238E27FC236}">
                <a16:creationId xmlns:a16="http://schemas.microsoft.com/office/drawing/2014/main" id="{57FB618D-61F2-75C6-E0E6-957FCFC50815}"/>
              </a:ext>
            </a:extLst>
          </p:cNvPr>
          <p:cNvSpPr txBox="1">
            <a:spLocks/>
          </p:cNvSpPr>
          <p:nvPr/>
        </p:nvSpPr>
        <p:spPr bwMode="auto">
          <a:xfrm>
            <a:off x="-57461" y="1052736"/>
            <a:ext cx="4845485" cy="53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Fall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6">
                  <a:extLst>
                    <a:ext uri="{A12FA001-AC4F-418D-AE19-62706E023703}">
                      <ahyp:hlinkClr xmlns:ahyp="http://schemas.microsoft.com/office/drawing/2018/hyperlinkcolor" val="tx"/>
                    </a:ext>
                  </a:extLst>
                </a:hlinkClick>
              </a:rPr>
              <a:t>https://safari.ethz.ch/projects_and_seminars/fall2022/doku.php?id=softmc</a:t>
            </a:r>
            <a:endParaRPr kumimoji="0" lang="en-US" sz="1400" b="0" i="0" u="none" strike="noStrike" kern="0" cap="none" spc="0" normalizeH="0" baseline="0" noProof="0" dirty="0">
              <a:ln>
                <a:noFill/>
              </a:ln>
              <a:solidFill>
                <a:srgbClr val="03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Spring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8">
                  <a:extLst>
                    <a:ext uri="{A12FA001-AC4F-418D-AE19-62706E023703}">
                      <ahyp:hlinkClr xmlns:ahyp="http://schemas.microsoft.com/office/drawing/2018/hyperlinkcolor" val="tx"/>
                    </a:ext>
                  </a:extLst>
                </a:hlinkClick>
              </a:rPr>
              <a:t>https://safari.ethz.ch/projects_and_seminars/spring2022/doku.php?id=softmc</a:t>
            </a:r>
            <a:endParaRPr kumimoji="0" lang="en-US" sz="1400" b="0" i="0" u="none" strike="noStrike" kern="0" cap="none" spc="0" normalizeH="0" baseline="0" noProof="0" dirty="0">
              <a:ln>
                <a:noFill/>
              </a:ln>
              <a:solidFill>
                <a:srgbClr val="03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Youtube Livestream (Spring 2022):</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10">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11">
                  <a:extLst>
                    <a:ext uri="{A12FA001-AC4F-418D-AE19-62706E023703}">
                      <ahyp:hlinkClr xmlns:ahyp="http://schemas.microsoft.com/office/drawing/2018/hyperlinkcolor" val="tx"/>
                    </a:ext>
                  </a:extLst>
                </a:hlinkClick>
              </a:rPr>
              <a:t>https://www.youtube.com/watch?v=r5QxuoJWttg&amp;list=PL5Q2soXY2Zi_1trfCckr6PTN8WR72icUO</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0" i="0" u="none" strike="noStrike" kern="0" cap="none" spc="0" normalizeH="0" baseline="0" noProof="0" dirty="0">
                <a:ln>
                  <a:noFill/>
                </a:ln>
                <a:solidFill>
                  <a:srgbClr val="000000"/>
                </a:solidFill>
                <a:effectLst/>
                <a:uLnTx/>
                <a:uFillTx/>
                <a:latin typeface="Tahoma"/>
                <a:ea typeface="+mn-ea"/>
                <a:cs typeface="+mn-cs"/>
              </a:rPr>
              <a:t>Bachelor’s course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Elective at ETH Zurich</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Introduction to DRAM organization &amp; operation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Tutorial on using FPGA-based infrastructure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Verilog &amp; C++</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Potential research exploration</a:t>
            </a:r>
          </a:p>
          <a:p>
            <a:pPr marL="344487" marR="0" lvl="1" indent="0" algn="l" defTabSz="914400" rtl="0" eaLnBrk="0" fontAlgn="base" latinLnBrk="0" hangingPunct="0">
              <a:lnSpc>
                <a:spcPct val="100000"/>
              </a:lnSpc>
              <a:spcBef>
                <a:spcPct val="20000"/>
              </a:spcBef>
              <a:spcAft>
                <a:spcPct val="0"/>
              </a:spcAft>
              <a:buClr>
                <a:srgbClr val="3B812F"/>
              </a:buClr>
              <a:buSzPct val="60000"/>
              <a:buFont typeface="Wingdings" pitchFamily="2" charset="2"/>
              <a:buNone/>
              <a:tabLst/>
              <a:defRPr/>
            </a:pPr>
            <a:endParaRPr kumimoji="0" lang="en-US" sz="1400" b="0" i="0" u="none" strike="noStrike" kern="0" cap="none" spc="0" normalizeH="0" baseline="0" noProof="0" dirty="0">
              <a:ln>
                <a:noFill/>
              </a:ln>
              <a:solidFill>
                <a:srgbClr val="000000"/>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p:txBody>
      </p:sp>
    </p:spTree>
    <p:extLst>
      <p:ext uri="{BB962C8B-B14F-4D97-AF65-F5344CB8AC3E}">
        <p14:creationId xmlns:p14="http://schemas.microsoft.com/office/powerpoint/2010/main" val="249155112"/>
      </p:ext>
    </p:extLst>
  </p:cSld>
  <p:clrMapOvr>
    <a:masterClrMapping/>
  </p:clrMapOvr>
  <p:transition/>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CC2174-0AAD-64AD-28BC-029C312832E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629177" y="945524"/>
            <a:ext cx="4544964" cy="5723836"/>
          </a:xfrm>
          <a:prstGeom prst="rect">
            <a:avLst/>
          </a:prstGeom>
        </p:spPr>
      </p:pic>
      <p:sp>
        <p:nvSpPr>
          <p:cNvPr id="2" name="Title 1">
            <a:extLst>
              <a:ext uri="{FF2B5EF4-FFF2-40B4-BE49-F238E27FC236}">
                <a16:creationId xmlns:a16="http://schemas.microsoft.com/office/drawing/2014/main" id="{9842FD41-9F6D-2143-9F90-BFDEA0FB5AF4}"/>
              </a:ext>
            </a:extLst>
          </p:cNvPr>
          <p:cNvSpPr>
            <a:spLocks noGrp="1"/>
          </p:cNvSpPr>
          <p:nvPr>
            <p:ph type="title"/>
          </p:nvPr>
        </p:nvSpPr>
        <p:spPr>
          <a:xfrm>
            <a:off x="176382" y="188640"/>
            <a:ext cx="8967618" cy="871476"/>
          </a:xfrm>
        </p:spPr>
        <p:txBody>
          <a:bodyPr/>
          <a:lstStyle/>
          <a:p>
            <a:r>
              <a:rPr lang="en-US" sz="3000" b="1" dirty="0"/>
              <a:t>Exploration of Emerging Memory Systems (Fall 2022)</a:t>
            </a:r>
          </a:p>
        </p:txBody>
      </p:sp>
      <p:sp>
        <p:nvSpPr>
          <p:cNvPr id="6" name="TextBox 5">
            <a:extLst>
              <a:ext uri="{FF2B5EF4-FFF2-40B4-BE49-F238E27FC236}">
                <a16:creationId xmlns:a16="http://schemas.microsoft.com/office/drawing/2014/main" id="{C02B7506-35EF-F089-75CD-62E66DBEF015}"/>
              </a:ext>
            </a:extLst>
          </p:cNvPr>
          <p:cNvSpPr txBox="1"/>
          <p:nvPr/>
        </p:nvSpPr>
        <p:spPr>
          <a:xfrm>
            <a:off x="176382" y="6452284"/>
            <a:ext cx="567815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https://www.youtube.com/onurmutlulectures</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ahoma"/>
              <a:ea typeface="+mn-ea"/>
              <a:cs typeface="+mn-cs"/>
            </a:endParaRPr>
          </a:p>
        </p:txBody>
      </p:sp>
      <p:sp>
        <p:nvSpPr>
          <p:cNvPr id="13" name="Content Placeholder 2">
            <a:extLst>
              <a:ext uri="{FF2B5EF4-FFF2-40B4-BE49-F238E27FC236}">
                <a16:creationId xmlns:a16="http://schemas.microsoft.com/office/drawing/2014/main" id="{57FB618D-61F2-75C6-E0E6-957FCFC50815}"/>
              </a:ext>
            </a:extLst>
          </p:cNvPr>
          <p:cNvSpPr txBox="1">
            <a:spLocks/>
          </p:cNvSpPr>
          <p:nvPr/>
        </p:nvSpPr>
        <p:spPr bwMode="auto">
          <a:xfrm>
            <a:off x="-57461" y="1052736"/>
            <a:ext cx="4845485" cy="53995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Fall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6">
                  <a:extLst>
                    <a:ext uri="{A12FA001-AC4F-418D-AE19-62706E023703}">
                      <ahyp:hlinkClr xmlns:ahyp="http://schemas.microsoft.com/office/drawing/2018/hyperlinkcolor" val="tx"/>
                    </a:ext>
                  </a:extLst>
                </a:hlinkClick>
              </a:rPr>
              <a:t>https://safari.ethz.ch/projects_and_seminars/fall2022/doku.php?id=ramulator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7">
                  <a:extLst>
                    <a:ext uri="{A12FA001-AC4F-418D-AE19-62706E023703}">
                      <ahyp:hlinkClr xmlns:ahyp="http://schemas.microsoft.com/office/drawing/2018/hyperlinkcolor" val="tx"/>
                    </a:ext>
                  </a:extLst>
                </a:hlinkClick>
              </a:rPr>
              <a:t>Spring 2022 Edition: </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8">
                  <a:extLst>
                    <a:ext uri="{A12FA001-AC4F-418D-AE19-62706E023703}">
                      <ahyp:hlinkClr xmlns:ahyp="http://schemas.microsoft.com/office/drawing/2018/hyperlinkcolor" val="tx"/>
                    </a:ext>
                  </a:extLst>
                </a:hlinkClick>
              </a:rPr>
              <a:t>https://safari.ethz.ch/projects_and_seminars/spring2022/doku.php?id=ramulator</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1" i="0" u="none" strike="noStrike" kern="0" cap="none" spc="0" normalizeH="0" baseline="0" noProof="0" dirty="0">
                <a:ln>
                  <a:noFill/>
                </a:ln>
                <a:solidFill>
                  <a:srgbClr val="0432FF"/>
                </a:solidFill>
                <a:effectLst/>
                <a:uLnTx/>
                <a:uFillTx/>
                <a:latin typeface="Tahoma"/>
                <a:ea typeface="+mn-ea"/>
                <a:cs typeface="+mn-cs"/>
                <a:hlinkClick r:id="rId9">
                  <a:extLst>
                    <a:ext uri="{A12FA001-AC4F-418D-AE19-62706E023703}">
                      <ahyp:hlinkClr xmlns:ahyp="http://schemas.microsoft.com/office/drawing/2018/hyperlinkcolor" val="tx"/>
                    </a:ext>
                  </a:extLst>
                </a:hlinkClick>
              </a:rPr>
              <a:t>Youtube Livestream (Spring 2022):</a:t>
            </a:r>
            <a:endParaRPr kumimoji="0" lang="en-US" sz="1600" b="1" i="0" u="none" strike="noStrike" kern="0" cap="none" spc="0" normalizeH="0" baseline="0" noProof="0" dirty="0">
              <a:ln>
                <a:noFill/>
              </a:ln>
              <a:solidFill>
                <a:srgbClr val="0432FF"/>
              </a:solidFill>
              <a:effectLst/>
              <a:uLnTx/>
              <a:uFillTx/>
              <a:latin typeface="Tahoma"/>
              <a:ea typeface="+mn-ea"/>
              <a:cs typeface="+mn-cs"/>
              <a:hlinkClick r:id="rId10">
                <a:extLst>
                  <a:ext uri="{A12FA001-AC4F-418D-AE19-62706E023703}">
                    <ahyp:hlinkClr xmlns:ahyp="http://schemas.microsoft.com/office/drawing/2018/hyperlinkcolor" val="tx"/>
                  </a:ext>
                </a:extLst>
              </a:hlinkClick>
            </a:endParaRP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332FF"/>
                </a:solidFill>
                <a:effectLst/>
                <a:uLnTx/>
                <a:uFillTx/>
                <a:latin typeface="Tahoma"/>
                <a:ea typeface="+mn-ea"/>
                <a:cs typeface="+mn-cs"/>
                <a:hlinkClick r:id="rId11">
                  <a:extLst>
                    <a:ext uri="{A12FA001-AC4F-418D-AE19-62706E023703}">
                      <ahyp:hlinkClr xmlns:ahyp="http://schemas.microsoft.com/office/drawing/2018/hyperlinkcolor" val="tx"/>
                    </a:ext>
                  </a:extLst>
                </a:hlinkClick>
              </a:rPr>
              <a:t>https://www.youtube.com/watch?v=aM-llXRQd3s&amp;list=PL5Q2soXY2Zi_TlmLGw_Z8hBo2925ZApqV</a:t>
            </a:r>
            <a:r>
              <a:rPr kumimoji="0" lang="en-US" sz="1400" b="0" i="0" u="none" strike="noStrike" kern="0" cap="none" spc="0" normalizeH="0" baseline="0" noProof="0" dirty="0">
                <a:ln>
                  <a:noFill/>
                </a:ln>
                <a:solidFill>
                  <a:srgbClr val="0332FF"/>
                </a:solidFill>
                <a:effectLst/>
                <a:uLnTx/>
                <a:uFillTx/>
                <a:latin typeface="Tahoma"/>
                <a:ea typeface="+mn-ea"/>
                <a:cs typeface="+mn-cs"/>
              </a:rPr>
              <a:t> </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900" b="0" i="0" u="none" strike="noStrike" kern="0" cap="none" spc="0" normalizeH="0" baseline="0" noProof="0" dirty="0">
              <a:ln>
                <a:noFill/>
              </a:ln>
              <a:solidFill>
                <a:srgbClr val="0432FF"/>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r>
              <a:rPr kumimoji="0" lang="en-US" sz="1600" b="0" i="0" u="none" strike="noStrike" kern="0" cap="none" spc="0" normalizeH="0" baseline="0" noProof="0" dirty="0">
                <a:ln>
                  <a:noFill/>
                </a:ln>
                <a:solidFill>
                  <a:srgbClr val="000000"/>
                </a:solidFill>
                <a:effectLst/>
                <a:uLnTx/>
                <a:uFillTx/>
                <a:latin typeface="Tahoma"/>
                <a:ea typeface="+mn-ea"/>
                <a:cs typeface="+mn-cs"/>
              </a:rPr>
              <a:t>Bachelor’s course</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Elective at ETH Zurich</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Introduction to memory system simulation</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Tutorial on using </a:t>
            </a:r>
            <a:r>
              <a:rPr kumimoji="0" lang="en-US" sz="1400" b="0" i="0" u="none" strike="noStrike" kern="0" cap="none" spc="0" normalizeH="0" baseline="0" noProof="0" dirty="0" err="1">
                <a:ln>
                  <a:noFill/>
                </a:ln>
                <a:solidFill>
                  <a:srgbClr val="000000"/>
                </a:solidFill>
                <a:effectLst/>
                <a:uLnTx/>
                <a:uFillTx/>
                <a:latin typeface="Tahoma"/>
                <a:ea typeface="+mn-ea"/>
                <a:cs typeface="+mn-cs"/>
              </a:rPr>
              <a:t>Ramulator</a:t>
            </a:r>
            <a:r>
              <a:rPr kumimoji="0" lang="en-US" sz="1400" b="0" i="0" u="none" strike="noStrike" kern="0" cap="none" spc="0" normalizeH="0" baseline="0" noProof="0" dirty="0">
                <a:ln>
                  <a:noFill/>
                </a:ln>
                <a:solidFill>
                  <a:srgbClr val="000000"/>
                </a:solidFill>
                <a:effectLst/>
                <a:uLnTx/>
                <a:uFillTx/>
                <a:latin typeface="Tahoma"/>
                <a:ea typeface="+mn-ea"/>
                <a:cs typeface="+mn-cs"/>
              </a:rPr>
              <a:t> </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C++</a:t>
            </a:r>
          </a:p>
          <a:p>
            <a:pPr marL="669925" marR="0" lvl="1" indent="-325438" algn="l" defTabSz="914400" rtl="0" eaLnBrk="0" fontAlgn="base" latinLnBrk="0" hangingPunct="0">
              <a:lnSpc>
                <a:spcPct val="100000"/>
              </a:lnSpc>
              <a:spcBef>
                <a:spcPct val="20000"/>
              </a:spcBef>
              <a:spcAft>
                <a:spcPct val="0"/>
              </a:spcAft>
              <a:buClr>
                <a:srgbClr val="3B812F"/>
              </a:buClr>
              <a:buSzPct val="60000"/>
              <a:buFont typeface="Wingdings" pitchFamily="2" charset="2"/>
              <a:buChar char="q"/>
              <a:tabLst/>
              <a:defRPr/>
            </a:pPr>
            <a:r>
              <a:rPr kumimoji="0" lang="en-US" sz="1400" b="0" i="0" u="none" strike="noStrike" kern="0" cap="none" spc="0" normalizeH="0" baseline="0" noProof="0" dirty="0">
                <a:ln>
                  <a:noFill/>
                </a:ln>
                <a:solidFill>
                  <a:srgbClr val="000000"/>
                </a:solidFill>
                <a:effectLst/>
                <a:uLnTx/>
                <a:uFillTx/>
                <a:latin typeface="Tahoma"/>
                <a:ea typeface="+mn-ea"/>
                <a:cs typeface="+mn-cs"/>
              </a:rPr>
              <a:t>Potential research exploration</a:t>
            </a:r>
          </a:p>
          <a:p>
            <a:pPr marL="344487" marR="0" lvl="1" indent="0" algn="l" defTabSz="914400" rtl="0" eaLnBrk="0" fontAlgn="base" latinLnBrk="0" hangingPunct="0">
              <a:lnSpc>
                <a:spcPct val="100000"/>
              </a:lnSpc>
              <a:spcBef>
                <a:spcPct val="20000"/>
              </a:spcBef>
              <a:spcAft>
                <a:spcPct val="0"/>
              </a:spcAft>
              <a:buClr>
                <a:srgbClr val="3B812F"/>
              </a:buClr>
              <a:buSzPct val="60000"/>
              <a:buFont typeface="Wingdings" pitchFamily="2" charset="2"/>
              <a:buNone/>
              <a:tabLst/>
              <a:defRPr/>
            </a:pPr>
            <a:endParaRPr kumimoji="0" lang="en-US" sz="1400" b="0" i="0" u="none" strike="noStrike" kern="0" cap="none" spc="0" normalizeH="0" baseline="0" noProof="0" dirty="0">
              <a:ln>
                <a:noFill/>
              </a:ln>
              <a:solidFill>
                <a:srgbClr val="000000"/>
              </a:solidFill>
              <a:effectLst/>
              <a:uLnTx/>
              <a:uFillTx/>
              <a:latin typeface="Tahoma"/>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pitchFamily="2" charset="2"/>
              <a:buChar char="n"/>
              <a:tabLst/>
              <a:defRPr/>
            </a:pPr>
            <a:endParaRPr kumimoji="0" lang="en-US" sz="1600" b="0" i="0" u="none" strike="noStrike" kern="0" cap="none" spc="0" normalizeH="0" baseline="0" noProof="0" dirty="0">
              <a:ln>
                <a:noFill/>
              </a:ln>
              <a:solidFill>
                <a:srgbClr val="0432FF"/>
              </a:solidFill>
              <a:effectLst/>
              <a:uLnTx/>
              <a:uFillTx/>
              <a:latin typeface="Tahoma"/>
              <a:ea typeface="+mn-ea"/>
              <a:cs typeface="+mn-cs"/>
            </a:endParaRPr>
          </a:p>
        </p:txBody>
      </p:sp>
    </p:spTree>
    <p:extLst>
      <p:ext uri="{BB962C8B-B14F-4D97-AF65-F5344CB8AC3E}">
        <p14:creationId xmlns:p14="http://schemas.microsoft.com/office/powerpoint/2010/main" val="3990113195"/>
      </p:ext>
    </p:extLst>
  </p:cSld>
  <p:clrMapOvr>
    <a:masterClrMapping/>
  </p:clrMapOvr>
  <p:transition/>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7544" y="3534718"/>
            <a:ext cx="8208912" cy="614362"/>
          </a:xfrm>
        </p:spPr>
        <p:txBody>
          <a:bodyPr>
            <a:noAutofit/>
          </a:bodyPr>
          <a:lstStyle/>
          <a:p>
            <a:r>
              <a:rPr lang="en-US" sz="2000" dirty="0">
                <a:solidFill>
                  <a:srgbClr val="0000FF"/>
                </a:solidFill>
              </a:rPr>
              <a:t>Geraldo F. Oliveira</a:t>
            </a:r>
          </a:p>
          <a:p>
            <a:r>
              <a:rPr lang="en-US" sz="2000" dirty="0"/>
              <a:t>Onur Mutlu</a:t>
            </a:r>
          </a:p>
          <a:p>
            <a:r>
              <a:rPr lang="en-US" sz="2000" dirty="0">
                <a:hlinkClick r:id="rId3"/>
              </a:rPr>
              <a:t>omutlu@gmail.com</a:t>
            </a:r>
            <a:r>
              <a:rPr lang="en-US" sz="2000" dirty="0"/>
              <a:t> </a:t>
            </a:r>
          </a:p>
          <a:p>
            <a:r>
              <a:rPr lang="en-US" sz="2000" dirty="0">
                <a:hlinkClick r:id="rId4"/>
              </a:rPr>
              <a:t>https://people.inf.ethz.ch/omutlu</a:t>
            </a:r>
            <a:endParaRPr lang="en-US" sz="2000" dirty="0"/>
          </a:p>
          <a:p>
            <a:r>
              <a:rPr lang="en-US" sz="2000" dirty="0"/>
              <a:t>29 October 2023</a:t>
            </a:r>
          </a:p>
          <a:p>
            <a:r>
              <a:rPr lang="en-US" sz="2000" dirty="0"/>
              <a:t>Real-World PIM Tutorial Opening Talk @ MICRO-5</a:t>
            </a:r>
            <a:r>
              <a:rPr lang="en-US" sz="2200" dirty="0"/>
              <a:t>6 </a:t>
            </a:r>
          </a:p>
        </p:txBody>
      </p:sp>
      <p:sp>
        <p:nvSpPr>
          <p:cNvPr id="13" name="Title 1"/>
          <p:cNvSpPr>
            <a:spLocks noGrp="1"/>
          </p:cNvSpPr>
          <p:nvPr>
            <p:ph type="ctrTitle"/>
          </p:nvPr>
        </p:nvSpPr>
        <p:spPr>
          <a:xfrm>
            <a:off x="203060" y="1227584"/>
            <a:ext cx="8820472" cy="2201416"/>
          </a:xfrm>
        </p:spPr>
        <p:txBody>
          <a:bodyPr>
            <a:noAutofit/>
          </a:bodyPr>
          <a:lstStyle/>
          <a:p>
            <a:pPr algn="ctr"/>
            <a:r>
              <a:rPr lang="en-US" sz="6000" b="1" dirty="0">
                <a:solidFill>
                  <a:srgbClr val="006633"/>
                </a:solidFill>
              </a:rPr>
              <a:t>Memory-Centric</a:t>
            </a:r>
            <a:br>
              <a:rPr lang="en-US" sz="6000" b="1" dirty="0">
                <a:solidFill>
                  <a:srgbClr val="006633"/>
                </a:solidFill>
              </a:rPr>
            </a:br>
            <a:r>
              <a:rPr lang="en-US" sz="6000" b="1" dirty="0">
                <a:solidFill>
                  <a:srgbClr val="006633"/>
                </a:solidFill>
              </a:rPr>
              <a:t>Computing</a:t>
            </a:r>
            <a:endParaRPr lang="en-US" b="1" dirty="0">
              <a:solidFill>
                <a:srgbClr val="FF0000"/>
              </a:solidFill>
            </a:endParaRPr>
          </a:p>
        </p:txBody>
      </p:sp>
      <p:pic>
        <p:nvPicPr>
          <p:cNvPr id="10" name="Picture 2" descr="ETH Zurich short logo, black"/>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6982" t="31348" r="7940" b="18111"/>
          <a:stretch/>
        </p:blipFill>
        <p:spPr bwMode="auto">
          <a:xfrm>
            <a:off x="3261625" y="5949280"/>
            <a:ext cx="2750535" cy="639738"/>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7" descr="Burgundy_CMU_JPG_Logo.jpg">
            <a:extLst>
              <a:ext uri="{FF2B5EF4-FFF2-40B4-BE49-F238E27FC236}">
                <a16:creationId xmlns:a16="http://schemas.microsoft.com/office/drawing/2014/main" id="{FDEF4BF8-4C42-2C48-ACA7-CAA3C1B63ED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78027" y="5805264"/>
            <a:ext cx="2532185" cy="914400"/>
          </a:xfrm>
          <a:prstGeom prst="rect">
            <a:avLst/>
          </a:prstGeom>
        </p:spPr>
      </p:pic>
      <p:pic>
        <p:nvPicPr>
          <p:cNvPr id="9" name="Picture 8" descr="safari.png">
            <a:extLst>
              <a:ext uri="{FF2B5EF4-FFF2-40B4-BE49-F238E27FC236}">
                <a16:creationId xmlns:a16="http://schemas.microsoft.com/office/drawing/2014/main" id="{979E4862-636A-E34E-B52B-A7AB09A48069}"/>
              </a:ext>
            </a:extLst>
          </p:cNvPr>
          <p:cNvPicPr>
            <a:picLocks noChangeAspect="1"/>
          </p:cNvPicPr>
          <p:nvPr/>
        </p:nvPicPr>
        <p:blipFill>
          <a:blip r:embed="rId7" cstate="print"/>
          <a:stretch>
            <a:fillRect/>
          </a:stretch>
        </p:blipFill>
        <p:spPr>
          <a:xfrm>
            <a:off x="216024" y="5949280"/>
            <a:ext cx="1745138" cy="504938"/>
          </a:xfrm>
          <a:prstGeom prst="rect">
            <a:avLst/>
          </a:prstGeom>
        </p:spPr>
      </p:pic>
    </p:spTree>
    <p:extLst>
      <p:ext uri="{BB962C8B-B14F-4D97-AF65-F5344CB8AC3E}">
        <p14:creationId xmlns:p14="http://schemas.microsoft.com/office/powerpoint/2010/main" val="2747370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Title 1"/>
          <p:cNvSpPr>
            <a:spLocks noGrp="1"/>
          </p:cNvSpPr>
          <p:nvPr>
            <p:ph type="title"/>
          </p:nvPr>
        </p:nvSpPr>
        <p:spPr>
          <a:xfrm>
            <a:off x="228600" y="152400"/>
            <a:ext cx="8915400" cy="1066800"/>
          </a:xfrm>
        </p:spPr>
        <p:txBody>
          <a:bodyPr/>
          <a:lstStyle/>
          <a:p>
            <a:r>
              <a:rPr lang="en-US" dirty="0">
                <a:latin typeface="Garamond" charset="0"/>
                <a:ea typeface="ＭＳ Ｐゴシック" charset="0"/>
                <a:cs typeface="ＭＳ Ｐゴシック" charset="0"/>
              </a:rPr>
              <a:t>The Energy Perspective</a:t>
            </a:r>
          </a:p>
        </p:txBody>
      </p:sp>
      <p:sp>
        <p:nvSpPr>
          <p:cNvPr id="270338" name="Slide Number Placeholder 3"/>
          <p:cNvSpPr>
            <a:spLocks noGrp="1"/>
          </p:cNvSpPr>
          <p:nvPr>
            <p:ph type="sldNum"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378AE50-A064-BF4D-97C5-B7B9F4FAAF31}"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33400" y="1016000"/>
            <a:ext cx="8113713" cy="530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6826250" y="1524000"/>
            <a:ext cx="201295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charset="0"/>
                <a:ea typeface="ＭＳ Ｐゴシック" charset="0"/>
              </a:rPr>
              <a:t>Dally, HiPEAC 2015</a:t>
            </a:r>
          </a:p>
        </p:txBody>
      </p:sp>
      <p:sp>
        <p:nvSpPr>
          <p:cNvPr id="7" name="AutoShape 25"/>
          <p:cNvSpPr>
            <a:spLocks noChangeArrowheads="1"/>
          </p:cNvSpPr>
          <p:nvPr/>
        </p:nvSpPr>
        <p:spPr bwMode="auto">
          <a:xfrm>
            <a:off x="971600" y="2420888"/>
            <a:ext cx="2160240" cy="648071"/>
          </a:xfrm>
          <a:prstGeom prst="roundRect">
            <a:avLst>
              <a:gd name="adj" fmla="val 16667"/>
            </a:avLst>
          </a:prstGeom>
          <a:noFill/>
          <a:ln w="63500">
            <a:solidFill>
              <a:schemeClr val="tx2">
                <a:lumMod val="60000"/>
                <a:lumOff val="40000"/>
              </a:schemeClr>
            </a:solidFill>
            <a:round/>
            <a:headEnd/>
            <a:tailEn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
        <p:nvSpPr>
          <p:cNvPr id="8" name="AutoShape 25"/>
          <p:cNvSpPr>
            <a:spLocks noChangeArrowheads="1"/>
          </p:cNvSpPr>
          <p:nvPr/>
        </p:nvSpPr>
        <p:spPr bwMode="auto">
          <a:xfrm>
            <a:off x="5724128" y="2492896"/>
            <a:ext cx="2160240" cy="648071"/>
          </a:xfrm>
          <a:prstGeom prst="roundRect">
            <a:avLst>
              <a:gd name="adj" fmla="val 16667"/>
            </a:avLst>
          </a:prstGeom>
          <a:noFill/>
          <a:ln w="63500">
            <a:solidFill>
              <a:srgbClr val="FF0000"/>
            </a:solidFill>
            <a:round/>
            <a:headEnd/>
            <a:tailEn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Tree>
    <p:extLst>
      <p:ext uri="{BB962C8B-B14F-4D97-AF65-F5344CB8AC3E}">
        <p14:creationId xmlns:p14="http://schemas.microsoft.com/office/powerpoint/2010/main" val="32082206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Title 1"/>
          <p:cNvSpPr>
            <a:spLocks noGrp="1"/>
          </p:cNvSpPr>
          <p:nvPr>
            <p:ph type="title"/>
          </p:nvPr>
        </p:nvSpPr>
        <p:spPr>
          <a:xfrm>
            <a:off x="228600" y="152400"/>
            <a:ext cx="8915400" cy="1066800"/>
          </a:xfrm>
        </p:spPr>
        <p:txBody>
          <a:bodyPr/>
          <a:lstStyle/>
          <a:p>
            <a:r>
              <a:rPr lang="en-US" dirty="0">
                <a:latin typeface="Garamond" charset="0"/>
                <a:ea typeface="ＭＳ Ｐゴシック" charset="0"/>
                <a:cs typeface="ＭＳ Ｐゴシック" charset="0"/>
              </a:rPr>
              <a:t>Data Movement vs. Computation Energy</a:t>
            </a:r>
          </a:p>
        </p:txBody>
      </p:sp>
      <p:sp>
        <p:nvSpPr>
          <p:cNvPr id="270338" name="Slide Number Placeholder 3"/>
          <p:cNvSpPr>
            <a:spLocks noGrp="1"/>
          </p:cNvSpPr>
          <p:nvPr>
            <p:ph type="sldNum" sz="quarter" idx="1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378AE50-A064-BF4D-97C5-B7B9F4FAAF31}"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33400" y="1016000"/>
            <a:ext cx="8113713" cy="530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5"/>
          <p:cNvSpPr txBox="1">
            <a:spLocks noChangeArrowheads="1"/>
          </p:cNvSpPr>
          <p:nvPr/>
        </p:nvSpPr>
        <p:spPr bwMode="auto">
          <a:xfrm>
            <a:off x="6826250" y="1524000"/>
            <a:ext cx="2012950"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charset="0"/>
                <a:ea typeface="ＭＳ Ｐゴシック" charset="0"/>
              </a:rPr>
              <a:t>Dally, HiPEAC 2015</a:t>
            </a:r>
          </a:p>
        </p:txBody>
      </p:sp>
      <p:sp>
        <p:nvSpPr>
          <p:cNvPr id="7" name="AutoShape 25"/>
          <p:cNvSpPr>
            <a:spLocks noChangeArrowheads="1"/>
          </p:cNvSpPr>
          <p:nvPr/>
        </p:nvSpPr>
        <p:spPr bwMode="auto">
          <a:xfrm>
            <a:off x="971600" y="2420888"/>
            <a:ext cx="2160240" cy="648071"/>
          </a:xfrm>
          <a:prstGeom prst="roundRect">
            <a:avLst>
              <a:gd name="adj" fmla="val 16667"/>
            </a:avLst>
          </a:prstGeom>
          <a:noFill/>
          <a:ln w="63500">
            <a:solidFill>
              <a:schemeClr val="tx2">
                <a:lumMod val="60000"/>
                <a:lumOff val="40000"/>
              </a:schemeClr>
            </a:solidFill>
            <a:round/>
            <a:headEnd/>
            <a:tailEn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
        <p:nvSpPr>
          <p:cNvPr id="8" name="AutoShape 25"/>
          <p:cNvSpPr>
            <a:spLocks noChangeArrowheads="1"/>
          </p:cNvSpPr>
          <p:nvPr/>
        </p:nvSpPr>
        <p:spPr bwMode="auto">
          <a:xfrm>
            <a:off x="5724128" y="2492896"/>
            <a:ext cx="2160240" cy="648071"/>
          </a:xfrm>
          <a:prstGeom prst="roundRect">
            <a:avLst>
              <a:gd name="adj" fmla="val 16667"/>
            </a:avLst>
          </a:prstGeom>
          <a:noFill/>
          <a:ln w="63500">
            <a:solidFill>
              <a:srgbClr val="FF0000"/>
            </a:solidFill>
            <a:round/>
            <a:headEnd/>
            <a:tailEn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
        <p:nvSpPr>
          <p:cNvPr id="3" name="TextBox 2"/>
          <p:cNvSpPr txBox="1"/>
          <p:nvPr/>
        </p:nvSpPr>
        <p:spPr>
          <a:xfrm>
            <a:off x="-32358" y="4869160"/>
            <a:ext cx="9201750" cy="1261884"/>
          </a:xfrm>
          <a:prstGeom prst="rect">
            <a:avLst/>
          </a:prstGeom>
          <a:solidFill>
            <a:srgbClr val="FF6600"/>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Tahoma"/>
                <a:ea typeface="+mn-ea"/>
                <a:cs typeface="+mn-cs"/>
              </a:rPr>
              <a:t>A memory access consumes ~100-1000X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Tahoma"/>
                <a:ea typeface="+mn-ea"/>
                <a:cs typeface="+mn-cs"/>
              </a:rPr>
              <a:t>the energy of a complex addition </a:t>
            </a:r>
          </a:p>
        </p:txBody>
      </p:sp>
    </p:spTree>
    <p:extLst>
      <p:ext uri="{BB962C8B-B14F-4D97-AF65-F5344CB8AC3E}">
        <p14:creationId xmlns:p14="http://schemas.microsoft.com/office/powerpoint/2010/main" val="69585535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295C2-3E3A-BE4F-87A7-5F3FBBA546A4}"/>
              </a:ext>
            </a:extLst>
          </p:cNvPr>
          <p:cNvSpPr>
            <a:spLocks noGrp="1"/>
          </p:cNvSpPr>
          <p:nvPr>
            <p:ph type="title"/>
          </p:nvPr>
        </p:nvSpPr>
        <p:spPr/>
        <p:txBody>
          <a:bodyPr/>
          <a:lstStyle/>
          <a:p>
            <a:r>
              <a:rPr lang="en-US" dirty="0"/>
              <a:t>Data is Key for AI, ML, Genomics, …</a:t>
            </a:r>
          </a:p>
        </p:txBody>
      </p:sp>
      <p:sp>
        <p:nvSpPr>
          <p:cNvPr id="3" name="Content Placeholder 2">
            <a:extLst>
              <a:ext uri="{FF2B5EF4-FFF2-40B4-BE49-F238E27FC236}">
                <a16:creationId xmlns:a16="http://schemas.microsoft.com/office/drawing/2014/main" id="{93B937BE-0F8C-6D46-8EBB-F986B2A5F5CD}"/>
              </a:ext>
            </a:extLst>
          </p:cNvPr>
          <p:cNvSpPr>
            <a:spLocks noGrp="1"/>
          </p:cNvSpPr>
          <p:nvPr>
            <p:ph idx="1"/>
          </p:nvPr>
        </p:nvSpPr>
        <p:spPr>
          <a:xfrm>
            <a:off x="228600" y="1371600"/>
            <a:ext cx="8915400" cy="4876800"/>
          </a:xfrm>
        </p:spPr>
        <p:txBody>
          <a:bodyPr/>
          <a:lstStyle/>
          <a:p>
            <a:r>
              <a:rPr lang="en-US" dirty="0"/>
              <a:t>Important workloads are all data intensive</a:t>
            </a:r>
          </a:p>
          <a:p>
            <a:pPr marL="344487" lvl="1" indent="0">
              <a:buNone/>
            </a:pPr>
            <a:endParaRPr lang="en-US" dirty="0"/>
          </a:p>
          <a:p>
            <a:pPr marL="344487" lvl="1" indent="0">
              <a:buNone/>
            </a:pPr>
            <a:endParaRPr lang="en-US" dirty="0"/>
          </a:p>
          <a:p>
            <a:r>
              <a:rPr lang="en-US" dirty="0"/>
              <a:t>They require rapid and efficient processing of large amounts of data</a:t>
            </a:r>
          </a:p>
          <a:p>
            <a:pPr lvl="1"/>
            <a:endParaRPr lang="en-US" dirty="0"/>
          </a:p>
          <a:p>
            <a:pPr lvl="1"/>
            <a:endParaRPr lang="en-US" dirty="0"/>
          </a:p>
          <a:p>
            <a:r>
              <a:rPr lang="en-US" dirty="0"/>
              <a:t>Data is increasing</a:t>
            </a:r>
          </a:p>
          <a:p>
            <a:pPr lvl="1"/>
            <a:r>
              <a:rPr lang="en-US" dirty="0"/>
              <a:t>We can generate more than we can process</a:t>
            </a:r>
          </a:p>
          <a:p>
            <a:pPr lvl="1"/>
            <a:r>
              <a:rPr lang="en-US" dirty="0"/>
              <a:t>We need to perform more sophisticated analyses on more data</a:t>
            </a:r>
          </a:p>
          <a:p>
            <a:pPr lvl="1"/>
            <a:endParaRPr lang="en-US" dirty="0"/>
          </a:p>
        </p:txBody>
      </p:sp>
      <p:sp>
        <p:nvSpPr>
          <p:cNvPr id="4" name="Slide Number Placeholder 3">
            <a:extLst>
              <a:ext uri="{FF2B5EF4-FFF2-40B4-BE49-F238E27FC236}">
                <a16:creationId xmlns:a16="http://schemas.microsoft.com/office/drawing/2014/main" id="{12A78508-7955-3943-9F95-75E9A621D19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58755506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26EC4-A15A-354C-9F10-B13F9551D205}"/>
              </a:ext>
            </a:extLst>
          </p:cNvPr>
          <p:cNvSpPr>
            <a:spLocks noGrp="1"/>
          </p:cNvSpPr>
          <p:nvPr>
            <p:ph type="title"/>
          </p:nvPr>
        </p:nvSpPr>
        <p:spPr/>
        <p:txBody>
          <a:bodyPr/>
          <a:lstStyle/>
          <a:p>
            <a:r>
              <a:rPr lang="en-US" dirty="0">
                <a:latin typeface="Garamond" charset="0"/>
                <a:ea typeface="ＭＳ Ｐゴシック" charset="0"/>
                <a:cs typeface="ＭＳ Ｐゴシック" charset="0"/>
              </a:rPr>
              <a:t>Data Movement vs. Computation Energy</a:t>
            </a:r>
            <a:endParaRPr lang="en-US" dirty="0"/>
          </a:p>
        </p:txBody>
      </p:sp>
      <p:sp>
        <p:nvSpPr>
          <p:cNvPr id="4" name="Slide Number Placeholder 3">
            <a:extLst>
              <a:ext uri="{FF2B5EF4-FFF2-40B4-BE49-F238E27FC236}">
                <a16:creationId xmlns:a16="http://schemas.microsoft.com/office/drawing/2014/main" id="{2A49BD5A-66B4-0246-ABA0-C450E950874F}"/>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graphicFrame>
        <p:nvGraphicFramePr>
          <p:cNvPr id="5" name="Chart 4">
            <a:extLst>
              <a:ext uri="{FF2B5EF4-FFF2-40B4-BE49-F238E27FC236}">
                <a16:creationId xmlns:a16="http://schemas.microsoft.com/office/drawing/2014/main" id="{4273B9C7-2C8E-0A45-976F-C3F7499F2EF0}"/>
              </a:ext>
            </a:extLst>
          </p:cNvPr>
          <p:cNvGraphicFramePr>
            <a:graphicFrameLocks/>
          </p:cNvGraphicFramePr>
          <p:nvPr/>
        </p:nvGraphicFramePr>
        <p:xfrm>
          <a:off x="-1600200" y="309916"/>
          <a:ext cx="11201400" cy="5933722"/>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B0F6603D-44EC-1B49-91F1-F9C4B6635C9F}"/>
              </a:ext>
            </a:extLst>
          </p:cNvPr>
          <p:cNvSpPr txBox="1"/>
          <p:nvPr/>
        </p:nvSpPr>
        <p:spPr>
          <a:xfrm>
            <a:off x="1595132" y="6428250"/>
            <a:ext cx="656333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Han</a:t>
            </a:r>
            <a:r>
              <a:rPr kumimoji="0" lang="en-US" sz="125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 “</a:t>
            </a:r>
            <a:r>
              <a:rPr kumimoji="0" lang="en-US" sz="1250" b="0"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EIE: Efficient Inference Engine on Compressed Deep Neural Network,</a:t>
            </a:r>
            <a:r>
              <a:rPr kumimoji="0" lang="en-US" sz="125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a:t>
            </a:r>
            <a:r>
              <a:rPr kumimoji="0" lang="en-US" sz="1250" b="0"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r>
              <a:rPr kumimoji="0" lang="en-US" sz="125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ISCA 2016.</a:t>
            </a:r>
          </a:p>
        </p:txBody>
      </p:sp>
    </p:spTree>
    <p:extLst>
      <p:ext uri="{BB962C8B-B14F-4D97-AF65-F5344CB8AC3E}">
        <p14:creationId xmlns:p14="http://schemas.microsoft.com/office/powerpoint/2010/main" val="9712894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26EC4-A15A-354C-9F10-B13F9551D205}"/>
              </a:ext>
            </a:extLst>
          </p:cNvPr>
          <p:cNvSpPr>
            <a:spLocks noGrp="1"/>
          </p:cNvSpPr>
          <p:nvPr>
            <p:ph type="title"/>
          </p:nvPr>
        </p:nvSpPr>
        <p:spPr/>
        <p:txBody>
          <a:bodyPr/>
          <a:lstStyle/>
          <a:p>
            <a:r>
              <a:rPr lang="en-US" dirty="0">
                <a:latin typeface="Garamond" charset="0"/>
                <a:ea typeface="ＭＳ Ｐゴシック" charset="0"/>
                <a:cs typeface="ＭＳ Ｐゴシック" charset="0"/>
              </a:rPr>
              <a:t>Data Movement vs. Computation Energy</a:t>
            </a:r>
            <a:endParaRPr lang="en-US" dirty="0"/>
          </a:p>
        </p:txBody>
      </p:sp>
      <p:sp>
        <p:nvSpPr>
          <p:cNvPr id="4" name="Slide Number Placeholder 3">
            <a:extLst>
              <a:ext uri="{FF2B5EF4-FFF2-40B4-BE49-F238E27FC236}">
                <a16:creationId xmlns:a16="http://schemas.microsoft.com/office/drawing/2014/main" id="{2A49BD5A-66B4-0246-ABA0-C450E950874F}"/>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graphicFrame>
        <p:nvGraphicFramePr>
          <p:cNvPr id="5" name="Chart 4">
            <a:extLst>
              <a:ext uri="{FF2B5EF4-FFF2-40B4-BE49-F238E27FC236}">
                <a16:creationId xmlns:a16="http://schemas.microsoft.com/office/drawing/2014/main" id="{4273B9C7-2C8E-0A45-976F-C3F7499F2EF0}"/>
              </a:ext>
            </a:extLst>
          </p:cNvPr>
          <p:cNvGraphicFramePr>
            <a:graphicFrameLocks/>
          </p:cNvGraphicFramePr>
          <p:nvPr/>
        </p:nvGraphicFramePr>
        <p:xfrm>
          <a:off x="-1600200" y="309916"/>
          <a:ext cx="11201400" cy="5933722"/>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B0F6603D-44EC-1B49-91F1-F9C4B6635C9F}"/>
              </a:ext>
            </a:extLst>
          </p:cNvPr>
          <p:cNvSpPr txBox="1"/>
          <p:nvPr/>
        </p:nvSpPr>
        <p:spPr>
          <a:xfrm>
            <a:off x="1595132" y="6428250"/>
            <a:ext cx="656333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Han</a:t>
            </a:r>
            <a:r>
              <a:rPr kumimoji="0" lang="en-US" sz="125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 “</a:t>
            </a:r>
            <a:r>
              <a:rPr kumimoji="0" lang="en-US" sz="1250" b="0"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EIE: Efficient Inference Engine on Compressed Deep Neural Network,</a:t>
            </a:r>
            <a:r>
              <a:rPr kumimoji="0" lang="en-US" sz="125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a:t>
            </a:r>
            <a:r>
              <a:rPr kumimoji="0" lang="en-US" sz="1250" b="0"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r>
              <a:rPr kumimoji="0" lang="en-US" sz="1250" b="0" i="0" u="none" strike="noStrike" kern="1200" cap="none" spc="0" normalizeH="0" baseline="0" noProof="0" dirty="0">
                <a:ln>
                  <a:noFill/>
                </a:ln>
                <a:solidFill>
                  <a:srgbClr val="000000"/>
                </a:solidFill>
                <a:effectLst/>
                <a:uLnTx/>
                <a:uFillTx/>
                <a:latin typeface="Tahoma"/>
                <a:ea typeface="ＭＳ Ｐゴシック" panose="020B0600070205080204" pitchFamily="34" charset="-128"/>
                <a:cs typeface="+mn-cs"/>
              </a:rPr>
              <a:t>ISCA 2016.</a:t>
            </a:r>
          </a:p>
        </p:txBody>
      </p:sp>
      <p:cxnSp>
        <p:nvCxnSpPr>
          <p:cNvPr id="7" name="Straight Arrow Connector 6">
            <a:extLst>
              <a:ext uri="{FF2B5EF4-FFF2-40B4-BE49-F238E27FC236}">
                <a16:creationId xmlns:a16="http://schemas.microsoft.com/office/drawing/2014/main" id="{F1008893-8A27-9240-93C2-6EECFADC9969}"/>
              </a:ext>
            </a:extLst>
          </p:cNvPr>
          <p:cNvCxnSpPr>
            <a:cxnSpLocks/>
          </p:cNvCxnSpPr>
          <p:nvPr/>
        </p:nvCxnSpPr>
        <p:spPr>
          <a:xfrm flipV="1">
            <a:off x="1905000" y="1676400"/>
            <a:ext cx="6477000" cy="28956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708F94A4-B4A7-C941-9E76-8E5F06CE95CE}"/>
              </a:ext>
            </a:extLst>
          </p:cNvPr>
          <p:cNvSpPr/>
          <p:nvPr/>
        </p:nvSpPr>
        <p:spPr>
          <a:xfrm>
            <a:off x="7848600" y="1129460"/>
            <a:ext cx="1176925" cy="46166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ahoma"/>
                <a:ea typeface="ＭＳ Ｐゴシック" panose="020B0600070205080204" pitchFamily="34" charset="-128"/>
                <a:cs typeface="+mn-cs"/>
              </a:rPr>
              <a:t>6400X</a:t>
            </a:r>
            <a:endPar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10" name="TextBox 9">
            <a:extLst>
              <a:ext uri="{FF2B5EF4-FFF2-40B4-BE49-F238E27FC236}">
                <a16:creationId xmlns:a16="http://schemas.microsoft.com/office/drawing/2014/main" id="{CC7F9D75-0F0F-1055-1031-865FCB768539}"/>
              </a:ext>
            </a:extLst>
          </p:cNvPr>
          <p:cNvSpPr txBox="1"/>
          <p:nvPr/>
        </p:nvSpPr>
        <p:spPr>
          <a:xfrm>
            <a:off x="0" y="5623500"/>
            <a:ext cx="9144000" cy="1261884"/>
          </a:xfrm>
          <a:prstGeom prst="rect">
            <a:avLst/>
          </a:prstGeom>
          <a:solidFill>
            <a:srgbClr val="FF66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Tahoma"/>
                <a:ea typeface="+mn-ea"/>
                <a:cs typeface="+mn-cs"/>
              </a:rPr>
              <a:t>A memory access consumes 6400X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Tahoma"/>
                <a:ea typeface="+mn-ea"/>
                <a:cs typeface="+mn-cs"/>
              </a:rPr>
              <a:t>the energy of a simple integer addition </a:t>
            </a:r>
          </a:p>
        </p:txBody>
      </p:sp>
    </p:spTree>
    <p:extLst>
      <p:ext uri="{BB962C8B-B14F-4D97-AF65-F5344CB8AC3E}">
        <p14:creationId xmlns:p14="http://schemas.microsoft.com/office/powerpoint/2010/main" val="273438600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Title 1"/>
          <p:cNvSpPr>
            <a:spLocks noGrp="1"/>
          </p:cNvSpPr>
          <p:nvPr>
            <p:ph type="title"/>
          </p:nvPr>
        </p:nvSpPr>
        <p:spPr>
          <a:xfrm>
            <a:off x="228600" y="152400"/>
            <a:ext cx="8915400" cy="1066800"/>
          </a:xfrm>
        </p:spPr>
        <p:txBody>
          <a:bodyPr/>
          <a:lstStyle/>
          <a:p>
            <a:r>
              <a:rPr lang="en-US" dirty="0">
                <a:latin typeface="Garamond" charset="0"/>
                <a:ea typeface="ＭＳ Ｐゴシック" charset="0"/>
                <a:cs typeface="ＭＳ Ｐゴシック" charset="0"/>
              </a:rPr>
              <a:t>We Do Not Want to Move Data!</a:t>
            </a:r>
          </a:p>
        </p:txBody>
      </p:sp>
      <p:sp>
        <p:nvSpPr>
          <p:cNvPr id="270338" name="Slide Number Placeholder 3"/>
          <p:cNvSpPr>
            <a:spLocks noGrp="1"/>
          </p:cNvSpPr>
          <p:nvPr>
            <p:ph type="sldNum" sz="quarter" idx="1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378AE50-A064-BF4D-97C5-B7B9F4FAAF31}"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33400" y="1016000"/>
            <a:ext cx="8113713" cy="530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5"/>
          <p:cNvSpPr txBox="1">
            <a:spLocks noChangeArrowheads="1"/>
          </p:cNvSpPr>
          <p:nvPr/>
        </p:nvSpPr>
        <p:spPr bwMode="auto">
          <a:xfrm>
            <a:off x="6826250" y="1524000"/>
            <a:ext cx="2012950"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charset="0"/>
                <a:ea typeface="ＭＳ Ｐゴシック" charset="0"/>
              </a:rPr>
              <a:t>Dally, HiPEAC 2015</a:t>
            </a:r>
          </a:p>
        </p:txBody>
      </p:sp>
      <p:sp>
        <p:nvSpPr>
          <p:cNvPr id="7" name="AutoShape 25"/>
          <p:cNvSpPr>
            <a:spLocks noChangeArrowheads="1"/>
          </p:cNvSpPr>
          <p:nvPr/>
        </p:nvSpPr>
        <p:spPr bwMode="auto">
          <a:xfrm>
            <a:off x="971600" y="2420888"/>
            <a:ext cx="2160240" cy="648071"/>
          </a:xfrm>
          <a:prstGeom prst="roundRect">
            <a:avLst>
              <a:gd name="adj" fmla="val 16667"/>
            </a:avLst>
          </a:prstGeom>
          <a:noFill/>
          <a:ln w="63500">
            <a:solidFill>
              <a:schemeClr val="tx2">
                <a:lumMod val="60000"/>
                <a:lumOff val="40000"/>
              </a:schemeClr>
            </a:solidFill>
            <a:round/>
            <a:headEnd/>
            <a:tailEn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
        <p:nvSpPr>
          <p:cNvPr id="8" name="AutoShape 25"/>
          <p:cNvSpPr>
            <a:spLocks noChangeArrowheads="1"/>
          </p:cNvSpPr>
          <p:nvPr/>
        </p:nvSpPr>
        <p:spPr bwMode="auto">
          <a:xfrm>
            <a:off x="5724128" y="2492896"/>
            <a:ext cx="2160240" cy="648071"/>
          </a:xfrm>
          <a:prstGeom prst="roundRect">
            <a:avLst>
              <a:gd name="adj" fmla="val 16667"/>
            </a:avLst>
          </a:prstGeom>
          <a:noFill/>
          <a:ln w="63500">
            <a:solidFill>
              <a:srgbClr val="FF0000"/>
            </a:solidFill>
            <a:round/>
            <a:headEnd/>
            <a:tailEn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
        <p:nvSpPr>
          <p:cNvPr id="9" name="TextBox 8">
            <a:extLst>
              <a:ext uri="{FF2B5EF4-FFF2-40B4-BE49-F238E27FC236}">
                <a16:creationId xmlns:a16="http://schemas.microsoft.com/office/drawing/2014/main" id="{AD8786B6-2FA5-F746-BEAB-9E9E6CF3FEAC}"/>
              </a:ext>
            </a:extLst>
          </p:cNvPr>
          <p:cNvSpPr txBox="1"/>
          <p:nvPr/>
        </p:nvSpPr>
        <p:spPr>
          <a:xfrm>
            <a:off x="-32358" y="4869160"/>
            <a:ext cx="9201750" cy="1261884"/>
          </a:xfrm>
          <a:prstGeom prst="rect">
            <a:avLst/>
          </a:prstGeom>
          <a:solidFill>
            <a:srgbClr val="FF6600"/>
          </a:solidFill>
          <a:ln>
            <a:solidFill>
              <a:schemeClr val="tx1"/>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Tahoma"/>
                <a:ea typeface="+mn-ea"/>
                <a:cs typeface="+mn-cs"/>
              </a:rPr>
              <a:t>A memory access consumes ~100-1000X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Tahoma"/>
                <a:ea typeface="+mn-ea"/>
                <a:cs typeface="+mn-cs"/>
              </a:rPr>
              <a:t>the energy of a complex addition </a:t>
            </a:r>
          </a:p>
        </p:txBody>
      </p:sp>
    </p:spTree>
    <p:extLst>
      <p:ext uri="{BB962C8B-B14F-4D97-AF65-F5344CB8AC3E}">
        <p14:creationId xmlns:p14="http://schemas.microsoft.com/office/powerpoint/2010/main" val="275438620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Need A </a:t>
            </a:r>
            <a:r>
              <a:rPr lang="en-US" b="1" dirty="0"/>
              <a:t>Paradigm Shift </a:t>
            </a:r>
            <a:r>
              <a:rPr lang="en-US" dirty="0"/>
              <a:t>To </a:t>
            </a:r>
            <a:r>
              <a:rPr lang="is-IS" dirty="0"/>
              <a:t>…</a:t>
            </a:r>
            <a:endParaRPr lang="en-US" dirty="0"/>
          </a:p>
        </p:txBody>
      </p:sp>
      <p:sp>
        <p:nvSpPr>
          <p:cNvPr id="3" name="Content Placeholder 2"/>
          <p:cNvSpPr>
            <a:spLocks noGrp="1"/>
          </p:cNvSpPr>
          <p:nvPr>
            <p:ph idx="1"/>
          </p:nvPr>
        </p:nvSpPr>
        <p:spPr>
          <a:xfrm>
            <a:off x="228600" y="997527"/>
            <a:ext cx="8807896" cy="5193723"/>
          </a:xfrm>
        </p:spPr>
        <p:txBody>
          <a:bodyPr/>
          <a:lstStyle/>
          <a:p>
            <a:endParaRPr lang="en-US" dirty="0"/>
          </a:p>
          <a:p>
            <a:r>
              <a:rPr lang="en-US" sz="2800" dirty="0"/>
              <a:t>Enable computation with </a:t>
            </a:r>
            <a:r>
              <a:rPr lang="en-US" sz="2800" dirty="0">
                <a:solidFill>
                  <a:srgbClr val="0000FF"/>
                </a:solidFill>
              </a:rPr>
              <a:t>minimal data movement</a:t>
            </a:r>
          </a:p>
          <a:p>
            <a:endParaRPr lang="en-US" dirty="0"/>
          </a:p>
          <a:p>
            <a:endParaRPr lang="en-US" dirty="0"/>
          </a:p>
          <a:p>
            <a:r>
              <a:rPr lang="en-US" sz="2800" dirty="0">
                <a:solidFill>
                  <a:srgbClr val="0000FF"/>
                </a:solidFill>
              </a:rPr>
              <a:t>Compute where it makes sense</a:t>
            </a:r>
            <a:r>
              <a:rPr lang="en-US" sz="2800" dirty="0"/>
              <a:t> (</a:t>
            </a:r>
            <a:r>
              <a:rPr lang="en-US" sz="2800" dirty="0">
                <a:solidFill>
                  <a:srgbClr val="FF0000"/>
                </a:solidFill>
              </a:rPr>
              <a:t>where data resides</a:t>
            </a:r>
            <a:r>
              <a:rPr lang="en-US" sz="2800" dirty="0"/>
              <a:t>)</a:t>
            </a:r>
          </a:p>
          <a:p>
            <a:endParaRPr lang="en-US" dirty="0"/>
          </a:p>
          <a:p>
            <a:endParaRPr lang="en-US" dirty="0"/>
          </a:p>
          <a:p>
            <a:r>
              <a:rPr lang="en-US" sz="2800" dirty="0"/>
              <a:t>Make computing architectures more </a:t>
            </a:r>
            <a:r>
              <a:rPr lang="en-US" sz="2800" dirty="0">
                <a:solidFill>
                  <a:srgbClr val="0000FF"/>
                </a:solidFill>
              </a:rPr>
              <a:t>data-centric</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Tree>
    <p:extLst>
      <p:ext uri="{BB962C8B-B14F-4D97-AF65-F5344CB8AC3E}">
        <p14:creationId xmlns:p14="http://schemas.microsoft.com/office/powerpoint/2010/main" val="252905826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Axiom</a:t>
            </a:r>
          </a:p>
        </p:txBody>
      </p:sp>
      <p:sp>
        <p:nvSpPr>
          <p:cNvPr id="3" name="Content Placeholder 2"/>
          <p:cNvSpPr>
            <a:spLocks noGrp="1"/>
          </p:cNvSpPr>
          <p:nvPr>
            <p:ph idx="1"/>
          </p:nvPr>
        </p:nvSpPr>
        <p:spPr>
          <a:xfrm>
            <a:off x="0" y="2060848"/>
            <a:ext cx="9144000" cy="2088232"/>
          </a:xfrm>
        </p:spPr>
        <p:txBody>
          <a:bodyPr/>
          <a:lstStyle/>
          <a:p>
            <a:pPr marL="0" indent="0" algn="ctr">
              <a:buNone/>
            </a:pPr>
            <a:r>
              <a:rPr lang="en-US" sz="6000" dirty="0">
                <a:solidFill>
                  <a:srgbClr val="0000FF"/>
                </a:solidFill>
              </a:rPr>
              <a:t>An Intelligent Architecture</a:t>
            </a:r>
          </a:p>
          <a:p>
            <a:pPr marL="0" indent="0" algn="ctr">
              <a:buNone/>
            </a:pPr>
            <a:r>
              <a:rPr lang="en-US" sz="6000" dirty="0">
                <a:solidFill>
                  <a:srgbClr val="FF0000"/>
                </a:solidFill>
              </a:rPr>
              <a:t>Handles Data Well</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95407119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DA2A0-7490-744D-B60D-81215B72FEBB}"/>
              </a:ext>
            </a:extLst>
          </p:cNvPr>
          <p:cNvSpPr>
            <a:spLocks noGrp="1"/>
          </p:cNvSpPr>
          <p:nvPr>
            <p:ph type="title"/>
          </p:nvPr>
        </p:nvSpPr>
        <p:spPr/>
        <p:txBody>
          <a:bodyPr/>
          <a:lstStyle/>
          <a:p>
            <a:r>
              <a:rPr lang="en-US" dirty="0"/>
              <a:t>How to Handle Data Well</a:t>
            </a:r>
          </a:p>
        </p:txBody>
      </p:sp>
      <p:sp>
        <p:nvSpPr>
          <p:cNvPr id="3" name="Content Placeholder 2">
            <a:extLst>
              <a:ext uri="{FF2B5EF4-FFF2-40B4-BE49-F238E27FC236}">
                <a16:creationId xmlns:a16="http://schemas.microsoft.com/office/drawing/2014/main" id="{F9739C49-7CA6-0A4F-B6A6-39271AEA7AD4}"/>
              </a:ext>
            </a:extLst>
          </p:cNvPr>
          <p:cNvSpPr>
            <a:spLocks noGrp="1"/>
          </p:cNvSpPr>
          <p:nvPr>
            <p:ph idx="1"/>
          </p:nvPr>
        </p:nvSpPr>
        <p:spPr>
          <a:xfrm>
            <a:off x="228600" y="1196752"/>
            <a:ext cx="8610600" cy="4876800"/>
          </a:xfrm>
        </p:spPr>
        <p:txBody>
          <a:bodyPr/>
          <a:lstStyle/>
          <a:p>
            <a:r>
              <a:rPr lang="en-US" b="1" dirty="0">
                <a:solidFill>
                  <a:srgbClr val="0000FF"/>
                </a:solidFill>
              </a:rPr>
              <a:t>Ensure data does not overwhelm </a:t>
            </a:r>
            <a:r>
              <a:rPr lang="en-US" dirty="0">
                <a:solidFill>
                  <a:srgbClr val="0000FF"/>
                </a:solidFill>
              </a:rPr>
              <a:t>the components</a:t>
            </a:r>
          </a:p>
          <a:p>
            <a:pPr lvl="1"/>
            <a:r>
              <a:rPr lang="en-US" dirty="0"/>
              <a:t>via intelligent algorithms</a:t>
            </a:r>
          </a:p>
          <a:p>
            <a:pPr lvl="1"/>
            <a:r>
              <a:rPr lang="en-US" dirty="0"/>
              <a:t>via intelligent architectures</a:t>
            </a:r>
          </a:p>
          <a:p>
            <a:pPr lvl="1"/>
            <a:r>
              <a:rPr lang="en-US" dirty="0"/>
              <a:t>via whole system designs: algorithm-architecture-devices</a:t>
            </a:r>
          </a:p>
          <a:p>
            <a:pPr lvl="1"/>
            <a:endParaRPr lang="en-US" dirty="0"/>
          </a:p>
          <a:p>
            <a:pPr lvl="1"/>
            <a:endParaRPr lang="en-US" dirty="0"/>
          </a:p>
          <a:p>
            <a:r>
              <a:rPr lang="en-US" b="1" dirty="0">
                <a:solidFill>
                  <a:srgbClr val="0000FF"/>
                </a:solidFill>
              </a:rPr>
              <a:t>Take advantage of </a:t>
            </a:r>
            <a:r>
              <a:rPr lang="en-US" dirty="0">
                <a:solidFill>
                  <a:srgbClr val="0000FF"/>
                </a:solidFill>
              </a:rPr>
              <a:t>vast amounts of </a:t>
            </a:r>
            <a:r>
              <a:rPr lang="en-US" b="1" dirty="0">
                <a:solidFill>
                  <a:srgbClr val="0000FF"/>
                </a:solidFill>
              </a:rPr>
              <a:t>data</a:t>
            </a:r>
            <a:r>
              <a:rPr lang="en-US" dirty="0">
                <a:solidFill>
                  <a:srgbClr val="0000FF"/>
                </a:solidFill>
              </a:rPr>
              <a:t> and metadata</a:t>
            </a:r>
          </a:p>
          <a:p>
            <a:pPr lvl="1"/>
            <a:r>
              <a:rPr lang="en-US" dirty="0"/>
              <a:t>to improve architectural &amp; system-level decisions </a:t>
            </a:r>
          </a:p>
          <a:p>
            <a:pPr lvl="1"/>
            <a:endParaRPr lang="en-US" dirty="0"/>
          </a:p>
          <a:p>
            <a:pPr lvl="1"/>
            <a:endParaRPr lang="en-US" dirty="0"/>
          </a:p>
          <a:p>
            <a:r>
              <a:rPr lang="en-US" b="1" dirty="0">
                <a:solidFill>
                  <a:srgbClr val="0000FF"/>
                </a:solidFill>
              </a:rPr>
              <a:t>Understand and exploit </a:t>
            </a:r>
            <a:r>
              <a:rPr lang="en-US" dirty="0">
                <a:solidFill>
                  <a:srgbClr val="0000FF"/>
                </a:solidFill>
              </a:rPr>
              <a:t>properties of (different) </a:t>
            </a:r>
            <a:r>
              <a:rPr lang="en-US" b="1" dirty="0">
                <a:solidFill>
                  <a:srgbClr val="0000FF"/>
                </a:solidFill>
              </a:rPr>
              <a:t>data</a:t>
            </a:r>
          </a:p>
          <a:p>
            <a:pPr lvl="1"/>
            <a:r>
              <a:rPr lang="en-US" dirty="0"/>
              <a:t>to improve algorithms &amp; architectures in various metrics</a:t>
            </a:r>
          </a:p>
          <a:p>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3523FF48-EF17-B147-BE03-650132864BE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5270941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8E84E-ADC1-5249-886C-95085282143B}"/>
              </a:ext>
            </a:extLst>
          </p:cNvPr>
          <p:cNvSpPr>
            <a:spLocks noGrp="1"/>
          </p:cNvSpPr>
          <p:nvPr>
            <p:ph type="title"/>
          </p:nvPr>
        </p:nvSpPr>
        <p:spPr/>
        <p:txBody>
          <a:bodyPr/>
          <a:lstStyle/>
          <a:p>
            <a:r>
              <a:rPr lang="en-US" dirty="0"/>
              <a:t>Corollaries: Computing Systems Today …</a:t>
            </a:r>
          </a:p>
        </p:txBody>
      </p:sp>
      <p:sp>
        <p:nvSpPr>
          <p:cNvPr id="3" name="Content Placeholder 2">
            <a:extLst>
              <a:ext uri="{FF2B5EF4-FFF2-40B4-BE49-F238E27FC236}">
                <a16:creationId xmlns:a16="http://schemas.microsoft.com/office/drawing/2014/main" id="{F4818612-8984-844F-B9E9-73680A050937}"/>
              </a:ext>
            </a:extLst>
          </p:cNvPr>
          <p:cNvSpPr>
            <a:spLocks noGrp="1"/>
          </p:cNvSpPr>
          <p:nvPr>
            <p:ph idx="1"/>
          </p:nvPr>
        </p:nvSpPr>
        <p:spPr>
          <a:xfrm>
            <a:off x="228600" y="1052736"/>
            <a:ext cx="8610600" cy="4876800"/>
          </a:xfrm>
        </p:spPr>
        <p:txBody>
          <a:bodyPr/>
          <a:lstStyle/>
          <a:p>
            <a:r>
              <a:rPr lang="en-US" dirty="0"/>
              <a:t>Are</a:t>
            </a:r>
            <a:r>
              <a:rPr lang="en-US" dirty="0">
                <a:solidFill>
                  <a:srgbClr val="0000FF"/>
                </a:solidFill>
              </a:rPr>
              <a:t> </a:t>
            </a:r>
            <a:r>
              <a:rPr lang="en-US" dirty="0">
                <a:solidFill>
                  <a:srgbClr val="FF0000"/>
                </a:solidFill>
              </a:rPr>
              <a:t>processor-centric</a:t>
            </a:r>
            <a:r>
              <a:rPr lang="en-US" dirty="0">
                <a:solidFill>
                  <a:srgbClr val="0432FF"/>
                </a:solidFill>
              </a:rPr>
              <a:t> vs. </a:t>
            </a:r>
            <a:r>
              <a:rPr lang="en-US" b="1" dirty="0">
                <a:solidFill>
                  <a:srgbClr val="0432FF"/>
                </a:solidFill>
              </a:rPr>
              <a:t>data-centric</a:t>
            </a:r>
          </a:p>
          <a:p>
            <a:pPr lvl="1"/>
            <a:endParaRPr lang="en-US" dirty="0"/>
          </a:p>
          <a:p>
            <a:pPr lvl="1"/>
            <a:endParaRPr lang="en-US" dirty="0"/>
          </a:p>
          <a:p>
            <a:endParaRPr lang="en-US" dirty="0"/>
          </a:p>
          <a:p>
            <a:r>
              <a:rPr lang="en-US" dirty="0"/>
              <a:t>Make </a:t>
            </a:r>
            <a:r>
              <a:rPr lang="en-US" dirty="0">
                <a:solidFill>
                  <a:srgbClr val="FF0000"/>
                </a:solidFill>
              </a:rPr>
              <a:t>designer-dictated </a:t>
            </a:r>
            <a:r>
              <a:rPr lang="en-US" dirty="0">
                <a:solidFill>
                  <a:srgbClr val="0432FF"/>
                </a:solidFill>
              </a:rPr>
              <a:t>decisions vs. </a:t>
            </a:r>
            <a:r>
              <a:rPr lang="en-US" b="1" dirty="0">
                <a:solidFill>
                  <a:srgbClr val="0432FF"/>
                </a:solidFill>
              </a:rPr>
              <a:t>data-driven</a:t>
            </a:r>
            <a:endParaRPr lang="en-US" dirty="0">
              <a:solidFill>
                <a:srgbClr val="0432FF"/>
              </a:solidFill>
            </a:endParaRPr>
          </a:p>
          <a:p>
            <a:pPr lvl="1"/>
            <a:endParaRPr lang="en-US" dirty="0"/>
          </a:p>
          <a:p>
            <a:pPr lvl="1"/>
            <a:endParaRPr lang="en-US" dirty="0"/>
          </a:p>
          <a:p>
            <a:endParaRPr lang="en-US" dirty="0"/>
          </a:p>
          <a:p>
            <a:r>
              <a:rPr lang="en-US" dirty="0"/>
              <a:t>Make </a:t>
            </a:r>
            <a:r>
              <a:rPr lang="en-US" dirty="0">
                <a:solidFill>
                  <a:srgbClr val="FF0000"/>
                </a:solidFill>
              </a:rPr>
              <a:t>component-based myopic </a:t>
            </a:r>
            <a:r>
              <a:rPr lang="en-US" dirty="0">
                <a:solidFill>
                  <a:srgbClr val="0000FF"/>
                </a:solidFill>
              </a:rPr>
              <a:t>decisions vs. </a:t>
            </a:r>
            <a:r>
              <a:rPr lang="en-US" b="1" dirty="0">
                <a:solidFill>
                  <a:srgbClr val="0000FF"/>
                </a:solidFill>
              </a:rPr>
              <a:t>data-aware</a:t>
            </a:r>
          </a:p>
        </p:txBody>
      </p:sp>
      <p:sp>
        <p:nvSpPr>
          <p:cNvPr id="4" name="Slide Number Placeholder 3">
            <a:extLst>
              <a:ext uri="{FF2B5EF4-FFF2-40B4-BE49-F238E27FC236}">
                <a16:creationId xmlns:a16="http://schemas.microsoft.com/office/drawing/2014/main" id="{13E336A3-DE7D-504A-A23C-315D49EE689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9397007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5D515-2CD3-FE48-A36D-1EDBB48CF782}"/>
              </a:ext>
            </a:extLst>
          </p:cNvPr>
          <p:cNvSpPr>
            <a:spLocks noGrp="1"/>
          </p:cNvSpPr>
          <p:nvPr>
            <p:ph type="title"/>
          </p:nvPr>
        </p:nvSpPr>
        <p:spPr/>
        <p:txBody>
          <a:bodyPr/>
          <a:lstStyle/>
          <a:p>
            <a:r>
              <a:rPr lang="en-US" dirty="0"/>
              <a:t>Architectures for Intelligent Machines</a:t>
            </a:r>
          </a:p>
        </p:txBody>
      </p:sp>
      <p:sp>
        <p:nvSpPr>
          <p:cNvPr id="3" name="Content Placeholder 2">
            <a:extLst>
              <a:ext uri="{FF2B5EF4-FFF2-40B4-BE49-F238E27FC236}">
                <a16:creationId xmlns:a16="http://schemas.microsoft.com/office/drawing/2014/main" id="{21E21BD7-9134-8948-A688-D1C8BE8F5B7A}"/>
              </a:ext>
            </a:extLst>
          </p:cNvPr>
          <p:cNvSpPr>
            <a:spLocks noGrp="1"/>
          </p:cNvSpPr>
          <p:nvPr>
            <p:ph idx="1"/>
          </p:nvPr>
        </p:nvSpPr>
        <p:spPr>
          <a:xfrm>
            <a:off x="228600" y="1432520"/>
            <a:ext cx="8610600" cy="4876800"/>
          </a:xfrm>
        </p:spPr>
        <p:txBody>
          <a:bodyPr/>
          <a:lstStyle/>
          <a:p>
            <a:pPr marL="0" indent="0" algn="ctr">
              <a:buNone/>
            </a:pPr>
            <a:r>
              <a:rPr lang="en-US" sz="4800" b="1" dirty="0">
                <a:solidFill>
                  <a:srgbClr val="0000FF"/>
                </a:solidFill>
              </a:rPr>
              <a:t>Data-centric</a:t>
            </a:r>
          </a:p>
          <a:p>
            <a:pPr algn="ctr"/>
            <a:endParaRPr lang="en-US" sz="4800" b="1" dirty="0">
              <a:solidFill>
                <a:srgbClr val="0000FF"/>
              </a:solidFill>
            </a:endParaRPr>
          </a:p>
          <a:p>
            <a:pPr marL="0" indent="0" algn="ctr">
              <a:buNone/>
            </a:pPr>
            <a:r>
              <a:rPr lang="en-US" sz="4800" b="1" dirty="0">
                <a:solidFill>
                  <a:srgbClr val="0000FF"/>
                </a:solidFill>
              </a:rPr>
              <a:t>Data-driven</a:t>
            </a:r>
          </a:p>
          <a:p>
            <a:pPr marL="0" indent="0" algn="ctr">
              <a:buNone/>
            </a:pPr>
            <a:endParaRPr lang="en-US" sz="4800" b="1" dirty="0">
              <a:solidFill>
                <a:srgbClr val="0000FF"/>
              </a:solidFill>
            </a:endParaRPr>
          </a:p>
          <a:p>
            <a:pPr marL="0" indent="0" algn="ctr">
              <a:buNone/>
            </a:pPr>
            <a:r>
              <a:rPr lang="en-US" sz="4800" b="1" dirty="0">
                <a:solidFill>
                  <a:srgbClr val="0000FF"/>
                </a:solidFill>
              </a:rPr>
              <a:t>Data-aware</a:t>
            </a:r>
          </a:p>
        </p:txBody>
      </p:sp>
      <p:sp>
        <p:nvSpPr>
          <p:cNvPr id="4" name="Slide Number Placeholder 3">
            <a:extLst>
              <a:ext uri="{FF2B5EF4-FFF2-40B4-BE49-F238E27FC236}">
                <a16:creationId xmlns:a16="http://schemas.microsoft.com/office/drawing/2014/main" id="{1FCD387B-E70B-6A4A-BE99-B968136C01F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87164901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4F852-247E-8E45-911F-917B88B448CC}"/>
              </a:ext>
            </a:extLst>
          </p:cNvPr>
          <p:cNvSpPr>
            <a:spLocks noGrp="1"/>
          </p:cNvSpPr>
          <p:nvPr>
            <p:ph type="title"/>
          </p:nvPr>
        </p:nvSpPr>
        <p:spPr>
          <a:xfrm>
            <a:off x="228600" y="152400"/>
            <a:ext cx="8879904" cy="1066800"/>
          </a:xfrm>
        </p:spPr>
        <p:txBody>
          <a:bodyPr/>
          <a:lstStyle/>
          <a:p>
            <a:r>
              <a:rPr lang="en-US" sz="3400" dirty="0"/>
              <a:t>A Blueprint for Fundamentally Better Architectures</a:t>
            </a:r>
          </a:p>
        </p:txBody>
      </p:sp>
      <p:sp>
        <p:nvSpPr>
          <p:cNvPr id="3" name="Content Placeholder 2">
            <a:extLst>
              <a:ext uri="{FF2B5EF4-FFF2-40B4-BE49-F238E27FC236}">
                <a16:creationId xmlns:a16="http://schemas.microsoft.com/office/drawing/2014/main" id="{33D775C0-662F-E944-BE80-00AD35D75816}"/>
              </a:ext>
            </a:extLst>
          </p:cNvPr>
          <p:cNvSpPr>
            <a:spLocks noGrp="1"/>
          </p:cNvSpPr>
          <p:nvPr>
            <p:ph idx="1"/>
          </p:nvPr>
        </p:nvSpPr>
        <p:spPr>
          <a:xfrm>
            <a:off x="228600" y="1052736"/>
            <a:ext cx="8610600" cy="5195664"/>
          </a:xfrm>
        </p:spPr>
        <p:txBody>
          <a:bodyPr/>
          <a:lstStyle/>
          <a:p>
            <a:r>
              <a:rPr lang="en-US" sz="2000" dirty="0"/>
              <a:t>Onur Mutlu,</a:t>
            </a:r>
            <a:br>
              <a:rPr lang="en-US" sz="2000" dirty="0"/>
            </a:br>
            <a:r>
              <a:rPr lang="en-US" sz="2000" b="1" dirty="0">
                <a:solidFill>
                  <a:srgbClr val="0000FF"/>
                </a:solidFill>
                <a:hlinkClick r:id="rId2">
                  <a:extLst>
                    <a:ext uri="{A12FA001-AC4F-418D-AE19-62706E023703}">
                      <ahyp:hlinkClr xmlns:ahyp="http://schemas.microsoft.com/office/drawing/2018/hyperlinkcolor" val="tx"/>
                    </a:ext>
                  </a:extLst>
                </a:hlinkClick>
              </a:rPr>
              <a:t>"Intelligent Architectures for Intelligent Computing Systems"</a:t>
            </a:r>
            <a:br>
              <a:rPr lang="en-US" sz="2000" dirty="0"/>
            </a:br>
            <a:r>
              <a:rPr lang="en-US" sz="2000" i="1" dirty="0"/>
              <a:t>Invited Paper in Proceedings of the </a:t>
            </a:r>
            <a:r>
              <a:rPr lang="en-US" sz="2000" i="1" dirty="0">
                <a:hlinkClick r:id="rId3"/>
              </a:rPr>
              <a:t>Design, Automation, and Test in Europe Conference</a:t>
            </a:r>
            <a:r>
              <a:rPr lang="en-US" sz="2000" i="1" dirty="0"/>
              <a:t> (</a:t>
            </a:r>
            <a:r>
              <a:rPr lang="en-US" sz="2000" b="1" i="1" dirty="0"/>
              <a:t>DATE</a:t>
            </a:r>
            <a:r>
              <a:rPr lang="en-US" sz="2000" i="1" dirty="0"/>
              <a:t>)</a:t>
            </a:r>
            <a:r>
              <a:rPr lang="en-US" sz="2000" dirty="0"/>
              <a:t>, Virtual, February 2021.</a:t>
            </a:r>
            <a:br>
              <a:rPr lang="en-US" sz="2000" dirty="0"/>
            </a:br>
            <a:r>
              <a:rPr lang="en-US" sz="2000" dirty="0"/>
              <a:t>[</a:t>
            </a:r>
            <a:r>
              <a:rPr lang="en-US" sz="2000" dirty="0">
                <a:hlinkClick r:id="rId4"/>
              </a:rPr>
              <a:t>Slides (pptx)</a:t>
            </a:r>
            <a:r>
              <a:rPr lang="en-US" sz="2000" dirty="0"/>
              <a:t> </a:t>
            </a:r>
            <a:r>
              <a:rPr lang="en-US" sz="2000" dirty="0">
                <a:hlinkClick r:id="rId5"/>
              </a:rPr>
              <a:t>(pdf)</a:t>
            </a:r>
            <a:r>
              <a:rPr lang="en-US" sz="2000" dirty="0"/>
              <a:t>]</a:t>
            </a:r>
            <a:br>
              <a:rPr lang="en-US" sz="2000" dirty="0"/>
            </a:br>
            <a:r>
              <a:rPr lang="en-US" sz="2000" dirty="0"/>
              <a:t>[</a:t>
            </a:r>
            <a:r>
              <a:rPr lang="en-US" sz="2000" dirty="0">
                <a:hlinkClick r:id="rId6"/>
              </a:rPr>
              <a:t>IEDM Tutorial Slides (pptx)</a:t>
            </a:r>
            <a:r>
              <a:rPr lang="en-US" sz="2000" dirty="0"/>
              <a:t> </a:t>
            </a:r>
            <a:r>
              <a:rPr lang="en-US" sz="2000" dirty="0">
                <a:hlinkClick r:id="rId7"/>
              </a:rPr>
              <a:t>(pdf)</a:t>
            </a:r>
            <a:r>
              <a:rPr lang="en-US" sz="2000" dirty="0"/>
              <a:t>]</a:t>
            </a:r>
            <a:br>
              <a:rPr lang="en-US" sz="2000" dirty="0"/>
            </a:br>
            <a:r>
              <a:rPr lang="en-US" sz="2000" dirty="0"/>
              <a:t>[</a:t>
            </a:r>
            <a:r>
              <a:rPr lang="en-US" sz="2000" dirty="0">
                <a:hlinkClick r:id="rId8"/>
              </a:rPr>
              <a:t>Short DATE Talk Video</a:t>
            </a:r>
            <a:r>
              <a:rPr lang="en-US" sz="2000" dirty="0"/>
              <a:t> (11 minutes)]</a:t>
            </a:r>
            <a:br>
              <a:rPr lang="en-US" sz="2000" dirty="0"/>
            </a:br>
            <a:r>
              <a:rPr lang="en-US" sz="2000" dirty="0"/>
              <a:t>[</a:t>
            </a:r>
            <a:r>
              <a:rPr lang="en-US" sz="2000" dirty="0">
                <a:hlinkClick r:id="rId9"/>
              </a:rPr>
              <a:t>Longer IEDM Tutorial Video</a:t>
            </a:r>
            <a:r>
              <a:rPr lang="en-US" sz="2000" dirty="0"/>
              <a:t> (1 </a:t>
            </a:r>
            <a:r>
              <a:rPr lang="en-US" sz="2000" dirty="0" err="1"/>
              <a:t>hr</a:t>
            </a:r>
            <a:r>
              <a:rPr lang="en-US" sz="2000" dirty="0"/>
              <a:t> 51 minutes)]</a:t>
            </a:r>
          </a:p>
          <a:p>
            <a:endParaRPr lang="en-US" sz="2000" dirty="0"/>
          </a:p>
        </p:txBody>
      </p:sp>
      <p:sp>
        <p:nvSpPr>
          <p:cNvPr id="4" name="Slide Number Placeholder 3">
            <a:extLst>
              <a:ext uri="{FF2B5EF4-FFF2-40B4-BE49-F238E27FC236}">
                <a16:creationId xmlns:a16="http://schemas.microsoft.com/office/drawing/2014/main" id="{A902EC93-2093-4A4C-9A55-4B63386A8DC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4A91863D-16AC-D747-BA17-510BFEEF04EF}"/>
              </a:ext>
            </a:extLst>
          </p:cNvPr>
          <p:cNvPicPr>
            <a:picLocks noChangeAspect="1"/>
          </p:cNvPicPr>
          <p:nvPr/>
        </p:nvPicPr>
        <p:blipFill>
          <a:blip r:embed="rId10"/>
          <a:stretch>
            <a:fillRect/>
          </a:stretch>
        </p:blipFill>
        <p:spPr>
          <a:xfrm>
            <a:off x="0" y="4399550"/>
            <a:ext cx="9144000" cy="1549730"/>
          </a:xfrm>
          <a:prstGeom prst="rect">
            <a:avLst/>
          </a:prstGeom>
        </p:spPr>
      </p:pic>
    </p:spTree>
    <p:extLst>
      <p:ext uri="{BB962C8B-B14F-4D97-AF65-F5344CB8AC3E}">
        <p14:creationId xmlns:p14="http://schemas.microsoft.com/office/powerpoint/2010/main" val="215698167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Need to Revisit the Entire Stack</a:t>
            </a: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 Box 17"/>
          <p:cNvSpPr txBox="1">
            <a:spLocks noChangeArrowheads="1"/>
          </p:cNvSpPr>
          <p:nvPr/>
        </p:nvSpPr>
        <p:spPr bwMode="auto">
          <a:xfrm>
            <a:off x="3501600" y="3906838"/>
            <a:ext cx="2041525" cy="368300"/>
          </a:xfrm>
          <a:prstGeom prst="rect">
            <a:avLst/>
          </a:prstGeom>
          <a:solidFill>
            <a:srgbClr val="00FF00"/>
          </a:solidFill>
          <a:ln w="9525">
            <a:solidFill>
              <a:schemeClr val="tx1"/>
            </a:solid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Micro-architecture</a:t>
            </a:r>
          </a:p>
        </p:txBody>
      </p:sp>
      <p:sp>
        <p:nvSpPr>
          <p:cNvPr id="6" name="Text Box 18"/>
          <p:cNvSpPr txBox="1">
            <a:spLocks noChangeAspect="1" noChangeArrowheads="1"/>
          </p:cNvSpPr>
          <p:nvPr/>
        </p:nvSpPr>
        <p:spPr bwMode="auto">
          <a:xfrm>
            <a:off x="3501600" y="3535363"/>
            <a:ext cx="2041525" cy="366712"/>
          </a:xfrm>
          <a:prstGeom prst="rect">
            <a:avLst/>
          </a:prstGeom>
          <a:solidFill>
            <a:srgbClr val="FF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SW/HW Interface</a:t>
            </a:r>
          </a:p>
        </p:txBody>
      </p:sp>
      <p:sp>
        <p:nvSpPr>
          <p:cNvPr id="7" name="Text Box 19"/>
          <p:cNvSpPr txBox="1">
            <a:spLocks noChangeAspect="1" noChangeArrowheads="1"/>
          </p:cNvSpPr>
          <p:nvPr/>
        </p:nvSpPr>
        <p:spPr bwMode="auto">
          <a:xfrm>
            <a:off x="3498425" y="2871044"/>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Program/Language</a:t>
            </a:r>
          </a:p>
        </p:txBody>
      </p:sp>
      <p:sp>
        <p:nvSpPr>
          <p:cNvPr id="8" name="Text Box 20"/>
          <p:cNvSpPr txBox="1">
            <a:spLocks noChangeAspect="1" noChangeArrowheads="1"/>
          </p:cNvSpPr>
          <p:nvPr/>
        </p:nvSpPr>
        <p:spPr bwMode="auto">
          <a:xfrm>
            <a:off x="3498425" y="2499569"/>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Algorithm</a:t>
            </a:r>
          </a:p>
        </p:txBody>
      </p:sp>
      <p:sp>
        <p:nvSpPr>
          <p:cNvPr id="9" name="Text Box 21"/>
          <p:cNvSpPr txBox="1">
            <a:spLocks noChangeAspect="1" noChangeArrowheads="1"/>
          </p:cNvSpPr>
          <p:nvPr/>
        </p:nvSpPr>
        <p:spPr bwMode="auto">
          <a:xfrm>
            <a:off x="3498425" y="2132856"/>
            <a:ext cx="2043113" cy="366713"/>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Problem</a:t>
            </a:r>
          </a:p>
        </p:txBody>
      </p:sp>
      <p:sp>
        <p:nvSpPr>
          <p:cNvPr id="10" name="Text Box 22"/>
          <p:cNvSpPr txBox="1">
            <a:spLocks noChangeAspect="1" noChangeArrowheads="1"/>
          </p:cNvSpPr>
          <p:nvPr/>
        </p:nvSpPr>
        <p:spPr bwMode="auto">
          <a:xfrm>
            <a:off x="3501600" y="4279900"/>
            <a:ext cx="2039938" cy="373063"/>
          </a:xfrm>
          <a:prstGeom prst="rect">
            <a:avLst/>
          </a:prstGeom>
          <a:solidFill>
            <a:srgbClr val="00FF00"/>
          </a:solidFill>
          <a:ln w="9525">
            <a:solidFill>
              <a:schemeClr val="tx1"/>
            </a:solidFill>
            <a:miter lim="800000"/>
            <a:headEnd/>
            <a:tailEnd/>
          </a:ln>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000000"/>
                </a:solidFill>
                <a:effectLst/>
                <a:uLnTx/>
                <a:uFillTx/>
                <a:latin typeface="Tahoma" pitchFamily="34" charset="0"/>
                <a:ea typeface="+mn-ea"/>
                <a:cs typeface="Arial" charset="0"/>
              </a:rPr>
              <a:t>Logic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50" b="0" i="0" u="none" strike="noStrike" kern="1200" cap="none" spc="0" normalizeH="0" baseline="0" noProof="0" dirty="0">
              <a:ln>
                <a:noFill/>
              </a:ln>
              <a:solidFill>
                <a:srgbClr val="000000"/>
              </a:solidFill>
              <a:effectLst/>
              <a:uLnTx/>
              <a:uFillTx/>
              <a:latin typeface="Tahoma" pitchFamily="34" charset="0"/>
              <a:ea typeface="+mn-ea"/>
              <a:cs typeface="Arial" charset="0"/>
            </a:endParaRPr>
          </a:p>
        </p:txBody>
      </p:sp>
      <p:sp>
        <p:nvSpPr>
          <p:cNvPr id="11" name="Text Box 23"/>
          <p:cNvSpPr txBox="1">
            <a:spLocks noChangeAspect="1" noChangeArrowheads="1"/>
          </p:cNvSpPr>
          <p:nvPr/>
        </p:nvSpPr>
        <p:spPr bwMode="auto">
          <a:xfrm>
            <a:off x="3501600" y="4651375"/>
            <a:ext cx="2041525" cy="368300"/>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Devices</a:t>
            </a:r>
          </a:p>
        </p:txBody>
      </p:sp>
      <p:sp>
        <p:nvSpPr>
          <p:cNvPr id="12" name="Text Box 24"/>
          <p:cNvSpPr txBox="1">
            <a:spLocks noChangeAspect="1" noChangeArrowheads="1"/>
          </p:cNvSpPr>
          <p:nvPr/>
        </p:nvSpPr>
        <p:spPr bwMode="auto">
          <a:xfrm>
            <a:off x="3501600" y="3212976"/>
            <a:ext cx="2041525" cy="327322"/>
          </a:xfrm>
          <a:prstGeom prst="rect">
            <a:avLst/>
          </a:prstGeom>
          <a:solidFill>
            <a:srgbClr val="35F6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System Software</a:t>
            </a:r>
          </a:p>
        </p:txBody>
      </p:sp>
      <p:sp>
        <p:nvSpPr>
          <p:cNvPr id="13" name="Text Box 23"/>
          <p:cNvSpPr txBox="1">
            <a:spLocks noChangeAspect="1" noChangeArrowheads="1"/>
          </p:cNvSpPr>
          <p:nvPr/>
        </p:nvSpPr>
        <p:spPr bwMode="auto">
          <a:xfrm>
            <a:off x="3503188" y="5006975"/>
            <a:ext cx="2043112" cy="366713"/>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Electrons</a:t>
            </a:r>
          </a:p>
        </p:txBody>
      </p:sp>
      <p:sp>
        <p:nvSpPr>
          <p:cNvPr id="14" name="Rounded Rectangle 13"/>
          <p:cNvSpPr>
            <a:spLocks noChangeArrowheads="1"/>
          </p:cNvSpPr>
          <p:nvPr/>
        </p:nvSpPr>
        <p:spPr bwMode="auto">
          <a:xfrm rot="5400000">
            <a:off x="3392996" y="2610036"/>
            <a:ext cx="2232248" cy="2286000"/>
          </a:xfrm>
          <a:prstGeom prst="roundRect">
            <a:avLst>
              <a:gd name="adj" fmla="val 16667"/>
            </a:avLst>
          </a:prstGeom>
          <a:noFill/>
          <a:ln w="44450">
            <a:solidFill>
              <a:srgbClr val="0000FF"/>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FF"/>
              </a:solidFill>
              <a:effectLst/>
              <a:uLnTx/>
              <a:uFillTx/>
              <a:latin typeface="Tahoma"/>
              <a:ea typeface="+mn-ea"/>
              <a:cs typeface="+mn-cs"/>
            </a:endParaRPr>
          </a:p>
        </p:txBody>
      </p:sp>
      <p:sp>
        <p:nvSpPr>
          <p:cNvPr id="15" name="TextBox 14">
            <a:extLst>
              <a:ext uri="{FF2B5EF4-FFF2-40B4-BE49-F238E27FC236}">
                <a16:creationId xmlns:a16="http://schemas.microsoft.com/office/drawing/2014/main" id="{96A6595C-436B-B546-8CE9-DFF850FBB246}"/>
              </a:ext>
            </a:extLst>
          </p:cNvPr>
          <p:cNvSpPr txBox="1"/>
          <p:nvPr/>
        </p:nvSpPr>
        <p:spPr>
          <a:xfrm>
            <a:off x="2195736" y="5805264"/>
            <a:ext cx="4793300" cy="461665"/>
          </a:xfrm>
          <a:prstGeom prst="rect">
            <a:avLst/>
          </a:prstGeom>
          <a:noFill/>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We can get there step by step</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Tree>
    <p:extLst>
      <p:ext uri="{BB962C8B-B14F-4D97-AF65-F5344CB8AC3E}">
        <p14:creationId xmlns:p14="http://schemas.microsoft.com/office/powerpoint/2010/main" val="283942022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045C2-D56A-F349-9D1D-3A399E622465}"/>
              </a:ext>
            </a:extLst>
          </p:cNvPr>
          <p:cNvSpPr>
            <a:spLocks noGrp="1"/>
          </p:cNvSpPr>
          <p:nvPr>
            <p:ph type="title"/>
          </p:nvPr>
        </p:nvSpPr>
        <p:spPr/>
        <p:txBody>
          <a:bodyPr/>
          <a:lstStyle/>
          <a:p>
            <a:r>
              <a:rPr lang="en-US" sz="3600" dirty="0"/>
              <a:t>Huge Demand for Performance &amp; Efficiency</a:t>
            </a:r>
          </a:p>
        </p:txBody>
      </p:sp>
      <p:sp>
        <p:nvSpPr>
          <p:cNvPr id="3" name="Content Placeholder 2">
            <a:extLst>
              <a:ext uri="{FF2B5EF4-FFF2-40B4-BE49-F238E27FC236}">
                <a16:creationId xmlns:a16="http://schemas.microsoft.com/office/drawing/2014/main" id="{ADC80964-3B8A-EB4B-90E3-4FAF562FC02A}"/>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EFF739E1-0CC7-ED4B-90C7-E21FEA675B4A}"/>
              </a:ext>
            </a:extLst>
          </p:cNvPr>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F576AFB4-569C-7941-BC9F-F91503D373B6}"/>
              </a:ext>
            </a:extLst>
          </p:cNvPr>
          <p:cNvPicPr>
            <a:picLocks noChangeAspect="1"/>
          </p:cNvPicPr>
          <p:nvPr/>
        </p:nvPicPr>
        <p:blipFill>
          <a:blip r:embed="rId2"/>
          <a:stretch>
            <a:fillRect/>
          </a:stretch>
        </p:blipFill>
        <p:spPr>
          <a:xfrm>
            <a:off x="0" y="1133228"/>
            <a:ext cx="9144000" cy="5115172"/>
          </a:xfrm>
          <a:prstGeom prst="rect">
            <a:avLst/>
          </a:prstGeom>
        </p:spPr>
      </p:pic>
      <p:sp>
        <p:nvSpPr>
          <p:cNvPr id="6" name="TextBox 5">
            <a:extLst>
              <a:ext uri="{FF2B5EF4-FFF2-40B4-BE49-F238E27FC236}">
                <a16:creationId xmlns:a16="http://schemas.microsoft.com/office/drawing/2014/main" id="{1F3EA380-E863-364E-AE27-A90C0B722468}"/>
              </a:ext>
            </a:extLst>
          </p:cNvPr>
          <p:cNvSpPr txBox="1"/>
          <p:nvPr/>
        </p:nvSpPr>
        <p:spPr>
          <a:xfrm>
            <a:off x="2438400" y="6462299"/>
            <a:ext cx="4466031" cy="307777"/>
          </a:xfrm>
          <a:prstGeom prst="rect">
            <a:avLst/>
          </a:prstGeom>
          <a:noFill/>
        </p:spPr>
        <p:txBody>
          <a:bodyPr wrap="none" rtlCol="0">
            <a:spAutoFit/>
          </a:bodyPr>
          <a:lstStyle/>
          <a:p>
            <a:pPr lvl="0" eaLnBrk="0" fontAlgn="base" hangingPunct="0">
              <a:spcBef>
                <a:spcPct val="0"/>
              </a:spcBef>
              <a:spcAft>
                <a:spcPct val="0"/>
              </a:spcAft>
              <a:defRPr/>
            </a:pPr>
            <a:r>
              <a:rPr lang="en-US" sz="1400" b="1" dirty="0">
                <a:solidFill>
                  <a:srgbClr val="0432FF"/>
                </a:solidFill>
                <a:latin typeface="Arial" panose="020B0604020202020204" pitchFamily="34" charset="0"/>
                <a:ea typeface="ＭＳ Ｐゴシック" panose="020B0600070205080204" pitchFamily="34" charset="-128"/>
                <a:hlinkClick r:id="rId3">
                  <a:extLst>
                    <a:ext uri="{A12FA001-AC4F-418D-AE19-62706E023703}">
                      <ahyp:hlinkClr xmlns:ahyp="http://schemas.microsoft.com/office/drawing/2018/hyperlinkcolor" val="tx"/>
                    </a:ext>
                  </a:extLst>
                </a:hlinkClick>
              </a:rPr>
              <a:t>https://www.youtube.com/watch?v=x2-qB0J7KHw</a:t>
            </a:r>
            <a:r>
              <a:rPr lang="en-US" sz="1400" b="1" dirty="0">
                <a:solidFill>
                  <a:srgbClr val="0432FF"/>
                </a:solidFill>
                <a:latin typeface="Arial" panose="020B0604020202020204" pitchFamily="34" charset="0"/>
                <a:ea typeface="ＭＳ Ｐゴシック" panose="020B0600070205080204" pitchFamily="34" charset="-128"/>
              </a:rPr>
              <a:t> </a:t>
            </a:r>
            <a:endParaRPr kumimoji="0" lang="en-US" sz="1400" b="1" i="0" u="none" strike="noStrike" kern="1200" cap="none" spc="0" normalizeH="0" baseline="0" noProof="0" dirty="0">
              <a:ln>
                <a:noFill/>
              </a:ln>
              <a:solidFill>
                <a:srgbClr val="0432FF"/>
              </a:solidFill>
              <a:effectLst/>
              <a:uLnTx/>
              <a:uFillTx/>
              <a:latin typeface="Arial" panose="020B0604020202020204" pitchFamily="34" charset="0"/>
              <a:ea typeface="ＭＳ Ｐゴシック" panose="020B0600070205080204" pitchFamily="34" charset="-128"/>
              <a:cs typeface="+mn-cs"/>
            </a:endParaRPr>
          </a:p>
        </p:txBody>
      </p:sp>
      <p:grpSp>
        <p:nvGrpSpPr>
          <p:cNvPr id="14" name="Group 13">
            <a:extLst>
              <a:ext uri="{FF2B5EF4-FFF2-40B4-BE49-F238E27FC236}">
                <a16:creationId xmlns:a16="http://schemas.microsoft.com/office/drawing/2014/main" id="{9DCD6EAF-34CB-31C8-F077-23B27725A581}"/>
              </a:ext>
            </a:extLst>
          </p:cNvPr>
          <p:cNvGrpSpPr/>
          <p:nvPr/>
        </p:nvGrpSpPr>
        <p:grpSpPr>
          <a:xfrm>
            <a:off x="899592" y="4509410"/>
            <a:ext cx="8041887" cy="1295854"/>
            <a:chOff x="899592" y="4509410"/>
            <a:chExt cx="8041887" cy="1295854"/>
          </a:xfrm>
        </p:grpSpPr>
        <p:sp>
          <p:nvSpPr>
            <p:cNvPr id="7" name="Rectangle 6">
              <a:extLst>
                <a:ext uri="{FF2B5EF4-FFF2-40B4-BE49-F238E27FC236}">
                  <a16:creationId xmlns:a16="http://schemas.microsoft.com/office/drawing/2014/main" id="{929497B2-0AEA-F1A1-9A6E-90899212E72A}"/>
                </a:ext>
              </a:extLst>
            </p:cNvPr>
            <p:cNvSpPr/>
            <p:nvPr/>
          </p:nvSpPr>
          <p:spPr>
            <a:xfrm>
              <a:off x="899592" y="5327393"/>
              <a:ext cx="360040" cy="26184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AF0500E-777F-A86C-DED4-D2D6BD63CCAC}"/>
                </a:ext>
              </a:extLst>
            </p:cNvPr>
            <p:cNvSpPr/>
            <p:nvPr/>
          </p:nvSpPr>
          <p:spPr>
            <a:xfrm>
              <a:off x="4139952" y="5301208"/>
              <a:ext cx="542156" cy="2715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5183913F-3B34-4860-7E22-D296C61CC736}"/>
                </a:ext>
              </a:extLst>
            </p:cNvPr>
            <p:cNvCxnSpPr/>
            <p:nvPr/>
          </p:nvCxnSpPr>
          <p:spPr>
            <a:xfrm>
              <a:off x="1187624" y="5805264"/>
              <a:ext cx="3384376"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7748F25-B63D-AECD-E773-51FFD92266FA}"/>
                </a:ext>
              </a:extLst>
            </p:cNvPr>
            <p:cNvSpPr txBox="1"/>
            <p:nvPr/>
          </p:nvSpPr>
          <p:spPr>
            <a:xfrm>
              <a:off x="4867383" y="4509410"/>
              <a:ext cx="4074096" cy="923330"/>
            </a:xfrm>
            <a:prstGeom prst="rect">
              <a:avLst/>
            </a:prstGeom>
            <a:noFill/>
          </p:spPr>
          <p:txBody>
            <a:bodyPr wrap="square">
              <a:spAutoFit/>
            </a:bodyPr>
            <a:lstStyle/>
            <a:p>
              <a:pPr algn="ctr"/>
              <a:r>
                <a:rPr lang="en-US" b="1" dirty="0">
                  <a:solidFill>
                    <a:srgbClr val="FF0000"/>
                  </a:solidFill>
                </a:rPr>
                <a:t>~4 orders of magnitude increase in memory requirement in </a:t>
              </a:r>
              <a:br>
                <a:rPr lang="en-US" b="1" dirty="0">
                  <a:solidFill>
                    <a:srgbClr val="FF0000"/>
                  </a:solidFill>
                </a:rPr>
              </a:br>
              <a:r>
                <a:rPr lang="en-US" b="1" dirty="0">
                  <a:solidFill>
                    <a:srgbClr val="FF0000"/>
                  </a:solidFill>
                </a:rPr>
                <a:t>just two years!</a:t>
              </a:r>
            </a:p>
          </p:txBody>
        </p:sp>
      </p:grpSp>
    </p:spTree>
    <p:extLst>
      <p:ext uri="{BB962C8B-B14F-4D97-AF65-F5344CB8AC3E}">
        <p14:creationId xmlns:p14="http://schemas.microsoft.com/office/powerpoint/2010/main" val="1766092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B37CB-A115-C448-B0F3-4AE5B1D4F2A6}"/>
              </a:ext>
            </a:extLst>
          </p:cNvPr>
          <p:cNvSpPr>
            <a:spLocks noGrp="1"/>
          </p:cNvSpPr>
          <p:nvPr>
            <p:ph type="ctrTitle"/>
          </p:nvPr>
        </p:nvSpPr>
        <p:spPr>
          <a:xfrm>
            <a:off x="685800" y="1460376"/>
            <a:ext cx="7924800" cy="1752600"/>
          </a:xfrm>
        </p:spPr>
        <p:txBody>
          <a:bodyPr/>
          <a:lstStyle/>
          <a:p>
            <a:pPr algn="ctr"/>
            <a:r>
              <a:rPr lang="en-US" dirty="0"/>
              <a:t>Data-Centric (Memory-Centric) Architectures</a:t>
            </a:r>
          </a:p>
        </p:txBody>
      </p:sp>
      <p:sp>
        <p:nvSpPr>
          <p:cNvPr id="3" name="Subtitle 2">
            <a:extLst>
              <a:ext uri="{FF2B5EF4-FFF2-40B4-BE49-F238E27FC236}">
                <a16:creationId xmlns:a16="http://schemas.microsoft.com/office/drawing/2014/main" id="{BC037863-551C-F043-BB62-20787BDBDA76}"/>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8B6EBD97-92C3-8040-ABAF-8E7431A02732}"/>
              </a:ext>
            </a:extLst>
          </p:cNvPr>
          <p:cNvSpPr>
            <a:spLocks noGrp="1"/>
          </p:cNvSpPr>
          <p:nvPr>
            <p:ph type="sldNum" sz="quarter" idx="12"/>
          </p:nvPr>
        </p:nvSpPr>
        <p:spPr/>
        <p:txBody>
          <a:bodyPr/>
          <a:lstStyle/>
          <a:p>
            <a:fld id="{7341D3D9-3FE8-4025-BF66-8DAB1ABB951F}" type="slidenum">
              <a:rPr lang="en-US" altLang="en-US" smtClean="0">
                <a:solidFill>
                  <a:srgbClr val="000000"/>
                </a:solidFill>
              </a:rPr>
              <a:pPr/>
              <a:t>40</a:t>
            </a:fld>
            <a:endParaRPr lang="en-US" altLang="en-US">
              <a:solidFill>
                <a:srgbClr val="000000"/>
              </a:solidFill>
            </a:endParaRPr>
          </a:p>
        </p:txBody>
      </p:sp>
    </p:spTree>
    <p:extLst>
      <p:ext uri="{BB962C8B-B14F-4D97-AF65-F5344CB8AC3E}">
        <p14:creationId xmlns:p14="http://schemas.microsoft.com/office/powerpoint/2010/main" val="61146567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A36DD-E071-084E-A698-25D80E2E22EA}"/>
              </a:ext>
            </a:extLst>
          </p:cNvPr>
          <p:cNvSpPr>
            <a:spLocks noGrp="1"/>
          </p:cNvSpPr>
          <p:nvPr>
            <p:ph type="title"/>
          </p:nvPr>
        </p:nvSpPr>
        <p:spPr/>
        <p:txBody>
          <a:bodyPr/>
          <a:lstStyle/>
          <a:p>
            <a:r>
              <a:rPr lang="en-US" dirty="0"/>
              <a:t>Data-Centric Architectures: Properties</a:t>
            </a:r>
          </a:p>
        </p:txBody>
      </p:sp>
      <p:sp>
        <p:nvSpPr>
          <p:cNvPr id="3" name="Content Placeholder 2">
            <a:extLst>
              <a:ext uri="{FF2B5EF4-FFF2-40B4-BE49-F238E27FC236}">
                <a16:creationId xmlns:a16="http://schemas.microsoft.com/office/drawing/2014/main" id="{B14915FF-65F1-9148-84F8-D897101D7352}"/>
              </a:ext>
            </a:extLst>
          </p:cNvPr>
          <p:cNvSpPr>
            <a:spLocks noGrp="1"/>
          </p:cNvSpPr>
          <p:nvPr>
            <p:ph idx="1"/>
          </p:nvPr>
        </p:nvSpPr>
        <p:spPr>
          <a:xfrm>
            <a:off x="228600" y="1124744"/>
            <a:ext cx="8807896" cy="5123656"/>
          </a:xfrm>
        </p:spPr>
        <p:txBody>
          <a:bodyPr/>
          <a:lstStyle/>
          <a:p>
            <a:r>
              <a:rPr lang="en-US" b="1" dirty="0">
                <a:solidFill>
                  <a:srgbClr val="0000FF"/>
                </a:solidFill>
              </a:rPr>
              <a:t>Process data where it resides </a:t>
            </a:r>
            <a:r>
              <a:rPr lang="en-US" dirty="0">
                <a:solidFill>
                  <a:srgbClr val="0000FF"/>
                </a:solidFill>
              </a:rPr>
              <a:t>(where it makes sense)</a:t>
            </a:r>
          </a:p>
          <a:p>
            <a:pPr lvl="1"/>
            <a:r>
              <a:rPr lang="en-US" dirty="0"/>
              <a:t>Processing in and near memory structures</a:t>
            </a:r>
          </a:p>
          <a:p>
            <a:pPr marL="0" indent="0">
              <a:buNone/>
            </a:pPr>
            <a:endParaRPr lang="en-US" dirty="0"/>
          </a:p>
          <a:p>
            <a:r>
              <a:rPr lang="en-US" b="1" dirty="0">
                <a:solidFill>
                  <a:srgbClr val="0000FF"/>
                </a:solidFill>
              </a:rPr>
              <a:t>Low-latency and low-energy data access</a:t>
            </a:r>
          </a:p>
          <a:p>
            <a:pPr lvl="1"/>
            <a:r>
              <a:rPr lang="en-US" dirty="0"/>
              <a:t>Low latency memory</a:t>
            </a:r>
          </a:p>
          <a:p>
            <a:pPr lvl="1"/>
            <a:r>
              <a:rPr lang="en-US" dirty="0"/>
              <a:t>Low energy memory</a:t>
            </a:r>
          </a:p>
          <a:p>
            <a:pPr marL="344487" lvl="1" indent="0">
              <a:buNone/>
            </a:pPr>
            <a:endParaRPr lang="en-US" dirty="0"/>
          </a:p>
          <a:p>
            <a:r>
              <a:rPr lang="en-US" b="1" dirty="0">
                <a:solidFill>
                  <a:srgbClr val="0000FF"/>
                </a:solidFill>
              </a:rPr>
              <a:t>Low-cost data storage and processing</a:t>
            </a:r>
          </a:p>
          <a:p>
            <a:pPr lvl="1"/>
            <a:r>
              <a:rPr lang="en-US" dirty="0"/>
              <a:t>High capacity memory at low cost: hybrid memory, compression</a:t>
            </a:r>
          </a:p>
          <a:p>
            <a:pPr lvl="1"/>
            <a:endParaRPr lang="en-US" dirty="0"/>
          </a:p>
          <a:p>
            <a:r>
              <a:rPr lang="en-US" b="1" dirty="0">
                <a:solidFill>
                  <a:srgbClr val="0000FF"/>
                </a:solidFill>
              </a:rPr>
              <a:t>Intelligent data management</a:t>
            </a:r>
          </a:p>
          <a:p>
            <a:pPr lvl="1"/>
            <a:r>
              <a:rPr lang="en-US" dirty="0"/>
              <a:t>Intelligent controllers handling robustness, security, cost, perf.</a:t>
            </a:r>
          </a:p>
          <a:p>
            <a:endParaRPr lang="en-US" dirty="0"/>
          </a:p>
        </p:txBody>
      </p:sp>
      <p:sp>
        <p:nvSpPr>
          <p:cNvPr id="4" name="Slide Number Placeholder 3">
            <a:extLst>
              <a:ext uri="{FF2B5EF4-FFF2-40B4-BE49-F238E27FC236}">
                <a16:creationId xmlns:a16="http://schemas.microsoft.com/office/drawing/2014/main" id="{0F1F47AA-F773-7243-876F-B38D973B454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AutoShape 25">
            <a:extLst>
              <a:ext uri="{FF2B5EF4-FFF2-40B4-BE49-F238E27FC236}">
                <a16:creationId xmlns:a16="http://schemas.microsoft.com/office/drawing/2014/main" id="{F2DDA778-26A3-A449-9FF9-F9A4D7854DF7}"/>
              </a:ext>
            </a:extLst>
          </p:cNvPr>
          <p:cNvSpPr>
            <a:spLocks noChangeArrowheads="1"/>
          </p:cNvSpPr>
          <p:nvPr/>
        </p:nvSpPr>
        <p:spPr bwMode="auto">
          <a:xfrm>
            <a:off x="539552" y="1124744"/>
            <a:ext cx="7920880" cy="480566"/>
          </a:xfrm>
          <a:prstGeom prst="roundRect">
            <a:avLst>
              <a:gd name="adj" fmla="val 16667"/>
            </a:avLst>
          </a:prstGeom>
          <a:noFill/>
          <a:ln w="79375">
            <a:solidFill>
              <a:srgbClr val="8C0000"/>
            </a:solidFill>
            <a:round/>
            <a:headEnd/>
            <a:tailEnd/>
          </a:ln>
          <a:effectLst/>
        </p:spPr>
        <p:txBody>
          <a:bodyPr wrap="none" lIns="64008" tIns="32004" rIns="64008" bIns="320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pitchFamily="-107" charset="0"/>
              <a:ea typeface="Arial" pitchFamily="-107" charset="0"/>
              <a:cs typeface="Arial" pitchFamily="-107" charset="0"/>
            </a:endParaRPr>
          </a:p>
        </p:txBody>
      </p:sp>
    </p:spTree>
    <p:extLst>
      <p:ext uri="{BB962C8B-B14F-4D97-AF65-F5344CB8AC3E}">
        <p14:creationId xmlns:p14="http://schemas.microsoft.com/office/powerpoint/2010/main" val="8086247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B37CB-A115-C448-B0F3-4AE5B1D4F2A6}"/>
              </a:ext>
            </a:extLst>
          </p:cNvPr>
          <p:cNvSpPr>
            <a:spLocks noGrp="1"/>
          </p:cNvSpPr>
          <p:nvPr>
            <p:ph type="ctrTitle"/>
          </p:nvPr>
        </p:nvSpPr>
        <p:spPr>
          <a:xfrm>
            <a:off x="685800" y="1484784"/>
            <a:ext cx="7924800" cy="1752600"/>
          </a:xfrm>
        </p:spPr>
        <p:txBody>
          <a:bodyPr/>
          <a:lstStyle/>
          <a:p>
            <a:r>
              <a:rPr lang="en-US" dirty="0"/>
              <a:t>Processing Data </a:t>
            </a:r>
            <a:br>
              <a:rPr lang="en-US" dirty="0"/>
            </a:br>
            <a:r>
              <a:rPr lang="en-US" dirty="0"/>
              <a:t>	        Where It Makes Sense</a:t>
            </a:r>
          </a:p>
        </p:txBody>
      </p:sp>
      <p:sp>
        <p:nvSpPr>
          <p:cNvPr id="3" name="Subtitle 2">
            <a:extLst>
              <a:ext uri="{FF2B5EF4-FFF2-40B4-BE49-F238E27FC236}">
                <a16:creationId xmlns:a16="http://schemas.microsoft.com/office/drawing/2014/main" id="{BC037863-551C-F043-BB62-20787BDBDA76}"/>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8B6EBD97-92C3-8040-ABAF-8E7431A027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41D3D9-3FE8-4025-BF66-8DAB1ABB951F}" type="slidenum">
              <a:rPr kumimoji="0" lang="en-US" altLang="en-US" sz="12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434413268"/>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6E630-A1E5-804C-A757-BA15C2E67AA0}"/>
              </a:ext>
            </a:extLst>
          </p:cNvPr>
          <p:cNvSpPr>
            <a:spLocks noGrp="1"/>
          </p:cNvSpPr>
          <p:nvPr>
            <p:ph type="title"/>
          </p:nvPr>
        </p:nvSpPr>
        <p:spPr>
          <a:xfrm>
            <a:off x="228600" y="152400"/>
            <a:ext cx="9372600" cy="884238"/>
          </a:xfrm>
        </p:spPr>
        <p:txBody>
          <a:bodyPr/>
          <a:lstStyle/>
          <a:p>
            <a:r>
              <a:rPr lang="en-US" dirty="0">
                <a:solidFill>
                  <a:srgbClr val="006633"/>
                </a:solidFill>
                <a:ea typeface="ＭＳ Ｐゴシック" charset="0"/>
              </a:rPr>
              <a:t>Process Data Where It Makes Sense </a:t>
            </a:r>
            <a:endParaRPr lang="en-US" sz="3600" dirty="0"/>
          </a:p>
        </p:txBody>
      </p:sp>
      <p:sp>
        <p:nvSpPr>
          <p:cNvPr id="3" name="Slide Number Placeholder 2">
            <a:extLst>
              <a:ext uri="{FF2B5EF4-FFF2-40B4-BE49-F238E27FC236}">
                <a16:creationId xmlns:a16="http://schemas.microsoft.com/office/drawing/2014/main" id="{78AEBD90-9301-6C4A-BC8C-2EDBB0E5DDF3}"/>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E6ABE56-5E07-4208-997F-19E78ED34494}" type="slidenum">
              <a:rPr kumimoji="0" lang="en-US" altLang="en-US" sz="1600" b="0" i="0" u="none" strike="noStrike" kern="1200" cap="none" spc="0" normalizeH="0" baseline="0" noProof="0" smtClean="0">
                <a:ln>
                  <a:noFill/>
                </a:ln>
                <a:solidFill>
                  <a:srgbClr val="000000"/>
                </a:solidFill>
                <a:effectLst/>
                <a:uLnTx/>
                <a:uFillTx/>
                <a:latin typeface="Garamond" panose="02020404030301010803" pitchFamily="18"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altLang="en-US" sz="1600" b="0" i="0" u="none" strike="noStrike" kern="1200" cap="none" spc="0" normalizeH="0" baseline="0" noProof="0">
              <a:ln>
                <a:noFill/>
              </a:ln>
              <a:solidFill>
                <a:srgbClr val="000000"/>
              </a:solidFill>
              <a:effectLst/>
              <a:uLnTx/>
              <a:uFillTx/>
              <a:latin typeface="Garamond" panose="02020404030301010803" pitchFamily="18" charset="0"/>
              <a:ea typeface="ＭＳ Ｐゴシック" panose="020B0600070205080204" pitchFamily="34" charset="-128"/>
              <a:cs typeface="+mn-cs"/>
            </a:endParaRPr>
          </a:p>
        </p:txBody>
      </p:sp>
      <p:pic>
        <p:nvPicPr>
          <p:cNvPr id="277506" name="Picture 2" descr="Apple announces M1 Ultra with 20-core CPU and 64-core GPU">
            <a:extLst>
              <a:ext uri="{FF2B5EF4-FFF2-40B4-BE49-F238E27FC236}">
                <a16:creationId xmlns:a16="http://schemas.microsoft.com/office/drawing/2014/main" id="{39E66091-2514-8942-B762-7B5B63853B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36637"/>
            <a:ext cx="9144000" cy="51355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B2F3789-731D-3743-920B-1975EC699A4D}"/>
              </a:ext>
            </a:extLst>
          </p:cNvPr>
          <p:cNvSpPr txBox="1"/>
          <p:nvPr/>
        </p:nvSpPr>
        <p:spPr>
          <a:xfrm>
            <a:off x="1932065" y="6566356"/>
            <a:ext cx="5203669" cy="21544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https://</a:t>
            </a:r>
            <a:r>
              <a:rPr kumimoji="0" lang="en-US" sz="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www.gsmarena.com</a:t>
            </a:r>
            <a:r>
              <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/apple_announces_m1_ultra_with_20core_cpu_and_64core_gpu-news-53481.php</a:t>
            </a:r>
          </a:p>
        </p:txBody>
      </p:sp>
      <p:sp>
        <p:nvSpPr>
          <p:cNvPr id="6" name="Rectangle 39">
            <a:extLst>
              <a:ext uri="{FF2B5EF4-FFF2-40B4-BE49-F238E27FC236}">
                <a16:creationId xmlns:a16="http://schemas.microsoft.com/office/drawing/2014/main" id="{F3942E71-DCB7-734B-AA89-8B7623663BCA}"/>
              </a:ext>
            </a:extLst>
          </p:cNvPr>
          <p:cNvSpPr>
            <a:spLocks noChangeArrowheads="1"/>
          </p:cNvSpPr>
          <p:nvPr/>
        </p:nvSpPr>
        <p:spPr bwMode="auto">
          <a:xfrm rot="5400000">
            <a:off x="1189528" y="2921226"/>
            <a:ext cx="3900363" cy="1375647"/>
          </a:xfrm>
          <a:prstGeom prst="rect">
            <a:avLst/>
          </a:prstGeom>
          <a:noFill/>
          <a:ln w="50800">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7" name="Rectangle 39">
            <a:extLst>
              <a:ext uri="{FF2B5EF4-FFF2-40B4-BE49-F238E27FC236}">
                <a16:creationId xmlns:a16="http://schemas.microsoft.com/office/drawing/2014/main" id="{5542B0FB-0C7F-4D40-80A7-3CAD0B7D5996}"/>
              </a:ext>
            </a:extLst>
          </p:cNvPr>
          <p:cNvSpPr>
            <a:spLocks noChangeArrowheads="1"/>
          </p:cNvSpPr>
          <p:nvPr/>
        </p:nvSpPr>
        <p:spPr bwMode="auto">
          <a:xfrm rot="5400000">
            <a:off x="4044671" y="2921226"/>
            <a:ext cx="3900363" cy="1375647"/>
          </a:xfrm>
          <a:prstGeom prst="rect">
            <a:avLst/>
          </a:prstGeom>
          <a:noFill/>
          <a:ln w="50800">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5" name="TextBox 4">
            <a:extLst>
              <a:ext uri="{FF2B5EF4-FFF2-40B4-BE49-F238E27FC236}">
                <a16:creationId xmlns:a16="http://schemas.microsoft.com/office/drawing/2014/main" id="{05FAF078-3519-72EE-F756-8F1AAF73B425}"/>
              </a:ext>
            </a:extLst>
          </p:cNvPr>
          <p:cNvSpPr txBox="1"/>
          <p:nvPr/>
        </p:nvSpPr>
        <p:spPr>
          <a:xfrm>
            <a:off x="3048000" y="6140130"/>
            <a:ext cx="2933816"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432FF"/>
                </a:solidFill>
                <a:effectLst/>
                <a:uLnTx/>
                <a:uFillTx/>
                <a:latin typeface="Arial" panose="020B0604020202020204" pitchFamily="34" charset="0"/>
                <a:ea typeface="ＭＳ Ｐゴシック" panose="020B0600070205080204" pitchFamily="34" charset="-128"/>
                <a:cs typeface="+mn-cs"/>
              </a:rPr>
              <a:t>Apple M1 Ultra System (2022)</a:t>
            </a:r>
          </a:p>
        </p:txBody>
      </p:sp>
      <p:sp>
        <p:nvSpPr>
          <p:cNvPr id="8" name="TextBox 7">
            <a:extLst>
              <a:ext uri="{FF2B5EF4-FFF2-40B4-BE49-F238E27FC236}">
                <a16:creationId xmlns:a16="http://schemas.microsoft.com/office/drawing/2014/main" id="{A2A1C5B9-D3CC-6035-D80C-A166B5BD945F}"/>
              </a:ext>
            </a:extLst>
          </p:cNvPr>
          <p:cNvSpPr txBox="1"/>
          <p:nvPr/>
        </p:nvSpPr>
        <p:spPr>
          <a:xfrm>
            <a:off x="2615830" y="5609553"/>
            <a:ext cx="864339"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FA00"/>
                </a:solidFill>
                <a:effectLst/>
                <a:uLnTx/>
                <a:uFillTx/>
                <a:latin typeface="Arial" panose="020B0604020202020204" pitchFamily="34" charset="0"/>
                <a:ea typeface="ＭＳ Ｐゴシック" panose="020B0600070205080204" pitchFamily="34" charset="-128"/>
                <a:cs typeface="+mn-cs"/>
              </a:rPr>
              <a:t>DRAM</a:t>
            </a:r>
          </a:p>
        </p:txBody>
      </p:sp>
      <p:sp>
        <p:nvSpPr>
          <p:cNvPr id="10" name="TextBox 9">
            <a:extLst>
              <a:ext uri="{FF2B5EF4-FFF2-40B4-BE49-F238E27FC236}">
                <a16:creationId xmlns:a16="http://schemas.microsoft.com/office/drawing/2014/main" id="{EFC8947E-A616-D75A-85A7-B17561B4DB64}"/>
              </a:ext>
            </a:extLst>
          </p:cNvPr>
          <p:cNvSpPr txBox="1"/>
          <p:nvPr/>
        </p:nvSpPr>
        <p:spPr>
          <a:xfrm>
            <a:off x="5562682" y="5617106"/>
            <a:ext cx="864339"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FA00"/>
                </a:solidFill>
                <a:effectLst/>
                <a:uLnTx/>
                <a:uFillTx/>
                <a:latin typeface="Arial" panose="020B0604020202020204" pitchFamily="34" charset="0"/>
                <a:ea typeface="ＭＳ Ｐゴシック" panose="020B0600070205080204" pitchFamily="34" charset="-128"/>
                <a:cs typeface="+mn-cs"/>
              </a:rPr>
              <a:t>DRAM</a:t>
            </a:r>
          </a:p>
        </p:txBody>
      </p:sp>
      <p:sp>
        <p:nvSpPr>
          <p:cNvPr id="11" name="TextBox 10">
            <a:extLst>
              <a:ext uri="{FF2B5EF4-FFF2-40B4-BE49-F238E27FC236}">
                <a16:creationId xmlns:a16="http://schemas.microsoft.com/office/drawing/2014/main" id="{773E168C-9134-1C6E-4F85-8F2B609395F6}"/>
              </a:ext>
            </a:extLst>
          </p:cNvPr>
          <p:cNvSpPr txBox="1"/>
          <p:nvPr/>
        </p:nvSpPr>
        <p:spPr>
          <a:xfrm>
            <a:off x="4122255" y="5263143"/>
            <a:ext cx="890052" cy="646331"/>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FDFF"/>
                </a:solidFill>
                <a:effectLst/>
                <a:uLnTx/>
                <a:uFillTx/>
                <a:latin typeface="Arial" panose="020B0604020202020204" pitchFamily="34" charset="0"/>
                <a:ea typeface="ＭＳ Ｐゴシック" panose="020B0600070205080204" pitchFamily="34" charset="-128"/>
                <a:cs typeface="+mn-cs"/>
              </a:rPr>
              <a:t>A lot of</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FDFF"/>
                </a:solidFill>
                <a:effectLst/>
                <a:uLnTx/>
                <a:uFillTx/>
                <a:latin typeface="Arial" panose="020B0604020202020204" pitchFamily="34" charset="0"/>
                <a:ea typeface="ＭＳ Ｐゴシック" panose="020B0600070205080204" pitchFamily="34" charset="-128"/>
                <a:cs typeface="+mn-cs"/>
              </a:rPr>
              <a:t>SRAM</a:t>
            </a:r>
          </a:p>
        </p:txBody>
      </p:sp>
      <p:sp>
        <p:nvSpPr>
          <p:cNvPr id="9" name="Rectangle 39">
            <a:extLst>
              <a:ext uri="{FF2B5EF4-FFF2-40B4-BE49-F238E27FC236}">
                <a16:creationId xmlns:a16="http://schemas.microsoft.com/office/drawing/2014/main" id="{007D205A-1318-551D-5272-8115998B1255}"/>
              </a:ext>
            </a:extLst>
          </p:cNvPr>
          <p:cNvSpPr>
            <a:spLocks noChangeArrowheads="1"/>
          </p:cNvSpPr>
          <p:nvPr/>
        </p:nvSpPr>
        <p:spPr bwMode="auto">
          <a:xfrm rot="5400000">
            <a:off x="-746620" y="2472860"/>
            <a:ext cx="3900363" cy="2272379"/>
          </a:xfrm>
          <a:prstGeom prst="rect">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 name="Rectangle 39">
            <a:extLst>
              <a:ext uri="{FF2B5EF4-FFF2-40B4-BE49-F238E27FC236}">
                <a16:creationId xmlns:a16="http://schemas.microsoft.com/office/drawing/2014/main" id="{3662BFAB-2D15-A3C2-7D02-D2FB2B6A3B5D}"/>
              </a:ext>
            </a:extLst>
          </p:cNvPr>
          <p:cNvSpPr>
            <a:spLocks noChangeArrowheads="1"/>
          </p:cNvSpPr>
          <p:nvPr/>
        </p:nvSpPr>
        <p:spPr bwMode="auto">
          <a:xfrm rot="5400000">
            <a:off x="6003240" y="2459876"/>
            <a:ext cx="3900364" cy="2298349"/>
          </a:xfrm>
          <a:prstGeom prst="rect">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3" name="TextBox 12">
            <a:extLst>
              <a:ext uri="{FF2B5EF4-FFF2-40B4-BE49-F238E27FC236}">
                <a16:creationId xmlns:a16="http://schemas.microsoft.com/office/drawing/2014/main" id="{3D11B37C-D3AA-9992-83DB-6800B95039FA}"/>
              </a:ext>
            </a:extLst>
          </p:cNvPr>
          <p:cNvSpPr txBox="1"/>
          <p:nvPr/>
        </p:nvSpPr>
        <p:spPr>
          <a:xfrm>
            <a:off x="755576" y="5589240"/>
            <a:ext cx="992579"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rPr>
              <a:t>Storage</a:t>
            </a:r>
          </a:p>
        </p:txBody>
      </p:sp>
      <p:sp>
        <p:nvSpPr>
          <p:cNvPr id="14" name="TextBox 13">
            <a:extLst>
              <a:ext uri="{FF2B5EF4-FFF2-40B4-BE49-F238E27FC236}">
                <a16:creationId xmlns:a16="http://schemas.microsoft.com/office/drawing/2014/main" id="{79A0D39A-0DC5-90B4-0DBB-6BBA80E3CBFA}"/>
              </a:ext>
            </a:extLst>
          </p:cNvPr>
          <p:cNvSpPr txBox="1"/>
          <p:nvPr/>
        </p:nvSpPr>
        <p:spPr>
          <a:xfrm>
            <a:off x="7470117" y="5610646"/>
            <a:ext cx="992579"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rPr>
              <a:t>Storage</a:t>
            </a:r>
          </a:p>
        </p:txBody>
      </p:sp>
      <p:sp>
        <p:nvSpPr>
          <p:cNvPr id="15" name="Rectangle 39">
            <a:extLst>
              <a:ext uri="{FF2B5EF4-FFF2-40B4-BE49-F238E27FC236}">
                <a16:creationId xmlns:a16="http://schemas.microsoft.com/office/drawing/2014/main" id="{71AD81D4-F29E-78E6-F541-517C58C8DC66}"/>
              </a:ext>
            </a:extLst>
          </p:cNvPr>
          <p:cNvSpPr>
            <a:spLocks noChangeArrowheads="1"/>
          </p:cNvSpPr>
          <p:nvPr/>
        </p:nvSpPr>
        <p:spPr bwMode="auto">
          <a:xfrm rot="5400000">
            <a:off x="4317705" y="-3213695"/>
            <a:ext cx="534558" cy="9035225"/>
          </a:xfrm>
          <a:prstGeom prst="rect">
            <a:avLst/>
          </a:prstGeom>
          <a:noFill/>
          <a:ln w="50800">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1"/>
              </a:buClr>
              <a:buSzPct val="65000"/>
              <a:buFont typeface="Wingdings" pitchFamily="2" charset="2"/>
              <a:buChar char="n"/>
              <a:defRPr sz="2400">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Clr>
                <a:schemeClr val="accent2"/>
              </a:buClr>
              <a:buSzPct val="60000"/>
              <a:buFont typeface="Wingdings" pitchFamily="2" charset="2"/>
              <a:buChar char="q"/>
              <a:defRPr sz="22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lr>
                <a:schemeClr val="accent1"/>
              </a:buClr>
              <a:buSzPct val="65000"/>
              <a:buFont typeface="Wingdings" pitchFamily="2" charset="2"/>
              <a:buChar char="n"/>
              <a:defRPr sz="20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lr>
                <a:schemeClr val="accent2"/>
              </a:buClr>
              <a:buSzPct val="70000"/>
              <a:buFont typeface="Wingdings" pitchFamily="2" charset="2"/>
              <a:buChar char="q"/>
              <a:defRPr>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 name="TextBox 15">
            <a:extLst>
              <a:ext uri="{FF2B5EF4-FFF2-40B4-BE49-F238E27FC236}">
                <a16:creationId xmlns:a16="http://schemas.microsoft.com/office/drawing/2014/main" id="{B793D85F-140C-F27C-6FA0-DFE552ECD580}"/>
              </a:ext>
            </a:extLst>
          </p:cNvPr>
          <p:cNvSpPr txBox="1"/>
          <p:nvPr/>
        </p:nvSpPr>
        <p:spPr>
          <a:xfrm>
            <a:off x="4104204" y="1108594"/>
            <a:ext cx="1031051"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C000"/>
                </a:solidFill>
                <a:effectLst/>
                <a:uLnTx/>
                <a:uFillTx/>
                <a:latin typeface="Arial" panose="020B0604020202020204" pitchFamily="34" charset="0"/>
                <a:ea typeface="ＭＳ Ｐゴシック" panose="020B0600070205080204" pitchFamily="34" charset="-128"/>
                <a:cs typeface="+mn-cs"/>
              </a:rPr>
              <a:t>Sensors</a:t>
            </a:r>
          </a:p>
        </p:txBody>
      </p:sp>
    </p:spTree>
    <p:extLst>
      <p:ext uri="{BB962C8B-B14F-4D97-AF65-F5344CB8AC3E}">
        <p14:creationId xmlns:p14="http://schemas.microsoft.com/office/powerpoint/2010/main" val="42047163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D9B52-F2B8-8348-BBF0-9CC3383732A5}"/>
              </a:ext>
            </a:extLst>
          </p:cNvPr>
          <p:cNvSpPr>
            <a:spLocks noGrp="1"/>
          </p:cNvSpPr>
          <p:nvPr>
            <p:ph type="ctrTitle"/>
          </p:nvPr>
        </p:nvSpPr>
        <p:spPr>
          <a:xfrm>
            <a:off x="660343" y="1412776"/>
            <a:ext cx="7924800" cy="1752600"/>
          </a:xfrm>
        </p:spPr>
        <p:txBody>
          <a:bodyPr/>
          <a:lstStyle/>
          <a:p>
            <a:pPr algn="ctr"/>
            <a:r>
              <a:rPr lang="en-US" dirty="0"/>
              <a:t>We Need to Think Differently from the Past Approaches</a:t>
            </a:r>
          </a:p>
        </p:txBody>
      </p:sp>
      <p:sp>
        <p:nvSpPr>
          <p:cNvPr id="3" name="Subtitle 2">
            <a:extLst>
              <a:ext uri="{FF2B5EF4-FFF2-40B4-BE49-F238E27FC236}">
                <a16:creationId xmlns:a16="http://schemas.microsoft.com/office/drawing/2014/main" id="{C9E3E67C-D070-004D-ADD7-E5EC7486AAB3}"/>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2ADEE094-EFFB-5A43-AF3E-891771815A6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41D3D9-3FE8-4025-BF66-8DAB1ABB951F}" type="slidenum">
              <a:rPr kumimoji="0" lang="en-US" altLang="en-US" sz="12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altLang="en-US" sz="12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028238693"/>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p:cNvSpPr>
          <p:nvPr/>
        </p:nvSpPr>
        <p:spPr bwMode="auto">
          <a:xfrm>
            <a:off x="412750" y="1295400"/>
            <a:ext cx="5740400" cy="3949700"/>
          </a:xfrm>
          <a:prstGeom prst="rect">
            <a:avLst/>
          </a:prstGeom>
          <a:solidFill>
            <a:srgbClr val="E6E6E6"/>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30" name="Line 2"/>
          <p:cNvSpPr>
            <a:spLocks noChangeShapeType="1"/>
          </p:cNvSpPr>
          <p:nvPr/>
        </p:nvSpPr>
        <p:spPr bwMode="auto">
          <a:xfrm>
            <a:off x="3289300" y="4584704"/>
            <a:ext cx="0" cy="881857"/>
          </a:xfrm>
          <a:prstGeom prst="line">
            <a:avLst/>
          </a:prstGeom>
          <a:noFill/>
          <a:ln w="889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31" name="Rectangle 3"/>
          <p:cNvSpPr>
            <a:spLocks noGrp="1" noChangeArrowheads="1"/>
          </p:cNvSpPr>
          <p:nvPr>
            <p:ph type="title"/>
          </p:nvPr>
        </p:nvSpPr>
        <p:spPr>
          <a:xfrm>
            <a:off x="419100" y="196850"/>
            <a:ext cx="8724900" cy="558800"/>
          </a:xfrm>
          <a:ln/>
        </p:spPr>
        <p:txBody>
          <a:bodyPr/>
          <a:lstStyle/>
          <a:p>
            <a:r>
              <a:rPr lang="en-US" sz="4400" dirty="0">
                <a:solidFill>
                  <a:srgbClr val="1A5712"/>
                </a:solidFill>
                <a:latin typeface="Garamond"/>
                <a:cs typeface="Garamond"/>
              </a:rPr>
              <a:t>Mindset: Memory as an Accelerator</a:t>
            </a:r>
          </a:p>
        </p:txBody>
      </p:sp>
      <p:sp>
        <p:nvSpPr>
          <p:cNvPr id="22532" name="Rectangle 4"/>
          <p:cNvSpPr>
            <a:spLocks/>
          </p:cNvSpPr>
          <p:nvPr/>
        </p:nvSpPr>
        <p:spPr bwMode="auto">
          <a:xfrm>
            <a:off x="692150" y="1600200"/>
            <a:ext cx="1016000" cy="850900"/>
          </a:xfrm>
          <a:prstGeom prst="rect">
            <a:avLst/>
          </a:prstGeom>
          <a:solidFill>
            <a:srgbClr val="FEBB64"/>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33" name="Rectangle 5"/>
          <p:cNvSpPr>
            <a:spLocks/>
          </p:cNvSpPr>
          <p:nvPr/>
        </p:nvSpPr>
        <p:spPr bwMode="auto">
          <a:xfrm>
            <a:off x="1062323" y="1824573"/>
            <a:ext cx="269304" cy="4021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CPU</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core</a:t>
            </a:r>
          </a:p>
        </p:txBody>
      </p:sp>
      <p:sp>
        <p:nvSpPr>
          <p:cNvPr id="22534" name="Rectangle 6"/>
          <p:cNvSpPr>
            <a:spLocks/>
          </p:cNvSpPr>
          <p:nvPr/>
        </p:nvSpPr>
        <p:spPr bwMode="auto">
          <a:xfrm>
            <a:off x="1924050" y="1600200"/>
            <a:ext cx="1016000" cy="850900"/>
          </a:xfrm>
          <a:prstGeom prst="rect">
            <a:avLst/>
          </a:prstGeom>
          <a:solidFill>
            <a:srgbClr val="FEBB64"/>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35" name="Rectangle 7"/>
          <p:cNvSpPr>
            <a:spLocks/>
          </p:cNvSpPr>
          <p:nvPr/>
        </p:nvSpPr>
        <p:spPr bwMode="auto">
          <a:xfrm>
            <a:off x="2296604" y="1824573"/>
            <a:ext cx="269304" cy="4021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CPU</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core</a:t>
            </a:r>
          </a:p>
        </p:txBody>
      </p:sp>
      <p:sp>
        <p:nvSpPr>
          <p:cNvPr id="22536" name="Rectangle 8"/>
          <p:cNvSpPr>
            <a:spLocks/>
          </p:cNvSpPr>
          <p:nvPr/>
        </p:nvSpPr>
        <p:spPr bwMode="auto">
          <a:xfrm>
            <a:off x="692150" y="2667000"/>
            <a:ext cx="1016000" cy="850900"/>
          </a:xfrm>
          <a:prstGeom prst="rect">
            <a:avLst/>
          </a:prstGeom>
          <a:solidFill>
            <a:srgbClr val="FEBB64"/>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37" name="Rectangle 9"/>
          <p:cNvSpPr>
            <a:spLocks/>
          </p:cNvSpPr>
          <p:nvPr/>
        </p:nvSpPr>
        <p:spPr bwMode="auto">
          <a:xfrm>
            <a:off x="1064704" y="2891373"/>
            <a:ext cx="269304" cy="4021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CPU</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core</a:t>
            </a:r>
          </a:p>
        </p:txBody>
      </p:sp>
      <p:sp>
        <p:nvSpPr>
          <p:cNvPr id="22538" name="Rectangle 10"/>
          <p:cNvSpPr>
            <a:spLocks/>
          </p:cNvSpPr>
          <p:nvPr/>
        </p:nvSpPr>
        <p:spPr bwMode="auto">
          <a:xfrm>
            <a:off x="1924050" y="2667000"/>
            <a:ext cx="1016000" cy="850900"/>
          </a:xfrm>
          <a:prstGeom prst="rect">
            <a:avLst/>
          </a:prstGeom>
          <a:solidFill>
            <a:srgbClr val="FEBB64"/>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39" name="Rectangle 11"/>
          <p:cNvSpPr>
            <a:spLocks/>
          </p:cNvSpPr>
          <p:nvPr/>
        </p:nvSpPr>
        <p:spPr bwMode="auto">
          <a:xfrm>
            <a:off x="2296604" y="2891373"/>
            <a:ext cx="269304" cy="4021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CPU</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core</a:t>
            </a:r>
          </a:p>
        </p:txBody>
      </p:sp>
      <p:sp>
        <p:nvSpPr>
          <p:cNvPr id="22540" name="Rectangle 12"/>
          <p:cNvSpPr>
            <a:spLocks/>
          </p:cNvSpPr>
          <p:nvPr/>
        </p:nvSpPr>
        <p:spPr bwMode="auto">
          <a:xfrm>
            <a:off x="3155950" y="1612900"/>
            <a:ext cx="577850" cy="482600"/>
          </a:xfrm>
          <a:prstGeom prst="rect">
            <a:avLst/>
          </a:prstGeom>
          <a:solidFill>
            <a:srgbClr val="FEBB64"/>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41" name="Rectangle 13"/>
          <p:cNvSpPr>
            <a:spLocks/>
          </p:cNvSpPr>
          <p:nvPr/>
        </p:nvSpPr>
        <p:spPr bwMode="auto">
          <a:xfrm>
            <a:off x="3172966" y="1734751"/>
            <a:ext cx="54859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mini-CPU</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core</a:t>
            </a:r>
          </a:p>
        </p:txBody>
      </p:sp>
      <p:sp>
        <p:nvSpPr>
          <p:cNvPr id="22542" name="Rectangle 14"/>
          <p:cNvSpPr>
            <a:spLocks/>
          </p:cNvSpPr>
          <p:nvPr/>
        </p:nvSpPr>
        <p:spPr bwMode="auto">
          <a:xfrm>
            <a:off x="3155950" y="2266950"/>
            <a:ext cx="577850" cy="482600"/>
          </a:xfrm>
          <a:prstGeom prst="rect">
            <a:avLst/>
          </a:prstGeom>
          <a:solidFill>
            <a:srgbClr val="FEBB64"/>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43" name="Rectangle 15"/>
          <p:cNvSpPr>
            <a:spLocks/>
          </p:cNvSpPr>
          <p:nvPr/>
        </p:nvSpPr>
        <p:spPr bwMode="auto">
          <a:xfrm>
            <a:off x="3313402" y="2379668"/>
            <a:ext cx="269304" cy="3016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video</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core</a:t>
            </a:r>
          </a:p>
        </p:txBody>
      </p:sp>
      <p:sp>
        <p:nvSpPr>
          <p:cNvPr id="22544" name="Rectangle 16"/>
          <p:cNvSpPr>
            <a:spLocks/>
          </p:cNvSpPr>
          <p:nvPr/>
        </p:nvSpPr>
        <p:spPr bwMode="auto">
          <a:xfrm>
            <a:off x="4025900" y="1663700"/>
            <a:ext cx="825500" cy="679450"/>
          </a:xfrm>
          <a:prstGeom prst="rect">
            <a:avLst/>
          </a:prstGeom>
          <a:solidFill>
            <a:srgbClr val="FEBB64"/>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45" name="Rectangle 17"/>
          <p:cNvSpPr>
            <a:spLocks/>
          </p:cNvSpPr>
          <p:nvPr/>
        </p:nvSpPr>
        <p:spPr bwMode="auto">
          <a:xfrm>
            <a:off x="4053619" y="1762943"/>
            <a:ext cx="768483" cy="487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GPU</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(throughput)</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core</a:t>
            </a:r>
          </a:p>
        </p:txBody>
      </p:sp>
      <p:sp>
        <p:nvSpPr>
          <p:cNvPr id="22546" name="Rectangle 18"/>
          <p:cNvSpPr>
            <a:spLocks/>
          </p:cNvSpPr>
          <p:nvPr/>
        </p:nvSpPr>
        <p:spPr bwMode="auto">
          <a:xfrm>
            <a:off x="4984750" y="1670050"/>
            <a:ext cx="825500" cy="679450"/>
          </a:xfrm>
          <a:prstGeom prst="rect">
            <a:avLst/>
          </a:prstGeom>
          <a:solidFill>
            <a:srgbClr val="FEBB64"/>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47" name="Rectangle 19"/>
          <p:cNvSpPr>
            <a:spLocks/>
          </p:cNvSpPr>
          <p:nvPr/>
        </p:nvSpPr>
        <p:spPr bwMode="auto">
          <a:xfrm>
            <a:off x="5010087" y="1772468"/>
            <a:ext cx="768483" cy="487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GPU</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(throughput)</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core</a:t>
            </a:r>
          </a:p>
        </p:txBody>
      </p:sp>
      <p:sp>
        <p:nvSpPr>
          <p:cNvPr id="22548" name="Rectangle 20"/>
          <p:cNvSpPr>
            <a:spLocks/>
          </p:cNvSpPr>
          <p:nvPr/>
        </p:nvSpPr>
        <p:spPr bwMode="auto">
          <a:xfrm>
            <a:off x="4025900" y="2641600"/>
            <a:ext cx="825500" cy="679450"/>
          </a:xfrm>
          <a:prstGeom prst="rect">
            <a:avLst/>
          </a:prstGeom>
          <a:solidFill>
            <a:srgbClr val="FEBB64"/>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49" name="Rectangle 21"/>
          <p:cNvSpPr>
            <a:spLocks/>
          </p:cNvSpPr>
          <p:nvPr/>
        </p:nvSpPr>
        <p:spPr bwMode="auto">
          <a:xfrm>
            <a:off x="4051237" y="2744018"/>
            <a:ext cx="768483" cy="487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GPU</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(throughput)</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core</a:t>
            </a:r>
          </a:p>
        </p:txBody>
      </p:sp>
      <p:sp>
        <p:nvSpPr>
          <p:cNvPr id="22550" name="Rectangle 22"/>
          <p:cNvSpPr>
            <a:spLocks/>
          </p:cNvSpPr>
          <p:nvPr/>
        </p:nvSpPr>
        <p:spPr bwMode="auto">
          <a:xfrm>
            <a:off x="4984750" y="2647950"/>
            <a:ext cx="825500" cy="679450"/>
          </a:xfrm>
          <a:prstGeom prst="rect">
            <a:avLst/>
          </a:prstGeom>
          <a:solidFill>
            <a:srgbClr val="FEBB64"/>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51" name="Rectangle 23"/>
          <p:cNvSpPr>
            <a:spLocks/>
          </p:cNvSpPr>
          <p:nvPr/>
        </p:nvSpPr>
        <p:spPr bwMode="auto">
          <a:xfrm>
            <a:off x="5010087" y="2750368"/>
            <a:ext cx="768483" cy="487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GPU</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(throughput)</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core</a:t>
            </a:r>
          </a:p>
        </p:txBody>
      </p:sp>
      <p:sp>
        <p:nvSpPr>
          <p:cNvPr id="22552" name="Rectangle 24"/>
          <p:cNvSpPr>
            <a:spLocks/>
          </p:cNvSpPr>
          <p:nvPr/>
        </p:nvSpPr>
        <p:spPr bwMode="auto">
          <a:xfrm>
            <a:off x="3930650" y="1593850"/>
            <a:ext cx="1981200" cy="1879600"/>
          </a:xfrm>
          <a:prstGeom prst="rect">
            <a:avLst/>
          </a:prstGeom>
          <a:noFill/>
          <a:ln w="25400" cap="flat">
            <a:solidFill>
              <a:schemeClr val="tx1"/>
            </a:solidFill>
            <a:prstDash val="sysDot"/>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53" name="Rectangle 25"/>
          <p:cNvSpPr>
            <a:spLocks/>
          </p:cNvSpPr>
          <p:nvPr/>
        </p:nvSpPr>
        <p:spPr bwMode="auto">
          <a:xfrm>
            <a:off x="692150" y="3733800"/>
            <a:ext cx="5207000" cy="850900"/>
          </a:xfrm>
          <a:prstGeom prst="rect">
            <a:avLst/>
          </a:prstGeom>
          <a:solidFill>
            <a:srgbClr val="CDCDCD"/>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54" name="Rectangle 26"/>
          <p:cNvSpPr>
            <a:spLocks/>
          </p:cNvSpPr>
          <p:nvPr/>
        </p:nvSpPr>
        <p:spPr bwMode="auto">
          <a:xfrm>
            <a:off x="3188665" y="4107461"/>
            <a:ext cx="211597" cy="2051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LLC</a:t>
            </a:r>
          </a:p>
        </p:txBody>
      </p:sp>
      <p:sp>
        <p:nvSpPr>
          <p:cNvPr id="22555" name="Rectangle 27"/>
          <p:cNvSpPr>
            <a:spLocks/>
          </p:cNvSpPr>
          <p:nvPr/>
        </p:nvSpPr>
        <p:spPr bwMode="auto">
          <a:xfrm>
            <a:off x="2444750" y="4686300"/>
            <a:ext cx="1695450" cy="444500"/>
          </a:xfrm>
          <a:prstGeom prst="rect">
            <a:avLst/>
          </a:prstGeom>
          <a:solidFill>
            <a:srgbClr val="CDCDCD"/>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56" name="Rectangle 28"/>
          <p:cNvSpPr>
            <a:spLocks/>
          </p:cNvSpPr>
          <p:nvPr/>
        </p:nvSpPr>
        <p:spPr bwMode="auto">
          <a:xfrm>
            <a:off x="2702571" y="4825008"/>
            <a:ext cx="1179810" cy="2051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Memory Controller</a:t>
            </a:r>
          </a:p>
        </p:txBody>
      </p:sp>
      <p:sp>
        <p:nvSpPr>
          <p:cNvPr id="22557" name="Rectangle 29"/>
          <p:cNvSpPr>
            <a:spLocks/>
          </p:cNvSpPr>
          <p:nvPr/>
        </p:nvSpPr>
        <p:spPr bwMode="auto">
          <a:xfrm>
            <a:off x="6965950" y="4565650"/>
            <a:ext cx="1695450" cy="584200"/>
          </a:xfrm>
          <a:prstGeom prst="rect">
            <a:avLst/>
          </a:prstGeom>
          <a:solidFill>
            <a:srgbClr val="FEBB64"/>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58" name="Rectangle 30"/>
          <p:cNvSpPr>
            <a:spLocks/>
          </p:cNvSpPr>
          <p:nvPr/>
        </p:nvSpPr>
        <p:spPr bwMode="auto">
          <a:xfrm>
            <a:off x="7005762" y="4602304"/>
            <a:ext cx="1615827" cy="5616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Specialized</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compute-capability</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in memory</a:t>
            </a:r>
          </a:p>
        </p:txBody>
      </p:sp>
      <p:sp>
        <p:nvSpPr>
          <p:cNvPr id="22559" name="Rectangle 31"/>
          <p:cNvSpPr>
            <a:spLocks/>
          </p:cNvSpPr>
          <p:nvPr/>
        </p:nvSpPr>
        <p:spPr bwMode="auto">
          <a:xfrm>
            <a:off x="6654800" y="1276350"/>
            <a:ext cx="2324100" cy="3949700"/>
          </a:xfrm>
          <a:prstGeom prst="rect">
            <a:avLst/>
          </a:prstGeom>
          <a:noFill/>
          <a:ln w="254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60" name="Rectangle 32"/>
          <p:cNvSpPr>
            <a:spLocks/>
          </p:cNvSpPr>
          <p:nvPr/>
        </p:nvSpPr>
        <p:spPr bwMode="auto">
          <a:xfrm>
            <a:off x="7542787" y="2989858"/>
            <a:ext cx="538609" cy="2051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Memory</a:t>
            </a:r>
          </a:p>
        </p:txBody>
      </p:sp>
      <p:sp>
        <p:nvSpPr>
          <p:cNvPr id="22561" name="Rectangle 33"/>
          <p:cNvSpPr>
            <a:spLocks/>
          </p:cNvSpPr>
          <p:nvPr/>
        </p:nvSpPr>
        <p:spPr bwMode="auto">
          <a:xfrm>
            <a:off x="6718300" y="1339850"/>
            <a:ext cx="2184400" cy="3136900"/>
          </a:xfrm>
          <a:prstGeom prst="rect">
            <a:avLst/>
          </a:prstGeom>
          <a:noFill/>
          <a:ln w="25400" cap="flat">
            <a:solidFill>
              <a:schemeClr val="tx1"/>
            </a:solidFill>
            <a:prstDash val="sysDot"/>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62" name="Rectangle 34"/>
          <p:cNvSpPr>
            <a:spLocks/>
          </p:cNvSpPr>
          <p:nvPr/>
        </p:nvSpPr>
        <p:spPr bwMode="auto">
          <a:xfrm>
            <a:off x="3149600" y="2921000"/>
            <a:ext cx="577850" cy="482600"/>
          </a:xfrm>
          <a:prstGeom prst="rect">
            <a:avLst/>
          </a:prstGeom>
          <a:solidFill>
            <a:srgbClr val="FEBB64"/>
          </a:solidFill>
          <a:ln w="25400" cap="flat">
            <a:solidFill>
              <a:schemeClr val="tx1"/>
            </a:solidFill>
            <a:prstDash val="solid"/>
            <a:miter lim="800000"/>
            <a:headEnd type="none" w="med" len="med"/>
            <a:tailEnd type="none" w="med" len="med"/>
          </a:ln>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63" name="Rectangle 35"/>
          <p:cNvSpPr>
            <a:spLocks/>
          </p:cNvSpPr>
          <p:nvPr/>
        </p:nvSpPr>
        <p:spPr bwMode="auto">
          <a:xfrm>
            <a:off x="3245710" y="3033718"/>
            <a:ext cx="397545" cy="3016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imaging</a:t>
            </a:r>
          </a:p>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core</a:t>
            </a:r>
          </a:p>
        </p:txBody>
      </p:sp>
      <p:sp>
        <p:nvSpPr>
          <p:cNvPr id="22564" name="Rectangle 36"/>
          <p:cNvSpPr>
            <a:spLocks/>
          </p:cNvSpPr>
          <p:nvPr/>
        </p:nvSpPr>
        <p:spPr bwMode="auto">
          <a:xfrm>
            <a:off x="4311318" y="5523508"/>
            <a:ext cx="807913" cy="2051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ctr" defTabSz="457200" rtl="0" eaLnBrk="1" fontAlgn="base" latinLnBrk="0" hangingPunct="1">
              <a:lnSpc>
                <a:spcPct val="8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a:ea typeface="ＭＳ Ｐゴシック" charset="0"/>
                <a:cs typeface="Myriad Pro Bold Cond" charset="0"/>
                <a:sym typeface="Myriad Pro Bold Cond" charset="0"/>
              </a:rPr>
              <a:t>Memory Bus</a:t>
            </a:r>
          </a:p>
        </p:txBody>
      </p:sp>
      <p:sp>
        <p:nvSpPr>
          <p:cNvPr id="22565" name="Line 37"/>
          <p:cNvSpPr>
            <a:spLocks noChangeShapeType="1"/>
          </p:cNvSpPr>
          <p:nvPr/>
        </p:nvSpPr>
        <p:spPr bwMode="auto">
          <a:xfrm rot="10800000" flipH="1">
            <a:off x="416722" y="5460207"/>
            <a:ext cx="8562181" cy="0"/>
          </a:xfrm>
          <a:prstGeom prst="line">
            <a:avLst/>
          </a:prstGeom>
          <a:noFill/>
          <a:ln w="1016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2566" name="Line 38"/>
          <p:cNvSpPr>
            <a:spLocks noChangeShapeType="1"/>
          </p:cNvSpPr>
          <p:nvPr/>
        </p:nvSpPr>
        <p:spPr bwMode="auto">
          <a:xfrm>
            <a:off x="7816850" y="5226848"/>
            <a:ext cx="0" cy="239713"/>
          </a:xfrm>
          <a:prstGeom prst="line">
            <a:avLst/>
          </a:prstGeom>
          <a:noFill/>
          <a:ln w="88900" cap="flat">
            <a:solidFill>
              <a:schemeClr val="tx1"/>
            </a:solidFill>
            <a:prstDash val="solid"/>
            <a:miter lim="800000"/>
            <a:headEnd type="none" w="med" len="med"/>
            <a:tailEnd type="none" w="med" len="med"/>
          </a:ln>
          <a:extLst>
            <a:ext uri="{909E8E84-426E-40dd-AFC4-6F175D3DCCD1}">
              <a14:hiddenFill xmlns="" xmlns:a14="http://schemas.microsoft.com/office/drawing/2010/main">
                <a:solidFill>
                  <a:srgbClr val="FFFFFF"/>
                </a:solidFill>
              </a14:hiddenFill>
            </a:ext>
          </a:ex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44" name="Rounded Rectangle 43"/>
          <p:cNvSpPr>
            <a:spLocks noChangeArrowheads="1"/>
          </p:cNvSpPr>
          <p:nvPr/>
        </p:nvSpPr>
        <p:spPr bwMode="auto">
          <a:xfrm rot="5400000">
            <a:off x="6712425" y="3890443"/>
            <a:ext cx="2133601" cy="2286000"/>
          </a:xfrm>
          <a:prstGeom prst="roundRect">
            <a:avLst>
              <a:gd name="adj" fmla="val 16667"/>
            </a:avLst>
          </a:prstGeom>
          <a:noFill/>
          <a:ln w="114300">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lIns="91440" tIns="45720" rIns="91440" bIns="4572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42" name="TextBox 41"/>
          <p:cNvSpPr txBox="1"/>
          <p:nvPr/>
        </p:nvSpPr>
        <p:spPr>
          <a:xfrm>
            <a:off x="561526" y="6279703"/>
            <a:ext cx="74668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0000"/>
                </a:solidFill>
                <a:effectLst/>
                <a:uLnTx/>
                <a:uFillTx/>
                <a:latin typeface="Tahoma"/>
                <a:ea typeface="ヒラギノ角ゴ ProN W6"/>
                <a:cs typeface="Tahoma"/>
              </a:rPr>
              <a:t>Memory similar to a “conventional” accelerator</a:t>
            </a:r>
          </a:p>
        </p:txBody>
      </p:sp>
    </p:spTree>
    <p:extLst>
      <p:ext uri="{BB962C8B-B14F-4D97-AF65-F5344CB8AC3E}">
        <p14:creationId xmlns:p14="http://schemas.microsoft.com/office/powerpoint/2010/main" val="4316043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D0DC6A04-D80E-184D-BC07-63C1F510EF16}"/>
              </a:ext>
            </a:extLst>
          </p:cNvPr>
          <p:cNvSpPr>
            <a:spLocks noGrp="1"/>
          </p:cNvSpPr>
          <p:nvPr>
            <p:ph idx="1"/>
          </p:nvPr>
        </p:nvSpPr>
        <p:spPr>
          <a:xfrm>
            <a:off x="169011" y="936172"/>
            <a:ext cx="8894602" cy="5293805"/>
          </a:xfrm>
        </p:spPr>
        <p:txBody>
          <a:bodyPr/>
          <a:lstStyle/>
          <a:p>
            <a:r>
              <a:rPr lang="en-US" dirty="0"/>
              <a:t>Kautz, “</a:t>
            </a:r>
            <a:r>
              <a:rPr lang="en-US" dirty="0">
                <a:solidFill>
                  <a:srgbClr val="0000FF"/>
                </a:solidFill>
              </a:rPr>
              <a:t>Cellular Logic-in-Memory Arrays</a:t>
            </a:r>
            <a:r>
              <a:rPr lang="en-US" dirty="0"/>
              <a:t>”, IEEE TC 1969.</a:t>
            </a:r>
          </a:p>
        </p:txBody>
      </p:sp>
      <p:sp>
        <p:nvSpPr>
          <p:cNvPr id="8" name="TextBox 7">
            <a:extLst>
              <a:ext uri="{FF2B5EF4-FFF2-40B4-BE49-F238E27FC236}">
                <a16:creationId xmlns:a16="http://schemas.microsoft.com/office/drawing/2014/main" id="{B249EA16-0367-EB43-921A-3C42949CA66E}"/>
              </a:ext>
            </a:extLst>
          </p:cNvPr>
          <p:cNvSpPr txBox="1"/>
          <p:nvPr/>
        </p:nvSpPr>
        <p:spPr>
          <a:xfrm>
            <a:off x="3384816" y="6557759"/>
            <a:ext cx="2374368" cy="24622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https://doi.org/10.1109/T-C.1969.222754</a:t>
            </a:r>
            <a:endParaRPr kumimoji="0" lang="en-US" sz="1000" b="0" i="0" u="none" strike="noStrike" kern="1200" cap="none" spc="0" normalizeH="0" baseline="0" noProof="0" dirty="0">
              <a:ln>
                <a:noFill/>
              </a:ln>
              <a:solidFill>
                <a:srgbClr val="0000FF"/>
              </a:solidFill>
              <a:effectLst/>
              <a:uLnTx/>
              <a:uFillTx/>
              <a:latin typeface="Calibri" panose="020F0502020204030204"/>
              <a:ea typeface="ＭＳ Ｐゴシック" panose="020B0600070205080204" pitchFamily="34" charset="-128"/>
              <a:cs typeface="+mn-cs"/>
            </a:endParaRPr>
          </a:p>
        </p:txBody>
      </p:sp>
      <p:pic>
        <p:nvPicPr>
          <p:cNvPr id="3" name="Picture 2">
            <a:extLst>
              <a:ext uri="{FF2B5EF4-FFF2-40B4-BE49-F238E27FC236}">
                <a16:creationId xmlns:a16="http://schemas.microsoft.com/office/drawing/2014/main" id="{628C4192-E29D-E24F-8502-741864FE95A5}"/>
              </a:ext>
            </a:extLst>
          </p:cNvPr>
          <p:cNvPicPr>
            <a:picLocks noChangeAspect="1"/>
          </p:cNvPicPr>
          <p:nvPr/>
        </p:nvPicPr>
        <p:blipFill>
          <a:blip r:embed="rId3"/>
          <a:stretch>
            <a:fillRect/>
          </a:stretch>
        </p:blipFill>
        <p:spPr>
          <a:xfrm>
            <a:off x="93840" y="1545034"/>
            <a:ext cx="7422488" cy="1614853"/>
          </a:xfrm>
          <a:prstGeom prst="rect">
            <a:avLst/>
          </a:prstGeom>
          <a:ln>
            <a:noFill/>
          </a:ln>
        </p:spPr>
      </p:pic>
      <p:pic>
        <p:nvPicPr>
          <p:cNvPr id="4" name="Picture 3">
            <a:extLst>
              <a:ext uri="{FF2B5EF4-FFF2-40B4-BE49-F238E27FC236}">
                <a16:creationId xmlns:a16="http://schemas.microsoft.com/office/drawing/2014/main" id="{415F294C-7C0D-9C40-83D9-362BA2329E1C}"/>
              </a:ext>
            </a:extLst>
          </p:cNvPr>
          <p:cNvPicPr>
            <a:picLocks noChangeAspect="1"/>
          </p:cNvPicPr>
          <p:nvPr/>
        </p:nvPicPr>
        <p:blipFill>
          <a:blip r:embed="rId4"/>
          <a:stretch>
            <a:fillRect/>
          </a:stretch>
        </p:blipFill>
        <p:spPr>
          <a:xfrm>
            <a:off x="750743" y="3159887"/>
            <a:ext cx="3821257" cy="3260576"/>
          </a:xfrm>
          <a:prstGeom prst="rect">
            <a:avLst/>
          </a:prstGeom>
          <a:ln>
            <a:noFill/>
          </a:ln>
        </p:spPr>
      </p:pic>
      <p:pic>
        <p:nvPicPr>
          <p:cNvPr id="5" name="Picture 4">
            <a:extLst>
              <a:ext uri="{FF2B5EF4-FFF2-40B4-BE49-F238E27FC236}">
                <a16:creationId xmlns:a16="http://schemas.microsoft.com/office/drawing/2014/main" id="{B83F4E44-82BE-F649-AE47-8490FABD910C}"/>
              </a:ext>
            </a:extLst>
          </p:cNvPr>
          <p:cNvPicPr>
            <a:picLocks noChangeAspect="1"/>
          </p:cNvPicPr>
          <p:nvPr/>
        </p:nvPicPr>
        <p:blipFill>
          <a:blip r:embed="rId5"/>
          <a:stretch>
            <a:fillRect/>
          </a:stretch>
        </p:blipFill>
        <p:spPr>
          <a:xfrm>
            <a:off x="5127130" y="3594249"/>
            <a:ext cx="3289819" cy="2460750"/>
          </a:xfrm>
          <a:prstGeom prst="rect">
            <a:avLst/>
          </a:prstGeom>
          <a:noFill/>
          <a:ln>
            <a:noFill/>
          </a:ln>
        </p:spPr>
      </p:pic>
      <p:sp>
        <p:nvSpPr>
          <p:cNvPr id="9" name="Title 1">
            <a:extLst>
              <a:ext uri="{FF2B5EF4-FFF2-40B4-BE49-F238E27FC236}">
                <a16:creationId xmlns:a16="http://schemas.microsoft.com/office/drawing/2014/main" id="{5EFFEB3E-E419-4F42-ACDC-B356AE150896}"/>
              </a:ext>
            </a:extLst>
          </p:cNvPr>
          <p:cNvSpPr>
            <a:spLocks noGrp="1"/>
          </p:cNvSpPr>
          <p:nvPr>
            <p:ph type="title"/>
          </p:nvPr>
        </p:nvSpPr>
        <p:spPr>
          <a:xfrm>
            <a:off x="228600" y="152400"/>
            <a:ext cx="8610600" cy="1066800"/>
          </a:xfrm>
        </p:spPr>
        <p:txBody>
          <a:bodyPr/>
          <a:lstStyle/>
          <a:p>
            <a:r>
              <a:rPr lang="en-US" dirty="0"/>
              <a:t>Processing in Memory: An Old Idea (I)</a:t>
            </a:r>
          </a:p>
        </p:txBody>
      </p:sp>
    </p:spTree>
    <p:extLst>
      <p:ext uri="{BB962C8B-B14F-4D97-AF65-F5344CB8AC3E}">
        <p14:creationId xmlns:p14="http://schemas.microsoft.com/office/powerpoint/2010/main" val="457640188"/>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92169-91D1-9547-8D20-ED078F3E578F}"/>
              </a:ext>
            </a:extLst>
          </p:cNvPr>
          <p:cNvSpPr>
            <a:spLocks noGrp="1"/>
          </p:cNvSpPr>
          <p:nvPr>
            <p:ph type="title"/>
          </p:nvPr>
        </p:nvSpPr>
        <p:spPr/>
        <p:txBody>
          <a:bodyPr/>
          <a:lstStyle/>
          <a:p>
            <a:r>
              <a:rPr lang="en-US" dirty="0"/>
              <a:t>Processing in Memory: An Old Idea (II)</a:t>
            </a:r>
          </a:p>
        </p:txBody>
      </p:sp>
      <p:sp>
        <p:nvSpPr>
          <p:cNvPr id="3" name="Content Placeholder 2">
            <a:extLst>
              <a:ext uri="{FF2B5EF4-FFF2-40B4-BE49-F238E27FC236}">
                <a16:creationId xmlns:a16="http://schemas.microsoft.com/office/drawing/2014/main" id="{270ED294-5647-F94B-A57E-CA0F09C77014}"/>
              </a:ext>
            </a:extLst>
          </p:cNvPr>
          <p:cNvSpPr>
            <a:spLocks noGrp="1"/>
          </p:cNvSpPr>
          <p:nvPr>
            <p:ph idx="1"/>
          </p:nvPr>
        </p:nvSpPr>
        <p:spPr>
          <a:xfrm>
            <a:off x="228600" y="1219200"/>
            <a:ext cx="8610600" cy="5029200"/>
          </a:xfrm>
        </p:spPr>
        <p:txBody>
          <a:bodyPr/>
          <a:lstStyle/>
          <a:p>
            <a:r>
              <a:rPr lang="en-US" dirty="0"/>
              <a:t>Stone, “</a:t>
            </a:r>
            <a:r>
              <a:rPr lang="en-US" dirty="0">
                <a:solidFill>
                  <a:srgbClr val="0000FF"/>
                </a:solidFill>
              </a:rPr>
              <a:t>A Logic-in-Memory Computer,</a:t>
            </a:r>
            <a:r>
              <a:rPr lang="en-US" dirty="0"/>
              <a:t>” IEEE TC 1970.</a:t>
            </a:r>
          </a:p>
        </p:txBody>
      </p:sp>
      <p:sp>
        <p:nvSpPr>
          <p:cNvPr id="4" name="Slide Number Placeholder 3">
            <a:extLst>
              <a:ext uri="{FF2B5EF4-FFF2-40B4-BE49-F238E27FC236}">
                <a16:creationId xmlns:a16="http://schemas.microsoft.com/office/drawing/2014/main" id="{A832AF82-6637-2C44-8C3C-BCD2E1584B2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122" name="Picture 2" descr="https://lh4.googleusercontent.com/U1R3vifukrki6oE_6n0P6HEXhr0-6hnFc-YEWOmKgJErOZXD7VhesI797XMOeMxkM-noaFtXVfpS4SZ7WoDIcJ-N4M2SciBhN8Bh5H1JW9tYfXt6vybr78FdMyDrURzG_C9R2mlSuS8">
            <a:extLst>
              <a:ext uri="{FF2B5EF4-FFF2-40B4-BE49-F238E27FC236}">
                <a16:creationId xmlns:a16="http://schemas.microsoft.com/office/drawing/2014/main" id="{31087902-35DE-004D-94F5-7D884184D7E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936" y="2259569"/>
            <a:ext cx="9144000" cy="34702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27DE9C9-2D44-EB4D-B6C3-44873EE82368}"/>
              </a:ext>
            </a:extLst>
          </p:cNvPr>
          <p:cNvSpPr txBox="1"/>
          <p:nvPr/>
        </p:nvSpPr>
        <p:spPr>
          <a:xfrm>
            <a:off x="1475656" y="6467135"/>
            <a:ext cx="663194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https://safari.ethz.ch/architecture/fall2020/lib/exe/fetch.php?media=stone_logic_in_memory_1970.pdf</a:t>
            </a:r>
            <a:r>
              <a:rPr kumimoji="0" lang="en-US" sz="1100" b="0"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269553585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92169-91D1-9547-8D20-ED078F3E578F}"/>
              </a:ext>
            </a:extLst>
          </p:cNvPr>
          <p:cNvSpPr>
            <a:spLocks noGrp="1"/>
          </p:cNvSpPr>
          <p:nvPr>
            <p:ph type="title"/>
          </p:nvPr>
        </p:nvSpPr>
        <p:spPr/>
        <p:txBody>
          <a:bodyPr/>
          <a:lstStyle/>
          <a:p>
            <a:r>
              <a:rPr lang="en-US" dirty="0"/>
              <a:t>Processing in Memory: An Old Idea (III)</a:t>
            </a:r>
          </a:p>
        </p:txBody>
      </p:sp>
      <p:sp>
        <p:nvSpPr>
          <p:cNvPr id="3" name="Content Placeholder 2">
            <a:extLst>
              <a:ext uri="{FF2B5EF4-FFF2-40B4-BE49-F238E27FC236}">
                <a16:creationId xmlns:a16="http://schemas.microsoft.com/office/drawing/2014/main" id="{270ED294-5647-F94B-A57E-CA0F09C77014}"/>
              </a:ext>
            </a:extLst>
          </p:cNvPr>
          <p:cNvSpPr>
            <a:spLocks noGrp="1"/>
          </p:cNvSpPr>
          <p:nvPr>
            <p:ph idx="1"/>
          </p:nvPr>
        </p:nvSpPr>
        <p:spPr>
          <a:xfrm>
            <a:off x="228600" y="1219200"/>
            <a:ext cx="8610600" cy="5029200"/>
          </a:xfrm>
        </p:spPr>
        <p:txBody>
          <a:bodyPr/>
          <a:lstStyle/>
          <a:p>
            <a:r>
              <a:rPr lang="en-US" dirty="0"/>
              <a:t>Patterson et al., “</a:t>
            </a:r>
            <a:r>
              <a:rPr lang="en-US" dirty="0">
                <a:solidFill>
                  <a:srgbClr val="0000FF"/>
                </a:solidFill>
              </a:rPr>
              <a:t>A Case for Intelligent RAM,</a:t>
            </a:r>
            <a:r>
              <a:rPr lang="en-US" dirty="0"/>
              <a:t>” IEEE Micro 1997.</a:t>
            </a:r>
          </a:p>
        </p:txBody>
      </p:sp>
      <p:sp>
        <p:nvSpPr>
          <p:cNvPr id="4" name="Slide Number Placeholder 3">
            <a:extLst>
              <a:ext uri="{FF2B5EF4-FFF2-40B4-BE49-F238E27FC236}">
                <a16:creationId xmlns:a16="http://schemas.microsoft.com/office/drawing/2014/main" id="{A832AF82-6637-2C44-8C3C-BCD2E1584B2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Box 4">
            <a:extLst>
              <a:ext uri="{FF2B5EF4-FFF2-40B4-BE49-F238E27FC236}">
                <a16:creationId xmlns:a16="http://schemas.microsoft.com/office/drawing/2014/main" id="{427DE9C9-2D44-EB4D-B6C3-44873EE82368}"/>
              </a:ext>
            </a:extLst>
          </p:cNvPr>
          <p:cNvSpPr txBox="1"/>
          <p:nvPr/>
        </p:nvSpPr>
        <p:spPr>
          <a:xfrm>
            <a:off x="3388824" y="6467135"/>
            <a:ext cx="236635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https://doi.org/10.1109/40.592312</a:t>
            </a:r>
            <a:endParaRPr kumimoji="0" lang="en-US" sz="1100" b="0" i="0" u="none" strike="noStrike" kern="1200" cap="none" spc="0" normalizeH="0" baseline="0" noProof="0" dirty="0">
              <a:ln>
                <a:noFill/>
              </a:ln>
              <a:solidFill>
                <a:srgbClr val="0000FF"/>
              </a:solidFill>
              <a:effectLst/>
              <a:uLnTx/>
              <a:uFillTx/>
              <a:latin typeface="Tahoma"/>
              <a:ea typeface="+mn-ea"/>
              <a:cs typeface="+mn-cs"/>
            </a:endParaRPr>
          </a:p>
        </p:txBody>
      </p:sp>
      <p:pic>
        <p:nvPicPr>
          <p:cNvPr id="6" name="Picture 5">
            <a:extLst>
              <a:ext uri="{FF2B5EF4-FFF2-40B4-BE49-F238E27FC236}">
                <a16:creationId xmlns:a16="http://schemas.microsoft.com/office/drawing/2014/main" id="{5FF150CE-D5FB-DB4F-BCBE-CC2EB6A69085}"/>
              </a:ext>
            </a:extLst>
          </p:cNvPr>
          <p:cNvPicPr>
            <a:picLocks noChangeAspect="1"/>
          </p:cNvPicPr>
          <p:nvPr/>
        </p:nvPicPr>
        <p:blipFill>
          <a:blip r:embed="rId3"/>
          <a:stretch>
            <a:fillRect/>
          </a:stretch>
        </p:blipFill>
        <p:spPr>
          <a:xfrm>
            <a:off x="1655676" y="2061023"/>
            <a:ext cx="5832648" cy="4215848"/>
          </a:xfrm>
          <a:prstGeom prst="rect">
            <a:avLst/>
          </a:prstGeom>
        </p:spPr>
      </p:pic>
    </p:spTree>
    <p:extLst>
      <p:ext uri="{BB962C8B-B14F-4D97-AF65-F5344CB8AC3E}">
        <p14:creationId xmlns:p14="http://schemas.microsoft.com/office/powerpoint/2010/main" val="2114459192"/>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In-Memory Computation Today?</a:t>
            </a:r>
          </a:p>
        </p:txBody>
      </p:sp>
      <p:sp>
        <p:nvSpPr>
          <p:cNvPr id="3" name="Content Placeholder 2"/>
          <p:cNvSpPr>
            <a:spLocks noGrp="1"/>
          </p:cNvSpPr>
          <p:nvPr>
            <p:ph idx="1"/>
          </p:nvPr>
        </p:nvSpPr>
        <p:spPr>
          <a:xfrm>
            <a:off x="228600" y="1219200"/>
            <a:ext cx="8915400" cy="5029200"/>
          </a:xfrm>
        </p:spPr>
        <p:txBody>
          <a:bodyPr/>
          <a:lstStyle/>
          <a:p>
            <a:r>
              <a:rPr lang="en-US" b="1" dirty="0">
                <a:solidFill>
                  <a:srgbClr val="FF0000"/>
                </a:solidFill>
              </a:rPr>
              <a:t>Huge problems with Memory Technology</a:t>
            </a:r>
          </a:p>
          <a:p>
            <a:pPr lvl="1"/>
            <a:r>
              <a:rPr lang="en-US" dirty="0">
                <a:solidFill>
                  <a:srgbClr val="0000FF"/>
                </a:solidFill>
              </a:rPr>
              <a:t>Memory technology scaling is not going well </a:t>
            </a:r>
            <a:r>
              <a:rPr lang="en-US" dirty="0">
                <a:solidFill>
                  <a:srgbClr val="0000FF"/>
                </a:solidFill>
                <a:sym typeface="Wingdings" pitchFamily="2" charset="2"/>
              </a:rPr>
              <a:t>(e.g., RowHammer)</a:t>
            </a:r>
            <a:endParaRPr lang="en-US" dirty="0">
              <a:solidFill>
                <a:srgbClr val="0000FF"/>
              </a:solidFill>
            </a:endParaRPr>
          </a:p>
          <a:p>
            <a:pPr lvl="1"/>
            <a:r>
              <a:rPr lang="en-US" dirty="0">
                <a:solidFill>
                  <a:srgbClr val="C00000"/>
                </a:solidFill>
                <a:sym typeface="Wingdings"/>
              </a:rPr>
              <a:t>Many scaling issues demand intelligence in memory</a:t>
            </a:r>
          </a:p>
          <a:p>
            <a:pPr marL="0" indent="0">
              <a:buNone/>
            </a:pPr>
            <a:endParaRPr lang="en-US" dirty="0">
              <a:solidFill>
                <a:srgbClr val="FF0000"/>
              </a:solidFill>
            </a:endParaRPr>
          </a:p>
          <a:p>
            <a:r>
              <a:rPr lang="en-US" b="1" dirty="0">
                <a:solidFill>
                  <a:srgbClr val="FF0000"/>
                </a:solidFill>
              </a:rPr>
              <a:t>Huge demand from Applications &amp; Systems</a:t>
            </a:r>
          </a:p>
          <a:p>
            <a:pPr lvl="1"/>
            <a:r>
              <a:rPr lang="en-US" dirty="0">
                <a:solidFill>
                  <a:srgbClr val="0000FF"/>
                </a:solidFill>
              </a:rPr>
              <a:t>Data access bottleneck</a:t>
            </a:r>
          </a:p>
          <a:p>
            <a:pPr lvl="1"/>
            <a:r>
              <a:rPr lang="en-US" dirty="0">
                <a:solidFill>
                  <a:srgbClr val="0000FF"/>
                </a:solidFill>
              </a:rPr>
              <a:t>Energy &amp; power bottlenecks</a:t>
            </a:r>
          </a:p>
          <a:p>
            <a:pPr lvl="1"/>
            <a:r>
              <a:rPr lang="en-US" dirty="0">
                <a:solidFill>
                  <a:srgbClr val="0000FF"/>
                </a:solidFill>
              </a:rPr>
              <a:t>Data movement energy dominates computation energy</a:t>
            </a:r>
          </a:p>
          <a:p>
            <a:pPr lvl="1"/>
            <a:r>
              <a:rPr lang="en-US" dirty="0">
                <a:solidFill>
                  <a:srgbClr val="0000FF"/>
                </a:solidFill>
              </a:rPr>
              <a:t>Need all at the same time: performance, energy, sustainability</a:t>
            </a:r>
          </a:p>
          <a:p>
            <a:pPr lvl="1"/>
            <a:r>
              <a:rPr lang="en-US" dirty="0">
                <a:solidFill>
                  <a:srgbClr val="C00000"/>
                </a:solidFill>
              </a:rPr>
              <a:t>We can improve all metrics by minimizing data movement</a:t>
            </a:r>
          </a:p>
          <a:p>
            <a:pPr lvl="1"/>
            <a:endParaRPr lang="en-US" dirty="0">
              <a:solidFill>
                <a:srgbClr val="0000FF"/>
              </a:solidFill>
            </a:endParaRPr>
          </a:p>
          <a:p>
            <a:r>
              <a:rPr lang="en-US" b="1" dirty="0">
                <a:solidFill>
                  <a:srgbClr val="FF0000"/>
                </a:solidFill>
              </a:rPr>
              <a:t>Designs are squeezed in the middle</a:t>
            </a:r>
          </a:p>
          <a:p>
            <a:pPr lvl="1"/>
            <a:endParaRPr lang="en-US" dirty="0">
              <a:solidFill>
                <a:srgbClr val="0000FF"/>
              </a:solidFill>
            </a:endParaRP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9898873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noAutofit/>
          </a:bodyPr>
          <a:lstStyle/>
          <a:p>
            <a:r>
              <a:rPr lang="en-US" sz="3800" dirty="0">
                <a:solidFill>
                  <a:srgbClr val="006633"/>
                </a:solidFill>
              </a:rPr>
              <a:t>Data is Key for Future Workloads</a:t>
            </a:r>
            <a:endParaRPr lang="en-US" dirty="0"/>
          </a:p>
        </p:txBody>
      </p:sp>
      <p:sp>
        <p:nvSpPr>
          <p:cNvPr id="15" name="TextBox 14"/>
          <p:cNvSpPr txBox="1"/>
          <p:nvPr/>
        </p:nvSpPr>
        <p:spPr>
          <a:xfrm>
            <a:off x="448964" y="5361579"/>
            <a:ext cx="465221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mn-cs"/>
              </a:rPr>
              <a:t>In-Memory Data Analytics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[Clapp+ (</a:t>
            </a:r>
            <a:r>
              <a:rPr kumimoji="0" lang="en-US" sz="18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Intel</a:t>
            </a: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IISWC’15;  </a:t>
            </a:r>
          </a:p>
          <a:p>
            <a:pPr marL="63500" marR="0" lvl="0" indent="-6350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Awan+, BDCloud’15]</a:t>
            </a:r>
          </a:p>
        </p:txBody>
      </p:sp>
      <p:sp>
        <p:nvSpPr>
          <p:cNvPr id="16" name="TextBox 15"/>
          <p:cNvSpPr txBox="1"/>
          <p:nvPr/>
        </p:nvSpPr>
        <p:spPr>
          <a:xfrm>
            <a:off x="4836963" y="5361579"/>
            <a:ext cx="3618587"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mn-cs"/>
              </a:rPr>
              <a:t>Datacenter Workloads </a:t>
            </a:r>
            <a:br>
              <a:rPr kumimoji="0" lang="en-US" sz="2400" b="1" i="0" u="none" strike="noStrike" kern="1200" cap="none" spc="0" normalizeH="0" baseline="0" noProof="0" dirty="0">
                <a:ln>
                  <a:noFill/>
                </a:ln>
                <a:solidFill>
                  <a:prstClr val="black"/>
                </a:solidFill>
                <a:effectLst/>
                <a:uLnTx/>
                <a:uFillTx/>
                <a:latin typeface="Gill Sans MT"/>
                <a:ea typeface="+mn-ea"/>
                <a:cs typeface="+mn-cs"/>
              </a:rPr>
            </a:b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a:t>
            </a:r>
            <a:r>
              <a:rPr kumimoji="0" lang="en-US" sz="1800" b="0"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Kanev</a:t>
            </a: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t>
            </a:r>
            <a:r>
              <a:rPr kumimoji="0" lang="en-US" sz="18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Google</a:t>
            </a: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ISCA’15]</a:t>
            </a:r>
          </a:p>
        </p:txBody>
      </p:sp>
      <p:pic>
        <p:nvPicPr>
          <p:cNvPr id="17" name="Picture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11236" y="1054202"/>
            <a:ext cx="1362886" cy="1362886"/>
          </a:xfrm>
          <a:prstGeom prst="rect">
            <a:avLst/>
          </a:prstGeom>
        </p:spPr>
      </p:pic>
      <p:sp>
        <p:nvSpPr>
          <p:cNvPr id="18" name="TextBox 17"/>
          <p:cNvSpPr txBox="1"/>
          <p:nvPr/>
        </p:nvSpPr>
        <p:spPr>
          <a:xfrm>
            <a:off x="448964" y="2656133"/>
            <a:ext cx="3460499"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mn-cs"/>
              </a:rPr>
              <a:t>In-memory Databases </a:t>
            </a:r>
          </a:p>
          <a:p>
            <a:pPr marL="63500" marR="0" lvl="0" indent="-6350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[Mao+, EuroSys’12; </a:t>
            </a:r>
            <a:b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b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Clapp+ (</a:t>
            </a:r>
            <a:r>
              <a:rPr kumimoji="0" lang="en-US" sz="18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Intel</a:t>
            </a: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IISWC’15]</a:t>
            </a:r>
          </a:p>
        </p:txBody>
      </p:sp>
      <p:pic>
        <p:nvPicPr>
          <p:cNvPr id="19" name="Picture 1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67081" y="836712"/>
            <a:ext cx="1872533" cy="1872533"/>
          </a:xfrm>
          <a:prstGeom prst="rect">
            <a:avLst/>
          </a:prstGeom>
        </p:spPr>
      </p:pic>
      <p:sp>
        <p:nvSpPr>
          <p:cNvPr id="22" name="TextBox 21"/>
          <p:cNvSpPr txBox="1"/>
          <p:nvPr/>
        </p:nvSpPr>
        <p:spPr>
          <a:xfrm>
            <a:off x="4836963" y="2656133"/>
            <a:ext cx="3607975"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mn-cs"/>
              </a:rPr>
              <a:t>Graph/Tree Processing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[Xu+, IISWC’12; </a:t>
            </a:r>
            <a:r>
              <a:rPr kumimoji="0" lang="en-US" sz="1800" b="0"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Umuroglu</a:t>
            </a: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FPL’15]</a:t>
            </a:r>
          </a:p>
        </p:txBody>
      </p:sp>
      <p:pic>
        <p:nvPicPr>
          <p:cNvPr id="23" name="Picture 2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9220" y="3998286"/>
            <a:ext cx="2155604" cy="1146598"/>
          </a:xfrm>
          <a:prstGeom prst="rect">
            <a:avLst/>
          </a:prstGeom>
        </p:spPr>
      </p:pic>
      <p:pic>
        <p:nvPicPr>
          <p:cNvPr id="24" name="Picture 2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67081" y="3772838"/>
            <a:ext cx="2133599" cy="1546598"/>
          </a:xfrm>
          <a:prstGeom prst="rect">
            <a:avLst/>
          </a:prstGeom>
        </p:spPr>
      </p:pic>
    </p:spTree>
    <p:extLst>
      <p:ext uri="{BB962C8B-B14F-4D97-AF65-F5344CB8AC3E}">
        <p14:creationId xmlns:p14="http://schemas.microsoft.com/office/powerpoint/2010/main" val="3620114416"/>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9239944" cy="1066800"/>
          </a:xfrm>
        </p:spPr>
        <p:txBody>
          <a:bodyPr/>
          <a:lstStyle/>
          <a:p>
            <a:r>
              <a:rPr lang="en-US" dirty="0"/>
              <a:t>Processing-in-Memory Landscape Today</a:t>
            </a:r>
            <a:endParaRPr lang="en-US" sz="3800" dirty="0"/>
          </a:p>
        </p:txBody>
      </p:sp>
      <p:sp>
        <p:nvSpPr>
          <p:cNvPr id="3" name="Content Placeholder 2"/>
          <p:cNvSpPr>
            <a:spLocks noGrp="1"/>
          </p:cNvSpPr>
          <p:nvPr>
            <p:ph idx="1"/>
          </p:nvPr>
        </p:nvSpPr>
        <p:spPr>
          <a:xfrm>
            <a:off x="228600" y="836712"/>
            <a:ext cx="8610600" cy="5193723"/>
          </a:xfrm>
        </p:spPr>
        <p:txBody>
          <a:bodyPr/>
          <a:lstStyle/>
          <a:p>
            <a:pPr marL="0" indent="0">
              <a:buNone/>
            </a:pPr>
            <a:endParaRPr lang="en-US" dirty="0">
              <a:solidFill>
                <a:srgbClr val="FF0000"/>
              </a:solidFill>
            </a:endParaRPr>
          </a:p>
          <a:p>
            <a:pPr marL="0" indent="0">
              <a:buNone/>
            </a:pPr>
            <a:endParaRPr lang="en-US" dirty="0">
              <a:solidFill>
                <a:srgbClr val="FF0000"/>
              </a:solidFill>
            </a:endParaRP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2"/>
          <a:stretch>
            <a:fillRect/>
          </a:stretch>
        </p:blipFill>
        <p:spPr>
          <a:xfrm>
            <a:off x="107504" y="1214512"/>
            <a:ext cx="7772400" cy="1422400"/>
          </a:xfrm>
          <a:prstGeom prst="rect">
            <a:avLst/>
          </a:prstGeom>
        </p:spPr>
      </p:pic>
      <p:pic>
        <p:nvPicPr>
          <p:cNvPr id="6" name="Picture 2" descr="http://www.extremetech.com/wp-content/uploads/2013/09/hybrid_memory_cube.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79712" y="1052736"/>
            <a:ext cx="5040560" cy="3619122"/>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6948264" y="980728"/>
            <a:ext cx="1689100" cy="2451100"/>
          </a:xfrm>
          <a:prstGeom prst="rect">
            <a:avLst/>
          </a:prstGeom>
        </p:spPr>
      </p:pic>
      <p:pic>
        <p:nvPicPr>
          <p:cNvPr id="8" name="Picture 4">
            <a:extLst>
              <a:ext uri="{FF2B5EF4-FFF2-40B4-BE49-F238E27FC236}">
                <a16:creationId xmlns:a16="http://schemas.microsoft.com/office/drawing/2014/main" id="{78736F91-0BC9-C847-AB64-94496038DF6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97760" y="4581128"/>
            <a:ext cx="2173718" cy="145065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B988699-6AF6-3841-9CDD-4206BB7010B6}"/>
              </a:ext>
            </a:extLst>
          </p:cNvPr>
          <p:cNvSpPr txBox="1"/>
          <p:nvPr/>
        </p:nvSpPr>
        <p:spPr>
          <a:xfrm>
            <a:off x="7186632" y="6031782"/>
            <a:ext cx="124264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[UPMEM 2019]</a:t>
            </a:r>
          </a:p>
        </p:txBody>
      </p:sp>
      <p:pic>
        <p:nvPicPr>
          <p:cNvPr id="10" name="Picture 6" descr="Samsung's New HBM2 Memory Has 1.2 TFLOPS of Embedded Processing Power |  Tom's Hardware">
            <a:extLst>
              <a:ext uri="{FF2B5EF4-FFF2-40B4-BE49-F238E27FC236}">
                <a16:creationId xmlns:a16="http://schemas.microsoft.com/office/drawing/2014/main" id="{DB677117-788F-B745-91AC-7DC496BAD25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1538" t="26829" r="12417" b="21602"/>
          <a:stretch/>
        </p:blipFill>
        <p:spPr bwMode="auto">
          <a:xfrm>
            <a:off x="3419872" y="4628696"/>
            <a:ext cx="2825358" cy="135551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11E3104-281D-B940-8970-5A8D461C8A51}"/>
              </a:ext>
            </a:extLst>
          </p:cNvPr>
          <p:cNvSpPr txBox="1"/>
          <p:nvPr/>
        </p:nvSpPr>
        <p:spPr>
          <a:xfrm>
            <a:off x="4167946" y="6011815"/>
            <a:ext cx="132921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[Samsung 2021]</a:t>
            </a:r>
          </a:p>
        </p:txBody>
      </p:sp>
      <p:pic>
        <p:nvPicPr>
          <p:cNvPr id="12" name="Picture 11">
            <a:extLst>
              <a:ext uri="{FF2B5EF4-FFF2-40B4-BE49-F238E27FC236}">
                <a16:creationId xmlns:a16="http://schemas.microsoft.com/office/drawing/2014/main" id="{09284518-A322-FA4A-A8BF-F522E389B2AE}"/>
              </a:ext>
            </a:extLst>
          </p:cNvPr>
          <p:cNvPicPr>
            <a:picLocks noChangeAspect="1"/>
          </p:cNvPicPr>
          <p:nvPr/>
        </p:nvPicPr>
        <p:blipFill>
          <a:blip r:embed="rId7"/>
          <a:stretch>
            <a:fillRect/>
          </a:stretch>
        </p:blipFill>
        <p:spPr>
          <a:xfrm>
            <a:off x="442700" y="4639795"/>
            <a:ext cx="2173719" cy="1390640"/>
          </a:xfrm>
          <a:prstGeom prst="rect">
            <a:avLst/>
          </a:prstGeom>
        </p:spPr>
      </p:pic>
      <p:sp>
        <p:nvSpPr>
          <p:cNvPr id="13" name="TextBox 12">
            <a:extLst>
              <a:ext uri="{FF2B5EF4-FFF2-40B4-BE49-F238E27FC236}">
                <a16:creationId xmlns:a16="http://schemas.microsoft.com/office/drawing/2014/main" id="{37B37708-47D2-AA4C-B681-2F27BAD859EE}"/>
              </a:ext>
            </a:extLst>
          </p:cNvPr>
          <p:cNvSpPr txBox="1"/>
          <p:nvPr/>
        </p:nvSpPr>
        <p:spPr>
          <a:xfrm>
            <a:off x="866557" y="6044659"/>
            <a:ext cx="132600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[SK Hynix 2022]</a:t>
            </a:r>
          </a:p>
        </p:txBody>
      </p:sp>
      <p:pic>
        <p:nvPicPr>
          <p:cNvPr id="14" name="Picture 13">
            <a:extLst>
              <a:ext uri="{FF2B5EF4-FFF2-40B4-BE49-F238E27FC236}">
                <a16:creationId xmlns:a16="http://schemas.microsoft.com/office/drawing/2014/main" id="{11910DB0-36D9-F1E7-F738-D7E414A3F485}"/>
              </a:ext>
            </a:extLst>
          </p:cNvPr>
          <p:cNvPicPr>
            <a:picLocks noChangeAspect="1"/>
          </p:cNvPicPr>
          <p:nvPr/>
        </p:nvPicPr>
        <p:blipFill>
          <a:blip r:embed="rId8"/>
          <a:stretch>
            <a:fillRect/>
          </a:stretch>
        </p:blipFill>
        <p:spPr>
          <a:xfrm>
            <a:off x="413504" y="2835288"/>
            <a:ext cx="1595405" cy="1605567"/>
          </a:xfrm>
          <a:prstGeom prst="rect">
            <a:avLst/>
          </a:prstGeom>
        </p:spPr>
      </p:pic>
      <p:sp>
        <p:nvSpPr>
          <p:cNvPr id="15" name="TextBox 14">
            <a:extLst>
              <a:ext uri="{FF2B5EF4-FFF2-40B4-BE49-F238E27FC236}">
                <a16:creationId xmlns:a16="http://schemas.microsoft.com/office/drawing/2014/main" id="{6D80C8E7-2665-4469-4CC0-DBACE1761498}"/>
              </a:ext>
            </a:extLst>
          </p:cNvPr>
          <p:cNvSpPr txBox="1"/>
          <p:nvPr/>
        </p:nvSpPr>
        <p:spPr>
          <a:xfrm>
            <a:off x="1947434" y="3944090"/>
            <a:ext cx="132921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[Samsung 2021]</a:t>
            </a:r>
          </a:p>
        </p:txBody>
      </p:sp>
      <p:sp>
        <p:nvSpPr>
          <p:cNvPr id="16" name="TextBox 15">
            <a:extLst>
              <a:ext uri="{FF2B5EF4-FFF2-40B4-BE49-F238E27FC236}">
                <a16:creationId xmlns:a16="http://schemas.microsoft.com/office/drawing/2014/main" id="{8C64CC0F-C747-9188-8A22-865BF7B7B2FD}"/>
              </a:ext>
            </a:extLst>
          </p:cNvPr>
          <p:cNvSpPr txBox="1"/>
          <p:nvPr/>
        </p:nvSpPr>
        <p:spPr>
          <a:xfrm>
            <a:off x="2456307" y="6495760"/>
            <a:ext cx="40863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FF"/>
                </a:solidFill>
                <a:effectLst/>
                <a:uLnTx/>
                <a:uFillTx/>
                <a:latin typeface="Tahoma"/>
                <a:ea typeface="+mn-ea"/>
                <a:cs typeface="+mn-cs"/>
              </a:rPr>
              <a:t>And, many other experimental chips and startups</a:t>
            </a:r>
          </a:p>
        </p:txBody>
      </p:sp>
      <p:pic>
        <p:nvPicPr>
          <p:cNvPr id="17" name="Picture 16">
            <a:extLst>
              <a:ext uri="{FF2B5EF4-FFF2-40B4-BE49-F238E27FC236}">
                <a16:creationId xmlns:a16="http://schemas.microsoft.com/office/drawing/2014/main" id="{DCA05738-9332-244C-A268-2008812B4A1B}"/>
              </a:ext>
            </a:extLst>
          </p:cNvPr>
          <p:cNvPicPr>
            <a:picLocks noChangeAspect="1"/>
          </p:cNvPicPr>
          <p:nvPr/>
        </p:nvPicPr>
        <p:blipFill>
          <a:blip r:embed="rId9"/>
          <a:stretch>
            <a:fillRect/>
          </a:stretch>
        </p:blipFill>
        <p:spPr>
          <a:xfrm>
            <a:off x="5270950" y="3244368"/>
            <a:ext cx="1316608" cy="1336760"/>
          </a:xfrm>
          <a:prstGeom prst="rect">
            <a:avLst/>
          </a:prstGeom>
        </p:spPr>
      </p:pic>
      <p:sp>
        <p:nvSpPr>
          <p:cNvPr id="18" name="TextBox 17">
            <a:extLst>
              <a:ext uri="{FF2B5EF4-FFF2-40B4-BE49-F238E27FC236}">
                <a16:creationId xmlns:a16="http://schemas.microsoft.com/office/drawing/2014/main" id="{07471B9D-8C0D-66E1-C07A-AB0CB025F226}"/>
              </a:ext>
            </a:extLst>
          </p:cNvPr>
          <p:cNvSpPr txBox="1"/>
          <p:nvPr/>
        </p:nvSpPr>
        <p:spPr>
          <a:xfrm>
            <a:off x="6550694" y="3834117"/>
            <a:ext cx="12394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[Alibaba 2022]</a:t>
            </a:r>
          </a:p>
        </p:txBody>
      </p:sp>
    </p:spTree>
    <p:extLst>
      <p:ext uri="{BB962C8B-B14F-4D97-AF65-F5344CB8AC3E}">
        <p14:creationId xmlns:p14="http://schemas.microsoft.com/office/powerpoint/2010/main" val="38434535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P spid="16" grpId="0"/>
      <p:bldP spid="1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Memory Scaling Issues </a:t>
            </a:r>
            <a:r>
              <a:rPr lang="en-US" b="1" dirty="0"/>
              <a:t>Are</a:t>
            </a:r>
            <a:r>
              <a:rPr lang="en-US" dirty="0"/>
              <a:t> Real</a:t>
            </a:r>
          </a:p>
        </p:txBody>
      </p:sp>
      <p:sp>
        <p:nvSpPr>
          <p:cNvPr id="3" name="Content Placeholder 2"/>
          <p:cNvSpPr>
            <a:spLocks noGrp="1"/>
          </p:cNvSpPr>
          <p:nvPr>
            <p:ph idx="1"/>
          </p:nvPr>
        </p:nvSpPr>
        <p:spPr>
          <a:xfrm>
            <a:off x="228600" y="997527"/>
            <a:ext cx="8915400" cy="5193723"/>
          </a:xfrm>
        </p:spPr>
        <p:txBody>
          <a:bodyPr/>
          <a:lstStyle/>
          <a:p>
            <a:r>
              <a:rPr lang="en-US" dirty="0"/>
              <a:t>Onur Mutlu,</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"Memory Scaling: A Systems Architecture Perspective"</a:t>
            </a:r>
            <a:br>
              <a:rPr lang="en-US" dirty="0">
                <a:solidFill>
                  <a:srgbClr val="0432FF"/>
                </a:solidFill>
              </a:rPr>
            </a:br>
            <a:r>
              <a:rPr lang="en-US" i="1" dirty="0"/>
              <a:t>Proceedings of the </a:t>
            </a:r>
            <a:r>
              <a:rPr lang="en-US" i="1" dirty="0">
                <a:hlinkClick r:id="rId3"/>
              </a:rPr>
              <a:t>5th International Memory Workshop</a:t>
            </a:r>
            <a:r>
              <a:rPr lang="en-US" i="1" dirty="0"/>
              <a:t> (</a:t>
            </a:r>
            <a:r>
              <a:rPr lang="en-US" b="1" i="1" dirty="0"/>
              <a:t>IMW</a:t>
            </a:r>
            <a:r>
              <a:rPr lang="en-US" i="1" dirty="0"/>
              <a:t>)</a:t>
            </a:r>
            <a:r>
              <a:rPr lang="en-US" dirty="0"/>
              <a:t>, Monterey, CA, May 2013. </a:t>
            </a:r>
            <a:r>
              <a:rPr lang="en-US" dirty="0">
                <a:hlinkClick r:id="rId4"/>
              </a:rPr>
              <a:t>Slides (pptx)</a:t>
            </a:r>
            <a:r>
              <a:rPr lang="en-US" dirty="0"/>
              <a:t> </a:t>
            </a:r>
            <a:r>
              <a:rPr lang="en-US" dirty="0">
                <a:hlinkClick r:id="rId5"/>
              </a:rPr>
              <a:t>(pdf)</a:t>
            </a:r>
            <a:r>
              <a:rPr lang="en-US" dirty="0"/>
              <a:t> </a:t>
            </a:r>
            <a:br>
              <a:rPr lang="en-US" dirty="0"/>
            </a:br>
            <a:r>
              <a:rPr lang="en-US" dirty="0">
                <a:hlinkClick r:id="rId6"/>
              </a:rPr>
              <a:t>EETimes Reprint</a:t>
            </a:r>
            <a:endParaRPr lang="en-US" dirty="0"/>
          </a:p>
        </p:txBody>
      </p:sp>
      <p:pic>
        <p:nvPicPr>
          <p:cNvPr id="6" name="Picture 5"/>
          <p:cNvPicPr>
            <a:picLocks noChangeAspect="1"/>
          </p:cNvPicPr>
          <p:nvPr/>
        </p:nvPicPr>
        <p:blipFill>
          <a:blip r:embed="rId7"/>
          <a:stretch>
            <a:fillRect/>
          </a:stretch>
        </p:blipFill>
        <p:spPr>
          <a:xfrm>
            <a:off x="0" y="4149080"/>
            <a:ext cx="9144000" cy="1639019"/>
          </a:xfrm>
          <a:prstGeom prst="rect">
            <a:avLst/>
          </a:prstGeom>
        </p:spPr>
      </p:pic>
      <p:sp>
        <p:nvSpPr>
          <p:cNvPr id="5" name="TextBox 4">
            <a:extLst>
              <a:ext uri="{FF2B5EF4-FFF2-40B4-BE49-F238E27FC236}">
                <a16:creationId xmlns:a16="http://schemas.microsoft.com/office/drawing/2014/main" id="{2CB311F9-F741-644A-9EB2-894E4CF2F735}"/>
              </a:ext>
            </a:extLst>
          </p:cNvPr>
          <p:cNvSpPr txBox="1"/>
          <p:nvPr/>
        </p:nvSpPr>
        <p:spPr>
          <a:xfrm>
            <a:off x="192006" y="6488668"/>
            <a:ext cx="86837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ahoma"/>
                <a:ea typeface="+mn-ea"/>
                <a:cs typeface="+mn-cs"/>
                <a:hlinkClick r:id="rId8"/>
              </a:rPr>
              <a:t>https://people.inf.ethz.ch/omutlu/pub/memory-scaling_memcon13.pdf</a:t>
            </a:r>
            <a:r>
              <a:rPr kumimoji="0" lang="en-US" sz="1800" b="1" i="0" u="none" strike="noStrike" kern="1200" cap="none" spc="0" normalizeH="0" baseline="0" noProof="0" dirty="0">
                <a:ln>
                  <a:noFill/>
                </a:ln>
                <a:solidFill>
                  <a:srgbClr val="000000"/>
                </a:solidFill>
                <a:effectLst/>
                <a:uLnTx/>
                <a:uFillTx/>
                <a:latin typeface="Tahoma"/>
                <a:ea typeface="+mn-ea"/>
                <a:cs typeface="+mn-cs"/>
              </a:rPr>
              <a:t> </a:t>
            </a:r>
          </a:p>
        </p:txBody>
      </p:sp>
    </p:spTree>
    <p:extLst>
      <p:ext uri="{BB962C8B-B14F-4D97-AF65-F5344CB8AC3E}">
        <p14:creationId xmlns:p14="http://schemas.microsoft.com/office/powerpoint/2010/main" val="839136585"/>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A Curious Phenomenon </a:t>
            </a:r>
            <a:r>
              <a:rPr lang="en-US" sz="3000" b="1" dirty="0"/>
              <a:t>[Kim et al., ISCA 2014]</a:t>
            </a:r>
          </a:p>
        </p:txBody>
      </p:sp>
      <p:sp>
        <p:nvSpPr>
          <p:cNvPr id="3" name="Content Placeholder 2"/>
          <p:cNvSpPr>
            <a:spLocks noGrp="1"/>
          </p:cNvSpPr>
          <p:nvPr>
            <p:ph idx="1"/>
          </p:nvPr>
        </p:nvSpPr>
        <p:spPr>
          <a:xfrm>
            <a:off x="228600" y="1288504"/>
            <a:ext cx="8610600" cy="4876800"/>
          </a:xfrm>
        </p:spPr>
        <p:txBody>
          <a:bodyPr/>
          <a:lstStyle/>
          <a:p>
            <a:endParaRPr lang="en-US" dirty="0"/>
          </a:p>
          <a:p>
            <a:pPr marL="0" indent="0">
              <a:buNone/>
            </a:pPr>
            <a:endParaRPr lang="en-US" dirty="0"/>
          </a:p>
          <a:p>
            <a:pPr marL="0" indent="0" algn="ctr">
              <a:buNone/>
            </a:pPr>
            <a:r>
              <a:rPr lang="en-US" sz="4400" dirty="0"/>
              <a:t>One can </a:t>
            </a:r>
          </a:p>
          <a:p>
            <a:pPr marL="0" indent="0" algn="ctr">
              <a:buNone/>
            </a:pPr>
            <a:r>
              <a:rPr lang="en-US" sz="4400" dirty="0">
                <a:solidFill>
                  <a:srgbClr val="0000FF"/>
                </a:solidFill>
              </a:rPr>
              <a:t>predictably</a:t>
            </a:r>
            <a:r>
              <a:rPr lang="en-US" sz="4400" dirty="0"/>
              <a:t> </a:t>
            </a:r>
            <a:r>
              <a:rPr lang="en-US" sz="4400" dirty="0">
                <a:solidFill>
                  <a:srgbClr val="FF0000"/>
                </a:solidFill>
              </a:rPr>
              <a:t>induce errors </a:t>
            </a:r>
          </a:p>
          <a:p>
            <a:pPr marL="0" indent="0" algn="ctr">
              <a:buNone/>
            </a:pPr>
            <a:r>
              <a:rPr lang="en-US" sz="4400" dirty="0"/>
              <a:t>in </a:t>
            </a:r>
            <a:r>
              <a:rPr lang="en-US" sz="4400" dirty="0">
                <a:solidFill>
                  <a:srgbClr val="0000FF"/>
                </a:solidFill>
              </a:rPr>
              <a:t>most</a:t>
            </a:r>
            <a:r>
              <a:rPr lang="en-US" sz="4400" dirty="0"/>
              <a:t> DRAM </a:t>
            </a:r>
            <a:r>
              <a:rPr lang="en-US" sz="4400" dirty="0">
                <a:solidFill>
                  <a:srgbClr val="0000FF"/>
                </a:solidFill>
              </a:rPr>
              <a:t>memory</a:t>
            </a:r>
            <a:r>
              <a:rPr lang="en-US" sz="4400" dirty="0"/>
              <a:t> chips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Rectangle 4">
            <a:extLst>
              <a:ext uri="{FF2B5EF4-FFF2-40B4-BE49-F238E27FC236}">
                <a16:creationId xmlns:a16="http://schemas.microsoft.com/office/drawing/2014/main" id="{74DB61AD-6F6C-BFFD-F5E3-D83AE6F5B82F}"/>
              </a:ext>
            </a:extLst>
          </p:cNvPr>
          <p:cNvSpPr/>
          <p:nvPr/>
        </p:nvSpPr>
        <p:spPr>
          <a:xfrm>
            <a:off x="107504" y="5857527"/>
            <a:ext cx="9217024"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Kim+, “</a:t>
            </a:r>
            <a:r>
              <a:rPr kumimoji="0" lang="en-US" sz="1400" b="0"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hlinkClick r:id="rId2">
                  <a:extLst>
                    <a:ext uri="{A12FA001-AC4F-418D-AE19-62706E023703}">
                      <ahyp:hlinkClr xmlns:ahyp="http://schemas.microsoft.com/office/drawing/2018/hyperlinkcolor" val="tx"/>
                    </a:ext>
                  </a:extLst>
                </a:hlinkClick>
              </a:rPr>
              <a:t>Flipping Bits in Memory Without Accessing Them: An Experimental Study of DRAM Disturbance Errors</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 ISCA 2014.</a:t>
            </a:r>
          </a:p>
        </p:txBody>
      </p:sp>
    </p:spTree>
    <p:extLst>
      <p:ext uri="{BB962C8B-B14F-4D97-AF65-F5344CB8AC3E}">
        <p14:creationId xmlns:p14="http://schemas.microsoft.com/office/powerpoint/2010/main" val="42362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6512" y="404664"/>
            <a:ext cx="9144000" cy="6057900"/>
          </a:xfrm>
          <a:prstGeom prst="rect">
            <a:avLst/>
          </a:prstGeom>
        </p:spPr>
      </p:pic>
    </p:spTree>
    <p:extLst>
      <p:ext uri="{BB962C8B-B14F-4D97-AF65-F5344CB8AC3E}">
        <p14:creationId xmlns:p14="http://schemas.microsoft.com/office/powerpoint/2010/main" val="343391067"/>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14400" y="914400"/>
            <a:ext cx="7315200" cy="3962400"/>
          </a:xfrm>
          <a:prstGeom prst="roundRect">
            <a:avLst>
              <a:gd name="adj" fmla="val 11319"/>
            </a:avLst>
          </a:prstGeom>
          <a:solidFill>
            <a:schemeClr val="bg1">
              <a:lumMod val="85000"/>
            </a:schemeClr>
          </a:soli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9" name="Straight Connector 8"/>
          <p:cNvCxnSpPr/>
          <p:nvPr/>
        </p:nvCxnSpPr>
        <p:spPr>
          <a:xfrm flipH="1" flipV="1">
            <a:off x="1371600" y="1676400"/>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1371600" y="2286000"/>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1" name="Wordline"/>
          <p:cNvCxnSpPr/>
          <p:nvPr/>
        </p:nvCxnSpPr>
        <p:spPr>
          <a:xfrm flipH="1">
            <a:off x="1371600" y="2895600"/>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371600" y="3505200"/>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1371600" y="4116388"/>
            <a:ext cx="4572000" cy="0"/>
          </a:xfrm>
          <a:prstGeom prst="line">
            <a:avLst/>
          </a:prstGeom>
          <a:ln w="76200" cap="rnd">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828800" y="1382713"/>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Light"/>
                <a:ea typeface="+mn-ea"/>
                <a:cs typeface="+mn-cs"/>
              </a:rPr>
              <a:t> Row of Cells</a:t>
            </a:r>
          </a:p>
        </p:txBody>
      </p:sp>
      <p:sp>
        <p:nvSpPr>
          <p:cNvPr id="16" name="Rectangle 15"/>
          <p:cNvSpPr/>
          <p:nvPr/>
        </p:nvSpPr>
        <p:spPr>
          <a:xfrm>
            <a:off x="1828800" y="1981200"/>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a:ea typeface="+mn-ea"/>
                <a:cs typeface="+mn-cs"/>
              </a:rPr>
              <a:t> Row</a:t>
            </a:r>
          </a:p>
        </p:txBody>
      </p:sp>
      <p:sp>
        <p:nvSpPr>
          <p:cNvPr id="17" name="Row"/>
          <p:cNvSpPr/>
          <p:nvPr/>
        </p:nvSpPr>
        <p:spPr>
          <a:xfrm>
            <a:off x="1828800" y="2590800"/>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a:ea typeface="+mn-ea"/>
                <a:cs typeface="+mn-cs"/>
              </a:rPr>
              <a:t> Row</a:t>
            </a:r>
          </a:p>
        </p:txBody>
      </p:sp>
      <p:sp>
        <p:nvSpPr>
          <p:cNvPr id="18" name="Rectangle 17"/>
          <p:cNvSpPr/>
          <p:nvPr/>
        </p:nvSpPr>
        <p:spPr>
          <a:xfrm>
            <a:off x="1828800" y="3200400"/>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a:ea typeface="+mn-ea"/>
                <a:cs typeface="+mn-cs"/>
              </a:rPr>
              <a:t> Row</a:t>
            </a:r>
          </a:p>
        </p:txBody>
      </p:sp>
      <p:sp>
        <p:nvSpPr>
          <p:cNvPr id="19" name="Rectangle 18"/>
          <p:cNvSpPr/>
          <p:nvPr/>
        </p:nvSpPr>
        <p:spPr>
          <a:xfrm>
            <a:off x="1828800" y="3810000"/>
            <a:ext cx="3657600" cy="609600"/>
          </a:xfrm>
          <a:prstGeom prst="rect">
            <a:avLst/>
          </a:prstGeom>
          <a:solidFill>
            <a:schemeClr val="bg1"/>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Light"/>
                <a:ea typeface="+mn-ea"/>
                <a:cs typeface="+mn-cs"/>
              </a:rPr>
              <a:t> Row</a:t>
            </a:r>
          </a:p>
        </p:txBody>
      </p:sp>
      <p:sp>
        <p:nvSpPr>
          <p:cNvPr id="20" name="TextBox 19"/>
          <p:cNvSpPr txBox="1"/>
          <p:nvPr/>
        </p:nvSpPr>
        <p:spPr>
          <a:xfrm>
            <a:off x="5943600" y="1447800"/>
            <a:ext cx="2286000" cy="457200"/>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Light"/>
                <a:ea typeface="ＭＳ Ｐゴシック" charset="0"/>
                <a:cs typeface="ＭＳ Ｐゴシック" charset="0"/>
              </a:rPr>
              <a:t> Wordline</a:t>
            </a:r>
          </a:p>
        </p:txBody>
      </p:sp>
      <p:sp>
        <p:nvSpPr>
          <p:cNvPr id="21" name="Low Volt"/>
          <p:cNvSpPr txBox="1"/>
          <p:nvPr/>
        </p:nvSpPr>
        <p:spPr>
          <a:xfrm>
            <a:off x="5943600" y="2667000"/>
            <a:ext cx="2286000" cy="457200"/>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a:ln>
                  <a:noFill/>
                </a:ln>
                <a:solidFill>
                  <a:prstClr val="black">
                    <a:lumMod val="65000"/>
                    <a:lumOff val="35000"/>
                  </a:prstClr>
                </a:solidFill>
                <a:effectLst/>
                <a:uLnTx/>
                <a:uFillTx/>
                <a:latin typeface="Calibri Light"/>
                <a:ea typeface="ＭＳ Ｐゴシック" charset="0"/>
                <a:cs typeface="ＭＳ Ｐゴシック" charset="0"/>
              </a:rPr>
              <a:t> V</a:t>
            </a:r>
            <a:r>
              <a:rPr kumimoji="0" lang="en-US" sz="4800" b="1" i="1" u="none" strike="noStrike" kern="1200" cap="none" spc="0" normalizeH="0" baseline="-20000" noProof="0">
                <a:ln>
                  <a:noFill/>
                </a:ln>
                <a:solidFill>
                  <a:prstClr val="black">
                    <a:lumMod val="65000"/>
                    <a:lumOff val="35000"/>
                  </a:prstClr>
                </a:solidFill>
                <a:effectLst/>
                <a:uLnTx/>
                <a:uFillTx/>
                <a:latin typeface="Calibri Light"/>
                <a:ea typeface="ＭＳ Ｐゴシック" charset="0"/>
                <a:cs typeface="ＭＳ Ｐゴシック" charset="0"/>
              </a:rPr>
              <a:t>LOW</a:t>
            </a:r>
            <a:endParaRPr kumimoji="0" lang="en-US" sz="4400" b="1" i="1" u="none" strike="noStrike" kern="1200" cap="none" spc="0" normalizeH="0" baseline="-20000" noProof="0">
              <a:ln>
                <a:noFill/>
              </a:ln>
              <a:solidFill>
                <a:prstClr val="black">
                  <a:lumMod val="65000"/>
                  <a:lumOff val="35000"/>
                </a:prstClr>
              </a:solidFill>
              <a:effectLst/>
              <a:uLnTx/>
              <a:uFillTx/>
              <a:latin typeface="Calibri Light"/>
              <a:ea typeface="ＭＳ Ｐゴシック" charset="0"/>
              <a:cs typeface="ＭＳ Ｐゴシック" charset="0"/>
            </a:endParaRPr>
          </a:p>
        </p:txBody>
      </p:sp>
      <p:sp>
        <p:nvSpPr>
          <p:cNvPr id="22" name="High Volt"/>
          <p:cNvSpPr txBox="1"/>
          <p:nvPr/>
        </p:nvSpPr>
        <p:spPr>
          <a:xfrm>
            <a:off x="5943600" y="2667000"/>
            <a:ext cx="2286000" cy="457200"/>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0000"/>
                </a:solidFill>
                <a:effectLst/>
                <a:uLnTx/>
                <a:uFillTx/>
                <a:latin typeface="Calibri Light"/>
                <a:ea typeface="ＭＳ Ｐゴシック" charset="0"/>
                <a:cs typeface="ＭＳ Ｐゴシック" charset="0"/>
              </a:rPr>
              <a:t> </a:t>
            </a:r>
            <a:r>
              <a:rPr kumimoji="0" lang="en-US" sz="4400" b="1" i="1" u="none" strike="noStrike" kern="1200" cap="none" spc="0" normalizeH="0" baseline="0" noProof="0">
                <a:ln>
                  <a:noFill/>
                </a:ln>
                <a:solidFill>
                  <a:srgbClr val="FF0000"/>
                </a:solidFill>
                <a:effectLst/>
                <a:uLnTx/>
                <a:uFillTx/>
                <a:latin typeface="Calibri Light"/>
                <a:ea typeface="ＭＳ Ｐゴシック" charset="0"/>
                <a:cs typeface="ＭＳ Ｐゴシック" charset="0"/>
              </a:rPr>
              <a:t>V</a:t>
            </a:r>
            <a:r>
              <a:rPr kumimoji="0" lang="en-US" sz="4800" b="1" i="1" u="none" strike="noStrike" kern="1200" cap="none" spc="0" normalizeH="0" baseline="-20000" noProof="0">
                <a:ln>
                  <a:noFill/>
                </a:ln>
                <a:solidFill>
                  <a:srgbClr val="FF0000"/>
                </a:solidFill>
                <a:effectLst/>
                <a:uLnTx/>
                <a:uFillTx/>
                <a:latin typeface="Calibri Light"/>
                <a:ea typeface="ＭＳ Ｐゴシック" charset="0"/>
                <a:cs typeface="ＭＳ Ｐゴシック" charset="0"/>
              </a:rPr>
              <a:t>HIGH</a:t>
            </a:r>
            <a:endParaRPr kumimoji="0" lang="en-US" sz="4400" b="1" i="1" u="none" strike="noStrike" kern="1200" cap="none" spc="0" normalizeH="0" baseline="-20000" noProof="0">
              <a:ln>
                <a:noFill/>
              </a:ln>
              <a:solidFill>
                <a:srgbClr val="FF0000"/>
              </a:solidFill>
              <a:effectLst/>
              <a:uLnTx/>
              <a:uFillTx/>
              <a:latin typeface="Calibri Light"/>
              <a:ea typeface="ＭＳ Ｐゴシック" charset="0"/>
              <a:cs typeface="ＭＳ Ｐゴシック" charset="0"/>
            </a:endParaRPr>
          </a:p>
        </p:txBody>
      </p:sp>
      <p:sp>
        <p:nvSpPr>
          <p:cNvPr id="23" name="Error"/>
          <p:cNvSpPr/>
          <p:nvPr/>
        </p:nvSpPr>
        <p:spPr>
          <a:xfrm>
            <a:off x="4876800" y="1976438"/>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Error"/>
          <p:cNvSpPr/>
          <p:nvPr/>
        </p:nvSpPr>
        <p:spPr>
          <a:xfrm>
            <a:off x="4267200" y="3203575"/>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Error"/>
          <p:cNvSpPr/>
          <p:nvPr/>
        </p:nvSpPr>
        <p:spPr>
          <a:xfrm>
            <a:off x="3657600" y="1976438"/>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Error"/>
          <p:cNvSpPr/>
          <p:nvPr/>
        </p:nvSpPr>
        <p:spPr>
          <a:xfrm>
            <a:off x="3657600" y="3197225"/>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Error"/>
          <p:cNvSpPr/>
          <p:nvPr/>
        </p:nvSpPr>
        <p:spPr>
          <a:xfrm>
            <a:off x="2419350" y="1976438"/>
            <a:ext cx="609600" cy="609600"/>
          </a:xfrm>
          <a:prstGeom prst="mathMultiply">
            <a:avLst/>
          </a:prstGeom>
          <a:solidFill>
            <a:srgbClr val="FFFF00"/>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Victim"/>
          <p:cNvSpPr/>
          <p:nvPr/>
        </p:nvSpPr>
        <p:spPr>
          <a:xfrm>
            <a:off x="1828800" y="3200400"/>
            <a:ext cx="3657600" cy="609600"/>
          </a:xfrm>
          <a:prstGeom prst="rect">
            <a:avLst/>
          </a:prstGeom>
          <a:solidFill>
            <a:schemeClr val="accent4"/>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Light"/>
                <a:ea typeface="+mn-ea"/>
                <a:cs typeface="+mn-cs"/>
              </a:rPr>
              <a:t> </a:t>
            </a:r>
            <a:r>
              <a:rPr kumimoji="0" lang="en-US" sz="3600" b="1" i="0" u="none" strike="noStrike" kern="1200" cap="none" spc="0" normalizeH="0" baseline="0" noProof="0" dirty="0">
                <a:ln>
                  <a:noFill/>
                </a:ln>
                <a:solidFill>
                  <a:prstClr val="black"/>
                </a:solidFill>
                <a:effectLst/>
                <a:uLnTx/>
                <a:uFillTx/>
                <a:latin typeface="Calibri Light"/>
                <a:ea typeface="+mn-ea"/>
                <a:cs typeface="+mn-cs"/>
              </a:rPr>
              <a:t>Victim Row</a:t>
            </a:r>
          </a:p>
        </p:txBody>
      </p:sp>
      <p:sp>
        <p:nvSpPr>
          <p:cNvPr id="32" name="Victim"/>
          <p:cNvSpPr/>
          <p:nvPr/>
        </p:nvSpPr>
        <p:spPr>
          <a:xfrm>
            <a:off x="1828800" y="1982788"/>
            <a:ext cx="3657600" cy="609600"/>
          </a:xfrm>
          <a:prstGeom prst="rect">
            <a:avLst/>
          </a:prstGeom>
          <a:solidFill>
            <a:schemeClr val="accent4"/>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Light"/>
                <a:ea typeface="+mn-ea"/>
                <a:cs typeface="+mn-cs"/>
              </a:rPr>
              <a:t> </a:t>
            </a:r>
            <a:r>
              <a:rPr kumimoji="0" lang="en-US" sz="3600" b="1" i="0" u="none" strike="noStrike" kern="1200" cap="none" spc="0" normalizeH="0" baseline="0" noProof="0" dirty="0">
                <a:ln>
                  <a:noFill/>
                </a:ln>
                <a:solidFill>
                  <a:prstClr val="black"/>
                </a:solidFill>
                <a:effectLst/>
                <a:uLnTx/>
                <a:uFillTx/>
                <a:latin typeface="Calibri Light"/>
                <a:ea typeface="+mn-ea"/>
                <a:cs typeface="+mn-cs"/>
              </a:rPr>
              <a:t>Victim Row</a:t>
            </a:r>
          </a:p>
        </p:txBody>
      </p:sp>
      <p:sp>
        <p:nvSpPr>
          <p:cNvPr id="33" name="Aggressor"/>
          <p:cNvSpPr/>
          <p:nvPr/>
        </p:nvSpPr>
        <p:spPr>
          <a:xfrm>
            <a:off x="1828800" y="2590800"/>
            <a:ext cx="3657600" cy="609600"/>
          </a:xfrm>
          <a:prstGeom prst="rect">
            <a:avLst/>
          </a:prstGeom>
          <a:solidFill>
            <a:srgbClr val="FF0000"/>
          </a:solidFill>
          <a:ln w="28575">
            <a:solidFill>
              <a:schemeClr val="tx1">
                <a:lumMod val="65000"/>
                <a:lumOff val="35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Light"/>
                <a:ea typeface="+mn-ea"/>
                <a:cs typeface="+mn-cs"/>
              </a:rPr>
              <a:t> Hammered Row</a:t>
            </a:r>
          </a:p>
        </p:txBody>
      </p:sp>
      <p:sp>
        <p:nvSpPr>
          <p:cNvPr id="34" name="Punchline"/>
          <p:cNvSpPr txBox="1"/>
          <p:nvPr/>
        </p:nvSpPr>
        <p:spPr>
          <a:xfrm>
            <a:off x="395288" y="4953000"/>
            <a:ext cx="8359775" cy="1143000"/>
          </a:xfrm>
          <a:prstGeom prst="rect">
            <a:avLst/>
          </a:prstGeom>
          <a:no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Repeatedly</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a:t>
            </a:r>
            <a:r>
              <a:rPr kumimoji="0" lang="en-US" sz="2600" b="1"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reading</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a row enough times (before memory gets refreshed) induces </a:t>
            </a:r>
            <a:r>
              <a:rPr kumimoji="0" lang="en-US" sz="2600" b="1" i="0" u="none" strike="noStrike" kern="1200" cap="none" spc="0" normalizeH="0" baseline="0" noProof="0" dirty="0">
                <a:ln>
                  <a:noFill/>
                </a:ln>
                <a:solidFill>
                  <a:srgbClr val="FF0000"/>
                </a:solidFill>
                <a:effectLst/>
                <a:uLnTx/>
                <a:uFillTx/>
                <a:latin typeface="Calibri Light"/>
                <a:ea typeface="ＭＳ Ｐゴシック" charset="0"/>
                <a:cs typeface="ＭＳ Ｐゴシック" charset="0"/>
              </a:rPr>
              <a:t>disturbance errors</a:t>
            </a:r>
            <a:r>
              <a:rPr kumimoji="0" lang="en-US" sz="2600" b="0" i="0" u="none" strike="noStrike" kern="1200" cap="none" spc="0" normalizeH="0" baseline="0" noProof="0" dirty="0">
                <a:ln>
                  <a:noFill/>
                </a:ln>
                <a:solidFill>
                  <a:srgbClr val="FF0000"/>
                </a:solidFill>
                <a:effectLst/>
                <a:uLnTx/>
                <a:uFillTx/>
                <a:latin typeface="Calibri Light"/>
                <a:ea typeface="ＭＳ Ｐゴシック" charset="0"/>
                <a:cs typeface="ＭＳ Ｐゴシック" charset="0"/>
              </a:rPr>
              <a:t> </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in </a:t>
            </a:r>
            <a:r>
              <a:rPr kumimoji="0" lang="en-US" sz="2600" b="1"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adjacent</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a:t>
            </a:r>
            <a:r>
              <a:rPr kumimoji="0" lang="en-US" sz="2600" b="1"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rows</a:t>
            </a:r>
            <a:r>
              <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rPr>
              <a:t> in </a:t>
            </a:r>
            <a:r>
              <a:rPr kumimoji="0" lang="en-US" sz="2600" b="1" i="0" u="none" strike="noStrike" kern="1200" cap="none" spc="0" normalizeH="0" baseline="0" noProof="0" dirty="0">
                <a:ln>
                  <a:noFill/>
                </a:ln>
                <a:solidFill>
                  <a:srgbClr val="FF0000"/>
                </a:solidFill>
                <a:effectLst/>
                <a:uLnTx/>
                <a:uFillTx/>
                <a:latin typeface="Calibri Light"/>
                <a:ea typeface="ＭＳ Ｐゴシック" charset="0"/>
                <a:cs typeface="ＭＳ Ｐゴシック" charset="0"/>
              </a:rPr>
              <a:t>most real DRAM chips you can buy today</a:t>
            </a:r>
            <a:endParaRPr kumimoji="0" lang="en-US" sz="2600" b="0" i="0" u="none" strike="noStrike" kern="1200" cap="none" spc="0" normalizeH="0" baseline="0" noProof="0" dirty="0">
              <a:ln>
                <a:noFill/>
              </a:ln>
              <a:solidFill>
                <a:prstClr val="black"/>
              </a:solidFill>
              <a:effectLst/>
              <a:uLnTx/>
              <a:uFillTx/>
              <a:latin typeface="Calibri Light"/>
              <a:ea typeface="ＭＳ Ｐゴシック" charset="0"/>
              <a:cs typeface="ＭＳ Ｐゴシック" charset="0"/>
            </a:endParaRPr>
          </a:p>
        </p:txBody>
      </p:sp>
      <p:sp>
        <p:nvSpPr>
          <p:cNvPr id="35" name="Opened"/>
          <p:cNvSpPr txBox="1"/>
          <p:nvPr/>
        </p:nvSpPr>
        <p:spPr>
          <a:xfrm>
            <a:off x="3124200" y="2671763"/>
            <a:ext cx="2209800" cy="457200"/>
          </a:xfrm>
          <a:prstGeom prst="rect">
            <a:avLst/>
          </a:prstGeom>
          <a:noFill/>
        </p:spPr>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black"/>
                </a:solidFill>
                <a:effectLst/>
                <a:uLnTx/>
                <a:uFillTx/>
                <a:latin typeface="Calibri Light"/>
                <a:ea typeface="ＭＳ Ｐゴシック" charset="0"/>
                <a:cs typeface="ＭＳ Ｐゴシック" charset="0"/>
              </a:rPr>
              <a:t>Opened</a:t>
            </a:r>
          </a:p>
        </p:txBody>
      </p:sp>
      <p:sp>
        <p:nvSpPr>
          <p:cNvPr id="28" name="Closed"/>
          <p:cNvSpPr txBox="1"/>
          <p:nvPr/>
        </p:nvSpPr>
        <p:spPr>
          <a:xfrm>
            <a:off x="3133725" y="2671763"/>
            <a:ext cx="2200275" cy="457200"/>
          </a:xfrm>
          <a:prstGeom prst="rect">
            <a:avLst/>
          </a:prstGeom>
          <a:noFill/>
        </p:spPr>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black"/>
                </a:solidFill>
                <a:effectLst/>
                <a:uLnTx/>
                <a:uFillTx/>
                <a:latin typeface="Calibri Light"/>
                <a:ea typeface="ＭＳ Ｐゴシック" charset="0"/>
                <a:cs typeface="ＭＳ Ｐゴシック" charset="0"/>
              </a:rPr>
              <a:t>Closed</a:t>
            </a:r>
          </a:p>
        </p:txBody>
      </p:sp>
      <p:sp>
        <p:nvSpPr>
          <p:cNvPr id="239642" name="Slide Number Placeholder 2"/>
          <p:cNvSpPr>
            <a:spLocks noGrp="1"/>
          </p:cNvSpPr>
          <p:nvPr>
            <p:ph type="sldNum" sz="quarter" idx="10"/>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63EFCF5-C8B9-AF45-B0E3-7DB4F7D988EA}" type="slidenum">
              <a:rPr kumimoji="0" lang="en-US" sz="2000" b="0" i="0" u="none" strike="noStrike" kern="1200" cap="none" spc="0" normalizeH="0" baseline="0" noProof="0">
                <a:ln>
                  <a:noFill/>
                </a:ln>
                <a:solidFill>
                  <a:srgbClr val="898989"/>
                </a:solidFill>
                <a:effectLst/>
                <a:uLnTx/>
                <a:uFillTx/>
                <a:latin typeface="Cambria Math" charset="0"/>
                <a:ea typeface="ＭＳ Ｐゴシック" charset="0"/>
                <a:cs typeface="Cambria Math" charset="0"/>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sz="2000" b="0" i="0" u="none" strike="noStrike" kern="1200" cap="none" spc="0" normalizeH="0" baseline="0" noProof="0">
              <a:ln>
                <a:noFill/>
              </a:ln>
              <a:solidFill>
                <a:srgbClr val="898989"/>
              </a:solidFill>
              <a:effectLst/>
              <a:uLnTx/>
              <a:uFillTx/>
              <a:latin typeface="Cambria Math" charset="0"/>
              <a:ea typeface="ＭＳ Ｐゴシック" charset="0"/>
              <a:cs typeface="Cambria Math" charset="0"/>
            </a:endParaRPr>
          </a:p>
        </p:txBody>
      </p:sp>
      <p:sp>
        <p:nvSpPr>
          <p:cNvPr id="239643" name="Title 1"/>
          <p:cNvSpPr>
            <a:spLocks noGrp="1"/>
          </p:cNvSpPr>
          <p:nvPr>
            <p:ph type="title"/>
          </p:nvPr>
        </p:nvSpPr>
        <p:spPr>
          <a:xfrm>
            <a:off x="228600" y="-14288"/>
            <a:ext cx="8915400" cy="1066801"/>
          </a:xfrm>
        </p:spPr>
        <p:txBody>
          <a:bodyPr/>
          <a:lstStyle/>
          <a:p>
            <a:r>
              <a:rPr lang="en-US" sz="3600" b="0" dirty="0">
                <a:solidFill>
                  <a:schemeClr val="accent6">
                    <a:lumMod val="50000"/>
                  </a:schemeClr>
                </a:solidFill>
                <a:latin typeface="Garamond" charset="0"/>
              </a:rPr>
              <a:t>Modern Memory is Prone to Disturbance Errors</a:t>
            </a:r>
          </a:p>
        </p:txBody>
      </p:sp>
      <p:sp>
        <p:nvSpPr>
          <p:cNvPr id="30" name="Rectangle 29"/>
          <p:cNvSpPr/>
          <p:nvPr/>
        </p:nvSpPr>
        <p:spPr>
          <a:xfrm>
            <a:off x="107950" y="6239053"/>
            <a:ext cx="856850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a:ea typeface="ＭＳ Ｐゴシック" charset="0"/>
                <a:cs typeface="ＭＳ Ｐゴシック" charset="0"/>
                <a:hlinkClick r:id="rId3"/>
              </a:rPr>
              <a:t>Flipping Bits in Memory Without Accessing Them: An Experimental Study of DRAM Disturbance Errors</a:t>
            </a:r>
            <a:r>
              <a:rPr kumimoji="0" lang="en-US" sz="1800" b="0" i="0" u="none" strike="noStrike" kern="1200" cap="none" spc="0" normalizeH="0" baseline="0" noProof="0" dirty="0">
                <a:ln>
                  <a:noFill/>
                </a:ln>
                <a:solidFill>
                  <a:srgbClr val="0000FF"/>
                </a:solidFill>
                <a:effectLst/>
                <a:uLnTx/>
                <a:uFillTx/>
                <a:latin typeface="Calibri"/>
                <a:ea typeface="ＭＳ Ｐゴシック" charset="0"/>
                <a:cs typeface="ＭＳ Ｐゴシック" charset="0"/>
              </a:rPr>
              <a:t>,</a:t>
            </a:r>
            <a:r>
              <a:rPr kumimoji="0" lang="en-US" sz="1800" b="0" i="0" u="none" strike="noStrike" kern="1200" cap="none" spc="0" normalizeH="0" baseline="0" noProof="0" dirty="0">
                <a:ln>
                  <a:noFill/>
                </a:ln>
                <a:solidFill>
                  <a:prstClr val="black"/>
                </a:solidFill>
                <a:effectLst/>
                <a:uLnTx/>
                <a:uFillTx/>
                <a:latin typeface="Tahoma" charset="0"/>
                <a:ea typeface="ＭＳ Ｐゴシック" charset="0"/>
                <a:cs typeface="ＭＳ Ｐゴシック" charset="0"/>
              </a:rPr>
              <a:t> </a:t>
            </a:r>
            <a:r>
              <a:rPr kumimoji="0" lang="en-US" sz="1800" b="0" i="0" u="none" strike="noStrike" kern="1200" cap="none" spc="0" normalizeH="0" baseline="0" noProof="0" dirty="0">
                <a:ln>
                  <a:noFill/>
                </a:ln>
                <a:solidFill>
                  <a:prstClr val="black"/>
                </a:solidFill>
                <a:effectLst/>
                <a:uLnTx/>
                <a:uFillTx/>
                <a:latin typeface="Calibri"/>
                <a:ea typeface="ＭＳ Ｐゴシック" charset="0"/>
                <a:cs typeface="ＭＳ Ｐゴシック" charset="0"/>
              </a:rPr>
              <a:t>(Kim et al., ISCA 2014)</a:t>
            </a:r>
          </a:p>
        </p:txBody>
      </p:sp>
    </p:spTree>
    <p:extLst>
      <p:ext uri="{BB962C8B-B14F-4D97-AF65-F5344CB8AC3E}">
        <p14:creationId xmlns:p14="http://schemas.microsoft.com/office/powerpoint/2010/main" val="9029740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750"/>
                                        <p:tgtEl>
                                          <p:spTgt spid="22"/>
                                        </p:tgtEl>
                                      </p:cBhvr>
                                    </p:animEffect>
                                  </p:childTnLst>
                                </p:cTn>
                              </p:par>
                              <p:par>
                                <p:cTn id="8" presetID="7" presetClass="emph" presetSubtype="2" fill="hold" nodeType="withEffect">
                                  <p:stCondLst>
                                    <p:cond delay="0"/>
                                  </p:stCondLst>
                                  <p:childTnLst>
                                    <p:animClr clrSpc="rgb" dir="cw">
                                      <p:cBhvr>
                                        <p:cTn id="9" dur="750" fill="hold"/>
                                        <p:tgtEl>
                                          <p:spTgt spid="11"/>
                                        </p:tgtEl>
                                        <p:attrNameLst>
                                          <p:attrName>stroke.color</p:attrName>
                                        </p:attrNameLst>
                                      </p:cBhvr>
                                      <p:to>
                                        <a:srgbClr val="FF0000"/>
                                      </p:to>
                                    </p:animClr>
                                    <p:set>
                                      <p:cBhvr>
                                        <p:cTn id="10" dur="750" fill="hold"/>
                                        <p:tgtEl>
                                          <p:spTgt spid="11"/>
                                        </p:tgtEl>
                                        <p:attrNameLst>
                                          <p:attrName>stroke.on</p:attrName>
                                        </p:attrNameLst>
                                      </p:cBhvr>
                                      <p:to>
                                        <p:strVal val="true"/>
                                      </p:to>
                                    </p:set>
                                  </p:childTnLst>
                                </p:cTn>
                              </p:par>
                              <p:par>
                                <p:cTn id="11" presetID="1" presetClass="emph" presetSubtype="2" fill="hold" nodeType="withEffect">
                                  <p:stCondLst>
                                    <p:cond delay="0"/>
                                  </p:stCondLst>
                                  <p:childTnLst>
                                    <p:animClr clrSpc="rgb" dir="cw">
                                      <p:cBhvr>
                                        <p:cTn id="12" dur="750" fill="hold"/>
                                        <p:tgtEl>
                                          <p:spTgt spid="17"/>
                                        </p:tgtEl>
                                        <p:attrNameLst>
                                          <p:attrName>fillcolor</p:attrName>
                                        </p:attrNameLst>
                                      </p:cBhvr>
                                      <p:to>
                                        <a:srgbClr val="FF0000"/>
                                      </p:to>
                                    </p:animClr>
                                    <p:set>
                                      <p:cBhvr>
                                        <p:cTn id="13" dur="750" fill="hold"/>
                                        <p:tgtEl>
                                          <p:spTgt spid="17"/>
                                        </p:tgtEl>
                                        <p:attrNameLst>
                                          <p:attrName>fill.type</p:attrName>
                                        </p:attrNameLst>
                                      </p:cBhvr>
                                      <p:to>
                                        <p:strVal val="solid"/>
                                      </p:to>
                                    </p:set>
                                    <p:set>
                                      <p:cBhvr>
                                        <p:cTn id="14" dur="750" fill="hold"/>
                                        <p:tgtEl>
                                          <p:spTgt spid="17"/>
                                        </p:tgtEl>
                                        <p:attrNameLst>
                                          <p:attrName>fill.on</p:attrName>
                                        </p:attrNameLst>
                                      </p:cBhvr>
                                      <p:to>
                                        <p:strVal val="true"/>
                                      </p:to>
                                    </p:set>
                                  </p:childTnLst>
                                </p:cTn>
                              </p:par>
                              <p:par>
                                <p:cTn id="15" presetID="10"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750"/>
                                        <p:tgtEl>
                                          <p:spTgt spid="3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22"/>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par>
                                <p:cTn id="25" presetID="7" presetClass="emph" presetSubtype="2" fill="hold" nodeType="withEffect">
                                  <p:stCondLst>
                                    <p:cond delay="0"/>
                                  </p:stCondLst>
                                  <p:childTnLst>
                                    <p:animClr clrSpc="rgb" dir="cw">
                                      <p:cBhvr>
                                        <p:cTn id="26" dur="500" fill="hold"/>
                                        <p:tgtEl>
                                          <p:spTgt spid="11"/>
                                        </p:tgtEl>
                                        <p:attrNameLst>
                                          <p:attrName>stroke.color</p:attrName>
                                        </p:attrNameLst>
                                      </p:cBhvr>
                                      <p:to>
                                        <a:srgbClr val="595959"/>
                                      </p:to>
                                    </p:animClr>
                                    <p:set>
                                      <p:cBhvr>
                                        <p:cTn id="27" dur="500" fill="hold"/>
                                        <p:tgtEl>
                                          <p:spTgt spid="11"/>
                                        </p:tgtEl>
                                        <p:attrNameLst>
                                          <p:attrName>stroke.on</p:attrName>
                                        </p:attrNameLst>
                                      </p:cBhvr>
                                      <p:to>
                                        <p:strVal val="true"/>
                                      </p:to>
                                    </p:set>
                                  </p:childTnLst>
                                </p:cTn>
                              </p:par>
                              <p:par>
                                <p:cTn id="28" presetID="1" presetClass="emph" presetSubtype="2" fill="hold" nodeType="withEffect">
                                  <p:stCondLst>
                                    <p:cond delay="0"/>
                                  </p:stCondLst>
                                  <p:childTnLst>
                                    <p:animClr clrSpc="rgb" dir="cw">
                                      <p:cBhvr>
                                        <p:cTn id="29" dur="500" fill="hold"/>
                                        <p:tgtEl>
                                          <p:spTgt spid="17"/>
                                        </p:tgtEl>
                                        <p:attrNameLst>
                                          <p:attrName>fillcolor</p:attrName>
                                        </p:attrNameLst>
                                      </p:cBhvr>
                                      <p:to>
                                        <a:srgbClr val="FFFFFF"/>
                                      </p:to>
                                    </p:animClr>
                                    <p:set>
                                      <p:cBhvr>
                                        <p:cTn id="30" dur="500" fill="hold"/>
                                        <p:tgtEl>
                                          <p:spTgt spid="17"/>
                                        </p:tgtEl>
                                        <p:attrNameLst>
                                          <p:attrName>fill.type</p:attrName>
                                        </p:attrNameLst>
                                      </p:cBhvr>
                                      <p:to>
                                        <p:strVal val="solid"/>
                                      </p:to>
                                    </p:set>
                                    <p:set>
                                      <p:cBhvr>
                                        <p:cTn id="31" dur="500" fill="hold"/>
                                        <p:tgtEl>
                                          <p:spTgt spid="17"/>
                                        </p:tgtEl>
                                        <p:attrNameLst>
                                          <p:attrName>fill.on</p:attrName>
                                        </p:attrNameLst>
                                      </p:cBhvr>
                                      <p:to>
                                        <p:strVal val="true"/>
                                      </p:to>
                                    </p:set>
                                  </p:childTnLst>
                                </p:cTn>
                              </p:par>
                              <p:par>
                                <p:cTn id="32" presetID="1" presetClass="exit" presetSubtype="0" fill="hold" grpId="1" nodeType="withEffect">
                                  <p:stCondLst>
                                    <p:cond delay="0"/>
                                  </p:stCondLst>
                                  <p:childTnLst>
                                    <p:set>
                                      <p:cBhvr>
                                        <p:cTn id="33" dur="1" fill="hold">
                                          <p:stCondLst>
                                            <p:cond delay="0"/>
                                          </p:stCondLst>
                                        </p:cTn>
                                        <p:tgtEl>
                                          <p:spTgt spid="35"/>
                                        </p:tgtEl>
                                        <p:attrNameLst>
                                          <p:attrName>style.visibility</p:attrName>
                                        </p:attrNameLst>
                                      </p:cBhvr>
                                      <p:to>
                                        <p:strVal val="hidden"/>
                                      </p:to>
                                    </p:set>
                                  </p:childTnLst>
                                </p:cTn>
                              </p:par>
                              <p:par>
                                <p:cTn id="34" presetID="10" presetClass="entr" presetSubtype="0" fill="hold" grpId="0" nodeType="withEffect">
                                  <p:stCondLst>
                                    <p:cond delay="25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250"/>
                                        <p:tgtEl>
                                          <p:spTgt spid="2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8"/>
                                        </p:tgtEl>
                                        <p:attrNameLst>
                                          <p:attrName>style.visibility</p:attrName>
                                        </p:attrNameLst>
                                      </p:cBhvr>
                                      <p:to>
                                        <p:strVal val="hidden"/>
                                      </p:to>
                                    </p:set>
                                  </p:childTnLst>
                                </p:cTn>
                              </p:par>
                              <p:par>
                                <p:cTn id="41" presetID="1" presetClass="entr" presetSubtype="0" fill="hold" grpId="2"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7" presetClass="emph" presetSubtype="2" fill="hold" nodeType="withEffect">
                                  <p:stCondLst>
                                    <p:cond delay="0"/>
                                  </p:stCondLst>
                                  <p:childTnLst>
                                    <p:animClr clrSpc="rgb" dir="cw">
                                      <p:cBhvr>
                                        <p:cTn id="46" dur="10" fill="hold"/>
                                        <p:tgtEl>
                                          <p:spTgt spid="11"/>
                                        </p:tgtEl>
                                        <p:attrNameLst>
                                          <p:attrName>stroke.color</p:attrName>
                                        </p:attrNameLst>
                                      </p:cBhvr>
                                      <p:to>
                                        <a:srgbClr val="FF0000"/>
                                      </p:to>
                                    </p:animClr>
                                    <p:set>
                                      <p:cBhvr>
                                        <p:cTn id="47" dur="10" fill="hold"/>
                                        <p:tgtEl>
                                          <p:spTgt spid="11"/>
                                        </p:tgtEl>
                                        <p:attrNameLst>
                                          <p:attrName>stroke.on</p:attrName>
                                        </p:attrNameLst>
                                      </p:cBhvr>
                                      <p:to>
                                        <p:strVal val="true"/>
                                      </p:to>
                                    </p:set>
                                  </p:childTnLst>
                                </p:cTn>
                              </p:par>
                              <p:par>
                                <p:cTn id="48" presetID="1" presetClass="emph" presetSubtype="2" fill="hold" nodeType="withEffect">
                                  <p:stCondLst>
                                    <p:cond delay="0"/>
                                  </p:stCondLst>
                                  <p:childTnLst>
                                    <p:animClr clrSpc="rgb" dir="cw">
                                      <p:cBhvr>
                                        <p:cTn id="49" dur="10" fill="hold"/>
                                        <p:tgtEl>
                                          <p:spTgt spid="17"/>
                                        </p:tgtEl>
                                        <p:attrNameLst>
                                          <p:attrName>fillcolor</p:attrName>
                                        </p:attrNameLst>
                                      </p:cBhvr>
                                      <p:to>
                                        <a:srgbClr val="FF0000"/>
                                      </p:to>
                                    </p:animClr>
                                    <p:set>
                                      <p:cBhvr>
                                        <p:cTn id="50" dur="10" fill="hold"/>
                                        <p:tgtEl>
                                          <p:spTgt spid="17"/>
                                        </p:tgtEl>
                                        <p:attrNameLst>
                                          <p:attrName>fill.type</p:attrName>
                                        </p:attrNameLst>
                                      </p:cBhvr>
                                      <p:to>
                                        <p:strVal val="solid"/>
                                      </p:to>
                                    </p:set>
                                    <p:set>
                                      <p:cBhvr>
                                        <p:cTn id="51" dur="10" fill="hold"/>
                                        <p:tgtEl>
                                          <p:spTgt spid="17"/>
                                        </p:tgtEl>
                                        <p:attrNameLst>
                                          <p:attrName>fill.on</p:attrName>
                                        </p:attrNameLst>
                                      </p:cBhvr>
                                      <p:to>
                                        <p:strVal val="true"/>
                                      </p:to>
                                    </p:set>
                                  </p:childTnLst>
                                </p:cTn>
                              </p:par>
                              <p:par>
                                <p:cTn id="52" presetID="1" presetClass="exit" presetSubtype="0" fill="hold" grpId="3" nodeType="withEffect">
                                  <p:stCondLst>
                                    <p:cond delay="500"/>
                                  </p:stCondLst>
                                  <p:childTnLst>
                                    <p:set>
                                      <p:cBhvr>
                                        <p:cTn id="53" dur="1" fill="hold">
                                          <p:stCondLst>
                                            <p:cond delay="0"/>
                                          </p:stCondLst>
                                        </p:cTn>
                                        <p:tgtEl>
                                          <p:spTgt spid="22"/>
                                        </p:tgtEl>
                                        <p:attrNameLst>
                                          <p:attrName>style.visibility</p:attrName>
                                        </p:attrNameLst>
                                      </p:cBhvr>
                                      <p:to>
                                        <p:strVal val="hidden"/>
                                      </p:to>
                                    </p:set>
                                  </p:childTnLst>
                                </p:cTn>
                              </p:par>
                              <p:par>
                                <p:cTn id="54" presetID="1" presetClass="entr" presetSubtype="0" fill="hold" grpId="2" nodeType="withEffect">
                                  <p:stCondLst>
                                    <p:cond delay="500"/>
                                  </p:stCondLst>
                                  <p:childTnLst>
                                    <p:set>
                                      <p:cBhvr>
                                        <p:cTn id="55" dur="1" fill="hold">
                                          <p:stCondLst>
                                            <p:cond delay="0"/>
                                          </p:stCondLst>
                                        </p:cTn>
                                        <p:tgtEl>
                                          <p:spTgt spid="21"/>
                                        </p:tgtEl>
                                        <p:attrNameLst>
                                          <p:attrName>style.visibility</p:attrName>
                                        </p:attrNameLst>
                                      </p:cBhvr>
                                      <p:to>
                                        <p:strVal val="visible"/>
                                      </p:to>
                                    </p:set>
                                  </p:childTnLst>
                                </p:cTn>
                              </p:par>
                              <p:par>
                                <p:cTn id="56" presetID="7" presetClass="emph" presetSubtype="2" fill="hold" nodeType="withEffect">
                                  <p:stCondLst>
                                    <p:cond delay="500"/>
                                  </p:stCondLst>
                                  <p:childTnLst>
                                    <p:animClr clrSpc="rgb" dir="cw">
                                      <p:cBhvr>
                                        <p:cTn id="57" dur="10" fill="hold"/>
                                        <p:tgtEl>
                                          <p:spTgt spid="11"/>
                                        </p:tgtEl>
                                        <p:attrNameLst>
                                          <p:attrName>stroke.color</p:attrName>
                                        </p:attrNameLst>
                                      </p:cBhvr>
                                      <p:to>
                                        <a:srgbClr val="595959"/>
                                      </p:to>
                                    </p:animClr>
                                    <p:set>
                                      <p:cBhvr>
                                        <p:cTn id="58" dur="10" fill="hold"/>
                                        <p:tgtEl>
                                          <p:spTgt spid="11"/>
                                        </p:tgtEl>
                                        <p:attrNameLst>
                                          <p:attrName>stroke.on</p:attrName>
                                        </p:attrNameLst>
                                      </p:cBhvr>
                                      <p:to>
                                        <p:strVal val="true"/>
                                      </p:to>
                                    </p:set>
                                  </p:childTnLst>
                                </p:cTn>
                              </p:par>
                              <p:par>
                                <p:cTn id="59" presetID="1" presetClass="emph" presetSubtype="2" fill="hold" nodeType="withEffect">
                                  <p:stCondLst>
                                    <p:cond delay="500"/>
                                  </p:stCondLst>
                                  <p:childTnLst>
                                    <p:animClr clrSpc="rgb" dir="cw">
                                      <p:cBhvr>
                                        <p:cTn id="60" dur="10" fill="hold"/>
                                        <p:tgtEl>
                                          <p:spTgt spid="17"/>
                                        </p:tgtEl>
                                        <p:attrNameLst>
                                          <p:attrName>fillcolor</p:attrName>
                                        </p:attrNameLst>
                                      </p:cBhvr>
                                      <p:to>
                                        <a:srgbClr val="FFFFFF"/>
                                      </p:to>
                                    </p:animClr>
                                    <p:set>
                                      <p:cBhvr>
                                        <p:cTn id="61" dur="10" fill="hold"/>
                                        <p:tgtEl>
                                          <p:spTgt spid="17"/>
                                        </p:tgtEl>
                                        <p:attrNameLst>
                                          <p:attrName>fill.type</p:attrName>
                                        </p:attrNameLst>
                                      </p:cBhvr>
                                      <p:to>
                                        <p:strVal val="solid"/>
                                      </p:to>
                                    </p:set>
                                    <p:set>
                                      <p:cBhvr>
                                        <p:cTn id="62" dur="10" fill="hold"/>
                                        <p:tgtEl>
                                          <p:spTgt spid="17"/>
                                        </p:tgtEl>
                                        <p:attrNameLst>
                                          <p:attrName>fill.on</p:attrName>
                                        </p:attrNameLst>
                                      </p:cBhvr>
                                      <p:to>
                                        <p:strVal val="true"/>
                                      </p:to>
                                    </p:set>
                                  </p:childTnLst>
                                </p:cTn>
                              </p:par>
                              <p:par>
                                <p:cTn id="63" presetID="1" presetClass="entr" presetSubtype="0" fill="hold" grpId="9" nodeType="withEffect">
                                  <p:stCondLst>
                                    <p:cond delay="1000"/>
                                  </p:stCondLst>
                                  <p:childTnLst>
                                    <p:set>
                                      <p:cBhvr>
                                        <p:cTn id="64" dur="1" fill="hold">
                                          <p:stCondLst>
                                            <p:cond delay="0"/>
                                          </p:stCondLst>
                                        </p:cTn>
                                        <p:tgtEl>
                                          <p:spTgt spid="22"/>
                                        </p:tgtEl>
                                        <p:attrNameLst>
                                          <p:attrName>style.visibility</p:attrName>
                                        </p:attrNameLst>
                                      </p:cBhvr>
                                      <p:to>
                                        <p:strVal val="visible"/>
                                      </p:to>
                                    </p:set>
                                  </p:childTnLst>
                                </p:cTn>
                              </p:par>
                              <p:par>
                                <p:cTn id="65" presetID="1" presetClass="exit" presetSubtype="0" fill="hold" grpId="3" nodeType="withEffect">
                                  <p:stCondLst>
                                    <p:cond delay="1000"/>
                                  </p:stCondLst>
                                  <p:childTnLst>
                                    <p:set>
                                      <p:cBhvr>
                                        <p:cTn id="66" dur="1" fill="hold">
                                          <p:stCondLst>
                                            <p:cond delay="0"/>
                                          </p:stCondLst>
                                        </p:cTn>
                                        <p:tgtEl>
                                          <p:spTgt spid="21"/>
                                        </p:tgtEl>
                                        <p:attrNameLst>
                                          <p:attrName>style.visibility</p:attrName>
                                        </p:attrNameLst>
                                      </p:cBhvr>
                                      <p:to>
                                        <p:strVal val="hidden"/>
                                      </p:to>
                                    </p:set>
                                  </p:childTnLst>
                                </p:cTn>
                              </p:par>
                              <p:par>
                                <p:cTn id="67" presetID="7" presetClass="emph" presetSubtype="2" fill="hold" nodeType="withEffect">
                                  <p:stCondLst>
                                    <p:cond delay="1000"/>
                                  </p:stCondLst>
                                  <p:childTnLst>
                                    <p:animClr clrSpc="rgb" dir="cw">
                                      <p:cBhvr>
                                        <p:cTn id="68" dur="10" fill="hold"/>
                                        <p:tgtEl>
                                          <p:spTgt spid="11"/>
                                        </p:tgtEl>
                                        <p:attrNameLst>
                                          <p:attrName>stroke.color</p:attrName>
                                        </p:attrNameLst>
                                      </p:cBhvr>
                                      <p:to>
                                        <a:srgbClr val="FF0000"/>
                                      </p:to>
                                    </p:animClr>
                                    <p:set>
                                      <p:cBhvr>
                                        <p:cTn id="69" dur="10" fill="hold"/>
                                        <p:tgtEl>
                                          <p:spTgt spid="11"/>
                                        </p:tgtEl>
                                        <p:attrNameLst>
                                          <p:attrName>stroke.on</p:attrName>
                                        </p:attrNameLst>
                                      </p:cBhvr>
                                      <p:to>
                                        <p:strVal val="true"/>
                                      </p:to>
                                    </p:set>
                                  </p:childTnLst>
                                </p:cTn>
                              </p:par>
                              <p:par>
                                <p:cTn id="70" presetID="1" presetClass="emph" presetSubtype="2" fill="hold" nodeType="withEffect">
                                  <p:stCondLst>
                                    <p:cond delay="1000"/>
                                  </p:stCondLst>
                                  <p:childTnLst>
                                    <p:animClr clrSpc="rgb" dir="cw">
                                      <p:cBhvr>
                                        <p:cTn id="71" dur="10" fill="hold"/>
                                        <p:tgtEl>
                                          <p:spTgt spid="17"/>
                                        </p:tgtEl>
                                        <p:attrNameLst>
                                          <p:attrName>fillcolor</p:attrName>
                                        </p:attrNameLst>
                                      </p:cBhvr>
                                      <p:to>
                                        <a:srgbClr val="FF0000"/>
                                      </p:to>
                                    </p:animClr>
                                    <p:set>
                                      <p:cBhvr>
                                        <p:cTn id="72" dur="10" fill="hold"/>
                                        <p:tgtEl>
                                          <p:spTgt spid="17"/>
                                        </p:tgtEl>
                                        <p:attrNameLst>
                                          <p:attrName>fill.type</p:attrName>
                                        </p:attrNameLst>
                                      </p:cBhvr>
                                      <p:to>
                                        <p:strVal val="solid"/>
                                      </p:to>
                                    </p:set>
                                    <p:set>
                                      <p:cBhvr>
                                        <p:cTn id="73" dur="10" fill="hold"/>
                                        <p:tgtEl>
                                          <p:spTgt spid="17"/>
                                        </p:tgtEl>
                                        <p:attrNameLst>
                                          <p:attrName>fill.on</p:attrName>
                                        </p:attrNameLst>
                                      </p:cBhvr>
                                      <p:to>
                                        <p:strVal val="true"/>
                                      </p:to>
                                    </p:set>
                                  </p:childTnLst>
                                </p:cTn>
                              </p:par>
                              <p:par>
                                <p:cTn id="74" presetID="1" presetClass="exit" presetSubtype="0" fill="hold" grpId="4" nodeType="withEffect">
                                  <p:stCondLst>
                                    <p:cond delay="1500"/>
                                  </p:stCondLst>
                                  <p:childTnLst>
                                    <p:set>
                                      <p:cBhvr>
                                        <p:cTn id="75" dur="1" fill="hold">
                                          <p:stCondLst>
                                            <p:cond delay="0"/>
                                          </p:stCondLst>
                                        </p:cTn>
                                        <p:tgtEl>
                                          <p:spTgt spid="22"/>
                                        </p:tgtEl>
                                        <p:attrNameLst>
                                          <p:attrName>style.visibility</p:attrName>
                                        </p:attrNameLst>
                                      </p:cBhvr>
                                      <p:to>
                                        <p:strVal val="hidden"/>
                                      </p:to>
                                    </p:set>
                                  </p:childTnLst>
                                </p:cTn>
                              </p:par>
                              <p:par>
                                <p:cTn id="76" presetID="1" presetClass="entr" presetSubtype="0" fill="hold" grpId="4" nodeType="withEffect">
                                  <p:stCondLst>
                                    <p:cond delay="1500"/>
                                  </p:stCondLst>
                                  <p:childTnLst>
                                    <p:set>
                                      <p:cBhvr>
                                        <p:cTn id="77" dur="1" fill="hold">
                                          <p:stCondLst>
                                            <p:cond delay="0"/>
                                          </p:stCondLst>
                                        </p:cTn>
                                        <p:tgtEl>
                                          <p:spTgt spid="21"/>
                                        </p:tgtEl>
                                        <p:attrNameLst>
                                          <p:attrName>style.visibility</p:attrName>
                                        </p:attrNameLst>
                                      </p:cBhvr>
                                      <p:to>
                                        <p:strVal val="visible"/>
                                      </p:to>
                                    </p:set>
                                  </p:childTnLst>
                                </p:cTn>
                              </p:par>
                              <p:par>
                                <p:cTn id="78" presetID="7" presetClass="emph" presetSubtype="2" fill="hold" nodeType="withEffect">
                                  <p:stCondLst>
                                    <p:cond delay="1500"/>
                                  </p:stCondLst>
                                  <p:childTnLst>
                                    <p:animClr clrSpc="rgb" dir="cw">
                                      <p:cBhvr>
                                        <p:cTn id="79" dur="10" fill="hold"/>
                                        <p:tgtEl>
                                          <p:spTgt spid="11"/>
                                        </p:tgtEl>
                                        <p:attrNameLst>
                                          <p:attrName>stroke.color</p:attrName>
                                        </p:attrNameLst>
                                      </p:cBhvr>
                                      <p:to>
                                        <a:srgbClr val="595959"/>
                                      </p:to>
                                    </p:animClr>
                                    <p:set>
                                      <p:cBhvr>
                                        <p:cTn id="80" dur="10" fill="hold"/>
                                        <p:tgtEl>
                                          <p:spTgt spid="11"/>
                                        </p:tgtEl>
                                        <p:attrNameLst>
                                          <p:attrName>stroke.on</p:attrName>
                                        </p:attrNameLst>
                                      </p:cBhvr>
                                      <p:to>
                                        <p:strVal val="true"/>
                                      </p:to>
                                    </p:set>
                                  </p:childTnLst>
                                </p:cTn>
                              </p:par>
                              <p:par>
                                <p:cTn id="81" presetID="1" presetClass="emph" presetSubtype="2" fill="hold" nodeType="withEffect">
                                  <p:stCondLst>
                                    <p:cond delay="1500"/>
                                  </p:stCondLst>
                                  <p:childTnLst>
                                    <p:animClr clrSpc="rgb" dir="cw">
                                      <p:cBhvr>
                                        <p:cTn id="82" dur="10" fill="hold"/>
                                        <p:tgtEl>
                                          <p:spTgt spid="17"/>
                                        </p:tgtEl>
                                        <p:attrNameLst>
                                          <p:attrName>fillcolor</p:attrName>
                                        </p:attrNameLst>
                                      </p:cBhvr>
                                      <p:to>
                                        <a:srgbClr val="FFFFFF"/>
                                      </p:to>
                                    </p:animClr>
                                    <p:set>
                                      <p:cBhvr>
                                        <p:cTn id="83" dur="10" fill="hold"/>
                                        <p:tgtEl>
                                          <p:spTgt spid="17"/>
                                        </p:tgtEl>
                                        <p:attrNameLst>
                                          <p:attrName>fill.type</p:attrName>
                                        </p:attrNameLst>
                                      </p:cBhvr>
                                      <p:to>
                                        <p:strVal val="solid"/>
                                      </p:to>
                                    </p:set>
                                    <p:set>
                                      <p:cBhvr>
                                        <p:cTn id="84" dur="10" fill="hold"/>
                                        <p:tgtEl>
                                          <p:spTgt spid="17"/>
                                        </p:tgtEl>
                                        <p:attrNameLst>
                                          <p:attrName>fill.on</p:attrName>
                                        </p:attrNameLst>
                                      </p:cBhvr>
                                      <p:to>
                                        <p:strVal val="true"/>
                                      </p:to>
                                    </p:set>
                                  </p:childTnLst>
                                </p:cTn>
                              </p:par>
                              <p:par>
                                <p:cTn id="85" presetID="1" presetClass="entr" presetSubtype="0" fill="hold" grpId="5" nodeType="withEffect">
                                  <p:stCondLst>
                                    <p:cond delay="2000"/>
                                  </p:stCondLst>
                                  <p:childTnLst>
                                    <p:set>
                                      <p:cBhvr>
                                        <p:cTn id="86" dur="1" fill="hold">
                                          <p:stCondLst>
                                            <p:cond delay="0"/>
                                          </p:stCondLst>
                                        </p:cTn>
                                        <p:tgtEl>
                                          <p:spTgt spid="22"/>
                                        </p:tgtEl>
                                        <p:attrNameLst>
                                          <p:attrName>style.visibility</p:attrName>
                                        </p:attrNameLst>
                                      </p:cBhvr>
                                      <p:to>
                                        <p:strVal val="visible"/>
                                      </p:to>
                                    </p:set>
                                  </p:childTnLst>
                                </p:cTn>
                              </p:par>
                              <p:par>
                                <p:cTn id="87" presetID="1" presetClass="exit" presetSubtype="0" fill="hold" grpId="5" nodeType="withEffect">
                                  <p:stCondLst>
                                    <p:cond delay="2000"/>
                                  </p:stCondLst>
                                  <p:childTnLst>
                                    <p:set>
                                      <p:cBhvr>
                                        <p:cTn id="88" dur="1" fill="hold">
                                          <p:stCondLst>
                                            <p:cond delay="0"/>
                                          </p:stCondLst>
                                        </p:cTn>
                                        <p:tgtEl>
                                          <p:spTgt spid="21"/>
                                        </p:tgtEl>
                                        <p:attrNameLst>
                                          <p:attrName>style.visibility</p:attrName>
                                        </p:attrNameLst>
                                      </p:cBhvr>
                                      <p:to>
                                        <p:strVal val="hidden"/>
                                      </p:to>
                                    </p:set>
                                  </p:childTnLst>
                                </p:cTn>
                              </p:par>
                              <p:par>
                                <p:cTn id="89" presetID="7" presetClass="emph" presetSubtype="2" fill="hold" nodeType="withEffect">
                                  <p:stCondLst>
                                    <p:cond delay="2000"/>
                                  </p:stCondLst>
                                  <p:childTnLst>
                                    <p:animClr clrSpc="rgb" dir="cw">
                                      <p:cBhvr>
                                        <p:cTn id="90" dur="10" fill="hold"/>
                                        <p:tgtEl>
                                          <p:spTgt spid="11"/>
                                        </p:tgtEl>
                                        <p:attrNameLst>
                                          <p:attrName>stroke.color</p:attrName>
                                        </p:attrNameLst>
                                      </p:cBhvr>
                                      <p:to>
                                        <a:srgbClr val="FF0000"/>
                                      </p:to>
                                    </p:animClr>
                                    <p:set>
                                      <p:cBhvr>
                                        <p:cTn id="91" dur="10" fill="hold"/>
                                        <p:tgtEl>
                                          <p:spTgt spid="11"/>
                                        </p:tgtEl>
                                        <p:attrNameLst>
                                          <p:attrName>stroke.on</p:attrName>
                                        </p:attrNameLst>
                                      </p:cBhvr>
                                      <p:to>
                                        <p:strVal val="true"/>
                                      </p:to>
                                    </p:set>
                                  </p:childTnLst>
                                </p:cTn>
                              </p:par>
                              <p:par>
                                <p:cTn id="92" presetID="1" presetClass="emph" presetSubtype="2" fill="hold" nodeType="withEffect">
                                  <p:stCondLst>
                                    <p:cond delay="2000"/>
                                  </p:stCondLst>
                                  <p:childTnLst>
                                    <p:animClr clrSpc="rgb" dir="cw">
                                      <p:cBhvr>
                                        <p:cTn id="93" dur="10" fill="hold"/>
                                        <p:tgtEl>
                                          <p:spTgt spid="17"/>
                                        </p:tgtEl>
                                        <p:attrNameLst>
                                          <p:attrName>fillcolor</p:attrName>
                                        </p:attrNameLst>
                                      </p:cBhvr>
                                      <p:to>
                                        <a:srgbClr val="FF0000"/>
                                      </p:to>
                                    </p:animClr>
                                    <p:set>
                                      <p:cBhvr>
                                        <p:cTn id="94" dur="10" fill="hold"/>
                                        <p:tgtEl>
                                          <p:spTgt spid="17"/>
                                        </p:tgtEl>
                                        <p:attrNameLst>
                                          <p:attrName>fill.type</p:attrName>
                                        </p:attrNameLst>
                                      </p:cBhvr>
                                      <p:to>
                                        <p:strVal val="solid"/>
                                      </p:to>
                                    </p:set>
                                    <p:set>
                                      <p:cBhvr>
                                        <p:cTn id="95" dur="10" fill="hold"/>
                                        <p:tgtEl>
                                          <p:spTgt spid="17"/>
                                        </p:tgtEl>
                                        <p:attrNameLst>
                                          <p:attrName>fill.on</p:attrName>
                                        </p:attrNameLst>
                                      </p:cBhvr>
                                      <p:to>
                                        <p:strVal val="true"/>
                                      </p:to>
                                    </p:set>
                                  </p:childTnLst>
                                </p:cTn>
                              </p:par>
                              <p:par>
                                <p:cTn id="96" presetID="1" presetClass="exit" presetSubtype="0" fill="hold" grpId="6" nodeType="withEffect">
                                  <p:stCondLst>
                                    <p:cond delay="2500"/>
                                  </p:stCondLst>
                                  <p:childTnLst>
                                    <p:set>
                                      <p:cBhvr>
                                        <p:cTn id="97" dur="1" fill="hold">
                                          <p:stCondLst>
                                            <p:cond delay="0"/>
                                          </p:stCondLst>
                                        </p:cTn>
                                        <p:tgtEl>
                                          <p:spTgt spid="22"/>
                                        </p:tgtEl>
                                        <p:attrNameLst>
                                          <p:attrName>style.visibility</p:attrName>
                                        </p:attrNameLst>
                                      </p:cBhvr>
                                      <p:to>
                                        <p:strVal val="hidden"/>
                                      </p:to>
                                    </p:set>
                                  </p:childTnLst>
                                </p:cTn>
                              </p:par>
                              <p:par>
                                <p:cTn id="98" presetID="1" presetClass="entr" presetSubtype="0" fill="hold" grpId="6" nodeType="withEffect">
                                  <p:stCondLst>
                                    <p:cond delay="2500"/>
                                  </p:stCondLst>
                                  <p:childTnLst>
                                    <p:set>
                                      <p:cBhvr>
                                        <p:cTn id="99" dur="1" fill="hold">
                                          <p:stCondLst>
                                            <p:cond delay="0"/>
                                          </p:stCondLst>
                                        </p:cTn>
                                        <p:tgtEl>
                                          <p:spTgt spid="21"/>
                                        </p:tgtEl>
                                        <p:attrNameLst>
                                          <p:attrName>style.visibility</p:attrName>
                                        </p:attrNameLst>
                                      </p:cBhvr>
                                      <p:to>
                                        <p:strVal val="visible"/>
                                      </p:to>
                                    </p:set>
                                  </p:childTnLst>
                                </p:cTn>
                              </p:par>
                              <p:par>
                                <p:cTn id="100" presetID="7" presetClass="emph" presetSubtype="2" fill="hold" nodeType="withEffect">
                                  <p:stCondLst>
                                    <p:cond delay="2500"/>
                                  </p:stCondLst>
                                  <p:childTnLst>
                                    <p:animClr clrSpc="rgb" dir="cw">
                                      <p:cBhvr>
                                        <p:cTn id="101" dur="10" fill="hold"/>
                                        <p:tgtEl>
                                          <p:spTgt spid="11"/>
                                        </p:tgtEl>
                                        <p:attrNameLst>
                                          <p:attrName>stroke.color</p:attrName>
                                        </p:attrNameLst>
                                      </p:cBhvr>
                                      <p:to>
                                        <a:srgbClr val="595959"/>
                                      </p:to>
                                    </p:animClr>
                                    <p:set>
                                      <p:cBhvr>
                                        <p:cTn id="102" dur="10" fill="hold"/>
                                        <p:tgtEl>
                                          <p:spTgt spid="11"/>
                                        </p:tgtEl>
                                        <p:attrNameLst>
                                          <p:attrName>stroke.on</p:attrName>
                                        </p:attrNameLst>
                                      </p:cBhvr>
                                      <p:to>
                                        <p:strVal val="true"/>
                                      </p:to>
                                    </p:set>
                                  </p:childTnLst>
                                </p:cTn>
                              </p:par>
                              <p:par>
                                <p:cTn id="103" presetID="1" presetClass="emph" presetSubtype="2" fill="hold" nodeType="withEffect">
                                  <p:stCondLst>
                                    <p:cond delay="2500"/>
                                  </p:stCondLst>
                                  <p:childTnLst>
                                    <p:animClr clrSpc="rgb" dir="cw">
                                      <p:cBhvr>
                                        <p:cTn id="104" dur="10" fill="hold"/>
                                        <p:tgtEl>
                                          <p:spTgt spid="17"/>
                                        </p:tgtEl>
                                        <p:attrNameLst>
                                          <p:attrName>fillcolor</p:attrName>
                                        </p:attrNameLst>
                                      </p:cBhvr>
                                      <p:to>
                                        <a:srgbClr val="FFFFFF"/>
                                      </p:to>
                                    </p:animClr>
                                    <p:set>
                                      <p:cBhvr>
                                        <p:cTn id="105" dur="10" fill="hold"/>
                                        <p:tgtEl>
                                          <p:spTgt spid="17"/>
                                        </p:tgtEl>
                                        <p:attrNameLst>
                                          <p:attrName>fill.type</p:attrName>
                                        </p:attrNameLst>
                                      </p:cBhvr>
                                      <p:to>
                                        <p:strVal val="solid"/>
                                      </p:to>
                                    </p:set>
                                    <p:set>
                                      <p:cBhvr>
                                        <p:cTn id="106" dur="10" fill="hold"/>
                                        <p:tgtEl>
                                          <p:spTgt spid="17"/>
                                        </p:tgtEl>
                                        <p:attrNameLst>
                                          <p:attrName>fill.on</p:attrName>
                                        </p:attrNameLst>
                                      </p:cBhvr>
                                      <p:to>
                                        <p:strVal val="true"/>
                                      </p:to>
                                    </p:set>
                                  </p:childTnLst>
                                </p:cTn>
                              </p:par>
                              <p:par>
                                <p:cTn id="107" presetID="1" presetClass="entr" presetSubtype="0" fill="hold" grpId="7" nodeType="withEffect">
                                  <p:stCondLst>
                                    <p:cond delay="3000"/>
                                  </p:stCondLst>
                                  <p:childTnLst>
                                    <p:set>
                                      <p:cBhvr>
                                        <p:cTn id="108" dur="1" fill="hold">
                                          <p:stCondLst>
                                            <p:cond delay="0"/>
                                          </p:stCondLst>
                                        </p:cTn>
                                        <p:tgtEl>
                                          <p:spTgt spid="22"/>
                                        </p:tgtEl>
                                        <p:attrNameLst>
                                          <p:attrName>style.visibility</p:attrName>
                                        </p:attrNameLst>
                                      </p:cBhvr>
                                      <p:to>
                                        <p:strVal val="visible"/>
                                      </p:to>
                                    </p:set>
                                  </p:childTnLst>
                                </p:cTn>
                              </p:par>
                              <p:par>
                                <p:cTn id="109" presetID="1" presetClass="exit" presetSubtype="0" fill="hold" grpId="7" nodeType="withEffect">
                                  <p:stCondLst>
                                    <p:cond delay="3000"/>
                                  </p:stCondLst>
                                  <p:childTnLst>
                                    <p:set>
                                      <p:cBhvr>
                                        <p:cTn id="110" dur="1" fill="hold">
                                          <p:stCondLst>
                                            <p:cond delay="0"/>
                                          </p:stCondLst>
                                        </p:cTn>
                                        <p:tgtEl>
                                          <p:spTgt spid="21"/>
                                        </p:tgtEl>
                                        <p:attrNameLst>
                                          <p:attrName>style.visibility</p:attrName>
                                        </p:attrNameLst>
                                      </p:cBhvr>
                                      <p:to>
                                        <p:strVal val="hidden"/>
                                      </p:to>
                                    </p:set>
                                  </p:childTnLst>
                                </p:cTn>
                              </p:par>
                              <p:par>
                                <p:cTn id="111" presetID="7" presetClass="emph" presetSubtype="2" fill="hold" nodeType="withEffect">
                                  <p:stCondLst>
                                    <p:cond delay="3000"/>
                                  </p:stCondLst>
                                  <p:childTnLst>
                                    <p:animClr clrSpc="rgb" dir="cw">
                                      <p:cBhvr>
                                        <p:cTn id="112" dur="10" fill="hold"/>
                                        <p:tgtEl>
                                          <p:spTgt spid="11"/>
                                        </p:tgtEl>
                                        <p:attrNameLst>
                                          <p:attrName>stroke.color</p:attrName>
                                        </p:attrNameLst>
                                      </p:cBhvr>
                                      <p:to>
                                        <a:srgbClr val="FF0000"/>
                                      </p:to>
                                    </p:animClr>
                                    <p:set>
                                      <p:cBhvr>
                                        <p:cTn id="113" dur="10" fill="hold"/>
                                        <p:tgtEl>
                                          <p:spTgt spid="11"/>
                                        </p:tgtEl>
                                        <p:attrNameLst>
                                          <p:attrName>stroke.on</p:attrName>
                                        </p:attrNameLst>
                                      </p:cBhvr>
                                      <p:to>
                                        <p:strVal val="true"/>
                                      </p:to>
                                    </p:set>
                                  </p:childTnLst>
                                </p:cTn>
                              </p:par>
                              <p:par>
                                <p:cTn id="114" presetID="1" presetClass="emph" presetSubtype="2" fill="hold" nodeType="withEffect">
                                  <p:stCondLst>
                                    <p:cond delay="3000"/>
                                  </p:stCondLst>
                                  <p:childTnLst>
                                    <p:animClr clrSpc="rgb" dir="cw">
                                      <p:cBhvr>
                                        <p:cTn id="115" dur="10" fill="hold"/>
                                        <p:tgtEl>
                                          <p:spTgt spid="17"/>
                                        </p:tgtEl>
                                        <p:attrNameLst>
                                          <p:attrName>fillcolor</p:attrName>
                                        </p:attrNameLst>
                                      </p:cBhvr>
                                      <p:to>
                                        <a:srgbClr val="FF0000"/>
                                      </p:to>
                                    </p:animClr>
                                    <p:set>
                                      <p:cBhvr>
                                        <p:cTn id="116" dur="10" fill="hold"/>
                                        <p:tgtEl>
                                          <p:spTgt spid="17"/>
                                        </p:tgtEl>
                                        <p:attrNameLst>
                                          <p:attrName>fill.type</p:attrName>
                                        </p:attrNameLst>
                                      </p:cBhvr>
                                      <p:to>
                                        <p:strVal val="solid"/>
                                      </p:to>
                                    </p:set>
                                    <p:set>
                                      <p:cBhvr>
                                        <p:cTn id="117" dur="10" fill="hold"/>
                                        <p:tgtEl>
                                          <p:spTgt spid="17"/>
                                        </p:tgtEl>
                                        <p:attrNameLst>
                                          <p:attrName>fill.on</p:attrName>
                                        </p:attrNameLst>
                                      </p:cBhvr>
                                      <p:to>
                                        <p:strVal val="true"/>
                                      </p:to>
                                    </p:set>
                                  </p:childTnLst>
                                </p:cTn>
                              </p:par>
                              <p:par>
                                <p:cTn id="118" presetID="1" presetClass="exit" presetSubtype="0" fill="hold" grpId="8" nodeType="withEffect">
                                  <p:stCondLst>
                                    <p:cond delay="3500"/>
                                  </p:stCondLst>
                                  <p:childTnLst>
                                    <p:set>
                                      <p:cBhvr>
                                        <p:cTn id="119" dur="1" fill="hold">
                                          <p:stCondLst>
                                            <p:cond delay="0"/>
                                          </p:stCondLst>
                                        </p:cTn>
                                        <p:tgtEl>
                                          <p:spTgt spid="22"/>
                                        </p:tgtEl>
                                        <p:attrNameLst>
                                          <p:attrName>style.visibility</p:attrName>
                                        </p:attrNameLst>
                                      </p:cBhvr>
                                      <p:to>
                                        <p:strVal val="hidden"/>
                                      </p:to>
                                    </p:set>
                                  </p:childTnLst>
                                </p:cTn>
                              </p:par>
                              <p:par>
                                <p:cTn id="120" presetID="1" presetClass="entr" presetSubtype="0" fill="hold" grpId="8" nodeType="withEffect">
                                  <p:stCondLst>
                                    <p:cond delay="3500"/>
                                  </p:stCondLst>
                                  <p:childTnLst>
                                    <p:set>
                                      <p:cBhvr>
                                        <p:cTn id="121" dur="1" fill="hold">
                                          <p:stCondLst>
                                            <p:cond delay="0"/>
                                          </p:stCondLst>
                                        </p:cTn>
                                        <p:tgtEl>
                                          <p:spTgt spid="21"/>
                                        </p:tgtEl>
                                        <p:attrNameLst>
                                          <p:attrName>style.visibility</p:attrName>
                                        </p:attrNameLst>
                                      </p:cBhvr>
                                      <p:to>
                                        <p:strVal val="visible"/>
                                      </p:to>
                                    </p:set>
                                  </p:childTnLst>
                                </p:cTn>
                              </p:par>
                              <p:par>
                                <p:cTn id="122" presetID="7" presetClass="emph" presetSubtype="2" fill="hold" nodeType="withEffect">
                                  <p:stCondLst>
                                    <p:cond delay="3500"/>
                                  </p:stCondLst>
                                  <p:childTnLst>
                                    <p:animClr clrSpc="rgb" dir="cw">
                                      <p:cBhvr>
                                        <p:cTn id="123" dur="10" fill="hold"/>
                                        <p:tgtEl>
                                          <p:spTgt spid="11"/>
                                        </p:tgtEl>
                                        <p:attrNameLst>
                                          <p:attrName>stroke.color</p:attrName>
                                        </p:attrNameLst>
                                      </p:cBhvr>
                                      <p:to>
                                        <a:srgbClr val="595959"/>
                                      </p:to>
                                    </p:animClr>
                                    <p:set>
                                      <p:cBhvr>
                                        <p:cTn id="124" dur="10" fill="hold"/>
                                        <p:tgtEl>
                                          <p:spTgt spid="11"/>
                                        </p:tgtEl>
                                        <p:attrNameLst>
                                          <p:attrName>stroke.on</p:attrName>
                                        </p:attrNameLst>
                                      </p:cBhvr>
                                      <p:to>
                                        <p:strVal val="true"/>
                                      </p:to>
                                    </p:set>
                                  </p:childTnLst>
                                </p:cTn>
                              </p:par>
                              <p:par>
                                <p:cTn id="125" presetID="1" presetClass="emph" presetSubtype="2" fill="hold" nodeType="withEffect">
                                  <p:stCondLst>
                                    <p:cond delay="3500"/>
                                  </p:stCondLst>
                                  <p:childTnLst>
                                    <p:animClr clrSpc="rgb" dir="cw">
                                      <p:cBhvr>
                                        <p:cTn id="126" dur="10" fill="hold"/>
                                        <p:tgtEl>
                                          <p:spTgt spid="17"/>
                                        </p:tgtEl>
                                        <p:attrNameLst>
                                          <p:attrName>fillcolor</p:attrName>
                                        </p:attrNameLst>
                                      </p:cBhvr>
                                      <p:to>
                                        <a:srgbClr val="FFFFFF"/>
                                      </p:to>
                                    </p:animClr>
                                    <p:set>
                                      <p:cBhvr>
                                        <p:cTn id="127" dur="10" fill="hold"/>
                                        <p:tgtEl>
                                          <p:spTgt spid="17"/>
                                        </p:tgtEl>
                                        <p:attrNameLst>
                                          <p:attrName>fill.type</p:attrName>
                                        </p:attrNameLst>
                                      </p:cBhvr>
                                      <p:to>
                                        <p:strVal val="solid"/>
                                      </p:to>
                                    </p:set>
                                    <p:set>
                                      <p:cBhvr>
                                        <p:cTn id="128" dur="10" fill="hold"/>
                                        <p:tgtEl>
                                          <p:spTgt spid="17"/>
                                        </p:tgtEl>
                                        <p:attrNameLst>
                                          <p:attrName>fill.on</p:attrName>
                                        </p:attrNameLst>
                                      </p:cBhvr>
                                      <p:to>
                                        <p:strVal val="true"/>
                                      </p:to>
                                    </p:set>
                                  </p:childTnLst>
                                </p:cTn>
                              </p:par>
                              <p:par>
                                <p:cTn id="129" presetID="1" presetClass="entr" presetSubtype="0" fill="hold" grpId="10" nodeType="withEffect">
                                  <p:stCondLst>
                                    <p:cond delay="4000"/>
                                  </p:stCondLst>
                                  <p:childTnLst>
                                    <p:set>
                                      <p:cBhvr>
                                        <p:cTn id="130" dur="1" fill="hold">
                                          <p:stCondLst>
                                            <p:cond delay="0"/>
                                          </p:stCondLst>
                                        </p:cTn>
                                        <p:tgtEl>
                                          <p:spTgt spid="22"/>
                                        </p:tgtEl>
                                        <p:attrNameLst>
                                          <p:attrName>style.visibility</p:attrName>
                                        </p:attrNameLst>
                                      </p:cBhvr>
                                      <p:to>
                                        <p:strVal val="visible"/>
                                      </p:to>
                                    </p:set>
                                  </p:childTnLst>
                                </p:cTn>
                              </p:par>
                              <p:par>
                                <p:cTn id="131" presetID="1" presetClass="exit" presetSubtype="0" fill="hold" grpId="9" nodeType="withEffect">
                                  <p:stCondLst>
                                    <p:cond delay="4000"/>
                                  </p:stCondLst>
                                  <p:childTnLst>
                                    <p:set>
                                      <p:cBhvr>
                                        <p:cTn id="132" dur="1" fill="hold">
                                          <p:stCondLst>
                                            <p:cond delay="0"/>
                                          </p:stCondLst>
                                        </p:cTn>
                                        <p:tgtEl>
                                          <p:spTgt spid="21"/>
                                        </p:tgtEl>
                                        <p:attrNameLst>
                                          <p:attrName>style.visibility</p:attrName>
                                        </p:attrNameLst>
                                      </p:cBhvr>
                                      <p:to>
                                        <p:strVal val="hidden"/>
                                      </p:to>
                                    </p:set>
                                  </p:childTnLst>
                                </p:cTn>
                              </p:par>
                              <p:par>
                                <p:cTn id="133" presetID="7" presetClass="emph" presetSubtype="2" fill="hold" nodeType="withEffect">
                                  <p:stCondLst>
                                    <p:cond delay="4000"/>
                                  </p:stCondLst>
                                  <p:childTnLst>
                                    <p:animClr clrSpc="rgb" dir="cw">
                                      <p:cBhvr>
                                        <p:cTn id="134" dur="10" fill="hold"/>
                                        <p:tgtEl>
                                          <p:spTgt spid="11"/>
                                        </p:tgtEl>
                                        <p:attrNameLst>
                                          <p:attrName>stroke.color</p:attrName>
                                        </p:attrNameLst>
                                      </p:cBhvr>
                                      <p:to>
                                        <a:srgbClr val="FF0000"/>
                                      </p:to>
                                    </p:animClr>
                                    <p:set>
                                      <p:cBhvr>
                                        <p:cTn id="135" dur="10" fill="hold"/>
                                        <p:tgtEl>
                                          <p:spTgt spid="11"/>
                                        </p:tgtEl>
                                        <p:attrNameLst>
                                          <p:attrName>stroke.on</p:attrName>
                                        </p:attrNameLst>
                                      </p:cBhvr>
                                      <p:to>
                                        <p:strVal val="true"/>
                                      </p:to>
                                    </p:set>
                                  </p:childTnLst>
                                </p:cTn>
                              </p:par>
                              <p:par>
                                <p:cTn id="136" presetID="1" presetClass="emph" presetSubtype="2" fill="hold" nodeType="withEffect">
                                  <p:stCondLst>
                                    <p:cond delay="4000"/>
                                  </p:stCondLst>
                                  <p:childTnLst>
                                    <p:animClr clrSpc="rgb" dir="cw">
                                      <p:cBhvr>
                                        <p:cTn id="137" dur="10" fill="hold"/>
                                        <p:tgtEl>
                                          <p:spTgt spid="17"/>
                                        </p:tgtEl>
                                        <p:attrNameLst>
                                          <p:attrName>fillcolor</p:attrName>
                                        </p:attrNameLst>
                                      </p:cBhvr>
                                      <p:to>
                                        <a:srgbClr val="FF0000"/>
                                      </p:to>
                                    </p:animClr>
                                    <p:set>
                                      <p:cBhvr>
                                        <p:cTn id="138" dur="10" fill="hold"/>
                                        <p:tgtEl>
                                          <p:spTgt spid="17"/>
                                        </p:tgtEl>
                                        <p:attrNameLst>
                                          <p:attrName>fill.type</p:attrName>
                                        </p:attrNameLst>
                                      </p:cBhvr>
                                      <p:to>
                                        <p:strVal val="solid"/>
                                      </p:to>
                                    </p:set>
                                    <p:set>
                                      <p:cBhvr>
                                        <p:cTn id="139" dur="10" fill="hold"/>
                                        <p:tgtEl>
                                          <p:spTgt spid="17"/>
                                        </p:tgtEl>
                                        <p:attrNameLst>
                                          <p:attrName>fill.on</p:attrName>
                                        </p:attrNameLst>
                                      </p:cBhvr>
                                      <p:to>
                                        <p:strVal val="true"/>
                                      </p:to>
                                    </p:set>
                                  </p:childTnLst>
                                </p:cTn>
                              </p:par>
                              <p:par>
                                <p:cTn id="140" presetID="1" presetClass="exit" presetSubtype="0" fill="hold" grpId="11" nodeType="withEffect">
                                  <p:stCondLst>
                                    <p:cond delay="4500"/>
                                  </p:stCondLst>
                                  <p:childTnLst>
                                    <p:set>
                                      <p:cBhvr>
                                        <p:cTn id="141" dur="1" fill="hold">
                                          <p:stCondLst>
                                            <p:cond delay="0"/>
                                          </p:stCondLst>
                                        </p:cTn>
                                        <p:tgtEl>
                                          <p:spTgt spid="22"/>
                                        </p:tgtEl>
                                        <p:attrNameLst>
                                          <p:attrName>style.visibility</p:attrName>
                                        </p:attrNameLst>
                                      </p:cBhvr>
                                      <p:to>
                                        <p:strVal val="hidden"/>
                                      </p:to>
                                    </p:set>
                                  </p:childTnLst>
                                </p:cTn>
                              </p:par>
                              <p:par>
                                <p:cTn id="142" presetID="1" presetClass="entr" presetSubtype="0" fill="hold" grpId="10" nodeType="withEffect">
                                  <p:stCondLst>
                                    <p:cond delay="4500"/>
                                  </p:stCondLst>
                                  <p:childTnLst>
                                    <p:set>
                                      <p:cBhvr>
                                        <p:cTn id="143" dur="1" fill="hold">
                                          <p:stCondLst>
                                            <p:cond delay="0"/>
                                          </p:stCondLst>
                                        </p:cTn>
                                        <p:tgtEl>
                                          <p:spTgt spid="21"/>
                                        </p:tgtEl>
                                        <p:attrNameLst>
                                          <p:attrName>style.visibility</p:attrName>
                                        </p:attrNameLst>
                                      </p:cBhvr>
                                      <p:to>
                                        <p:strVal val="visible"/>
                                      </p:to>
                                    </p:set>
                                  </p:childTnLst>
                                </p:cTn>
                              </p:par>
                              <p:par>
                                <p:cTn id="144" presetID="7" presetClass="emph" presetSubtype="2" fill="hold" nodeType="withEffect">
                                  <p:stCondLst>
                                    <p:cond delay="4500"/>
                                  </p:stCondLst>
                                  <p:childTnLst>
                                    <p:animClr clrSpc="rgb" dir="cw">
                                      <p:cBhvr>
                                        <p:cTn id="145" dur="10" fill="hold"/>
                                        <p:tgtEl>
                                          <p:spTgt spid="11"/>
                                        </p:tgtEl>
                                        <p:attrNameLst>
                                          <p:attrName>stroke.color</p:attrName>
                                        </p:attrNameLst>
                                      </p:cBhvr>
                                      <p:to>
                                        <a:srgbClr val="FF0000"/>
                                      </p:to>
                                    </p:animClr>
                                    <p:set>
                                      <p:cBhvr>
                                        <p:cTn id="146" dur="10" fill="hold"/>
                                        <p:tgtEl>
                                          <p:spTgt spid="11"/>
                                        </p:tgtEl>
                                        <p:attrNameLst>
                                          <p:attrName>stroke.on</p:attrName>
                                        </p:attrNameLst>
                                      </p:cBhvr>
                                      <p:to>
                                        <p:strVal val="true"/>
                                      </p:to>
                                    </p:set>
                                  </p:childTnLst>
                                </p:cTn>
                              </p:par>
                              <p:par>
                                <p:cTn id="147" presetID="1" presetClass="emph" presetSubtype="2" fill="hold" nodeType="withEffect">
                                  <p:stCondLst>
                                    <p:cond delay="4500"/>
                                  </p:stCondLst>
                                  <p:childTnLst>
                                    <p:animClr clrSpc="rgb" dir="cw">
                                      <p:cBhvr>
                                        <p:cTn id="148" dur="10" fill="hold"/>
                                        <p:tgtEl>
                                          <p:spTgt spid="17"/>
                                        </p:tgtEl>
                                        <p:attrNameLst>
                                          <p:attrName>fillcolor</p:attrName>
                                        </p:attrNameLst>
                                      </p:cBhvr>
                                      <p:to>
                                        <a:srgbClr val="FFFFFF"/>
                                      </p:to>
                                    </p:animClr>
                                    <p:set>
                                      <p:cBhvr>
                                        <p:cTn id="149" dur="10" fill="hold"/>
                                        <p:tgtEl>
                                          <p:spTgt spid="17"/>
                                        </p:tgtEl>
                                        <p:attrNameLst>
                                          <p:attrName>fill.type</p:attrName>
                                        </p:attrNameLst>
                                      </p:cBhvr>
                                      <p:to>
                                        <p:strVal val="solid"/>
                                      </p:to>
                                    </p:set>
                                    <p:set>
                                      <p:cBhvr>
                                        <p:cTn id="150" dur="10" fill="hold"/>
                                        <p:tgtEl>
                                          <p:spTgt spid="17"/>
                                        </p:tgtEl>
                                        <p:attrNameLst>
                                          <p:attrName>fill.on</p:attrName>
                                        </p:attrNameLst>
                                      </p:cBhvr>
                                      <p:to>
                                        <p:strVal val="true"/>
                                      </p:to>
                                    </p:set>
                                  </p:childTnLst>
                                </p:cTn>
                              </p:par>
                              <p:par>
                                <p:cTn id="151" presetID="1" presetClass="entr" presetSubtype="0" fill="hold" grpId="12" nodeType="withEffect">
                                  <p:stCondLst>
                                    <p:cond delay="5000"/>
                                  </p:stCondLst>
                                  <p:childTnLst>
                                    <p:set>
                                      <p:cBhvr>
                                        <p:cTn id="152" dur="1" fill="hold">
                                          <p:stCondLst>
                                            <p:cond delay="0"/>
                                          </p:stCondLst>
                                        </p:cTn>
                                        <p:tgtEl>
                                          <p:spTgt spid="22"/>
                                        </p:tgtEl>
                                        <p:attrNameLst>
                                          <p:attrName>style.visibility</p:attrName>
                                        </p:attrNameLst>
                                      </p:cBhvr>
                                      <p:to>
                                        <p:strVal val="visible"/>
                                      </p:to>
                                    </p:set>
                                  </p:childTnLst>
                                </p:cTn>
                              </p:par>
                              <p:par>
                                <p:cTn id="153" presetID="1" presetClass="exit" presetSubtype="0" fill="hold" grpId="11" nodeType="withEffect">
                                  <p:stCondLst>
                                    <p:cond delay="5000"/>
                                  </p:stCondLst>
                                  <p:childTnLst>
                                    <p:set>
                                      <p:cBhvr>
                                        <p:cTn id="154" dur="1" fill="hold">
                                          <p:stCondLst>
                                            <p:cond delay="0"/>
                                          </p:stCondLst>
                                        </p:cTn>
                                        <p:tgtEl>
                                          <p:spTgt spid="21"/>
                                        </p:tgtEl>
                                        <p:attrNameLst>
                                          <p:attrName>style.visibility</p:attrName>
                                        </p:attrNameLst>
                                      </p:cBhvr>
                                      <p:to>
                                        <p:strVal val="hidden"/>
                                      </p:to>
                                    </p:set>
                                  </p:childTnLst>
                                </p:cTn>
                              </p:par>
                              <p:par>
                                <p:cTn id="155" presetID="7" presetClass="emph" presetSubtype="2" fill="hold" nodeType="withEffect">
                                  <p:stCondLst>
                                    <p:cond delay="5000"/>
                                  </p:stCondLst>
                                  <p:childTnLst>
                                    <p:animClr clrSpc="rgb" dir="cw">
                                      <p:cBhvr>
                                        <p:cTn id="156" dur="10" fill="hold"/>
                                        <p:tgtEl>
                                          <p:spTgt spid="11"/>
                                        </p:tgtEl>
                                        <p:attrNameLst>
                                          <p:attrName>stroke.color</p:attrName>
                                        </p:attrNameLst>
                                      </p:cBhvr>
                                      <p:to>
                                        <a:srgbClr val="FF0000"/>
                                      </p:to>
                                    </p:animClr>
                                    <p:set>
                                      <p:cBhvr>
                                        <p:cTn id="157" dur="10" fill="hold"/>
                                        <p:tgtEl>
                                          <p:spTgt spid="11"/>
                                        </p:tgtEl>
                                        <p:attrNameLst>
                                          <p:attrName>stroke.on</p:attrName>
                                        </p:attrNameLst>
                                      </p:cBhvr>
                                      <p:to>
                                        <p:strVal val="true"/>
                                      </p:to>
                                    </p:set>
                                  </p:childTnLst>
                                </p:cTn>
                              </p:par>
                              <p:par>
                                <p:cTn id="158" presetID="1" presetClass="emph" presetSubtype="2" fill="hold" nodeType="withEffect">
                                  <p:stCondLst>
                                    <p:cond delay="5000"/>
                                  </p:stCondLst>
                                  <p:childTnLst>
                                    <p:animClr clrSpc="rgb" dir="cw">
                                      <p:cBhvr>
                                        <p:cTn id="159" dur="10" fill="hold"/>
                                        <p:tgtEl>
                                          <p:spTgt spid="17"/>
                                        </p:tgtEl>
                                        <p:attrNameLst>
                                          <p:attrName>fillcolor</p:attrName>
                                        </p:attrNameLst>
                                      </p:cBhvr>
                                      <p:to>
                                        <a:srgbClr val="FF0000"/>
                                      </p:to>
                                    </p:animClr>
                                    <p:set>
                                      <p:cBhvr>
                                        <p:cTn id="160" dur="10" fill="hold"/>
                                        <p:tgtEl>
                                          <p:spTgt spid="17"/>
                                        </p:tgtEl>
                                        <p:attrNameLst>
                                          <p:attrName>fill.type</p:attrName>
                                        </p:attrNameLst>
                                      </p:cBhvr>
                                      <p:to>
                                        <p:strVal val="solid"/>
                                      </p:to>
                                    </p:set>
                                    <p:set>
                                      <p:cBhvr>
                                        <p:cTn id="161" dur="10" fill="hold"/>
                                        <p:tgtEl>
                                          <p:spTgt spid="17"/>
                                        </p:tgtEl>
                                        <p:attrNameLst>
                                          <p:attrName>fill.on</p:attrName>
                                        </p:attrNameLst>
                                      </p:cBhvr>
                                      <p:to>
                                        <p:strVal val="true"/>
                                      </p:to>
                                    </p:set>
                                  </p:childTnLst>
                                </p:cTn>
                              </p:par>
                              <p:par>
                                <p:cTn id="162" presetID="10" presetClass="entr" presetSubtype="0" fill="hold" nodeType="withEffect">
                                  <p:stCondLst>
                                    <p:cond delay="1500"/>
                                  </p:stCondLst>
                                  <p:childTnLst>
                                    <p:set>
                                      <p:cBhvr>
                                        <p:cTn id="163" dur="1" fill="hold">
                                          <p:stCondLst>
                                            <p:cond delay="0"/>
                                          </p:stCondLst>
                                        </p:cTn>
                                        <p:tgtEl>
                                          <p:spTgt spid="23"/>
                                        </p:tgtEl>
                                        <p:attrNameLst>
                                          <p:attrName>style.visibility</p:attrName>
                                        </p:attrNameLst>
                                      </p:cBhvr>
                                      <p:to>
                                        <p:strVal val="visible"/>
                                      </p:to>
                                    </p:set>
                                    <p:animEffect transition="in" filter="fade">
                                      <p:cBhvr>
                                        <p:cTn id="164" dur="3000"/>
                                        <p:tgtEl>
                                          <p:spTgt spid="23"/>
                                        </p:tgtEl>
                                      </p:cBhvr>
                                    </p:animEffect>
                                  </p:childTnLst>
                                </p:cTn>
                              </p:par>
                              <p:par>
                                <p:cTn id="165" presetID="10" presetClass="entr" presetSubtype="0" fill="hold" nodeType="withEffect">
                                  <p:stCondLst>
                                    <p:cond delay="2000"/>
                                  </p:stCondLst>
                                  <p:childTnLst>
                                    <p:set>
                                      <p:cBhvr>
                                        <p:cTn id="166" dur="1" fill="hold">
                                          <p:stCondLst>
                                            <p:cond delay="0"/>
                                          </p:stCondLst>
                                        </p:cTn>
                                        <p:tgtEl>
                                          <p:spTgt spid="24"/>
                                        </p:tgtEl>
                                        <p:attrNameLst>
                                          <p:attrName>style.visibility</p:attrName>
                                        </p:attrNameLst>
                                      </p:cBhvr>
                                      <p:to>
                                        <p:strVal val="visible"/>
                                      </p:to>
                                    </p:set>
                                    <p:animEffect transition="in" filter="fade">
                                      <p:cBhvr>
                                        <p:cTn id="167" dur="3000"/>
                                        <p:tgtEl>
                                          <p:spTgt spid="24"/>
                                        </p:tgtEl>
                                      </p:cBhvr>
                                    </p:animEffect>
                                  </p:childTnLst>
                                </p:cTn>
                              </p:par>
                              <p:par>
                                <p:cTn id="168" presetID="10" presetClass="entr" presetSubtype="0" fill="hold" nodeType="withEffect">
                                  <p:stCondLst>
                                    <p:cond delay="2000"/>
                                  </p:stCondLst>
                                  <p:childTnLst>
                                    <p:set>
                                      <p:cBhvr>
                                        <p:cTn id="169" dur="1" fill="hold">
                                          <p:stCondLst>
                                            <p:cond delay="0"/>
                                          </p:stCondLst>
                                        </p:cTn>
                                        <p:tgtEl>
                                          <p:spTgt spid="27"/>
                                        </p:tgtEl>
                                        <p:attrNameLst>
                                          <p:attrName>style.visibility</p:attrName>
                                        </p:attrNameLst>
                                      </p:cBhvr>
                                      <p:to>
                                        <p:strVal val="visible"/>
                                      </p:to>
                                    </p:set>
                                    <p:animEffect transition="in" filter="fade">
                                      <p:cBhvr>
                                        <p:cTn id="170" dur="3000"/>
                                        <p:tgtEl>
                                          <p:spTgt spid="27"/>
                                        </p:tgtEl>
                                      </p:cBhvr>
                                    </p:animEffect>
                                  </p:childTnLst>
                                </p:cTn>
                              </p:par>
                              <p:par>
                                <p:cTn id="171" presetID="10" presetClass="entr" presetSubtype="0" fill="hold" nodeType="withEffect">
                                  <p:stCondLst>
                                    <p:cond delay="2500"/>
                                  </p:stCondLst>
                                  <p:childTnLst>
                                    <p:set>
                                      <p:cBhvr>
                                        <p:cTn id="172" dur="1" fill="hold">
                                          <p:stCondLst>
                                            <p:cond delay="0"/>
                                          </p:stCondLst>
                                        </p:cTn>
                                        <p:tgtEl>
                                          <p:spTgt spid="26"/>
                                        </p:tgtEl>
                                        <p:attrNameLst>
                                          <p:attrName>style.visibility</p:attrName>
                                        </p:attrNameLst>
                                      </p:cBhvr>
                                      <p:to>
                                        <p:strVal val="visible"/>
                                      </p:to>
                                    </p:set>
                                    <p:animEffect transition="in" filter="fade">
                                      <p:cBhvr>
                                        <p:cTn id="173" dur="3000"/>
                                        <p:tgtEl>
                                          <p:spTgt spid="26"/>
                                        </p:tgtEl>
                                      </p:cBhvr>
                                    </p:animEffect>
                                  </p:childTnLst>
                                </p:cTn>
                              </p:par>
                              <p:par>
                                <p:cTn id="174" presetID="10" presetClass="entr" presetSubtype="0" fill="hold" nodeType="withEffect">
                                  <p:stCondLst>
                                    <p:cond delay="2500"/>
                                  </p:stCondLst>
                                  <p:childTnLst>
                                    <p:set>
                                      <p:cBhvr>
                                        <p:cTn id="175" dur="1" fill="hold">
                                          <p:stCondLst>
                                            <p:cond delay="0"/>
                                          </p:stCondLst>
                                        </p:cTn>
                                        <p:tgtEl>
                                          <p:spTgt spid="25"/>
                                        </p:tgtEl>
                                        <p:attrNameLst>
                                          <p:attrName>style.visibility</p:attrName>
                                        </p:attrNameLst>
                                      </p:cBhvr>
                                      <p:to>
                                        <p:strVal val="visible"/>
                                      </p:to>
                                    </p:set>
                                    <p:animEffect transition="in" filter="fade">
                                      <p:cBhvr>
                                        <p:cTn id="176" dur="3000"/>
                                        <p:tgtEl>
                                          <p:spTgt spid="25"/>
                                        </p:tgtEl>
                                      </p:cBhvr>
                                    </p:animEffect>
                                  </p:childTnLst>
                                </p:cTn>
                              </p:par>
                            </p:childTnLst>
                          </p:cTn>
                        </p:par>
                      </p:childTnLst>
                    </p:cTn>
                  </p:par>
                  <p:par>
                    <p:cTn id="177" fill="hold" nodeType="clickPar">
                      <p:stCondLst>
                        <p:cond delay="indefinite"/>
                      </p:stCondLst>
                      <p:childTnLst>
                        <p:par>
                          <p:cTn id="178" fill="hold" nodeType="withGroup">
                            <p:stCondLst>
                              <p:cond delay="0"/>
                            </p:stCondLst>
                            <p:childTnLst>
                              <p:par>
                                <p:cTn id="179" presetID="22" presetClass="entr" presetSubtype="8" fill="hold" grpId="0" nodeType="clickEffect">
                                  <p:stCondLst>
                                    <p:cond delay="0"/>
                                  </p:stCondLst>
                                  <p:childTnLst>
                                    <p:set>
                                      <p:cBhvr>
                                        <p:cTn id="180" dur="1" fill="hold">
                                          <p:stCondLst>
                                            <p:cond delay="0"/>
                                          </p:stCondLst>
                                        </p:cTn>
                                        <p:tgtEl>
                                          <p:spTgt spid="33"/>
                                        </p:tgtEl>
                                        <p:attrNameLst>
                                          <p:attrName>style.visibility</p:attrName>
                                        </p:attrNameLst>
                                      </p:cBhvr>
                                      <p:to>
                                        <p:strVal val="visible"/>
                                      </p:to>
                                    </p:set>
                                    <p:animEffect transition="in" filter="wipe(left)">
                                      <p:cBhvr>
                                        <p:cTn id="181" dur="750"/>
                                        <p:tgtEl>
                                          <p:spTgt spid="33"/>
                                        </p:tgtEl>
                                      </p:cBhvr>
                                    </p:animEffect>
                                  </p:childTnLst>
                                </p:cTn>
                              </p:par>
                            </p:childTnLst>
                          </p:cTn>
                        </p:par>
                      </p:childTnLst>
                    </p:cTn>
                  </p:par>
                  <p:par>
                    <p:cTn id="182" fill="hold" nodeType="clickPar">
                      <p:stCondLst>
                        <p:cond delay="indefinite"/>
                      </p:stCondLst>
                      <p:childTnLst>
                        <p:par>
                          <p:cTn id="183" fill="hold" nodeType="withGroup">
                            <p:stCondLst>
                              <p:cond delay="0"/>
                            </p:stCondLst>
                            <p:childTnLst>
                              <p:par>
                                <p:cTn id="184" presetID="22" presetClass="entr" presetSubtype="8" fill="hold" grpId="0" nodeType="clickEffect">
                                  <p:stCondLst>
                                    <p:cond delay="0"/>
                                  </p:stCondLst>
                                  <p:childTnLst>
                                    <p:set>
                                      <p:cBhvr>
                                        <p:cTn id="185" dur="1" fill="hold">
                                          <p:stCondLst>
                                            <p:cond delay="0"/>
                                          </p:stCondLst>
                                        </p:cTn>
                                        <p:tgtEl>
                                          <p:spTgt spid="32"/>
                                        </p:tgtEl>
                                        <p:attrNameLst>
                                          <p:attrName>style.visibility</p:attrName>
                                        </p:attrNameLst>
                                      </p:cBhvr>
                                      <p:to>
                                        <p:strVal val="visible"/>
                                      </p:to>
                                    </p:set>
                                    <p:animEffect transition="in" filter="wipe(left)">
                                      <p:cBhvr>
                                        <p:cTn id="186" dur="750"/>
                                        <p:tgtEl>
                                          <p:spTgt spid="32"/>
                                        </p:tgtEl>
                                      </p:cBhvr>
                                    </p:animEffect>
                                  </p:childTnLst>
                                </p:cTn>
                              </p:par>
                              <p:par>
                                <p:cTn id="187" presetID="22" presetClass="entr" presetSubtype="8" fill="hold" grpId="0" nodeType="withEffect">
                                  <p:stCondLst>
                                    <p:cond delay="0"/>
                                  </p:stCondLst>
                                  <p:childTnLst>
                                    <p:set>
                                      <p:cBhvr>
                                        <p:cTn id="188" dur="1" fill="hold">
                                          <p:stCondLst>
                                            <p:cond delay="0"/>
                                          </p:stCondLst>
                                        </p:cTn>
                                        <p:tgtEl>
                                          <p:spTgt spid="31"/>
                                        </p:tgtEl>
                                        <p:attrNameLst>
                                          <p:attrName>style.visibility</p:attrName>
                                        </p:attrNameLst>
                                      </p:cBhvr>
                                      <p:to>
                                        <p:strVal val="visible"/>
                                      </p:to>
                                    </p:set>
                                    <p:animEffect transition="in" filter="wipe(left)">
                                      <p:cBhvr>
                                        <p:cTn id="189" dur="750"/>
                                        <p:tgtEl>
                                          <p:spTgt spid="31"/>
                                        </p:tgtEl>
                                      </p:cBhvr>
                                    </p:animEffect>
                                  </p:childTnLst>
                                </p:cTn>
                              </p:par>
                            </p:childTnLst>
                          </p:cTn>
                        </p:par>
                      </p:childTnLst>
                    </p:cTn>
                  </p:par>
                  <p:par>
                    <p:cTn id="190" fill="hold" nodeType="clickPar">
                      <p:stCondLst>
                        <p:cond delay="indefinite"/>
                      </p:stCondLst>
                      <p:childTnLst>
                        <p:par>
                          <p:cTn id="191" fill="hold" nodeType="withGroup">
                            <p:stCondLst>
                              <p:cond delay="0"/>
                            </p:stCondLst>
                            <p:childTnLst>
                              <p:par>
                                <p:cTn id="192" presetID="1" presetClass="entr" presetSubtype="0" fill="hold" grpId="0" nodeType="clickEffect">
                                  <p:stCondLst>
                                    <p:cond delay="0"/>
                                  </p:stCondLst>
                                  <p:childTnLst>
                                    <p:set>
                                      <p:cBhvr>
                                        <p:cTn id="193"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21" grpId="2"/>
      <p:bldP spid="21" grpId="3"/>
      <p:bldP spid="21" grpId="4"/>
      <p:bldP spid="21" grpId="5"/>
      <p:bldP spid="21" grpId="6"/>
      <p:bldP spid="21" grpId="7"/>
      <p:bldP spid="21" grpId="8"/>
      <p:bldP spid="21" grpId="9"/>
      <p:bldP spid="21" grpId="10"/>
      <p:bldP spid="21" grpId="11"/>
      <p:bldP spid="22" grpId="0"/>
      <p:bldP spid="22" grpId="1"/>
      <p:bldP spid="22" grpId="2"/>
      <p:bldP spid="22" grpId="3"/>
      <p:bldP spid="22" grpId="4"/>
      <p:bldP spid="22" grpId="5"/>
      <p:bldP spid="22" grpId="6"/>
      <p:bldP spid="22" grpId="7"/>
      <p:bldP spid="22" grpId="8"/>
      <p:bldP spid="22" grpId="9"/>
      <p:bldP spid="22" grpId="10"/>
      <p:bldP spid="22" grpId="11"/>
      <p:bldP spid="22" grpId="12"/>
      <p:bldP spid="31" grpId="0" animBg="1"/>
      <p:bldP spid="32" grpId="0" animBg="1"/>
      <p:bldP spid="33" grpId="0" animBg="1"/>
      <p:bldP spid="34" grpId="0"/>
      <p:bldP spid="35" grpId="0"/>
      <p:bldP spid="35" grpId="1"/>
      <p:bldP spid="28" grpId="0"/>
      <p:bldP spid="28" grpId="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62000" y="2057399"/>
            <a:ext cx="2147590" cy="1295400"/>
            <a:chOff x="914400" y="2095500"/>
            <a:chExt cx="2147590" cy="1295400"/>
          </a:xfrm>
        </p:grpSpPr>
        <p:pic>
          <p:nvPicPr>
            <p:cNvPr id="7" name="Picture 6"/>
            <p:cNvPicPr>
              <a:picLocks noChangeAspect="1"/>
            </p:cNvPicPr>
            <p:nvPr/>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524000" y="2095500"/>
              <a:ext cx="1537990" cy="685800"/>
            </a:xfrm>
            <a:prstGeom prst="rect">
              <a:avLst/>
            </a:prstGeom>
            <a:noFill/>
            <a:ln>
              <a:noFill/>
            </a:ln>
          </p:spPr>
        </p:pic>
        <p:pic>
          <p:nvPicPr>
            <p:cNvPr id="8" name="Picture 7"/>
            <p:cNvPicPr>
              <a:picLocks noChangeAspect="1"/>
            </p:cNvPicPr>
            <p:nvPr/>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433810" y="2171700"/>
              <a:ext cx="1537990" cy="685800"/>
            </a:xfrm>
            <a:prstGeom prst="rect">
              <a:avLst/>
            </a:prstGeom>
            <a:noFill/>
            <a:ln>
              <a:noFill/>
            </a:ln>
          </p:spPr>
        </p:pic>
        <p:pic>
          <p:nvPicPr>
            <p:cNvPr id="9" name="Picture 8"/>
            <p:cNvPicPr>
              <a:picLocks noChangeAspect="1"/>
            </p:cNvPicPr>
            <p:nvPr/>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357610" y="2247900"/>
              <a:ext cx="1537990" cy="685800"/>
            </a:xfrm>
            <a:prstGeom prst="rect">
              <a:avLst/>
            </a:prstGeom>
            <a:noFill/>
            <a:ln>
              <a:noFill/>
            </a:ln>
          </p:spPr>
        </p:pic>
        <p:pic>
          <p:nvPicPr>
            <p:cNvPr id="10" name="Picture 9"/>
            <p:cNvPicPr>
              <a:picLocks noChangeAspect="1"/>
            </p:cNvPicPr>
            <p:nvPr/>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281410" y="2324100"/>
              <a:ext cx="1537990" cy="685800"/>
            </a:xfrm>
            <a:prstGeom prst="rect">
              <a:avLst/>
            </a:prstGeom>
            <a:noFill/>
            <a:ln>
              <a:noFill/>
            </a:ln>
          </p:spPr>
        </p:pic>
        <p:pic>
          <p:nvPicPr>
            <p:cNvPr id="11" name="Picture 10"/>
            <p:cNvPicPr>
              <a:picLocks noChangeAspect="1"/>
            </p:cNvPicPr>
            <p:nvPr/>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205210" y="2400300"/>
              <a:ext cx="1537990" cy="685800"/>
            </a:xfrm>
            <a:prstGeom prst="rect">
              <a:avLst/>
            </a:prstGeom>
            <a:noFill/>
            <a:ln>
              <a:noFill/>
            </a:ln>
          </p:spPr>
        </p:pic>
        <p:pic>
          <p:nvPicPr>
            <p:cNvPr id="12" name="Picture 11"/>
            <p:cNvPicPr>
              <a:picLocks noChangeAspect="1"/>
            </p:cNvPicPr>
            <p:nvPr/>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129010" y="2476500"/>
              <a:ext cx="1537990" cy="685800"/>
            </a:xfrm>
            <a:prstGeom prst="rect">
              <a:avLst/>
            </a:prstGeom>
            <a:noFill/>
            <a:ln>
              <a:noFill/>
            </a:ln>
          </p:spPr>
        </p:pic>
        <p:pic>
          <p:nvPicPr>
            <p:cNvPr id="13" name="Picture 12"/>
            <p:cNvPicPr>
              <a:picLocks noChangeAspect="1"/>
            </p:cNvPicPr>
            <p:nvPr/>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066800" y="2552700"/>
              <a:ext cx="1537990" cy="685800"/>
            </a:xfrm>
            <a:prstGeom prst="rect">
              <a:avLst/>
            </a:prstGeom>
            <a:noFill/>
            <a:ln>
              <a:noFill/>
            </a:ln>
          </p:spPr>
        </p:pic>
        <p:pic>
          <p:nvPicPr>
            <p:cNvPr id="14" name="Picture 13"/>
            <p:cNvPicPr>
              <a:picLocks noChangeAspect="1"/>
            </p:cNvPicPr>
            <p:nvPr/>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990600" y="2628900"/>
              <a:ext cx="1537990" cy="685800"/>
            </a:xfrm>
            <a:prstGeom prst="rect">
              <a:avLst/>
            </a:prstGeom>
            <a:noFill/>
            <a:ln>
              <a:noFill/>
            </a:ln>
          </p:spPr>
        </p:pic>
        <p:pic>
          <p:nvPicPr>
            <p:cNvPr id="15" name="Picture 14"/>
            <p:cNvPicPr>
              <a:picLocks noChangeAspect="1"/>
            </p:cNvPicPr>
            <p:nvPr/>
          </p:nvPicPr>
          <p:blipFill rotWithShape="1">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914400" y="2705100"/>
              <a:ext cx="1537990" cy="685800"/>
            </a:xfrm>
            <a:prstGeom prst="rect">
              <a:avLst/>
            </a:prstGeom>
            <a:noFill/>
            <a:ln>
              <a:noFill/>
            </a:ln>
          </p:spPr>
        </p:pic>
      </p:grpSp>
      <p:sp>
        <p:nvSpPr>
          <p:cNvPr id="6" name="X"/>
          <p:cNvSpPr/>
          <p:nvPr/>
        </p:nvSpPr>
        <p:spPr>
          <a:xfrm>
            <a:off x="762000" y="2057399"/>
            <a:ext cx="2147590" cy="990600"/>
          </a:xfrm>
          <a:prstGeom prst="rect">
            <a:avLst/>
          </a:prstGeom>
          <a:noFill/>
          <a:ln w="28575">
            <a:noFill/>
          </a:ln>
        </p:spPr>
        <p:style>
          <a:lnRef idx="2">
            <a:schemeClr val="accent3">
              <a:shade val="50000"/>
            </a:schemeClr>
          </a:lnRef>
          <a:fillRef idx="1">
            <a:schemeClr val="accent3"/>
          </a:fillRef>
          <a:effectRef idx="0">
            <a:schemeClr val="accent3"/>
          </a:effectRef>
          <a:fontRef idx="minor">
            <a:schemeClr val="lt1"/>
          </a:fontRef>
        </p:style>
        <p:txBody>
          <a:bodyPr rIns="91440"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urier New" panose="02070309020205020404" pitchFamily="49" charset="0"/>
              </a:rPr>
              <a:t>86%</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urier New" panose="02070309020205020404" pitchFamily="49" charset="0"/>
              </a:rPr>
              <a:t>(37/43)</a:t>
            </a:r>
          </a:p>
        </p:txBody>
      </p:sp>
      <p:grpSp>
        <p:nvGrpSpPr>
          <p:cNvPr id="17" name="Group 16"/>
          <p:cNvGrpSpPr/>
          <p:nvPr/>
        </p:nvGrpSpPr>
        <p:grpSpPr>
          <a:xfrm>
            <a:off x="3498205" y="2057400"/>
            <a:ext cx="2147590" cy="1295400"/>
            <a:chOff x="914400" y="2095500"/>
            <a:chExt cx="2147590" cy="1295400"/>
          </a:xfrm>
        </p:grpSpPr>
        <p:pic>
          <p:nvPicPr>
            <p:cNvPr id="19" name="Picture 18"/>
            <p:cNvPicPr>
              <a:picLocks noChangeAspect="1"/>
            </p:cNvPicPr>
            <p:nvPr/>
          </p:nvPicPr>
          <p:blipFill rotWithShape="1">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524000" y="2095500"/>
              <a:ext cx="1537990" cy="685800"/>
            </a:xfrm>
            <a:prstGeom prst="rect">
              <a:avLst/>
            </a:prstGeom>
            <a:noFill/>
            <a:ln>
              <a:noFill/>
            </a:ln>
          </p:spPr>
        </p:pic>
        <p:pic>
          <p:nvPicPr>
            <p:cNvPr id="20" name="Picture 19"/>
            <p:cNvPicPr>
              <a:picLocks noChangeAspect="1"/>
            </p:cNvPicPr>
            <p:nvPr/>
          </p:nvPicPr>
          <p:blipFill rotWithShape="1">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433810" y="2171700"/>
              <a:ext cx="1537990" cy="685800"/>
            </a:xfrm>
            <a:prstGeom prst="rect">
              <a:avLst/>
            </a:prstGeom>
            <a:noFill/>
            <a:ln>
              <a:noFill/>
            </a:ln>
          </p:spPr>
        </p:pic>
        <p:pic>
          <p:nvPicPr>
            <p:cNvPr id="21" name="Picture 20"/>
            <p:cNvPicPr>
              <a:picLocks noChangeAspect="1"/>
            </p:cNvPicPr>
            <p:nvPr/>
          </p:nvPicPr>
          <p:blipFill rotWithShape="1">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357610" y="2247900"/>
              <a:ext cx="1537990" cy="685800"/>
            </a:xfrm>
            <a:prstGeom prst="rect">
              <a:avLst/>
            </a:prstGeom>
            <a:noFill/>
            <a:ln>
              <a:noFill/>
            </a:ln>
          </p:spPr>
        </p:pic>
        <p:pic>
          <p:nvPicPr>
            <p:cNvPr id="22" name="Picture 21"/>
            <p:cNvPicPr>
              <a:picLocks noChangeAspect="1"/>
            </p:cNvPicPr>
            <p:nvPr/>
          </p:nvPicPr>
          <p:blipFill rotWithShape="1">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281410" y="2324100"/>
              <a:ext cx="1537990" cy="685800"/>
            </a:xfrm>
            <a:prstGeom prst="rect">
              <a:avLst/>
            </a:prstGeom>
            <a:noFill/>
            <a:ln>
              <a:noFill/>
            </a:ln>
          </p:spPr>
        </p:pic>
        <p:pic>
          <p:nvPicPr>
            <p:cNvPr id="23" name="Picture 22"/>
            <p:cNvPicPr>
              <a:picLocks noChangeAspect="1"/>
            </p:cNvPicPr>
            <p:nvPr/>
          </p:nvPicPr>
          <p:blipFill rotWithShape="1">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205210" y="2400300"/>
              <a:ext cx="1537990" cy="685800"/>
            </a:xfrm>
            <a:prstGeom prst="rect">
              <a:avLst/>
            </a:prstGeom>
            <a:noFill/>
            <a:ln>
              <a:noFill/>
            </a:ln>
          </p:spPr>
        </p:pic>
        <p:pic>
          <p:nvPicPr>
            <p:cNvPr id="24" name="Picture 23"/>
            <p:cNvPicPr>
              <a:picLocks noChangeAspect="1"/>
            </p:cNvPicPr>
            <p:nvPr/>
          </p:nvPicPr>
          <p:blipFill rotWithShape="1">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129010" y="2476500"/>
              <a:ext cx="1537990" cy="685800"/>
            </a:xfrm>
            <a:prstGeom prst="rect">
              <a:avLst/>
            </a:prstGeom>
            <a:noFill/>
            <a:ln>
              <a:noFill/>
            </a:ln>
          </p:spPr>
        </p:pic>
        <p:pic>
          <p:nvPicPr>
            <p:cNvPr id="25" name="Picture 24"/>
            <p:cNvPicPr>
              <a:picLocks noChangeAspect="1"/>
            </p:cNvPicPr>
            <p:nvPr/>
          </p:nvPicPr>
          <p:blipFill rotWithShape="1">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066800" y="2552700"/>
              <a:ext cx="1537990" cy="685800"/>
            </a:xfrm>
            <a:prstGeom prst="rect">
              <a:avLst/>
            </a:prstGeom>
            <a:noFill/>
            <a:ln>
              <a:noFill/>
            </a:ln>
          </p:spPr>
        </p:pic>
        <p:pic>
          <p:nvPicPr>
            <p:cNvPr id="26" name="Picture 25"/>
            <p:cNvPicPr>
              <a:picLocks noChangeAspect="1"/>
            </p:cNvPicPr>
            <p:nvPr/>
          </p:nvPicPr>
          <p:blipFill rotWithShape="1">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990600" y="2628900"/>
              <a:ext cx="1537990" cy="685800"/>
            </a:xfrm>
            <a:prstGeom prst="rect">
              <a:avLst/>
            </a:prstGeom>
            <a:noFill/>
            <a:ln>
              <a:noFill/>
            </a:ln>
          </p:spPr>
        </p:pic>
        <p:pic>
          <p:nvPicPr>
            <p:cNvPr id="27" name="Picture 26"/>
            <p:cNvPicPr>
              <a:picLocks noChangeAspect="1"/>
            </p:cNvPicPr>
            <p:nvPr/>
          </p:nvPicPr>
          <p:blipFill rotWithShape="1">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914400" y="2705100"/>
              <a:ext cx="1537990" cy="685800"/>
            </a:xfrm>
            <a:prstGeom prst="rect">
              <a:avLst/>
            </a:prstGeom>
            <a:noFill/>
            <a:ln>
              <a:noFill/>
            </a:ln>
          </p:spPr>
        </p:pic>
      </p:grpSp>
      <p:sp>
        <p:nvSpPr>
          <p:cNvPr id="18" name="X"/>
          <p:cNvSpPr/>
          <p:nvPr/>
        </p:nvSpPr>
        <p:spPr>
          <a:xfrm>
            <a:off x="3498205" y="2057399"/>
            <a:ext cx="2147590" cy="990600"/>
          </a:xfrm>
          <a:prstGeom prst="rect">
            <a:avLst/>
          </a:prstGeom>
          <a:noFill/>
          <a:ln w="28575">
            <a:noFill/>
          </a:ln>
        </p:spPr>
        <p:style>
          <a:lnRef idx="2">
            <a:schemeClr val="accent3">
              <a:shade val="50000"/>
            </a:schemeClr>
          </a:lnRef>
          <a:fillRef idx="1">
            <a:schemeClr val="accent3"/>
          </a:fillRef>
          <a:effectRef idx="0">
            <a:schemeClr val="accent3"/>
          </a:effectRef>
          <a:fontRef idx="minor">
            <a:schemeClr val="lt1"/>
          </a:fontRef>
        </p:style>
        <p:txBody>
          <a:bodyPr rIns="91440"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urier New" panose="02070309020205020404" pitchFamily="49" charset="0"/>
              </a:rPr>
              <a:t>83%</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urier New" panose="02070309020205020404" pitchFamily="49" charset="0"/>
              </a:rPr>
              <a:t>(45/54)</a:t>
            </a:r>
          </a:p>
        </p:txBody>
      </p:sp>
      <p:grpSp>
        <p:nvGrpSpPr>
          <p:cNvPr id="29" name="Group 28"/>
          <p:cNvGrpSpPr/>
          <p:nvPr/>
        </p:nvGrpSpPr>
        <p:grpSpPr>
          <a:xfrm>
            <a:off x="6248400" y="2057399"/>
            <a:ext cx="2147590" cy="1295400"/>
            <a:chOff x="914400" y="2095500"/>
            <a:chExt cx="2147590" cy="1295400"/>
          </a:xfrm>
        </p:grpSpPr>
        <p:pic>
          <p:nvPicPr>
            <p:cNvPr id="31" name="Picture 30"/>
            <p:cNvPicPr>
              <a:picLocks noChangeAspect="1"/>
            </p:cNvPicPr>
            <p:nvPr/>
          </p:nvPicPr>
          <p:blipFill rotWithShape="1">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524000" y="2095500"/>
              <a:ext cx="1537990" cy="685800"/>
            </a:xfrm>
            <a:prstGeom prst="rect">
              <a:avLst/>
            </a:prstGeom>
            <a:noFill/>
            <a:ln>
              <a:noFill/>
            </a:ln>
          </p:spPr>
        </p:pic>
        <p:pic>
          <p:nvPicPr>
            <p:cNvPr id="32" name="Picture 31"/>
            <p:cNvPicPr>
              <a:picLocks noChangeAspect="1"/>
            </p:cNvPicPr>
            <p:nvPr/>
          </p:nvPicPr>
          <p:blipFill rotWithShape="1">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433810" y="2171700"/>
              <a:ext cx="1537990" cy="685800"/>
            </a:xfrm>
            <a:prstGeom prst="rect">
              <a:avLst/>
            </a:prstGeom>
            <a:noFill/>
            <a:ln>
              <a:noFill/>
            </a:ln>
          </p:spPr>
        </p:pic>
        <p:pic>
          <p:nvPicPr>
            <p:cNvPr id="33" name="Picture 32"/>
            <p:cNvPicPr>
              <a:picLocks noChangeAspect="1"/>
            </p:cNvPicPr>
            <p:nvPr/>
          </p:nvPicPr>
          <p:blipFill rotWithShape="1">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357610" y="2247900"/>
              <a:ext cx="1537990" cy="685800"/>
            </a:xfrm>
            <a:prstGeom prst="rect">
              <a:avLst/>
            </a:prstGeom>
            <a:noFill/>
            <a:ln>
              <a:noFill/>
            </a:ln>
          </p:spPr>
        </p:pic>
        <p:pic>
          <p:nvPicPr>
            <p:cNvPr id="34" name="Picture 33"/>
            <p:cNvPicPr>
              <a:picLocks noChangeAspect="1"/>
            </p:cNvPicPr>
            <p:nvPr/>
          </p:nvPicPr>
          <p:blipFill rotWithShape="1">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281410" y="2324100"/>
              <a:ext cx="1537990" cy="685800"/>
            </a:xfrm>
            <a:prstGeom prst="rect">
              <a:avLst/>
            </a:prstGeom>
            <a:noFill/>
            <a:ln>
              <a:noFill/>
            </a:ln>
          </p:spPr>
        </p:pic>
        <p:pic>
          <p:nvPicPr>
            <p:cNvPr id="35" name="Picture 34"/>
            <p:cNvPicPr>
              <a:picLocks noChangeAspect="1"/>
            </p:cNvPicPr>
            <p:nvPr/>
          </p:nvPicPr>
          <p:blipFill rotWithShape="1">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205210" y="2400300"/>
              <a:ext cx="1537990" cy="685800"/>
            </a:xfrm>
            <a:prstGeom prst="rect">
              <a:avLst/>
            </a:prstGeom>
            <a:noFill/>
            <a:ln>
              <a:noFill/>
            </a:ln>
          </p:spPr>
        </p:pic>
        <p:pic>
          <p:nvPicPr>
            <p:cNvPr id="36" name="Picture 35"/>
            <p:cNvPicPr>
              <a:picLocks noChangeAspect="1"/>
            </p:cNvPicPr>
            <p:nvPr/>
          </p:nvPicPr>
          <p:blipFill rotWithShape="1">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129010" y="2476500"/>
              <a:ext cx="1537990" cy="685800"/>
            </a:xfrm>
            <a:prstGeom prst="rect">
              <a:avLst/>
            </a:prstGeom>
            <a:noFill/>
            <a:ln>
              <a:noFill/>
            </a:ln>
          </p:spPr>
        </p:pic>
        <p:pic>
          <p:nvPicPr>
            <p:cNvPr id="37" name="Picture 36"/>
            <p:cNvPicPr>
              <a:picLocks noChangeAspect="1"/>
            </p:cNvPicPr>
            <p:nvPr/>
          </p:nvPicPr>
          <p:blipFill rotWithShape="1">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1066800" y="2552700"/>
              <a:ext cx="1537990" cy="685800"/>
            </a:xfrm>
            <a:prstGeom prst="rect">
              <a:avLst/>
            </a:prstGeom>
            <a:noFill/>
            <a:ln>
              <a:noFill/>
            </a:ln>
          </p:spPr>
        </p:pic>
        <p:pic>
          <p:nvPicPr>
            <p:cNvPr id="38" name="Picture 37"/>
            <p:cNvPicPr>
              <a:picLocks noChangeAspect="1"/>
            </p:cNvPicPr>
            <p:nvPr/>
          </p:nvPicPr>
          <p:blipFill rotWithShape="1">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990600" y="2628900"/>
              <a:ext cx="1537990" cy="685800"/>
            </a:xfrm>
            <a:prstGeom prst="rect">
              <a:avLst/>
            </a:prstGeom>
            <a:noFill/>
            <a:ln>
              <a:noFill/>
            </a:ln>
          </p:spPr>
        </p:pic>
        <p:pic>
          <p:nvPicPr>
            <p:cNvPr id="39" name="Picture 38"/>
            <p:cNvPicPr>
              <a:picLocks noChangeAspect="1"/>
            </p:cNvPicPr>
            <p:nvPr/>
          </p:nvPicPr>
          <p:blipFill rotWithShape="1">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ackgroundRemoval t="9842" b="70299" l="4988" r="95012"/>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rcRect l="5469" t="10597" r="5469" b="30636"/>
            <a:stretch/>
          </p:blipFill>
          <p:spPr>
            <a:xfrm>
              <a:off x="914400" y="2705100"/>
              <a:ext cx="1537990" cy="685800"/>
            </a:xfrm>
            <a:prstGeom prst="rect">
              <a:avLst/>
            </a:prstGeom>
            <a:noFill/>
            <a:ln>
              <a:noFill/>
            </a:ln>
          </p:spPr>
        </p:pic>
      </p:grpSp>
      <p:sp>
        <p:nvSpPr>
          <p:cNvPr id="30" name="X"/>
          <p:cNvSpPr/>
          <p:nvPr/>
        </p:nvSpPr>
        <p:spPr>
          <a:xfrm>
            <a:off x="6248400" y="2057398"/>
            <a:ext cx="2147590" cy="1066801"/>
          </a:xfrm>
          <a:prstGeom prst="rect">
            <a:avLst/>
          </a:prstGeom>
          <a:noFill/>
          <a:ln w="28575">
            <a:noFill/>
          </a:ln>
        </p:spPr>
        <p:style>
          <a:lnRef idx="2">
            <a:schemeClr val="accent3">
              <a:shade val="50000"/>
            </a:schemeClr>
          </a:lnRef>
          <a:fillRef idx="1">
            <a:schemeClr val="accent3"/>
          </a:fillRef>
          <a:effectRef idx="0">
            <a:schemeClr val="accent3"/>
          </a:effectRef>
          <a:fontRef idx="minor">
            <a:schemeClr val="lt1"/>
          </a:fontRef>
        </p:style>
        <p:txBody>
          <a:bodyPr rIns="91440"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urier New" panose="02070309020205020404" pitchFamily="49" charset="0"/>
              </a:rPr>
              <a:t>88%</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ourier New" panose="02070309020205020404" pitchFamily="49" charset="0"/>
              </a:rPr>
              <a:t>(28/32)</a:t>
            </a:r>
          </a:p>
        </p:txBody>
      </p:sp>
      <p:sp>
        <p:nvSpPr>
          <p:cNvPr id="41" name="Rectangle 40"/>
          <p:cNvSpPr/>
          <p:nvPr/>
        </p:nvSpPr>
        <p:spPr>
          <a:xfrm>
            <a:off x="609602" y="1066800"/>
            <a:ext cx="2438398" cy="533399"/>
          </a:xfrm>
          <a:prstGeom prst="rect">
            <a:avLst/>
          </a:prstGeom>
          <a:noFill/>
          <a:ln w="76200">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5B9BD5"/>
                </a:solidFill>
                <a:effectLst/>
                <a:uLnTx/>
                <a:uFillTx/>
                <a:latin typeface="Calibri Light"/>
                <a:ea typeface="+mn-ea"/>
                <a:cs typeface="+mn-cs"/>
              </a:rPr>
              <a:t>A</a:t>
            </a:r>
            <a:r>
              <a:rPr kumimoji="0" lang="en-US" sz="4000" b="1" i="0" u="none" strike="noStrike" kern="1200" cap="none" spc="0" normalizeH="0" baseline="0" noProof="0">
                <a:ln>
                  <a:noFill/>
                </a:ln>
                <a:solidFill>
                  <a:srgbClr val="5B9BD5"/>
                </a:solidFill>
                <a:effectLst/>
                <a:uLnTx/>
                <a:uFillTx/>
                <a:latin typeface="Calibri Light"/>
                <a:ea typeface="+mn-ea"/>
                <a:cs typeface="+mn-cs"/>
              </a:rPr>
              <a:t> </a:t>
            </a:r>
            <a:r>
              <a:rPr kumimoji="0" lang="en-US" sz="3200" b="0" i="0" u="none" strike="noStrike" kern="1200" cap="none" spc="0" normalizeH="0" baseline="0" noProof="0">
                <a:ln>
                  <a:noFill/>
                </a:ln>
                <a:solidFill>
                  <a:srgbClr val="5B9BD5"/>
                </a:solidFill>
                <a:effectLst/>
                <a:uLnTx/>
                <a:uFillTx/>
                <a:latin typeface="Calibri Light"/>
                <a:ea typeface="+mn-ea"/>
                <a:cs typeface="+mn-cs"/>
              </a:rPr>
              <a:t>company</a:t>
            </a:r>
            <a:endParaRPr kumimoji="0" lang="en-US" sz="4000" b="0" i="0" u="none" strike="noStrike" kern="1200" cap="none" spc="0" normalizeH="0" baseline="0" noProof="0">
              <a:ln>
                <a:noFill/>
              </a:ln>
              <a:solidFill>
                <a:srgbClr val="5B9BD5"/>
              </a:solidFill>
              <a:effectLst/>
              <a:uLnTx/>
              <a:uFillTx/>
              <a:latin typeface="Calibri Light"/>
              <a:ea typeface="+mn-ea"/>
              <a:cs typeface="+mn-cs"/>
            </a:endParaRPr>
          </a:p>
        </p:txBody>
      </p:sp>
      <p:sp>
        <p:nvSpPr>
          <p:cNvPr id="42" name="Rectangle 41"/>
          <p:cNvSpPr/>
          <p:nvPr/>
        </p:nvSpPr>
        <p:spPr>
          <a:xfrm>
            <a:off x="3352801" y="1066801"/>
            <a:ext cx="2438398" cy="533399"/>
          </a:xfrm>
          <a:prstGeom prst="rect">
            <a:avLst/>
          </a:prstGeom>
          <a:noFill/>
          <a:ln w="76200">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ED7D31"/>
                </a:solidFill>
                <a:effectLst/>
                <a:uLnTx/>
                <a:uFillTx/>
                <a:latin typeface="Calibri Light"/>
                <a:ea typeface="+mn-ea"/>
                <a:cs typeface="+mn-cs"/>
              </a:rPr>
              <a:t>B</a:t>
            </a:r>
            <a:r>
              <a:rPr kumimoji="0" lang="en-US" sz="4000" b="0" i="0" u="none" strike="noStrike" kern="1200" cap="none" spc="0" normalizeH="0" baseline="0" noProof="0">
                <a:ln>
                  <a:noFill/>
                </a:ln>
                <a:solidFill>
                  <a:srgbClr val="ED7D31"/>
                </a:solidFill>
                <a:effectLst/>
                <a:uLnTx/>
                <a:uFillTx/>
                <a:latin typeface="Calibri Light"/>
                <a:ea typeface="+mn-ea"/>
                <a:cs typeface="+mn-cs"/>
              </a:rPr>
              <a:t> </a:t>
            </a:r>
            <a:r>
              <a:rPr kumimoji="0" lang="en-US" sz="3200" b="0" i="0" u="none" strike="noStrike" kern="1200" cap="none" spc="0" normalizeH="0" baseline="0" noProof="0">
                <a:ln>
                  <a:noFill/>
                </a:ln>
                <a:solidFill>
                  <a:srgbClr val="ED7D31"/>
                </a:solidFill>
                <a:effectLst/>
                <a:uLnTx/>
                <a:uFillTx/>
                <a:latin typeface="Calibri Light"/>
                <a:ea typeface="+mn-ea"/>
                <a:cs typeface="+mn-cs"/>
              </a:rPr>
              <a:t>company</a:t>
            </a:r>
            <a:endParaRPr kumimoji="0" lang="en-US" sz="4000" b="0" i="0" u="none" strike="noStrike" kern="1200" cap="none" spc="0" normalizeH="0" baseline="0" noProof="0">
              <a:ln>
                <a:noFill/>
              </a:ln>
              <a:solidFill>
                <a:srgbClr val="ED7D31"/>
              </a:solidFill>
              <a:effectLst/>
              <a:uLnTx/>
              <a:uFillTx/>
              <a:latin typeface="Calibri Light"/>
              <a:ea typeface="+mn-ea"/>
              <a:cs typeface="+mn-cs"/>
            </a:endParaRPr>
          </a:p>
        </p:txBody>
      </p:sp>
      <p:sp>
        <p:nvSpPr>
          <p:cNvPr id="43" name="Rectangle 42"/>
          <p:cNvSpPr/>
          <p:nvPr/>
        </p:nvSpPr>
        <p:spPr>
          <a:xfrm>
            <a:off x="6096001" y="1066800"/>
            <a:ext cx="2438398" cy="533399"/>
          </a:xfrm>
          <a:prstGeom prst="rect">
            <a:avLst/>
          </a:prstGeom>
          <a:noFill/>
          <a:ln w="76200">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70AD47"/>
                </a:solidFill>
                <a:effectLst/>
                <a:uLnTx/>
                <a:uFillTx/>
                <a:latin typeface="Calibri Light"/>
                <a:ea typeface="+mn-ea"/>
                <a:cs typeface="+mn-cs"/>
              </a:rPr>
              <a:t>C </a:t>
            </a:r>
            <a:r>
              <a:rPr kumimoji="0" lang="en-US" sz="3200" b="0" i="0" u="none" strike="noStrike" kern="1200" cap="none" spc="0" normalizeH="0" baseline="0" noProof="0">
                <a:ln>
                  <a:noFill/>
                </a:ln>
                <a:solidFill>
                  <a:srgbClr val="70AD47"/>
                </a:solidFill>
                <a:effectLst/>
                <a:uLnTx/>
                <a:uFillTx/>
                <a:latin typeface="Calibri Light"/>
                <a:ea typeface="+mn-ea"/>
                <a:cs typeface="+mn-cs"/>
              </a:rPr>
              <a:t>company</a:t>
            </a:r>
            <a:endParaRPr kumimoji="0" lang="en-US" sz="4000" b="0" i="0" u="none" strike="noStrike" kern="1200" cap="none" spc="0" normalizeH="0" baseline="0" noProof="0">
              <a:ln>
                <a:noFill/>
              </a:ln>
              <a:solidFill>
                <a:srgbClr val="70AD47"/>
              </a:solidFill>
              <a:effectLst/>
              <a:uLnTx/>
              <a:uFillTx/>
              <a:latin typeface="Calibri Light"/>
              <a:ea typeface="+mn-ea"/>
              <a:cs typeface="+mn-cs"/>
            </a:endParaRPr>
          </a:p>
        </p:txBody>
      </p:sp>
      <p:sp>
        <p:nvSpPr>
          <p:cNvPr id="45" name="X"/>
          <p:cNvSpPr/>
          <p:nvPr/>
        </p:nvSpPr>
        <p:spPr>
          <a:xfrm>
            <a:off x="748010" y="4343400"/>
            <a:ext cx="2161580" cy="914400"/>
          </a:xfrm>
          <a:prstGeom prst="rect">
            <a:avLst/>
          </a:prstGeom>
          <a:noFill/>
          <a:ln w="28575">
            <a:noFill/>
          </a:ln>
        </p:spPr>
        <p:style>
          <a:lnRef idx="2">
            <a:schemeClr val="accent3">
              <a:shade val="50000"/>
            </a:schemeClr>
          </a:lnRef>
          <a:fillRef idx="1">
            <a:schemeClr val="accent3"/>
          </a:fillRef>
          <a:effectRef idx="0">
            <a:schemeClr val="accent3"/>
          </a:effectRef>
          <a:fontRef idx="minor">
            <a:schemeClr val="lt1"/>
          </a:fontRef>
        </p:style>
        <p:txBody>
          <a:bodyPr r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5B9BD5"/>
                </a:solidFill>
                <a:effectLst/>
                <a:uLnTx/>
                <a:uFillTx/>
                <a:latin typeface="Calibri Light"/>
                <a:ea typeface="+mn-ea"/>
                <a:cs typeface="Courier New" panose="02070309020205020404" pitchFamily="49" charset="0"/>
              </a:rPr>
              <a:t>Up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5B9BD5"/>
                </a:solidFill>
                <a:effectLst/>
                <a:uLnTx/>
                <a:uFillTx/>
                <a:latin typeface="Cambria Math" panose="02040503050406030204" pitchFamily="18" charset="0"/>
                <a:ea typeface="Cambria Math" panose="02040503050406030204" pitchFamily="18" charset="0"/>
                <a:cs typeface="Courier New" panose="02070309020205020404" pitchFamily="49" charset="0"/>
              </a:rPr>
              <a:t>1.0×10</a:t>
            </a:r>
            <a:r>
              <a:rPr kumimoji="0" lang="en-US" sz="4400" b="1" i="0" u="none" strike="noStrike" kern="1200" cap="none" spc="0" normalizeH="0" baseline="30000" noProof="0" dirty="0">
                <a:ln>
                  <a:noFill/>
                </a:ln>
                <a:solidFill>
                  <a:srgbClr val="5B9BD5"/>
                </a:solidFill>
                <a:effectLst/>
                <a:uLnTx/>
                <a:uFillTx/>
                <a:latin typeface="Cambria Math" panose="02040503050406030204" pitchFamily="18" charset="0"/>
                <a:ea typeface="Cambria Math" panose="02040503050406030204" pitchFamily="18" charset="0"/>
                <a:cs typeface="Courier New" panose="02070309020205020404" pitchFamily="49" charset="0"/>
              </a:rPr>
              <a:t>7</a:t>
            </a:r>
            <a:r>
              <a:rPr kumimoji="0" lang="en-US" sz="3600" b="0" i="0" u="none" strike="noStrike" kern="1200" cap="none" spc="0" normalizeH="0" baseline="0" noProof="0" dirty="0">
                <a:ln>
                  <a:noFill/>
                </a:ln>
                <a:solidFill>
                  <a:srgbClr val="5B9BD5"/>
                </a:solidFill>
                <a:effectLst/>
                <a:uLnTx/>
                <a:uFillTx/>
                <a:latin typeface="Cambria Math" panose="02040503050406030204" pitchFamily="18" charset="0"/>
                <a:ea typeface="Cambria Math" panose="02040503050406030204" pitchFamily="18" charset="0"/>
                <a:cs typeface="Courier New" panose="02070309020205020404" pitchFamily="49" charset="0"/>
              </a:rPr>
              <a:t> </a:t>
            </a:r>
            <a:br>
              <a:rPr kumimoji="0" lang="en-US" sz="3600" b="0" i="0" u="none" strike="noStrike" kern="1200" cap="none" spc="0" normalizeH="0" baseline="0" noProof="0" dirty="0">
                <a:ln>
                  <a:noFill/>
                </a:ln>
                <a:solidFill>
                  <a:srgbClr val="5B9BD5"/>
                </a:solidFill>
                <a:effectLst/>
                <a:uLnTx/>
                <a:uFillTx/>
                <a:latin typeface="Cambria Math" panose="02040503050406030204" pitchFamily="18" charset="0"/>
                <a:ea typeface="Cambria Math" panose="02040503050406030204" pitchFamily="18" charset="0"/>
                <a:cs typeface="Courier New" panose="02070309020205020404" pitchFamily="49" charset="0"/>
              </a:rPr>
            </a:br>
            <a:r>
              <a:rPr kumimoji="0" lang="en-US" sz="3600" b="0" i="0" u="none" strike="noStrike" kern="1200" cap="none" spc="0" normalizeH="0" baseline="0" noProof="0" dirty="0">
                <a:ln>
                  <a:noFill/>
                </a:ln>
                <a:solidFill>
                  <a:srgbClr val="5B9BD5"/>
                </a:solidFill>
                <a:effectLst/>
                <a:uLnTx/>
                <a:uFillTx/>
                <a:latin typeface="Calibri Light"/>
                <a:ea typeface="+mn-ea"/>
                <a:cs typeface="Courier New" panose="02070309020205020404" pitchFamily="49" charset="0"/>
              </a:rPr>
              <a:t>errors </a:t>
            </a:r>
          </a:p>
        </p:txBody>
      </p:sp>
      <p:sp>
        <p:nvSpPr>
          <p:cNvPr id="46" name="X"/>
          <p:cNvSpPr/>
          <p:nvPr/>
        </p:nvSpPr>
        <p:spPr>
          <a:xfrm>
            <a:off x="3484215" y="4343400"/>
            <a:ext cx="2161580" cy="914400"/>
          </a:xfrm>
          <a:prstGeom prst="rect">
            <a:avLst/>
          </a:prstGeom>
          <a:noFill/>
          <a:ln w="28575">
            <a:noFill/>
          </a:ln>
        </p:spPr>
        <p:style>
          <a:lnRef idx="2">
            <a:schemeClr val="accent3">
              <a:shade val="50000"/>
            </a:schemeClr>
          </a:lnRef>
          <a:fillRef idx="1">
            <a:schemeClr val="accent3"/>
          </a:fillRef>
          <a:effectRef idx="0">
            <a:schemeClr val="accent3"/>
          </a:effectRef>
          <a:fontRef idx="minor">
            <a:schemeClr val="lt1"/>
          </a:fontRef>
        </p:style>
        <p:txBody>
          <a:bodyPr r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ED7D31"/>
                </a:solidFill>
                <a:effectLst/>
                <a:uLnTx/>
                <a:uFillTx/>
                <a:latin typeface="Calibri Light"/>
                <a:ea typeface="+mn-ea"/>
                <a:cs typeface="Courier New" panose="02070309020205020404" pitchFamily="49" charset="0"/>
              </a:rPr>
              <a:t>Up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Math" panose="02040503050406030204" pitchFamily="18" charset="0"/>
                <a:ea typeface="Cambria Math" panose="02040503050406030204" pitchFamily="18" charset="0"/>
                <a:cs typeface="Courier New" panose="02070309020205020404" pitchFamily="49" charset="0"/>
              </a:rPr>
              <a:t>2.7×10</a:t>
            </a:r>
            <a:r>
              <a:rPr kumimoji="0" lang="en-US" sz="4400" b="1" i="0" u="none" strike="noStrike" kern="1200" cap="none" spc="0" normalizeH="0" baseline="30000" noProof="0" dirty="0">
                <a:ln>
                  <a:noFill/>
                </a:ln>
                <a:solidFill>
                  <a:srgbClr val="ED7D31"/>
                </a:solidFill>
                <a:effectLst/>
                <a:uLnTx/>
                <a:uFillTx/>
                <a:latin typeface="Cambria Math" panose="02040503050406030204" pitchFamily="18" charset="0"/>
                <a:ea typeface="Cambria Math" panose="02040503050406030204" pitchFamily="18" charset="0"/>
                <a:cs typeface="Courier New" panose="02070309020205020404" pitchFamily="49" charset="0"/>
              </a:rPr>
              <a:t>6</a:t>
            </a:r>
            <a:br>
              <a:rPr kumimoji="0" lang="en-US" sz="3600" b="0" i="0" u="none" strike="noStrike" kern="1200" cap="none" spc="0" normalizeH="0" baseline="0" noProof="0" dirty="0">
                <a:ln>
                  <a:noFill/>
                </a:ln>
                <a:solidFill>
                  <a:srgbClr val="ED7D31"/>
                </a:solidFill>
                <a:effectLst/>
                <a:uLnTx/>
                <a:uFillTx/>
                <a:latin typeface="Cambria Math" panose="02040503050406030204" pitchFamily="18" charset="0"/>
                <a:ea typeface="Cambria Math" panose="02040503050406030204" pitchFamily="18" charset="0"/>
                <a:cs typeface="Courier New" panose="02070309020205020404" pitchFamily="49" charset="0"/>
              </a:rPr>
            </a:br>
            <a:r>
              <a:rPr kumimoji="0" lang="en-US" sz="3600" b="0" i="0" u="none" strike="noStrike" kern="1200" cap="none" spc="0" normalizeH="0" baseline="0" noProof="0" dirty="0">
                <a:ln>
                  <a:noFill/>
                </a:ln>
                <a:solidFill>
                  <a:srgbClr val="ED7D31"/>
                </a:solidFill>
                <a:effectLst/>
                <a:uLnTx/>
                <a:uFillTx/>
                <a:latin typeface="Calibri Light"/>
                <a:ea typeface="+mn-ea"/>
                <a:cs typeface="Courier New" panose="02070309020205020404" pitchFamily="49" charset="0"/>
              </a:rPr>
              <a:t>errors </a:t>
            </a:r>
          </a:p>
        </p:txBody>
      </p:sp>
      <p:sp>
        <p:nvSpPr>
          <p:cNvPr id="47" name="X"/>
          <p:cNvSpPr/>
          <p:nvPr/>
        </p:nvSpPr>
        <p:spPr>
          <a:xfrm>
            <a:off x="6234410" y="4343400"/>
            <a:ext cx="2161580" cy="914400"/>
          </a:xfrm>
          <a:prstGeom prst="rect">
            <a:avLst/>
          </a:prstGeom>
          <a:noFill/>
          <a:ln w="28575">
            <a:noFill/>
          </a:ln>
        </p:spPr>
        <p:style>
          <a:lnRef idx="2">
            <a:schemeClr val="accent3">
              <a:shade val="50000"/>
            </a:schemeClr>
          </a:lnRef>
          <a:fillRef idx="1">
            <a:schemeClr val="accent3"/>
          </a:fillRef>
          <a:effectRef idx="0">
            <a:schemeClr val="accent3"/>
          </a:effectRef>
          <a:fontRef idx="minor">
            <a:schemeClr val="lt1"/>
          </a:fontRef>
        </p:style>
        <p:txBody>
          <a:bodyPr r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solidFill>
                <a:effectLst/>
                <a:uLnTx/>
                <a:uFillTx/>
                <a:latin typeface="Calibri Light"/>
                <a:ea typeface="+mn-ea"/>
                <a:cs typeface="Courier New" panose="02070309020205020404" pitchFamily="49" charset="0"/>
              </a:rPr>
              <a:t>Up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AD47"/>
                </a:solidFill>
                <a:effectLst/>
                <a:uLnTx/>
                <a:uFillTx/>
                <a:latin typeface="Cambria Math" panose="02040503050406030204" pitchFamily="18" charset="0"/>
                <a:ea typeface="Cambria Math" panose="02040503050406030204" pitchFamily="18" charset="0"/>
                <a:cs typeface="Courier New" panose="02070309020205020404" pitchFamily="49" charset="0"/>
              </a:rPr>
              <a:t>3.3×10</a:t>
            </a:r>
            <a:r>
              <a:rPr kumimoji="0" lang="en-US" sz="4400" b="1" i="0" u="none" strike="noStrike" kern="1200" cap="none" spc="0" normalizeH="0" baseline="30000" noProof="0" dirty="0">
                <a:ln>
                  <a:noFill/>
                </a:ln>
                <a:solidFill>
                  <a:srgbClr val="70AD47"/>
                </a:solidFill>
                <a:effectLst/>
                <a:uLnTx/>
                <a:uFillTx/>
                <a:latin typeface="Cambria Math" panose="02040503050406030204" pitchFamily="18" charset="0"/>
                <a:ea typeface="Cambria Math" panose="02040503050406030204" pitchFamily="18" charset="0"/>
                <a:cs typeface="Courier New" panose="02070309020205020404" pitchFamily="49" charset="0"/>
              </a:rPr>
              <a:t>5</a:t>
            </a:r>
            <a:r>
              <a:rPr kumimoji="0" lang="en-US" sz="3600" b="0" i="0" u="none" strike="noStrike" kern="1200" cap="none" spc="0" normalizeH="0" baseline="0" noProof="0" dirty="0">
                <a:ln>
                  <a:noFill/>
                </a:ln>
                <a:solidFill>
                  <a:srgbClr val="70AD47"/>
                </a:solidFill>
                <a:effectLst/>
                <a:uLnTx/>
                <a:uFillTx/>
                <a:latin typeface="Cambria Math" panose="02040503050406030204" pitchFamily="18" charset="0"/>
                <a:ea typeface="Cambria Math" panose="02040503050406030204" pitchFamily="18" charset="0"/>
                <a:cs typeface="Courier New" panose="02070309020205020404" pitchFamily="49" charset="0"/>
              </a:rPr>
              <a:t> </a:t>
            </a:r>
            <a:br>
              <a:rPr kumimoji="0" lang="en-US" sz="3600" b="0" i="0" u="none" strike="noStrike" kern="1200" cap="none" spc="0" normalizeH="0" baseline="0" noProof="0" dirty="0">
                <a:ln>
                  <a:noFill/>
                </a:ln>
                <a:solidFill>
                  <a:srgbClr val="70AD47"/>
                </a:solidFill>
                <a:effectLst/>
                <a:uLnTx/>
                <a:uFillTx/>
                <a:latin typeface="Cambria Math" panose="02040503050406030204" pitchFamily="18" charset="0"/>
                <a:ea typeface="Cambria Math" panose="02040503050406030204" pitchFamily="18" charset="0"/>
                <a:cs typeface="Courier New" panose="02070309020205020404" pitchFamily="49" charset="0"/>
              </a:rPr>
            </a:br>
            <a:r>
              <a:rPr kumimoji="0" lang="en-US" sz="3600" b="0" i="0" u="none" strike="noStrike" kern="1200" cap="none" spc="0" normalizeH="0" baseline="0" noProof="0" dirty="0">
                <a:ln>
                  <a:noFill/>
                </a:ln>
                <a:solidFill>
                  <a:srgbClr val="70AD47"/>
                </a:solidFill>
                <a:effectLst/>
                <a:uLnTx/>
                <a:uFillTx/>
                <a:latin typeface="Calibri Light"/>
                <a:ea typeface="+mn-ea"/>
                <a:cs typeface="Courier New" panose="02070309020205020404" pitchFamily="49" charset="0"/>
              </a:rPr>
              <a:t>errors </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D2B188-1D62-4FCA-8363-938AD4629BBB}" type="slidenum">
              <a:rPr kumimoji="0" lang="en-US" sz="2000" b="0" i="0" u="none" strike="noStrike" kern="1200" cap="none" spc="0" normalizeH="0" baseline="0" noProof="0" smtClean="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2000" b="0" i="0" u="none" strike="noStrike" kern="1200" cap="none" spc="0" normalizeH="0" baseline="0" noProof="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endParaRPr>
          </a:p>
        </p:txBody>
      </p:sp>
      <p:sp>
        <p:nvSpPr>
          <p:cNvPr id="48" name="Title 1"/>
          <p:cNvSpPr>
            <a:spLocks noGrp="1"/>
          </p:cNvSpPr>
          <p:nvPr>
            <p:ph type="title"/>
          </p:nvPr>
        </p:nvSpPr>
        <p:spPr>
          <a:xfrm>
            <a:off x="228600" y="-27384"/>
            <a:ext cx="8610600" cy="1066800"/>
          </a:xfrm>
        </p:spPr>
        <p:txBody>
          <a:bodyPr/>
          <a:lstStyle/>
          <a:p>
            <a:r>
              <a:rPr lang="en-US" sz="4400" b="0" dirty="0">
                <a:solidFill>
                  <a:srgbClr val="1A5712"/>
                </a:solidFill>
                <a:latin typeface="Garamond" charset="0"/>
                <a:ea typeface="ＭＳ Ｐゴシック" charset="0"/>
                <a:cs typeface="ＭＳ Ｐゴシック" charset="0"/>
              </a:rPr>
              <a:t>Most DRAM Modules Are Vulnerable</a:t>
            </a:r>
          </a:p>
        </p:txBody>
      </p:sp>
      <p:sp>
        <p:nvSpPr>
          <p:cNvPr id="44" name="Rectangle 43"/>
          <p:cNvSpPr/>
          <p:nvPr/>
        </p:nvSpPr>
        <p:spPr>
          <a:xfrm>
            <a:off x="107950" y="6165304"/>
            <a:ext cx="856850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a:ea typeface="ＭＳ Ｐゴシック" charset="0"/>
                <a:cs typeface="ＭＳ Ｐゴシック" charset="0"/>
                <a:hlinkClick r:id="rId5"/>
              </a:rPr>
              <a:t>Flipping Bits in Memory Without Accessing Them: An Experimental Study of DRAM Disturbance Errors</a:t>
            </a:r>
            <a:r>
              <a:rPr kumimoji="0" lang="en-US" sz="1800" b="0" i="0" u="none" strike="noStrike" kern="1200" cap="none" spc="0" normalizeH="0" baseline="0" noProof="0" dirty="0">
                <a:ln>
                  <a:noFill/>
                </a:ln>
                <a:solidFill>
                  <a:srgbClr val="0000FF"/>
                </a:solidFill>
                <a:effectLst/>
                <a:uLnTx/>
                <a:uFillTx/>
                <a:latin typeface="Calibri"/>
                <a:ea typeface="ＭＳ Ｐゴシック" charset="0"/>
                <a:cs typeface="ＭＳ Ｐゴシック" charset="0"/>
              </a:rPr>
              <a:t>,</a:t>
            </a:r>
            <a:r>
              <a:rPr kumimoji="0" lang="en-US" sz="1800" b="0" i="0" u="none" strike="noStrike" kern="1200" cap="none" spc="0" normalizeH="0" baseline="0" noProof="0" dirty="0">
                <a:ln>
                  <a:noFill/>
                </a:ln>
                <a:solidFill>
                  <a:prstClr val="black"/>
                </a:solidFill>
                <a:effectLst/>
                <a:uLnTx/>
                <a:uFillTx/>
                <a:latin typeface="Tahoma" charset="0"/>
                <a:ea typeface="ＭＳ Ｐゴシック" charset="0"/>
                <a:cs typeface="ＭＳ Ｐゴシック" charset="0"/>
              </a:rPr>
              <a:t> </a:t>
            </a:r>
            <a:r>
              <a:rPr kumimoji="0" lang="en-US" sz="1800" b="0" i="0" u="none" strike="noStrike" kern="1200" cap="none" spc="0" normalizeH="0" baseline="0" noProof="0" dirty="0">
                <a:ln>
                  <a:noFill/>
                </a:ln>
                <a:solidFill>
                  <a:prstClr val="black"/>
                </a:solidFill>
                <a:effectLst/>
                <a:uLnTx/>
                <a:uFillTx/>
                <a:latin typeface="Calibri"/>
                <a:ea typeface="ＭＳ Ｐゴシック" charset="0"/>
                <a:cs typeface="ＭＳ Ｐゴシック" charset="0"/>
              </a:rPr>
              <a:t>(Kim et al., ISCA 2014)</a:t>
            </a:r>
          </a:p>
        </p:txBody>
      </p:sp>
    </p:spTree>
    <p:extLst>
      <p:ext uri="{BB962C8B-B14F-4D97-AF65-F5344CB8AC3E}">
        <p14:creationId xmlns:p14="http://schemas.microsoft.com/office/powerpoint/2010/main" val="33575311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Title 1"/>
          <p:cNvSpPr>
            <a:spLocks noGrp="1"/>
          </p:cNvSpPr>
          <p:nvPr>
            <p:ph type="title"/>
          </p:nvPr>
        </p:nvSpPr>
        <p:spPr/>
        <p:txBody>
          <a:bodyPr/>
          <a:lstStyle/>
          <a:p>
            <a:r>
              <a:rPr lang="en-US" dirty="0">
                <a:latin typeface="Garamond" charset="0"/>
              </a:rPr>
              <a:t>The RowHammer Vulnerability</a:t>
            </a:r>
          </a:p>
        </p:txBody>
      </p:sp>
      <p:sp>
        <p:nvSpPr>
          <p:cNvPr id="231426" name="Content Placeholder 2"/>
          <p:cNvSpPr>
            <a:spLocks noGrp="1"/>
          </p:cNvSpPr>
          <p:nvPr>
            <p:ph idx="1"/>
          </p:nvPr>
        </p:nvSpPr>
        <p:spPr>
          <a:xfrm>
            <a:off x="228600" y="1115020"/>
            <a:ext cx="8610600" cy="5194300"/>
          </a:xfrm>
        </p:spPr>
        <p:txBody>
          <a:bodyPr/>
          <a:lstStyle/>
          <a:p>
            <a:pPr marL="0" indent="0" algn="ctr">
              <a:buNone/>
            </a:pPr>
            <a:r>
              <a:rPr lang="en-US" sz="3200" dirty="0">
                <a:solidFill>
                  <a:srgbClr val="0000FF"/>
                </a:solidFill>
                <a:latin typeface="Tahoma" charset="0"/>
              </a:rPr>
              <a:t>A simple hardware failure mechanism </a:t>
            </a:r>
          </a:p>
          <a:p>
            <a:pPr marL="0" indent="0" algn="ctr">
              <a:buNone/>
            </a:pPr>
            <a:r>
              <a:rPr lang="en-US" sz="3200" dirty="0">
                <a:solidFill>
                  <a:srgbClr val="0000FF"/>
                </a:solidFill>
                <a:latin typeface="Tahoma" charset="0"/>
              </a:rPr>
              <a:t>can create a widespread </a:t>
            </a:r>
          </a:p>
          <a:p>
            <a:pPr marL="0" indent="0" algn="ctr">
              <a:buNone/>
            </a:pPr>
            <a:r>
              <a:rPr lang="en-US" sz="3200" dirty="0">
                <a:solidFill>
                  <a:srgbClr val="FF0000"/>
                </a:solidFill>
                <a:latin typeface="Tahoma" charset="0"/>
              </a:rPr>
              <a:t>system security vulnerability</a:t>
            </a:r>
          </a:p>
        </p:txBody>
      </p:sp>
      <p:sp>
        <p:nvSpPr>
          <p:cNvPr id="230403" name="Slide Number Placeholder 3"/>
          <p:cNvSpPr>
            <a:spLocks noGrp="1"/>
          </p:cNvSpPr>
          <p:nvPr>
            <p:ph type="sldNum"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52E3B1D-8F75-8B42-8367-02A3C0FD41CB}"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cs typeface="Arial"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046413"/>
            <a:ext cx="9144000" cy="3811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28725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RowHammer </a:t>
            </a:r>
            <a:r>
              <a:rPr kumimoji="0" lang="en-US" sz="3000" b="1" i="0" u="none" strike="noStrike" kern="0" cap="none" spc="0" normalizeH="0" baseline="0" noProof="0" dirty="0">
                <a:ln>
                  <a:noFill/>
                </a:ln>
                <a:solidFill>
                  <a:srgbClr val="006633"/>
                </a:solidFill>
                <a:effectLst/>
                <a:uLnTx/>
                <a:uFillTx/>
                <a:latin typeface="Garamond"/>
                <a:ea typeface="ＭＳ Ｐゴシック" pitchFamily="-106" charset="-128"/>
              </a:rPr>
              <a:t>[ISCA 2014]</a:t>
            </a:r>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69019-BB41-6245-A1FF-2891AF14670E}"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7" name="Picture 6"/>
          <p:cNvPicPr>
            <a:picLocks noChangeAspect="1"/>
          </p:cNvPicPr>
          <p:nvPr/>
        </p:nvPicPr>
        <p:blipFill>
          <a:blip r:embed="rId2"/>
          <a:stretch>
            <a:fillRect/>
          </a:stretch>
        </p:blipFill>
        <p:spPr>
          <a:xfrm>
            <a:off x="-35496" y="4310268"/>
            <a:ext cx="9144000" cy="2359092"/>
          </a:xfrm>
          <a:prstGeom prst="rect">
            <a:avLst/>
          </a:prstGeom>
        </p:spPr>
      </p:pic>
      <p:sp>
        <p:nvSpPr>
          <p:cNvPr id="8" name="Content Placeholder 2"/>
          <p:cNvSpPr>
            <a:spLocks noGrp="1"/>
          </p:cNvSpPr>
          <p:nvPr>
            <p:ph idx="1"/>
          </p:nvPr>
        </p:nvSpPr>
        <p:spPr>
          <a:xfrm>
            <a:off x="228600" y="436215"/>
            <a:ext cx="8915400" cy="5153025"/>
          </a:xfrm>
        </p:spPr>
        <p:txBody>
          <a:bodyPr/>
          <a:lstStyle/>
          <a:p>
            <a:endParaRPr lang="en-US" dirty="0"/>
          </a:p>
          <a:p>
            <a:r>
              <a:rPr lang="en-US" sz="1800" dirty="0" err="1"/>
              <a:t>Yoongu</a:t>
            </a:r>
            <a:r>
              <a:rPr lang="en-US" sz="1800" dirty="0"/>
              <a:t> Kim, Ross Daly, </a:t>
            </a:r>
            <a:r>
              <a:rPr lang="en-US" sz="1800" dirty="0" err="1"/>
              <a:t>Jeremie</a:t>
            </a:r>
            <a:r>
              <a:rPr lang="en-US" sz="1800" dirty="0"/>
              <a:t> Kim, Chris </a:t>
            </a:r>
            <a:r>
              <a:rPr lang="en-US" sz="1800" dirty="0" err="1"/>
              <a:t>Fallin</a:t>
            </a:r>
            <a:r>
              <a:rPr lang="en-US" sz="1800" dirty="0"/>
              <a:t>, Ji Hye Lee, </a:t>
            </a:r>
            <a:r>
              <a:rPr lang="en-US" sz="1800" dirty="0" err="1"/>
              <a:t>Donghyuk</a:t>
            </a:r>
            <a:r>
              <a:rPr lang="en-US" sz="1800" dirty="0"/>
              <a:t> Lee, Chris Wilkerson, Konrad Lai, and Onur Mutlu,</a:t>
            </a:r>
            <a:br>
              <a:rPr lang="en-US" sz="1800" dirty="0"/>
            </a:br>
            <a:r>
              <a:rPr lang="en-US" sz="1800" b="1" dirty="0">
                <a:solidFill>
                  <a:srgbClr val="0432FF"/>
                </a:solidFill>
                <a:hlinkClick r:id="rId3">
                  <a:extLst>
                    <a:ext uri="{A12FA001-AC4F-418D-AE19-62706E023703}">
                      <ahyp:hlinkClr xmlns:ahyp="http://schemas.microsoft.com/office/drawing/2018/hyperlinkcolor" val="tx"/>
                    </a:ext>
                  </a:extLst>
                </a:hlinkClick>
              </a:rPr>
              <a:t>"Flipping Bits in Memory Without Accessing Them: An Experimental Study of DRAM Disturbance Errors"</a:t>
            </a:r>
            <a:br>
              <a:rPr lang="en-US" sz="1800" dirty="0">
                <a:solidFill>
                  <a:srgbClr val="0432FF"/>
                </a:solidFill>
              </a:rPr>
            </a:br>
            <a:r>
              <a:rPr lang="en-US" sz="1800" i="1" dirty="0"/>
              <a:t>Proceedings of the </a:t>
            </a:r>
            <a:r>
              <a:rPr lang="en-US" sz="1800" i="1" dirty="0">
                <a:hlinkClick r:id="rId4"/>
              </a:rPr>
              <a:t>41st International Symposium on Computer Architecture</a:t>
            </a:r>
            <a:r>
              <a:rPr lang="en-US" sz="1800" i="1" dirty="0"/>
              <a:t> (</a:t>
            </a:r>
            <a:r>
              <a:rPr lang="en-US" sz="1800" b="1" i="1" dirty="0"/>
              <a:t>ISCA</a:t>
            </a:r>
            <a:r>
              <a:rPr lang="en-US" sz="1800" i="1" dirty="0"/>
              <a:t>)</a:t>
            </a:r>
            <a:r>
              <a:rPr lang="en-US" sz="1800" dirty="0"/>
              <a:t>, Minneapolis, MN, June 2014. </a:t>
            </a:r>
            <a:br>
              <a:rPr lang="en-US" sz="1800" dirty="0"/>
            </a:br>
            <a:r>
              <a:rPr lang="en-US" sz="1800" dirty="0"/>
              <a:t>[</a:t>
            </a:r>
            <a:r>
              <a:rPr lang="en-US" sz="1800" dirty="0">
                <a:hlinkClick r:id="rId5"/>
              </a:rPr>
              <a:t>Slides (pptx)</a:t>
            </a:r>
            <a:r>
              <a:rPr lang="en-US" sz="1800" dirty="0"/>
              <a:t> </a:t>
            </a:r>
            <a:r>
              <a:rPr lang="en-US" sz="1800" dirty="0">
                <a:hlinkClick r:id="rId6"/>
              </a:rPr>
              <a:t>(pdf)</a:t>
            </a:r>
            <a:r>
              <a:rPr lang="en-US" sz="1800" dirty="0"/>
              <a:t>] [</a:t>
            </a:r>
            <a:r>
              <a:rPr lang="en-US" sz="1800" dirty="0">
                <a:hlinkClick r:id="rId7"/>
              </a:rPr>
              <a:t>Lightning Session Slides (pptx)</a:t>
            </a:r>
            <a:r>
              <a:rPr lang="en-US" sz="1800" dirty="0"/>
              <a:t> </a:t>
            </a:r>
            <a:r>
              <a:rPr lang="en-US" sz="1800" dirty="0">
                <a:hlinkClick r:id="rId8"/>
              </a:rPr>
              <a:t>(pdf)</a:t>
            </a:r>
            <a:r>
              <a:rPr lang="en-US" sz="1800" dirty="0"/>
              <a:t>] [</a:t>
            </a:r>
            <a:r>
              <a:rPr lang="en-US" sz="1800" dirty="0">
                <a:hlinkClick r:id="rId9"/>
              </a:rPr>
              <a:t>Source Code and Data</a:t>
            </a:r>
            <a:r>
              <a:rPr lang="en-US" sz="1800" dirty="0"/>
              <a:t>] [</a:t>
            </a:r>
            <a:r>
              <a:rPr lang="en-US" sz="1800" dirty="0">
                <a:hlinkClick r:id="rId10"/>
              </a:rPr>
              <a:t>Lecture Video</a:t>
            </a:r>
            <a:r>
              <a:rPr lang="en-US" sz="1800" dirty="0"/>
              <a:t> (1 </a:t>
            </a:r>
            <a:r>
              <a:rPr lang="en-US" sz="1800" dirty="0" err="1"/>
              <a:t>hr</a:t>
            </a:r>
            <a:r>
              <a:rPr lang="en-US" sz="1800" dirty="0"/>
              <a:t> 49 mins), 25 September 2020]</a:t>
            </a:r>
            <a:br>
              <a:rPr lang="en-US" sz="1800" dirty="0"/>
            </a:br>
            <a:r>
              <a:rPr lang="en-US" sz="1800" b="1" i="1" dirty="0">
                <a:solidFill>
                  <a:srgbClr val="FF0000"/>
                </a:solidFill>
              </a:rPr>
              <a:t>One of the 7 papers of 2012-2017 selected as Top Picks in Hardware and Embedded Security for IEEE TCAD (</a:t>
            </a:r>
            <a:r>
              <a:rPr lang="en-US" sz="1800" b="1" i="1" dirty="0">
                <a:solidFill>
                  <a:srgbClr val="FF0000"/>
                </a:solidFill>
                <a:hlinkClick r:id="rId11">
                  <a:extLst>
                    <a:ext uri="{A12FA001-AC4F-418D-AE19-62706E023703}">
                      <ahyp:hlinkClr xmlns:ahyp="http://schemas.microsoft.com/office/drawing/2018/hyperlinkcolor" val="tx"/>
                    </a:ext>
                  </a:extLst>
                </a:hlinkClick>
              </a:rPr>
              <a:t>link</a:t>
            </a:r>
            <a:r>
              <a:rPr lang="en-US" sz="1800" b="1" i="1" dirty="0">
                <a:solidFill>
                  <a:srgbClr val="FF0000"/>
                </a:solidFill>
              </a:rPr>
              <a:t>).</a:t>
            </a:r>
            <a:br>
              <a:rPr lang="en-US" dirty="0"/>
            </a:br>
            <a:r>
              <a:rPr lang="en-US" sz="1800" b="1" i="1" dirty="0">
                <a:solidFill>
                  <a:srgbClr val="FF0000"/>
                </a:solidFill>
                <a:effectLst/>
              </a:rPr>
              <a:t>Selected to the ISCA-50 25-Year Retrospective Issue covering 1996-2020 in 2023 (</a:t>
            </a:r>
            <a:r>
              <a:rPr lang="en-US" sz="1800" b="1" i="1" dirty="0">
                <a:solidFill>
                  <a:srgbClr val="FF0000"/>
                </a:solidFill>
                <a:effectLst/>
                <a:hlinkClick r:id="rId12">
                  <a:extLst>
                    <a:ext uri="{A12FA001-AC4F-418D-AE19-62706E023703}">
                      <ahyp:hlinkClr xmlns:ahyp="http://schemas.microsoft.com/office/drawing/2018/hyperlinkcolor" val="tx"/>
                    </a:ext>
                  </a:extLst>
                </a:hlinkClick>
              </a:rPr>
              <a:t>Retrospective (pdf)</a:t>
            </a:r>
            <a:r>
              <a:rPr lang="en-US" sz="1800" b="1" i="1" dirty="0">
                <a:solidFill>
                  <a:srgbClr val="FF0000"/>
                </a:solidFill>
                <a:effectLst/>
              </a:rPr>
              <a:t> </a:t>
            </a:r>
            <a:r>
              <a:rPr lang="en-US" sz="1800" b="1" i="1" dirty="0">
                <a:solidFill>
                  <a:srgbClr val="FF0000"/>
                </a:solidFill>
                <a:effectLst/>
                <a:hlinkClick r:id="rId13">
                  <a:extLst>
                    <a:ext uri="{A12FA001-AC4F-418D-AE19-62706E023703}">
                      <ahyp:hlinkClr xmlns:ahyp="http://schemas.microsoft.com/office/drawing/2018/hyperlinkcolor" val="tx"/>
                    </a:ext>
                  </a:extLst>
                </a:hlinkClick>
              </a:rPr>
              <a:t>Full Issue</a:t>
            </a:r>
            <a:r>
              <a:rPr lang="en-US" sz="1800" b="1" i="1" dirty="0">
                <a:solidFill>
                  <a:srgbClr val="FF0000"/>
                </a:solidFill>
                <a:effectLst/>
              </a:rPr>
              <a:t>).</a:t>
            </a:r>
            <a:br>
              <a:rPr lang="en-US" dirty="0"/>
            </a:br>
            <a:endParaRPr lang="en-US" dirty="0"/>
          </a:p>
          <a:p>
            <a:pPr marL="0" indent="0">
              <a:buNone/>
            </a:pPr>
            <a:br>
              <a:rPr lang="en-US" sz="2000" dirty="0"/>
            </a:br>
            <a:endParaRPr lang="en-US" sz="2000" dirty="0"/>
          </a:p>
        </p:txBody>
      </p:sp>
    </p:spTree>
    <p:extLst>
      <p:ext uri="{BB962C8B-B14F-4D97-AF65-F5344CB8AC3E}">
        <p14:creationId xmlns:p14="http://schemas.microsoft.com/office/powerpoint/2010/main" val="990452625"/>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EBC98-50B0-E14B-AA18-0194CEBA613E}"/>
              </a:ext>
            </a:extLst>
          </p:cNvPr>
          <p:cNvSpPr>
            <a:spLocks noGrp="1"/>
          </p:cNvSpPr>
          <p:nvPr>
            <p:ph type="title"/>
          </p:nvPr>
        </p:nvSpPr>
        <p:spPr>
          <a:xfrm>
            <a:off x="228600" y="152400"/>
            <a:ext cx="8915400" cy="884238"/>
          </a:xfrm>
        </p:spPr>
        <p:txBody>
          <a:bodyPr/>
          <a:lstStyle/>
          <a:p>
            <a:r>
              <a:rPr lang="en-US" dirty="0"/>
              <a:t>Memory Scaling Issues </a:t>
            </a:r>
            <a:r>
              <a:rPr lang="en-US" b="1" dirty="0"/>
              <a:t>Are</a:t>
            </a:r>
            <a:r>
              <a:rPr lang="en-US" dirty="0"/>
              <a:t> Real</a:t>
            </a:r>
          </a:p>
        </p:txBody>
      </p:sp>
      <p:sp>
        <p:nvSpPr>
          <p:cNvPr id="3" name="Content Placeholder 2">
            <a:extLst>
              <a:ext uri="{FF2B5EF4-FFF2-40B4-BE49-F238E27FC236}">
                <a16:creationId xmlns:a16="http://schemas.microsoft.com/office/drawing/2014/main" id="{8A54FBC6-1E5E-F74E-9CED-5D646D0D7745}"/>
              </a:ext>
            </a:extLst>
          </p:cNvPr>
          <p:cNvSpPr>
            <a:spLocks noGrp="1"/>
          </p:cNvSpPr>
          <p:nvPr>
            <p:ph idx="1"/>
          </p:nvPr>
        </p:nvSpPr>
        <p:spPr/>
        <p:txBody>
          <a:bodyPr/>
          <a:lstStyle/>
          <a:p>
            <a:r>
              <a:rPr lang="en-US" sz="2000" dirty="0"/>
              <a:t>Onur Mutlu and </a:t>
            </a:r>
            <a:r>
              <a:rPr lang="en-US" sz="2000" dirty="0" err="1"/>
              <a:t>Jeremie</a:t>
            </a:r>
            <a:r>
              <a:rPr lang="en-US" sz="2000" dirty="0"/>
              <a:t> Kim,</a:t>
            </a:r>
            <a:br>
              <a:rPr lang="en-US" sz="2000" dirty="0"/>
            </a:br>
            <a:r>
              <a:rPr lang="en-US" sz="2000" b="1" dirty="0">
                <a:solidFill>
                  <a:srgbClr val="0000FF"/>
                </a:solidFill>
                <a:hlinkClick r:id="rId2">
                  <a:extLst>
                    <a:ext uri="{A12FA001-AC4F-418D-AE19-62706E023703}">
                      <ahyp:hlinkClr xmlns:ahyp="http://schemas.microsoft.com/office/drawing/2018/hyperlinkcolor" val="tx"/>
                    </a:ext>
                  </a:extLst>
                </a:hlinkClick>
              </a:rPr>
              <a:t>"RowHammer: A Retrospective"</a:t>
            </a:r>
            <a:br>
              <a:rPr lang="en-US" sz="2000" dirty="0"/>
            </a:br>
            <a:r>
              <a:rPr lang="en-US" sz="2000" i="1" dirty="0">
                <a:hlinkClick r:id="rId3"/>
              </a:rPr>
              <a:t>IEEE Transactions on Computer-Aided Design of Integrated Circuits and Systems</a:t>
            </a:r>
            <a:r>
              <a:rPr lang="en-US" sz="2000" i="1" dirty="0"/>
              <a:t> (</a:t>
            </a:r>
            <a:r>
              <a:rPr lang="en-US" sz="2000" b="1" i="1" dirty="0"/>
              <a:t>TCAD</a:t>
            </a:r>
            <a:r>
              <a:rPr lang="en-US" sz="2000" i="1" dirty="0"/>
              <a:t>) Special Issue on Top Picks in Hardware and Embedded Security</a:t>
            </a:r>
            <a:r>
              <a:rPr lang="en-US" sz="2000" dirty="0"/>
              <a:t>, 2019.</a:t>
            </a:r>
            <a:br>
              <a:rPr lang="en-US" sz="2000" dirty="0"/>
            </a:br>
            <a:r>
              <a:rPr lang="en-US" sz="2000" dirty="0"/>
              <a:t>[</a:t>
            </a:r>
            <a:r>
              <a:rPr lang="en-US" sz="2000" dirty="0">
                <a:hlinkClick r:id="rId4"/>
              </a:rPr>
              <a:t>Preliminary arXiv version</a:t>
            </a:r>
            <a:r>
              <a:rPr lang="en-US" sz="2000" dirty="0"/>
              <a:t>]</a:t>
            </a:r>
            <a:br>
              <a:rPr lang="en-US" sz="2000" dirty="0"/>
            </a:br>
            <a:r>
              <a:rPr lang="en-US" sz="2000" dirty="0"/>
              <a:t>[</a:t>
            </a:r>
            <a:r>
              <a:rPr lang="en-US" sz="2000" dirty="0">
                <a:hlinkClick r:id="rId5"/>
              </a:rPr>
              <a:t>Slides from COSADE 2019 (pptx)</a:t>
            </a:r>
            <a:r>
              <a:rPr lang="en-US" sz="2000" dirty="0"/>
              <a:t>]</a:t>
            </a:r>
            <a:br>
              <a:rPr lang="en-US" sz="2000" dirty="0"/>
            </a:br>
            <a:r>
              <a:rPr lang="en-US" sz="2000" dirty="0"/>
              <a:t>[</a:t>
            </a:r>
            <a:r>
              <a:rPr lang="en-US" sz="2000" dirty="0">
                <a:hlinkClick r:id="rId6"/>
              </a:rPr>
              <a:t>Slides from VLSI-SOC 2020 (pptx)</a:t>
            </a:r>
            <a:r>
              <a:rPr lang="en-US" sz="2000" dirty="0"/>
              <a:t> </a:t>
            </a:r>
            <a:r>
              <a:rPr lang="en-US" sz="2000" dirty="0">
                <a:hlinkClick r:id="rId7"/>
              </a:rPr>
              <a:t>(pdf)</a:t>
            </a:r>
            <a:r>
              <a:rPr lang="en-US" sz="2000" dirty="0"/>
              <a:t>]</a:t>
            </a:r>
            <a:br>
              <a:rPr lang="en-US" sz="2000" dirty="0"/>
            </a:br>
            <a:r>
              <a:rPr lang="en-US" sz="2000" dirty="0"/>
              <a:t>[</a:t>
            </a:r>
            <a:r>
              <a:rPr lang="en-US" sz="2000" dirty="0">
                <a:hlinkClick r:id="rId8"/>
              </a:rPr>
              <a:t>Talk Video</a:t>
            </a:r>
            <a:r>
              <a:rPr lang="en-US" sz="2000" dirty="0"/>
              <a:t> (1 </a:t>
            </a:r>
            <a:r>
              <a:rPr lang="en-US" sz="2000" dirty="0" err="1"/>
              <a:t>hr</a:t>
            </a:r>
            <a:r>
              <a:rPr lang="en-US" sz="2000" dirty="0"/>
              <a:t> 15 minutes, with Q&amp;A)]</a:t>
            </a:r>
          </a:p>
          <a:p>
            <a:pPr marL="0" indent="0">
              <a:buNone/>
            </a:pPr>
            <a:br>
              <a:rPr lang="en-US" sz="2000" dirty="0"/>
            </a:br>
            <a:endParaRPr lang="en-US" sz="2000" dirty="0"/>
          </a:p>
          <a:p>
            <a:endParaRPr lang="en-US" sz="2000" dirty="0"/>
          </a:p>
        </p:txBody>
      </p:sp>
      <p:sp>
        <p:nvSpPr>
          <p:cNvPr id="4" name="Slide Number Placeholder 3">
            <a:extLst>
              <a:ext uri="{FF2B5EF4-FFF2-40B4-BE49-F238E27FC236}">
                <a16:creationId xmlns:a16="http://schemas.microsoft.com/office/drawing/2014/main" id="{9E5AABF2-B333-B545-8DF3-BE9AFD43C84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DF8A0BF4-FF83-FF4D-95CC-55B11F61D051}"/>
              </a:ext>
            </a:extLst>
          </p:cNvPr>
          <p:cNvPicPr>
            <a:picLocks noChangeAspect="1"/>
          </p:cNvPicPr>
          <p:nvPr/>
        </p:nvPicPr>
        <p:blipFill>
          <a:blip r:embed="rId9"/>
          <a:stretch>
            <a:fillRect/>
          </a:stretch>
        </p:blipFill>
        <p:spPr>
          <a:xfrm>
            <a:off x="990600" y="4495800"/>
            <a:ext cx="7391400" cy="1752600"/>
          </a:xfrm>
          <a:prstGeom prst="rect">
            <a:avLst/>
          </a:prstGeom>
        </p:spPr>
      </p:pic>
    </p:spTree>
    <p:extLst>
      <p:ext uri="{BB962C8B-B14F-4D97-AF65-F5344CB8AC3E}">
        <p14:creationId xmlns:p14="http://schemas.microsoft.com/office/powerpoint/2010/main" val="19969240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EBC98-50B0-E14B-AA18-0194CEBA613E}"/>
              </a:ext>
            </a:extLst>
          </p:cNvPr>
          <p:cNvSpPr>
            <a:spLocks noGrp="1"/>
          </p:cNvSpPr>
          <p:nvPr>
            <p:ph type="title"/>
          </p:nvPr>
        </p:nvSpPr>
        <p:spPr>
          <a:xfrm>
            <a:off x="228600" y="152400"/>
            <a:ext cx="8915400" cy="884238"/>
          </a:xfrm>
        </p:spPr>
        <p:txBody>
          <a:bodyPr/>
          <a:lstStyle/>
          <a:p>
            <a:r>
              <a:rPr lang="en-US" dirty="0"/>
              <a:t>Memory Scaling Issues </a:t>
            </a:r>
            <a:r>
              <a:rPr lang="en-US" b="1" dirty="0"/>
              <a:t>Are</a:t>
            </a:r>
            <a:r>
              <a:rPr lang="en-US" dirty="0"/>
              <a:t> Real</a:t>
            </a:r>
          </a:p>
        </p:txBody>
      </p:sp>
      <p:sp>
        <p:nvSpPr>
          <p:cNvPr id="3" name="Content Placeholder 2">
            <a:extLst>
              <a:ext uri="{FF2B5EF4-FFF2-40B4-BE49-F238E27FC236}">
                <a16:creationId xmlns:a16="http://schemas.microsoft.com/office/drawing/2014/main" id="{8A54FBC6-1E5E-F74E-9CED-5D646D0D7745}"/>
              </a:ext>
            </a:extLst>
          </p:cNvPr>
          <p:cNvSpPr>
            <a:spLocks noGrp="1"/>
          </p:cNvSpPr>
          <p:nvPr>
            <p:ph idx="1"/>
          </p:nvPr>
        </p:nvSpPr>
        <p:spPr/>
        <p:txBody>
          <a:bodyPr/>
          <a:lstStyle/>
          <a:p>
            <a:r>
              <a:rPr lang="en-US" sz="2000" b="0" i="0" dirty="0">
                <a:solidFill>
                  <a:srgbClr val="000000"/>
                </a:solidFill>
                <a:effectLst/>
              </a:rPr>
              <a:t>Onur Mutlu, </a:t>
            </a:r>
            <a:r>
              <a:rPr lang="en-US" sz="2000" b="0" i="0" dirty="0" err="1">
                <a:solidFill>
                  <a:srgbClr val="000000"/>
                </a:solidFill>
                <a:effectLst/>
              </a:rPr>
              <a:t>Ataberk</a:t>
            </a:r>
            <a:r>
              <a:rPr lang="en-US" sz="2000" b="0" i="0" dirty="0">
                <a:solidFill>
                  <a:srgbClr val="000000"/>
                </a:solidFill>
                <a:effectLst/>
              </a:rPr>
              <a:t> </a:t>
            </a:r>
            <a:r>
              <a:rPr lang="en-US" sz="2000" b="0" i="0" dirty="0" err="1">
                <a:solidFill>
                  <a:srgbClr val="000000"/>
                </a:solidFill>
                <a:effectLst/>
              </a:rPr>
              <a:t>Olgun</a:t>
            </a:r>
            <a:r>
              <a:rPr lang="en-US" sz="2000" b="0" i="0" dirty="0">
                <a:solidFill>
                  <a:srgbClr val="000000"/>
                </a:solidFill>
                <a:effectLst/>
              </a:rPr>
              <a:t>, and A. </a:t>
            </a:r>
            <a:r>
              <a:rPr lang="en-US" sz="2000" b="0" i="0" dirty="0" err="1">
                <a:solidFill>
                  <a:srgbClr val="000000"/>
                </a:solidFill>
                <a:effectLst/>
              </a:rPr>
              <a:t>Giray</a:t>
            </a:r>
            <a:r>
              <a:rPr lang="en-US" sz="2000" b="0" i="0" dirty="0">
                <a:solidFill>
                  <a:srgbClr val="000000"/>
                </a:solidFill>
                <a:effectLst/>
              </a:rPr>
              <a:t> Yaglikci,</a:t>
            </a:r>
            <a:br>
              <a:rPr lang="en-US" sz="2000" b="0" i="0" dirty="0">
                <a:solidFill>
                  <a:srgbClr val="000000"/>
                </a:solidFill>
                <a:effectLst/>
              </a:rPr>
            </a:br>
            <a:r>
              <a:rPr lang="en-US" sz="2000" b="1" i="0" dirty="0">
                <a:solidFill>
                  <a:srgbClr val="0432FF"/>
                </a:solidFill>
                <a:effectLst/>
                <a:hlinkClick r:id="rId2">
                  <a:extLst>
                    <a:ext uri="{A12FA001-AC4F-418D-AE19-62706E023703}">
                      <ahyp:hlinkClr xmlns:ahyp="http://schemas.microsoft.com/office/drawing/2018/hyperlinkcolor" val="tx"/>
                    </a:ext>
                  </a:extLst>
                </a:hlinkClick>
              </a:rPr>
              <a:t>"Fundamentally Understanding and Solving RowHammer"</a:t>
            </a:r>
            <a:br>
              <a:rPr lang="en-US" sz="2000" b="0" i="0" dirty="0">
                <a:solidFill>
                  <a:srgbClr val="000000"/>
                </a:solidFill>
                <a:effectLst/>
              </a:rPr>
            </a:br>
            <a:r>
              <a:rPr lang="en-US" sz="2000" b="0" i="1" dirty="0">
                <a:solidFill>
                  <a:srgbClr val="000000"/>
                </a:solidFill>
                <a:effectLst/>
              </a:rPr>
              <a:t>Invited Special Session Paper at the </a:t>
            </a:r>
            <a:r>
              <a:rPr lang="en-US" sz="2000" b="0" i="1" dirty="0">
                <a:solidFill>
                  <a:srgbClr val="000000"/>
                </a:solidFill>
                <a:effectLst/>
                <a:hlinkClick r:id="rId3"/>
              </a:rPr>
              <a:t>28th Asia and South Pacific Design Automation Conference (</a:t>
            </a:r>
            <a:r>
              <a:rPr lang="en-US" sz="2000" b="1" i="1" dirty="0">
                <a:solidFill>
                  <a:srgbClr val="000000"/>
                </a:solidFill>
                <a:effectLst/>
                <a:hlinkClick r:id="rId3"/>
              </a:rPr>
              <a:t>ASP-DAC</a:t>
            </a:r>
            <a:r>
              <a:rPr lang="en-US" sz="2000" b="0" i="1" dirty="0">
                <a:solidFill>
                  <a:srgbClr val="000000"/>
                </a:solidFill>
                <a:effectLst/>
                <a:hlinkClick r:id="rId3"/>
              </a:rPr>
              <a:t>)</a:t>
            </a:r>
            <a:r>
              <a:rPr lang="en-US" sz="2000" b="0" i="0" dirty="0">
                <a:solidFill>
                  <a:srgbClr val="000000"/>
                </a:solidFill>
                <a:effectLst/>
              </a:rPr>
              <a:t>, Tokyo, Japan, January 2023.</a:t>
            </a:r>
            <a:br>
              <a:rPr lang="en-US" sz="2000" b="0" i="0" dirty="0">
                <a:solidFill>
                  <a:srgbClr val="000000"/>
                </a:solidFill>
                <a:effectLst/>
              </a:rPr>
            </a:br>
            <a:r>
              <a:rPr lang="en-US" sz="2000" b="0" i="0" dirty="0">
                <a:solidFill>
                  <a:srgbClr val="000000"/>
                </a:solidFill>
                <a:effectLst/>
              </a:rPr>
              <a:t>[</a:t>
            </a:r>
            <a:r>
              <a:rPr lang="en-US" sz="2000" b="0" i="0" dirty="0">
                <a:solidFill>
                  <a:srgbClr val="000000"/>
                </a:solidFill>
                <a:effectLst/>
                <a:hlinkClick r:id="rId4"/>
              </a:rPr>
              <a:t>arXiv version</a:t>
            </a:r>
            <a:r>
              <a:rPr lang="en-US" sz="2000" b="0" i="0" dirty="0">
                <a:solidFill>
                  <a:srgbClr val="000000"/>
                </a:solidFill>
                <a:effectLst/>
              </a:rPr>
              <a:t>]</a:t>
            </a:r>
            <a:br>
              <a:rPr lang="en-US" sz="2000" b="0" i="0" dirty="0">
                <a:solidFill>
                  <a:srgbClr val="000000"/>
                </a:solidFill>
                <a:effectLst/>
              </a:rPr>
            </a:br>
            <a:r>
              <a:rPr lang="en-US" sz="2000" b="0" i="0" dirty="0">
                <a:solidFill>
                  <a:srgbClr val="000000"/>
                </a:solidFill>
                <a:effectLst/>
              </a:rPr>
              <a:t>[</a:t>
            </a:r>
            <a:r>
              <a:rPr lang="en-US" sz="2000" b="0" i="0" dirty="0">
                <a:solidFill>
                  <a:srgbClr val="000000"/>
                </a:solidFill>
                <a:effectLst/>
                <a:hlinkClick r:id="rId5"/>
              </a:rPr>
              <a:t>Slides (pptx)</a:t>
            </a:r>
            <a:r>
              <a:rPr lang="en-US" sz="2000" b="0" i="0" dirty="0">
                <a:solidFill>
                  <a:srgbClr val="000000"/>
                </a:solidFill>
                <a:effectLst/>
              </a:rPr>
              <a:t> </a:t>
            </a:r>
            <a:r>
              <a:rPr lang="en-US" sz="2000" b="0" i="0" dirty="0">
                <a:solidFill>
                  <a:srgbClr val="000000"/>
                </a:solidFill>
                <a:effectLst/>
                <a:hlinkClick r:id="rId6"/>
              </a:rPr>
              <a:t>(pdf)</a:t>
            </a:r>
            <a:r>
              <a:rPr lang="en-US" sz="2000" b="0" i="0" dirty="0">
                <a:solidFill>
                  <a:srgbClr val="000000"/>
                </a:solidFill>
                <a:effectLst/>
              </a:rPr>
              <a:t>]</a:t>
            </a:r>
            <a:br>
              <a:rPr lang="en-US" sz="2000" b="0" i="0" dirty="0">
                <a:solidFill>
                  <a:srgbClr val="000000"/>
                </a:solidFill>
                <a:effectLst/>
              </a:rPr>
            </a:br>
            <a:r>
              <a:rPr lang="en-US" sz="2000" b="0" i="0" dirty="0">
                <a:solidFill>
                  <a:srgbClr val="000000"/>
                </a:solidFill>
                <a:effectLst/>
              </a:rPr>
              <a:t>[</a:t>
            </a:r>
            <a:r>
              <a:rPr lang="en-US" sz="2000" b="0" i="0" dirty="0">
                <a:solidFill>
                  <a:srgbClr val="000000"/>
                </a:solidFill>
                <a:effectLst/>
                <a:hlinkClick r:id="rId7"/>
              </a:rPr>
              <a:t>Talk Video</a:t>
            </a:r>
            <a:r>
              <a:rPr lang="en-US" sz="2000" b="0" i="0" dirty="0">
                <a:solidFill>
                  <a:srgbClr val="000000"/>
                </a:solidFill>
                <a:effectLst/>
              </a:rPr>
              <a:t> (26 minutes)]</a:t>
            </a:r>
          </a:p>
          <a:p>
            <a:pPr marL="0" indent="0">
              <a:buNone/>
            </a:pPr>
            <a:br>
              <a:rPr lang="en-US" sz="2000" dirty="0"/>
            </a:br>
            <a:endParaRPr lang="en-US" sz="2000" dirty="0"/>
          </a:p>
          <a:p>
            <a:endParaRPr lang="en-US" sz="2000" dirty="0"/>
          </a:p>
        </p:txBody>
      </p:sp>
      <p:sp>
        <p:nvSpPr>
          <p:cNvPr id="4" name="Slide Number Placeholder 3">
            <a:extLst>
              <a:ext uri="{FF2B5EF4-FFF2-40B4-BE49-F238E27FC236}">
                <a16:creationId xmlns:a16="http://schemas.microsoft.com/office/drawing/2014/main" id="{9E5AABF2-B333-B545-8DF3-BE9AFD43C84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B00196C5-02F3-2C63-ED8C-CD164A3D875F}"/>
              </a:ext>
            </a:extLst>
          </p:cNvPr>
          <p:cNvSpPr txBox="1"/>
          <p:nvPr/>
        </p:nvSpPr>
        <p:spPr>
          <a:xfrm>
            <a:off x="2422284" y="6488668"/>
            <a:ext cx="47420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https://arxiv.org/pdf/2211.07613.pdf</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EAD12868-A861-EB93-7A79-3523C1F7950F}"/>
              </a:ext>
            </a:extLst>
          </p:cNvPr>
          <p:cNvPicPr>
            <a:picLocks noChangeAspect="1"/>
          </p:cNvPicPr>
          <p:nvPr/>
        </p:nvPicPr>
        <p:blipFill>
          <a:blip r:embed="rId8"/>
          <a:stretch>
            <a:fillRect/>
          </a:stretch>
        </p:blipFill>
        <p:spPr>
          <a:xfrm>
            <a:off x="228600" y="4021703"/>
            <a:ext cx="8792194" cy="1548576"/>
          </a:xfrm>
          <a:prstGeom prst="rect">
            <a:avLst/>
          </a:prstGeom>
        </p:spPr>
      </p:pic>
    </p:spTree>
    <p:extLst>
      <p:ext uri="{BB962C8B-B14F-4D97-AF65-F5344CB8AC3E}">
        <p14:creationId xmlns:p14="http://schemas.microsoft.com/office/powerpoint/2010/main" val="353985310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noAutofit/>
          </a:bodyPr>
          <a:lstStyle/>
          <a:p>
            <a:r>
              <a:rPr lang="en-US" sz="3800" dirty="0"/>
              <a:t>Data Overwhelms Modern Machines </a:t>
            </a:r>
          </a:p>
        </p:txBody>
      </p:sp>
      <p:sp>
        <p:nvSpPr>
          <p:cNvPr id="15" name="TextBox 14"/>
          <p:cNvSpPr txBox="1"/>
          <p:nvPr/>
        </p:nvSpPr>
        <p:spPr>
          <a:xfrm>
            <a:off x="448964" y="5361579"/>
            <a:ext cx="465221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mn-cs"/>
              </a:rPr>
              <a:t>In-Memory Data Analytics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[Clapp+ (</a:t>
            </a:r>
            <a:r>
              <a:rPr kumimoji="0" lang="en-US" sz="18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Intel</a:t>
            </a: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IISWC’15;  </a:t>
            </a:r>
          </a:p>
          <a:p>
            <a:pPr marL="63500" marR="0" lvl="0" indent="-6350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Awan+, BDCloud’15]</a:t>
            </a:r>
          </a:p>
        </p:txBody>
      </p:sp>
      <p:sp>
        <p:nvSpPr>
          <p:cNvPr id="16" name="TextBox 15"/>
          <p:cNvSpPr txBox="1"/>
          <p:nvPr/>
        </p:nvSpPr>
        <p:spPr>
          <a:xfrm>
            <a:off x="4836963" y="5361579"/>
            <a:ext cx="3618587"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mn-cs"/>
              </a:rPr>
              <a:t>Datacenter Workloads </a:t>
            </a:r>
            <a:br>
              <a:rPr kumimoji="0" lang="en-US" sz="2400" b="1" i="0" u="none" strike="noStrike" kern="1200" cap="none" spc="0" normalizeH="0" baseline="0" noProof="0" dirty="0">
                <a:ln>
                  <a:noFill/>
                </a:ln>
                <a:solidFill>
                  <a:prstClr val="black"/>
                </a:solidFill>
                <a:effectLst/>
                <a:uLnTx/>
                <a:uFillTx/>
                <a:latin typeface="Gill Sans MT"/>
                <a:ea typeface="+mn-ea"/>
                <a:cs typeface="+mn-cs"/>
              </a:rPr>
            </a:b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a:t>
            </a:r>
            <a:r>
              <a:rPr kumimoji="0" lang="en-US" sz="1800" b="0"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Kanev</a:t>
            </a: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t>
            </a:r>
            <a:r>
              <a:rPr kumimoji="0" lang="en-US" sz="18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Google</a:t>
            </a: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ISCA’15]</a:t>
            </a:r>
          </a:p>
        </p:txBody>
      </p:sp>
      <p:pic>
        <p:nvPicPr>
          <p:cNvPr id="17" name="Picture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11236" y="1054202"/>
            <a:ext cx="1362886" cy="1362886"/>
          </a:xfrm>
          <a:prstGeom prst="rect">
            <a:avLst/>
          </a:prstGeom>
        </p:spPr>
      </p:pic>
      <p:sp>
        <p:nvSpPr>
          <p:cNvPr id="18" name="TextBox 17"/>
          <p:cNvSpPr txBox="1"/>
          <p:nvPr/>
        </p:nvSpPr>
        <p:spPr>
          <a:xfrm>
            <a:off x="448964" y="2656133"/>
            <a:ext cx="3460499"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mn-cs"/>
              </a:rPr>
              <a:t>In-memory Databases </a:t>
            </a:r>
          </a:p>
          <a:p>
            <a:pPr marL="63500" marR="0" lvl="0" indent="-6350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[Mao+, EuroSys’12; </a:t>
            </a:r>
            <a:b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b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Clapp+ (</a:t>
            </a:r>
            <a:r>
              <a:rPr kumimoji="0" lang="en-US" sz="18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Intel</a:t>
            </a: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IISWC’15]</a:t>
            </a:r>
          </a:p>
        </p:txBody>
      </p:sp>
      <p:pic>
        <p:nvPicPr>
          <p:cNvPr id="19" name="Picture 1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67081" y="836712"/>
            <a:ext cx="1872533" cy="1872533"/>
          </a:xfrm>
          <a:prstGeom prst="rect">
            <a:avLst/>
          </a:prstGeom>
        </p:spPr>
      </p:pic>
      <p:sp>
        <p:nvSpPr>
          <p:cNvPr id="22" name="TextBox 21"/>
          <p:cNvSpPr txBox="1"/>
          <p:nvPr/>
        </p:nvSpPr>
        <p:spPr>
          <a:xfrm>
            <a:off x="4836963" y="2656133"/>
            <a:ext cx="3607975"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mn-ea"/>
                <a:cs typeface="+mn-cs"/>
              </a:rPr>
              <a:t>Graph/Tree Processing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[Xu+, IISWC’12; </a:t>
            </a:r>
            <a:r>
              <a:rPr kumimoji="0" lang="en-US" sz="1800" b="0"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Umuroglu</a:t>
            </a:r>
            <a:r>
              <a:rPr kumimoji="0" lang="en-US" sz="1800" b="0"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FPL’15]</a:t>
            </a:r>
          </a:p>
        </p:txBody>
      </p:sp>
      <p:pic>
        <p:nvPicPr>
          <p:cNvPr id="23" name="Picture 2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9220" y="3998286"/>
            <a:ext cx="2155604" cy="1146598"/>
          </a:xfrm>
          <a:prstGeom prst="rect">
            <a:avLst/>
          </a:prstGeom>
        </p:spPr>
      </p:pic>
      <p:pic>
        <p:nvPicPr>
          <p:cNvPr id="24" name="Picture 2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67081" y="3772838"/>
            <a:ext cx="2133599" cy="1546598"/>
          </a:xfrm>
          <a:prstGeom prst="rect">
            <a:avLst/>
          </a:prstGeom>
        </p:spPr>
      </p:pic>
      <p:sp>
        <p:nvSpPr>
          <p:cNvPr id="26" name="Rectangle 25"/>
          <p:cNvSpPr/>
          <p:nvPr/>
        </p:nvSpPr>
        <p:spPr>
          <a:xfrm>
            <a:off x="0" y="3100668"/>
            <a:ext cx="9144000" cy="1169233"/>
          </a:xfrm>
          <a:prstGeom prst="rect">
            <a:avLst/>
          </a:prstGeom>
          <a:solidFill>
            <a:srgbClr val="F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Futura Medium" charset="0"/>
                <a:ea typeface="Futura Medium" charset="0"/>
                <a:cs typeface="Futura Medium" charset="0"/>
              </a:rPr>
              <a:t>Data </a:t>
            </a:r>
            <a:r>
              <a:rPr kumimoji="0" lang="en-US" sz="3200" b="0" i="0" u="none" strike="noStrike" kern="1200" cap="none" spc="0" normalizeH="0" baseline="0" noProof="0" dirty="0">
                <a:ln>
                  <a:noFill/>
                </a:ln>
                <a:solidFill>
                  <a:prstClr val="white"/>
                </a:solidFill>
                <a:effectLst/>
                <a:uLnTx/>
                <a:uFillTx/>
                <a:latin typeface="Cambria Math" panose="02040503050406030204" pitchFamily="18" charset="0"/>
                <a:ea typeface="Cambria Math" panose="02040503050406030204" pitchFamily="18" charset="0"/>
                <a:cs typeface="+mn-cs"/>
              </a:rPr>
              <a:t>→</a:t>
            </a:r>
            <a:r>
              <a:rPr kumimoji="0" lang="en-US" sz="3200" b="0" i="0" u="none" strike="noStrike" kern="1200" cap="none" spc="0" normalizeH="0" baseline="0" noProof="0" dirty="0">
                <a:ln>
                  <a:noFill/>
                </a:ln>
                <a:solidFill>
                  <a:prstClr val="white"/>
                </a:solidFill>
                <a:effectLst/>
                <a:uLnTx/>
                <a:uFillTx/>
                <a:latin typeface="Gill Sans MT"/>
                <a:ea typeface="+mn-ea"/>
                <a:cs typeface="+mn-cs"/>
              </a:rPr>
              <a:t> </a:t>
            </a:r>
            <a:r>
              <a:rPr kumimoji="0" lang="en-US" sz="3200" b="0" i="0" u="none" strike="noStrike" kern="1200" cap="none" spc="0" normalizeH="0" baseline="0" noProof="0" dirty="0">
                <a:ln>
                  <a:noFill/>
                </a:ln>
                <a:solidFill>
                  <a:prstClr val="white"/>
                </a:solidFill>
                <a:effectLst/>
                <a:uLnTx/>
                <a:uFillTx/>
                <a:latin typeface="Futura Medium" charset="0"/>
                <a:ea typeface="Futura Medium" charset="0"/>
                <a:cs typeface="Futura Medium" charset="0"/>
              </a:rPr>
              <a:t>performance &amp; energy bottleneck</a:t>
            </a:r>
          </a:p>
        </p:txBody>
      </p:sp>
    </p:spTree>
    <p:extLst>
      <p:ext uri="{BB962C8B-B14F-4D97-AF65-F5344CB8AC3E}">
        <p14:creationId xmlns:p14="http://schemas.microsoft.com/office/powerpoint/2010/main" val="1498644999"/>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4AD78-64D2-9C47-B050-A2D2C6E7DA86}"/>
              </a:ext>
            </a:extLst>
          </p:cNvPr>
          <p:cNvSpPr>
            <a:spLocks noGrp="1"/>
          </p:cNvSpPr>
          <p:nvPr>
            <p:ph type="title"/>
          </p:nvPr>
        </p:nvSpPr>
        <p:spPr/>
        <p:txBody>
          <a:bodyPr/>
          <a:lstStyle/>
          <a:p>
            <a:r>
              <a:rPr lang="en-US" b="1" dirty="0"/>
              <a:t>The Story of RowHammer </a:t>
            </a:r>
            <a:r>
              <a:rPr lang="en-US" dirty="0"/>
              <a:t>Tutorial …</a:t>
            </a:r>
          </a:p>
        </p:txBody>
      </p:sp>
      <p:sp>
        <p:nvSpPr>
          <p:cNvPr id="3" name="Content Placeholder 2">
            <a:extLst>
              <a:ext uri="{FF2B5EF4-FFF2-40B4-BE49-F238E27FC236}">
                <a16:creationId xmlns:a16="http://schemas.microsoft.com/office/drawing/2014/main" id="{51802AAD-62B5-594C-82AB-3F845A08141C}"/>
              </a:ext>
            </a:extLst>
          </p:cNvPr>
          <p:cNvSpPr>
            <a:spLocks noGrp="1"/>
          </p:cNvSpPr>
          <p:nvPr>
            <p:ph idx="1"/>
          </p:nvPr>
        </p:nvSpPr>
        <p:spPr>
          <a:xfrm>
            <a:off x="228600" y="908720"/>
            <a:ext cx="8610600" cy="5339680"/>
          </a:xfrm>
        </p:spPr>
        <p:txBody>
          <a:bodyPr/>
          <a:lstStyle/>
          <a:p>
            <a:pPr marL="0" indent="0" algn="l">
              <a:buNone/>
            </a:pPr>
            <a:r>
              <a:rPr lang="en-US" sz="1600" b="0" i="0" dirty="0">
                <a:solidFill>
                  <a:srgbClr val="000000"/>
                </a:solidFill>
                <a:effectLst/>
              </a:rPr>
              <a:t>Onur Mutlu,</a:t>
            </a:r>
            <a:br>
              <a:rPr lang="en-US" sz="1600" b="0" i="0" dirty="0">
                <a:solidFill>
                  <a:srgbClr val="000000"/>
                </a:solidFill>
                <a:effectLst/>
              </a:rPr>
            </a:br>
            <a:r>
              <a:rPr lang="en-US" sz="1600" b="1" i="0" dirty="0">
                <a:solidFill>
                  <a:srgbClr val="0432FF"/>
                </a:solidFill>
                <a:effectLst/>
                <a:hlinkClick r:id="rId2">
                  <a:extLst>
                    <a:ext uri="{A12FA001-AC4F-418D-AE19-62706E023703}">
                      <ahyp:hlinkClr xmlns:ahyp="http://schemas.microsoft.com/office/drawing/2018/hyperlinkcolor" val="tx"/>
                    </a:ext>
                  </a:extLst>
                </a:hlinkClick>
              </a:rPr>
              <a:t>"Security Aspects of DRAM: The Story of RowHammer"</a:t>
            </a:r>
            <a:br>
              <a:rPr lang="en-US" sz="1600" b="0" i="0" dirty="0">
                <a:solidFill>
                  <a:srgbClr val="000000"/>
                </a:solidFill>
                <a:effectLst/>
              </a:rPr>
            </a:br>
            <a:r>
              <a:rPr lang="en-US" sz="1600" b="0" i="1" dirty="0">
                <a:solidFill>
                  <a:srgbClr val="000000"/>
                </a:solidFill>
                <a:effectLst/>
              </a:rPr>
              <a:t>Invited Tutorial at </a:t>
            </a:r>
            <a:r>
              <a:rPr lang="en-US" sz="1600" b="0" i="1" dirty="0">
                <a:solidFill>
                  <a:srgbClr val="000000"/>
                </a:solidFill>
                <a:effectLst/>
                <a:hlinkClick r:id="rId3"/>
              </a:rPr>
              <a:t>14th IEEE Electron Devices Society International Memory Workshop</a:t>
            </a:r>
            <a:r>
              <a:rPr lang="en-US" sz="1600" b="0" i="1" dirty="0">
                <a:solidFill>
                  <a:srgbClr val="000000"/>
                </a:solidFill>
                <a:effectLst/>
              </a:rPr>
              <a:t> (</a:t>
            </a:r>
            <a:r>
              <a:rPr lang="en-US" sz="1600" b="1" i="1" dirty="0">
                <a:solidFill>
                  <a:srgbClr val="000000"/>
                </a:solidFill>
                <a:effectLst/>
              </a:rPr>
              <a:t>IMW</a:t>
            </a:r>
            <a:r>
              <a:rPr lang="en-US" sz="1600" b="0" i="1" dirty="0">
                <a:solidFill>
                  <a:srgbClr val="000000"/>
                </a:solidFill>
                <a:effectLst/>
              </a:rPr>
              <a:t>)</a:t>
            </a:r>
            <a:r>
              <a:rPr lang="en-US" sz="1600" b="0" i="0" dirty="0">
                <a:solidFill>
                  <a:srgbClr val="000000"/>
                </a:solidFill>
                <a:effectLst/>
              </a:rPr>
              <a:t>, Dresden, Germany, May 2022.</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2"/>
              </a:rPr>
              <a:t>Slides (pptx)</a:t>
            </a:r>
            <a:r>
              <a:rPr lang="en-US" sz="1600" b="0" i="0" dirty="0">
                <a:solidFill>
                  <a:srgbClr val="000000"/>
                </a:solidFill>
                <a:effectLst/>
                <a:hlinkClick r:id="rId4"/>
              </a:rPr>
              <a:t>(pdf)</a:t>
            </a:r>
            <a:r>
              <a:rPr lang="en-US" sz="1600" b="0" i="0" dirty="0">
                <a:solidFill>
                  <a:srgbClr val="000000"/>
                </a:solidFill>
                <a:effectLst/>
              </a:rPr>
              <a:t>]</a:t>
            </a:r>
            <a:br>
              <a:rPr lang="en-US" sz="1600" b="0" i="0" dirty="0">
                <a:solidFill>
                  <a:srgbClr val="000000"/>
                </a:solidFill>
                <a:effectLst/>
              </a:rPr>
            </a:br>
            <a:r>
              <a:rPr lang="en-US" sz="1600" b="0" i="0" dirty="0">
                <a:solidFill>
                  <a:srgbClr val="000000"/>
                </a:solidFill>
                <a:effectLst/>
              </a:rPr>
              <a:t>[</a:t>
            </a:r>
            <a:r>
              <a:rPr lang="en-US" sz="1600" b="0" i="0" dirty="0">
                <a:solidFill>
                  <a:srgbClr val="000000"/>
                </a:solidFill>
                <a:effectLst/>
                <a:hlinkClick r:id="rId5"/>
              </a:rPr>
              <a:t>Tutorial Video</a:t>
            </a:r>
            <a:r>
              <a:rPr lang="en-US" sz="1600" b="0" i="0" dirty="0">
                <a:solidFill>
                  <a:srgbClr val="000000"/>
                </a:solidFill>
                <a:effectLst/>
              </a:rPr>
              <a:t> (57 minutes)]</a:t>
            </a:r>
          </a:p>
          <a:p>
            <a:pPr marL="0" indent="0">
              <a:buNone/>
            </a:pPr>
            <a:br>
              <a:rPr lang="en-US" sz="1600" dirty="0"/>
            </a:br>
            <a:br>
              <a:rPr lang="en-US" sz="1600" dirty="0"/>
            </a:br>
            <a:endParaRPr lang="en-US" sz="1600" dirty="0"/>
          </a:p>
        </p:txBody>
      </p:sp>
      <p:sp>
        <p:nvSpPr>
          <p:cNvPr id="4" name="Slide Number Placeholder 3">
            <a:extLst>
              <a:ext uri="{FF2B5EF4-FFF2-40B4-BE49-F238E27FC236}">
                <a16:creationId xmlns:a16="http://schemas.microsoft.com/office/drawing/2014/main" id="{42A122B2-35CC-C64B-B5EA-4870A730338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7" name="Picture 6">
            <a:extLst>
              <a:ext uri="{FF2B5EF4-FFF2-40B4-BE49-F238E27FC236}">
                <a16:creationId xmlns:a16="http://schemas.microsoft.com/office/drawing/2014/main" id="{799B286E-F79B-FDB9-56D1-AB444EE3327C}"/>
              </a:ext>
            </a:extLst>
          </p:cNvPr>
          <p:cNvPicPr>
            <a:picLocks noChangeAspect="1"/>
          </p:cNvPicPr>
          <p:nvPr/>
        </p:nvPicPr>
        <p:blipFill>
          <a:blip r:embed="rId6"/>
          <a:stretch>
            <a:fillRect/>
          </a:stretch>
        </p:blipFill>
        <p:spPr>
          <a:xfrm>
            <a:off x="1331640" y="2488351"/>
            <a:ext cx="6178042" cy="4287099"/>
          </a:xfrm>
          <a:prstGeom prst="rect">
            <a:avLst/>
          </a:prstGeom>
        </p:spPr>
      </p:pic>
      <p:sp>
        <p:nvSpPr>
          <p:cNvPr id="5" name="TextBox 4">
            <a:extLst>
              <a:ext uri="{FF2B5EF4-FFF2-40B4-BE49-F238E27FC236}">
                <a16:creationId xmlns:a16="http://schemas.microsoft.com/office/drawing/2014/main" id="{BBC5F87A-7D79-2748-8FC3-ED1DCFBCB44E}"/>
              </a:ext>
            </a:extLst>
          </p:cNvPr>
          <p:cNvSpPr txBox="1"/>
          <p:nvPr/>
        </p:nvSpPr>
        <p:spPr>
          <a:xfrm>
            <a:off x="2483768" y="6546850"/>
            <a:ext cx="371358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432FF"/>
                </a:solidFill>
                <a:effectLst/>
                <a:uLnTx/>
                <a:uFillTx/>
                <a:latin typeface="Tahoma"/>
                <a:ea typeface="+mn-ea"/>
                <a:cs typeface="+mn-cs"/>
                <a:hlinkClick r:id="rId5">
                  <a:extLst>
                    <a:ext uri="{A12FA001-AC4F-418D-AE19-62706E023703}">
                      <ahyp:hlinkClr xmlns:ahyp="http://schemas.microsoft.com/office/drawing/2018/hyperlinkcolor" val="tx"/>
                    </a:ext>
                  </a:extLst>
                </a:hlinkClick>
              </a:rPr>
              <a:t>https://www.youtube.com/watch?v=37hWglkQRG0</a:t>
            </a:r>
            <a:r>
              <a:rPr kumimoji="0" lang="en-US" sz="1200" b="0" i="0" u="none" strike="noStrike" kern="1200" cap="none" spc="0" normalizeH="0" baseline="0" noProof="0" dirty="0">
                <a:ln>
                  <a:noFill/>
                </a:ln>
                <a:solidFill>
                  <a:srgbClr val="0432FF"/>
                </a:solidFill>
                <a:effectLst/>
                <a:uLnTx/>
                <a:uFillTx/>
                <a:latin typeface="Tahoma"/>
                <a:ea typeface="+mn-ea"/>
                <a:cs typeface="+mn-cs"/>
              </a:rPr>
              <a:t> </a:t>
            </a:r>
          </a:p>
        </p:txBody>
      </p:sp>
    </p:spTree>
    <p:extLst>
      <p:ext uri="{BB962C8B-B14F-4D97-AF65-F5344CB8AC3E}">
        <p14:creationId xmlns:p14="http://schemas.microsoft.com/office/powerpoint/2010/main" val="2288334968"/>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4AD78-64D2-9C47-B050-A2D2C6E7DA86}"/>
              </a:ext>
            </a:extLst>
          </p:cNvPr>
          <p:cNvSpPr>
            <a:spLocks noGrp="1"/>
          </p:cNvSpPr>
          <p:nvPr>
            <p:ph type="title"/>
          </p:nvPr>
        </p:nvSpPr>
        <p:spPr>
          <a:xfrm>
            <a:off x="228600" y="152400"/>
            <a:ext cx="8915400" cy="1066800"/>
          </a:xfrm>
        </p:spPr>
        <p:txBody>
          <a:bodyPr/>
          <a:lstStyle/>
          <a:p>
            <a:r>
              <a:rPr lang="en-US" b="1" dirty="0"/>
              <a:t>10 Years of RowHammer </a:t>
            </a:r>
            <a:r>
              <a:rPr lang="en-US" dirty="0"/>
              <a:t>in 20 Minutes</a:t>
            </a:r>
          </a:p>
        </p:txBody>
      </p:sp>
      <p:sp>
        <p:nvSpPr>
          <p:cNvPr id="3" name="Content Placeholder 2">
            <a:extLst>
              <a:ext uri="{FF2B5EF4-FFF2-40B4-BE49-F238E27FC236}">
                <a16:creationId xmlns:a16="http://schemas.microsoft.com/office/drawing/2014/main" id="{51802AAD-62B5-594C-82AB-3F845A08141C}"/>
              </a:ext>
            </a:extLst>
          </p:cNvPr>
          <p:cNvSpPr>
            <a:spLocks noGrp="1"/>
          </p:cNvSpPr>
          <p:nvPr>
            <p:ph idx="1"/>
          </p:nvPr>
        </p:nvSpPr>
        <p:spPr>
          <a:xfrm>
            <a:off x="228600" y="908720"/>
            <a:ext cx="8610600" cy="5339680"/>
          </a:xfrm>
        </p:spPr>
        <p:txBody>
          <a:bodyPr/>
          <a:lstStyle/>
          <a:p>
            <a:r>
              <a:rPr lang="en-US" sz="1600" dirty="0"/>
              <a:t>Onur Mutlu,</a:t>
            </a:r>
            <a:br>
              <a:rPr lang="en-US" sz="1600" dirty="0"/>
            </a:br>
            <a:r>
              <a:rPr lang="en-US" sz="1600" b="1" dirty="0">
                <a:solidFill>
                  <a:srgbClr val="0000FF"/>
                </a:solidFill>
                <a:hlinkClick r:id="rId2">
                  <a:extLst>
                    <a:ext uri="{A12FA001-AC4F-418D-AE19-62706E023703}">
                      <ahyp:hlinkClr xmlns:ahyp="http://schemas.microsoft.com/office/drawing/2018/hyperlinkcolor" val="tx"/>
                    </a:ext>
                  </a:extLst>
                </a:hlinkClick>
              </a:rPr>
              <a:t>"The Story of RowHammer"</a:t>
            </a:r>
            <a:br>
              <a:rPr lang="en-US" sz="1600" dirty="0">
                <a:solidFill>
                  <a:srgbClr val="0000FF"/>
                </a:solidFill>
              </a:rPr>
            </a:br>
            <a:r>
              <a:rPr lang="en-US" sz="1600" i="1" dirty="0"/>
              <a:t>Invited Talk at the </a:t>
            </a:r>
            <a:r>
              <a:rPr lang="en-US" sz="1600" i="1" dirty="0">
                <a:hlinkClick r:id="rId3"/>
              </a:rPr>
              <a:t>Workshop on Robust and Safe Software 2.0 (</a:t>
            </a:r>
            <a:r>
              <a:rPr lang="en-US" sz="1600" b="1" i="1" dirty="0">
                <a:hlinkClick r:id="rId3"/>
              </a:rPr>
              <a:t>RSS2</a:t>
            </a:r>
            <a:r>
              <a:rPr lang="en-US" sz="1600" i="1" dirty="0">
                <a:hlinkClick r:id="rId3"/>
              </a:rPr>
              <a:t>)</a:t>
            </a:r>
            <a:r>
              <a:rPr lang="en-US" sz="1600" dirty="0"/>
              <a:t>, held with </a:t>
            </a:r>
            <a:r>
              <a:rPr lang="en-US" sz="1600" i="1" dirty="0">
                <a:hlinkClick r:id="rId4"/>
              </a:rPr>
              <a:t>the 27th International Conference on Architectural Support for Programming Languages and Operating Systems</a:t>
            </a:r>
            <a:r>
              <a:rPr lang="en-US" sz="1600" i="1" dirty="0"/>
              <a:t> (</a:t>
            </a:r>
            <a:r>
              <a:rPr lang="en-US" sz="1600" b="1" i="1" dirty="0"/>
              <a:t>ASPLOS</a:t>
            </a:r>
            <a:r>
              <a:rPr lang="en-US" sz="1600" i="1" dirty="0"/>
              <a:t>)</a:t>
            </a:r>
            <a:r>
              <a:rPr lang="en-US" sz="1600" dirty="0"/>
              <a:t>, Virtual, 28 February 2022.</a:t>
            </a:r>
            <a:br>
              <a:rPr lang="en-US" sz="1600" dirty="0"/>
            </a:br>
            <a:r>
              <a:rPr lang="en-US" sz="1600" dirty="0"/>
              <a:t>[</a:t>
            </a:r>
            <a:r>
              <a:rPr lang="en-US" sz="1600" dirty="0">
                <a:hlinkClick r:id="rId2"/>
              </a:rPr>
              <a:t>Slides (pptx)</a:t>
            </a:r>
            <a:r>
              <a:rPr lang="en-US" sz="1600" dirty="0"/>
              <a:t> </a:t>
            </a:r>
            <a:r>
              <a:rPr lang="en-US" sz="1600" dirty="0">
                <a:hlinkClick r:id="rId5"/>
              </a:rPr>
              <a:t>(pdf)</a:t>
            </a:r>
            <a:r>
              <a:rPr lang="en-US" sz="1600" dirty="0"/>
              <a:t>]</a:t>
            </a:r>
          </a:p>
          <a:p>
            <a:pPr marL="0" indent="0">
              <a:buNone/>
            </a:pPr>
            <a:endParaRPr lang="en-US" sz="1600" dirty="0"/>
          </a:p>
        </p:txBody>
      </p:sp>
      <p:sp>
        <p:nvSpPr>
          <p:cNvPr id="4" name="Slide Number Placeholder 3">
            <a:extLst>
              <a:ext uri="{FF2B5EF4-FFF2-40B4-BE49-F238E27FC236}">
                <a16:creationId xmlns:a16="http://schemas.microsoft.com/office/drawing/2014/main" id="{42A122B2-35CC-C64B-B5EA-4870A730338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7" name="Picture 6">
            <a:extLst>
              <a:ext uri="{FF2B5EF4-FFF2-40B4-BE49-F238E27FC236}">
                <a16:creationId xmlns:a16="http://schemas.microsoft.com/office/drawing/2014/main" id="{2E4723C9-FE25-9385-0C6B-05C68AF3F487}"/>
              </a:ext>
            </a:extLst>
          </p:cNvPr>
          <p:cNvPicPr>
            <a:picLocks noChangeAspect="1"/>
          </p:cNvPicPr>
          <p:nvPr/>
        </p:nvPicPr>
        <p:blipFill>
          <a:blip r:embed="rId6"/>
          <a:stretch>
            <a:fillRect/>
          </a:stretch>
        </p:blipFill>
        <p:spPr>
          <a:xfrm>
            <a:off x="1848524" y="2456204"/>
            <a:ext cx="5531788" cy="4347943"/>
          </a:xfrm>
          <a:prstGeom prst="rect">
            <a:avLst/>
          </a:prstGeom>
        </p:spPr>
      </p:pic>
      <p:sp>
        <p:nvSpPr>
          <p:cNvPr id="5" name="TextBox 4">
            <a:extLst>
              <a:ext uri="{FF2B5EF4-FFF2-40B4-BE49-F238E27FC236}">
                <a16:creationId xmlns:a16="http://schemas.microsoft.com/office/drawing/2014/main" id="{BBC5F87A-7D79-2748-8FC3-ED1DCFBCB44E}"/>
              </a:ext>
            </a:extLst>
          </p:cNvPr>
          <p:cNvSpPr txBox="1"/>
          <p:nvPr/>
        </p:nvSpPr>
        <p:spPr>
          <a:xfrm>
            <a:off x="3014425" y="6536377"/>
            <a:ext cx="357379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7">
                  <a:extLst>
                    <a:ext uri="{A12FA001-AC4F-418D-AE19-62706E023703}">
                      <ahyp:hlinkClr xmlns:ahyp="http://schemas.microsoft.com/office/drawing/2018/hyperlinkcolor" val="tx"/>
                    </a:ext>
                  </a:extLst>
                </a:hlinkClick>
              </a:rPr>
              <a:t>https://www.youtube.com/watch?v=ctKTRyi96Bk</a:t>
            </a:r>
            <a:r>
              <a:rPr kumimoji="0" lang="en-US" sz="1200" b="0"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rPr>
              <a:t> </a:t>
            </a:r>
          </a:p>
        </p:txBody>
      </p:sp>
    </p:spTree>
    <p:extLst>
      <p:ext uri="{BB962C8B-B14F-4D97-AF65-F5344CB8AC3E}">
        <p14:creationId xmlns:p14="http://schemas.microsoft.com/office/powerpoint/2010/main" val="2078669179"/>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05D34-26B4-5307-08C3-107C164F8826}"/>
              </a:ext>
            </a:extLst>
          </p:cNvPr>
          <p:cNvSpPr>
            <a:spLocks noGrp="1"/>
          </p:cNvSpPr>
          <p:nvPr>
            <p:ph type="title"/>
          </p:nvPr>
        </p:nvSpPr>
        <p:spPr/>
        <p:txBody>
          <a:bodyPr/>
          <a:lstStyle/>
          <a:p>
            <a:r>
              <a:rPr lang="en-US" b="1" dirty="0"/>
              <a:t>Latest RowHammer Lecture</a:t>
            </a:r>
          </a:p>
        </p:txBody>
      </p:sp>
      <p:sp>
        <p:nvSpPr>
          <p:cNvPr id="3" name="Content Placeholder 2">
            <a:extLst>
              <a:ext uri="{FF2B5EF4-FFF2-40B4-BE49-F238E27FC236}">
                <a16:creationId xmlns:a16="http://schemas.microsoft.com/office/drawing/2014/main" id="{F2CEE245-D620-D528-51B8-644D43978A03}"/>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B18347F4-CE55-B036-976D-2412C95E1D04}"/>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sp>
        <p:nvSpPr>
          <p:cNvPr id="5" name="TextBox 4">
            <a:extLst>
              <a:ext uri="{FF2B5EF4-FFF2-40B4-BE49-F238E27FC236}">
                <a16:creationId xmlns:a16="http://schemas.microsoft.com/office/drawing/2014/main" id="{55CE5183-096E-AC2B-78BF-87261DEF6BDF}"/>
              </a:ext>
            </a:extLst>
          </p:cNvPr>
          <p:cNvSpPr txBox="1"/>
          <p:nvPr/>
        </p:nvSpPr>
        <p:spPr>
          <a:xfrm>
            <a:off x="1768476" y="6460468"/>
            <a:ext cx="5760936"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Arial" panose="020B0604020202020204" pitchFamily="34" charset="0"/>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https://www.youtube.com/watch?v=p1pjF8WvERQ</a:t>
            </a:r>
            <a:r>
              <a:rPr kumimoji="0" lang="en-US" sz="1800" b="1" i="0" u="none" strike="noStrike" kern="1200" cap="none" spc="0" normalizeH="0" baseline="0" noProof="0" dirty="0">
                <a:ln>
                  <a:noFill/>
                </a:ln>
                <a:solidFill>
                  <a:srgbClr val="0000FF"/>
                </a:solidFill>
                <a:effectLst/>
                <a:uLnTx/>
                <a:uFillTx/>
                <a:latin typeface="Arial" panose="020B0604020202020204" pitchFamily="34" charset="0"/>
                <a:ea typeface="ＭＳ Ｐゴシック" panose="020B0600070205080204" pitchFamily="34" charset="-128"/>
                <a:cs typeface="+mn-cs"/>
              </a:rPr>
              <a:t> </a:t>
            </a:r>
          </a:p>
        </p:txBody>
      </p:sp>
      <p:pic>
        <p:nvPicPr>
          <p:cNvPr id="8" name="Picture 7">
            <a:extLst>
              <a:ext uri="{FF2B5EF4-FFF2-40B4-BE49-F238E27FC236}">
                <a16:creationId xmlns:a16="http://schemas.microsoft.com/office/drawing/2014/main" id="{592826DE-FBB5-E87A-3592-B64BDCB6270D}"/>
              </a:ext>
            </a:extLst>
          </p:cNvPr>
          <p:cNvPicPr>
            <a:picLocks noChangeAspect="1"/>
          </p:cNvPicPr>
          <p:nvPr/>
        </p:nvPicPr>
        <p:blipFill>
          <a:blip r:embed="rId3"/>
          <a:stretch>
            <a:fillRect/>
          </a:stretch>
        </p:blipFill>
        <p:spPr>
          <a:xfrm>
            <a:off x="685800" y="939115"/>
            <a:ext cx="7772400" cy="5442213"/>
          </a:xfrm>
          <a:prstGeom prst="rect">
            <a:avLst/>
          </a:prstGeom>
        </p:spPr>
      </p:pic>
    </p:spTree>
    <p:extLst>
      <p:ext uri="{BB962C8B-B14F-4D97-AF65-F5344CB8AC3E}">
        <p14:creationId xmlns:p14="http://schemas.microsoft.com/office/powerpoint/2010/main" val="4071548824"/>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The Push from Circuits and Devices</a:t>
            </a:r>
          </a:p>
        </p:txBody>
      </p:sp>
      <p:sp>
        <p:nvSpPr>
          <p:cNvPr id="3" name="Content Placeholder 2"/>
          <p:cNvSpPr>
            <a:spLocks noGrp="1"/>
          </p:cNvSpPr>
          <p:nvPr>
            <p:ph idx="1"/>
          </p:nvPr>
        </p:nvSpPr>
        <p:spPr>
          <a:xfrm>
            <a:off x="0" y="2060848"/>
            <a:ext cx="9144000" cy="2088232"/>
          </a:xfrm>
        </p:spPr>
        <p:txBody>
          <a:bodyPr/>
          <a:lstStyle/>
          <a:p>
            <a:pPr marL="0" indent="0" algn="ctr">
              <a:buNone/>
            </a:pPr>
            <a:r>
              <a:rPr lang="en-US" sz="6400" dirty="0">
                <a:solidFill>
                  <a:srgbClr val="FF0000"/>
                </a:solidFill>
              </a:rPr>
              <a:t>Main Memory Needs </a:t>
            </a:r>
          </a:p>
          <a:p>
            <a:pPr marL="0" indent="0" algn="ctr">
              <a:buNone/>
            </a:pPr>
            <a:r>
              <a:rPr lang="en-US" sz="6400" dirty="0">
                <a:solidFill>
                  <a:srgbClr val="0432FF"/>
                </a:solidFill>
              </a:rPr>
              <a:t>Intelligent Controllers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1441555871"/>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0B0F1-22FF-5647-9EA2-576FA50F753D}"/>
              </a:ext>
            </a:extLst>
          </p:cNvPr>
          <p:cNvSpPr>
            <a:spLocks noGrp="1"/>
          </p:cNvSpPr>
          <p:nvPr>
            <p:ph type="title"/>
          </p:nvPr>
        </p:nvSpPr>
        <p:spPr/>
        <p:txBody>
          <a:bodyPr/>
          <a:lstStyle/>
          <a:p>
            <a:r>
              <a:rPr lang="en-US" dirty="0"/>
              <a:t>An Example Intelligent Controller</a:t>
            </a:r>
          </a:p>
        </p:txBody>
      </p:sp>
      <p:sp>
        <p:nvSpPr>
          <p:cNvPr id="3" name="Content Placeholder 2">
            <a:extLst>
              <a:ext uri="{FF2B5EF4-FFF2-40B4-BE49-F238E27FC236}">
                <a16:creationId xmlns:a16="http://schemas.microsoft.com/office/drawing/2014/main" id="{2632BFC6-3EA8-844B-B6B5-0C6543648E40}"/>
              </a:ext>
            </a:extLst>
          </p:cNvPr>
          <p:cNvSpPr>
            <a:spLocks noGrp="1"/>
          </p:cNvSpPr>
          <p:nvPr>
            <p:ph idx="1"/>
          </p:nvPr>
        </p:nvSpPr>
        <p:spPr>
          <a:xfrm>
            <a:off x="228600" y="940271"/>
            <a:ext cx="8610600" cy="5153025"/>
          </a:xfrm>
        </p:spPr>
        <p:txBody>
          <a:bodyPr/>
          <a:lstStyle/>
          <a:p>
            <a:r>
              <a:rPr lang="en-US" sz="1500" dirty="0"/>
              <a:t>A. </a:t>
            </a:r>
            <a:r>
              <a:rPr lang="en-US" sz="1500" dirty="0" err="1"/>
              <a:t>Giray</a:t>
            </a:r>
            <a:r>
              <a:rPr lang="en-US" sz="1500" dirty="0"/>
              <a:t> </a:t>
            </a:r>
            <a:r>
              <a:rPr lang="en-US" sz="1500" dirty="0" err="1"/>
              <a:t>Yaglikci</a:t>
            </a:r>
            <a:r>
              <a:rPr lang="en-US" sz="1500" dirty="0"/>
              <a:t>, Minesh Patel, </a:t>
            </a:r>
            <a:r>
              <a:rPr lang="en-US" sz="1500" dirty="0" err="1"/>
              <a:t>Jeremie</a:t>
            </a:r>
            <a:r>
              <a:rPr lang="en-US" sz="1500" dirty="0"/>
              <a:t> S. Kim, </a:t>
            </a:r>
            <a:r>
              <a:rPr lang="en-US" sz="1500" dirty="0" err="1"/>
              <a:t>Roknoddin</a:t>
            </a:r>
            <a:r>
              <a:rPr lang="en-US" sz="1500" dirty="0"/>
              <a:t> Azizi, </a:t>
            </a:r>
            <a:r>
              <a:rPr lang="en-US" sz="1500" dirty="0" err="1"/>
              <a:t>Ataberk</a:t>
            </a:r>
            <a:r>
              <a:rPr lang="en-US" sz="1500" dirty="0"/>
              <a:t> </a:t>
            </a:r>
            <a:r>
              <a:rPr lang="en-US" sz="1500" dirty="0" err="1"/>
              <a:t>Olgun</a:t>
            </a:r>
            <a:r>
              <a:rPr lang="en-US" sz="1500" dirty="0"/>
              <a:t>, Lois </a:t>
            </a:r>
            <a:r>
              <a:rPr lang="en-US" sz="1500" dirty="0" err="1"/>
              <a:t>Orosa</a:t>
            </a:r>
            <a:r>
              <a:rPr lang="en-US" sz="1500" dirty="0"/>
              <a:t>, Hasan Hassan, </a:t>
            </a:r>
            <a:r>
              <a:rPr lang="en-US" sz="1500" dirty="0" err="1"/>
              <a:t>Jisung</a:t>
            </a:r>
            <a:r>
              <a:rPr lang="en-US" sz="1500" dirty="0"/>
              <a:t> Park, Konstantinos </a:t>
            </a:r>
            <a:r>
              <a:rPr lang="en-US" sz="1500" dirty="0" err="1"/>
              <a:t>Kanellopoulos</a:t>
            </a:r>
            <a:r>
              <a:rPr lang="en-US" sz="1500" dirty="0"/>
              <a:t>, Taha </a:t>
            </a:r>
            <a:r>
              <a:rPr lang="en-US" sz="1500" dirty="0" err="1"/>
              <a:t>Shahroodi</a:t>
            </a:r>
            <a:r>
              <a:rPr lang="en-US" sz="1500" dirty="0"/>
              <a:t>, </a:t>
            </a:r>
            <a:r>
              <a:rPr lang="en-US" sz="1500" dirty="0" err="1"/>
              <a:t>Saugata</a:t>
            </a:r>
            <a:r>
              <a:rPr lang="en-US" sz="1500" dirty="0"/>
              <a:t> Ghose, and Onur Mutlu,</a:t>
            </a:r>
            <a:br>
              <a:rPr lang="en-US" sz="1500" dirty="0"/>
            </a:br>
            <a:r>
              <a:rPr lang="en-US" sz="1500" b="1" dirty="0">
                <a:solidFill>
                  <a:srgbClr val="0432FF"/>
                </a:solidFill>
                <a:hlinkClick r:id="rId2">
                  <a:extLst>
                    <a:ext uri="{A12FA001-AC4F-418D-AE19-62706E023703}">
                      <ahyp:hlinkClr xmlns:ahyp="http://schemas.microsoft.com/office/drawing/2018/hyperlinkcolor" val="tx"/>
                    </a:ext>
                  </a:extLst>
                </a:hlinkClick>
              </a:rPr>
              <a:t>"BlockHammer: Preventing RowHammer at Low Cost by Blacklisting Rapidly-Accessed DRAM Rows"</a:t>
            </a:r>
            <a:br>
              <a:rPr lang="en-US" sz="1500" dirty="0"/>
            </a:br>
            <a:r>
              <a:rPr lang="en-US" sz="1500" i="1" dirty="0"/>
              <a:t>Proceedings of the </a:t>
            </a:r>
            <a:r>
              <a:rPr lang="en-US" sz="1500" i="1" dirty="0">
                <a:hlinkClick r:id="rId3"/>
              </a:rPr>
              <a:t>27th International Symposium on High-Performance Computer Architecture</a:t>
            </a:r>
            <a:r>
              <a:rPr lang="en-US" sz="1500" i="1" dirty="0"/>
              <a:t> (</a:t>
            </a:r>
            <a:r>
              <a:rPr lang="en-US" sz="1500" b="1" i="1" dirty="0"/>
              <a:t>HPCA</a:t>
            </a:r>
            <a:r>
              <a:rPr lang="en-US" sz="1500" i="1" dirty="0"/>
              <a:t>)</a:t>
            </a:r>
            <a:r>
              <a:rPr lang="en-US" sz="1500" dirty="0"/>
              <a:t>, Virtual, February-March 2021.</a:t>
            </a:r>
            <a:br>
              <a:rPr lang="en-US" sz="1500" dirty="0"/>
            </a:br>
            <a:r>
              <a:rPr lang="en-US" sz="1500" dirty="0"/>
              <a:t>[</a:t>
            </a:r>
            <a:r>
              <a:rPr lang="en-US" sz="1500" dirty="0">
                <a:hlinkClick r:id="rId4"/>
              </a:rPr>
              <a:t>Slides (pptx)</a:t>
            </a:r>
            <a:r>
              <a:rPr lang="en-US" sz="1500" dirty="0"/>
              <a:t> </a:t>
            </a:r>
            <a:r>
              <a:rPr lang="en-US" sz="1500" dirty="0">
                <a:hlinkClick r:id="rId5"/>
              </a:rPr>
              <a:t>(pdf)</a:t>
            </a:r>
            <a:r>
              <a:rPr lang="en-US" sz="1500" dirty="0"/>
              <a:t>]</a:t>
            </a:r>
            <a:br>
              <a:rPr lang="en-US" sz="1500" dirty="0"/>
            </a:br>
            <a:r>
              <a:rPr lang="en-US" sz="1500" dirty="0"/>
              <a:t>[</a:t>
            </a:r>
            <a:r>
              <a:rPr lang="en-US" sz="1500" dirty="0">
                <a:hlinkClick r:id="rId6"/>
              </a:rPr>
              <a:t>Short Talk Slides (pptx)</a:t>
            </a:r>
            <a:r>
              <a:rPr lang="en-US" sz="1500" dirty="0"/>
              <a:t> </a:t>
            </a:r>
            <a:r>
              <a:rPr lang="en-US" sz="1500" dirty="0">
                <a:hlinkClick r:id="rId7"/>
              </a:rPr>
              <a:t>(pdf)</a:t>
            </a:r>
            <a:r>
              <a:rPr lang="en-US" sz="1500" dirty="0"/>
              <a:t>]</a:t>
            </a:r>
            <a:br>
              <a:rPr lang="en-US" sz="1500" dirty="0"/>
            </a:br>
            <a:r>
              <a:rPr lang="en-US" sz="1500" dirty="0"/>
              <a:t>[</a:t>
            </a:r>
            <a:r>
              <a:rPr lang="en-US" sz="1500" dirty="0">
                <a:hlinkClick r:id="rId8"/>
              </a:rPr>
              <a:t>Intel Hardware Security Academic Awards Short Talk Slides (pptx)</a:t>
            </a:r>
            <a:r>
              <a:rPr lang="en-US" sz="1500" dirty="0"/>
              <a:t> </a:t>
            </a:r>
            <a:r>
              <a:rPr lang="en-US" sz="1500" dirty="0">
                <a:hlinkClick r:id="rId9"/>
              </a:rPr>
              <a:t>(pdf)</a:t>
            </a:r>
            <a:r>
              <a:rPr lang="en-US" sz="1500" dirty="0"/>
              <a:t>]</a:t>
            </a:r>
            <a:br>
              <a:rPr lang="en-US" sz="1500" dirty="0"/>
            </a:br>
            <a:r>
              <a:rPr lang="en-US" sz="1500" dirty="0"/>
              <a:t>[</a:t>
            </a:r>
            <a:r>
              <a:rPr lang="en-US" sz="1500" dirty="0">
                <a:hlinkClick r:id="rId10"/>
              </a:rPr>
              <a:t>Talk Video</a:t>
            </a:r>
            <a:r>
              <a:rPr lang="en-US" sz="1500" dirty="0"/>
              <a:t> (22 minutes)]</a:t>
            </a:r>
            <a:br>
              <a:rPr lang="en-US" sz="1500" dirty="0"/>
            </a:br>
            <a:r>
              <a:rPr lang="en-US" sz="1500" dirty="0"/>
              <a:t>[</a:t>
            </a:r>
            <a:r>
              <a:rPr lang="en-US" sz="1500" dirty="0">
                <a:hlinkClick r:id="rId11"/>
              </a:rPr>
              <a:t>Short Talk Video</a:t>
            </a:r>
            <a:r>
              <a:rPr lang="en-US" sz="1500" dirty="0"/>
              <a:t> (7 minutes)]</a:t>
            </a:r>
            <a:br>
              <a:rPr lang="en-US" sz="1500" dirty="0"/>
            </a:br>
            <a:r>
              <a:rPr lang="en-US" sz="1500" dirty="0"/>
              <a:t>[</a:t>
            </a:r>
            <a:r>
              <a:rPr lang="en-US" sz="1500" dirty="0">
                <a:hlinkClick r:id="rId12"/>
              </a:rPr>
              <a:t>Intel Hardware Security Academic Awards Short Talk Video</a:t>
            </a:r>
            <a:r>
              <a:rPr lang="en-US" sz="1500" dirty="0"/>
              <a:t> (2 minutes)]</a:t>
            </a:r>
            <a:br>
              <a:rPr lang="en-US" sz="1500" dirty="0"/>
            </a:br>
            <a:r>
              <a:rPr lang="en-US" sz="1500" dirty="0"/>
              <a:t>[</a:t>
            </a:r>
            <a:r>
              <a:rPr lang="en-US" sz="1500" dirty="0">
                <a:hlinkClick r:id="rId13"/>
              </a:rPr>
              <a:t>BlockHammer Source Code</a:t>
            </a:r>
            <a:r>
              <a:rPr lang="en-US" sz="1500" dirty="0"/>
              <a:t>]</a:t>
            </a:r>
            <a:br>
              <a:rPr lang="en-US" sz="1500" dirty="0"/>
            </a:br>
            <a:r>
              <a:rPr lang="en-US" sz="1500" b="1" i="1" dirty="0">
                <a:solidFill>
                  <a:srgbClr val="FF0000"/>
                </a:solidFill>
              </a:rPr>
              <a:t>Intel Hardware Security Academic Award Finalist (one of 4 finalists out of 34 nominations)</a:t>
            </a:r>
            <a:endParaRPr lang="en-US" sz="1500" dirty="0">
              <a:solidFill>
                <a:srgbClr val="FF0000"/>
              </a:solidFill>
            </a:endParaRPr>
          </a:p>
          <a:p>
            <a:pPr marL="0" indent="0">
              <a:buNone/>
            </a:pPr>
            <a:endParaRPr lang="en-US" sz="1500" dirty="0"/>
          </a:p>
        </p:txBody>
      </p:sp>
      <p:sp>
        <p:nvSpPr>
          <p:cNvPr id="4" name="Slide Number Placeholder 3">
            <a:extLst>
              <a:ext uri="{FF2B5EF4-FFF2-40B4-BE49-F238E27FC236}">
                <a16:creationId xmlns:a16="http://schemas.microsoft.com/office/drawing/2014/main" id="{FCBD83A9-2106-8E46-A4D9-BF54A23B8A2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6" name="Picture 5">
            <a:extLst>
              <a:ext uri="{FF2B5EF4-FFF2-40B4-BE49-F238E27FC236}">
                <a16:creationId xmlns:a16="http://schemas.microsoft.com/office/drawing/2014/main" id="{808D06FD-75D7-A34F-BBF6-07F7398B757B}"/>
              </a:ext>
            </a:extLst>
          </p:cNvPr>
          <p:cNvPicPr>
            <a:picLocks noChangeAspect="1"/>
          </p:cNvPicPr>
          <p:nvPr/>
        </p:nvPicPr>
        <p:blipFill>
          <a:blip r:embed="rId14"/>
          <a:stretch>
            <a:fillRect/>
          </a:stretch>
        </p:blipFill>
        <p:spPr>
          <a:xfrm>
            <a:off x="0" y="5027328"/>
            <a:ext cx="9144000" cy="1498016"/>
          </a:xfrm>
          <a:prstGeom prst="rect">
            <a:avLst/>
          </a:prstGeom>
        </p:spPr>
      </p:pic>
    </p:spTree>
    <p:extLst>
      <p:ext uri="{BB962C8B-B14F-4D97-AF65-F5344CB8AC3E}">
        <p14:creationId xmlns:p14="http://schemas.microsoft.com/office/powerpoint/2010/main" val="2270139674"/>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B319-8E66-00F6-93DD-5722518EB815}"/>
              </a:ext>
            </a:extLst>
          </p:cNvPr>
          <p:cNvSpPr>
            <a:spLocks noGrp="1"/>
          </p:cNvSpPr>
          <p:nvPr>
            <p:ph type="title"/>
          </p:nvPr>
        </p:nvSpPr>
        <p:spPr>
          <a:xfrm>
            <a:off x="228600" y="152400"/>
            <a:ext cx="9167936" cy="884238"/>
          </a:xfrm>
        </p:spPr>
        <p:txBody>
          <a:bodyPr/>
          <a:lstStyle/>
          <a:p>
            <a:r>
              <a:rPr lang="en-US" dirty="0"/>
              <a:t>Industry’s Intelligent DRAM Controllers (I)</a:t>
            </a:r>
          </a:p>
        </p:txBody>
      </p:sp>
      <p:sp>
        <p:nvSpPr>
          <p:cNvPr id="3" name="Content Placeholder 2">
            <a:extLst>
              <a:ext uri="{FF2B5EF4-FFF2-40B4-BE49-F238E27FC236}">
                <a16:creationId xmlns:a16="http://schemas.microsoft.com/office/drawing/2014/main" id="{32E4365F-0157-71AB-EE28-F37F7F5A86EE}"/>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D296D3A6-F51A-07E9-0938-5B27AEBFC62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BE3D02F1-D557-14EC-35D5-3427B99039A8}"/>
              </a:ext>
            </a:extLst>
          </p:cNvPr>
          <p:cNvPicPr>
            <a:picLocks noChangeAspect="1"/>
          </p:cNvPicPr>
          <p:nvPr/>
        </p:nvPicPr>
        <p:blipFill>
          <a:blip r:embed="rId2"/>
          <a:stretch>
            <a:fillRect/>
          </a:stretch>
        </p:blipFill>
        <p:spPr>
          <a:xfrm>
            <a:off x="391116" y="969962"/>
            <a:ext cx="6522180" cy="4430493"/>
          </a:xfrm>
          <a:prstGeom prst="rect">
            <a:avLst/>
          </a:prstGeom>
        </p:spPr>
      </p:pic>
      <p:pic>
        <p:nvPicPr>
          <p:cNvPr id="6" name="Picture 5">
            <a:extLst>
              <a:ext uri="{FF2B5EF4-FFF2-40B4-BE49-F238E27FC236}">
                <a16:creationId xmlns:a16="http://schemas.microsoft.com/office/drawing/2014/main" id="{EF36A4D7-6D7A-2850-497F-89229559CA39}"/>
              </a:ext>
            </a:extLst>
          </p:cNvPr>
          <p:cNvPicPr>
            <a:picLocks noChangeAspect="1"/>
          </p:cNvPicPr>
          <p:nvPr/>
        </p:nvPicPr>
        <p:blipFill>
          <a:blip r:embed="rId3"/>
          <a:stretch>
            <a:fillRect/>
          </a:stretch>
        </p:blipFill>
        <p:spPr>
          <a:xfrm>
            <a:off x="4427984" y="4985185"/>
            <a:ext cx="4335618" cy="1353012"/>
          </a:xfrm>
          <a:prstGeom prst="rect">
            <a:avLst/>
          </a:prstGeom>
        </p:spPr>
      </p:pic>
    </p:spTree>
    <p:extLst>
      <p:ext uri="{BB962C8B-B14F-4D97-AF65-F5344CB8AC3E}">
        <p14:creationId xmlns:p14="http://schemas.microsoft.com/office/powerpoint/2010/main" val="2939146595"/>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DABE2-29FF-FCE3-C45F-A2088EB0559E}"/>
              </a:ext>
            </a:extLst>
          </p:cNvPr>
          <p:cNvSpPr>
            <a:spLocks noGrp="1"/>
          </p:cNvSpPr>
          <p:nvPr>
            <p:ph type="title"/>
          </p:nvPr>
        </p:nvSpPr>
        <p:spPr>
          <a:xfrm>
            <a:off x="228600" y="152400"/>
            <a:ext cx="9311952" cy="884238"/>
          </a:xfrm>
        </p:spPr>
        <p:txBody>
          <a:bodyPr/>
          <a:lstStyle/>
          <a:p>
            <a:r>
              <a:rPr lang="en-US" dirty="0"/>
              <a:t>Industry’s Intelligent DRAM Controllers (II)</a:t>
            </a:r>
          </a:p>
        </p:txBody>
      </p:sp>
      <p:sp>
        <p:nvSpPr>
          <p:cNvPr id="3" name="Content Placeholder 2">
            <a:extLst>
              <a:ext uri="{FF2B5EF4-FFF2-40B4-BE49-F238E27FC236}">
                <a16:creationId xmlns:a16="http://schemas.microsoft.com/office/drawing/2014/main" id="{91FBC413-CAB8-60DE-6F64-4280CA9E77FB}"/>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68722142-6FCC-F9E0-4AB8-A2C2846B8CF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F2625A21-4CB9-8B74-EBC7-9CC55B40988C}"/>
              </a:ext>
            </a:extLst>
          </p:cNvPr>
          <p:cNvPicPr>
            <a:picLocks noChangeAspect="1"/>
          </p:cNvPicPr>
          <p:nvPr/>
        </p:nvPicPr>
        <p:blipFill>
          <a:blip r:embed="rId2"/>
          <a:stretch>
            <a:fillRect/>
          </a:stretch>
        </p:blipFill>
        <p:spPr>
          <a:xfrm>
            <a:off x="1149350" y="1162051"/>
            <a:ext cx="6845300" cy="5054600"/>
          </a:xfrm>
          <a:prstGeom prst="rect">
            <a:avLst/>
          </a:prstGeom>
        </p:spPr>
      </p:pic>
    </p:spTree>
    <p:extLst>
      <p:ext uri="{BB962C8B-B14F-4D97-AF65-F5344CB8AC3E}">
        <p14:creationId xmlns:p14="http://schemas.microsoft.com/office/powerpoint/2010/main" val="257718001"/>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3A01C-343C-5A36-824B-7546B1343204}"/>
              </a:ext>
            </a:extLst>
          </p:cNvPr>
          <p:cNvSpPr>
            <a:spLocks noGrp="1"/>
          </p:cNvSpPr>
          <p:nvPr>
            <p:ph type="title"/>
          </p:nvPr>
        </p:nvSpPr>
        <p:spPr>
          <a:xfrm>
            <a:off x="228600" y="152400"/>
            <a:ext cx="9095928" cy="884238"/>
          </a:xfrm>
        </p:spPr>
        <p:txBody>
          <a:bodyPr/>
          <a:lstStyle/>
          <a:p>
            <a:r>
              <a:rPr lang="en-US" sz="3900" dirty="0"/>
              <a:t>Industry’s Intelligent DRAM Controllers (III)</a:t>
            </a:r>
          </a:p>
        </p:txBody>
      </p:sp>
      <p:sp>
        <p:nvSpPr>
          <p:cNvPr id="3" name="Content Placeholder 2">
            <a:extLst>
              <a:ext uri="{FF2B5EF4-FFF2-40B4-BE49-F238E27FC236}">
                <a16:creationId xmlns:a16="http://schemas.microsoft.com/office/drawing/2014/main" id="{E2B2DB4A-C62C-8126-3A46-E74923B2E172}"/>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E8440593-8450-7483-393A-8B4DBB79E01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5" name="Picture 4">
            <a:extLst>
              <a:ext uri="{FF2B5EF4-FFF2-40B4-BE49-F238E27FC236}">
                <a16:creationId xmlns:a16="http://schemas.microsoft.com/office/drawing/2014/main" id="{A8C564D4-3ABE-D817-0CBB-AE75FE5076F0}"/>
              </a:ext>
            </a:extLst>
          </p:cNvPr>
          <p:cNvPicPr>
            <a:picLocks noChangeAspect="1"/>
          </p:cNvPicPr>
          <p:nvPr/>
        </p:nvPicPr>
        <p:blipFill>
          <a:blip r:embed="rId2"/>
          <a:stretch>
            <a:fillRect/>
          </a:stretch>
        </p:blipFill>
        <p:spPr>
          <a:xfrm>
            <a:off x="971600" y="993663"/>
            <a:ext cx="5541529" cy="5356448"/>
          </a:xfrm>
          <a:prstGeom prst="rect">
            <a:avLst/>
          </a:prstGeom>
        </p:spPr>
      </p:pic>
      <p:pic>
        <p:nvPicPr>
          <p:cNvPr id="6" name="Picture 5">
            <a:extLst>
              <a:ext uri="{FF2B5EF4-FFF2-40B4-BE49-F238E27FC236}">
                <a16:creationId xmlns:a16="http://schemas.microsoft.com/office/drawing/2014/main" id="{3DA29F55-ED59-1DFC-F7B8-41092CC2F5FA}"/>
              </a:ext>
            </a:extLst>
          </p:cNvPr>
          <p:cNvPicPr>
            <a:picLocks noChangeAspect="1"/>
          </p:cNvPicPr>
          <p:nvPr/>
        </p:nvPicPr>
        <p:blipFill>
          <a:blip r:embed="rId3"/>
          <a:stretch>
            <a:fillRect/>
          </a:stretch>
        </p:blipFill>
        <p:spPr>
          <a:xfrm>
            <a:off x="6749869" y="4742904"/>
            <a:ext cx="2319745" cy="1575795"/>
          </a:xfrm>
          <a:prstGeom prst="rect">
            <a:avLst/>
          </a:prstGeom>
        </p:spPr>
      </p:pic>
    </p:spTree>
    <p:extLst>
      <p:ext uri="{BB962C8B-B14F-4D97-AF65-F5344CB8AC3E}">
        <p14:creationId xmlns:p14="http://schemas.microsoft.com/office/powerpoint/2010/main" val="350324409"/>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DABE2-29FF-FCE3-C45F-A2088EB0559E}"/>
              </a:ext>
            </a:extLst>
          </p:cNvPr>
          <p:cNvSpPr>
            <a:spLocks noGrp="1"/>
          </p:cNvSpPr>
          <p:nvPr>
            <p:ph type="title"/>
          </p:nvPr>
        </p:nvSpPr>
        <p:spPr>
          <a:xfrm>
            <a:off x="228600" y="152400"/>
            <a:ext cx="9311952" cy="884238"/>
          </a:xfrm>
        </p:spPr>
        <p:txBody>
          <a:bodyPr/>
          <a:lstStyle/>
          <a:p>
            <a:r>
              <a:rPr lang="en-US" sz="3900" dirty="0"/>
              <a:t>Industry’s Intelligent DRAM Controllers (IV)</a:t>
            </a:r>
          </a:p>
        </p:txBody>
      </p:sp>
      <p:sp>
        <p:nvSpPr>
          <p:cNvPr id="3" name="Content Placeholder 2">
            <a:extLst>
              <a:ext uri="{FF2B5EF4-FFF2-40B4-BE49-F238E27FC236}">
                <a16:creationId xmlns:a16="http://schemas.microsoft.com/office/drawing/2014/main" id="{91FBC413-CAB8-60DE-6F64-4280CA9E77FB}"/>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68722142-6FCC-F9E0-4AB8-A2C2846B8CF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6" name="Picture 5">
            <a:extLst>
              <a:ext uri="{FF2B5EF4-FFF2-40B4-BE49-F238E27FC236}">
                <a16:creationId xmlns:a16="http://schemas.microsoft.com/office/drawing/2014/main" id="{49C27A97-F7BB-2650-ADCB-37E17A064141}"/>
              </a:ext>
            </a:extLst>
          </p:cNvPr>
          <p:cNvPicPr>
            <a:picLocks noChangeAspect="1"/>
          </p:cNvPicPr>
          <p:nvPr/>
        </p:nvPicPr>
        <p:blipFill>
          <a:blip r:embed="rId2"/>
          <a:stretch>
            <a:fillRect/>
          </a:stretch>
        </p:blipFill>
        <p:spPr>
          <a:xfrm>
            <a:off x="685800" y="2247547"/>
            <a:ext cx="7772400" cy="2362905"/>
          </a:xfrm>
          <a:prstGeom prst="rect">
            <a:avLst/>
          </a:prstGeom>
        </p:spPr>
      </p:pic>
      <p:sp>
        <p:nvSpPr>
          <p:cNvPr id="7" name="TextBox 6">
            <a:extLst>
              <a:ext uri="{FF2B5EF4-FFF2-40B4-BE49-F238E27FC236}">
                <a16:creationId xmlns:a16="http://schemas.microsoft.com/office/drawing/2014/main" id="{E40AA65C-143F-FE03-0282-08D7A1127241}"/>
              </a:ext>
            </a:extLst>
          </p:cNvPr>
          <p:cNvSpPr txBox="1"/>
          <p:nvPr/>
        </p:nvSpPr>
        <p:spPr>
          <a:xfrm>
            <a:off x="2123728" y="5577958"/>
            <a:ext cx="502252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https://arxiv.org/pdf/2302.03591v1.pdf</a:t>
            </a:r>
            <a:r>
              <a:rPr kumimoji="0" lang="en-US" sz="1800" b="1" i="0" u="none" strike="noStrike" kern="1200" cap="none" spc="0" normalizeH="0" baseline="0" noProof="0" dirty="0">
                <a:ln>
                  <a:noFill/>
                </a:ln>
                <a:solidFill>
                  <a:srgbClr val="0000FF"/>
                </a:solidFill>
                <a:effectLst/>
                <a:uLnTx/>
                <a:uFillTx/>
                <a:latin typeface="Tahoma"/>
                <a:ea typeface="+mn-ea"/>
                <a:cs typeface="+mn-cs"/>
              </a:rPr>
              <a:t> </a:t>
            </a:r>
          </a:p>
        </p:txBody>
      </p:sp>
    </p:spTree>
    <p:extLst>
      <p:ext uri="{BB962C8B-B14F-4D97-AF65-F5344CB8AC3E}">
        <p14:creationId xmlns:p14="http://schemas.microsoft.com/office/powerpoint/2010/main" val="1306222100"/>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E4DC4-F332-078B-7A9F-E840E9FED4D5}"/>
              </a:ext>
            </a:extLst>
          </p:cNvPr>
          <p:cNvSpPr>
            <a:spLocks noGrp="1"/>
          </p:cNvSpPr>
          <p:nvPr>
            <p:ph type="title"/>
          </p:nvPr>
        </p:nvSpPr>
        <p:spPr/>
        <p:txBody>
          <a:bodyPr/>
          <a:lstStyle/>
          <a:p>
            <a:r>
              <a:rPr lang="en-US" dirty="0"/>
              <a:t>Are We Now </a:t>
            </a:r>
            <a:r>
              <a:rPr lang="en-US" dirty="0" err="1"/>
              <a:t>BitFlip</a:t>
            </a:r>
            <a:r>
              <a:rPr lang="en-US" dirty="0"/>
              <a:t> Free?</a:t>
            </a:r>
          </a:p>
        </p:txBody>
      </p:sp>
      <p:sp>
        <p:nvSpPr>
          <p:cNvPr id="3" name="Content Placeholder 2">
            <a:extLst>
              <a:ext uri="{FF2B5EF4-FFF2-40B4-BE49-F238E27FC236}">
                <a16:creationId xmlns:a16="http://schemas.microsoft.com/office/drawing/2014/main" id="{92B6AF9C-5598-50C3-183B-4DB1B26C230D}"/>
              </a:ext>
            </a:extLst>
          </p:cNvPr>
          <p:cNvSpPr>
            <a:spLocks noGrp="1"/>
          </p:cNvSpPr>
          <p:nvPr>
            <p:ph idx="1"/>
          </p:nvPr>
        </p:nvSpPr>
        <p:spPr/>
        <p:txBody>
          <a:bodyPr/>
          <a:lstStyle/>
          <a:p>
            <a:r>
              <a:rPr lang="en-US" b="1" dirty="0">
                <a:solidFill>
                  <a:srgbClr val="0432FF"/>
                </a:solidFill>
              </a:rPr>
              <a:t>Appears at ISCA 2023</a:t>
            </a:r>
          </a:p>
          <a:p>
            <a:endParaRPr lang="en-US" b="1" dirty="0">
              <a:solidFill>
                <a:srgbClr val="0432FF"/>
              </a:solidFill>
            </a:endParaRPr>
          </a:p>
        </p:txBody>
      </p:sp>
      <p:sp>
        <p:nvSpPr>
          <p:cNvPr id="4" name="Slide Number Placeholder 3">
            <a:extLst>
              <a:ext uri="{FF2B5EF4-FFF2-40B4-BE49-F238E27FC236}">
                <a16:creationId xmlns:a16="http://schemas.microsoft.com/office/drawing/2014/main" id="{0D394A4F-7D74-3D31-7A9C-2D7F33B149F1}"/>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766693CA-E872-8F99-BF9D-9AC9DEA4D0AC}"/>
              </a:ext>
            </a:extLst>
          </p:cNvPr>
          <p:cNvPicPr>
            <a:picLocks noChangeAspect="1"/>
          </p:cNvPicPr>
          <p:nvPr/>
        </p:nvPicPr>
        <p:blipFill>
          <a:blip r:embed="rId2"/>
          <a:stretch>
            <a:fillRect/>
          </a:stretch>
        </p:blipFill>
        <p:spPr>
          <a:xfrm>
            <a:off x="71886" y="3738136"/>
            <a:ext cx="9036618" cy="2139136"/>
          </a:xfrm>
          <a:prstGeom prst="rect">
            <a:avLst/>
          </a:prstGeom>
        </p:spPr>
      </p:pic>
    </p:spTree>
    <p:extLst>
      <p:ext uri="{BB962C8B-B14F-4D97-AF65-F5344CB8AC3E}">
        <p14:creationId xmlns:p14="http://schemas.microsoft.com/office/powerpoint/2010/main" val="146879840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839200" cy="5638800"/>
          </a:xfrm>
        </p:spPr>
        <p:txBody>
          <a:bodyPr>
            <a:normAutofit/>
          </a:bodyPr>
          <a:lstStyle/>
          <a:p>
            <a:pPr lvl="1"/>
            <a:endParaRPr lang="en-US" sz="2000" dirty="0">
              <a:solidFill>
                <a:srgbClr val="595959"/>
              </a:solidFill>
            </a:endParaRPr>
          </a:p>
          <a:p>
            <a:pPr lvl="1"/>
            <a:endParaRPr lang="en-US" sz="2400" dirty="0">
              <a:solidFill>
                <a:schemeClr val="tx2"/>
              </a:solidFill>
            </a:endParaRPr>
          </a:p>
          <a:p>
            <a:pPr marL="342900" lvl="1" indent="-342900">
              <a:buFont typeface="Arial" pitchFamily="34" charset="0"/>
              <a:buChar char="•"/>
            </a:pPr>
            <a:endParaRPr lang="en-US" sz="2400" u="sng" dirty="0">
              <a:solidFill>
                <a:schemeClr val="tx2"/>
              </a:solidFill>
            </a:endParaRPr>
          </a:p>
          <a:p>
            <a:pPr lvl="1"/>
            <a:endParaRPr lang="en-US" sz="2000" dirty="0">
              <a:solidFill>
                <a:srgbClr val="595959"/>
              </a:solidFill>
            </a:endParaRPr>
          </a:p>
          <a:p>
            <a:endParaRPr lang="en-US" dirty="0"/>
          </a:p>
        </p:txBody>
      </p:sp>
      <p:pic>
        <p:nvPicPr>
          <p:cNvPr id="6" name="Picture 5" descr="safari.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 y="6580445"/>
            <a:ext cx="959296" cy="277563"/>
          </a:xfrm>
          <a:prstGeom prst="rect">
            <a:avLst/>
          </a:prstGeom>
        </p:spPr>
      </p:pic>
      <p:sp>
        <p:nvSpPr>
          <p:cNvPr id="5" name="Rectangle 4"/>
          <p:cNvSpPr/>
          <p:nvPr/>
        </p:nvSpPr>
        <p:spPr>
          <a:xfrm>
            <a:off x="533400" y="2433935"/>
            <a:ext cx="3124200" cy="584776"/>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Gill Sans MT"/>
                <a:ea typeface="+mn-ea"/>
                <a:cs typeface="+mn-cs"/>
              </a:rPr>
              <a:t>Chrome</a:t>
            </a:r>
            <a:endParaRPr kumimoji="0" lang="en-US" sz="2800" b="1" i="0" u="none" strike="noStrike" kern="1200" cap="none" spc="0" normalizeH="0" baseline="0" noProof="0" dirty="0">
              <a:ln>
                <a:noFill/>
              </a:ln>
              <a:solidFill>
                <a:prstClr val="black"/>
              </a:solidFill>
              <a:effectLst/>
              <a:uLnTx/>
              <a:uFillTx/>
              <a:latin typeface="Gill Sans MT"/>
              <a:ea typeface="+mn-ea"/>
              <a:cs typeface="+mn-cs"/>
            </a:endParaRPr>
          </a:p>
        </p:txBody>
      </p:sp>
      <p:sp>
        <p:nvSpPr>
          <p:cNvPr id="9" name="TextBox 8"/>
          <p:cNvSpPr txBox="1"/>
          <p:nvPr/>
        </p:nvSpPr>
        <p:spPr>
          <a:xfrm>
            <a:off x="381000" y="2967335"/>
            <a:ext cx="3886200" cy="461665"/>
          </a:xfrm>
          <a:prstGeom prst="rect">
            <a:avLst/>
          </a:prstGeom>
          <a:noFill/>
        </p:spPr>
        <p:txBody>
          <a:bodyPr wrap="square" rtlCol="0">
            <a:spAutoFit/>
          </a:bodyPr>
          <a:lstStyle/>
          <a:p>
            <a:pPr marL="0" marR="0" lvl="2"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web browser</a:t>
            </a:r>
            <a:endParaRPr kumimoji="0" lang="en-US" sz="2400" b="1" i="0" u="none" strike="noStrike" kern="1200" cap="none" spc="0" normalizeH="0" baseline="0" noProof="0" dirty="0">
              <a:ln>
                <a:noFill/>
              </a:ln>
              <a:solidFill>
                <a:srgbClr val="0000FF"/>
              </a:solidFill>
              <a:effectLst/>
              <a:uLnTx/>
              <a:uFillTx/>
              <a:latin typeface="Gill Sans MT"/>
              <a:ea typeface="+mn-ea"/>
              <a:cs typeface="+mn-cs"/>
            </a:endParaRPr>
          </a:p>
        </p:txBody>
      </p:sp>
      <p:sp>
        <p:nvSpPr>
          <p:cNvPr id="11" name="TextBox 10"/>
          <p:cNvSpPr txBox="1"/>
          <p:nvPr/>
        </p:nvSpPr>
        <p:spPr>
          <a:xfrm>
            <a:off x="4267200" y="2463224"/>
            <a:ext cx="4267200" cy="5847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Gill Sans MT"/>
                <a:ea typeface="+mn-ea"/>
                <a:cs typeface="+mn-cs"/>
              </a:rPr>
              <a:t>TensorFlow</a:t>
            </a:r>
            <a:r>
              <a:rPr kumimoji="0" lang="en-US" sz="3200" b="1" i="0" u="none" strike="noStrike" kern="1200" cap="none" spc="0" normalizeH="0" baseline="0" noProof="0" dirty="0">
                <a:ln>
                  <a:noFill/>
                </a:ln>
                <a:solidFill>
                  <a:srgbClr val="000000"/>
                </a:solidFill>
                <a:effectLst/>
                <a:uLnTx/>
                <a:uFillTx/>
                <a:latin typeface="Gill Sans MT"/>
                <a:ea typeface="+mn-ea"/>
                <a:cs typeface="+mn-cs"/>
              </a:rPr>
              <a:t> Mobile</a:t>
            </a:r>
            <a:endParaRPr kumimoji="0" lang="en-US" sz="2600" b="1" i="0" u="none" strike="noStrike" kern="1200" cap="none" spc="0" normalizeH="0" baseline="0" noProof="0" dirty="0">
              <a:ln>
                <a:noFill/>
              </a:ln>
              <a:solidFill>
                <a:srgbClr val="000000"/>
              </a:solidFill>
              <a:effectLst/>
              <a:uLnTx/>
              <a:uFillTx/>
              <a:latin typeface="Gill Sans MT"/>
              <a:ea typeface="+mn-ea"/>
              <a:cs typeface="+mn-cs"/>
            </a:endParaRPr>
          </a:p>
        </p:txBody>
      </p:sp>
      <p:sp>
        <p:nvSpPr>
          <p:cNvPr id="12" name="TextBox 11"/>
          <p:cNvSpPr txBox="1"/>
          <p:nvPr/>
        </p:nvSpPr>
        <p:spPr>
          <a:xfrm>
            <a:off x="3810000" y="2979003"/>
            <a:ext cx="52578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machine learning framework</a:t>
            </a:r>
            <a:endParaRPr kumimoji="0" lang="en-US" sz="2400" b="0" i="0" u="none" strike="noStrike" kern="1200" cap="none" spc="0" normalizeH="0" baseline="0" noProof="0" dirty="0">
              <a:ln>
                <a:noFill/>
              </a:ln>
              <a:solidFill>
                <a:srgbClr val="595959"/>
              </a:solidFill>
              <a:effectLst/>
              <a:uLnTx/>
              <a:uFillTx/>
              <a:latin typeface="Gill Sans MT"/>
              <a:ea typeface="+mn-ea"/>
              <a:cs typeface="+mn-cs"/>
            </a:endParaRPr>
          </a:p>
        </p:txBody>
      </p:sp>
      <p:sp>
        <p:nvSpPr>
          <p:cNvPr id="16" name="Rectangle 15"/>
          <p:cNvSpPr/>
          <p:nvPr/>
        </p:nvSpPr>
        <p:spPr>
          <a:xfrm>
            <a:off x="-76200" y="5334000"/>
            <a:ext cx="4114800" cy="584776"/>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Gill Sans MT"/>
                <a:ea typeface="+mn-ea"/>
                <a:cs typeface="+mn-cs"/>
              </a:rPr>
              <a:t>Video Playback</a:t>
            </a:r>
          </a:p>
        </p:txBody>
      </p:sp>
      <p:sp>
        <p:nvSpPr>
          <p:cNvPr id="17" name="TextBox 16"/>
          <p:cNvSpPr txBox="1"/>
          <p:nvPr/>
        </p:nvSpPr>
        <p:spPr>
          <a:xfrm>
            <a:off x="127000" y="5943600"/>
            <a:ext cx="4292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a:t>
            </a:r>
            <a:r>
              <a:rPr kumimoji="0" lang="en-US" sz="2400" b="1" i="0" u="none" strike="noStrike" kern="1200" cap="none" spc="0" normalizeH="0" baseline="0" noProof="0" dirty="0">
                <a:ln>
                  <a:noFill/>
                </a:ln>
                <a:solidFill>
                  <a:srgbClr val="0000FF"/>
                </a:solidFill>
                <a:effectLst/>
                <a:uLnTx/>
                <a:uFillTx/>
                <a:latin typeface="Gill Sans MT"/>
                <a:ea typeface="+mn-ea"/>
                <a:cs typeface="+mn-cs"/>
              </a:rPr>
              <a:t>video codec</a:t>
            </a:r>
            <a:r>
              <a:rPr kumimoji="0" lang="en-US" sz="2400" b="1" i="0" u="none" strike="noStrike" kern="1200" cap="none" spc="0" normalizeH="0" baseline="0" noProof="0" dirty="0">
                <a:ln>
                  <a:noFill/>
                </a:ln>
                <a:solidFill>
                  <a:srgbClr val="595959"/>
                </a:solidFill>
                <a:effectLst/>
                <a:uLnTx/>
                <a:uFillTx/>
                <a:latin typeface="Gill Sans MT"/>
                <a:ea typeface="+mn-ea"/>
                <a:cs typeface="+mn-cs"/>
              </a:rPr>
              <a:t> </a:t>
            </a:r>
            <a:br>
              <a:rPr kumimoji="0" lang="en-US" sz="2400" b="1" i="0" u="none" strike="noStrike" kern="1200" cap="none" spc="0" normalizeH="0" baseline="0" noProof="0" dirty="0">
                <a:ln>
                  <a:noFill/>
                </a:ln>
                <a:solidFill>
                  <a:srgbClr val="595959"/>
                </a:solidFill>
                <a:effectLst/>
                <a:uLnTx/>
                <a:uFillTx/>
                <a:latin typeface="Gill Sans MT"/>
                <a:ea typeface="+mn-ea"/>
                <a:cs typeface="+mn-cs"/>
              </a:rPr>
            </a:br>
            <a:endParaRPr kumimoji="0" lang="en-US" sz="2400" b="1" i="0" u="none" strike="noStrike" kern="1200" cap="none" spc="0" normalizeH="0" baseline="0" noProof="0" dirty="0">
              <a:ln>
                <a:noFill/>
              </a:ln>
              <a:solidFill>
                <a:srgbClr val="0000FF"/>
              </a:solidFill>
              <a:effectLst/>
              <a:uLnTx/>
              <a:uFillTx/>
              <a:latin typeface="Gill Sans MT"/>
              <a:ea typeface="+mn-ea"/>
              <a:cs typeface="+mn-cs"/>
            </a:endParaRPr>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52600" y="1290935"/>
            <a:ext cx="1066800" cy="1066800"/>
          </a:xfrm>
          <a:prstGeom prst="rect">
            <a:avLst/>
          </a:prstGeom>
        </p:spPr>
      </p:pic>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91200" y="1205370"/>
            <a:ext cx="1081655" cy="1156830"/>
          </a:xfrm>
          <a:prstGeom prst="rect">
            <a:avLst/>
          </a:prstGeom>
        </p:spPr>
      </p:pic>
      <p:sp>
        <p:nvSpPr>
          <p:cNvPr id="19" name="Rectangle 18"/>
          <p:cNvSpPr/>
          <p:nvPr/>
        </p:nvSpPr>
        <p:spPr>
          <a:xfrm>
            <a:off x="6096000" y="3769051"/>
            <a:ext cx="3505200" cy="492443"/>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srgbClr val="000000"/>
              </a:solidFill>
              <a:effectLst/>
              <a:uLnTx/>
              <a:uFillTx/>
              <a:latin typeface="Gill Sans MT"/>
              <a:ea typeface="+mn-ea"/>
              <a:cs typeface="+mn-cs"/>
            </a:endParaRPr>
          </a:p>
        </p:txBody>
      </p:sp>
      <p:grpSp>
        <p:nvGrpSpPr>
          <p:cNvPr id="10" name="Group 9"/>
          <p:cNvGrpSpPr/>
          <p:nvPr/>
        </p:nvGrpSpPr>
        <p:grpSpPr>
          <a:xfrm>
            <a:off x="1371600" y="4191000"/>
            <a:ext cx="1600200" cy="1219200"/>
            <a:chOff x="5867400" y="2936553"/>
            <a:chExt cx="2057400" cy="1447800"/>
          </a:xfrm>
        </p:grpSpPr>
        <p:pic>
          <p:nvPicPr>
            <p:cNvPr id="31" name="Picture 3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96000" y="3927153"/>
              <a:ext cx="431470" cy="457200"/>
            </a:xfrm>
            <a:prstGeom prst="rect">
              <a:avLst/>
            </a:prstGeom>
          </p:spPr>
        </p:pic>
        <p:pic>
          <p:nvPicPr>
            <p:cNvPr id="24" name="Picture 2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53200" y="3984544"/>
              <a:ext cx="1295400" cy="325214"/>
            </a:xfrm>
            <a:prstGeom prst="rect">
              <a:avLst/>
            </a:prstGeom>
          </p:spPr>
        </p:pic>
        <p:pic>
          <p:nvPicPr>
            <p:cNvPr id="8" name="Picture 7"/>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67400" y="2936553"/>
              <a:ext cx="2057400" cy="935088"/>
            </a:xfrm>
            <a:prstGeom prst="rect">
              <a:avLst/>
            </a:prstGeom>
          </p:spPr>
        </p:pic>
      </p:grpSp>
      <p:grpSp>
        <p:nvGrpSpPr>
          <p:cNvPr id="25" name="Group 24"/>
          <p:cNvGrpSpPr/>
          <p:nvPr/>
        </p:nvGrpSpPr>
        <p:grpSpPr>
          <a:xfrm>
            <a:off x="5638800" y="4234696"/>
            <a:ext cx="1676400" cy="1219200"/>
            <a:chOff x="5867400" y="2936553"/>
            <a:chExt cx="2057400" cy="1447800"/>
          </a:xfrm>
        </p:grpSpPr>
        <p:pic>
          <p:nvPicPr>
            <p:cNvPr id="26" name="Picture 2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096000" y="3927153"/>
              <a:ext cx="431470" cy="457200"/>
            </a:xfrm>
            <a:prstGeom prst="rect">
              <a:avLst/>
            </a:prstGeom>
          </p:spPr>
        </p:pic>
        <p:pic>
          <p:nvPicPr>
            <p:cNvPr id="27" name="Picture 2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53200" y="3984544"/>
              <a:ext cx="1295400" cy="325214"/>
            </a:xfrm>
            <a:prstGeom prst="rect">
              <a:avLst/>
            </a:prstGeom>
          </p:spPr>
        </p:pic>
        <p:pic>
          <p:nvPicPr>
            <p:cNvPr id="28" name="Picture 27"/>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867400" y="2936553"/>
              <a:ext cx="2057400" cy="935088"/>
            </a:xfrm>
            <a:prstGeom prst="rect">
              <a:avLst/>
            </a:prstGeom>
          </p:spPr>
        </p:pic>
      </p:grpSp>
      <p:sp>
        <p:nvSpPr>
          <p:cNvPr id="30" name="Rectangle 29"/>
          <p:cNvSpPr/>
          <p:nvPr/>
        </p:nvSpPr>
        <p:spPr>
          <a:xfrm>
            <a:off x="4191000" y="5352872"/>
            <a:ext cx="4114800" cy="584776"/>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Gill Sans MT"/>
                <a:ea typeface="+mn-ea"/>
                <a:cs typeface="+mn-cs"/>
              </a:rPr>
              <a:t>Video Capture</a:t>
            </a:r>
          </a:p>
        </p:txBody>
      </p:sp>
      <p:sp>
        <p:nvSpPr>
          <p:cNvPr id="32" name="TextBox 31"/>
          <p:cNvSpPr txBox="1"/>
          <p:nvPr/>
        </p:nvSpPr>
        <p:spPr>
          <a:xfrm>
            <a:off x="4318000" y="5962472"/>
            <a:ext cx="4292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a:t>
            </a:r>
            <a:r>
              <a:rPr kumimoji="0" lang="en-US" sz="2400" b="1" i="0" u="none" strike="noStrike" kern="1200" cap="none" spc="0" normalizeH="0" baseline="0" noProof="0" dirty="0">
                <a:ln>
                  <a:noFill/>
                </a:ln>
                <a:solidFill>
                  <a:srgbClr val="0000FF"/>
                </a:solidFill>
                <a:effectLst/>
                <a:uLnTx/>
                <a:uFillTx/>
                <a:latin typeface="Gill Sans MT"/>
                <a:ea typeface="+mn-ea"/>
                <a:cs typeface="+mn-cs"/>
              </a:rPr>
              <a:t>video codec</a:t>
            </a:r>
            <a:r>
              <a:rPr kumimoji="0" lang="en-US" sz="2400" b="1" i="0" u="none" strike="noStrike" kern="1200" cap="none" spc="0" normalizeH="0" baseline="0" noProof="0" dirty="0">
                <a:ln>
                  <a:noFill/>
                </a:ln>
                <a:solidFill>
                  <a:srgbClr val="595959"/>
                </a:solidFill>
                <a:effectLst/>
                <a:uLnTx/>
                <a:uFillTx/>
                <a:latin typeface="Gill Sans MT"/>
                <a:ea typeface="+mn-ea"/>
                <a:cs typeface="+mn-cs"/>
              </a:rPr>
              <a:t> </a:t>
            </a:r>
            <a:br>
              <a:rPr kumimoji="0" lang="en-US" sz="2400" b="1" i="0" u="none" strike="noStrike" kern="1200" cap="none" spc="0" normalizeH="0" baseline="0" noProof="0" dirty="0">
                <a:ln>
                  <a:noFill/>
                </a:ln>
                <a:solidFill>
                  <a:srgbClr val="595959"/>
                </a:solidFill>
                <a:effectLst/>
                <a:uLnTx/>
                <a:uFillTx/>
                <a:latin typeface="Gill Sans MT"/>
                <a:ea typeface="+mn-ea"/>
                <a:cs typeface="+mn-cs"/>
              </a:rPr>
            </a:br>
            <a:endParaRPr kumimoji="0" lang="en-US" sz="2400" b="1" i="0" u="none" strike="noStrike" kern="1200" cap="none" spc="0" normalizeH="0" baseline="0" noProof="0" dirty="0">
              <a:ln>
                <a:noFill/>
              </a:ln>
              <a:solidFill>
                <a:srgbClr val="0000FF"/>
              </a:solidFill>
              <a:effectLst/>
              <a:uLnTx/>
              <a:uFillTx/>
              <a:latin typeface="Gill Sans MT"/>
              <a:ea typeface="+mn-ea"/>
              <a:cs typeface="+mn-cs"/>
            </a:endParaRPr>
          </a:p>
        </p:txBody>
      </p:sp>
      <p:sp>
        <p:nvSpPr>
          <p:cNvPr id="33" name="Title 1">
            <a:extLst>
              <a:ext uri="{FF2B5EF4-FFF2-40B4-BE49-F238E27FC236}">
                <a16:creationId xmlns:a16="http://schemas.microsoft.com/office/drawing/2014/main" id="{22C30508-BBE9-0049-8B62-499400F76D8D}"/>
              </a:ext>
            </a:extLst>
          </p:cNvPr>
          <p:cNvSpPr txBox="1">
            <a:spLocks/>
          </p:cNvSpPr>
          <p:nvPr/>
        </p:nvSpPr>
        <p:spPr bwMode="auto">
          <a:xfrm>
            <a:off x="228600" y="152400"/>
            <a:ext cx="89154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a:lstStyle>
          <a:p>
            <a:pPr lvl="0">
              <a:defRPr/>
            </a:pPr>
            <a:r>
              <a:rPr lang="en-US" sz="3800" kern="0" dirty="0">
                <a:solidFill>
                  <a:srgbClr val="006633"/>
                </a:solidFill>
                <a:latin typeface="Garamond"/>
              </a:rPr>
              <a:t>Data is Key for Future Workloads</a:t>
            </a:r>
            <a:endParaRPr kumimoji="0" lang="en-US" sz="4000" b="0" i="0" u="none" strike="noStrike" kern="0" cap="none" spc="0" normalizeH="0" baseline="0" noProof="0" dirty="0">
              <a:ln>
                <a:noFill/>
              </a:ln>
              <a:solidFill>
                <a:srgbClr val="006633"/>
              </a:solidFill>
              <a:effectLst/>
              <a:uLnTx/>
              <a:uFillTx/>
              <a:latin typeface="Garamond"/>
              <a:ea typeface="+mj-ea"/>
              <a:cs typeface="+mj-cs"/>
            </a:endParaRPr>
          </a:p>
        </p:txBody>
      </p:sp>
    </p:spTree>
    <p:extLst>
      <p:ext uri="{BB962C8B-B14F-4D97-AF65-F5344CB8AC3E}">
        <p14:creationId xmlns:p14="http://schemas.microsoft.com/office/powerpoint/2010/main" val="13186792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E4DC4-F332-078B-7A9F-E840E9FED4D5}"/>
              </a:ext>
            </a:extLst>
          </p:cNvPr>
          <p:cNvSpPr>
            <a:spLocks noGrp="1"/>
          </p:cNvSpPr>
          <p:nvPr>
            <p:ph type="title"/>
          </p:nvPr>
        </p:nvSpPr>
        <p:spPr/>
        <p:txBody>
          <a:bodyPr/>
          <a:lstStyle/>
          <a:p>
            <a:r>
              <a:rPr lang="en-US" dirty="0" err="1"/>
              <a:t>RowPress</a:t>
            </a:r>
            <a:r>
              <a:rPr lang="en-US" dirty="0"/>
              <a:t> </a:t>
            </a:r>
            <a:r>
              <a:rPr lang="en-US" sz="3000" b="1" dirty="0"/>
              <a:t>[ISCA 2023]</a:t>
            </a:r>
          </a:p>
        </p:txBody>
      </p:sp>
      <p:sp>
        <p:nvSpPr>
          <p:cNvPr id="3" name="Content Placeholder 2">
            <a:extLst>
              <a:ext uri="{FF2B5EF4-FFF2-40B4-BE49-F238E27FC236}">
                <a16:creationId xmlns:a16="http://schemas.microsoft.com/office/drawing/2014/main" id="{92B6AF9C-5598-50C3-183B-4DB1B26C230D}"/>
              </a:ext>
            </a:extLst>
          </p:cNvPr>
          <p:cNvSpPr>
            <a:spLocks noGrp="1"/>
          </p:cNvSpPr>
          <p:nvPr>
            <p:ph idx="1"/>
          </p:nvPr>
        </p:nvSpPr>
        <p:spPr>
          <a:xfrm>
            <a:off x="228600" y="980728"/>
            <a:ext cx="8610600" cy="5153025"/>
          </a:xfrm>
        </p:spPr>
        <p:txBody>
          <a:bodyPr/>
          <a:lstStyle/>
          <a:p>
            <a:r>
              <a:rPr lang="en-US" sz="1800" b="0" i="0" dirty="0" err="1">
                <a:solidFill>
                  <a:srgbClr val="000000"/>
                </a:solidFill>
                <a:effectLst/>
              </a:rPr>
              <a:t>Haocong</a:t>
            </a:r>
            <a:r>
              <a:rPr lang="en-US" sz="1800" b="0" i="0" dirty="0">
                <a:solidFill>
                  <a:srgbClr val="000000"/>
                </a:solidFill>
                <a:effectLst/>
              </a:rPr>
              <a:t> Luo, </a:t>
            </a:r>
            <a:r>
              <a:rPr lang="en-US" sz="1800" b="0" i="0" dirty="0" err="1">
                <a:solidFill>
                  <a:srgbClr val="000000"/>
                </a:solidFill>
                <a:effectLst/>
              </a:rPr>
              <a:t>Ataberk</a:t>
            </a:r>
            <a:r>
              <a:rPr lang="en-US" sz="1800" b="0" i="0" dirty="0">
                <a:solidFill>
                  <a:srgbClr val="000000"/>
                </a:solidFill>
                <a:effectLst/>
              </a:rPr>
              <a:t> </a:t>
            </a:r>
            <a:r>
              <a:rPr lang="en-US" sz="1800" b="0" i="0" dirty="0" err="1">
                <a:solidFill>
                  <a:srgbClr val="000000"/>
                </a:solidFill>
                <a:effectLst/>
              </a:rPr>
              <a:t>Olgun</a:t>
            </a:r>
            <a:r>
              <a:rPr lang="en-US" sz="1800" b="0" i="0" dirty="0">
                <a:solidFill>
                  <a:srgbClr val="000000"/>
                </a:solidFill>
                <a:effectLst/>
              </a:rPr>
              <a:t>, </a:t>
            </a:r>
            <a:r>
              <a:rPr lang="en-US" sz="1800" b="0" i="0" dirty="0" err="1">
                <a:solidFill>
                  <a:srgbClr val="000000"/>
                </a:solidFill>
                <a:effectLst/>
              </a:rPr>
              <a:t>Giray</a:t>
            </a:r>
            <a:r>
              <a:rPr lang="en-US" sz="1800" b="0" i="0" dirty="0">
                <a:solidFill>
                  <a:srgbClr val="000000"/>
                </a:solidFill>
                <a:effectLst/>
              </a:rPr>
              <a:t> </a:t>
            </a:r>
            <a:r>
              <a:rPr lang="en-US" sz="1800" b="0" i="0" dirty="0" err="1">
                <a:solidFill>
                  <a:srgbClr val="000000"/>
                </a:solidFill>
                <a:effectLst/>
              </a:rPr>
              <a:t>Yaglikci</a:t>
            </a:r>
            <a:r>
              <a:rPr lang="en-US" sz="1800" b="0" i="0" dirty="0">
                <a:solidFill>
                  <a:srgbClr val="000000"/>
                </a:solidFill>
                <a:effectLst/>
              </a:rPr>
              <a:t>, Yahya Can </a:t>
            </a:r>
            <a:r>
              <a:rPr lang="en-US" sz="1800" b="0" i="0" dirty="0" err="1">
                <a:solidFill>
                  <a:srgbClr val="000000"/>
                </a:solidFill>
                <a:effectLst/>
              </a:rPr>
              <a:t>Tugrul</a:t>
            </a:r>
            <a:r>
              <a:rPr lang="en-US" sz="1800" b="0" i="0" dirty="0">
                <a:solidFill>
                  <a:srgbClr val="000000"/>
                </a:solidFill>
                <a:effectLst/>
              </a:rPr>
              <a:t>, Steve </a:t>
            </a:r>
            <a:r>
              <a:rPr lang="en-US" sz="1800" b="0" i="0" dirty="0" err="1">
                <a:solidFill>
                  <a:srgbClr val="000000"/>
                </a:solidFill>
                <a:effectLst/>
              </a:rPr>
              <a:t>Rhyner</a:t>
            </a:r>
            <a:r>
              <a:rPr lang="en-US" sz="1800" b="0" i="0" dirty="0">
                <a:solidFill>
                  <a:srgbClr val="000000"/>
                </a:solidFill>
                <a:effectLst/>
              </a:rPr>
              <a:t>, M. Banu </a:t>
            </a:r>
            <a:r>
              <a:rPr lang="en-US" sz="1800" b="0" i="0" dirty="0" err="1">
                <a:solidFill>
                  <a:srgbClr val="000000"/>
                </a:solidFill>
                <a:effectLst/>
              </a:rPr>
              <a:t>Cavlak</a:t>
            </a:r>
            <a:r>
              <a:rPr lang="en-US" sz="1800" b="0" i="0" dirty="0">
                <a:solidFill>
                  <a:srgbClr val="000000"/>
                </a:solidFill>
                <a:effectLst/>
              </a:rPr>
              <a:t>, Joel </a:t>
            </a:r>
            <a:r>
              <a:rPr lang="en-US" sz="1800" b="0" i="0" dirty="0" err="1">
                <a:solidFill>
                  <a:srgbClr val="000000"/>
                </a:solidFill>
                <a:effectLst/>
              </a:rPr>
              <a:t>Lindegger</a:t>
            </a:r>
            <a:r>
              <a:rPr lang="en-US" sz="1800" b="0" i="0" dirty="0">
                <a:solidFill>
                  <a:srgbClr val="000000"/>
                </a:solidFill>
                <a:effectLst/>
              </a:rPr>
              <a:t>, Mohammad </a:t>
            </a:r>
            <a:r>
              <a:rPr lang="en-US" sz="1800" b="0" i="0" dirty="0" err="1">
                <a:solidFill>
                  <a:srgbClr val="000000"/>
                </a:solidFill>
                <a:effectLst/>
              </a:rPr>
              <a:t>Sadrosadati</a:t>
            </a:r>
            <a:r>
              <a:rPr lang="en-US" sz="1800" b="0" i="0" dirty="0">
                <a:solidFill>
                  <a:srgbClr val="000000"/>
                </a:solidFill>
                <a:effectLst/>
              </a:rPr>
              <a:t>, and Onur Mutlu,</a:t>
            </a:r>
            <a:br>
              <a:rPr lang="en-US" sz="1800" b="0" i="0" dirty="0">
                <a:solidFill>
                  <a:srgbClr val="000000"/>
                </a:solidFill>
                <a:effectLst/>
              </a:rPr>
            </a:br>
            <a:r>
              <a:rPr lang="en-US" sz="1800" b="1" i="0" dirty="0">
                <a:solidFill>
                  <a:srgbClr val="0000FF"/>
                </a:solidFill>
                <a:effectLst/>
                <a:hlinkClick r:id="rId2">
                  <a:extLst>
                    <a:ext uri="{A12FA001-AC4F-418D-AE19-62706E023703}">
                      <ahyp:hlinkClr xmlns:ahyp="http://schemas.microsoft.com/office/drawing/2018/hyperlinkcolor" val="tx"/>
                    </a:ext>
                  </a:extLst>
                </a:hlinkClick>
              </a:rPr>
              <a:t>"RowPress: Amplifying Read Disturbance in Modern DRAM Chips"</a:t>
            </a:r>
            <a:br>
              <a:rPr lang="en-US" sz="1800" b="0" i="0" dirty="0">
                <a:solidFill>
                  <a:srgbClr val="000000"/>
                </a:solidFill>
                <a:effectLst/>
              </a:rPr>
            </a:br>
            <a:r>
              <a:rPr lang="en-US" sz="1800" b="0" i="1" dirty="0">
                <a:solidFill>
                  <a:srgbClr val="000000"/>
                </a:solidFill>
                <a:effectLst/>
              </a:rPr>
              <a:t>Proceedings of the </a:t>
            </a:r>
            <a:r>
              <a:rPr lang="en-US" sz="1800" b="0" i="1" dirty="0">
                <a:solidFill>
                  <a:srgbClr val="000000"/>
                </a:solidFill>
                <a:effectLst/>
                <a:hlinkClick r:id="rId3"/>
              </a:rPr>
              <a:t>50th International Symposium on Computer Architecture</a:t>
            </a:r>
            <a:r>
              <a:rPr lang="en-US" sz="1800" b="0" i="1" dirty="0">
                <a:solidFill>
                  <a:srgbClr val="000000"/>
                </a:solidFill>
                <a:effectLst/>
              </a:rPr>
              <a:t> (</a:t>
            </a:r>
            <a:r>
              <a:rPr lang="en-US" sz="1800" b="1" i="1" dirty="0">
                <a:solidFill>
                  <a:srgbClr val="000000"/>
                </a:solidFill>
                <a:effectLst/>
              </a:rPr>
              <a:t>ISCA</a:t>
            </a:r>
            <a:r>
              <a:rPr lang="en-US" sz="1800" b="0" i="1" dirty="0">
                <a:solidFill>
                  <a:srgbClr val="000000"/>
                </a:solidFill>
                <a:effectLst/>
              </a:rPr>
              <a:t>)</a:t>
            </a:r>
            <a:r>
              <a:rPr lang="en-US" sz="1800" b="0" i="0" dirty="0">
                <a:solidFill>
                  <a:srgbClr val="000000"/>
                </a:solidFill>
                <a:effectLst/>
              </a:rPr>
              <a:t>, Orlando, FL, USA, June 2023.</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4"/>
              </a:rPr>
              <a:t>Slides (pptx)</a:t>
            </a:r>
            <a:r>
              <a:rPr lang="en-US" sz="1800" b="0" i="0" dirty="0">
                <a:solidFill>
                  <a:srgbClr val="000000"/>
                </a:solidFill>
                <a:effectLst/>
              </a:rPr>
              <a:t> </a:t>
            </a:r>
            <a:r>
              <a:rPr lang="en-US" sz="1800" b="0" i="0" dirty="0">
                <a:solidFill>
                  <a:srgbClr val="000000"/>
                </a:solidFill>
                <a:effectLst/>
                <a:hlinkClick r:id="rId5"/>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6"/>
              </a:rPr>
              <a:t>Lightning Talk Slides (pptx)</a:t>
            </a:r>
            <a:r>
              <a:rPr lang="en-US" sz="1800" b="0" i="0" dirty="0">
                <a:solidFill>
                  <a:srgbClr val="000000"/>
                </a:solidFill>
                <a:effectLst/>
              </a:rPr>
              <a:t> </a:t>
            </a:r>
            <a:r>
              <a:rPr lang="en-US" sz="1800" b="0" i="0" dirty="0">
                <a:solidFill>
                  <a:srgbClr val="000000"/>
                </a:solidFill>
                <a:effectLst/>
                <a:hlinkClick r:id="rId7"/>
              </a:rPr>
              <a:t>(pdf)</a:t>
            </a:r>
            <a:r>
              <a:rPr lang="en-US" sz="1800" b="0" i="0" dirty="0">
                <a:solidFill>
                  <a:srgbClr val="000000"/>
                </a:solidFill>
                <a:effectLst/>
              </a:rPr>
              <a:t>]</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8"/>
              </a:rPr>
              <a:t>Lightning Talk Video</a:t>
            </a:r>
            <a:r>
              <a:rPr lang="en-US" sz="1800" b="0" i="0" dirty="0">
                <a:solidFill>
                  <a:srgbClr val="000000"/>
                </a:solidFill>
                <a:effectLst/>
              </a:rPr>
              <a:t> (3 minutes)]</a:t>
            </a:r>
            <a:br>
              <a:rPr lang="en-US" sz="1800" b="0" i="0" dirty="0">
                <a:solidFill>
                  <a:srgbClr val="000000"/>
                </a:solidFill>
                <a:effectLst/>
              </a:rPr>
            </a:br>
            <a:r>
              <a:rPr lang="en-US" sz="1800" b="0" i="0" dirty="0">
                <a:solidFill>
                  <a:srgbClr val="000000"/>
                </a:solidFill>
                <a:effectLst/>
              </a:rPr>
              <a:t>[</a:t>
            </a:r>
            <a:r>
              <a:rPr lang="en-US" sz="1800" b="0" i="0" dirty="0">
                <a:solidFill>
                  <a:srgbClr val="000000"/>
                </a:solidFill>
                <a:effectLst/>
                <a:hlinkClick r:id="rId9"/>
              </a:rPr>
              <a:t>RowPress Source Code and Datasets (Officially Artifact Evaluated with All Badges)</a:t>
            </a:r>
            <a:r>
              <a:rPr lang="en-US" sz="1800" b="0" i="0" dirty="0">
                <a:solidFill>
                  <a:srgbClr val="000000"/>
                </a:solidFill>
                <a:effectLst/>
              </a:rPr>
              <a:t>]</a:t>
            </a:r>
            <a:br>
              <a:rPr lang="en-US" sz="1800" b="0" i="0" dirty="0">
                <a:solidFill>
                  <a:srgbClr val="000000"/>
                </a:solidFill>
                <a:effectLst/>
              </a:rPr>
            </a:br>
            <a:r>
              <a:rPr lang="en-US" sz="1800" b="1" i="1" dirty="0">
                <a:solidFill>
                  <a:srgbClr val="FF0000"/>
                </a:solidFill>
                <a:effectLst/>
              </a:rPr>
              <a:t>Officially artifact evaluated as available, reusable and reproducible.</a:t>
            </a:r>
            <a:br>
              <a:rPr lang="en-US" sz="1800" b="0" i="0" dirty="0">
                <a:solidFill>
                  <a:srgbClr val="FF0000"/>
                </a:solidFill>
                <a:effectLst/>
              </a:rPr>
            </a:br>
            <a:r>
              <a:rPr lang="en-US" sz="1800" b="1" i="1" dirty="0">
                <a:solidFill>
                  <a:srgbClr val="FF0000"/>
                </a:solidFill>
                <a:effectLst/>
              </a:rPr>
              <a:t>Best artifact award at ISCA 2023.</a:t>
            </a:r>
            <a:endParaRPr lang="en-US" sz="1800" b="0" i="0" dirty="0">
              <a:solidFill>
                <a:srgbClr val="FF0000"/>
              </a:solidFill>
              <a:effectLst/>
            </a:endParaRPr>
          </a:p>
          <a:p>
            <a:pPr marL="0" indent="0">
              <a:buNone/>
            </a:pPr>
            <a:br>
              <a:rPr lang="en-US" sz="1800" dirty="0"/>
            </a:br>
            <a:endParaRPr lang="en-US" sz="1800" b="1" dirty="0">
              <a:solidFill>
                <a:srgbClr val="0432FF"/>
              </a:solidFill>
            </a:endParaRPr>
          </a:p>
        </p:txBody>
      </p:sp>
      <p:sp>
        <p:nvSpPr>
          <p:cNvPr id="4" name="Slide Number Placeholder 3">
            <a:extLst>
              <a:ext uri="{FF2B5EF4-FFF2-40B4-BE49-F238E27FC236}">
                <a16:creationId xmlns:a16="http://schemas.microsoft.com/office/drawing/2014/main" id="{0D394A4F-7D74-3D31-7A9C-2D7F33B149F1}"/>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US" sz="1600" b="0" i="0" u="none" strike="noStrike" kern="1200" cap="none" spc="0" normalizeH="0" baseline="0" noProof="0">
              <a:ln>
                <a:noFill/>
              </a:ln>
              <a:solidFill>
                <a:srgbClr val="000000"/>
              </a:solidFill>
              <a:effectLst/>
              <a:uLnTx/>
              <a:uFillTx/>
              <a:latin typeface="Garamond"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766693CA-E872-8F99-BF9D-9AC9DEA4D0AC}"/>
              </a:ext>
            </a:extLst>
          </p:cNvPr>
          <p:cNvPicPr>
            <a:picLocks noChangeAspect="1"/>
          </p:cNvPicPr>
          <p:nvPr/>
        </p:nvPicPr>
        <p:blipFill>
          <a:blip r:embed="rId10"/>
          <a:stretch>
            <a:fillRect/>
          </a:stretch>
        </p:blipFill>
        <p:spPr>
          <a:xfrm>
            <a:off x="65384" y="4674240"/>
            <a:ext cx="9036618" cy="2139136"/>
          </a:xfrm>
          <a:prstGeom prst="rect">
            <a:avLst/>
          </a:prstGeom>
        </p:spPr>
      </p:pic>
      <p:pic>
        <p:nvPicPr>
          <p:cNvPr id="6" name="Picture 5">
            <a:extLst>
              <a:ext uri="{FF2B5EF4-FFF2-40B4-BE49-F238E27FC236}">
                <a16:creationId xmlns:a16="http://schemas.microsoft.com/office/drawing/2014/main" id="{DF00B822-B653-4393-EB2C-9F79EBE83C11}"/>
              </a:ext>
            </a:extLst>
          </p:cNvPr>
          <p:cNvPicPr>
            <a:picLocks noChangeAspect="1"/>
          </p:cNvPicPr>
          <p:nvPr/>
        </p:nvPicPr>
        <p:blipFill>
          <a:blip r:embed="rId11"/>
          <a:stretch>
            <a:fillRect/>
          </a:stretch>
        </p:blipFill>
        <p:spPr>
          <a:xfrm>
            <a:off x="6626459" y="88763"/>
            <a:ext cx="2410037" cy="787593"/>
          </a:xfrm>
          <a:prstGeom prst="rect">
            <a:avLst/>
          </a:prstGeom>
        </p:spPr>
      </p:pic>
    </p:spTree>
    <p:extLst>
      <p:ext uri="{BB962C8B-B14F-4D97-AF65-F5344CB8AC3E}">
        <p14:creationId xmlns:p14="http://schemas.microsoft.com/office/powerpoint/2010/main" val="2269724498"/>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9220200" cy="1066800"/>
          </a:xfrm>
        </p:spPr>
        <p:txBody>
          <a:bodyPr/>
          <a:lstStyle/>
          <a:p>
            <a:r>
              <a:rPr lang="en-US" sz="3200" dirty="0"/>
              <a:t>Emerging Memories Also Need Intelligent Controllers</a:t>
            </a:r>
          </a:p>
        </p:txBody>
      </p:sp>
      <p:sp>
        <p:nvSpPr>
          <p:cNvPr id="3" name="Content Placeholder 2"/>
          <p:cNvSpPr>
            <a:spLocks noGrp="1"/>
          </p:cNvSpPr>
          <p:nvPr>
            <p:ph idx="1"/>
          </p:nvPr>
        </p:nvSpPr>
        <p:spPr>
          <a:xfrm>
            <a:off x="0" y="997527"/>
            <a:ext cx="9144000" cy="5193723"/>
          </a:xfrm>
        </p:spPr>
        <p:txBody>
          <a:bodyPr/>
          <a:lstStyle/>
          <a:p>
            <a:r>
              <a:rPr lang="en-US" sz="1900" dirty="0"/>
              <a:t>Benjamin C. Lee, Engin Ipek, Onur Mutlu, and Doug Burger,</a:t>
            </a:r>
            <a:br>
              <a:rPr lang="en-US" sz="1900" dirty="0"/>
            </a:br>
            <a:r>
              <a:rPr lang="en-US" sz="1900" b="1" dirty="0">
                <a:solidFill>
                  <a:srgbClr val="0000FF"/>
                </a:solidFill>
                <a:hlinkClick r:id="rId2">
                  <a:extLst>
                    <a:ext uri="{A12FA001-AC4F-418D-AE19-62706E023703}">
                      <ahyp:hlinkClr xmlns:ahyp="http://schemas.microsoft.com/office/drawing/2018/hyperlinkcolor" val="tx"/>
                    </a:ext>
                  </a:extLst>
                </a:hlinkClick>
              </a:rPr>
              <a:t>"Architecting Phase Change Memory as a Scalable DRAM Alternative"</a:t>
            </a:r>
            <a:br>
              <a:rPr lang="en-US" sz="1900" dirty="0">
                <a:solidFill>
                  <a:srgbClr val="0000FF"/>
                </a:solidFill>
              </a:rPr>
            </a:br>
            <a:r>
              <a:rPr lang="en-US" sz="1900" i="1" dirty="0"/>
              <a:t>Proceedings of the </a:t>
            </a:r>
            <a:r>
              <a:rPr lang="en-US" sz="1900" i="1" dirty="0">
                <a:hlinkClick r:id="rId3"/>
              </a:rPr>
              <a:t>36th International Symposium on Computer Architecture</a:t>
            </a:r>
            <a:r>
              <a:rPr lang="en-US" sz="1900" i="1" dirty="0"/>
              <a:t> (</a:t>
            </a:r>
            <a:r>
              <a:rPr lang="en-US" sz="1900" b="1" i="1" dirty="0"/>
              <a:t>ISCA</a:t>
            </a:r>
            <a:r>
              <a:rPr lang="en-US" sz="1900" i="1" dirty="0"/>
              <a:t>)</a:t>
            </a:r>
            <a:r>
              <a:rPr lang="en-US" sz="1900" dirty="0"/>
              <a:t>, pages 2-13, Austin, TX, June 2009. </a:t>
            </a:r>
            <a:r>
              <a:rPr lang="en-US" sz="1900" dirty="0">
                <a:hlinkClick r:id="rId4"/>
              </a:rPr>
              <a:t>Slides (pdf)</a:t>
            </a:r>
            <a:br>
              <a:rPr lang="en-US" sz="1900" dirty="0"/>
            </a:br>
            <a:r>
              <a:rPr lang="en-US" sz="1900" b="1" i="1" dirty="0">
                <a:solidFill>
                  <a:srgbClr val="FF0000"/>
                </a:solidFill>
              </a:rPr>
              <a:t>One of the 13 computer architecture papers of 2009 selected as Top Picks by IEEE Micro. Selected as a CACM Research Highlight.           2022 Persistent Impact Prize.</a:t>
            </a:r>
          </a:p>
          <a:p>
            <a:endParaRPr lang="en-US" sz="1900" dirty="0">
              <a:solidFill>
                <a:srgbClr val="FF0000"/>
              </a:solidFill>
            </a:endParaRPr>
          </a:p>
          <a:p>
            <a:pPr marL="0" indent="0">
              <a:buNone/>
            </a:pPr>
            <a:br>
              <a:rPr lang="en-US" sz="1900" dirty="0"/>
            </a:br>
            <a:endParaRPr lang="en-US" sz="1900" dirty="0"/>
          </a:p>
          <a:p>
            <a:endParaRPr lang="en-US" sz="1900" dirty="0"/>
          </a:p>
        </p:txBody>
      </p:sp>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7F28456-B93E-5440-A8F9-7EDDF5DA4557}" type="slidenum">
              <a:rPr kumimoji="0" lang="en-US" sz="1600" b="0" i="0" u="none" strike="noStrike" kern="1200" cap="none" spc="0" normalizeH="0" baseline="0" noProof="0" smtClean="0">
                <a:ln>
                  <a:noFill/>
                </a:ln>
                <a:solidFill>
                  <a:srgbClr val="000000"/>
                </a:solidFill>
                <a:effectLst/>
                <a:uLnTx/>
                <a:uFillTx/>
                <a:latin typeface="Garamond"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71</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128"/>
              <a:cs typeface="+mn-cs"/>
            </a:endParaRPr>
          </a:p>
        </p:txBody>
      </p:sp>
      <p:pic>
        <p:nvPicPr>
          <p:cNvPr id="5" name="Picture 4"/>
          <p:cNvPicPr>
            <a:picLocks noChangeAspect="1"/>
          </p:cNvPicPr>
          <p:nvPr/>
        </p:nvPicPr>
        <p:blipFill>
          <a:blip r:embed="rId5"/>
          <a:stretch>
            <a:fillRect/>
          </a:stretch>
        </p:blipFill>
        <p:spPr>
          <a:xfrm>
            <a:off x="0" y="3573016"/>
            <a:ext cx="9144000" cy="2857500"/>
          </a:xfrm>
          <a:prstGeom prst="rect">
            <a:avLst/>
          </a:prstGeom>
        </p:spPr>
      </p:pic>
    </p:spTree>
    <p:extLst>
      <p:ext uri="{BB962C8B-B14F-4D97-AF65-F5344CB8AC3E}">
        <p14:creationId xmlns:p14="http://schemas.microsoft.com/office/powerpoint/2010/main" val="17946256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516" y="152400"/>
            <a:ext cx="8972996" cy="884238"/>
          </a:xfrm>
        </p:spPr>
        <p:txBody>
          <a:bodyPr/>
          <a:lstStyle/>
          <a:p>
            <a:r>
              <a:rPr lang="en-US" dirty="0"/>
              <a:t>Industry Is Writing Papers About It, Too</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alt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7" name="Picture 6"/>
          <p:cNvPicPr>
            <a:picLocks noChangeAspect="1"/>
          </p:cNvPicPr>
          <p:nvPr/>
        </p:nvPicPr>
        <p:blipFill>
          <a:blip r:embed="rId2"/>
          <a:stretch>
            <a:fillRect/>
          </a:stretch>
        </p:blipFill>
        <p:spPr>
          <a:xfrm>
            <a:off x="0" y="982542"/>
            <a:ext cx="7850402" cy="5875458"/>
          </a:xfrm>
          <a:prstGeom prst="rect">
            <a:avLst/>
          </a:prstGeom>
        </p:spPr>
      </p:pic>
    </p:spTree>
    <p:extLst>
      <p:ext uri="{BB962C8B-B14F-4D97-AF65-F5344CB8AC3E}">
        <p14:creationId xmlns:p14="http://schemas.microsoft.com/office/powerpoint/2010/main" val="11199951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516" y="152400"/>
            <a:ext cx="8972996" cy="884238"/>
          </a:xfrm>
        </p:spPr>
        <p:txBody>
          <a:bodyPr/>
          <a:lstStyle/>
          <a:p>
            <a:r>
              <a:rPr lang="en-US" dirty="0"/>
              <a:t>Call for Intelligent Memory Controllers</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altLang="en-US" sz="1600" b="0" i="0" u="none" strike="noStrike" kern="1200" cap="none" spc="0" normalizeH="0" baseline="0" noProof="0">
              <a:ln>
                <a:noFill/>
              </a:ln>
              <a:solidFill>
                <a:srgbClr val="000000"/>
              </a:solidFill>
              <a:effectLst/>
              <a:uLnTx/>
              <a:uFillTx/>
              <a:latin typeface="Garamond" charset="0"/>
              <a:ea typeface="+mn-ea"/>
              <a:cs typeface="+mn-cs"/>
            </a:endParaRPr>
          </a:p>
        </p:txBody>
      </p:sp>
      <p:pic>
        <p:nvPicPr>
          <p:cNvPr id="7" name="Picture 6"/>
          <p:cNvPicPr>
            <a:picLocks noChangeAspect="1"/>
          </p:cNvPicPr>
          <p:nvPr/>
        </p:nvPicPr>
        <p:blipFill>
          <a:blip r:embed="rId2"/>
          <a:stretch>
            <a:fillRect/>
          </a:stretch>
        </p:blipFill>
        <p:spPr>
          <a:xfrm>
            <a:off x="0" y="982542"/>
            <a:ext cx="7850402" cy="5875458"/>
          </a:xfrm>
          <a:prstGeom prst="rect">
            <a:avLst/>
          </a:prstGeom>
        </p:spPr>
      </p:pic>
      <p:pic>
        <p:nvPicPr>
          <p:cNvPr id="8" name="Picture 7"/>
          <p:cNvPicPr>
            <a:picLocks noChangeAspect="1"/>
          </p:cNvPicPr>
          <p:nvPr/>
        </p:nvPicPr>
        <p:blipFill>
          <a:blip r:embed="rId3"/>
          <a:stretch>
            <a:fillRect/>
          </a:stretch>
        </p:blipFill>
        <p:spPr>
          <a:xfrm>
            <a:off x="0" y="2204864"/>
            <a:ext cx="9144000" cy="3045377"/>
          </a:xfrm>
          <a:prstGeom prst="rect">
            <a:avLst/>
          </a:prstGeom>
        </p:spPr>
      </p:pic>
    </p:spTree>
    <p:extLst>
      <p:ext uri="{BB962C8B-B14F-4D97-AF65-F5344CB8AC3E}">
        <p14:creationId xmlns:p14="http://schemas.microsoft.com/office/powerpoint/2010/main" val="1064891533"/>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The Takeaway</a:t>
            </a:r>
          </a:p>
        </p:txBody>
      </p:sp>
      <p:sp>
        <p:nvSpPr>
          <p:cNvPr id="3" name="Content Placeholder 2"/>
          <p:cNvSpPr>
            <a:spLocks noGrp="1"/>
          </p:cNvSpPr>
          <p:nvPr>
            <p:ph idx="1"/>
          </p:nvPr>
        </p:nvSpPr>
        <p:spPr>
          <a:xfrm>
            <a:off x="0" y="1268760"/>
            <a:ext cx="9144000" cy="2376264"/>
          </a:xfrm>
        </p:spPr>
        <p:txBody>
          <a:bodyPr/>
          <a:lstStyle/>
          <a:p>
            <a:pPr marL="0" indent="0" algn="ctr">
              <a:buNone/>
            </a:pPr>
            <a:r>
              <a:rPr lang="en-US" sz="6400" dirty="0">
                <a:solidFill>
                  <a:srgbClr val="0000FF"/>
                </a:solidFill>
              </a:rPr>
              <a:t>Intelligent </a:t>
            </a:r>
          </a:p>
          <a:p>
            <a:pPr marL="0" indent="0" algn="ctr">
              <a:buNone/>
            </a:pPr>
            <a:r>
              <a:rPr lang="en-US" sz="6400" dirty="0">
                <a:solidFill>
                  <a:srgbClr val="0000FF"/>
                </a:solidFill>
              </a:rPr>
              <a:t>Memory Controllers</a:t>
            </a:r>
          </a:p>
          <a:p>
            <a:pPr marL="0" indent="0" algn="ctr">
              <a:buNone/>
            </a:pPr>
            <a:r>
              <a:rPr lang="en-US" sz="6400" dirty="0">
                <a:solidFill>
                  <a:srgbClr val="FF0000"/>
                </a:solidFill>
              </a:rPr>
              <a:t>Can Avoid Many Failures</a:t>
            </a:r>
          </a:p>
          <a:p>
            <a:pPr marL="0" indent="0" algn="ctr">
              <a:buNone/>
            </a:pPr>
            <a:r>
              <a:rPr lang="en-US" sz="6400" dirty="0">
                <a:solidFill>
                  <a:srgbClr val="FF0000"/>
                </a:solidFill>
              </a:rPr>
              <a:t>&amp; Enable Better Scaling</a:t>
            </a:r>
          </a:p>
          <a:p>
            <a:pPr marL="0" indent="0" algn="ctr">
              <a:buNone/>
            </a:pPr>
            <a:endParaRPr lang="en-US" sz="64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Tree>
    <p:extLst>
      <p:ext uri="{BB962C8B-B14F-4D97-AF65-F5344CB8AC3E}">
        <p14:creationId xmlns:p14="http://schemas.microsoft.com/office/powerpoint/2010/main" val="726221906"/>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Key Systems &amp; Application Trends</a:t>
            </a:r>
          </a:p>
        </p:txBody>
      </p:sp>
      <p:sp>
        <p:nvSpPr>
          <p:cNvPr id="3" name="Content Placeholder 2"/>
          <p:cNvSpPr>
            <a:spLocks noGrp="1"/>
          </p:cNvSpPr>
          <p:nvPr>
            <p:ph idx="1"/>
          </p:nvPr>
        </p:nvSpPr>
        <p:spPr>
          <a:xfrm>
            <a:off x="228600" y="1403629"/>
            <a:ext cx="8610600" cy="5193723"/>
          </a:xfrm>
        </p:spPr>
        <p:txBody>
          <a:bodyPr/>
          <a:lstStyle/>
          <a:p>
            <a:pPr marL="0" indent="0">
              <a:buNone/>
            </a:pPr>
            <a:r>
              <a:rPr lang="en-US" sz="3200" dirty="0">
                <a:solidFill>
                  <a:srgbClr val="0000FF"/>
                </a:solidFill>
              </a:rPr>
              <a:t>1. Data access is the major bottleneck</a:t>
            </a:r>
          </a:p>
          <a:p>
            <a:pPr lvl="1"/>
            <a:r>
              <a:rPr lang="en-US" dirty="0"/>
              <a:t>Applications are increasingly data hungry</a:t>
            </a:r>
          </a:p>
          <a:p>
            <a:pPr lvl="1"/>
            <a:endParaRPr lang="en-US" dirty="0"/>
          </a:p>
          <a:p>
            <a:pPr lvl="1"/>
            <a:endParaRPr lang="en-US" dirty="0"/>
          </a:p>
          <a:p>
            <a:pPr marL="0" indent="0">
              <a:buNone/>
            </a:pPr>
            <a:r>
              <a:rPr lang="en-US" sz="3200" dirty="0">
                <a:solidFill>
                  <a:srgbClr val="0000FF"/>
                </a:solidFill>
              </a:rPr>
              <a:t>2. Energy consumption is a key limiter</a:t>
            </a:r>
          </a:p>
          <a:p>
            <a:endParaRPr lang="en-US" dirty="0"/>
          </a:p>
          <a:p>
            <a:endParaRPr lang="en-US" dirty="0"/>
          </a:p>
          <a:p>
            <a:pPr marL="0" indent="0">
              <a:buNone/>
            </a:pPr>
            <a:r>
              <a:rPr lang="en-US" sz="3200" dirty="0">
                <a:solidFill>
                  <a:srgbClr val="0000FF"/>
                </a:solidFill>
              </a:rPr>
              <a:t>3. Data movement energy dominates compute</a:t>
            </a:r>
          </a:p>
          <a:p>
            <a:pPr lvl="1"/>
            <a:r>
              <a:rPr lang="en-US" dirty="0"/>
              <a:t>Especially true for off-chip to on-chip movement</a:t>
            </a:r>
          </a:p>
          <a:p>
            <a:pPr marL="344487" lvl="1" indent="0">
              <a:buNone/>
            </a:pPr>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52C56-4F8A-824F-A263-2404B5D536A2}"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Tree>
    <p:extLst>
      <p:ext uri="{BB962C8B-B14F-4D97-AF65-F5344CB8AC3E}">
        <p14:creationId xmlns:p14="http://schemas.microsoft.com/office/powerpoint/2010/main" val="3472823029"/>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Challenge and Opportunity for Future</a:t>
            </a:r>
          </a:p>
        </p:txBody>
      </p:sp>
      <p:sp>
        <p:nvSpPr>
          <p:cNvPr id="3" name="Content Placeholder 2"/>
          <p:cNvSpPr>
            <a:spLocks noGrp="1"/>
          </p:cNvSpPr>
          <p:nvPr>
            <p:ph idx="1"/>
          </p:nvPr>
        </p:nvSpPr>
        <p:spPr>
          <a:xfrm>
            <a:off x="179512" y="1412776"/>
            <a:ext cx="8712968" cy="2088232"/>
          </a:xfrm>
        </p:spPr>
        <p:txBody>
          <a:bodyPr/>
          <a:lstStyle/>
          <a:p>
            <a:pPr marL="0" indent="0" algn="ctr">
              <a:buNone/>
            </a:pPr>
            <a:r>
              <a:rPr lang="en-US" sz="6400" dirty="0">
                <a:solidFill>
                  <a:srgbClr val="FF0000"/>
                </a:solidFill>
              </a:rPr>
              <a:t>High Performance,</a:t>
            </a:r>
          </a:p>
          <a:p>
            <a:pPr marL="0" indent="0" algn="ctr">
              <a:buNone/>
            </a:pPr>
            <a:r>
              <a:rPr lang="en-US" sz="6400" dirty="0">
                <a:solidFill>
                  <a:srgbClr val="0000FF"/>
                </a:solidFill>
              </a:rPr>
              <a:t>Energy Efficient,</a:t>
            </a:r>
          </a:p>
          <a:p>
            <a:pPr marL="0" indent="0" algn="ctr">
              <a:buNone/>
            </a:pPr>
            <a:r>
              <a:rPr lang="en-US" sz="6400" dirty="0">
                <a:solidFill>
                  <a:srgbClr val="FF0000"/>
                </a:solidFill>
              </a:rPr>
              <a:t>Sustainable</a:t>
            </a:r>
          </a:p>
          <a:p>
            <a:pPr marL="0" indent="0" algn="ctr">
              <a:buNone/>
            </a:pPr>
            <a:r>
              <a:rPr lang="en-US" sz="6400" dirty="0"/>
              <a:t>(All at the Same Time)</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3856635961"/>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1A5712"/>
                </a:solidFill>
                <a:latin typeface="Garamond"/>
                <a:cs typeface="Garamond"/>
              </a:rPr>
              <a:t>Goal: Processing Inside Memory</a:t>
            </a:r>
          </a:p>
        </p:txBody>
      </p:sp>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pPr marL="0" indent="0">
              <a:buNone/>
            </a:pPr>
            <a:endParaRPr lang="en-US" dirty="0"/>
          </a:p>
          <a:p>
            <a:endParaRPr lang="en-US" sz="2400" dirty="0">
              <a:latin typeface="Tahoma"/>
              <a:cs typeface="Tahoma"/>
            </a:endParaRPr>
          </a:p>
          <a:p>
            <a:r>
              <a:rPr lang="en-US" sz="2400" dirty="0">
                <a:latin typeface="Tahoma"/>
                <a:cs typeface="Tahoma"/>
              </a:rPr>
              <a:t>Many questions </a:t>
            </a:r>
            <a:r>
              <a:rPr lang="is-IS" sz="2400" dirty="0">
                <a:latin typeface="Tahoma"/>
                <a:cs typeface="Tahoma"/>
              </a:rPr>
              <a:t>… </a:t>
            </a:r>
            <a:r>
              <a:rPr lang="en-US" dirty="0">
                <a:cs typeface="Tahoma"/>
              </a:rPr>
              <a:t>How do we design the:</a:t>
            </a:r>
            <a:endParaRPr lang="is-IS" sz="2400" dirty="0">
              <a:latin typeface="Tahoma"/>
              <a:cs typeface="Tahoma"/>
            </a:endParaRPr>
          </a:p>
          <a:p>
            <a:pPr lvl="1"/>
            <a:r>
              <a:rPr lang="en-US" sz="2200" dirty="0">
                <a:latin typeface="Tahoma"/>
                <a:cs typeface="Tahoma"/>
              </a:rPr>
              <a:t>compute-capable memory &amp; controllers?</a:t>
            </a:r>
          </a:p>
          <a:p>
            <a:pPr lvl="1"/>
            <a:r>
              <a:rPr lang="en-US" dirty="0">
                <a:latin typeface="Tahoma"/>
                <a:cs typeface="Tahoma"/>
              </a:rPr>
              <a:t>p</a:t>
            </a:r>
            <a:r>
              <a:rPr lang="en-US" sz="2200" dirty="0">
                <a:latin typeface="Tahoma"/>
                <a:cs typeface="Tahoma"/>
              </a:rPr>
              <a:t>rocessors </a:t>
            </a:r>
            <a:r>
              <a:rPr lang="en-US" dirty="0">
                <a:latin typeface="Tahoma"/>
                <a:cs typeface="Tahoma"/>
              </a:rPr>
              <a:t>&amp;</a:t>
            </a:r>
            <a:r>
              <a:rPr lang="en-US" sz="2200" dirty="0">
                <a:latin typeface="Tahoma"/>
                <a:cs typeface="Tahoma"/>
              </a:rPr>
              <a:t> communication units?</a:t>
            </a:r>
          </a:p>
          <a:p>
            <a:pPr lvl="1"/>
            <a:r>
              <a:rPr lang="en-US" dirty="0">
                <a:latin typeface="Tahoma"/>
                <a:cs typeface="Tahoma"/>
              </a:rPr>
              <a:t>s</a:t>
            </a:r>
            <a:r>
              <a:rPr lang="en-US" sz="2200" dirty="0">
                <a:latin typeface="Tahoma"/>
                <a:cs typeface="Tahoma"/>
              </a:rPr>
              <a:t>oftware &amp; hardware interfaces?</a:t>
            </a:r>
          </a:p>
          <a:p>
            <a:pPr lvl="1"/>
            <a:r>
              <a:rPr lang="en-US" sz="2200" dirty="0">
                <a:latin typeface="Tahoma"/>
                <a:cs typeface="Tahoma"/>
              </a:rPr>
              <a:t>system software, compilers, languages?</a:t>
            </a:r>
          </a:p>
          <a:p>
            <a:pPr lvl="1"/>
            <a:r>
              <a:rPr lang="en-US" sz="2200" dirty="0">
                <a:latin typeface="Tahoma"/>
                <a:cs typeface="Tahoma"/>
              </a:rPr>
              <a:t>algorithms &amp; theoretical </a:t>
            </a:r>
            <a:r>
              <a:rPr lang="en-US" dirty="0">
                <a:latin typeface="Tahoma"/>
                <a:cs typeface="Tahoma"/>
              </a:rPr>
              <a:t>f</a:t>
            </a:r>
            <a:r>
              <a:rPr lang="en-US" sz="2200" dirty="0">
                <a:latin typeface="Tahoma"/>
                <a:cs typeface="Tahoma"/>
              </a:rPr>
              <a:t>oundations?</a:t>
            </a:r>
          </a:p>
        </p:txBody>
      </p:sp>
      <p:sp>
        <p:nvSpPr>
          <p:cNvPr id="4" name="Rectangle 5"/>
          <p:cNvSpPr>
            <a:spLocks/>
          </p:cNvSpPr>
          <p:nvPr/>
        </p:nvSpPr>
        <p:spPr bwMode="auto">
          <a:xfrm>
            <a:off x="1475656" y="1327945"/>
            <a:ext cx="1504950" cy="1676400"/>
          </a:xfrm>
          <a:prstGeom prst="rect">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5" name="Rectangle 6"/>
          <p:cNvSpPr>
            <a:spLocks/>
          </p:cNvSpPr>
          <p:nvPr/>
        </p:nvSpPr>
        <p:spPr bwMode="auto">
          <a:xfrm>
            <a:off x="1647106" y="2369345"/>
            <a:ext cx="1155700" cy="495300"/>
          </a:xfrm>
          <a:prstGeom prst="rect">
            <a:avLst/>
          </a:prstGeom>
          <a:solidFill>
            <a:srgbClr val="E6E6E6"/>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6" name="Rectangle 7"/>
          <p:cNvSpPr>
            <a:spLocks/>
          </p:cNvSpPr>
          <p:nvPr/>
        </p:nvSpPr>
        <p:spPr bwMode="auto">
          <a:xfrm>
            <a:off x="1882056" y="2432845"/>
            <a:ext cx="660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Myriad Pro Bold Cond" charset="0"/>
                <a:ea typeface="ＭＳ Ｐゴシック" charset="0"/>
                <a:cs typeface="Myriad Pro Bold Cond" charset="0"/>
                <a:sym typeface="Myriad Pro Bold Cond" charset="0"/>
              </a:rPr>
              <a:t>Cache</a:t>
            </a:r>
          </a:p>
        </p:txBody>
      </p:sp>
      <p:sp>
        <p:nvSpPr>
          <p:cNvPr id="7" name="Line 8"/>
          <p:cNvSpPr>
            <a:spLocks noChangeShapeType="1"/>
          </p:cNvSpPr>
          <p:nvPr/>
        </p:nvSpPr>
        <p:spPr bwMode="auto">
          <a:xfrm>
            <a:off x="2212256" y="2864645"/>
            <a:ext cx="0" cy="42545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8" name="Line 9"/>
          <p:cNvSpPr>
            <a:spLocks noChangeShapeType="1"/>
          </p:cNvSpPr>
          <p:nvPr/>
        </p:nvSpPr>
        <p:spPr bwMode="auto">
          <a:xfrm>
            <a:off x="2212256" y="2039145"/>
            <a:ext cx="0" cy="33655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9" name="Rectangle 10"/>
          <p:cNvSpPr>
            <a:spLocks/>
          </p:cNvSpPr>
          <p:nvPr/>
        </p:nvSpPr>
        <p:spPr bwMode="auto">
          <a:xfrm>
            <a:off x="1634406" y="1499395"/>
            <a:ext cx="1155700" cy="546100"/>
          </a:xfrm>
          <a:prstGeom prst="rect">
            <a:avLst/>
          </a:prstGeom>
          <a:solidFill>
            <a:srgbClr val="E6E6E6"/>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0" name="Rectangle 11"/>
          <p:cNvSpPr>
            <a:spLocks/>
          </p:cNvSpPr>
          <p:nvPr/>
        </p:nvSpPr>
        <p:spPr bwMode="auto">
          <a:xfrm>
            <a:off x="1691680" y="1584102"/>
            <a:ext cx="1008112"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Processor</a:t>
            </a: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Core</a:t>
            </a:r>
          </a:p>
        </p:txBody>
      </p:sp>
      <p:sp>
        <p:nvSpPr>
          <p:cNvPr id="11" name="Rectangle 12"/>
          <p:cNvSpPr>
            <a:spLocks/>
          </p:cNvSpPr>
          <p:nvPr/>
        </p:nvSpPr>
        <p:spPr bwMode="auto">
          <a:xfrm>
            <a:off x="5735414" y="3372645"/>
            <a:ext cx="1212850" cy="25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 Interconnect</a:t>
            </a:r>
          </a:p>
        </p:txBody>
      </p:sp>
      <p:sp>
        <p:nvSpPr>
          <p:cNvPr id="12" name="Rectangle 13"/>
          <p:cNvSpPr>
            <a:spLocks/>
          </p:cNvSpPr>
          <p:nvPr/>
        </p:nvSpPr>
        <p:spPr bwMode="auto">
          <a:xfrm>
            <a:off x="3914056" y="1327945"/>
            <a:ext cx="2901950" cy="1676400"/>
          </a:xfrm>
          <a:prstGeom prst="rect">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3" name="Rectangle 14"/>
          <p:cNvSpPr>
            <a:spLocks/>
          </p:cNvSpPr>
          <p:nvPr/>
        </p:nvSpPr>
        <p:spPr bwMode="auto">
          <a:xfrm>
            <a:off x="5014764" y="1386535"/>
            <a:ext cx="1069404" cy="2097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 Memory</a:t>
            </a:r>
          </a:p>
        </p:txBody>
      </p:sp>
      <p:sp>
        <p:nvSpPr>
          <p:cNvPr id="14" name="Line 15"/>
          <p:cNvSpPr>
            <a:spLocks noChangeShapeType="1"/>
          </p:cNvSpPr>
          <p:nvPr/>
        </p:nvSpPr>
        <p:spPr bwMode="auto">
          <a:xfrm>
            <a:off x="5364238" y="3011489"/>
            <a:ext cx="0" cy="31115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5" name="AutoShape 16"/>
          <p:cNvSpPr>
            <a:spLocks/>
          </p:cNvSpPr>
          <p:nvPr/>
        </p:nvSpPr>
        <p:spPr bwMode="auto">
          <a:xfrm>
            <a:off x="1482006" y="3295652"/>
            <a:ext cx="5327650" cy="76200"/>
          </a:xfrm>
          <a:prstGeom prst="roundRect">
            <a:avLst>
              <a:gd name="adj" fmla="val 50000"/>
            </a:avLst>
          </a:prstGeom>
          <a:solidFill>
            <a:srgbClr val="CDCDCD"/>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6" name="Rectangle 17"/>
          <p:cNvSpPr>
            <a:spLocks/>
          </p:cNvSpPr>
          <p:nvPr/>
        </p:nvSpPr>
        <p:spPr bwMode="auto">
          <a:xfrm>
            <a:off x="4022006" y="16200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7" name="Rectangle 18"/>
          <p:cNvSpPr>
            <a:spLocks/>
          </p:cNvSpPr>
          <p:nvPr/>
        </p:nvSpPr>
        <p:spPr bwMode="auto">
          <a:xfrm>
            <a:off x="4022006" y="186769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8" name="Rectangle 19"/>
          <p:cNvSpPr>
            <a:spLocks/>
          </p:cNvSpPr>
          <p:nvPr/>
        </p:nvSpPr>
        <p:spPr bwMode="auto">
          <a:xfrm>
            <a:off x="4022006" y="21153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19" name="Rectangle 20"/>
          <p:cNvSpPr>
            <a:spLocks/>
          </p:cNvSpPr>
          <p:nvPr/>
        </p:nvSpPr>
        <p:spPr bwMode="auto">
          <a:xfrm>
            <a:off x="4022006" y="236299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0" name="Rectangle 21"/>
          <p:cNvSpPr>
            <a:spLocks/>
          </p:cNvSpPr>
          <p:nvPr/>
        </p:nvSpPr>
        <p:spPr bwMode="auto">
          <a:xfrm>
            <a:off x="4022006" y="26106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1" name="Rectangle 22"/>
          <p:cNvSpPr>
            <a:spLocks/>
          </p:cNvSpPr>
          <p:nvPr/>
        </p:nvSpPr>
        <p:spPr bwMode="auto">
          <a:xfrm>
            <a:off x="5571406" y="16200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2" name="Rectangle 23"/>
          <p:cNvSpPr>
            <a:spLocks/>
          </p:cNvSpPr>
          <p:nvPr/>
        </p:nvSpPr>
        <p:spPr bwMode="auto">
          <a:xfrm>
            <a:off x="5571406" y="186769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3" name="Rectangle 24"/>
          <p:cNvSpPr>
            <a:spLocks/>
          </p:cNvSpPr>
          <p:nvPr/>
        </p:nvSpPr>
        <p:spPr bwMode="auto">
          <a:xfrm>
            <a:off x="5571406" y="21153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4" name="Rectangle 25"/>
          <p:cNvSpPr>
            <a:spLocks/>
          </p:cNvSpPr>
          <p:nvPr/>
        </p:nvSpPr>
        <p:spPr bwMode="auto">
          <a:xfrm>
            <a:off x="5571406" y="236299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5" name="Rectangle 26"/>
          <p:cNvSpPr>
            <a:spLocks/>
          </p:cNvSpPr>
          <p:nvPr/>
        </p:nvSpPr>
        <p:spPr bwMode="auto">
          <a:xfrm>
            <a:off x="5571406" y="2610645"/>
            <a:ext cx="1092200" cy="165100"/>
          </a:xfrm>
          <a:prstGeom prst="rect">
            <a:avLst/>
          </a:prstGeom>
          <a:solidFill>
            <a:srgbClr val="CADBFE"/>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6" name="Rectangle 27"/>
          <p:cNvSpPr>
            <a:spLocks/>
          </p:cNvSpPr>
          <p:nvPr/>
        </p:nvSpPr>
        <p:spPr bwMode="auto">
          <a:xfrm>
            <a:off x="1736006" y="2674145"/>
            <a:ext cx="977900" cy="146050"/>
          </a:xfrm>
          <a:prstGeom prst="rect">
            <a:avLst/>
          </a:prstGeom>
          <a:solidFill>
            <a:srgbClr val="FD9A00"/>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7" name="Line 28"/>
          <p:cNvSpPr>
            <a:spLocks noChangeShapeType="1"/>
          </p:cNvSpPr>
          <p:nvPr/>
        </p:nvSpPr>
        <p:spPr bwMode="auto">
          <a:xfrm>
            <a:off x="6917606" y="1557078"/>
            <a:ext cx="0" cy="1270000"/>
          </a:xfrm>
          <a:prstGeom prst="line">
            <a:avLst/>
          </a:prstGeom>
          <a:noFill/>
          <a:ln w="25400" cap="flat">
            <a:solidFill>
              <a:schemeClr val="tx1"/>
            </a:solidFill>
            <a:prstDash val="solid"/>
            <a:miter lim="800000"/>
            <a:headEnd type="triangle" w="med" len="sm"/>
            <a:tailEnd type="triangle" w="med" len="sm"/>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28" name="Rectangle 29"/>
          <p:cNvSpPr>
            <a:spLocks/>
          </p:cNvSpPr>
          <p:nvPr/>
        </p:nvSpPr>
        <p:spPr bwMode="auto">
          <a:xfrm>
            <a:off x="7020272" y="1530934"/>
            <a:ext cx="1368152" cy="13803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Database</a:t>
            </a:r>
          </a:p>
          <a:p>
            <a:pPr marL="0" marR="0" lvl="0" indent="0" algn="l" defTabSz="457200" rtl="0" eaLnBrk="1" fontAlgn="auto" latinLnBrk="0" hangingPunct="1">
              <a:lnSpc>
                <a:spcPct val="8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endParaRPr>
          </a:p>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Graphs</a:t>
            </a:r>
          </a:p>
          <a:p>
            <a:pPr marL="0" marR="0" lvl="0" indent="0" algn="l" defTabSz="457200" rtl="0" eaLnBrk="1" fontAlgn="auto" latinLnBrk="0" hangingPunct="1">
              <a:lnSpc>
                <a:spcPct val="8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endParaRPr>
          </a:p>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Media </a:t>
            </a:r>
            <a:r>
              <a:rPr kumimoji="0" lang="en-US" sz="2400" b="0" i="0" u="none" strike="noStrike" kern="1200" cap="none" spc="0" normalizeH="0" baseline="0" noProof="0" dirty="0">
                <a:ln>
                  <a:noFill/>
                </a:ln>
                <a:solidFill>
                  <a:srgbClr val="000000"/>
                </a:solidFill>
                <a:effectLst/>
                <a:uLnTx/>
                <a:uFillTx/>
                <a:latin typeface="Myriad Pro Bold Cond" charset="0"/>
                <a:ea typeface="ＭＳ Ｐゴシック" charset="0"/>
                <a:cs typeface="Myriad Pro Bold Cond" charset="0"/>
                <a:sym typeface="Myriad Pro Bold Cond" charset="0"/>
              </a:rPr>
              <a:t> </a:t>
            </a:r>
          </a:p>
        </p:txBody>
      </p:sp>
      <p:sp>
        <p:nvSpPr>
          <p:cNvPr id="29" name="Freeform 30"/>
          <p:cNvSpPr>
            <a:spLocks/>
          </p:cNvSpPr>
          <p:nvPr/>
        </p:nvSpPr>
        <p:spPr bwMode="auto">
          <a:xfrm>
            <a:off x="1835696" y="2060848"/>
            <a:ext cx="3742060" cy="1451497"/>
          </a:xfrm>
          <a:custGeom>
            <a:avLst/>
            <a:gdLst>
              <a:gd name="T0" fmla="*/ 21600 w 21600"/>
              <a:gd name="T1" fmla="*/ 12000 h 21600"/>
              <a:gd name="T2" fmla="*/ 21600 w 21600"/>
              <a:gd name="T3" fmla="*/ 21600 h 21600"/>
              <a:gd name="T4" fmla="*/ 0 w 21600"/>
              <a:gd name="T5" fmla="*/ 21600 h 21600"/>
              <a:gd name="T6" fmla="*/ 0 w 21600"/>
              <a:gd name="T7" fmla="*/ 0 h 21600"/>
            </a:gdLst>
            <a:ahLst/>
            <a:cxnLst>
              <a:cxn ang="0">
                <a:pos x="T0" y="T1"/>
              </a:cxn>
              <a:cxn ang="0">
                <a:pos x="T2" y="T3"/>
              </a:cxn>
              <a:cxn ang="0">
                <a:pos x="T4" y="T5"/>
              </a:cxn>
              <a:cxn ang="0">
                <a:pos x="T6" y="T7"/>
              </a:cxn>
            </a:cxnLst>
            <a:rect l="0" t="0" r="r" b="b"/>
            <a:pathLst>
              <a:path w="21600" h="21600">
                <a:moveTo>
                  <a:pt x="21600" y="12000"/>
                </a:moveTo>
                <a:lnTo>
                  <a:pt x="21600" y="21600"/>
                </a:lnTo>
                <a:lnTo>
                  <a:pt x="0" y="21600"/>
                </a:lnTo>
                <a:lnTo>
                  <a:pt x="0" y="0"/>
                </a:lnTo>
              </a:path>
            </a:pathLst>
          </a:custGeom>
          <a:noFill/>
          <a:ln w="101600" cap="flat">
            <a:solidFill>
              <a:srgbClr val="D90B00"/>
            </a:solidFill>
            <a:prstDash val="solid"/>
            <a:miter lim="800000"/>
            <a:headEnd type="none" w="med" len="med"/>
            <a:tailEnd type="triangle" w="med" len="med"/>
          </a:ln>
          <a:effectLst>
            <a:outerShdw blurRad="76200" dist="38099" dir="2700000" algn="ctr" rotWithShape="0">
              <a:schemeClr val="bg2">
                <a:alpha val="75000"/>
              </a:schemeClr>
            </a:outerShdw>
          </a:effectLst>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grpSp>
        <p:nvGrpSpPr>
          <p:cNvPr id="30" name="Group 34"/>
          <p:cNvGrpSpPr>
            <a:grpSpLocks/>
          </p:cNvGrpSpPr>
          <p:nvPr/>
        </p:nvGrpSpPr>
        <p:grpSpPr bwMode="auto">
          <a:xfrm>
            <a:off x="2195737" y="2122489"/>
            <a:ext cx="3661420" cy="1090487"/>
            <a:chOff x="0" y="0"/>
            <a:chExt cx="4219" cy="1352"/>
          </a:xfrm>
        </p:grpSpPr>
        <p:sp>
          <p:nvSpPr>
            <p:cNvPr id="31" name="Rectangle 31"/>
            <p:cNvSpPr>
              <a:spLocks/>
            </p:cNvSpPr>
            <p:nvPr/>
          </p:nvSpPr>
          <p:spPr bwMode="auto">
            <a:xfrm>
              <a:off x="2987" y="880"/>
              <a:ext cx="1232" cy="184"/>
            </a:xfrm>
            <a:prstGeom prst="rect">
              <a:avLst/>
            </a:prstGeom>
            <a:solidFill>
              <a:srgbClr val="FD9A00"/>
            </a:solidFill>
            <a:ln w="25400" cap="flat">
              <a:solidFill>
                <a:schemeClr val="tx1"/>
              </a:solidFill>
              <a:prstDash val="solid"/>
              <a:miter lim="800000"/>
              <a:headEnd type="none" w="med" len="med"/>
              <a:tailEnd type="none" w="med" len="me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32" name="Freeform 32"/>
            <p:cNvSpPr>
              <a:spLocks/>
            </p:cNvSpPr>
            <p:nvPr/>
          </p:nvSpPr>
          <p:spPr bwMode="auto">
            <a:xfrm>
              <a:off x="0" y="0"/>
              <a:ext cx="3651" cy="1352"/>
            </a:xfrm>
            <a:custGeom>
              <a:avLst/>
              <a:gdLst>
                <a:gd name="T0" fmla="*/ 21600 w 21600"/>
                <a:gd name="T1" fmla="*/ 15330 h 21600"/>
                <a:gd name="T2" fmla="*/ 21600 w 21600"/>
                <a:gd name="T3" fmla="*/ 21600 h 21600"/>
                <a:gd name="T4" fmla="*/ 0 w 21600"/>
                <a:gd name="T5" fmla="*/ 21600 h 21600"/>
                <a:gd name="T6" fmla="*/ 0 w 21600"/>
                <a:gd name="T7" fmla="*/ 0 h 21600"/>
              </a:gdLst>
              <a:ahLst/>
              <a:cxnLst>
                <a:cxn ang="0">
                  <a:pos x="T0" y="T1"/>
                </a:cxn>
                <a:cxn ang="0">
                  <a:pos x="T2" y="T3"/>
                </a:cxn>
                <a:cxn ang="0">
                  <a:pos x="T4" y="T5"/>
                </a:cxn>
                <a:cxn ang="0">
                  <a:pos x="T6" y="T7"/>
                </a:cxn>
              </a:cxnLst>
              <a:rect l="0" t="0" r="r" b="b"/>
              <a:pathLst>
                <a:path w="21600" h="21600">
                  <a:moveTo>
                    <a:pt x="21600" y="15330"/>
                  </a:moveTo>
                  <a:lnTo>
                    <a:pt x="21600" y="21600"/>
                  </a:lnTo>
                  <a:lnTo>
                    <a:pt x="0" y="21600"/>
                  </a:lnTo>
                  <a:lnTo>
                    <a:pt x="0" y="0"/>
                  </a:lnTo>
                </a:path>
              </a:pathLst>
            </a:custGeom>
            <a:noFill/>
            <a:ln w="101600" cap="flat">
              <a:solidFill>
                <a:srgbClr val="D90B00"/>
              </a:solidFill>
              <a:prstDash val="solid"/>
              <a:miter lim="800000"/>
              <a:headEnd type="triangle" w="med" len="med"/>
              <a:tailEnd type="none" w="med" len="med"/>
            </a:ln>
            <a:effectLst>
              <a:outerShdw blurRad="76200" dist="38099" dir="2700000" algn="ctr" rotWithShape="0">
                <a:schemeClr val="bg2">
                  <a:alpha val="75000"/>
                </a:schemeClr>
              </a:outerShdw>
            </a:effectLst>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33" name="Rectangle 33"/>
            <p:cNvSpPr>
              <a:spLocks/>
            </p:cNvSpPr>
            <p:nvPr/>
          </p:nvSpPr>
          <p:spPr bwMode="auto">
            <a:xfrm>
              <a:off x="1245" y="1010"/>
              <a:ext cx="1528" cy="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D90B00"/>
                  </a:solidFill>
                  <a:effectLst/>
                  <a:uLnTx/>
                  <a:uFillTx/>
                  <a:latin typeface="Myriad Pro Bold Cond" charset="0"/>
                  <a:ea typeface="ＭＳ Ｐゴシック" charset="0"/>
                  <a:cs typeface="Myriad Pro Bold Cond" charset="0"/>
                  <a:sym typeface="Myriad Pro Bold Cond" charset="0"/>
                </a:rPr>
                <a:t>Query</a:t>
              </a:r>
            </a:p>
          </p:txBody>
        </p:sp>
      </p:grpSp>
      <p:sp>
        <p:nvSpPr>
          <p:cNvPr id="34" name="Rectangle 35"/>
          <p:cNvSpPr>
            <a:spLocks/>
          </p:cNvSpPr>
          <p:nvPr/>
        </p:nvSpPr>
        <p:spPr bwMode="auto">
          <a:xfrm>
            <a:off x="3287142" y="3607047"/>
            <a:ext cx="1212850" cy="25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90B00"/>
                </a:solidFill>
                <a:effectLst/>
                <a:uLnTx/>
                <a:uFillTx/>
                <a:latin typeface="Myriad Pro Bold Cond" charset="0"/>
                <a:ea typeface="ＭＳ Ｐゴシック" charset="0"/>
                <a:cs typeface="Myriad Pro Bold Cond" charset="0"/>
                <a:sym typeface="Myriad Pro Bold Cond" charset="0"/>
              </a:rPr>
              <a:t>Results</a:t>
            </a:r>
          </a:p>
        </p:txBody>
      </p:sp>
      <p:sp>
        <p:nvSpPr>
          <p:cNvPr id="35" name="Rounded Rectangle 34"/>
          <p:cNvSpPr>
            <a:spLocks noChangeArrowheads="1"/>
          </p:cNvSpPr>
          <p:nvPr/>
        </p:nvSpPr>
        <p:spPr bwMode="auto">
          <a:xfrm rot="5400000">
            <a:off x="6568243" y="1366158"/>
            <a:ext cx="2133601" cy="1650776"/>
          </a:xfrm>
          <a:prstGeom prst="roundRect">
            <a:avLst>
              <a:gd name="adj" fmla="val 16667"/>
            </a:avLst>
          </a:prstGeom>
          <a:noFill/>
          <a:ln w="11430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lIns="91440" tIns="45720" rIns="91440" bIns="4572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cs typeface="ヒラギノ角ゴ ProN W6"/>
            </a:endParaRPr>
          </a:p>
        </p:txBody>
      </p:sp>
      <p:sp>
        <p:nvSpPr>
          <p:cNvPr id="36" name="Text Box 17"/>
          <p:cNvSpPr txBox="1">
            <a:spLocks noChangeArrowheads="1"/>
          </p:cNvSpPr>
          <p:nvPr/>
        </p:nvSpPr>
        <p:spPr bwMode="auto">
          <a:xfrm>
            <a:off x="6957984" y="5274518"/>
            <a:ext cx="2041525" cy="368300"/>
          </a:xfrm>
          <a:prstGeom prst="rect">
            <a:avLst/>
          </a:prstGeom>
          <a:solidFill>
            <a:srgbClr val="00FF00"/>
          </a:solidFill>
          <a:ln w="9525">
            <a:solidFill>
              <a:schemeClr val="tx1"/>
            </a:solid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Micro-architecture</a:t>
            </a:r>
          </a:p>
        </p:txBody>
      </p:sp>
      <p:sp>
        <p:nvSpPr>
          <p:cNvPr id="37" name="Text Box 18"/>
          <p:cNvSpPr txBox="1">
            <a:spLocks noChangeAspect="1" noChangeArrowheads="1"/>
          </p:cNvSpPr>
          <p:nvPr/>
        </p:nvSpPr>
        <p:spPr bwMode="auto">
          <a:xfrm>
            <a:off x="6957984" y="4903043"/>
            <a:ext cx="2041525" cy="366712"/>
          </a:xfrm>
          <a:prstGeom prst="rect">
            <a:avLst/>
          </a:prstGeom>
          <a:solidFill>
            <a:srgbClr val="FF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SW/HW Interface</a:t>
            </a:r>
          </a:p>
        </p:txBody>
      </p:sp>
      <p:sp>
        <p:nvSpPr>
          <p:cNvPr id="38" name="Text Box 19"/>
          <p:cNvSpPr txBox="1">
            <a:spLocks noChangeAspect="1" noChangeArrowheads="1"/>
          </p:cNvSpPr>
          <p:nvPr/>
        </p:nvSpPr>
        <p:spPr bwMode="auto">
          <a:xfrm>
            <a:off x="6954809" y="4238724"/>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Program/Language</a:t>
            </a:r>
          </a:p>
        </p:txBody>
      </p:sp>
      <p:sp>
        <p:nvSpPr>
          <p:cNvPr id="39" name="Text Box 20"/>
          <p:cNvSpPr txBox="1">
            <a:spLocks noChangeAspect="1" noChangeArrowheads="1"/>
          </p:cNvSpPr>
          <p:nvPr/>
        </p:nvSpPr>
        <p:spPr bwMode="auto">
          <a:xfrm>
            <a:off x="6954809" y="3867249"/>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Algorithm</a:t>
            </a:r>
          </a:p>
        </p:txBody>
      </p:sp>
      <p:sp>
        <p:nvSpPr>
          <p:cNvPr id="40" name="Text Box 21"/>
          <p:cNvSpPr txBox="1">
            <a:spLocks noChangeAspect="1" noChangeArrowheads="1"/>
          </p:cNvSpPr>
          <p:nvPr/>
        </p:nvSpPr>
        <p:spPr bwMode="auto">
          <a:xfrm>
            <a:off x="6954809" y="3500536"/>
            <a:ext cx="2043113" cy="366713"/>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Problem</a:t>
            </a:r>
          </a:p>
        </p:txBody>
      </p:sp>
      <p:sp>
        <p:nvSpPr>
          <p:cNvPr id="41" name="Text Box 22"/>
          <p:cNvSpPr txBox="1">
            <a:spLocks noChangeAspect="1" noChangeArrowheads="1"/>
          </p:cNvSpPr>
          <p:nvPr/>
        </p:nvSpPr>
        <p:spPr bwMode="auto">
          <a:xfrm>
            <a:off x="6957984" y="5647580"/>
            <a:ext cx="2039938" cy="373063"/>
          </a:xfrm>
          <a:prstGeom prst="rect">
            <a:avLst/>
          </a:prstGeom>
          <a:solidFill>
            <a:srgbClr val="00FF00"/>
          </a:solidFill>
          <a:ln w="9525">
            <a:solidFill>
              <a:schemeClr val="tx1"/>
            </a:solidFill>
            <a:miter lim="800000"/>
            <a:headEnd/>
            <a:tailEnd/>
          </a:ln>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000000"/>
                </a:solidFill>
                <a:effectLst/>
                <a:uLnTx/>
                <a:uFillTx/>
                <a:latin typeface="Tahoma"/>
                <a:ea typeface="+mn-ea"/>
                <a:cs typeface="Arial" charset="0"/>
              </a:rPr>
              <a:t>Logic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50" b="0" i="0" u="none" strike="noStrike" kern="1200" cap="none" spc="0" normalizeH="0" baseline="0" noProof="0" dirty="0">
              <a:ln>
                <a:noFill/>
              </a:ln>
              <a:solidFill>
                <a:srgbClr val="000000"/>
              </a:solidFill>
              <a:effectLst/>
              <a:uLnTx/>
              <a:uFillTx/>
              <a:latin typeface="Tahoma"/>
              <a:ea typeface="+mn-ea"/>
              <a:cs typeface="Arial" charset="0"/>
            </a:endParaRPr>
          </a:p>
        </p:txBody>
      </p:sp>
      <p:sp>
        <p:nvSpPr>
          <p:cNvPr id="42" name="Text Box 23"/>
          <p:cNvSpPr txBox="1">
            <a:spLocks noChangeAspect="1" noChangeArrowheads="1"/>
          </p:cNvSpPr>
          <p:nvPr/>
        </p:nvSpPr>
        <p:spPr bwMode="auto">
          <a:xfrm>
            <a:off x="6957984" y="6019055"/>
            <a:ext cx="2041525" cy="368300"/>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Devices</a:t>
            </a:r>
          </a:p>
        </p:txBody>
      </p:sp>
      <p:sp>
        <p:nvSpPr>
          <p:cNvPr id="43" name="Text Box 24"/>
          <p:cNvSpPr txBox="1">
            <a:spLocks noChangeAspect="1" noChangeArrowheads="1"/>
          </p:cNvSpPr>
          <p:nvPr/>
        </p:nvSpPr>
        <p:spPr bwMode="auto">
          <a:xfrm>
            <a:off x="6957984" y="4580656"/>
            <a:ext cx="2041525" cy="327322"/>
          </a:xfrm>
          <a:prstGeom prst="rect">
            <a:avLst/>
          </a:prstGeom>
          <a:solidFill>
            <a:srgbClr val="35F6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System Software</a:t>
            </a:r>
          </a:p>
        </p:txBody>
      </p:sp>
      <p:sp>
        <p:nvSpPr>
          <p:cNvPr id="44" name="Text Box 23"/>
          <p:cNvSpPr txBox="1">
            <a:spLocks noChangeAspect="1" noChangeArrowheads="1"/>
          </p:cNvSpPr>
          <p:nvPr/>
        </p:nvSpPr>
        <p:spPr bwMode="auto">
          <a:xfrm>
            <a:off x="6959572" y="6374655"/>
            <a:ext cx="2043112" cy="366713"/>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Electrons</a:t>
            </a:r>
          </a:p>
        </p:txBody>
      </p:sp>
      <p:sp>
        <p:nvSpPr>
          <p:cNvPr id="45" name="Rounded Rectangle 44"/>
          <p:cNvSpPr>
            <a:spLocks noChangeArrowheads="1"/>
          </p:cNvSpPr>
          <p:nvPr/>
        </p:nvSpPr>
        <p:spPr bwMode="auto">
          <a:xfrm rot="5400000">
            <a:off x="6849380" y="3977716"/>
            <a:ext cx="2232248" cy="2286000"/>
          </a:xfrm>
          <a:prstGeom prst="roundRect">
            <a:avLst>
              <a:gd name="adj" fmla="val 16667"/>
            </a:avLst>
          </a:prstGeom>
          <a:noFill/>
          <a:ln w="44450">
            <a:solidFill>
              <a:srgbClr val="0000FF"/>
            </a:solidFill>
            <a:round/>
            <a:headEnd/>
            <a:tailEnd/>
          </a:ln>
          <a:extLst>
            <a:ext uri="{909E8E84-426E-40dd-AFC4-6F175D3DCCD1}">
              <a14:hiddenFill xmlns:a14="http://schemas.microsoft.com/office/drawing/2010/main" xmlns="">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FF"/>
              </a:solidFill>
              <a:effectLst/>
              <a:uLnTx/>
              <a:uFillTx/>
              <a:latin typeface="Tahoma"/>
              <a:ea typeface="+mn-ea"/>
              <a:cs typeface="+mn-cs"/>
            </a:endParaRPr>
          </a:p>
        </p:txBody>
      </p:sp>
    </p:spTree>
    <p:extLst>
      <p:ext uri="{BB962C8B-B14F-4D97-AF65-F5344CB8AC3E}">
        <p14:creationId xmlns:p14="http://schemas.microsoft.com/office/powerpoint/2010/main" val="26349151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9"/>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3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40"/>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44"/>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39"/>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38"/>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43"/>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37"/>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41"/>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42"/>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4" grpId="0" autoUpdateAnimBg="0"/>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807896" cy="1066800"/>
          </a:xfrm>
        </p:spPr>
        <p:txBody>
          <a:bodyPr/>
          <a:lstStyle/>
          <a:p>
            <a:r>
              <a:rPr lang="en-US" dirty="0"/>
              <a:t>PIM Review and Open Problems</a:t>
            </a:r>
          </a:p>
        </p:txBody>
      </p:sp>
      <p:sp>
        <p:nvSpPr>
          <p:cNvPr id="3" name="Content Placeholder 2"/>
          <p:cNvSpPr>
            <a:spLocks noGrp="1"/>
          </p:cNvSpPr>
          <p:nvPr>
            <p:ph idx="1"/>
          </p:nvPr>
        </p:nvSpPr>
        <p:spPr>
          <a:xfrm>
            <a:off x="228600" y="1052736"/>
            <a:ext cx="8915400" cy="4876800"/>
          </a:xfrm>
        </p:spPr>
        <p:txBody>
          <a:bodyPr/>
          <a:lstStyle/>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8" name="Content Placeholder 2">
            <a:extLst>
              <a:ext uri="{FF2B5EF4-FFF2-40B4-BE49-F238E27FC236}">
                <a16:creationId xmlns:a16="http://schemas.microsoft.com/office/drawing/2014/main" id="{3F2BD8AA-5E69-D846-BFB8-21B3FD479841}"/>
              </a:ext>
            </a:extLst>
          </p:cNvPr>
          <p:cNvSpPr txBox="1">
            <a:spLocks/>
          </p:cNvSpPr>
          <p:nvPr/>
        </p:nvSpPr>
        <p:spPr bwMode="auto">
          <a:xfrm>
            <a:off x="381000" y="1205136"/>
            <a:ext cx="8915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endParaRPr kumimoji="0" lang="en-US" sz="1800" b="1" i="0" u="none" strike="noStrike" kern="0" cap="none" spc="0" normalizeH="0" baseline="0" noProof="0" dirty="0">
              <a:ln>
                <a:noFill/>
              </a:ln>
              <a:solidFill>
                <a:srgbClr val="000000"/>
              </a:solidFill>
              <a:effectLst/>
              <a:uLnTx/>
              <a:uFillTx/>
              <a:latin typeface="Tahoma"/>
              <a:ea typeface="+mn-ea"/>
              <a:cs typeface="+mn-cs"/>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Onur Mutlu, Saugata Ghose, Juan Gomez-Luna, and </a:t>
            </a:r>
            <a:r>
              <a:rPr kumimoji="0" lang="en-US" sz="1800" b="0" i="0" u="none" strike="noStrike" kern="1200" cap="none" spc="0" normalizeH="0" baseline="0" noProof="0" dirty="0" err="1">
                <a:ln>
                  <a:noFill/>
                </a:ln>
                <a:solidFill>
                  <a:srgbClr val="000000"/>
                </a:solidFill>
                <a:effectLst/>
                <a:uLnTx/>
                <a:uFillTx/>
                <a:latin typeface="Tahoma"/>
                <a:ea typeface="+mn-ea"/>
                <a:cs typeface="+mn-cs"/>
              </a:rPr>
              <a:t>Rachata</a:t>
            </a:r>
            <a:r>
              <a:rPr kumimoji="0" lang="en-US" sz="1800" b="0" i="0" u="none" strike="noStrike" kern="1200" cap="none" spc="0" normalizeH="0" baseline="0" noProof="0" dirty="0">
                <a:ln>
                  <a:noFill/>
                </a:ln>
                <a:solidFill>
                  <a:srgbClr val="000000"/>
                </a:solidFill>
                <a:effectLst/>
                <a:uLnTx/>
                <a:uFillTx/>
                <a:latin typeface="Tahoma"/>
                <a:ea typeface="+mn-ea"/>
                <a:cs typeface="+mn-cs"/>
              </a:rPr>
              <a:t> Ausavarungnirun,</a:t>
            </a:r>
            <a:br>
              <a:rPr kumimoji="0" lang="en-US" sz="1800" b="0" i="0" u="none" strike="noStrike" kern="1200" cap="none" spc="0" normalizeH="0" baseline="0" noProof="0" dirty="0">
                <a:ln>
                  <a:noFill/>
                </a:ln>
                <a:solidFill>
                  <a:srgbClr val="000000"/>
                </a:solidFill>
                <a:effectLst/>
                <a:uLnTx/>
                <a:uFillTx/>
                <a:latin typeface="Tahoma"/>
                <a:ea typeface="+mn-ea"/>
                <a:cs typeface="+mn-cs"/>
              </a:rPr>
            </a:br>
            <a:r>
              <a:rPr kumimoji="0" lang="en-US" sz="1800" b="1"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"A Modern Primer on Processing in Memory"</a:t>
            </a:r>
            <a:br>
              <a:rPr kumimoji="0" lang="en-US" sz="1800" b="0" i="0" u="none" strike="noStrike" kern="1200" cap="none" spc="0" normalizeH="0" baseline="0" noProof="0" dirty="0">
                <a:ln>
                  <a:noFill/>
                </a:ln>
                <a:solidFill>
                  <a:srgbClr val="0432FF"/>
                </a:solidFill>
                <a:effectLst/>
                <a:uLnTx/>
                <a:uFillTx/>
                <a:latin typeface="Tahoma"/>
                <a:ea typeface="+mn-ea"/>
                <a:cs typeface="+mn-cs"/>
              </a:rPr>
            </a:br>
            <a:r>
              <a:rPr kumimoji="0" lang="en-US" sz="1800" b="0" i="1" u="none" strike="noStrike" kern="1200" cap="none" spc="0" normalizeH="0" baseline="0" noProof="0" dirty="0">
                <a:ln>
                  <a:noFill/>
                </a:ln>
                <a:solidFill>
                  <a:srgbClr val="000000"/>
                </a:solidFill>
                <a:effectLst/>
                <a:uLnTx/>
                <a:uFillTx/>
                <a:latin typeface="Tahoma"/>
                <a:ea typeface="+mn-ea"/>
                <a:cs typeface="+mn-cs"/>
              </a:rPr>
              <a:t>Invited Book Chapter in </a:t>
            </a:r>
            <a:r>
              <a:rPr kumimoji="0" lang="en-US" sz="1800" b="1" i="1" u="none" strike="noStrike" kern="1200" cap="none" spc="0" normalizeH="0" baseline="0" noProof="0" dirty="0">
                <a:ln>
                  <a:noFill/>
                </a:ln>
                <a:solidFill>
                  <a:srgbClr val="000000"/>
                </a:solidFill>
                <a:effectLst/>
                <a:uLnTx/>
                <a:uFillTx/>
                <a:latin typeface="Tahoma"/>
                <a:ea typeface="+mn-ea"/>
                <a:cs typeface="+mn-cs"/>
                <a:hlinkClick r:id="rId3"/>
              </a:rPr>
              <a:t>Emerging Computing: From Devices to Systems - Looking Beyond Moore and Von Neumann</a:t>
            </a:r>
            <a:r>
              <a:rPr kumimoji="0" lang="en-US" sz="1800" b="0" i="0" u="none" strike="noStrike" kern="1200" cap="none" spc="0" normalizeH="0" baseline="0" noProof="0" dirty="0">
                <a:ln>
                  <a:noFill/>
                </a:ln>
                <a:solidFill>
                  <a:srgbClr val="000000"/>
                </a:solidFill>
                <a:effectLst/>
                <a:uLnTx/>
                <a:uFillTx/>
                <a:latin typeface="Tahoma"/>
                <a:ea typeface="+mn-ea"/>
                <a:cs typeface="+mn-cs"/>
              </a:rPr>
              <a:t>, Springer, 2022.</a:t>
            </a: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pitchFamily="2" charset="2"/>
              <a:buNone/>
              <a:tabLst/>
              <a:defRPr/>
            </a:pPr>
            <a:br>
              <a:rPr kumimoji="0" lang="en-US" sz="1800" b="0" i="0" u="none" strike="noStrike" kern="1200" cap="none" spc="0" normalizeH="0" baseline="0" noProof="0" dirty="0">
                <a:ln>
                  <a:noFill/>
                </a:ln>
                <a:solidFill>
                  <a:srgbClr val="000000"/>
                </a:solidFill>
                <a:effectLst/>
                <a:uLnTx/>
                <a:uFillTx/>
                <a:latin typeface="Tahoma"/>
                <a:ea typeface="+mn-ea"/>
                <a:cs typeface="+mn-cs"/>
              </a:rPr>
            </a:br>
            <a:endParaRPr kumimoji="0" lang="en-US" sz="1800" b="1" i="0" u="none" strike="noStrike" kern="0" cap="none" spc="0" normalizeH="0" baseline="0" noProof="0" dirty="0">
              <a:ln>
                <a:noFill/>
              </a:ln>
              <a:solidFill>
                <a:srgbClr val="000000"/>
              </a:solidFill>
              <a:effectLst/>
              <a:uLnTx/>
              <a:uFillTx/>
              <a:latin typeface="Tahoma"/>
              <a:ea typeface="+mn-ea"/>
              <a:cs typeface="+mn-cs"/>
            </a:endParaRPr>
          </a:p>
        </p:txBody>
      </p:sp>
      <p:sp>
        <p:nvSpPr>
          <p:cNvPr id="5" name="TextBox 4">
            <a:extLst>
              <a:ext uri="{FF2B5EF4-FFF2-40B4-BE49-F238E27FC236}">
                <a16:creationId xmlns:a16="http://schemas.microsoft.com/office/drawing/2014/main" id="{B44AC5CF-BFA6-5646-92DE-C9D89AA74928}"/>
              </a:ext>
            </a:extLst>
          </p:cNvPr>
          <p:cNvSpPr txBox="1"/>
          <p:nvPr/>
        </p:nvSpPr>
        <p:spPr>
          <a:xfrm>
            <a:off x="2411760" y="6453336"/>
            <a:ext cx="467467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432FF"/>
                </a:solidFill>
                <a:effectLst/>
                <a:uLnTx/>
                <a:uFillTx/>
                <a:latin typeface="Tahoma"/>
                <a:ea typeface="+mn-ea"/>
                <a:cs typeface="+mn-cs"/>
                <a:hlinkClick r:id="rId4">
                  <a:extLst>
                    <a:ext uri="{A12FA001-AC4F-418D-AE19-62706E023703}">
                      <ahyp:hlinkClr xmlns:ahyp="http://schemas.microsoft.com/office/drawing/2018/hyperlinkcolor" val="tx"/>
                    </a:ext>
                  </a:extLst>
                </a:hlinkClick>
              </a:rPr>
              <a:t>https://arxiv.org/pdf/1903.03988.pdf</a:t>
            </a:r>
            <a:endParaRPr kumimoji="0" lang="en-US" sz="1800" b="1" i="0" u="none" strike="noStrike" kern="1200" cap="none" spc="0" normalizeH="0" baseline="0" noProof="0" dirty="0">
              <a:ln>
                <a:noFill/>
              </a:ln>
              <a:solidFill>
                <a:srgbClr val="0432FF"/>
              </a:solidFill>
              <a:effectLst/>
              <a:uLnTx/>
              <a:uFillTx/>
              <a:latin typeface="Tahoma"/>
              <a:ea typeface="+mn-ea"/>
              <a:cs typeface="+mn-cs"/>
            </a:endParaRPr>
          </a:p>
        </p:txBody>
      </p:sp>
      <p:pic>
        <p:nvPicPr>
          <p:cNvPr id="6" name="Picture 5">
            <a:extLst>
              <a:ext uri="{FF2B5EF4-FFF2-40B4-BE49-F238E27FC236}">
                <a16:creationId xmlns:a16="http://schemas.microsoft.com/office/drawing/2014/main" id="{A5EA4CA5-FBD8-9749-9830-D77D34BE5845}"/>
              </a:ext>
            </a:extLst>
          </p:cNvPr>
          <p:cNvPicPr>
            <a:picLocks noChangeAspect="1"/>
          </p:cNvPicPr>
          <p:nvPr/>
        </p:nvPicPr>
        <p:blipFill>
          <a:blip r:embed="rId5"/>
          <a:stretch>
            <a:fillRect/>
          </a:stretch>
        </p:blipFill>
        <p:spPr>
          <a:xfrm>
            <a:off x="-14659" y="1455514"/>
            <a:ext cx="9144000" cy="2744353"/>
          </a:xfrm>
          <a:prstGeom prst="rect">
            <a:avLst/>
          </a:prstGeom>
        </p:spPr>
      </p:pic>
    </p:spTree>
    <p:extLst>
      <p:ext uri="{BB962C8B-B14F-4D97-AF65-F5344CB8AC3E}">
        <p14:creationId xmlns:p14="http://schemas.microsoft.com/office/powerpoint/2010/main" val="38601712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68760"/>
            <a:ext cx="7924800" cy="1752600"/>
          </a:xfrm>
        </p:spPr>
        <p:txBody>
          <a:bodyPr/>
          <a:lstStyle/>
          <a:p>
            <a:r>
              <a:rPr lang="en-US" sz="6000" dirty="0"/>
              <a:t>Processing in Memory:</a:t>
            </a:r>
            <a:br>
              <a:rPr lang="en-US" sz="6000" dirty="0"/>
            </a:br>
            <a:r>
              <a:rPr lang="en-US" sz="6000"/>
              <a:t>		Two </a:t>
            </a:r>
            <a:r>
              <a:rPr lang="en-US" sz="6000" dirty="0"/>
              <a:t>Approaches</a:t>
            </a:r>
            <a:endParaRPr lang="en-US" sz="6000" b="1" dirty="0"/>
          </a:p>
        </p:txBody>
      </p:sp>
      <p:sp>
        <p:nvSpPr>
          <p:cNvPr id="3" name="Subtitle 2"/>
          <p:cNvSpPr>
            <a:spLocks noGrp="1"/>
          </p:cNvSpPr>
          <p:nvPr>
            <p:ph type="subTitle" idx="1"/>
          </p:nvPr>
        </p:nvSpPr>
        <p:spPr>
          <a:xfrm>
            <a:off x="685800" y="4484712"/>
            <a:ext cx="7848600" cy="1752600"/>
          </a:xfrm>
        </p:spPr>
        <p:txBody>
          <a:bodyPr/>
          <a:lstStyle/>
          <a:p>
            <a:pPr algn="l"/>
            <a:r>
              <a:rPr lang="en-US" sz="3600" dirty="0"/>
              <a:t>1. Processing near Memory</a:t>
            </a:r>
          </a:p>
          <a:p>
            <a:pPr algn="l"/>
            <a:r>
              <a:rPr lang="en-US" sz="3600" dirty="0"/>
              <a:t>2. Processing using Memory</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1403121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839200" cy="5638800"/>
          </a:xfrm>
        </p:spPr>
        <p:txBody>
          <a:bodyPr>
            <a:normAutofit/>
          </a:bodyPr>
          <a:lstStyle/>
          <a:p>
            <a:pPr lvl="1"/>
            <a:endParaRPr lang="en-US" sz="2000" dirty="0">
              <a:solidFill>
                <a:srgbClr val="595959"/>
              </a:solidFill>
            </a:endParaRPr>
          </a:p>
          <a:p>
            <a:pPr lvl="1"/>
            <a:endParaRPr lang="en-US" sz="2400" dirty="0">
              <a:solidFill>
                <a:schemeClr val="tx2"/>
              </a:solidFill>
            </a:endParaRPr>
          </a:p>
          <a:p>
            <a:pPr marL="342900" lvl="1" indent="-342900">
              <a:buFont typeface="Arial" pitchFamily="34" charset="0"/>
              <a:buChar char="•"/>
            </a:pPr>
            <a:endParaRPr lang="en-US" sz="2400" u="sng" dirty="0">
              <a:solidFill>
                <a:schemeClr val="tx2"/>
              </a:solidFill>
            </a:endParaRPr>
          </a:p>
          <a:p>
            <a:pPr lvl="1"/>
            <a:endParaRPr lang="en-US" sz="2000" dirty="0">
              <a:solidFill>
                <a:srgbClr val="595959"/>
              </a:solidFill>
            </a:endParaRPr>
          </a:p>
          <a:p>
            <a:endParaRPr lang="en-US" dirty="0"/>
          </a:p>
        </p:txBody>
      </p:sp>
      <p:pic>
        <p:nvPicPr>
          <p:cNvPr id="6" name="Picture 5" descr="safari.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 y="6580445"/>
            <a:ext cx="959296" cy="277563"/>
          </a:xfrm>
          <a:prstGeom prst="rect">
            <a:avLst/>
          </a:prstGeom>
        </p:spPr>
      </p:pic>
      <p:sp>
        <p:nvSpPr>
          <p:cNvPr id="5" name="Rectangle 4"/>
          <p:cNvSpPr/>
          <p:nvPr/>
        </p:nvSpPr>
        <p:spPr>
          <a:xfrm>
            <a:off x="533400" y="2433935"/>
            <a:ext cx="3124200" cy="584776"/>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Gill Sans MT"/>
                <a:ea typeface="+mn-ea"/>
                <a:cs typeface="+mn-cs"/>
              </a:rPr>
              <a:t>Chrome</a:t>
            </a:r>
            <a:endParaRPr kumimoji="0" lang="en-US" sz="2800" b="1" i="0" u="none" strike="noStrike" kern="1200" cap="none" spc="0" normalizeH="0" baseline="0" noProof="0" dirty="0">
              <a:ln>
                <a:noFill/>
              </a:ln>
              <a:solidFill>
                <a:prstClr val="black"/>
              </a:solidFill>
              <a:effectLst/>
              <a:uLnTx/>
              <a:uFillTx/>
              <a:latin typeface="Gill Sans MT"/>
              <a:ea typeface="+mn-ea"/>
              <a:cs typeface="+mn-cs"/>
            </a:endParaRPr>
          </a:p>
        </p:txBody>
      </p:sp>
      <p:sp>
        <p:nvSpPr>
          <p:cNvPr id="9" name="TextBox 8"/>
          <p:cNvSpPr txBox="1"/>
          <p:nvPr/>
        </p:nvSpPr>
        <p:spPr>
          <a:xfrm>
            <a:off x="381000" y="2967335"/>
            <a:ext cx="3886200" cy="461665"/>
          </a:xfrm>
          <a:prstGeom prst="rect">
            <a:avLst/>
          </a:prstGeom>
          <a:noFill/>
        </p:spPr>
        <p:txBody>
          <a:bodyPr wrap="square" rtlCol="0">
            <a:spAutoFit/>
          </a:bodyPr>
          <a:lstStyle/>
          <a:p>
            <a:pPr marL="0" marR="0" lvl="2"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web browser</a:t>
            </a:r>
            <a:endParaRPr kumimoji="0" lang="en-US" sz="2400" b="1" i="0" u="none" strike="noStrike" kern="1200" cap="none" spc="0" normalizeH="0" baseline="0" noProof="0" dirty="0">
              <a:ln>
                <a:noFill/>
              </a:ln>
              <a:solidFill>
                <a:srgbClr val="0000FF"/>
              </a:solidFill>
              <a:effectLst/>
              <a:uLnTx/>
              <a:uFillTx/>
              <a:latin typeface="Gill Sans MT"/>
              <a:ea typeface="+mn-ea"/>
              <a:cs typeface="+mn-cs"/>
            </a:endParaRPr>
          </a:p>
        </p:txBody>
      </p:sp>
      <p:sp>
        <p:nvSpPr>
          <p:cNvPr id="11" name="TextBox 10"/>
          <p:cNvSpPr txBox="1"/>
          <p:nvPr/>
        </p:nvSpPr>
        <p:spPr>
          <a:xfrm>
            <a:off x="4267200" y="2463224"/>
            <a:ext cx="4267200" cy="5847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Gill Sans MT"/>
                <a:ea typeface="+mn-ea"/>
                <a:cs typeface="+mn-cs"/>
              </a:rPr>
              <a:t>TensorFlow</a:t>
            </a:r>
            <a:r>
              <a:rPr kumimoji="0" lang="en-US" sz="3200" b="1" i="0" u="none" strike="noStrike" kern="1200" cap="none" spc="0" normalizeH="0" baseline="0" noProof="0" dirty="0">
                <a:ln>
                  <a:noFill/>
                </a:ln>
                <a:solidFill>
                  <a:srgbClr val="000000"/>
                </a:solidFill>
                <a:effectLst/>
                <a:uLnTx/>
                <a:uFillTx/>
                <a:latin typeface="Gill Sans MT"/>
                <a:ea typeface="+mn-ea"/>
                <a:cs typeface="+mn-cs"/>
              </a:rPr>
              <a:t> Mobile</a:t>
            </a:r>
            <a:endParaRPr kumimoji="0" lang="en-US" sz="2600" b="1" i="0" u="none" strike="noStrike" kern="1200" cap="none" spc="0" normalizeH="0" baseline="0" noProof="0" dirty="0">
              <a:ln>
                <a:noFill/>
              </a:ln>
              <a:solidFill>
                <a:srgbClr val="000000"/>
              </a:solidFill>
              <a:effectLst/>
              <a:uLnTx/>
              <a:uFillTx/>
              <a:latin typeface="Gill Sans MT"/>
              <a:ea typeface="+mn-ea"/>
              <a:cs typeface="+mn-cs"/>
            </a:endParaRPr>
          </a:p>
        </p:txBody>
      </p:sp>
      <p:sp>
        <p:nvSpPr>
          <p:cNvPr id="12" name="TextBox 11"/>
          <p:cNvSpPr txBox="1"/>
          <p:nvPr/>
        </p:nvSpPr>
        <p:spPr>
          <a:xfrm>
            <a:off x="3810000" y="2979003"/>
            <a:ext cx="52578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machine learning framework</a:t>
            </a:r>
            <a:endParaRPr kumimoji="0" lang="en-US" sz="2400" b="0" i="0" u="none" strike="noStrike" kern="1200" cap="none" spc="0" normalizeH="0" baseline="0" noProof="0" dirty="0">
              <a:ln>
                <a:noFill/>
              </a:ln>
              <a:solidFill>
                <a:srgbClr val="595959"/>
              </a:solidFill>
              <a:effectLst/>
              <a:uLnTx/>
              <a:uFillTx/>
              <a:latin typeface="Gill Sans MT"/>
              <a:ea typeface="+mn-ea"/>
              <a:cs typeface="+mn-cs"/>
            </a:endParaRPr>
          </a:p>
        </p:txBody>
      </p:sp>
      <p:sp>
        <p:nvSpPr>
          <p:cNvPr id="16" name="Rectangle 15"/>
          <p:cNvSpPr/>
          <p:nvPr/>
        </p:nvSpPr>
        <p:spPr>
          <a:xfrm>
            <a:off x="-76200" y="5334000"/>
            <a:ext cx="4114800" cy="584776"/>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Gill Sans MT"/>
                <a:ea typeface="+mn-ea"/>
                <a:cs typeface="+mn-cs"/>
              </a:rPr>
              <a:t>Video Playback</a:t>
            </a:r>
          </a:p>
        </p:txBody>
      </p:sp>
      <p:sp>
        <p:nvSpPr>
          <p:cNvPr id="17" name="TextBox 16"/>
          <p:cNvSpPr txBox="1"/>
          <p:nvPr/>
        </p:nvSpPr>
        <p:spPr>
          <a:xfrm>
            <a:off x="127000" y="5943600"/>
            <a:ext cx="4292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a:t>
            </a:r>
            <a:r>
              <a:rPr kumimoji="0" lang="en-US" sz="2400" b="1" i="0" u="none" strike="noStrike" kern="1200" cap="none" spc="0" normalizeH="0" baseline="0" noProof="0" dirty="0">
                <a:ln>
                  <a:noFill/>
                </a:ln>
                <a:solidFill>
                  <a:srgbClr val="0000FF"/>
                </a:solidFill>
                <a:effectLst/>
                <a:uLnTx/>
                <a:uFillTx/>
                <a:latin typeface="Gill Sans MT"/>
                <a:ea typeface="+mn-ea"/>
                <a:cs typeface="+mn-cs"/>
              </a:rPr>
              <a:t>video codec</a:t>
            </a:r>
            <a:r>
              <a:rPr kumimoji="0" lang="en-US" sz="2400" b="1" i="0" u="none" strike="noStrike" kern="1200" cap="none" spc="0" normalizeH="0" baseline="0" noProof="0" dirty="0">
                <a:ln>
                  <a:noFill/>
                </a:ln>
                <a:solidFill>
                  <a:srgbClr val="595959"/>
                </a:solidFill>
                <a:effectLst/>
                <a:uLnTx/>
                <a:uFillTx/>
                <a:latin typeface="Gill Sans MT"/>
                <a:ea typeface="+mn-ea"/>
                <a:cs typeface="+mn-cs"/>
              </a:rPr>
              <a:t> </a:t>
            </a:r>
            <a:br>
              <a:rPr kumimoji="0" lang="en-US" sz="2400" b="1" i="0" u="none" strike="noStrike" kern="1200" cap="none" spc="0" normalizeH="0" baseline="0" noProof="0" dirty="0">
                <a:ln>
                  <a:noFill/>
                </a:ln>
                <a:solidFill>
                  <a:srgbClr val="595959"/>
                </a:solidFill>
                <a:effectLst/>
                <a:uLnTx/>
                <a:uFillTx/>
                <a:latin typeface="Gill Sans MT"/>
                <a:ea typeface="+mn-ea"/>
                <a:cs typeface="+mn-cs"/>
              </a:rPr>
            </a:br>
            <a:endParaRPr kumimoji="0" lang="en-US" sz="2400" b="1" i="0" u="none" strike="noStrike" kern="1200" cap="none" spc="0" normalizeH="0" baseline="0" noProof="0" dirty="0">
              <a:ln>
                <a:noFill/>
              </a:ln>
              <a:solidFill>
                <a:srgbClr val="0000FF"/>
              </a:solidFill>
              <a:effectLst/>
              <a:uLnTx/>
              <a:uFillTx/>
              <a:latin typeface="Gill Sans MT"/>
              <a:ea typeface="+mn-ea"/>
              <a:cs typeface="+mn-cs"/>
            </a:endParaRPr>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52600" y="1290935"/>
            <a:ext cx="1066800" cy="1066800"/>
          </a:xfrm>
          <a:prstGeom prst="rect">
            <a:avLst/>
          </a:prstGeom>
        </p:spPr>
      </p:pic>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91200" y="1205370"/>
            <a:ext cx="1081655" cy="1156830"/>
          </a:xfrm>
          <a:prstGeom prst="rect">
            <a:avLst/>
          </a:prstGeom>
        </p:spPr>
      </p:pic>
      <p:sp>
        <p:nvSpPr>
          <p:cNvPr id="19" name="Rectangle 18"/>
          <p:cNvSpPr/>
          <p:nvPr/>
        </p:nvSpPr>
        <p:spPr>
          <a:xfrm>
            <a:off x="6096000" y="3769051"/>
            <a:ext cx="3505200" cy="492443"/>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2600" b="1" i="0" u="none" strike="noStrike" kern="1200" cap="none" spc="0" normalizeH="0" baseline="0" noProof="0" dirty="0">
              <a:ln>
                <a:noFill/>
              </a:ln>
              <a:solidFill>
                <a:srgbClr val="000000"/>
              </a:solidFill>
              <a:effectLst/>
              <a:uLnTx/>
              <a:uFillTx/>
              <a:latin typeface="Gill Sans MT"/>
              <a:ea typeface="+mn-ea"/>
              <a:cs typeface="+mn-cs"/>
            </a:endParaRPr>
          </a:p>
        </p:txBody>
      </p:sp>
      <p:grpSp>
        <p:nvGrpSpPr>
          <p:cNvPr id="10" name="Group 9"/>
          <p:cNvGrpSpPr/>
          <p:nvPr/>
        </p:nvGrpSpPr>
        <p:grpSpPr>
          <a:xfrm>
            <a:off x="1371600" y="4191000"/>
            <a:ext cx="1600200" cy="1219200"/>
            <a:chOff x="5867400" y="2936553"/>
            <a:chExt cx="2057400" cy="1447800"/>
          </a:xfrm>
        </p:grpSpPr>
        <p:pic>
          <p:nvPicPr>
            <p:cNvPr id="31" name="Picture 3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96000" y="3927153"/>
              <a:ext cx="431470" cy="457200"/>
            </a:xfrm>
            <a:prstGeom prst="rect">
              <a:avLst/>
            </a:prstGeom>
          </p:spPr>
        </p:pic>
        <p:pic>
          <p:nvPicPr>
            <p:cNvPr id="24" name="Picture 2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53200" y="3984544"/>
              <a:ext cx="1295400" cy="325214"/>
            </a:xfrm>
            <a:prstGeom prst="rect">
              <a:avLst/>
            </a:prstGeom>
          </p:spPr>
        </p:pic>
        <p:pic>
          <p:nvPicPr>
            <p:cNvPr id="8" name="Picture 7"/>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67400" y="2936553"/>
              <a:ext cx="2057400" cy="935088"/>
            </a:xfrm>
            <a:prstGeom prst="rect">
              <a:avLst/>
            </a:prstGeom>
          </p:spPr>
        </p:pic>
      </p:grpSp>
      <p:grpSp>
        <p:nvGrpSpPr>
          <p:cNvPr id="25" name="Group 24"/>
          <p:cNvGrpSpPr/>
          <p:nvPr/>
        </p:nvGrpSpPr>
        <p:grpSpPr>
          <a:xfrm>
            <a:off x="5638800" y="4234696"/>
            <a:ext cx="1676400" cy="1219200"/>
            <a:chOff x="5867400" y="2936553"/>
            <a:chExt cx="2057400" cy="1447800"/>
          </a:xfrm>
        </p:grpSpPr>
        <p:pic>
          <p:nvPicPr>
            <p:cNvPr id="26" name="Picture 2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096000" y="3927153"/>
              <a:ext cx="431470" cy="457200"/>
            </a:xfrm>
            <a:prstGeom prst="rect">
              <a:avLst/>
            </a:prstGeom>
          </p:spPr>
        </p:pic>
        <p:pic>
          <p:nvPicPr>
            <p:cNvPr id="27" name="Picture 2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53200" y="3984544"/>
              <a:ext cx="1295400" cy="325214"/>
            </a:xfrm>
            <a:prstGeom prst="rect">
              <a:avLst/>
            </a:prstGeom>
          </p:spPr>
        </p:pic>
        <p:pic>
          <p:nvPicPr>
            <p:cNvPr id="28" name="Picture 27"/>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867400" y="2936553"/>
              <a:ext cx="2057400" cy="935088"/>
            </a:xfrm>
            <a:prstGeom prst="rect">
              <a:avLst/>
            </a:prstGeom>
          </p:spPr>
        </p:pic>
      </p:grpSp>
      <p:sp>
        <p:nvSpPr>
          <p:cNvPr id="30" name="Rectangle 29"/>
          <p:cNvSpPr/>
          <p:nvPr/>
        </p:nvSpPr>
        <p:spPr>
          <a:xfrm>
            <a:off x="4191000" y="5352872"/>
            <a:ext cx="4114800" cy="584776"/>
          </a:xfrm>
          <a:prstGeom prst="rect">
            <a:avLst/>
          </a:prstGeom>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Gill Sans MT"/>
                <a:ea typeface="+mn-ea"/>
                <a:cs typeface="+mn-cs"/>
              </a:rPr>
              <a:t>Video Capture</a:t>
            </a:r>
          </a:p>
        </p:txBody>
      </p:sp>
      <p:sp>
        <p:nvSpPr>
          <p:cNvPr id="32" name="TextBox 31"/>
          <p:cNvSpPr txBox="1"/>
          <p:nvPr/>
        </p:nvSpPr>
        <p:spPr>
          <a:xfrm>
            <a:off x="4318000" y="5962472"/>
            <a:ext cx="4292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Gill Sans MT"/>
                <a:ea typeface="+mn-ea"/>
                <a:cs typeface="+mn-cs"/>
              </a:rPr>
              <a:t>Google’s </a:t>
            </a:r>
            <a:r>
              <a:rPr kumimoji="0" lang="en-US" sz="2400" b="1" i="0" u="none" strike="noStrike" kern="1200" cap="none" spc="0" normalizeH="0" baseline="0" noProof="0" dirty="0">
                <a:ln>
                  <a:noFill/>
                </a:ln>
                <a:solidFill>
                  <a:srgbClr val="0000FF"/>
                </a:solidFill>
                <a:effectLst/>
                <a:uLnTx/>
                <a:uFillTx/>
                <a:latin typeface="Gill Sans MT"/>
                <a:ea typeface="+mn-ea"/>
                <a:cs typeface="+mn-cs"/>
              </a:rPr>
              <a:t>video codec</a:t>
            </a:r>
            <a:r>
              <a:rPr kumimoji="0" lang="en-US" sz="2400" b="1" i="0" u="none" strike="noStrike" kern="1200" cap="none" spc="0" normalizeH="0" baseline="0" noProof="0" dirty="0">
                <a:ln>
                  <a:noFill/>
                </a:ln>
                <a:solidFill>
                  <a:srgbClr val="595959"/>
                </a:solidFill>
                <a:effectLst/>
                <a:uLnTx/>
                <a:uFillTx/>
                <a:latin typeface="Gill Sans MT"/>
                <a:ea typeface="+mn-ea"/>
                <a:cs typeface="+mn-cs"/>
              </a:rPr>
              <a:t> </a:t>
            </a:r>
            <a:br>
              <a:rPr kumimoji="0" lang="en-US" sz="2400" b="1" i="0" u="none" strike="noStrike" kern="1200" cap="none" spc="0" normalizeH="0" baseline="0" noProof="0" dirty="0">
                <a:ln>
                  <a:noFill/>
                </a:ln>
                <a:solidFill>
                  <a:srgbClr val="595959"/>
                </a:solidFill>
                <a:effectLst/>
                <a:uLnTx/>
                <a:uFillTx/>
                <a:latin typeface="Gill Sans MT"/>
                <a:ea typeface="+mn-ea"/>
                <a:cs typeface="+mn-cs"/>
              </a:rPr>
            </a:br>
            <a:endParaRPr kumimoji="0" lang="en-US" sz="2400" b="1" i="0" u="none" strike="noStrike" kern="1200" cap="none" spc="0" normalizeH="0" baseline="0" noProof="0" dirty="0">
              <a:ln>
                <a:noFill/>
              </a:ln>
              <a:solidFill>
                <a:srgbClr val="0000FF"/>
              </a:solidFill>
              <a:effectLst/>
              <a:uLnTx/>
              <a:uFillTx/>
              <a:latin typeface="Gill Sans MT"/>
              <a:ea typeface="+mn-ea"/>
              <a:cs typeface="+mn-cs"/>
            </a:endParaRPr>
          </a:p>
        </p:txBody>
      </p:sp>
      <p:sp>
        <p:nvSpPr>
          <p:cNvPr id="33" name="Title 1">
            <a:extLst>
              <a:ext uri="{FF2B5EF4-FFF2-40B4-BE49-F238E27FC236}">
                <a16:creationId xmlns:a16="http://schemas.microsoft.com/office/drawing/2014/main" id="{4510B7D2-8949-194C-A951-66E3876F4C90}"/>
              </a:ext>
            </a:extLst>
          </p:cNvPr>
          <p:cNvSpPr txBox="1">
            <a:spLocks/>
          </p:cNvSpPr>
          <p:nvPr/>
        </p:nvSpPr>
        <p:spPr bwMode="auto">
          <a:xfrm>
            <a:off x="228600" y="152400"/>
            <a:ext cx="89154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a:lstStyle>
          <a:p>
            <a:pPr lvl="0">
              <a:defRPr/>
            </a:pPr>
            <a:r>
              <a:rPr lang="en-US" sz="3800" kern="0" dirty="0">
                <a:solidFill>
                  <a:srgbClr val="006633"/>
                </a:solidFill>
                <a:latin typeface="Garamond"/>
              </a:rPr>
              <a:t>Data Overwhelms Modern Machines </a:t>
            </a:r>
            <a:endParaRPr kumimoji="0" lang="en-US" sz="4000" b="0" i="0" u="none" strike="noStrike" kern="0" cap="none" spc="0" normalizeH="0" baseline="0" noProof="0" dirty="0">
              <a:ln>
                <a:noFill/>
              </a:ln>
              <a:solidFill>
                <a:srgbClr val="006633"/>
              </a:solidFill>
              <a:effectLst/>
              <a:uLnTx/>
              <a:uFillTx/>
              <a:latin typeface="Garamond"/>
              <a:ea typeface="+mj-ea"/>
              <a:cs typeface="+mj-cs"/>
            </a:endParaRPr>
          </a:p>
        </p:txBody>
      </p:sp>
      <p:sp>
        <p:nvSpPr>
          <p:cNvPr id="34" name="Rectangle 33">
            <a:extLst>
              <a:ext uri="{FF2B5EF4-FFF2-40B4-BE49-F238E27FC236}">
                <a16:creationId xmlns:a16="http://schemas.microsoft.com/office/drawing/2014/main" id="{84B0F726-3DD6-564A-9BCA-59E1A719EC12}"/>
              </a:ext>
            </a:extLst>
          </p:cNvPr>
          <p:cNvSpPr/>
          <p:nvPr/>
        </p:nvSpPr>
        <p:spPr>
          <a:xfrm>
            <a:off x="0" y="3100668"/>
            <a:ext cx="9144000" cy="1169233"/>
          </a:xfrm>
          <a:prstGeom prst="rect">
            <a:avLst/>
          </a:prstGeom>
          <a:solidFill>
            <a:srgbClr val="FF4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Futura Medium" charset="0"/>
                <a:ea typeface="Futura Medium" charset="0"/>
                <a:cs typeface="Futura Medium" charset="0"/>
              </a:rPr>
              <a:t>Data </a:t>
            </a:r>
            <a:r>
              <a:rPr kumimoji="0" lang="en-US" sz="3200" b="0" i="0" u="none" strike="noStrike" kern="1200" cap="none" spc="0" normalizeH="0" baseline="0" noProof="0" dirty="0">
                <a:ln>
                  <a:noFill/>
                </a:ln>
                <a:solidFill>
                  <a:prstClr val="white"/>
                </a:solidFill>
                <a:effectLst/>
                <a:uLnTx/>
                <a:uFillTx/>
                <a:latin typeface="Cambria Math" panose="02040503050406030204" pitchFamily="18" charset="0"/>
                <a:ea typeface="Cambria Math" panose="02040503050406030204" pitchFamily="18" charset="0"/>
                <a:cs typeface="+mn-cs"/>
              </a:rPr>
              <a:t>→</a:t>
            </a:r>
            <a:r>
              <a:rPr kumimoji="0" lang="en-US" sz="3200" b="0" i="0" u="none" strike="noStrike" kern="1200" cap="none" spc="0" normalizeH="0" baseline="0" noProof="0" dirty="0">
                <a:ln>
                  <a:noFill/>
                </a:ln>
                <a:solidFill>
                  <a:prstClr val="white"/>
                </a:solidFill>
                <a:effectLst/>
                <a:uLnTx/>
                <a:uFillTx/>
                <a:latin typeface="Gill Sans MT"/>
                <a:ea typeface="+mn-ea"/>
                <a:cs typeface="+mn-cs"/>
              </a:rPr>
              <a:t> </a:t>
            </a:r>
            <a:r>
              <a:rPr kumimoji="0" lang="en-US" sz="3200" b="0" i="0" u="none" strike="noStrike" kern="1200" cap="none" spc="0" normalizeH="0" baseline="0" noProof="0" dirty="0">
                <a:ln>
                  <a:noFill/>
                </a:ln>
                <a:solidFill>
                  <a:prstClr val="white"/>
                </a:solidFill>
                <a:effectLst/>
                <a:uLnTx/>
                <a:uFillTx/>
                <a:latin typeface="Futura Medium" charset="0"/>
                <a:ea typeface="Futura Medium" charset="0"/>
                <a:cs typeface="Futura Medium" charset="0"/>
              </a:rPr>
              <a:t>performance &amp; energy bottleneck</a:t>
            </a:r>
          </a:p>
        </p:txBody>
      </p:sp>
    </p:spTree>
    <p:extLst>
      <p:ext uri="{BB962C8B-B14F-4D97-AF65-F5344CB8AC3E}">
        <p14:creationId xmlns:p14="http://schemas.microsoft.com/office/powerpoint/2010/main" val="85084892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41AE0-544C-AA4C-B8F5-232DBF7EB8E6}"/>
              </a:ext>
            </a:extLst>
          </p:cNvPr>
          <p:cNvSpPr>
            <a:spLocks noGrp="1"/>
          </p:cNvSpPr>
          <p:nvPr>
            <p:ph type="title"/>
          </p:nvPr>
        </p:nvSpPr>
        <p:spPr/>
        <p:txBody>
          <a:bodyPr/>
          <a:lstStyle/>
          <a:p>
            <a:r>
              <a:rPr lang="en-US" dirty="0"/>
              <a:t>Two PIM Approaches</a:t>
            </a:r>
          </a:p>
        </p:txBody>
      </p:sp>
      <p:sp>
        <p:nvSpPr>
          <p:cNvPr id="3" name="Content Placeholder 2">
            <a:extLst>
              <a:ext uri="{FF2B5EF4-FFF2-40B4-BE49-F238E27FC236}">
                <a16:creationId xmlns:a16="http://schemas.microsoft.com/office/drawing/2014/main" id="{ABAF999D-0C9A-9C49-95EE-90346FD7FE9E}"/>
              </a:ext>
            </a:extLst>
          </p:cNvPr>
          <p:cNvSpPr>
            <a:spLocks noGrp="1"/>
          </p:cNvSpPr>
          <p:nvPr>
            <p:ph idx="1"/>
          </p:nvPr>
        </p:nvSpPr>
        <p:spPr>
          <a:xfrm>
            <a:off x="5148064" y="2564904"/>
            <a:ext cx="3475112" cy="1993776"/>
          </a:xfrm>
        </p:spPr>
        <p:txBody>
          <a:bodyPr/>
          <a:lstStyle/>
          <a:p>
            <a:pPr marL="0" indent="0">
              <a:buNone/>
            </a:pPr>
            <a:r>
              <a:rPr lang="en-US" sz="1200" dirty="0"/>
              <a:t>Onur Mutlu, </a:t>
            </a:r>
            <a:r>
              <a:rPr lang="en-US" sz="1200" dirty="0" err="1"/>
              <a:t>Saugata</a:t>
            </a:r>
            <a:r>
              <a:rPr lang="en-US" sz="1200" dirty="0"/>
              <a:t> Ghose, Juan Gomez-Luna, and </a:t>
            </a:r>
            <a:r>
              <a:rPr lang="en-US" sz="1200" dirty="0" err="1"/>
              <a:t>Rachata</a:t>
            </a:r>
            <a:r>
              <a:rPr lang="en-US" sz="1200" dirty="0"/>
              <a:t> </a:t>
            </a:r>
            <a:r>
              <a:rPr lang="en-US" sz="1200" dirty="0" err="1"/>
              <a:t>Ausavarungnirun</a:t>
            </a:r>
            <a:r>
              <a:rPr lang="en-US" sz="1200" dirty="0"/>
              <a:t>,</a:t>
            </a:r>
            <a:br>
              <a:rPr lang="en-US" sz="1200" dirty="0"/>
            </a:br>
            <a:r>
              <a:rPr lang="en-US" sz="1200" b="1" dirty="0">
                <a:solidFill>
                  <a:srgbClr val="0432FF"/>
                </a:solidFill>
                <a:hlinkClick r:id="rId2">
                  <a:extLst>
                    <a:ext uri="{A12FA001-AC4F-418D-AE19-62706E023703}">
                      <ahyp:hlinkClr xmlns:ahyp="http://schemas.microsoft.com/office/drawing/2018/hyperlinkcolor" val="tx"/>
                    </a:ext>
                  </a:extLst>
                </a:hlinkClick>
              </a:rPr>
              <a:t>"A Modern Primer on Processing in Memory"</a:t>
            </a:r>
            <a:br>
              <a:rPr lang="en-US" sz="1200" dirty="0"/>
            </a:br>
            <a:r>
              <a:rPr lang="en-US" sz="1200" i="1" dirty="0"/>
              <a:t>Invited Book Chapter in </a:t>
            </a:r>
            <a:r>
              <a:rPr lang="en-US" sz="1200" b="1" i="1" dirty="0">
                <a:hlinkClick r:id="rId3"/>
              </a:rPr>
              <a:t>Emerging Computing: From Devices to Systems - Looking Beyond Moore and Von Neumann</a:t>
            </a:r>
            <a:r>
              <a:rPr lang="en-US" sz="1200" dirty="0"/>
              <a:t>, Springer, to be published in 2021.</a:t>
            </a:r>
            <a:br>
              <a:rPr lang="en-US" sz="1200" dirty="0"/>
            </a:br>
            <a:r>
              <a:rPr lang="en-US" sz="1200" dirty="0"/>
              <a:t>[</a:t>
            </a:r>
            <a:r>
              <a:rPr lang="en-US" sz="1200" dirty="0">
                <a:solidFill>
                  <a:srgbClr val="0432FF"/>
                </a:solidFill>
                <a:hlinkClick r:id="rId4">
                  <a:extLst>
                    <a:ext uri="{A12FA001-AC4F-418D-AE19-62706E023703}">
                      <ahyp:hlinkClr xmlns:ahyp="http://schemas.microsoft.com/office/drawing/2018/hyperlinkcolor" val="tx"/>
                    </a:ext>
                  </a:extLst>
                </a:hlinkClick>
              </a:rPr>
              <a:t>Tutorial Video on "Memory-Centric Computing Systems"</a:t>
            </a:r>
            <a:r>
              <a:rPr lang="en-US" sz="1200" dirty="0">
                <a:solidFill>
                  <a:srgbClr val="0432FF"/>
                </a:solidFill>
              </a:rPr>
              <a:t> </a:t>
            </a:r>
            <a:r>
              <a:rPr lang="en-US" sz="1200" dirty="0"/>
              <a:t>(1 hour 51 minutes)]</a:t>
            </a:r>
          </a:p>
        </p:txBody>
      </p:sp>
      <p:sp>
        <p:nvSpPr>
          <p:cNvPr id="4" name="Slide Number Placeholder 3">
            <a:extLst>
              <a:ext uri="{FF2B5EF4-FFF2-40B4-BE49-F238E27FC236}">
                <a16:creationId xmlns:a16="http://schemas.microsoft.com/office/drawing/2014/main" id="{32ED8FFF-445C-E441-A3A7-FFE2CB54C3B1}"/>
              </a:ext>
            </a:extLst>
          </p:cNvPr>
          <p:cNvSpPr>
            <a:spLocks noGrp="1"/>
          </p:cNvSpPr>
          <p:nvPr>
            <p:ph type="sldNum" sz="quarter" idx="11"/>
          </p:nvPr>
        </p:nvSpPr>
        <p:spPr/>
        <p:txBody>
          <a:bodyPr/>
          <a:lstStyle/>
          <a:p>
            <a:fld id="{323594FA-E141-4234-AE05-360401972BE7}" type="slidenum">
              <a:rPr lang="en-US" altLang="en-US" smtClean="0">
                <a:solidFill>
                  <a:srgbClr val="000000"/>
                </a:solidFill>
              </a:rPr>
              <a:pPr/>
              <a:t>80</a:t>
            </a:fld>
            <a:endParaRPr lang="en-US" altLang="en-US">
              <a:solidFill>
                <a:srgbClr val="000000"/>
              </a:solidFill>
            </a:endParaRPr>
          </a:p>
        </p:txBody>
      </p:sp>
      <p:sp>
        <p:nvSpPr>
          <p:cNvPr id="6" name="TextBox 5">
            <a:extLst>
              <a:ext uri="{FF2B5EF4-FFF2-40B4-BE49-F238E27FC236}">
                <a16:creationId xmlns:a16="http://schemas.microsoft.com/office/drawing/2014/main" id="{C4C491F0-7113-1E49-91B6-188FB8991FFE}"/>
              </a:ext>
            </a:extLst>
          </p:cNvPr>
          <p:cNvSpPr txBox="1"/>
          <p:nvPr/>
        </p:nvSpPr>
        <p:spPr>
          <a:xfrm>
            <a:off x="1338545" y="6472238"/>
            <a:ext cx="7074373" cy="261610"/>
          </a:xfrm>
          <a:prstGeom prst="rect">
            <a:avLst/>
          </a:prstGeom>
          <a:noFill/>
        </p:spPr>
        <p:txBody>
          <a:bodyPr wrap="none" rtlCol="0">
            <a:spAutoFit/>
          </a:bodyPr>
          <a:lstStyle/>
          <a:p>
            <a:r>
              <a:rPr lang="en-US" sz="1100" dirty="0">
                <a:solidFill>
                  <a:srgbClr val="0432FF"/>
                </a:solidFill>
                <a:hlinkClick r:id="rId2">
                  <a:extLst>
                    <a:ext uri="{A12FA001-AC4F-418D-AE19-62706E023703}">
                      <ahyp:hlinkClr xmlns:ahyp="http://schemas.microsoft.com/office/drawing/2018/hyperlinkcolor" val="tx"/>
                    </a:ext>
                  </a:extLst>
                </a:hlinkClick>
              </a:rPr>
              <a:t>https://people.inf.ethz.ch/omutlu/pub/ModernPrimerOnPIM_springer-emerging-computing-bookchapter21.pdf</a:t>
            </a:r>
            <a:r>
              <a:rPr lang="en-US" sz="1100" dirty="0">
                <a:solidFill>
                  <a:srgbClr val="0432FF"/>
                </a:solidFill>
              </a:rPr>
              <a:t> </a:t>
            </a:r>
          </a:p>
        </p:txBody>
      </p:sp>
      <p:pic>
        <p:nvPicPr>
          <p:cNvPr id="7" name="Picture 6">
            <a:extLst>
              <a:ext uri="{FF2B5EF4-FFF2-40B4-BE49-F238E27FC236}">
                <a16:creationId xmlns:a16="http://schemas.microsoft.com/office/drawing/2014/main" id="{6703CDE0-5982-5347-942A-A8DEDE38D730}"/>
              </a:ext>
            </a:extLst>
          </p:cNvPr>
          <p:cNvPicPr>
            <a:picLocks noChangeAspect="1"/>
          </p:cNvPicPr>
          <p:nvPr/>
        </p:nvPicPr>
        <p:blipFill>
          <a:blip r:embed="rId5"/>
          <a:stretch>
            <a:fillRect/>
          </a:stretch>
        </p:blipFill>
        <p:spPr>
          <a:xfrm>
            <a:off x="612040" y="962776"/>
            <a:ext cx="4320000" cy="2394216"/>
          </a:xfrm>
          <a:prstGeom prst="rect">
            <a:avLst/>
          </a:prstGeom>
        </p:spPr>
      </p:pic>
      <p:pic>
        <p:nvPicPr>
          <p:cNvPr id="8" name="Picture 7">
            <a:extLst>
              <a:ext uri="{FF2B5EF4-FFF2-40B4-BE49-F238E27FC236}">
                <a16:creationId xmlns:a16="http://schemas.microsoft.com/office/drawing/2014/main" id="{AA0CD49D-F1D9-8C48-AEDA-A8536DAAA0DD}"/>
              </a:ext>
            </a:extLst>
          </p:cNvPr>
          <p:cNvPicPr>
            <a:picLocks noChangeAspect="1"/>
          </p:cNvPicPr>
          <p:nvPr/>
        </p:nvPicPr>
        <p:blipFill>
          <a:blip r:embed="rId6"/>
          <a:stretch>
            <a:fillRect/>
          </a:stretch>
        </p:blipFill>
        <p:spPr>
          <a:xfrm>
            <a:off x="612040" y="3284984"/>
            <a:ext cx="4320000" cy="3066475"/>
          </a:xfrm>
          <a:prstGeom prst="rect">
            <a:avLst/>
          </a:prstGeom>
        </p:spPr>
      </p:pic>
      <p:sp>
        <p:nvSpPr>
          <p:cNvPr id="9" name="Rectangle 8">
            <a:extLst>
              <a:ext uri="{FF2B5EF4-FFF2-40B4-BE49-F238E27FC236}">
                <a16:creationId xmlns:a16="http://schemas.microsoft.com/office/drawing/2014/main" id="{88624E45-573F-2840-A943-99389681D2C5}"/>
              </a:ext>
            </a:extLst>
          </p:cNvPr>
          <p:cNvSpPr/>
          <p:nvPr/>
        </p:nvSpPr>
        <p:spPr bwMode="auto">
          <a:xfrm>
            <a:off x="762000" y="4148469"/>
            <a:ext cx="4038600" cy="880732"/>
          </a:xfrm>
          <a:prstGeom prst="rect">
            <a:avLst/>
          </a:prstGeom>
          <a:solidFill>
            <a:srgbClr val="92D05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0" name="Rectangle 9">
            <a:extLst>
              <a:ext uri="{FF2B5EF4-FFF2-40B4-BE49-F238E27FC236}">
                <a16:creationId xmlns:a16="http://schemas.microsoft.com/office/drawing/2014/main" id="{74C843A9-7492-9840-B7E6-073C9B639DF6}"/>
              </a:ext>
            </a:extLst>
          </p:cNvPr>
          <p:cNvSpPr/>
          <p:nvPr/>
        </p:nvSpPr>
        <p:spPr bwMode="auto">
          <a:xfrm>
            <a:off x="762000" y="5029199"/>
            <a:ext cx="4038600" cy="1143002"/>
          </a:xfrm>
          <a:prstGeom prst="rect">
            <a:avLst/>
          </a:prstGeom>
          <a:solidFill>
            <a:srgbClr val="C0000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1" name="Rectangle 10">
            <a:extLst>
              <a:ext uri="{FF2B5EF4-FFF2-40B4-BE49-F238E27FC236}">
                <a16:creationId xmlns:a16="http://schemas.microsoft.com/office/drawing/2014/main" id="{C2B012C3-4F4D-B24C-9E58-B765C26A8E1C}"/>
              </a:ext>
            </a:extLst>
          </p:cNvPr>
          <p:cNvSpPr/>
          <p:nvPr/>
        </p:nvSpPr>
        <p:spPr bwMode="auto">
          <a:xfrm>
            <a:off x="688240" y="992902"/>
            <a:ext cx="4188560" cy="454898"/>
          </a:xfrm>
          <a:prstGeom prst="rect">
            <a:avLst/>
          </a:prstGeom>
          <a:solidFill>
            <a:srgbClr val="0070C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8970759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68760"/>
            <a:ext cx="7924800" cy="1752600"/>
          </a:xfrm>
        </p:spPr>
        <p:txBody>
          <a:bodyPr/>
          <a:lstStyle/>
          <a:p>
            <a:r>
              <a:rPr lang="en-US" sz="6000" dirty="0"/>
              <a:t>Processing in Memory:</a:t>
            </a:r>
            <a:br>
              <a:rPr lang="en-US" sz="6000" dirty="0"/>
            </a:br>
            <a:r>
              <a:rPr lang="en-US" sz="6000"/>
              <a:t>		Two </a:t>
            </a:r>
            <a:r>
              <a:rPr lang="en-US" sz="6000" dirty="0"/>
              <a:t>Approaches</a:t>
            </a:r>
            <a:endParaRPr lang="en-US" sz="6000" b="1" dirty="0"/>
          </a:p>
        </p:txBody>
      </p:sp>
      <p:sp>
        <p:nvSpPr>
          <p:cNvPr id="3" name="Subtitle 2"/>
          <p:cNvSpPr>
            <a:spLocks noGrp="1"/>
          </p:cNvSpPr>
          <p:nvPr>
            <p:ph type="subTitle" idx="1"/>
          </p:nvPr>
        </p:nvSpPr>
        <p:spPr>
          <a:xfrm>
            <a:off x="685800" y="4484712"/>
            <a:ext cx="7848600" cy="1752600"/>
          </a:xfrm>
        </p:spPr>
        <p:txBody>
          <a:bodyPr/>
          <a:lstStyle/>
          <a:p>
            <a:pPr algn="l"/>
            <a:r>
              <a:rPr lang="en-US" sz="3600" dirty="0">
                <a:solidFill>
                  <a:srgbClr val="0432FF"/>
                </a:solidFill>
              </a:rPr>
              <a:t>1. Processing near Memory</a:t>
            </a:r>
          </a:p>
          <a:p>
            <a:pPr algn="l"/>
            <a:r>
              <a:rPr lang="en-US" sz="3600" dirty="0"/>
              <a:t>2. Processing using Memory</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99215898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dirty="0"/>
              <a:t>Accelerating In-Memory Graph Processing</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74D81-B5DE-384D-B24B-566C679AE608}" type="slidenum">
              <a:rPr kumimoji="0" lang="en-US" sz="1600" b="0" i="0" u="none" strike="noStrike" kern="1200" cap="none" spc="0" normalizeH="0" baseline="0" noProof="0" smtClean="0">
                <a:ln>
                  <a:noFill/>
                </a:ln>
                <a:solidFill>
                  <a:srgbClr val="000000"/>
                </a:solidFill>
                <a:effectLst/>
                <a:uLnTx/>
                <a:uFillTx/>
                <a:latin typeface="Garamond" charset="0"/>
                <a:ea typeface="+mn-ea"/>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600" b="0" i="0" u="none" strike="noStrike" kern="1200" cap="none" spc="0" normalizeH="0" baseline="0" noProof="0">
              <a:ln>
                <a:noFill/>
              </a:ln>
              <a:solidFill>
                <a:srgbClr val="000000"/>
              </a:solidFill>
              <a:effectLst/>
              <a:uLnTx/>
              <a:uFillTx/>
              <a:latin typeface="Garamond" charset="0"/>
              <a:ea typeface="+mn-ea"/>
            </a:endParaRPr>
          </a:p>
        </p:txBody>
      </p:sp>
      <p:sp>
        <p:nvSpPr>
          <p:cNvPr id="5" name="내용 개체 틀 2"/>
          <p:cNvSpPr txBox="1">
            <a:spLocks/>
          </p:cNvSpPr>
          <p:nvPr/>
        </p:nvSpPr>
        <p:spPr bwMode="auto">
          <a:xfrm>
            <a:off x="228600" y="1124744"/>
            <a:ext cx="8610600"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r>
              <a:rPr kumimoji="0" lang="en-US" altLang="ko-KR" sz="2400" b="0" i="0" u="none" strike="noStrike" kern="1200" cap="none" spc="0" normalizeH="0" baseline="0" noProof="0" dirty="0">
                <a:ln>
                  <a:noFill/>
                </a:ln>
                <a:solidFill>
                  <a:srgbClr val="000000"/>
                </a:solidFill>
                <a:effectLst/>
                <a:uLnTx/>
                <a:uFillTx/>
                <a:latin typeface="Tahoma"/>
                <a:ea typeface="ＭＳ Ｐゴシック" pitchFamily="-106" charset="-128"/>
              </a:rPr>
              <a:t>Large graphs are everywhere (circa 2015)</a:t>
            </a: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endParaRPr kumimoji="0" lang="en-US" altLang="ko-KR" sz="1800" b="0" i="0" u="none" strike="noStrike" kern="1200" cap="none" spc="0" normalizeH="0" baseline="0" noProof="0" dirty="0">
              <a:ln>
                <a:noFill/>
              </a:ln>
              <a:solidFill>
                <a:srgbClr val="000000"/>
              </a:solidFill>
              <a:effectLst/>
              <a:uLnTx/>
              <a:uFillTx/>
              <a:latin typeface="Tahoma"/>
              <a:ea typeface="ＭＳ Ｐゴシック" pitchFamily="-106" charset="-128"/>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endParaRPr kumimoji="0" lang="en-US" altLang="ko-KR" sz="1800" b="0" i="0" u="none" strike="noStrike" kern="1200" cap="none" spc="0" normalizeH="0" baseline="0" noProof="0" dirty="0">
              <a:ln>
                <a:noFill/>
              </a:ln>
              <a:solidFill>
                <a:srgbClr val="000000"/>
              </a:solidFill>
              <a:effectLst/>
              <a:uLnTx/>
              <a:uFillTx/>
              <a:latin typeface="Tahoma"/>
              <a:ea typeface="ＭＳ Ｐゴシック" pitchFamily="-106" charset="-128"/>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endParaRPr kumimoji="0" lang="en-US" altLang="ko-KR" sz="1800" b="0" i="0" u="none" strike="noStrike" kern="1200" cap="none" spc="0" normalizeH="0" baseline="0" noProof="0" dirty="0">
              <a:ln>
                <a:noFill/>
              </a:ln>
              <a:solidFill>
                <a:srgbClr val="000000"/>
              </a:solidFill>
              <a:effectLst/>
              <a:uLnTx/>
              <a:uFillTx/>
              <a:latin typeface="Tahoma"/>
              <a:ea typeface="ＭＳ Ｐゴシック" pitchFamily="-106" charset="-128"/>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endParaRPr kumimoji="0" lang="en-US" altLang="ko-KR" sz="2400" b="0" i="0" u="none" strike="noStrike" kern="1200" cap="none" spc="0" normalizeH="0" baseline="0" noProof="0" dirty="0">
              <a:ln>
                <a:noFill/>
              </a:ln>
              <a:solidFill>
                <a:srgbClr val="000000"/>
              </a:solidFill>
              <a:effectLst/>
              <a:uLnTx/>
              <a:uFillTx/>
              <a:latin typeface="Tahoma"/>
              <a:ea typeface="ＭＳ Ｐゴシック" pitchFamily="-106" charset="-128"/>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endParaRPr kumimoji="0" lang="en-US" altLang="ko-KR" sz="2400" b="0" i="0" u="none" strike="noStrike" kern="1200" cap="none" spc="0" normalizeH="0" baseline="0" noProof="0" dirty="0">
              <a:ln>
                <a:noFill/>
              </a:ln>
              <a:solidFill>
                <a:srgbClr val="000000"/>
              </a:solidFill>
              <a:effectLst/>
              <a:uLnTx/>
              <a:uFillTx/>
              <a:latin typeface="Tahoma"/>
              <a:ea typeface="ＭＳ Ｐゴシック" pitchFamily="-106" charset="-128"/>
            </a:endParaRPr>
          </a:p>
          <a:p>
            <a:pPr marL="0" marR="0" lvl="0" indent="0" algn="l" defTabSz="914400" rtl="0" eaLnBrk="0" fontAlgn="base" latinLnBrk="0" hangingPunct="0">
              <a:lnSpc>
                <a:spcPct val="100000"/>
              </a:lnSpc>
              <a:spcBef>
                <a:spcPct val="20000"/>
              </a:spcBef>
              <a:spcAft>
                <a:spcPct val="0"/>
              </a:spcAft>
              <a:buClr>
                <a:srgbClr val="CC9900"/>
              </a:buClr>
              <a:buSzPct val="65000"/>
              <a:buFont typeface="Wingdings" charset="0"/>
              <a:buNone/>
              <a:tabLst/>
              <a:defRPr/>
            </a:pPr>
            <a:endParaRPr kumimoji="0" lang="en-US" altLang="ko-KR" sz="2000" b="0" i="0" u="none" strike="noStrike" kern="1200" cap="none" spc="0" normalizeH="0" baseline="0" noProof="0" dirty="0">
              <a:ln>
                <a:noFill/>
              </a:ln>
              <a:solidFill>
                <a:srgbClr val="000000"/>
              </a:solidFill>
              <a:effectLst/>
              <a:uLnTx/>
              <a:uFillTx/>
              <a:latin typeface="Tahoma"/>
              <a:ea typeface="ＭＳ Ｐゴシック" pitchFamily="-106" charset="-128"/>
            </a:endParaRPr>
          </a:p>
          <a:p>
            <a:pPr marL="342900" marR="0" lvl="0" indent="-342900" algn="l" defTabSz="914400" rtl="0" eaLnBrk="0" fontAlgn="base" latinLnBrk="0" hangingPunct="0">
              <a:lnSpc>
                <a:spcPct val="100000"/>
              </a:lnSpc>
              <a:spcBef>
                <a:spcPct val="20000"/>
              </a:spcBef>
              <a:spcAft>
                <a:spcPct val="0"/>
              </a:spcAft>
              <a:buClr>
                <a:srgbClr val="CC9900"/>
              </a:buClr>
              <a:buSzPct val="65000"/>
              <a:buFont typeface="Wingdings" charset="0"/>
              <a:buChar char="n"/>
              <a:tabLst/>
              <a:defRPr/>
            </a:pPr>
            <a:r>
              <a:rPr kumimoji="0" lang="en-US" altLang="ko-KR" sz="2400" b="0" i="0" u="none" strike="noStrike" kern="1200" cap="none" spc="0" normalizeH="0" baseline="0" noProof="0" dirty="0">
                <a:ln>
                  <a:noFill/>
                </a:ln>
                <a:solidFill>
                  <a:srgbClr val="000000"/>
                </a:solidFill>
                <a:effectLst/>
                <a:uLnTx/>
                <a:uFillTx/>
                <a:latin typeface="Tahoma"/>
                <a:ea typeface="ＭＳ Ｐゴシック" pitchFamily="-106" charset="-128"/>
              </a:rPr>
              <a:t>Scalable large-scale graph processing is challenging</a:t>
            </a:r>
            <a:endParaRPr kumimoji="0" lang="ko-KR" altLang="en-US" sz="2400" b="0" i="0" u="none" strike="noStrike" kern="1200" cap="none" spc="0" normalizeH="0" baseline="0" noProof="0" dirty="0">
              <a:ln>
                <a:noFill/>
              </a:ln>
              <a:solidFill>
                <a:srgbClr val="000000"/>
              </a:solidFill>
              <a:effectLst/>
              <a:uLnTx/>
              <a:uFillTx/>
              <a:latin typeface="Tahoma"/>
            </a:endParaRPr>
          </a:p>
        </p:txBody>
      </p:sp>
      <p:grpSp>
        <p:nvGrpSpPr>
          <p:cNvPr id="6" name="그룹 7"/>
          <p:cNvGrpSpPr/>
          <p:nvPr/>
        </p:nvGrpSpPr>
        <p:grpSpPr>
          <a:xfrm>
            <a:off x="832673" y="1777556"/>
            <a:ext cx="7716092" cy="1519994"/>
            <a:chOff x="832673" y="2141219"/>
            <a:chExt cx="7716092" cy="1519994"/>
          </a:xfrm>
        </p:grpSpPr>
        <p:sp>
          <p:nvSpPr>
            <p:cNvPr id="7" name="TextBox 3"/>
            <p:cNvSpPr txBox="1"/>
            <p:nvPr/>
          </p:nvSpPr>
          <p:spPr>
            <a:xfrm>
              <a:off x="832673" y="3014882"/>
              <a:ext cx="1764778" cy="646331"/>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36 Million </a:t>
              </a: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Wikipedia Pages</a:t>
              </a:r>
            </a:p>
          </p:txBody>
        </p:sp>
        <p:sp>
          <p:nvSpPr>
            <p:cNvPr id="8" name="TextBox 5"/>
            <p:cNvSpPr txBox="1"/>
            <p:nvPr/>
          </p:nvSpPr>
          <p:spPr>
            <a:xfrm>
              <a:off x="2842663" y="3014882"/>
              <a:ext cx="1702134" cy="646331"/>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1.4 Billion</a:t>
              </a: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Facebook Users</a:t>
              </a:r>
            </a:p>
          </p:txBody>
        </p:sp>
        <p:sp>
          <p:nvSpPr>
            <p:cNvPr id="9" name="TextBox 5"/>
            <p:cNvSpPr txBox="1"/>
            <p:nvPr/>
          </p:nvSpPr>
          <p:spPr>
            <a:xfrm>
              <a:off x="5023819" y="3014882"/>
              <a:ext cx="1420389" cy="646331"/>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300 Million</a:t>
              </a: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Twitter Users</a:t>
              </a:r>
            </a:p>
          </p:txBody>
        </p:sp>
        <p:pic>
          <p:nvPicPr>
            <p:cNvPr id="10" name="Picture 2" descr="http://www.bioteams.com/images/wikipedia_as_a.jpg"/>
            <p:cNvPicPr>
              <a:picLocks noChangeAspect="1" noChangeArrowheads="1"/>
            </p:cNvPicPr>
            <p:nvPr/>
          </p:nvPicPr>
          <p:blipFill>
            <a:blip r:embed="rId2" cstate="print"/>
            <a:srcRect/>
            <a:stretch>
              <a:fillRect/>
            </a:stretch>
          </p:blipFill>
          <p:spPr bwMode="auto">
            <a:xfrm>
              <a:off x="1221470" y="2141219"/>
              <a:ext cx="881698" cy="881700"/>
            </a:xfrm>
            <a:prstGeom prst="rect">
              <a:avLst/>
            </a:prstGeom>
            <a:noFill/>
          </p:spPr>
        </p:pic>
        <p:pic>
          <p:nvPicPr>
            <p:cNvPr id="11" name="Picture 8" descr="http://jchutchins.net/site/wp-content/uploads/2009/06/facebook-logo.jpg"/>
            <p:cNvPicPr>
              <a:picLocks noChangeAspect="1" noChangeArrowheads="1"/>
            </p:cNvPicPr>
            <p:nvPr/>
          </p:nvPicPr>
          <p:blipFill>
            <a:blip r:embed="rId3" cstate="print"/>
            <a:srcRect/>
            <a:stretch>
              <a:fillRect/>
            </a:stretch>
          </p:blipFill>
          <p:spPr bwMode="auto">
            <a:xfrm>
              <a:off x="2873087" y="2262268"/>
              <a:ext cx="1699935" cy="639600"/>
            </a:xfrm>
            <a:prstGeom prst="rect">
              <a:avLst/>
            </a:prstGeom>
            <a:noFill/>
          </p:spPr>
        </p:pic>
        <p:pic>
          <p:nvPicPr>
            <p:cNvPr id="12" name="Picture 10" descr="http://asset3.itsnicethat.com/system/files/062012/4fd07cea5c3e3c0d810000db/img_col_main/Twitternew.jpg?135457642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104" t="20452" r="24614" b="18303"/>
            <a:stretch/>
          </p:blipFill>
          <p:spPr bwMode="auto">
            <a:xfrm>
              <a:off x="5311851" y="2226563"/>
              <a:ext cx="844326" cy="711010"/>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12" descr="https://pbs.twimg.com/profile_images/1550954462/instagramIcon_400x40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52174" y="2193963"/>
              <a:ext cx="776210" cy="776210"/>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TextBox 5"/>
            <p:cNvSpPr txBox="1"/>
            <p:nvPr/>
          </p:nvSpPr>
          <p:spPr>
            <a:xfrm>
              <a:off x="6731793" y="3014882"/>
              <a:ext cx="1816972" cy="646331"/>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30 Billion</a:t>
              </a: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Instagram Photos</a:t>
              </a:r>
            </a:p>
          </p:txBody>
        </p:sp>
      </p:grpSp>
      <p:graphicFrame>
        <p:nvGraphicFramePr>
          <p:cNvPr id="15" name="내용 개체 틀 5"/>
          <p:cNvGraphicFramePr>
            <a:graphicFrameLocks/>
          </p:cNvGraphicFramePr>
          <p:nvPr/>
        </p:nvGraphicFramePr>
        <p:xfrm>
          <a:off x="832672" y="4149080"/>
          <a:ext cx="7854127" cy="2237361"/>
        </p:xfrm>
        <a:graphic>
          <a:graphicData uri="http://schemas.openxmlformats.org/drawingml/2006/chart">
            <c:chart xmlns:c="http://schemas.openxmlformats.org/drawingml/2006/chart" xmlns:r="http://schemas.openxmlformats.org/officeDocument/2006/relationships" r:id="rId6"/>
          </a:graphicData>
        </a:graphic>
      </p:graphicFrame>
      <p:cxnSp>
        <p:nvCxnSpPr>
          <p:cNvPr id="16" name="직선 화살표 연결선 6"/>
          <p:cNvCxnSpPr/>
          <p:nvPr/>
        </p:nvCxnSpPr>
        <p:spPr>
          <a:xfrm flipH="1">
            <a:off x="5148066" y="5219239"/>
            <a:ext cx="3341510"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986622"/>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Bottlenecks in Graph Processing</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43" name="직사각형 7"/>
          <p:cNvSpPr/>
          <p:nvPr/>
        </p:nvSpPr>
        <p:spPr>
          <a:xfrm>
            <a:off x="1032425" y="2060589"/>
            <a:ext cx="4129087" cy="392400"/>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 name="내용 개체 틀 4"/>
          <p:cNvSpPr txBox="1">
            <a:spLocks/>
          </p:cNvSpPr>
          <p:nvPr/>
        </p:nvSpPr>
        <p:spPr>
          <a:xfrm>
            <a:off x="522348" y="1189524"/>
            <a:ext cx="7578044" cy="2123658"/>
          </a:xfrm>
          <a:prstGeom prst="rect">
            <a:avLst/>
          </a:prstGeom>
        </p:spPr>
        <p:txBody>
          <a:bodyPr vert="horz" lIns="91440" tIns="45720" rIns="91440" bIns="45720" rtlCol="0">
            <a:spAutoFit/>
          </a:bodyPr>
          <a:lstStyle>
            <a:lvl1pPr marL="342900" indent="-342900" algn="l" defTabSz="914400" rtl="0" eaLnBrk="1" latinLnBrk="1" hangingPunct="1">
              <a:spcBef>
                <a:spcPts val="5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1" hangingPunct="1">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1" hangingPunct="1">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1" hangingPunct="1">
              <a:lnSpc>
                <a:spcPct val="110000"/>
              </a:lnSpc>
              <a:spcBef>
                <a:spcPts val="0"/>
              </a:spcBef>
              <a:spcAft>
                <a:spcPts val="0"/>
              </a:spcAft>
              <a:buClrTx/>
              <a:buSzTx/>
              <a:buFont typeface="Arial" pitchFamily="34" charset="0"/>
              <a:buNone/>
              <a:tabLst/>
              <a:defRPr/>
            </a:pPr>
            <a:r>
              <a:rPr kumimoji="0" lang="en-US" altLang="ko-KR" sz="2400" b="1" i="0" u="none" strike="noStrike" kern="1200" cap="none" spc="0" normalizeH="0" baseline="0" noProof="0" dirty="0">
                <a:ln>
                  <a:noFill/>
                </a:ln>
                <a:solidFill>
                  <a:sysClr val="windowText" lastClr="000000"/>
                </a:solidFill>
                <a:effectLst/>
                <a:uLnTx/>
                <a:uFillTx/>
                <a:latin typeface="Calibri"/>
                <a:ea typeface="나눔고딕"/>
                <a:cs typeface="+mn-cs"/>
              </a:rPr>
              <a:t>for</a:t>
            </a: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(v: </a:t>
            </a:r>
            <a:r>
              <a:rPr kumimoji="0" lang="en-US" altLang="ko-KR" sz="2400" b="0" i="0" u="none" strike="noStrike" kern="1200" cap="none" spc="0" normalizeH="0" baseline="0" noProof="0" dirty="0" err="1">
                <a:ln>
                  <a:noFill/>
                </a:ln>
                <a:solidFill>
                  <a:sysClr val="windowText" lastClr="000000"/>
                </a:solidFill>
                <a:effectLst/>
                <a:uLnTx/>
                <a:uFillTx/>
                <a:latin typeface="Calibri"/>
                <a:ea typeface="나눔고딕"/>
                <a:cs typeface="+mn-cs"/>
              </a:rPr>
              <a:t>graph.vertices</a:t>
            </a: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a:t>
            </a:r>
          </a:p>
          <a:p>
            <a:pPr marL="0" marR="0" lvl="0" indent="0" algn="l" defTabSz="914400" rtl="0" eaLnBrk="1" fontAlgn="auto" latinLnBrk="1" hangingPunct="1">
              <a:lnSpc>
                <a:spcPct val="110000"/>
              </a:lnSpc>
              <a:spcBef>
                <a:spcPts val="0"/>
              </a:spcBef>
              <a:spcAft>
                <a:spcPts val="0"/>
              </a:spcAft>
              <a:buClrTx/>
              <a:buSzTx/>
              <a:buFont typeface="Arial" pitchFamily="34" charset="0"/>
              <a:buNone/>
              <a:tabLst/>
              <a:defRPr/>
            </a:pPr>
            <a:r>
              <a:rPr kumimoji="0" lang="en-US" altLang="ko-KR" sz="2400" b="1" i="0" u="none" strike="noStrike" kern="1200" cap="none" spc="0" normalizeH="0" baseline="0" noProof="0" dirty="0">
                <a:ln>
                  <a:noFill/>
                </a:ln>
                <a:solidFill>
                  <a:sysClr val="windowText" lastClr="000000"/>
                </a:solidFill>
                <a:effectLst/>
                <a:uLnTx/>
                <a:uFillTx/>
                <a:latin typeface="Calibri"/>
                <a:ea typeface="나눔고딕"/>
                <a:cs typeface="+mn-cs"/>
              </a:rPr>
              <a:t>    for</a:t>
            </a: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(w: </a:t>
            </a:r>
            <a:r>
              <a:rPr kumimoji="0" lang="en-US" altLang="ko-KR" sz="2400" b="0" i="0" u="none" strike="noStrike" kern="1200" cap="none" spc="0" normalizeH="0" baseline="0" noProof="0" dirty="0" err="1">
                <a:ln>
                  <a:noFill/>
                </a:ln>
                <a:solidFill>
                  <a:sysClr val="windowText" lastClr="000000"/>
                </a:solidFill>
                <a:effectLst/>
                <a:uLnTx/>
                <a:uFillTx/>
                <a:latin typeface="Calibri"/>
                <a:ea typeface="나눔고딕"/>
                <a:cs typeface="+mn-cs"/>
              </a:rPr>
              <a:t>v.successors</a:t>
            </a: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a:t>
            </a:r>
          </a:p>
          <a:p>
            <a:pPr marL="0" marR="0" lvl="0" indent="0" algn="l" defTabSz="914400" rtl="0" eaLnBrk="1" fontAlgn="auto" latinLnBrk="1" hangingPunct="1">
              <a:lnSpc>
                <a:spcPct val="110000"/>
              </a:lnSpc>
              <a:spcBef>
                <a:spcPts val="0"/>
              </a:spcBef>
              <a:spcAft>
                <a:spcPts val="0"/>
              </a:spcAft>
              <a:buClrTx/>
              <a:buSzTx/>
              <a:buFont typeface="Arial" pitchFamily="34" charset="0"/>
              <a:buNone/>
              <a:tabLst/>
              <a:defRPr/>
            </a:pP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a:t>
            </a:r>
            <a:r>
              <a:rPr kumimoji="0" lang="en-US" altLang="ko-KR" sz="2400" b="0" i="0" u="none" strike="noStrike" kern="1200" cap="none" spc="0" normalizeH="0" baseline="0" noProof="0" dirty="0" err="1">
                <a:ln>
                  <a:noFill/>
                </a:ln>
                <a:solidFill>
                  <a:sysClr val="windowText" lastClr="000000"/>
                </a:solidFill>
                <a:effectLst/>
                <a:uLnTx/>
                <a:uFillTx/>
                <a:latin typeface="Calibri"/>
                <a:ea typeface="나눔고딕"/>
                <a:cs typeface="+mn-cs"/>
              </a:rPr>
              <a:t>w.next_rank</a:t>
            </a: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 weight * </a:t>
            </a:r>
            <a:r>
              <a:rPr kumimoji="0" lang="en-US" altLang="ko-KR" sz="2400" b="0" i="0" u="none" strike="noStrike" kern="1200" cap="none" spc="0" normalizeH="0" baseline="0" noProof="0" dirty="0" err="1">
                <a:ln>
                  <a:noFill/>
                </a:ln>
                <a:solidFill>
                  <a:sysClr val="windowText" lastClr="000000"/>
                </a:solidFill>
                <a:effectLst/>
                <a:uLnTx/>
                <a:uFillTx/>
                <a:latin typeface="Calibri"/>
                <a:ea typeface="나눔고딕"/>
                <a:cs typeface="+mn-cs"/>
              </a:rPr>
              <a:t>v.rank</a:t>
            </a: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a:t>
            </a:r>
          </a:p>
          <a:p>
            <a:pPr marL="0" marR="0" lvl="0" indent="0" algn="l" defTabSz="914400" rtl="0" eaLnBrk="1" fontAlgn="auto" latinLnBrk="1" hangingPunct="1">
              <a:lnSpc>
                <a:spcPct val="110000"/>
              </a:lnSpc>
              <a:spcBef>
                <a:spcPts val="0"/>
              </a:spcBef>
              <a:spcAft>
                <a:spcPts val="0"/>
              </a:spcAft>
              <a:buClrTx/>
              <a:buSzTx/>
              <a:buFont typeface="Arial" pitchFamily="34" charset="0"/>
              <a:buNone/>
              <a:tabLst/>
              <a:defRPr/>
            </a:pP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    }</a:t>
            </a:r>
          </a:p>
          <a:p>
            <a:pPr marL="0" marR="0" lvl="0" indent="0" algn="l" defTabSz="914400" rtl="0" eaLnBrk="1" fontAlgn="auto" latinLnBrk="1" hangingPunct="1">
              <a:lnSpc>
                <a:spcPct val="110000"/>
              </a:lnSpc>
              <a:spcBef>
                <a:spcPts val="0"/>
              </a:spcBef>
              <a:spcAft>
                <a:spcPts val="0"/>
              </a:spcAft>
              <a:buClrTx/>
              <a:buSzTx/>
              <a:buFont typeface="Arial" pitchFamily="34" charset="0"/>
              <a:buNone/>
              <a:tabLst/>
              <a:defRPr/>
            </a:pPr>
            <a:r>
              <a:rPr kumimoji="0" lang="en-US" altLang="ko-KR" sz="2400" b="0" i="0" u="none" strike="noStrike" kern="1200" cap="none" spc="0" normalizeH="0" baseline="0" noProof="0" dirty="0">
                <a:ln>
                  <a:noFill/>
                </a:ln>
                <a:solidFill>
                  <a:sysClr val="windowText" lastClr="000000"/>
                </a:solidFill>
                <a:effectLst/>
                <a:uLnTx/>
                <a:uFillTx/>
                <a:latin typeface="Calibri"/>
                <a:ea typeface="나눔고딕"/>
                <a:cs typeface="+mn-cs"/>
              </a:rPr>
              <a:t>}</a:t>
            </a:r>
          </a:p>
        </p:txBody>
      </p:sp>
      <p:grpSp>
        <p:nvGrpSpPr>
          <p:cNvPr id="45" name="그룹 78"/>
          <p:cNvGrpSpPr/>
          <p:nvPr/>
        </p:nvGrpSpPr>
        <p:grpSpPr>
          <a:xfrm>
            <a:off x="2127580" y="4487241"/>
            <a:ext cx="4196064" cy="1063334"/>
            <a:chOff x="1333905" y="4732035"/>
            <a:chExt cx="4196064" cy="1063334"/>
          </a:xfrm>
        </p:grpSpPr>
        <p:cxnSp>
          <p:nvCxnSpPr>
            <p:cNvPr id="46" name="구부러진 연결선 31"/>
            <p:cNvCxnSpPr>
              <a:stCxn id="63" idx="2"/>
              <a:endCxn id="53" idx="3"/>
            </p:cNvCxnSpPr>
            <p:nvPr/>
          </p:nvCxnSpPr>
          <p:spPr>
            <a:xfrm rot="5400000">
              <a:off x="2329181" y="3736759"/>
              <a:ext cx="948627" cy="2939179"/>
            </a:xfrm>
            <a:prstGeom prst="curvedConnector2">
              <a:avLst/>
            </a:prstGeom>
            <a:noFill/>
            <a:ln w="9525" cap="flat" cmpd="sng" algn="ctr">
              <a:solidFill>
                <a:sysClr val="windowText" lastClr="000000">
                  <a:shade val="95000"/>
                  <a:satMod val="105000"/>
                </a:sysClr>
              </a:solidFill>
              <a:prstDash val="solid"/>
              <a:tailEnd type="triangle"/>
            </a:ln>
            <a:effectLst/>
          </p:spPr>
        </p:cxnSp>
        <p:sp>
          <p:nvSpPr>
            <p:cNvPr id="47" name="TextBox 46"/>
            <p:cNvSpPr txBox="1"/>
            <p:nvPr/>
          </p:nvSpPr>
          <p:spPr>
            <a:xfrm>
              <a:off x="3463890" y="5333704"/>
              <a:ext cx="206607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weight * </a:t>
              </a:r>
              <a:r>
                <a:rPr kumimoji="0" lang="en-US" altLang="ko-KR" sz="2400" b="0" i="0" u="none" strike="noStrike" kern="0" cap="none" spc="0" normalizeH="0" baseline="0" noProof="0" dirty="0" err="1">
                  <a:ln>
                    <a:noFill/>
                  </a:ln>
                  <a:solidFill>
                    <a:sysClr val="windowText" lastClr="000000"/>
                  </a:solidFill>
                  <a:effectLst/>
                  <a:uLnTx/>
                  <a:uFillTx/>
                  <a:latin typeface="Tahoma"/>
                  <a:ea typeface="+mn-ea"/>
                  <a:cs typeface="+mn-cs"/>
                </a:rPr>
                <a:t>v.rank</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grpSp>
        <p:nvGrpSpPr>
          <p:cNvPr id="48" name="그룹 75"/>
          <p:cNvGrpSpPr/>
          <p:nvPr/>
        </p:nvGrpSpPr>
        <p:grpSpPr>
          <a:xfrm>
            <a:off x="1695531" y="3544246"/>
            <a:ext cx="432048" cy="2546995"/>
            <a:chOff x="901856" y="3789040"/>
            <a:chExt cx="432048" cy="2546995"/>
          </a:xfrm>
        </p:grpSpPr>
        <p:sp>
          <p:nvSpPr>
            <p:cNvPr id="49" name="직사각형 38"/>
            <p:cNvSpPr/>
            <p:nvPr/>
          </p:nvSpPr>
          <p:spPr>
            <a:xfrm>
              <a:off x="901856" y="4972285"/>
              <a:ext cx="432048" cy="17201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50" name="직사각형 39"/>
            <p:cNvSpPr/>
            <p:nvPr/>
          </p:nvSpPr>
          <p:spPr>
            <a:xfrm>
              <a:off x="901856" y="3974477"/>
              <a:ext cx="432048" cy="17201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51" name="직사각형 40"/>
            <p:cNvSpPr/>
            <p:nvPr/>
          </p:nvSpPr>
          <p:spPr>
            <a:xfrm>
              <a:off x="901856" y="5994767"/>
              <a:ext cx="432048" cy="17201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52" name="직사각형 22"/>
            <p:cNvSpPr/>
            <p:nvPr/>
          </p:nvSpPr>
          <p:spPr>
            <a:xfrm>
              <a:off x="901856" y="4331925"/>
              <a:ext cx="432048" cy="400110"/>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t>v</a:t>
              </a:r>
              <a:endParaRPr kumimoji="0" lang="ko-KR" altLang="en-US" sz="2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53" name="직사각형 25"/>
            <p:cNvSpPr/>
            <p:nvPr/>
          </p:nvSpPr>
          <p:spPr>
            <a:xfrm>
              <a:off x="901856" y="5480607"/>
              <a:ext cx="432048" cy="400110"/>
            </a:xfrm>
            <a:prstGeom prst="rect">
              <a:avLst/>
            </a:prstGeom>
            <a:gradFill rotWithShape="1">
              <a:gsLst>
                <a:gs pos="0">
                  <a:srgbClr val="F17CB0">
                    <a:tint val="50000"/>
                    <a:satMod val="300000"/>
                  </a:srgbClr>
                </a:gs>
                <a:gs pos="35000">
                  <a:srgbClr val="F17CB0">
                    <a:tint val="37000"/>
                    <a:satMod val="300000"/>
                  </a:srgbClr>
                </a:gs>
                <a:gs pos="100000">
                  <a:srgbClr val="F17CB0">
                    <a:tint val="15000"/>
                    <a:satMod val="350000"/>
                  </a:srgbClr>
                </a:gs>
              </a:gsLst>
              <a:lin ang="16200000" scaled="1"/>
            </a:gradFill>
            <a:ln w="9525" cap="flat" cmpd="sng" algn="ctr">
              <a:solidFill>
                <a:srgbClr val="F17CB0">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t>w</a:t>
              </a:r>
              <a:endParaRPr kumimoji="0" lang="ko-KR" altLang="en-US" sz="2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54" name="직사각형 21"/>
            <p:cNvSpPr/>
            <p:nvPr/>
          </p:nvSpPr>
          <p:spPr>
            <a:xfrm>
              <a:off x="901856" y="3789040"/>
              <a:ext cx="432048" cy="2546995"/>
            </a:xfrm>
            <a:prstGeom prst="rect">
              <a:avLst/>
            </a:prstGeom>
            <a:noFill/>
            <a:ln w="9525" cap="flat" cmpd="sng" algn="ctr">
              <a:solidFill>
                <a:sysClr val="windowText" lastClr="000000">
                  <a:shade val="95000"/>
                  <a:satMod val="10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cxnSp>
        <p:nvCxnSpPr>
          <p:cNvPr id="55" name="구부러진 연결선 41"/>
          <p:cNvCxnSpPr>
            <a:stCxn id="60" idx="3"/>
            <a:endCxn id="49" idx="3"/>
          </p:cNvCxnSpPr>
          <p:nvPr/>
        </p:nvCxnSpPr>
        <p:spPr>
          <a:xfrm rot="5400000">
            <a:off x="2967892" y="3646928"/>
            <a:ext cx="326256" cy="2006882"/>
          </a:xfrm>
          <a:prstGeom prst="curvedConnector2">
            <a:avLst/>
          </a:prstGeom>
          <a:noFill/>
          <a:ln w="9525" cap="flat" cmpd="sng" algn="ctr">
            <a:solidFill>
              <a:sysClr val="windowText" lastClr="000000">
                <a:shade val="95000"/>
                <a:satMod val="105000"/>
              </a:sysClr>
            </a:solidFill>
            <a:prstDash val="lgDash"/>
            <a:tailEnd type="triangle"/>
          </a:ln>
          <a:effectLst/>
        </p:spPr>
      </p:cxnSp>
      <p:cxnSp>
        <p:nvCxnSpPr>
          <p:cNvPr id="56" name="구부러진 연결선 51"/>
          <p:cNvCxnSpPr>
            <a:stCxn id="61" idx="3"/>
            <a:endCxn id="51" idx="3"/>
          </p:cNvCxnSpPr>
          <p:nvPr/>
        </p:nvCxnSpPr>
        <p:spPr>
          <a:xfrm rot="5400000">
            <a:off x="2609767" y="4005054"/>
            <a:ext cx="1348738" cy="2313113"/>
          </a:xfrm>
          <a:prstGeom prst="curvedConnector2">
            <a:avLst/>
          </a:prstGeom>
          <a:noFill/>
          <a:ln w="9525" cap="flat" cmpd="sng" algn="ctr">
            <a:solidFill>
              <a:sysClr val="windowText" lastClr="000000">
                <a:shade val="95000"/>
                <a:satMod val="105000"/>
              </a:sysClr>
            </a:solidFill>
            <a:prstDash val="lgDash"/>
            <a:tailEnd type="triangle"/>
          </a:ln>
          <a:effectLst/>
        </p:spPr>
      </p:cxnSp>
      <p:grpSp>
        <p:nvGrpSpPr>
          <p:cNvPr id="57" name="그룹 87"/>
          <p:cNvGrpSpPr/>
          <p:nvPr/>
        </p:nvGrpSpPr>
        <p:grpSpPr>
          <a:xfrm>
            <a:off x="2127579" y="4087131"/>
            <a:ext cx="3987336" cy="400110"/>
            <a:chOff x="2627783" y="4259917"/>
            <a:chExt cx="3987336" cy="400110"/>
          </a:xfrm>
        </p:grpSpPr>
        <p:cxnSp>
          <p:nvCxnSpPr>
            <p:cNvPr id="58" name="직선 화살표 연결선 29"/>
            <p:cNvCxnSpPr>
              <a:endCxn id="64" idx="1"/>
            </p:cNvCxnSpPr>
            <p:nvPr/>
          </p:nvCxnSpPr>
          <p:spPr>
            <a:xfrm>
              <a:off x="2627783" y="4459972"/>
              <a:ext cx="1683080" cy="0"/>
            </a:xfrm>
            <a:prstGeom prst="straightConnector1">
              <a:avLst/>
            </a:prstGeom>
            <a:noFill/>
            <a:ln w="9525" cap="flat" cmpd="sng" algn="ctr">
              <a:solidFill>
                <a:sysClr val="windowText" lastClr="000000">
                  <a:shade val="95000"/>
                  <a:satMod val="105000"/>
                </a:sysClr>
              </a:solidFill>
              <a:prstDash val="solid"/>
              <a:tailEnd type="triangle"/>
            </a:ln>
            <a:effectLst/>
          </p:spPr>
        </p:cxnSp>
        <p:grpSp>
          <p:nvGrpSpPr>
            <p:cNvPr id="59" name="그룹 76"/>
            <p:cNvGrpSpPr/>
            <p:nvPr/>
          </p:nvGrpSpPr>
          <p:grpSpPr>
            <a:xfrm>
              <a:off x="4310863" y="4259917"/>
              <a:ext cx="2304256" cy="400110"/>
              <a:chOff x="1693944" y="4331925"/>
              <a:chExt cx="2304256" cy="400110"/>
            </a:xfrm>
          </p:grpSpPr>
          <p:sp>
            <p:nvSpPr>
              <p:cNvPr id="60" name="직사각형 43"/>
              <p:cNvSpPr/>
              <p:nvPr/>
            </p:nvSpPr>
            <p:spPr>
              <a:xfrm rot="5400000">
                <a:off x="1817692" y="4445975"/>
                <a:ext cx="400109" cy="17201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61" name="직사각형 50"/>
              <p:cNvSpPr/>
              <p:nvPr/>
            </p:nvSpPr>
            <p:spPr>
              <a:xfrm rot="5400000">
                <a:off x="2123923" y="4445975"/>
                <a:ext cx="400109" cy="17201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62" name="직사각형 56"/>
              <p:cNvSpPr/>
              <p:nvPr/>
            </p:nvSpPr>
            <p:spPr>
              <a:xfrm rot="5400000">
                <a:off x="3454087" y="4445975"/>
                <a:ext cx="400109" cy="172011"/>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63" name="직사각형 27"/>
              <p:cNvSpPr/>
              <p:nvPr/>
            </p:nvSpPr>
            <p:spPr>
              <a:xfrm>
                <a:off x="2590003" y="4331925"/>
                <a:ext cx="720080" cy="400110"/>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t>&amp;w</a:t>
                </a:r>
                <a:endParaRPr kumimoji="0" lang="ko-KR" altLang="en-US" sz="2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64" name="직사각형 26"/>
              <p:cNvSpPr/>
              <p:nvPr/>
            </p:nvSpPr>
            <p:spPr>
              <a:xfrm>
                <a:off x="1693944" y="4331925"/>
                <a:ext cx="2304256" cy="400110"/>
              </a:xfrm>
              <a:prstGeom prst="rect">
                <a:avLst/>
              </a:prstGeom>
              <a:noFill/>
              <a:ln w="9525" cap="flat" cmpd="sng" algn="ctr">
                <a:solidFill>
                  <a:sysClr val="windowText" lastClr="000000">
                    <a:shade val="95000"/>
                    <a:satMod val="10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cxnSp>
        <p:nvCxnSpPr>
          <p:cNvPr id="65" name="구부러진 연결선 57"/>
          <p:cNvCxnSpPr>
            <a:stCxn id="62" idx="1"/>
            <a:endCxn id="50" idx="3"/>
          </p:cNvCxnSpPr>
          <p:nvPr/>
        </p:nvCxnSpPr>
        <p:spPr>
          <a:xfrm rot="16200000" flipV="1">
            <a:off x="3813497" y="2129772"/>
            <a:ext cx="271443" cy="3643277"/>
          </a:xfrm>
          <a:prstGeom prst="curvedConnector2">
            <a:avLst/>
          </a:prstGeom>
          <a:noFill/>
          <a:ln w="9525" cap="flat" cmpd="sng" algn="ctr">
            <a:solidFill>
              <a:sysClr val="windowText" lastClr="000000">
                <a:shade val="95000"/>
                <a:satMod val="105000"/>
              </a:sysClr>
            </a:solidFill>
            <a:prstDash val="lgDash"/>
            <a:tailEnd type="triangle"/>
          </a:ln>
          <a:effectLst/>
        </p:spPr>
      </p:cxnSp>
      <p:grpSp>
        <p:nvGrpSpPr>
          <p:cNvPr id="66" name="그룹 93"/>
          <p:cNvGrpSpPr/>
          <p:nvPr/>
        </p:nvGrpSpPr>
        <p:grpSpPr>
          <a:xfrm>
            <a:off x="2775652" y="3101467"/>
            <a:ext cx="6382071" cy="2820517"/>
            <a:chOff x="3275856" y="3175530"/>
            <a:chExt cx="6382071" cy="2820517"/>
          </a:xfrm>
        </p:grpSpPr>
        <p:sp>
          <p:nvSpPr>
            <p:cNvPr id="67" name="타원 88"/>
            <p:cNvSpPr/>
            <p:nvPr/>
          </p:nvSpPr>
          <p:spPr>
            <a:xfrm>
              <a:off x="3275856" y="3618309"/>
              <a:ext cx="508484" cy="2377738"/>
            </a:xfrm>
            <a:prstGeom prst="ellipse">
              <a:avLst/>
            </a:prstGeom>
            <a:noFill/>
            <a:ln w="38100" cap="flat" cmpd="sng" algn="ctr">
              <a:solidFill>
                <a:srgbClr val="FF0000"/>
              </a:solidFill>
              <a:prstDash val="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68" name="TextBox 67"/>
            <p:cNvSpPr txBox="1"/>
            <p:nvPr/>
          </p:nvSpPr>
          <p:spPr>
            <a:xfrm>
              <a:off x="3615287" y="3175530"/>
              <a:ext cx="604264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0000FF"/>
                  </a:solidFill>
                  <a:effectLst/>
                  <a:uLnTx/>
                  <a:uFillTx/>
                  <a:latin typeface="Tahoma"/>
                  <a:ea typeface="+mn-ea"/>
                  <a:cs typeface="+mn-cs"/>
                </a:rPr>
                <a:t>1. Frequent random memory accesses</a:t>
              </a:r>
              <a:endParaRPr kumimoji="0" lang="ko-KR" altLang="en-US" sz="2400" b="1" i="0" u="none" strike="noStrike" kern="0" cap="none" spc="0" normalizeH="0" baseline="0" noProof="0" dirty="0">
                <a:ln>
                  <a:noFill/>
                </a:ln>
                <a:solidFill>
                  <a:srgbClr val="0000FF"/>
                </a:solidFill>
                <a:effectLst/>
                <a:uLnTx/>
                <a:uFillTx/>
                <a:latin typeface="Tahoma"/>
                <a:ea typeface="+mn-ea"/>
                <a:cs typeface="+mn-cs"/>
              </a:endParaRPr>
            </a:p>
          </p:txBody>
        </p:sp>
      </p:grpSp>
      <p:grpSp>
        <p:nvGrpSpPr>
          <p:cNvPr id="69" name="그룹 94"/>
          <p:cNvGrpSpPr/>
          <p:nvPr/>
        </p:nvGrpSpPr>
        <p:grpSpPr>
          <a:xfrm>
            <a:off x="4067944" y="5046549"/>
            <a:ext cx="5091508" cy="1220380"/>
            <a:chOff x="4568148" y="5107165"/>
            <a:chExt cx="5091508" cy="1220380"/>
          </a:xfrm>
        </p:grpSpPr>
        <p:sp>
          <p:nvSpPr>
            <p:cNvPr id="70" name="타원 91"/>
            <p:cNvSpPr/>
            <p:nvPr/>
          </p:nvSpPr>
          <p:spPr>
            <a:xfrm>
              <a:off x="4601391" y="5107165"/>
              <a:ext cx="2378834" cy="573280"/>
            </a:xfrm>
            <a:prstGeom prst="ellipse">
              <a:avLst/>
            </a:prstGeom>
            <a:noFill/>
            <a:ln w="38100" cap="flat" cmpd="sng" algn="ctr">
              <a:solidFill>
                <a:srgbClr val="FF0000"/>
              </a:solidFill>
              <a:prstDash val="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71" name="TextBox 70"/>
            <p:cNvSpPr txBox="1"/>
            <p:nvPr/>
          </p:nvSpPr>
          <p:spPr>
            <a:xfrm>
              <a:off x="4568148" y="5865880"/>
              <a:ext cx="509150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0000FF"/>
                  </a:solidFill>
                  <a:effectLst/>
                  <a:uLnTx/>
                  <a:uFillTx/>
                  <a:latin typeface="Tahoma"/>
                  <a:ea typeface="+mn-ea"/>
                  <a:cs typeface="+mn-cs"/>
                </a:rPr>
                <a:t>2. Little amount of computation</a:t>
              </a:r>
              <a:endParaRPr kumimoji="0" lang="ko-KR" altLang="en-US" sz="2400" b="1" i="0" u="none" strike="noStrike" kern="0" cap="none" spc="0" normalizeH="0" baseline="0" noProof="0" dirty="0">
                <a:ln>
                  <a:noFill/>
                </a:ln>
                <a:solidFill>
                  <a:srgbClr val="0000FF"/>
                </a:solidFill>
                <a:effectLst/>
                <a:uLnTx/>
                <a:uFillTx/>
                <a:latin typeface="Tahoma"/>
                <a:ea typeface="+mn-ea"/>
                <a:cs typeface="+mn-cs"/>
              </a:endParaRPr>
            </a:p>
          </p:txBody>
        </p:sp>
      </p:grpSp>
      <p:grpSp>
        <p:nvGrpSpPr>
          <p:cNvPr id="72" name="그룹 12"/>
          <p:cNvGrpSpPr/>
          <p:nvPr/>
        </p:nvGrpSpPr>
        <p:grpSpPr>
          <a:xfrm>
            <a:off x="102248" y="4537387"/>
            <a:ext cx="1593283" cy="1314561"/>
            <a:chOff x="314421" y="4694850"/>
            <a:chExt cx="1593283" cy="1314561"/>
          </a:xfrm>
        </p:grpSpPr>
        <p:grpSp>
          <p:nvGrpSpPr>
            <p:cNvPr id="73" name="그룹 5"/>
            <p:cNvGrpSpPr/>
            <p:nvPr/>
          </p:nvGrpSpPr>
          <p:grpSpPr>
            <a:xfrm>
              <a:off x="314421" y="4694850"/>
              <a:ext cx="1224137" cy="1314561"/>
              <a:chOff x="395536" y="3645024"/>
              <a:chExt cx="1326123" cy="1314561"/>
            </a:xfrm>
          </p:grpSpPr>
          <p:sp>
            <p:nvSpPr>
              <p:cNvPr id="77" name="직사각형 2"/>
              <p:cNvSpPr/>
              <p:nvPr/>
            </p:nvSpPr>
            <p:spPr>
              <a:xfrm>
                <a:off x="395536" y="3645024"/>
                <a:ext cx="1326123" cy="328128"/>
              </a:xfrm>
              <a:prstGeom prst="rect">
                <a:avLst/>
              </a:prstGeom>
              <a:gradFill rotWithShape="1">
                <a:gsLst>
                  <a:gs pos="0">
                    <a:srgbClr val="F17CB0">
                      <a:tint val="50000"/>
                      <a:satMod val="300000"/>
                    </a:srgbClr>
                  </a:gs>
                  <a:gs pos="35000">
                    <a:srgbClr val="F17CB0">
                      <a:tint val="37000"/>
                      <a:satMod val="300000"/>
                    </a:srgbClr>
                  </a:gs>
                  <a:gs pos="100000">
                    <a:srgbClr val="F17CB0">
                      <a:tint val="15000"/>
                      <a:satMod val="350000"/>
                    </a:srgbClr>
                  </a:gs>
                </a:gsLst>
                <a:lin ang="16200000" scaled="1"/>
              </a:gradFill>
              <a:ln w="9525" cap="flat" cmpd="sng" algn="ctr">
                <a:solidFill>
                  <a:srgbClr val="F17CB0">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err="1">
                    <a:ln>
                      <a:noFill/>
                    </a:ln>
                    <a:solidFill>
                      <a:sysClr val="windowText" lastClr="000000"/>
                    </a:solidFill>
                    <a:effectLst/>
                    <a:uLnTx/>
                    <a:uFillTx/>
                    <a:latin typeface="Calibri"/>
                    <a:ea typeface="나눔고딕"/>
                    <a:cs typeface="+mn-cs"/>
                  </a:rPr>
                  <a:t>w.rank</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78" name="직사각형 33"/>
              <p:cNvSpPr/>
              <p:nvPr/>
            </p:nvSpPr>
            <p:spPr>
              <a:xfrm>
                <a:off x="395536" y="3973151"/>
                <a:ext cx="1326123" cy="328128"/>
              </a:xfrm>
              <a:prstGeom prst="rect">
                <a:avLst/>
              </a:prstGeom>
              <a:gradFill rotWithShape="1">
                <a:gsLst>
                  <a:gs pos="0">
                    <a:srgbClr val="F17CB0">
                      <a:tint val="50000"/>
                      <a:satMod val="300000"/>
                    </a:srgbClr>
                  </a:gs>
                  <a:gs pos="35000">
                    <a:srgbClr val="F17CB0">
                      <a:tint val="37000"/>
                      <a:satMod val="300000"/>
                    </a:srgbClr>
                  </a:gs>
                  <a:gs pos="100000">
                    <a:srgbClr val="F17CB0">
                      <a:tint val="15000"/>
                      <a:satMod val="350000"/>
                    </a:srgbClr>
                  </a:gs>
                </a:gsLst>
                <a:lin ang="16200000" scaled="1"/>
              </a:gradFill>
              <a:ln w="9525" cap="flat" cmpd="sng" algn="ctr">
                <a:solidFill>
                  <a:srgbClr val="F17CB0">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a:ln>
                      <a:noFill/>
                    </a:ln>
                    <a:solidFill>
                      <a:sysClr val="windowText" lastClr="000000"/>
                    </a:solidFill>
                    <a:effectLst/>
                    <a:uLnTx/>
                    <a:uFillTx/>
                    <a:latin typeface="Calibri"/>
                    <a:ea typeface="나눔고딕"/>
                    <a:cs typeface="+mn-cs"/>
                  </a:rPr>
                  <a:t>w.next_rank</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79" name="직사각형 34"/>
              <p:cNvSpPr/>
              <p:nvPr/>
            </p:nvSpPr>
            <p:spPr>
              <a:xfrm>
                <a:off x="395536" y="4299407"/>
                <a:ext cx="1326123" cy="328128"/>
              </a:xfrm>
              <a:prstGeom prst="rect">
                <a:avLst/>
              </a:prstGeom>
              <a:gradFill rotWithShape="1">
                <a:gsLst>
                  <a:gs pos="0">
                    <a:srgbClr val="F17CB0">
                      <a:tint val="50000"/>
                      <a:satMod val="300000"/>
                    </a:srgbClr>
                  </a:gs>
                  <a:gs pos="35000">
                    <a:srgbClr val="F17CB0">
                      <a:tint val="37000"/>
                      <a:satMod val="300000"/>
                    </a:srgbClr>
                  </a:gs>
                  <a:gs pos="100000">
                    <a:srgbClr val="F17CB0">
                      <a:tint val="15000"/>
                      <a:satMod val="350000"/>
                    </a:srgbClr>
                  </a:gs>
                </a:gsLst>
                <a:lin ang="16200000" scaled="1"/>
              </a:gradFill>
              <a:ln w="9525" cap="flat" cmpd="sng" algn="ctr">
                <a:solidFill>
                  <a:srgbClr val="F17CB0">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err="1">
                    <a:ln>
                      <a:noFill/>
                    </a:ln>
                    <a:solidFill>
                      <a:sysClr val="windowText" lastClr="000000"/>
                    </a:solidFill>
                    <a:effectLst/>
                    <a:uLnTx/>
                    <a:uFillTx/>
                    <a:latin typeface="Calibri"/>
                    <a:ea typeface="나눔고딕"/>
                    <a:cs typeface="+mn-cs"/>
                  </a:rPr>
                  <a:t>w.edges</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80" name="직사각형 35"/>
              <p:cNvSpPr/>
              <p:nvPr/>
            </p:nvSpPr>
            <p:spPr>
              <a:xfrm>
                <a:off x="395536" y="4631457"/>
                <a:ext cx="1326123" cy="328128"/>
              </a:xfrm>
              <a:prstGeom prst="rect">
                <a:avLst/>
              </a:prstGeom>
              <a:gradFill rotWithShape="1">
                <a:gsLst>
                  <a:gs pos="0">
                    <a:srgbClr val="F17CB0">
                      <a:tint val="50000"/>
                      <a:satMod val="300000"/>
                    </a:srgbClr>
                  </a:gs>
                  <a:gs pos="35000">
                    <a:srgbClr val="F17CB0">
                      <a:tint val="37000"/>
                      <a:satMod val="300000"/>
                    </a:srgbClr>
                  </a:gs>
                  <a:gs pos="100000">
                    <a:srgbClr val="F17CB0">
                      <a:tint val="15000"/>
                      <a:satMod val="350000"/>
                    </a:srgbClr>
                  </a:gs>
                </a:gsLst>
                <a:lin ang="16200000" scaled="1"/>
              </a:gradFill>
              <a:ln w="9525" cap="flat" cmpd="sng" algn="ctr">
                <a:solidFill>
                  <a:srgbClr val="F17CB0">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a:ln>
                      <a:noFill/>
                    </a:ln>
                    <a:solidFill>
                      <a:sysClr val="windowText" lastClr="000000"/>
                    </a:solidFill>
                    <a:effectLst/>
                    <a:uLnTx/>
                    <a:uFillTx/>
                    <a:latin typeface="Calibri"/>
                    <a:ea typeface="나눔고딕"/>
                    <a:cs typeface="+mn-cs"/>
                  </a:rPr>
                  <a:t>…</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grpSp>
        <p:grpSp>
          <p:nvGrpSpPr>
            <p:cNvPr id="74" name="그룹 11"/>
            <p:cNvGrpSpPr/>
            <p:nvPr/>
          </p:nvGrpSpPr>
          <p:grpSpPr>
            <a:xfrm>
              <a:off x="1538558" y="4694850"/>
              <a:ext cx="369146" cy="1314561"/>
              <a:chOff x="1538558" y="4694850"/>
              <a:chExt cx="369146" cy="1314561"/>
            </a:xfrm>
          </p:grpSpPr>
          <p:cxnSp>
            <p:nvCxnSpPr>
              <p:cNvPr id="75" name="직선 연결선 8"/>
              <p:cNvCxnSpPr/>
              <p:nvPr/>
            </p:nvCxnSpPr>
            <p:spPr>
              <a:xfrm flipH="1" flipV="1">
                <a:off x="1538558" y="4694850"/>
                <a:ext cx="369146" cy="698426"/>
              </a:xfrm>
              <a:prstGeom prst="line">
                <a:avLst/>
              </a:prstGeom>
              <a:noFill/>
              <a:ln w="9525" cap="flat" cmpd="sng" algn="ctr">
                <a:solidFill>
                  <a:srgbClr val="60BD68">
                    <a:shade val="95000"/>
                    <a:satMod val="105000"/>
                  </a:srgbClr>
                </a:solidFill>
                <a:prstDash val="dash"/>
              </a:ln>
              <a:effectLst/>
            </p:spPr>
          </p:cxnSp>
          <p:cxnSp>
            <p:nvCxnSpPr>
              <p:cNvPr id="76" name="직선 연결선 10"/>
              <p:cNvCxnSpPr/>
              <p:nvPr/>
            </p:nvCxnSpPr>
            <p:spPr>
              <a:xfrm flipV="1">
                <a:off x="1538558" y="5793386"/>
                <a:ext cx="369146" cy="216025"/>
              </a:xfrm>
              <a:prstGeom prst="line">
                <a:avLst/>
              </a:prstGeom>
              <a:noFill/>
              <a:ln w="9525" cap="flat" cmpd="sng" algn="ctr">
                <a:solidFill>
                  <a:srgbClr val="60BD68">
                    <a:shade val="95000"/>
                    <a:satMod val="105000"/>
                  </a:srgbClr>
                </a:solidFill>
                <a:prstDash val="dash"/>
              </a:ln>
              <a:effectLst/>
            </p:spPr>
          </p:cxnSp>
        </p:grpSp>
      </p:grpSp>
    </p:spTree>
    <p:extLst>
      <p:ext uri="{BB962C8B-B14F-4D97-AF65-F5344CB8AC3E}">
        <p14:creationId xmlns:p14="http://schemas.microsoft.com/office/powerpoint/2010/main" val="2156591362"/>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Opportunity: 3D-Stacked </a:t>
            </a:r>
            <a:r>
              <a:rPr lang="en-US" dirty="0" err="1"/>
              <a:t>Logic+Memory</a:t>
            </a:r>
            <a:endParaRPr lang="en-US" dirty="0"/>
          </a:p>
        </p:txBody>
      </p:sp>
      <p:sp>
        <p:nvSpPr>
          <p:cNvPr id="3" name="Content Placeholder 2"/>
          <p:cNvSpPr>
            <a:spLocks noGrp="1"/>
          </p:cNvSpPr>
          <p:nvPr>
            <p:ph idx="1"/>
          </p:nvPr>
        </p:nvSpPr>
        <p:spPr>
          <a:xfrm>
            <a:off x="228600" y="1124744"/>
            <a:ext cx="8610600" cy="5123656"/>
          </a:xfrm>
        </p:spPr>
        <p:txBody>
          <a:bodyPr/>
          <a:lstStyle/>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p:cNvPicPr>
            <a:picLocks noChangeAspect="1"/>
          </p:cNvPicPr>
          <p:nvPr/>
        </p:nvPicPr>
        <p:blipFill>
          <a:blip r:embed="rId2"/>
          <a:stretch>
            <a:fillRect/>
          </a:stretch>
        </p:blipFill>
        <p:spPr>
          <a:xfrm>
            <a:off x="107504" y="1286520"/>
            <a:ext cx="7772400" cy="1422400"/>
          </a:xfrm>
          <a:prstGeom prst="rect">
            <a:avLst/>
          </a:prstGeom>
        </p:spPr>
      </p:pic>
      <p:pic>
        <p:nvPicPr>
          <p:cNvPr id="5" name="Picture 2" descr="http://www.extremetech.com/wp-content/uploads/2013/09/hybrid_memory_cube.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31640" y="3068960"/>
            <a:ext cx="5040560" cy="361912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extBox 7"/>
          <p:cNvSpPr txBox="1"/>
          <p:nvPr/>
        </p:nvSpPr>
        <p:spPr>
          <a:xfrm>
            <a:off x="6040851" y="4509120"/>
            <a:ext cx="7958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D5494"/>
                </a:solidFill>
                <a:effectLst/>
                <a:uLnTx/>
                <a:uFillTx/>
                <a:latin typeface="Tahoma"/>
                <a:ea typeface="+mn-ea"/>
                <a:cs typeface="+mn-cs"/>
              </a:rPr>
              <a:t>Logic</a:t>
            </a:r>
          </a:p>
        </p:txBody>
      </p:sp>
      <p:sp>
        <p:nvSpPr>
          <p:cNvPr id="9" name="TextBox 8"/>
          <p:cNvSpPr txBox="1"/>
          <p:nvPr/>
        </p:nvSpPr>
        <p:spPr>
          <a:xfrm>
            <a:off x="5968843" y="4005064"/>
            <a:ext cx="11234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5B62F"/>
                </a:solidFill>
                <a:effectLst/>
                <a:uLnTx/>
                <a:uFillTx/>
                <a:latin typeface="Tahoma"/>
                <a:ea typeface="+mn-ea"/>
                <a:cs typeface="+mn-cs"/>
              </a:rPr>
              <a:t>Memory</a:t>
            </a:r>
          </a:p>
        </p:txBody>
      </p:sp>
      <p:sp>
        <p:nvSpPr>
          <p:cNvPr id="7" name="TextBox 6"/>
          <p:cNvSpPr txBox="1"/>
          <p:nvPr/>
        </p:nvSpPr>
        <p:spPr>
          <a:xfrm>
            <a:off x="5670854" y="5527630"/>
            <a:ext cx="316105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ahoma"/>
                <a:ea typeface="+mn-ea"/>
                <a:cs typeface="+mn-cs"/>
              </a:rPr>
              <a:t>Other “True 3D” technologies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ahoma"/>
                <a:ea typeface="+mn-ea"/>
                <a:cs typeface="+mn-cs"/>
              </a:rPr>
              <a:t>under development</a:t>
            </a:r>
          </a:p>
        </p:txBody>
      </p:sp>
    </p:spTree>
    <p:extLst>
      <p:ext uri="{BB962C8B-B14F-4D97-AF65-F5344CB8AC3E}">
        <p14:creationId xmlns:p14="http://schemas.microsoft.com/office/powerpoint/2010/main" val="927684142"/>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Tesseract</a:t>
            </a:r>
            <a:r>
              <a:rPr lang="en-US" dirty="0"/>
              <a:t> System for Graph Processing</a:t>
            </a:r>
          </a:p>
        </p:txBody>
      </p:sp>
      <p:pic>
        <p:nvPicPr>
          <p:cNvPr id="258" name="Picture 2" descr="http://www.extremetech.com/wp-content/uploads/2013/09/hybrid_memory_cube.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01620" y="1340768"/>
            <a:ext cx="3383774" cy="242955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59" name="그룹 137"/>
          <p:cNvGrpSpPr/>
          <p:nvPr/>
        </p:nvGrpSpPr>
        <p:grpSpPr>
          <a:xfrm>
            <a:off x="2960548" y="2386982"/>
            <a:ext cx="2890319" cy="3322913"/>
            <a:chOff x="2540320" y="2698376"/>
            <a:chExt cx="2890319" cy="3322913"/>
          </a:xfrm>
        </p:grpSpPr>
        <p:cxnSp>
          <p:nvCxnSpPr>
            <p:cNvPr id="260" name="직선 연결선 64"/>
            <p:cNvCxnSpPr/>
            <p:nvPr/>
          </p:nvCxnSpPr>
          <p:spPr>
            <a:xfrm>
              <a:off x="2540320" y="3008078"/>
              <a:ext cx="101813" cy="990596"/>
            </a:xfrm>
            <a:prstGeom prst="line">
              <a:avLst/>
            </a:prstGeom>
            <a:noFill/>
            <a:ln w="9525" cap="flat" cmpd="sng" algn="ctr">
              <a:solidFill>
                <a:sysClr val="windowText" lastClr="000000"/>
              </a:solidFill>
              <a:prstDash val="dash"/>
            </a:ln>
            <a:effectLst/>
          </p:spPr>
        </p:cxnSp>
        <p:cxnSp>
          <p:nvCxnSpPr>
            <p:cNvPr id="261" name="직선 연결선 67"/>
            <p:cNvCxnSpPr/>
            <p:nvPr/>
          </p:nvCxnSpPr>
          <p:spPr>
            <a:xfrm flipH="1">
              <a:off x="5107196" y="2698376"/>
              <a:ext cx="323443" cy="1300298"/>
            </a:xfrm>
            <a:prstGeom prst="line">
              <a:avLst/>
            </a:prstGeom>
            <a:noFill/>
            <a:ln w="9525" cap="flat" cmpd="sng" algn="ctr">
              <a:solidFill>
                <a:sysClr val="windowText" lastClr="000000"/>
              </a:solidFill>
              <a:prstDash val="dash"/>
            </a:ln>
            <a:effectLst/>
          </p:spPr>
        </p:cxnSp>
        <p:grpSp>
          <p:nvGrpSpPr>
            <p:cNvPr id="262" name="그룹 85"/>
            <p:cNvGrpSpPr/>
            <p:nvPr/>
          </p:nvGrpSpPr>
          <p:grpSpPr>
            <a:xfrm>
              <a:off x="2542515" y="3916837"/>
              <a:ext cx="2664295" cy="2104452"/>
              <a:chOff x="3275856" y="3916837"/>
              <a:chExt cx="2664295" cy="2104452"/>
            </a:xfrm>
          </p:grpSpPr>
          <p:sp>
            <p:nvSpPr>
              <p:cNvPr id="263" name="직사각형 4"/>
              <p:cNvSpPr/>
              <p:nvPr/>
            </p:nvSpPr>
            <p:spPr>
              <a:xfrm>
                <a:off x="3375473" y="3998674"/>
                <a:ext cx="2465060" cy="2022615"/>
              </a:xfrm>
              <a:prstGeom prst="rect">
                <a:avLst/>
              </a:prstGeom>
              <a:solidFill>
                <a:sysClr val="window" lastClr="FFFFFF"/>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grpSp>
            <p:nvGrpSpPr>
              <p:cNvPr id="264" name="그룹 84"/>
              <p:cNvGrpSpPr/>
              <p:nvPr/>
            </p:nvGrpSpPr>
            <p:grpSpPr>
              <a:xfrm>
                <a:off x="3501888" y="3916837"/>
                <a:ext cx="2212233" cy="2010654"/>
                <a:chOff x="3501887" y="3916837"/>
                <a:chExt cx="2212233" cy="2010654"/>
              </a:xfrm>
            </p:grpSpPr>
            <p:grpSp>
              <p:nvGrpSpPr>
                <p:cNvPr id="267" name="그룹 49"/>
                <p:cNvGrpSpPr/>
                <p:nvPr/>
              </p:nvGrpSpPr>
              <p:grpSpPr>
                <a:xfrm flipV="1">
                  <a:off x="3627842" y="5167522"/>
                  <a:ext cx="64123" cy="489852"/>
                  <a:chOff x="3491880" y="4419110"/>
                  <a:chExt cx="73052" cy="558062"/>
                </a:xfrm>
              </p:grpSpPr>
              <p:cxnSp>
                <p:nvCxnSpPr>
                  <p:cNvPr id="310" name="직선 화살표 연결선 50"/>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11" name="직선 화살표 연결선 51"/>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68" name="그룹 52"/>
                <p:cNvGrpSpPr/>
                <p:nvPr/>
              </p:nvGrpSpPr>
              <p:grpSpPr>
                <a:xfrm flipV="1">
                  <a:off x="4070289" y="5167522"/>
                  <a:ext cx="64123" cy="489852"/>
                  <a:chOff x="3491880" y="4419110"/>
                  <a:chExt cx="73052" cy="558062"/>
                </a:xfrm>
              </p:grpSpPr>
              <p:cxnSp>
                <p:nvCxnSpPr>
                  <p:cNvPr id="308" name="직선 화살표 연결선 53"/>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9" name="직선 화살표 연결선 54"/>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69" name="그룹 55"/>
                <p:cNvGrpSpPr/>
                <p:nvPr/>
              </p:nvGrpSpPr>
              <p:grpSpPr>
                <a:xfrm flipV="1">
                  <a:off x="4512736" y="5167522"/>
                  <a:ext cx="64123" cy="489852"/>
                  <a:chOff x="3491880" y="4419110"/>
                  <a:chExt cx="73052" cy="558062"/>
                </a:xfrm>
              </p:grpSpPr>
              <p:cxnSp>
                <p:nvCxnSpPr>
                  <p:cNvPr id="306" name="직선 화살표 연결선 56"/>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7" name="직선 화살표 연결선 57"/>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0" name="그룹 58"/>
                <p:cNvGrpSpPr/>
                <p:nvPr/>
              </p:nvGrpSpPr>
              <p:grpSpPr>
                <a:xfrm flipV="1">
                  <a:off x="5524042" y="5167522"/>
                  <a:ext cx="64123" cy="489852"/>
                  <a:chOff x="3491880" y="4419110"/>
                  <a:chExt cx="73052" cy="558062"/>
                </a:xfrm>
              </p:grpSpPr>
              <p:cxnSp>
                <p:nvCxnSpPr>
                  <p:cNvPr id="304" name="직선 화살표 연결선 59"/>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5" name="직선 화살표 연결선 60"/>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1" name="그룹 39"/>
                <p:cNvGrpSpPr/>
                <p:nvPr/>
              </p:nvGrpSpPr>
              <p:grpSpPr>
                <a:xfrm>
                  <a:off x="3627842" y="4362113"/>
                  <a:ext cx="64123" cy="489852"/>
                  <a:chOff x="3491880" y="4419110"/>
                  <a:chExt cx="73052" cy="558062"/>
                </a:xfrm>
              </p:grpSpPr>
              <p:cxnSp>
                <p:nvCxnSpPr>
                  <p:cNvPr id="302" name="직선 화살표 연결선 33"/>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3" name="직선 화살표 연결선 35"/>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2" name="그룹 40"/>
                <p:cNvGrpSpPr/>
                <p:nvPr/>
              </p:nvGrpSpPr>
              <p:grpSpPr>
                <a:xfrm>
                  <a:off x="4070289" y="4362113"/>
                  <a:ext cx="64123" cy="489852"/>
                  <a:chOff x="3491880" y="4419110"/>
                  <a:chExt cx="73052" cy="558062"/>
                </a:xfrm>
              </p:grpSpPr>
              <p:cxnSp>
                <p:nvCxnSpPr>
                  <p:cNvPr id="300" name="직선 화살표 연결선 41"/>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1" name="직선 화살표 연결선 42"/>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3" name="그룹 43"/>
                <p:cNvGrpSpPr/>
                <p:nvPr/>
              </p:nvGrpSpPr>
              <p:grpSpPr>
                <a:xfrm>
                  <a:off x="4512736" y="4362113"/>
                  <a:ext cx="64123" cy="489852"/>
                  <a:chOff x="3491880" y="4419110"/>
                  <a:chExt cx="73052" cy="558062"/>
                </a:xfrm>
              </p:grpSpPr>
              <p:cxnSp>
                <p:nvCxnSpPr>
                  <p:cNvPr id="298" name="직선 화살표 연결선 44"/>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299" name="직선 화살표 연결선 45"/>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4" name="그룹 46"/>
                <p:cNvGrpSpPr/>
                <p:nvPr/>
              </p:nvGrpSpPr>
              <p:grpSpPr>
                <a:xfrm>
                  <a:off x="5524042" y="4362113"/>
                  <a:ext cx="64123" cy="489852"/>
                  <a:chOff x="3491880" y="4419110"/>
                  <a:chExt cx="73052" cy="558062"/>
                </a:xfrm>
              </p:grpSpPr>
              <p:cxnSp>
                <p:nvCxnSpPr>
                  <p:cNvPr id="296" name="직선 화살표 연결선 47"/>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297" name="직선 화살표 연결선 48"/>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sp>
              <p:nvSpPr>
                <p:cNvPr id="275" name="직사각형 6"/>
                <p:cNvSpPr/>
                <p:nvPr/>
              </p:nvSpPr>
              <p:spPr>
                <a:xfrm>
                  <a:off x="3501887"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6" name="직사각형 7"/>
                <p:cNvSpPr/>
                <p:nvPr/>
              </p:nvSpPr>
              <p:spPr>
                <a:xfrm>
                  <a:off x="3944334"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7" name="직사각형 8"/>
                <p:cNvSpPr/>
                <p:nvPr/>
              </p:nvSpPr>
              <p:spPr>
                <a:xfrm>
                  <a:off x="4386781"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8" name="직사각형 11"/>
                <p:cNvSpPr/>
                <p:nvPr/>
              </p:nvSpPr>
              <p:spPr>
                <a:xfrm>
                  <a:off x="3501887"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9" name="직사각형 12"/>
                <p:cNvSpPr/>
                <p:nvPr/>
              </p:nvSpPr>
              <p:spPr>
                <a:xfrm>
                  <a:off x="3944334"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0" name="직사각형 13"/>
                <p:cNvSpPr/>
                <p:nvPr/>
              </p:nvSpPr>
              <p:spPr>
                <a:xfrm>
                  <a:off x="4386781"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1" name="직사각형 15"/>
                <p:cNvSpPr/>
                <p:nvPr/>
              </p:nvSpPr>
              <p:spPr>
                <a:xfrm>
                  <a:off x="3501887"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2" name="직사각형 16"/>
                <p:cNvSpPr/>
                <p:nvPr/>
              </p:nvSpPr>
              <p:spPr>
                <a:xfrm>
                  <a:off x="3944334"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3" name="직사각형 17"/>
                <p:cNvSpPr/>
                <p:nvPr/>
              </p:nvSpPr>
              <p:spPr>
                <a:xfrm>
                  <a:off x="4386781"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4" name="직사각형 19"/>
                <p:cNvSpPr/>
                <p:nvPr/>
              </p:nvSpPr>
              <p:spPr>
                <a:xfrm>
                  <a:off x="3501887"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5" name="직사각형 20"/>
                <p:cNvSpPr/>
                <p:nvPr/>
              </p:nvSpPr>
              <p:spPr>
                <a:xfrm>
                  <a:off x="3944334"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6" name="직사각형 21"/>
                <p:cNvSpPr/>
                <p:nvPr/>
              </p:nvSpPr>
              <p:spPr>
                <a:xfrm>
                  <a:off x="4386781"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7" name="직사각형 5"/>
                <p:cNvSpPr/>
                <p:nvPr/>
              </p:nvSpPr>
              <p:spPr>
                <a:xfrm>
                  <a:off x="3501887" y="4851965"/>
                  <a:ext cx="2212233" cy="316034"/>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Crossbar Network</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8" name="직사각형 9"/>
                <p:cNvSpPr/>
                <p:nvPr/>
              </p:nvSpPr>
              <p:spPr>
                <a:xfrm>
                  <a:off x="5398087"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9" name="직사각형 14"/>
                <p:cNvSpPr/>
                <p:nvPr/>
              </p:nvSpPr>
              <p:spPr>
                <a:xfrm>
                  <a:off x="5398087" y="44806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0" name="직사각형 18"/>
                <p:cNvSpPr/>
                <p:nvPr/>
              </p:nvSpPr>
              <p:spPr>
                <a:xfrm>
                  <a:off x="5398087"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1" name="직사각형 22"/>
                <p:cNvSpPr/>
                <p:nvPr/>
              </p:nvSpPr>
              <p:spPr>
                <a:xfrm>
                  <a:off x="5398087"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2" name="TextBox 291"/>
                <p:cNvSpPr txBox="1"/>
                <p:nvPr/>
              </p:nvSpPr>
              <p:spPr>
                <a:xfrm>
                  <a:off x="4860355" y="3916837"/>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3" name="TextBox 292"/>
                <p:cNvSpPr txBox="1"/>
                <p:nvPr/>
              </p:nvSpPr>
              <p:spPr>
                <a:xfrm>
                  <a:off x="4860355" y="4297315"/>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4" name="TextBox 293"/>
                <p:cNvSpPr txBox="1"/>
                <p:nvPr/>
              </p:nvSpPr>
              <p:spPr>
                <a:xfrm>
                  <a:off x="4860355" y="5096119"/>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5" name="TextBox 294"/>
                <p:cNvSpPr txBox="1"/>
                <p:nvPr/>
              </p:nvSpPr>
              <p:spPr>
                <a:xfrm>
                  <a:off x="4860355" y="5465826"/>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cxnSp>
            <p:nvCxnSpPr>
              <p:cNvPr id="265" name="직선 화살표 연결선 78"/>
              <p:cNvCxnSpPr/>
              <p:nvPr/>
            </p:nvCxnSpPr>
            <p:spPr>
              <a:xfrm flipH="1">
                <a:off x="3275856" y="5013177"/>
                <a:ext cx="226031" cy="0"/>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cxnSp>
            <p:nvCxnSpPr>
              <p:cNvPr id="266" name="직선 화살표 연결선 83"/>
              <p:cNvCxnSpPr/>
              <p:nvPr/>
            </p:nvCxnSpPr>
            <p:spPr>
              <a:xfrm flipH="1">
                <a:off x="5714120" y="5015083"/>
                <a:ext cx="226031" cy="0"/>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grpSp>
        <p:nvGrpSpPr>
          <p:cNvPr id="312" name="그룹 138"/>
          <p:cNvGrpSpPr/>
          <p:nvPr/>
        </p:nvGrpSpPr>
        <p:grpSpPr>
          <a:xfrm>
            <a:off x="5397217" y="3068960"/>
            <a:ext cx="3568497" cy="2986186"/>
            <a:chOff x="5277803" y="2315022"/>
            <a:chExt cx="3568497" cy="2986186"/>
          </a:xfrm>
        </p:grpSpPr>
        <p:grpSp>
          <p:nvGrpSpPr>
            <p:cNvPr id="313" name="그룹 131"/>
            <p:cNvGrpSpPr/>
            <p:nvPr/>
          </p:nvGrpSpPr>
          <p:grpSpPr>
            <a:xfrm>
              <a:off x="5860114" y="2315022"/>
              <a:ext cx="2986186" cy="2986186"/>
              <a:chOff x="5700614" y="2176524"/>
              <a:chExt cx="2986186" cy="2986186"/>
            </a:xfrm>
          </p:grpSpPr>
          <p:sp>
            <p:nvSpPr>
              <p:cNvPr id="316" name="직사각형 86"/>
              <p:cNvSpPr/>
              <p:nvPr/>
            </p:nvSpPr>
            <p:spPr>
              <a:xfrm>
                <a:off x="5700614" y="2176524"/>
                <a:ext cx="2986186" cy="2986186"/>
              </a:xfrm>
              <a:prstGeom prst="rect">
                <a:avLst/>
              </a:prstGeom>
              <a:solidFill>
                <a:sysClr val="window" lastClr="FFFFFF"/>
              </a:solidFill>
              <a:ln w="25400" cap="flat" cmpd="sng" algn="ctr">
                <a:solidFill>
                  <a:srgbClr val="5DA5D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17" name="직사각형 87"/>
              <p:cNvSpPr/>
              <p:nvPr/>
            </p:nvSpPr>
            <p:spPr>
              <a:xfrm>
                <a:off x="8110736" y="2346491"/>
                <a:ext cx="432048" cy="2075090"/>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DRAM Controller</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18" name="직사각형 88"/>
              <p:cNvSpPr/>
              <p:nvPr/>
            </p:nvSpPr>
            <p:spPr>
              <a:xfrm>
                <a:off x="8110736" y="4589673"/>
                <a:ext cx="432048" cy="404944"/>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NI</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319" name="직선 화살표 연결선 97"/>
              <p:cNvCxnSpPr>
                <a:stCxn id="318" idx="0"/>
                <a:endCxn id="317" idx="2"/>
              </p:cNvCxnSpPr>
              <p:nvPr/>
            </p:nvCxnSpPr>
            <p:spPr>
              <a:xfrm flipV="1">
                <a:off x="8326760" y="4421581"/>
                <a:ext cx="0" cy="168092"/>
              </a:xfrm>
              <a:prstGeom prst="straightConnector1">
                <a:avLst/>
              </a:prstGeom>
              <a:noFill/>
              <a:ln w="9525" cap="flat" cmpd="sng" algn="ctr">
                <a:solidFill>
                  <a:srgbClr val="5DA5DA">
                    <a:shade val="95000"/>
                    <a:satMod val="105000"/>
                  </a:srgbClr>
                </a:solidFill>
                <a:prstDash val="solid"/>
                <a:headEnd type="triangle"/>
                <a:tailEnd type="triangle"/>
              </a:ln>
              <a:effectLst/>
            </p:spPr>
          </p:cxnSp>
        </p:grpSp>
        <p:cxnSp>
          <p:nvCxnSpPr>
            <p:cNvPr id="314" name="직선 연결선 127"/>
            <p:cNvCxnSpPr/>
            <p:nvPr/>
          </p:nvCxnSpPr>
          <p:spPr>
            <a:xfrm flipV="1">
              <a:off x="5280614" y="2315022"/>
              <a:ext cx="583876" cy="1104125"/>
            </a:xfrm>
            <a:prstGeom prst="line">
              <a:avLst/>
            </a:prstGeom>
            <a:noFill/>
            <a:ln w="9525" cap="flat" cmpd="sng" algn="ctr">
              <a:solidFill>
                <a:srgbClr val="5DA5DA">
                  <a:shade val="95000"/>
                  <a:satMod val="105000"/>
                </a:srgbClr>
              </a:solidFill>
              <a:prstDash val="dash"/>
            </a:ln>
            <a:effectLst/>
          </p:spPr>
        </p:cxnSp>
        <p:cxnSp>
          <p:nvCxnSpPr>
            <p:cNvPr id="315" name="직선 연결선 128"/>
            <p:cNvCxnSpPr/>
            <p:nvPr/>
          </p:nvCxnSpPr>
          <p:spPr>
            <a:xfrm>
              <a:off x="5277803" y="3668121"/>
              <a:ext cx="580861" cy="1633087"/>
            </a:xfrm>
            <a:prstGeom prst="line">
              <a:avLst/>
            </a:prstGeom>
            <a:noFill/>
            <a:ln w="9525" cap="flat" cmpd="sng" algn="ctr">
              <a:solidFill>
                <a:srgbClr val="5DA5DA">
                  <a:shade val="95000"/>
                  <a:satMod val="105000"/>
                </a:srgbClr>
              </a:solidFill>
              <a:prstDash val="dash"/>
            </a:ln>
            <a:effectLst/>
          </p:spPr>
        </p:cxnSp>
      </p:grpSp>
      <p:grpSp>
        <p:nvGrpSpPr>
          <p:cNvPr id="320" name="그룹 132"/>
          <p:cNvGrpSpPr/>
          <p:nvPr/>
        </p:nvGrpSpPr>
        <p:grpSpPr>
          <a:xfrm>
            <a:off x="6127920" y="3238927"/>
            <a:ext cx="2261730" cy="2648562"/>
            <a:chOff x="5849006" y="2346491"/>
            <a:chExt cx="2261730" cy="2648562"/>
          </a:xfrm>
        </p:grpSpPr>
        <p:sp>
          <p:nvSpPr>
            <p:cNvPr id="321" name="직사각형 89"/>
            <p:cNvSpPr/>
            <p:nvPr/>
          </p:nvSpPr>
          <p:spPr>
            <a:xfrm>
              <a:off x="5849006" y="2346491"/>
              <a:ext cx="2079267" cy="774399"/>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Calibri"/>
                  <a:ea typeface="나눔고딕"/>
                  <a:cs typeface="+mn-cs"/>
                </a:rPr>
                <a:t>In-Order Core</a:t>
              </a:r>
              <a:endParaRPr kumimoji="0" lang="ko-KR" altLang="en-US" sz="20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2" name="직사각형 90"/>
            <p:cNvSpPr/>
            <p:nvPr/>
          </p:nvSpPr>
          <p:spPr>
            <a:xfrm>
              <a:off x="5849006" y="4589673"/>
              <a:ext cx="2079267" cy="405380"/>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Message Queue</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3" name="직사각형 91"/>
            <p:cNvSpPr/>
            <p:nvPr/>
          </p:nvSpPr>
          <p:spPr>
            <a:xfrm>
              <a:off x="6882913" y="3280649"/>
              <a:ext cx="1045360" cy="610202"/>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PF Buffer</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4" name="직사각형 92"/>
            <p:cNvSpPr/>
            <p:nvPr/>
          </p:nvSpPr>
          <p:spPr>
            <a:xfrm>
              <a:off x="6882913" y="4047202"/>
              <a:ext cx="1045360" cy="374697"/>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MTP</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5" name="직사각형 93"/>
            <p:cNvSpPr/>
            <p:nvPr/>
          </p:nvSpPr>
          <p:spPr>
            <a:xfrm>
              <a:off x="6240328" y="3280650"/>
              <a:ext cx="460122" cy="610202"/>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LP</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326" name="직선 화살표 연결선 95"/>
            <p:cNvCxnSpPr/>
            <p:nvPr/>
          </p:nvCxnSpPr>
          <p:spPr>
            <a:xfrm>
              <a:off x="6028727" y="3120890"/>
              <a:ext cx="0" cy="1468783"/>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27" name="직선 화살표 연결선 98"/>
            <p:cNvCxnSpPr>
              <a:stCxn id="318" idx="1"/>
              <a:endCxn id="322" idx="3"/>
            </p:cNvCxnSpPr>
            <p:nvPr/>
          </p:nvCxnSpPr>
          <p:spPr>
            <a:xfrm flipH="1">
              <a:off x="7928273" y="4792145"/>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28" name="직선 화살표 연결선 106"/>
            <p:cNvCxnSpPr/>
            <p:nvPr/>
          </p:nvCxnSpPr>
          <p:spPr>
            <a:xfrm flipV="1">
              <a:off x="7405593" y="4420547"/>
              <a:ext cx="0" cy="169126"/>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29" name="직선 화살표 연결선 109"/>
            <p:cNvCxnSpPr>
              <a:stCxn id="324" idx="0"/>
              <a:endCxn id="323" idx="2"/>
            </p:cNvCxnSpPr>
            <p:nvPr/>
          </p:nvCxnSpPr>
          <p:spPr>
            <a:xfrm flipV="1">
              <a:off x="7405593" y="3890851"/>
              <a:ext cx="0" cy="156351"/>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0" name="직선 화살표 연결선 113"/>
            <p:cNvCxnSpPr/>
            <p:nvPr/>
          </p:nvCxnSpPr>
          <p:spPr>
            <a:xfrm flipV="1">
              <a:off x="7405593" y="3120890"/>
              <a:ext cx="0" cy="159760"/>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1" name="직선 화살표 연결선 115"/>
            <p:cNvCxnSpPr/>
            <p:nvPr/>
          </p:nvCxnSpPr>
          <p:spPr>
            <a:xfrm>
              <a:off x="6470389" y="3120890"/>
              <a:ext cx="0" cy="159760"/>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2" name="직선 화살표 연결선 116"/>
            <p:cNvCxnSpPr>
              <a:stCxn id="325" idx="3"/>
              <a:endCxn id="323" idx="1"/>
            </p:cNvCxnSpPr>
            <p:nvPr/>
          </p:nvCxnSpPr>
          <p:spPr>
            <a:xfrm flipV="1">
              <a:off x="6700450" y="3585750"/>
              <a:ext cx="182463" cy="1"/>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3" name="직선 화살표 연결선 123"/>
            <p:cNvCxnSpPr/>
            <p:nvPr/>
          </p:nvCxnSpPr>
          <p:spPr>
            <a:xfrm flipH="1">
              <a:off x="7928273" y="3594266"/>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34" name="직선 화살표 연결선 124"/>
            <p:cNvCxnSpPr/>
            <p:nvPr/>
          </p:nvCxnSpPr>
          <p:spPr>
            <a:xfrm flipH="1">
              <a:off x="7928273" y="2733472"/>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grpSp>
      <p:grpSp>
        <p:nvGrpSpPr>
          <p:cNvPr id="335" name="그룹 583"/>
          <p:cNvGrpSpPr/>
          <p:nvPr/>
        </p:nvGrpSpPr>
        <p:grpSpPr>
          <a:xfrm>
            <a:off x="318817" y="3704795"/>
            <a:ext cx="2747113" cy="2348991"/>
            <a:chOff x="211357" y="3318585"/>
            <a:chExt cx="2747113" cy="2348991"/>
          </a:xfrm>
        </p:grpSpPr>
        <p:grpSp>
          <p:nvGrpSpPr>
            <p:cNvPr id="336" name="그룹 576"/>
            <p:cNvGrpSpPr/>
            <p:nvPr/>
          </p:nvGrpSpPr>
          <p:grpSpPr>
            <a:xfrm>
              <a:off x="211357" y="3468326"/>
              <a:ext cx="2199540" cy="2199250"/>
              <a:chOff x="288170" y="3573016"/>
              <a:chExt cx="2199540" cy="2199250"/>
            </a:xfrm>
          </p:grpSpPr>
          <p:grpSp>
            <p:nvGrpSpPr>
              <p:cNvPr id="339" name="그룹 337"/>
              <p:cNvGrpSpPr/>
              <p:nvPr/>
            </p:nvGrpSpPr>
            <p:grpSpPr>
              <a:xfrm>
                <a:off x="288170" y="3573016"/>
                <a:ext cx="2199540" cy="456333"/>
                <a:chOff x="288170" y="3573016"/>
                <a:chExt cx="2199540" cy="456333"/>
              </a:xfrm>
            </p:grpSpPr>
            <p:grpSp>
              <p:nvGrpSpPr>
                <p:cNvPr id="462" name="그룹 315"/>
                <p:cNvGrpSpPr/>
                <p:nvPr/>
              </p:nvGrpSpPr>
              <p:grpSpPr>
                <a:xfrm>
                  <a:off x="288170" y="3573016"/>
                  <a:ext cx="457200" cy="456333"/>
                  <a:chOff x="288170" y="3573016"/>
                  <a:chExt cx="457200" cy="456333"/>
                </a:xfrm>
              </p:grpSpPr>
              <p:sp>
                <p:nvSpPr>
                  <p:cNvPr id="484" name="직사각형 145"/>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5" name="직사각형 147"/>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6" name="직사각형 148"/>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7" name="직사각형 15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8" name="직사각형 15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9" name="직사각형 15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3" name="그룹 316"/>
                <p:cNvGrpSpPr/>
                <p:nvPr/>
              </p:nvGrpSpPr>
              <p:grpSpPr>
                <a:xfrm>
                  <a:off x="868950" y="3573016"/>
                  <a:ext cx="457200" cy="456333"/>
                  <a:chOff x="288170" y="3573016"/>
                  <a:chExt cx="457200" cy="456333"/>
                </a:xfrm>
              </p:grpSpPr>
              <p:sp>
                <p:nvSpPr>
                  <p:cNvPr id="478" name="직사각형 317"/>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9" name="직사각형 318"/>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0" name="직사각형 319"/>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1" name="직사각형 32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2" name="직사각형 32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3" name="직사각형 32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4" name="그룹 323"/>
                <p:cNvGrpSpPr/>
                <p:nvPr/>
              </p:nvGrpSpPr>
              <p:grpSpPr>
                <a:xfrm>
                  <a:off x="1449730" y="3573016"/>
                  <a:ext cx="457200" cy="456333"/>
                  <a:chOff x="288170" y="3573016"/>
                  <a:chExt cx="457200" cy="456333"/>
                </a:xfrm>
              </p:grpSpPr>
              <p:sp>
                <p:nvSpPr>
                  <p:cNvPr id="472" name="직사각형 324"/>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3" name="직사각형 325"/>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4" name="직사각형 326"/>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5" name="직사각형 327"/>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6" name="직사각형 328"/>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7" name="직사각형 329"/>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5" name="그룹 330"/>
                <p:cNvGrpSpPr/>
                <p:nvPr/>
              </p:nvGrpSpPr>
              <p:grpSpPr>
                <a:xfrm>
                  <a:off x="2030510" y="3573016"/>
                  <a:ext cx="457200" cy="456333"/>
                  <a:chOff x="288170" y="3573016"/>
                  <a:chExt cx="457200" cy="456333"/>
                </a:xfrm>
              </p:grpSpPr>
              <p:sp>
                <p:nvSpPr>
                  <p:cNvPr id="466" name="직사각형 33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7" name="직사각형 33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8" name="직사각형 33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9" name="직사각형 33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0" name="직사각형 33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1" name="직사각형 33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0" name="그룹 338"/>
              <p:cNvGrpSpPr/>
              <p:nvPr/>
            </p:nvGrpSpPr>
            <p:grpSpPr>
              <a:xfrm>
                <a:off x="288170" y="4153087"/>
                <a:ext cx="2199540" cy="456333"/>
                <a:chOff x="288170" y="3573016"/>
                <a:chExt cx="2199540" cy="456333"/>
              </a:xfrm>
            </p:grpSpPr>
            <p:grpSp>
              <p:nvGrpSpPr>
                <p:cNvPr id="434" name="그룹 339"/>
                <p:cNvGrpSpPr/>
                <p:nvPr/>
              </p:nvGrpSpPr>
              <p:grpSpPr>
                <a:xfrm>
                  <a:off x="288170" y="3573016"/>
                  <a:ext cx="457200" cy="456333"/>
                  <a:chOff x="288170" y="3573016"/>
                  <a:chExt cx="457200" cy="456333"/>
                </a:xfrm>
              </p:grpSpPr>
              <p:sp>
                <p:nvSpPr>
                  <p:cNvPr id="456" name="직사각형 36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7" name="직사각형 36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8" name="직사각형 36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9" name="직사각형 36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0" name="직사각형 36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1" name="직사각형 36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5" name="그룹 340"/>
                <p:cNvGrpSpPr/>
                <p:nvPr/>
              </p:nvGrpSpPr>
              <p:grpSpPr>
                <a:xfrm>
                  <a:off x="868950" y="3573016"/>
                  <a:ext cx="457200" cy="456333"/>
                  <a:chOff x="288170" y="3573016"/>
                  <a:chExt cx="457200" cy="456333"/>
                </a:xfrm>
              </p:grpSpPr>
              <p:sp>
                <p:nvSpPr>
                  <p:cNvPr id="450" name="직사각형 355"/>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1" name="직사각형 356"/>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2" name="직사각형 357"/>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3" name="직사각형 358"/>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4" name="직사각형 359"/>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5" name="직사각형 360"/>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6" name="그룹 341"/>
                <p:cNvGrpSpPr/>
                <p:nvPr/>
              </p:nvGrpSpPr>
              <p:grpSpPr>
                <a:xfrm>
                  <a:off x="1449730" y="3573016"/>
                  <a:ext cx="457200" cy="456333"/>
                  <a:chOff x="288170" y="3573016"/>
                  <a:chExt cx="457200" cy="456333"/>
                </a:xfrm>
              </p:grpSpPr>
              <p:sp>
                <p:nvSpPr>
                  <p:cNvPr id="444" name="직사각형 349"/>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5" name="직사각형 350"/>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6" name="직사각형 351"/>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7" name="직사각형 352"/>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8" name="직사각형 353"/>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9" name="직사각형 354"/>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7" name="그룹 342"/>
                <p:cNvGrpSpPr/>
                <p:nvPr/>
              </p:nvGrpSpPr>
              <p:grpSpPr>
                <a:xfrm>
                  <a:off x="2030510" y="3573016"/>
                  <a:ext cx="457200" cy="456333"/>
                  <a:chOff x="288170" y="3573016"/>
                  <a:chExt cx="457200" cy="456333"/>
                </a:xfrm>
              </p:grpSpPr>
              <p:sp>
                <p:nvSpPr>
                  <p:cNvPr id="438" name="직사각형 343"/>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9" name="직사각형 344"/>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0" name="직사각형 345"/>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1" name="직사각형 346"/>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2" name="직사각형 347"/>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3" name="직사각형 348"/>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1" name="그룹 396"/>
              <p:cNvGrpSpPr/>
              <p:nvPr/>
            </p:nvGrpSpPr>
            <p:grpSpPr>
              <a:xfrm>
                <a:off x="288170" y="4733912"/>
                <a:ext cx="2199540" cy="456333"/>
                <a:chOff x="288170" y="3573016"/>
                <a:chExt cx="2199540" cy="456333"/>
              </a:xfrm>
            </p:grpSpPr>
            <p:grpSp>
              <p:nvGrpSpPr>
                <p:cNvPr id="406" name="그룹 397"/>
                <p:cNvGrpSpPr/>
                <p:nvPr/>
              </p:nvGrpSpPr>
              <p:grpSpPr>
                <a:xfrm>
                  <a:off x="288170" y="3573016"/>
                  <a:ext cx="457200" cy="456333"/>
                  <a:chOff x="288170" y="3573016"/>
                  <a:chExt cx="457200" cy="456333"/>
                </a:xfrm>
              </p:grpSpPr>
              <p:sp>
                <p:nvSpPr>
                  <p:cNvPr id="428" name="직사각형 419"/>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9" name="직사각형 420"/>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0" name="직사각형 421"/>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1" name="직사각형 422"/>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2" name="직사각형 423"/>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3" name="직사각형 424"/>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7" name="그룹 398"/>
                <p:cNvGrpSpPr/>
                <p:nvPr/>
              </p:nvGrpSpPr>
              <p:grpSpPr>
                <a:xfrm>
                  <a:off x="868950" y="3573016"/>
                  <a:ext cx="457200" cy="456333"/>
                  <a:chOff x="288170" y="3573016"/>
                  <a:chExt cx="457200" cy="456333"/>
                </a:xfrm>
              </p:grpSpPr>
              <p:sp>
                <p:nvSpPr>
                  <p:cNvPr id="422" name="직사각형 413"/>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3" name="직사각형 414"/>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4" name="직사각형 415"/>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5" name="직사각형 416"/>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6" name="직사각형 417"/>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7" name="직사각형 418"/>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8" name="그룹 399"/>
                <p:cNvGrpSpPr/>
                <p:nvPr/>
              </p:nvGrpSpPr>
              <p:grpSpPr>
                <a:xfrm>
                  <a:off x="1449730" y="3573016"/>
                  <a:ext cx="457200" cy="456333"/>
                  <a:chOff x="288170" y="3573016"/>
                  <a:chExt cx="457200" cy="456333"/>
                </a:xfrm>
              </p:grpSpPr>
              <p:sp>
                <p:nvSpPr>
                  <p:cNvPr id="416" name="직사각형 407"/>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7" name="직사각형 408"/>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8" name="직사각형 409"/>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9" name="직사각형 41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0" name="직사각형 41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1" name="직사각형 41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9" name="그룹 400"/>
                <p:cNvGrpSpPr/>
                <p:nvPr/>
              </p:nvGrpSpPr>
              <p:grpSpPr>
                <a:xfrm>
                  <a:off x="2030510" y="3573016"/>
                  <a:ext cx="457200" cy="456333"/>
                  <a:chOff x="288170" y="3573016"/>
                  <a:chExt cx="457200" cy="456333"/>
                </a:xfrm>
              </p:grpSpPr>
              <p:sp>
                <p:nvSpPr>
                  <p:cNvPr id="410" name="직사각형 40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1" name="직사각형 40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2" name="직사각형 40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3" name="직사각형 40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4" name="직사각형 40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5" name="직사각형 40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2" name="그룹 425"/>
              <p:cNvGrpSpPr/>
              <p:nvPr/>
            </p:nvGrpSpPr>
            <p:grpSpPr>
              <a:xfrm>
                <a:off x="288170" y="5315933"/>
                <a:ext cx="2199540" cy="456333"/>
                <a:chOff x="288170" y="3573016"/>
                <a:chExt cx="2199540" cy="456333"/>
              </a:xfrm>
            </p:grpSpPr>
            <p:grpSp>
              <p:nvGrpSpPr>
                <p:cNvPr id="378" name="그룹 426"/>
                <p:cNvGrpSpPr/>
                <p:nvPr/>
              </p:nvGrpSpPr>
              <p:grpSpPr>
                <a:xfrm>
                  <a:off x="288170" y="3573016"/>
                  <a:ext cx="457200" cy="456333"/>
                  <a:chOff x="288170" y="3573016"/>
                  <a:chExt cx="457200" cy="456333"/>
                </a:xfrm>
              </p:grpSpPr>
              <p:sp>
                <p:nvSpPr>
                  <p:cNvPr id="400" name="직사각형 448"/>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1" name="직사각형 449"/>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2" name="직사각형 450"/>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3" name="직사각형 451"/>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4" name="직사각형 452"/>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5" name="직사각형 453"/>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79" name="그룹 427"/>
                <p:cNvGrpSpPr/>
                <p:nvPr/>
              </p:nvGrpSpPr>
              <p:grpSpPr>
                <a:xfrm>
                  <a:off x="868950" y="3573016"/>
                  <a:ext cx="457200" cy="456333"/>
                  <a:chOff x="288170" y="3573016"/>
                  <a:chExt cx="457200" cy="456333"/>
                </a:xfrm>
              </p:grpSpPr>
              <p:sp>
                <p:nvSpPr>
                  <p:cNvPr id="394" name="직사각형 442"/>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5" name="직사각형 443"/>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6" name="직사각형 444"/>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7" name="직사각형 445"/>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8" name="직사각형 446"/>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9" name="직사각형 447"/>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80" name="그룹 428"/>
                <p:cNvGrpSpPr/>
                <p:nvPr/>
              </p:nvGrpSpPr>
              <p:grpSpPr>
                <a:xfrm>
                  <a:off x="1449730" y="3573016"/>
                  <a:ext cx="457200" cy="456333"/>
                  <a:chOff x="288170" y="3573016"/>
                  <a:chExt cx="457200" cy="456333"/>
                </a:xfrm>
              </p:grpSpPr>
              <p:sp>
                <p:nvSpPr>
                  <p:cNvPr id="388" name="직사각형 436"/>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9" name="직사각형 437"/>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0" name="직사각형 438"/>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1" name="직사각형 439"/>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2" name="직사각형 440"/>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3" name="직사각형 441"/>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81" name="그룹 429"/>
                <p:cNvGrpSpPr/>
                <p:nvPr/>
              </p:nvGrpSpPr>
              <p:grpSpPr>
                <a:xfrm>
                  <a:off x="2030510" y="3573016"/>
                  <a:ext cx="457200" cy="456333"/>
                  <a:chOff x="288170" y="3573016"/>
                  <a:chExt cx="457200" cy="456333"/>
                </a:xfrm>
              </p:grpSpPr>
              <p:sp>
                <p:nvSpPr>
                  <p:cNvPr id="382" name="직사각형 430"/>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3" name="직사각형 431"/>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4" name="직사각형 432"/>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5" name="직사각형 433"/>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6" name="직사각형 434"/>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7" name="직사각형 435"/>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cxnSp>
            <p:nvCxnSpPr>
              <p:cNvPr id="343" name="직선 화살표 연결선 455"/>
              <p:cNvCxnSpPr>
                <a:stCxn id="484" idx="3"/>
                <a:endCxn id="478" idx="1"/>
              </p:cNvCxnSpPr>
              <p:nvPr/>
            </p:nvCxnSpPr>
            <p:spPr>
              <a:xfrm>
                <a:off x="74537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4" name="직선 화살표 연결선 456"/>
              <p:cNvCxnSpPr>
                <a:stCxn id="478" idx="3"/>
                <a:endCxn id="472" idx="1"/>
              </p:cNvCxnSpPr>
              <p:nvPr/>
            </p:nvCxnSpPr>
            <p:spPr>
              <a:xfrm>
                <a:off x="132615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5" name="직선 화살표 연결선 459"/>
              <p:cNvCxnSpPr>
                <a:stCxn id="472" idx="3"/>
                <a:endCxn id="466" idx="1"/>
              </p:cNvCxnSpPr>
              <p:nvPr/>
            </p:nvCxnSpPr>
            <p:spPr>
              <a:xfrm>
                <a:off x="190693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6" name="직선 화살표 연결선 462"/>
              <p:cNvCxnSpPr>
                <a:stCxn id="444" idx="3"/>
                <a:endCxn id="438" idx="1"/>
              </p:cNvCxnSpPr>
              <p:nvPr/>
            </p:nvCxnSpPr>
            <p:spPr>
              <a:xfrm>
                <a:off x="1906930" y="4381254"/>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7" name="직선 화살표 연결선 465"/>
              <p:cNvCxnSpPr>
                <a:stCxn id="416" idx="3"/>
                <a:endCxn id="410" idx="1"/>
              </p:cNvCxnSpPr>
              <p:nvPr/>
            </p:nvCxnSpPr>
            <p:spPr>
              <a:xfrm>
                <a:off x="1906930" y="4962079"/>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8" name="직선 화살표 연결선 468"/>
              <p:cNvCxnSpPr>
                <a:stCxn id="388" idx="3"/>
                <a:endCxn id="382" idx="1"/>
              </p:cNvCxnSpPr>
              <p:nvPr/>
            </p:nvCxnSpPr>
            <p:spPr>
              <a:xfrm>
                <a:off x="190693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9" name="직선 화살표 연결선 471"/>
              <p:cNvCxnSpPr>
                <a:stCxn id="394" idx="3"/>
                <a:endCxn id="388" idx="1"/>
              </p:cNvCxnSpPr>
              <p:nvPr/>
            </p:nvCxnSpPr>
            <p:spPr>
              <a:xfrm>
                <a:off x="132615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0" name="직선 화살표 연결선 474"/>
              <p:cNvCxnSpPr>
                <a:stCxn id="400" idx="3"/>
                <a:endCxn id="394" idx="1"/>
              </p:cNvCxnSpPr>
              <p:nvPr/>
            </p:nvCxnSpPr>
            <p:spPr>
              <a:xfrm>
                <a:off x="74537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1" name="직선 화살표 연결선 477"/>
              <p:cNvCxnSpPr>
                <a:stCxn id="428" idx="3"/>
                <a:endCxn id="422" idx="1"/>
              </p:cNvCxnSpPr>
              <p:nvPr/>
            </p:nvCxnSpPr>
            <p:spPr>
              <a:xfrm>
                <a:off x="745370" y="4962079"/>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2" name="직선 화살표 연결선 480"/>
              <p:cNvCxnSpPr>
                <a:stCxn id="456" idx="3"/>
                <a:endCxn id="450" idx="1"/>
              </p:cNvCxnSpPr>
              <p:nvPr/>
            </p:nvCxnSpPr>
            <p:spPr>
              <a:xfrm>
                <a:off x="745370" y="4381254"/>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3" name="직선 화살표 연결선 483"/>
              <p:cNvCxnSpPr>
                <a:stCxn id="484" idx="2"/>
                <a:endCxn id="456" idx="0"/>
              </p:cNvCxnSpPr>
              <p:nvPr/>
            </p:nvCxnSpPr>
            <p:spPr>
              <a:xfrm>
                <a:off x="51677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4" name="직선 화살표 연결선 486"/>
              <p:cNvCxnSpPr>
                <a:stCxn id="450" idx="0"/>
                <a:endCxn id="478" idx="2"/>
              </p:cNvCxnSpPr>
              <p:nvPr/>
            </p:nvCxnSpPr>
            <p:spPr>
              <a:xfrm flipV="1">
                <a:off x="109755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5" name="직선 화살표 연결선 489"/>
              <p:cNvCxnSpPr>
                <a:stCxn id="456" idx="2"/>
                <a:endCxn id="428" idx="0"/>
              </p:cNvCxnSpPr>
              <p:nvPr/>
            </p:nvCxnSpPr>
            <p:spPr>
              <a:xfrm>
                <a:off x="516770" y="4609420"/>
                <a:ext cx="0" cy="124492"/>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6" name="직선 화살표 연결선 492"/>
              <p:cNvCxnSpPr>
                <a:stCxn id="428" idx="2"/>
                <a:endCxn id="400" idx="0"/>
              </p:cNvCxnSpPr>
              <p:nvPr/>
            </p:nvCxnSpPr>
            <p:spPr>
              <a:xfrm>
                <a:off x="51677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7" name="직선 화살표 연결선 495"/>
              <p:cNvCxnSpPr>
                <a:stCxn id="422" idx="2"/>
                <a:endCxn id="394" idx="0"/>
              </p:cNvCxnSpPr>
              <p:nvPr/>
            </p:nvCxnSpPr>
            <p:spPr>
              <a:xfrm>
                <a:off x="109755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8" name="직선 화살표 연결선 498"/>
              <p:cNvCxnSpPr>
                <a:stCxn id="438" idx="2"/>
                <a:endCxn id="410" idx="0"/>
              </p:cNvCxnSpPr>
              <p:nvPr/>
            </p:nvCxnSpPr>
            <p:spPr>
              <a:xfrm>
                <a:off x="2259110" y="4609420"/>
                <a:ext cx="0" cy="124492"/>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9" name="직선 화살표 연결선 501"/>
              <p:cNvCxnSpPr>
                <a:stCxn id="466" idx="2"/>
                <a:endCxn id="438" idx="0"/>
              </p:cNvCxnSpPr>
              <p:nvPr/>
            </p:nvCxnSpPr>
            <p:spPr>
              <a:xfrm>
                <a:off x="225911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0" name="직선 화살표 연결선 504"/>
              <p:cNvCxnSpPr>
                <a:stCxn id="472" idx="2"/>
                <a:endCxn id="444" idx="0"/>
              </p:cNvCxnSpPr>
              <p:nvPr/>
            </p:nvCxnSpPr>
            <p:spPr>
              <a:xfrm>
                <a:off x="167833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1" name="직선 화살표 연결선 507"/>
              <p:cNvCxnSpPr>
                <a:stCxn id="410" idx="2"/>
                <a:endCxn id="382" idx="0"/>
              </p:cNvCxnSpPr>
              <p:nvPr/>
            </p:nvCxnSpPr>
            <p:spPr>
              <a:xfrm>
                <a:off x="225911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2" name="직선 화살표 연결선 510"/>
              <p:cNvCxnSpPr>
                <a:stCxn id="416" idx="2"/>
                <a:endCxn id="388" idx="0"/>
              </p:cNvCxnSpPr>
              <p:nvPr/>
            </p:nvCxnSpPr>
            <p:spPr>
              <a:xfrm>
                <a:off x="167833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nvGrpSpPr>
              <p:cNvPr id="363" name="그룹 563"/>
              <p:cNvGrpSpPr/>
              <p:nvPr/>
            </p:nvGrpSpPr>
            <p:grpSpPr>
              <a:xfrm>
                <a:off x="752932" y="4038739"/>
                <a:ext cx="110913" cy="110913"/>
                <a:chOff x="750551" y="4036358"/>
                <a:chExt cx="110913" cy="110913"/>
              </a:xfrm>
            </p:grpSpPr>
            <p:cxnSp>
              <p:nvCxnSpPr>
                <p:cNvPr id="376" name="직선 화살표 연결선 544"/>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7" name="직선 화살표 연결선 546"/>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4" name="그룹 564"/>
              <p:cNvGrpSpPr/>
              <p:nvPr/>
            </p:nvGrpSpPr>
            <p:grpSpPr>
              <a:xfrm>
                <a:off x="1914269" y="4038739"/>
                <a:ext cx="110913" cy="110913"/>
                <a:chOff x="750551" y="4036358"/>
                <a:chExt cx="110913" cy="110913"/>
              </a:xfrm>
            </p:grpSpPr>
            <p:cxnSp>
              <p:nvCxnSpPr>
                <p:cNvPr id="374" name="직선 화살표 연결선 565"/>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5" name="직선 화살표 연결선 566"/>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5" name="그룹 567"/>
              <p:cNvGrpSpPr/>
              <p:nvPr/>
            </p:nvGrpSpPr>
            <p:grpSpPr>
              <a:xfrm>
                <a:off x="752932" y="5200852"/>
                <a:ext cx="110913" cy="110913"/>
                <a:chOff x="750551" y="4036358"/>
                <a:chExt cx="110913" cy="110913"/>
              </a:xfrm>
            </p:grpSpPr>
            <p:cxnSp>
              <p:nvCxnSpPr>
                <p:cNvPr id="372" name="직선 화살표 연결선 568"/>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3" name="직선 화살표 연결선 569"/>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6" name="그룹 570"/>
              <p:cNvGrpSpPr/>
              <p:nvPr/>
            </p:nvGrpSpPr>
            <p:grpSpPr>
              <a:xfrm>
                <a:off x="1914269" y="5200852"/>
                <a:ext cx="110913" cy="110913"/>
                <a:chOff x="750551" y="4036358"/>
                <a:chExt cx="110913" cy="110913"/>
              </a:xfrm>
            </p:grpSpPr>
            <p:cxnSp>
              <p:nvCxnSpPr>
                <p:cNvPr id="370" name="직선 화살표 연결선 571"/>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1" name="직선 화살표 연결선 572"/>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7" name="그룹 573"/>
              <p:cNvGrpSpPr/>
              <p:nvPr/>
            </p:nvGrpSpPr>
            <p:grpSpPr>
              <a:xfrm>
                <a:off x="1331478" y="4617389"/>
                <a:ext cx="110913" cy="110913"/>
                <a:chOff x="750551" y="4036358"/>
                <a:chExt cx="110913" cy="110913"/>
              </a:xfrm>
            </p:grpSpPr>
            <p:cxnSp>
              <p:nvCxnSpPr>
                <p:cNvPr id="368" name="직선 화살표 연결선 574"/>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9" name="직선 화살표 연결선 575"/>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cxnSp>
          <p:nvCxnSpPr>
            <p:cNvPr id="337" name="직선 연결선 578"/>
            <p:cNvCxnSpPr/>
            <p:nvPr/>
          </p:nvCxnSpPr>
          <p:spPr>
            <a:xfrm flipV="1">
              <a:off x="2409894" y="3318585"/>
              <a:ext cx="548576" cy="1305027"/>
            </a:xfrm>
            <a:prstGeom prst="line">
              <a:avLst/>
            </a:prstGeom>
            <a:noFill/>
            <a:ln w="9525" cap="flat" cmpd="sng" algn="ctr">
              <a:solidFill>
                <a:sysClr val="windowText" lastClr="000000">
                  <a:shade val="95000"/>
                  <a:satMod val="105000"/>
                </a:sysClr>
              </a:solidFill>
              <a:prstDash val="dash"/>
            </a:ln>
            <a:effectLst/>
          </p:spPr>
        </p:cxnSp>
        <p:cxnSp>
          <p:nvCxnSpPr>
            <p:cNvPr id="338" name="직선 연결선 581"/>
            <p:cNvCxnSpPr/>
            <p:nvPr/>
          </p:nvCxnSpPr>
          <p:spPr>
            <a:xfrm>
              <a:off x="2409894" y="5085555"/>
              <a:ext cx="539611" cy="250089"/>
            </a:xfrm>
            <a:prstGeom prst="line">
              <a:avLst/>
            </a:prstGeom>
            <a:noFill/>
            <a:ln w="9525" cap="flat" cmpd="sng" algn="ctr">
              <a:solidFill>
                <a:sysClr val="windowText" lastClr="000000">
                  <a:shade val="95000"/>
                  <a:satMod val="105000"/>
                </a:sysClr>
              </a:solidFill>
              <a:prstDash val="dash"/>
            </a:ln>
            <a:effectLst/>
          </p:spPr>
        </p:cxnSp>
      </p:grpSp>
      <p:grpSp>
        <p:nvGrpSpPr>
          <p:cNvPr id="490" name="그룹 607"/>
          <p:cNvGrpSpPr/>
          <p:nvPr/>
        </p:nvGrpSpPr>
        <p:grpSpPr>
          <a:xfrm>
            <a:off x="-45765" y="1710657"/>
            <a:ext cx="2926699" cy="2047890"/>
            <a:chOff x="-54730" y="2022051"/>
            <a:chExt cx="2926699" cy="2047890"/>
          </a:xfrm>
        </p:grpSpPr>
        <p:sp>
          <p:nvSpPr>
            <p:cNvPr id="491" name="직사각형 591"/>
            <p:cNvSpPr/>
            <p:nvPr/>
          </p:nvSpPr>
          <p:spPr>
            <a:xfrm>
              <a:off x="308849" y="2022051"/>
              <a:ext cx="2199540" cy="527375"/>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Calibri"/>
                  <a:ea typeface="나눔고딕"/>
                  <a:cs typeface="+mn-cs"/>
                </a:rPr>
                <a:t>Host Processor</a:t>
              </a:r>
              <a:endParaRPr kumimoji="0" lang="ko-KR" altLang="en-US" sz="20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492" name="위쪽/아래쪽 화살표 592"/>
            <p:cNvSpPr/>
            <p:nvPr/>
          </p:nvSpPr>
          <p:spPr>
            <a:xfrm>
              <a:off x="1232529" y="3442412"/>
              <a:ext cx="352180" cy="627529"/>
            </a:xfrm>
            <a:prstGeom prst="upDownArrow">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3" name="TextBox 492"/>
            <p:cNvSpPr txBox="1"/>
            <p:nvPr/>
          </p:nvSpPr>
          <p:spPr>
            <a:xfrm>
              <a:off x="-54730" y="2546359"/>
              <a:ext cx="2926699" cy="86177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Tahoma"/>
                  <a:ea typeface="+mn-ea"/>
                  <a:cs typeface="+mn-cs"/>
                </a:rPr>
                <a:t>Memory-Mapped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Tahoma"/>
                  <a:ea typeface="+mn-ea"/>
                  <a:cs typeface="+mn-cs"/>
                </a:rPr>
                <a:t>Accelerator Interface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Tahoma"/>
                  <a:ea typeface="+mn-ea"/>
                  <a:cs typeface="+mn-cs"/>
                </a:rPr>
                <a:t>(</a:t>
              </a:r>
              <a:r>
                <a:rPr kumimoji="0" lang="en-US" altLang="ko-KR" sz="1400" b="0" i="0" u="none" strike="noStrike" kern="0" cap="none" spc="0" normalizeH="0" baseline="0" noProof="0" dirty="0" err="1">
                  <a:ln>
                    <a:noFill/>
                  </a:ln>
                  <a:solidFill>
                    <a:sysClr val="windowText" lastClr="000000"/>
                  </a:solidFill>
                  <a:effectLst/>
                  <a:uLnTx/>
                  <a:uFillTx/>
                  <a:latin typeface="Tahoma"/>
                  <a:ea typeface="+mn-ea"/>
                  <a:cs typeface="+mn-cs"/>
                </a:rPr>
                <a:t>Noncacheable</a:t>
              </a:r>
              <a:r>
                <a:rPr kumimoji="0" lang="en-US" altLang="ko-KR" sz="1400" b="0" i="0" u="none" strike="noStrike" kern="0" cap="none" spc="0" normalizeH="0" baseline="0" noProof="0" dirty="0">
                  <a:ln>
                    <a:noFill/>
                  </a:ln>
                  <a:solidFill>
                    <a:sysClr val="windowText" lastClr="000000"/>
                  </a:solidFill>
                  <a:effectLst/>
                  <a:uLnTx/>
                  <a:uFillTx/>
                  <a:latin typeface="Tahoma"/>
                  <a:ea typeface="+mn-ea"/>
                  <a:cs typeface="+mn-cs"/>
                </a:rPr>
                <a:t>, Physically Addressed)</a:t>
              </a:r>
              <a:endParaRPr kumimoji="0" lang="ko-KR" altLang="en-US" sz="1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grpSp>
        <p:nvGrpSpPr>
          <p:cNvPr id="494" name="그룹 696"/>
          <p:cNvGrpSpPr/>
          <p:nvPr/>
        </p:nvGrpSpPr>
        <p:grpSpPr>
          <a:xfrm>
            <a:off x="257925" y="3794393"/>
            <a:ext cx="2309790" cy="2319536"/>
            <a:chOff x="257925" y="3794393"/>
            <a:chExt cx="2309790" cy="2319536"/>
          </a:xfrm>
        </p:grpSpPr>
        <p:sp>
          <p:nvSpPr>
            <p:cNvPr id="495" name="직사각형 622"/>
            <p:cNvSpPr/>
            <p:nvPr/>
          </p:nvSpPr>
          <p:spPr>
            <a:xfrm>
              <a:off x="257925" y="3794393"/>
              <a:ext cx="2309790" cy="2319536"/>
            </a:xfrm>
            <a:prstGeom prst="rect">
              <a:avLst/>
            </a:prstGeom>
            <a:solidFill>
              <a:sysClr val="window" lastClr="FFFFFF">
                <a:alpha val="7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496" name="타원 623"/>
            <p:cNvSpPr/>
            <p:nvPr/>
          </p:nvSpPr>
          <p:spPr>
            <a:xfrm>
              <a:off x="1024088" y="4551843"/>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7" name="타원 624"/>
            <p:cNvSpPr/>
            <p:nvPr/>
          </p:nvSpPr>
          <p:spPr>
            <a:xfrm>
              <a:off x="1708299" y="4468347"/>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8" name="타원 625"/>
            <p:cNvSpPr/>
            <p:nvPr/>
          </p:nvSpPr>
          <p:spPr>
            <a:xfrm>
              <a:off x="1509490" y="4650960"/>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9" name="타원 626"/>
            <p:cNvSpPr/>
            <p:nvPr/>
          </p:nvSpPr>
          <p:spPr>
            <a:xfrm>
              <a:off x="1609829" y="5135312"/>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500" name="타원 627"/>
            <p:cNvSpPr/>
            <p:nvPr/>
          </p:nvSpPr>
          <p:spPr>
            <a:xfrm>
              <a:off x="1024088" y="5711858"/>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1" name="직선 화살표 연결선 629"/>
            <p:cNvCxnSpPr>
              <a:stCxn id="496" idx="4"/>
              <a:endCxn id="500" idx="0"/>
            </p:cNvCxnSpPr>
            <p:nvPr/>
          </p:nvCxnSpPr>
          <p:spPr>
            <a:xfrm>
              <a:off x="1127182" y="4758031"/>
              <a:ext cx="0" cy="953827"/>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2" name="직선 화살표 연결선 632"/>
            <p:cNvCxnSpPr/>
            <p:nvPr/>
          </p:nvCxnSpPr>
          <p:spPr>
            <a:xfrm flipV="1">
              <a:off x="1237451" y="4583746"/>
              <a:ext cx="465414" cy="52548"/>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3" name="직선 화살표 연결선 643"/>
            <p:cNvCxnSpPr/>
            <p:nvPr/>
          </p:nvCxnSpPr>
          <p:spPr>
            <a:xfrm>
              <a:off x="1204599" y="4731504"/>
              <a:ext cx="427085" cy="431076"/>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4" name="구부러진 연결선 663"/>
            <p:cNvCxnSpPr>
              <a:stCxn id="497" idx="4"/>
              <a:endCxn id="498" idx="6"/>
            </p:cNvCxnSpPr>
            <p:nvPr/>
          </p:nvCxnSpPr>
          <p:spPr>
            <a:xfrm rot="5400000">
              <a:off x="1723777" y="4666437"/>
              <a:ext cx="79519" cy="95715"/>
            </a:xfrm>
            <a:prstGeom prst="curvedConnector2">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5" name="직선 화살표 연결선 664"/>
            <p:cNvCxnSpPr/>
            <p:nvPr/>
          </p:nvCxnSpPr>
          <p:spPr>
            <a:xfrm flipH="1">
              <a:off x="1170428" y="4845772"/>
              <a:ext cx="399848" cy="876072"/>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506" name="타원 673"/>
            <p:cNvSpPr/>
            <p:nvPr/>
          </p:nvSpPr>
          <p:spPr>
            <a:xfrm>
              <a:off x="449241" y="5135312"/>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7" name="직선 화살표 연결선 674"/>
            <p:cNvCxnSpPr>
              <a:stCxn id="499" idx="2"/>
              <a:endCxn id="506" idx="6"/>
            </p:cNvCxnSpPr>
            <p:nvPr/>
          </p:nvCxnSpPr>
          <p:spPr>
            <a:xfrm flipH="1">
              <a:off x="655429" y="5238406"/>
              <a:ext cx="954400" cy="0"/>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508" name="타원 678"/>
            <p:cNvSpPr/>
            <p:nvPr/>
          </p:nvSpPr>
          <p:spPr>
            <a:xfrm>
              <a:off x="2189246" y="3977345"/>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9" name="직선 화살표 연결선 679"/>
            <p:cNvCxnSpPr/>
            <p:nvPr/>
          </p:nvCxnSpPr>
          <p:spPr>
            <a:xfrm flipV="1">
              <a:off x="1883554" y="4166817"/>
              <a:ext cx="329400" cy="333185"/>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10" name="직선 화살표 연결선 689"/>
            <p:cNvCxnSpPr/>
            <p:nvPr/>
          </p:nvCxnSpPr>
          <p:spPr>
            <a:xfrm flipH="1">
              <a:off x="1763098" y="4177768"/>
              <a:ext cx="479537" cy="968215"/>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grpSp>
      <p:sp>
        <p:nvSpPr>
          <p:cNvPr id="3" name="TextBox 2"/>
          <p:cNvSpPr txBox="1"/>
          <p:nvPr/>
        </p:nvSpPr>
        <p:spPr>
          <a:xfrm>
            <a:off x="775334" y="980728"/>
            <a:ext cx="746907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Tahoma"/>
                <a:ea typeface="+mn-ea"/>
                <a:cs typeface="+mn-cs"/>
              </a:rPr>
              <a:t>Interconnected set of 3D-stacked </a:t>
            </a:r>
            <a:r>
              <a:rPr kumimoji="0" lang="en-US" sz="1800" b="0" i="0" u="none" strike="noStrike" kern="1200" cap="none" spc="0" normalizeH="0" baseline="0" noProof="0" dirty="0" err="1">
                <a:ln>
                  <a:noFill/>
                </a:ln>
                <a:solidFill>
                  <a:srgbClr val="0000FF"/>
                </a:solidFill>
                <a:effectLst/>
                <a:uLnTx/>
                <a:uFillTx/>
                <a:latin typeface="Tahoma"/>
                <a:ea typeface="+mn-ea"/>
                <a:cs typeface="+mn-cs"/>
              </a:rPr>
              <a:t>memory+logic</a:t>
            </a:r>
            <a:r>
              <a:rPr kumimoji="0" lang="en-US" sz="1800" b="0" i="0" u="none" strike="noStrike" kern="1200" cap="none" spc="0" normalizeH="0" baseline="0" noProof="0" dirty="0">
                <a:ln>
                  <a:noFill/>
                </a:ln>
                <a:solidFill>
                  <a:srgbClr val="0000FF"/>
                </a:solidFill>
                <a:effectLst/>
                <a:uLnTx/>
                <a:uFillTx/>
                <a:latin typeface="Tahoma"/>
                <a:ea typeface="+mn-ea"/>
                <a:cs typeface="+mn-cs"/>
              </a:rPr>
              <a:t> chips with simple cores</a:t>
            </a:r>
          </a:p>
        </p:txBody>
      </p:sp>
      <p:sp>
        <p:nvSpPr>
          <p:cNvPr id="5" name="TextBox 4"/>
          <p:cNvSpPr txBox="1"/>
          <p:nvPr/>
        </p:nvSpPr>
        <p:spPr>
          <a:xfrm>
            <a:off x="5868144" y="2204864"/>
            <a:ext cx="7958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D5494"/>
                </a:solidFill>
                <a:effectLst/>
                <a:uLnTx/>
                <a:uFillTx/>
                <a:latin typeface="Tahoma"/>
                <a:ea typeface="+mn-ea"/>
                <a:cs typeface="+mn-cs"/>
              </a:rPr>
              <a:t>Logic</a:t>
            </a:r>
          </a:p>
        </p:txBody>
      </p:sp>
      <p:sp>
        <p:nvSpPr>
          <p:cNvPr id="511" name="TextBox 510"/>
          <p:cNvSpPr txBox="1"/>
          <p:nvPr/>
        </p:nvSpPr>
        <p:spPr>
          <a:xfrm>
            <a:off x="5796136" y="1700808"/>
            <a:ext cx="11234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5B62F"/>
                </a:solidFill>
                <a:effectLst/>
                <a:uLnTx/>
                <a:uFillTx/>
                <a:latin typeface="Tahoma"/>
                <a:ea typeface="+mn-ea"/>
                <a:cs typeface="+mn-cs"/>
              </a:rPr>
              <a:t>Memory</a:t>
            </a:r>
          </a:p>
        </p:txBody>
      </p:sp>
      <p:sp>
        <p:nvSpPr>
          <p:cNvPr id="513" name="TextBox 512"/>
          <p:cNvSpPr txBox="1"/>
          <p:nvPr/>
        </p:nvSpPr>
        <p:spPr>
          <a:xfrm>
            <a:off x="1224136" y="6453336"/>
            <a:ext cx="774035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ahoma"/>
                <a:ea typeface="+mn-ea"/>
                <a:cs typeface="+mn-cs"/>
              </a:rPr>
              <a:t>Ahn+, “</a:t>
            </a:r>
            <a:r>
              <a:rPr kumimoji="0" lang="en-US" sz="1400" b="0" i="0" u="none" strike="noStrike" kern="1200" cap="none" spc="0" normalizeH="0" baseline="0" noProof="0" dirty="0">
                <a:ln>
                  <a:noFill/>
                </a:ln>
                <a:solidFill>
                  <a:srgbClr val="0000FF"/>
                </a:solidFill>
                <a:effectLst/>
                <a:uLnTx/>
                <a:uFillTx/>
                <a:latin typeface="Tahoma"/>
                <a:ea typeface="+mn-ea"/>
                <a:cs typeface="+mn-cs"/>
              </a:rPr>
              <a:t>A Scalable Processing-in-Memory Accelerator for Parallel Graph Processing</a:t>
            </a:r>
            <a:r>
              <a:rPr kumimoji="0" lang="en-US" sz="1400" b="0" i="0" u="none" strike="noStrike" kern="1200" cap="none" spc="0" normalizeH="0" baseline="0" noProof="0" dirty="0">
                <a:ln>
                  <a:noFill/>
                </a:ln>
                <a:solidFill>
                  <a:srgbClr val="000000"/>
                </a:solidFill>
                <a:effectLst/>
                <a:uLnTx/>
                <a:uFillTx/>
                <a:latin typeface="Tahoma"/>
                <a:ea typeface="+mn-ea"/>
                <a:cs typeface="+mn-cs"/>
              </a:rPr>
              <a:t>” ISCA 2015.</a:t>
            </a:r>
          </a:p>
        </p:txBody>
      </p:sp>
    </p:spTree>
    <p:extLst>
      <p:ext uri="{BB962C8B-B14F-4D97-AF65-F5344CB8AC3E}">
        <p14:creationId xmlns:p14="http://schemas.microsoft.com/office/powerpoint/2010/main" val="3143248922"/>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Box 510"/>
          <p:cNvSpPr txBox="1"/>
          <p:nvPr/>
        </p:nvSpPr>
        <p:spPr>
          <a:xfrm>
            <a:off x="5868144" y="2204864"/>
            <a:ext cx="7958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D5494"/>
                </a:solidFill>
                <a:effectLst/>
                <a:uLnTx/>
                <a:uFillTx/>
                <a:latin typeface="Tahoma"/>
                <a:ea typeface="+mn-ea"/>
                <a:cs typeface="+mn-cs"/>
              </a:rPr>
              <a:t>Logic</a:t>
            </a:r>
          </a:p>
        </p:txBody>
      </p:sp>
      <p:sp>
        <p:nvSpPr>
          <p:cNvPr id="512" name="TextBox 511"/>
          <p:cNvSpPr txBox="1"/>
          <p:nvPr/>
        </p:nvSpPr>
        <p:spPr>
          <a:xfrm>
            <a:off x="5796136" y="1700808"/>
            <a:ext cx="11234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5B62F"/>
                </a:solidFill>
                <a:effectLst/>
                <a:uLnTx/>
                <a:uFillTx/>
                <a:latin typeface="Tahoma"/>
                <a:ea typeface="+mn-ea"/>
                <a:cs typeface="+mn-cs"/>
              </a:rPr>
              <a:t>Memory</a:t>
            </a:r>
          </a:p>
        </p:txBody>
      </p:sp>
      <p:sp>
        <p:nvSpPr>
          <p:cNvPr id="2" name="Title 1"/>
          <p:cNvSpPr>
            <a:spLocks noGrp="1"/>
          </p:cNvSpPr>
          <p:nvPr>
            <p:ph type="title"/>
          </p:nvPr>
        </p:nvSpPr>
        <p:spPr/>
        <p:txBody>
          <a:bodyPr/>
          <a:lstStyle/>
          <a:p>
            <a:r>
              <a:rPr lang="en-US" dirty="0" err="1"/>
              <a:t>Tesseract</a:t>
            </a:r>
            <a:r>
              <a:rPr lang="en-US" dirty="0"/>
              <a:t> System for Graph Processing</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258" name="Picture 2" descr="http://www.extremetech.com/wp-content/uploads/2013/09/hybrid_memory_cube.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01620" y="1340768"/>
            <a:ext cx="3383774" cy="242955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59" name="그룹 137"/>
          <p:cNvGrpSpPr/>
          <p:nvPr/>
        </p:nvGrpSpPr>
        <p:grpSpPr>
          <a:xfrm>
            <a:off x="2960548" y="2386982"/>
            <a:ext cx="2890319" cy="3322913"/>
            <a:chOff x="2540320" y="2698376"/>
            <a:chExt cx="2890319" cy="3322913"/>
          </a:xfrm>
        </p:grpSpPr>
        <p:cxnSp>
          <p:nvCxnSpPr>
            <p:cNvPr id="260" name="직선 연결선 64"/>
            <p:cNvCxnSpPr/>
            <p:nvPr/>
          </p:nvCxnSpPr>
          <p:spPr>
            <a:xfrm>
              <a:off x="2540320" y="3008078"/>
              <a:ext cx="101813" cy="990596"/>
            </a:xfrm>
            <a:prstGeom prst="line">
              <a:avLst/>
            </a:prstGeom>
            <a:noFill/>
            <a:ln w="9525" cap="flat" cmpd="sng" algn="ctr">
              <a:solidFill>
                <a:sysClr val="windowText" lastClr="000000"/>
              </a:solidFill>
              <a:prstDash val="dash"/>
            </a:ln>
            <a:effectLst/>
          </p:spPr>
        </p:cxnSp>
        <p:cxnSp>
          <p:nvCxnSpPr>
            <p:cNvPr id="261" name="직선 연결선 67"/>
            <p:cNvCxnSpPr/>
            <p:nvPr/>
          </p:nvCxnSpPr>
          <p:spPr>
            <a:xfrm flipH="1">
              <a:off x="5107196" y="2698376"/>
              <a:ext cx="323443" cy="1300298"/>
            </a:xfrm>
            <a:prstGeom prst="line">
              <a:avLst/>
            </a:prstGeom>
            <a:noFill/>
            <a:ln w="9525" cap="flat" cmpd="sng" algn="ctr">
              <a:solidFill>
                <a:sysClr val="windowText" lastClr="000000"/>
              </a:solidFill>
              <a:prstDash val="dash"/>
            </a:ln>
            <a:effectLst/>
          </p:spPr>
        </p:cxnSp>
        <p:grpSp>
          <p:nvGrpSpPr>
            <p:cNvPr id="262" name="그룹 85"/>
            <p:cNvGrpSpPr/>
            <p:nvPr/>
          </p:nvGrpSpPr>
          <p:grpSpPr>
            <a:xfrm>
              <a:off x="2542515" y="3916837"/>
              <a:ext cx="2664295" cy="2104452"/>
              <a:chOff x="3275856" y="3916837"/>
              <a:chExt cx="2664295" cy="2104452"/>
            </a:xfrm>
          </p:grpSpPr>
          <p:sp>
            <p:nvSpPr>
              <p:cNvPr id="263" name="직사각형 4"/>
              <p:cNvSpPr/>
              <p:nvPr/>
            </p:nvSpPr>
            <p:spPr>
              <a:xfrm>
                <a:off x="3375473" y="3998674"/>
                <a:ext cx="2465060" cy="2022615"/>
              </a:xfrm>
              <a:prstGeom prst="rect">
                <a:avLst/>
              </a:prstGeom>
              <a:solidFill>
                <a:sysClr val="window" lastClr="FFFFFF"/>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grpSp>
            <p:nvGrpSpPr>
              <p:cNvPr id="264" name="그룹 84"/>
              <p:cNvGrpSpPr/>
              <p:nvPr/>
            </p:nvGrpSpPr>
            <p:grpSpPr>
              <a:xfrm>
                <a:off x="3501888" y="3916837"/>
                <a:ext cx="2212233" cy="2010654"/>
                <a:chOff x="3501887" y="3916837"/>
                <a:chExt cx="2212233" cy="2010654"/>
              </a:xfrm>
            </p:grpSpPr>
            <p:grpSp>
              <p:nvGrpSpPr>
                <p:cNvPr id="267" name="그룹 49"/>
                <p:cNvGrpSpPr/>
                <p:nvPr/>
              </p:nvGrpSpPr>
              <p:grpSpPr>
                <a:xfrm flipV="1">
                  <a:off x="3627842" y="5167522"/>
                  <a:ext cx="64123" cy="489852"/>
                  <a:chOff x="3491880" y="4419110"/>
                  <a:chExt cx="73052" cy="558062"/>
                </a:xfrm>
              </p:grpSpPr>
              <p:cxnSp>
                <p:nvCxnSpPr>
                  <p:cNvPr id="310" name="직선 화살표 연결선 50"/>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11" name="직선 화살표 연결선 51"/>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68" name="그룹 52"/>
                <p:cNvGrpSpPr/>
                <p:nvPr/>
              </p:nvGrpSpPr>
              <p:grpSpPr>
                <a:xfrm flipV="1">
                  <a:off x="4070289" y="5167522"/>
                  <a:ext cx="64123" cy="489852"/>
                  <a:chOff x="3491880" y="4419110"/>
                  <a:chExt cx="73052" cy="558062"/>
                </a:xfrm>
              </p:grpSpPr>
              <p:cxnSp>
                <p:nvCxnSpPr>
                  <p:cNvPr id="308" name="직선 화살표 연결선 53"/>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9" name="직선 화살표 연결선 54"/>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69" name="그룹 55"/>
                <p:cNvGrpSpPr/>
                <p:nvPr/>
              </p:nvGrpSpPr>
              <p:grpSpPr>
                <a:xfrm flipV="1">
                  <a:off x="4512736" y="5167522"/>
                  <a:ext cx="64123" cy="489852"/>
                  <a:chOff x="3491880" y="4419110"/>
                  <a:chExt cx="73052" cy="558062"/>
                </a:xfrm>
              </p:grpSpPr>
              <p:cxnSp>
                <p:nvCxnSpPr>
                  <p:cNvPr id="306" name="직선 화살표 연결선 56"/>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7" name="직선 화살표 연결선 57"/>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0" name="그룹 58"/>
                <p:cNvGrpSpPr/>
                <p:nvPr/>
              </p:nvGrpSpPr>
              <p:grpSpPr>
                <a:xfrm flipV="1">
                  <a:off x="5524042" y="5167522"/>
                  <a:ext cx="64123" cy="489852"/>
                  <a:chOff x="3491880" y="4419110"/>
                  <a:chExt cx="73052" cy="558062"/>
                </a:xfrm>
              </p:grpSpPr>
              <p:cxnSp>
                <p:nvCxnSpPr>
                  <p:cNvPr id="304" name="직선 화살표 연결선 59"/>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5" name="직선 화살표 연결선 60"/>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1" name="그룹 39"/>
                <p:cNvGrpSpPr/>
                <p:nvPr/>
              </p:nvGrpSpPr>
              <p:grpSpPr>
                <a:xfrm>
                  <a:off x="3627842" y="4362113"/>
                  <a:ext cx="64123" cy="489852"/>
                  <a:chOff x="3491880" y="4419110"/>
                  <a:chExt cx="73052" cy="558062"/>
                </a:xfrm>
              </p:grpSpPr>
              <p:cxnSp>
                <p:nvCxnSpPr>
                  <p:cNvPr id="302" name="직선 화살표 연결선 33"/>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3" name="직선 화살표 연결선 35"/>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2" name="그룹 40"/>
                <p:cNvGrpSpPr/>
                <p:nvPr/>
              </p:nvGrpSpPr>
              <p:grpSpPr>
                <a:xfrm>
                  <a:off x="4070289" y="4362113"/>
                  <a:ext cx="64123" cy="489852"/>
                  <a:chOff x="3491880" y="4419110"/>
                  <a:chExt cx="73052" cy="558062"/>
                </a:xfrm>
              </p:grpSpPr>
              <p:cxnSp>
                <p:nvCxnSpPr>
                  <p:cNvPr id="300" name="직선 화살표 연결선 41"/>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1" name="직선 화살표 연결선 42"/>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3" name="그룹 43"/>
                <p:cNvGrpSpPr/>
                <p:nvPr/>
              </p:nvGrpSpPr>
              <p:grpSpPr>
                <a:xfrm>
                  <a:off x="4512736" y="4362113"/>
                  <a:ext cx="64123" cy="489852"/>
                  <a:chOff x="3491880" y="4419110"/>
                  <a:chExt cx="73052" cy="558062"/>
                </a:xfrm>
              </p:grpSpPr>
              <p:cxnSp>
                <p:nvCxnSpPr>
                  <p:cNvPr id="298" name="직선 화살표 연결선 44"/>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299" name="직선 화살표 연결선 45"/>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4" name="그룹 46"/>
                <p:cNvGrpSpPr/>
                <p:nvPr/>
              </p:nvGrpSpPr>
              <p:grpSpPr>
                <a:xfrm>
                  <a:off x="5524042" y="4362113"/>
                  <a:ext cx="64123" cy="489852"/>
                  <a:chOff x="3491880" y="4419110"/>
                  <a:chExt cx="73052" cy="558062"/>
                </a:xfrm>
              </p:grpSpPr>
              <p:cxnSp>
                <p:nvCxnSpPr>
                  <p:cNvPr id="296" name="직선 화살표 연결선 47"/>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297" name="직선 화살표 연결선 48"/>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sp>
              <p:nvSpPr>
                <p:cNvPr id="275" name="직사각형 6"/>
                <p:cNvSpPr/>
                <p:nvPr/>
              </p:nvSpPr>
              <p:spPr>
                <a:xfrm>
                  <a:off x="3501887"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6" name="직사각형 7"/>
                <p:cNvSpPr/>
                <p:nvPr/>
              </p:nvSpPr>
              <p:spPr>
                <a:xfrm>
                  <a:off x="3944334"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7" name="직사각형 8"/>
                <p:cNvSpPr/>
                <p:nvPr/>
              </p:nvSpPr>
              <p:spPr>
                <a:xfrm>
                  <a:off x="4386781"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8" name="직사각형 11"/>
                <p:cNvSpPr/>
                <p:nvPr/>
              </p:nvSpPr>
              <p:spPr>
                <a:xfrm>
                  <a:off x="3501887"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9" name="직사각형 12"/>
                <p:cNvSpPr/>
                <p:nvPr/>
              </p:nvSpPr>
              <p:spPr>
                <a:xfrm>
                  <a:off x="3944334"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0" name="직사각형 13"/>
                <p:cNvSpPr/>
                <p:nvPr/>
              </p:nvSpPr>
              <p:spPr>
                <a:xfrm>
                  <a:off x="4386781"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1" name="직사각형 15"/>
                <p:cNvSpPr/>
                <p:nvPr/>
              </p:nvSpPr>
              <p:spPr>
                <a:xfrm>
                  <a:off x="3501887"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2" name="직사각형 16"/>
                <p:cNvSpPr/>
                <p:nvPr/>
              </p:nvSpPr>
              <p:spPr>
                <a:xfrm>
                  <a:off x="3944334"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3" name="직사각형 17"/>
                <p:cNvSpPr/>
                <p:nvPr/>
              </p:nvSpPr>
              <p:spPr>
                <a:xfrm>
                  <a:off x="4386781"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4" name="직사각형 19"/>
                <p:cNvSpPr/>
                <p:nvPr/>
              </p:nvSpPr>
              <p:spPr>
                <a:xfrm>
                  <a:off x="3501887"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5" name="직사각형 20"/>
                <p:cNvSpPr/>
                <p:nvPr/>
              </p:nvSpPr>
              <p:spPr>
                <a:xfrm>
                  <a:off x="3944334"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6" name="직사각형 21"/>
                <p:cNvSpPr/>
                <p:nvPr/>
              </p:nvSpPr>
              <p:spPr>
                <a:xfrm>
                  <a:off x="4386781"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7" name="직사각형 5"/>
                <p:cNvSpPr/>
                <p:nvPr/>
              </p:nvSpPr>
              <p:spPr>
                <a:xfrm>
                  <a:off x="3501887" y="4851965"/>
                  <a:ext cx="2212233" cy="316034"/>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Crossbar Network</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8" name="직사각형 9"/>
                <p:cNvSpPr/>
                <p:nvPr/>
              </p:nvSpPr>
              <p:spPr>
                <a:xfrm>
                  <a:off x="5398087"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9" name="직사각형 14"/>
                <p:cNvSpPr/>
                <p:nvPr/>
              </p:nvSpPr>
              <p:spPr>
                <a:xfrm>
                  <a:off x="5398087" y="44806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0" name="직사각형 18"/>
                <p:cNvSpPr/>
                <p:nvPr/>
              </p:nvSpPr>
              <p:spPr>
                <a:xfrm>
                  <a:off x="5398087"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1" name="직사각형 22"/>
                <p:cNvSpPr/>
                <p:nvPr/>
              </p:nvSpPr>
              <p:spPr>
                <a:xfrm>
                  <a:off x="5398087"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2" name="TextBox 291"/>
                <p:cNvSpPr txBox="1"/>
                <p:nvPr/>
              </p:nvSpPr>
              <p:spPr>
                <a:xfrm>
                  <a:off x="4860355" y="3916837"/>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3" name="TextBox 292"/>
                <p:cNvSpPr txBox="1"/>
                <p:nvPr/>
              </p:nvSpPr>
              <p:spPr>
                <a:xfrm>
                  <a:off x="4860355" y="4297315"/>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4" name="TextBox 293"/>
                <p:cNvSpPr txBox="1"/>
                <p:nvPr/>
              </p:nvSpPr>
              <p:spPr>
                <a:xfrm>
                  <a:off x="4860355" y="5096119"/>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5" name="TextBox 294"/>
                <p:cNvSpPr txBox="1"/>
                <p:nvPr/>
              </p:nvSpPr>
              <p:spPr>
                <a:xfrm>
                  <a:off x="4860355" y="5465826"/>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cxnSp>
            <p:nvCxnSpPr>
              <p:cNvPr id="265" name="직선 화살표 연결선 78"/>
              <p:cNvCxnSpPr/>
              <p:nvPr/>
            </p:nvCxnSpPr>
            <p:spPr>
              <a:xfrm flipH="1">
                <a:off x="3275856" y="5013177"/>
                <a:ext cx="226031" cy="0"/>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cxnSp>
            <p:nvCxnSpPr>
              <p:cNvPr id="266" name="직선 화살표 연결선 83"/>
              <p:cNvCxnSpPr/>
              <p:nvPr/>
            </p:nvCxnSpPr>
            <p:spPr>
              <a:xfrm flipH="1">
                <a:off x="5714120" y="5015083"/>
                <a:ext cx="226031" cy="0"/>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grpSp>
        <p:nvGrpSpPr>
          <p:cNvPr id="312" name="그룹 138"/>
          <p:cNvGrpSpPr/>
          <p:nvPr/>
        </p:nvGrpSpPr>
        <p:grpSpPr>
          <a:xfrm>
            <a:off x="5397217" y="3068960"/>
            <a:ext cx="3568497" cy="2986186"/>
            <a:chOff x="5277803" y="2315022"/>
            <a:chExt cx="3568497" cy="2986186"/>
          </a:xfrm>
        </p:grpSpPr>
        <p:grpSp>
          <p:nvGrpSpPr>
            <p:cNvPr id="313" name="그룹 131"/>
            <p:cNvGrpSpPr/>
            <p:nvPr/>
          </p:nvGrpSpPr>
          <p:grpSpPr>
            <a:xfrm>
              <a:off x="5860114" y="2315022"/>
              <a:ext cx="2986186" cy="2986186"/>
              <a:chOff x="5700614" y="2176524"/>
              <a:chExt cx="2986186" cy="2986186"/>
            </a:xfrm>
          </p:grpSpPr>
          <p:sp>
            <p:nvSpPr>
              <p:cNvPr id="316" name="직사각형 86"/>
              <p:cNvSpPr/>
              <p:nvPr/>
            </p:nvSpPr>
            <p:spPr>
              <a:xfrm>
                <a:off x="5700614" y="2176524"/>
                <a:ext cx="2986186" cy="2986186"/>
              </a:xfrm>
              <a:prstGeom prst="rect">
                <a:avLst/>
              </a:prstGeom>
              <a:solidFill>
                <a:sysClr val="window" lastClr="FFFFFF"/>
              </a:solidFill>
              <a:ln w="25400" cap="flat" cmpd="sng" algn="ctr">
                <a:solidFill>
                  <a:srgbClr val="5DA5D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17" name="직사각형 87"/>
              <p:cNvSpPr/>
              <p:nvPr/>
            </p:nvSpPr>
            <p:spPr>
              <a:xfrm>
                <a:off x="8110736" y="2346491"/>
                <a:ext cx="432048" cy="2075090"/>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DRAM Controller</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18" name="직사각형 88"/>
              <p:cNvSpPr/>
              <p:nvPr/>
            </p:nvSpPr>
            <p:spPr>
              <a:xfrm>
                <a:off x="8110736" y="4589673"/>
                <a:ext cx="432048" cy="404944"/>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NI</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319" name="직선 화살표 연결선 97"/>
              <p:cNvCxnSpPr>
                <a:stCxn id="318" idx="0"/>
                <a:endCxn id="317" idx="2"/>
              </p:cNvCxnSpPr>
              <p:nvPr/>
            </p:nvCxnSpPr>
            <p:spPr>
              <a:xfrm flipV="1">
                <a:off x="8326760" y="4421581"/>
                <a:ext cx="0" cy="168092"/>
              </a:xfrm>
              <a:prstGeom prst="straightConnector1">
                <a:avLst/>
              </a:prstGeom>
              <a:noFill/>
              <a:ln w="9525" cap="flat" cmpd="sng" algn="ctr">
                <a:solidFill>
                  <a:srgbClr val="5DA5DA">
                    <a:shade val="95000"/>
                    <a:satMod val="105000"/>
                  </a:srgbClr>
                </a:solidFill>
                <a:prstDash val="solid"/>
                <a:headEnd type="triangle"/>
                <a:tailEnd type="triangle"/>
              </a:ln>
              <a:effectLst/>
            </p:spPr>
          </p:cxnSp>
        </p:grpSp>
        <p:cxnSp>
          <p:nvCxnSpPr>
            <p:cNvPr id="314" name="직선 연결선 127"/>
            <p:cNvCxnSpPr/>
            <p:nvPr/>
          </p:nvCxnSpPr>
          <p:spPr>
            <a:xfrm flipV="1">
              <a:off x="5280614" y="2315022"/>
              <a:ext cx="583876" cy="1104125"/>
            </a:xfrm>
            <a:prstGeom prst="line">
              <a:avLst/>
            </a:prstGeom>
            <a:noFill/>
            <a:ln w="9525" cap="flat" cmpd="sng" algn="ctr">
              <a:solidFill>
                <a:srgbClr val="5DA5DA">
                  <a:shade val="95000"/>
                  <a:satMod val="105000"/>
                </a:srgbClr>
              </a:solidFill>
              <a:prstDash val="dash"/>
            </a:ln>
            <a:effectLst/>
          </p:spPr>
        </p:cxnSp>
        <p:cxnSp>
          <p:nvCxnSpPr>
            <p:cNvPr id="315" name="직선 연결선 128"/>
            <p:cNvCxnSpPr/>
            <p:nvPr/>
          </p:nvCxnSpPr>
          <p:spPr>
            <a:xfrm>
              <a:off x="5277803" y="3668121"/>
              <a:ext cx="580861" cy="1633087"/>
            </a:xfrm>
            <a:prstGeom prst="line">
              <a:avLst/>
            </a:prstGeom>
            <a:noFill/>
            <a:ln w="9525" cap="flat" cmpd="sng" algn="ctr">
              <a:solidFill>
                <a:srgbClr val="5DA5DA">
                  <a:shade val="95000"/>
                  <a:satMod val="105000"/>
                </a:srgbClr>
              </a:solidFill>
              <a:prstDash val="dash"/>
            </a:ln>
            <a:effectLst/>
          </p:spPr>
        </p:cxnSp>
      </p:grpSp>
      <p:grpSp>
        <p:nvGrpSpPr>
          <p:cNvPr id="320" name="그룹 132"/>
          <p:cNvGrpSpPr/>
          <p:nvPr/>
        </p:nvGrpSpPr>
        <p:grpSpPr>
          <a:xfrm>
            <a:off x="6127920" y="3238927"/>
            <a:ext cx="2261730" cy="2648562"/>
            <a:chOff x="5849006" y="2346491"/>
            <a:chExt cx="2261730" cy="2648562"/>
          </a:xfrm>
        </p:grpSpPr>
        <p:sp>
          <p:nvSpPr>
            <p:cNvPr id="321" name="직사각형 89"/>
            <p:cNvSpPr/>
            <p:nvPr/>
          </p:nvSpPr>
          <p:spPr>
            <a:xfrm>
              <a:off x="5849006" y="2346491"/>
              <a:ext cx="2079267" cy="774399"/>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Calibri"/>
                  <a:ea typeface="나눔고딕"/>
                  <a:cs typeface="+mn-cs"/>
                </a:rPr>
                <a:t>In-Order Core</a:t>
              </a:r>
              <a:endParaRPr kumimoji="0" lang="ko-KR" altLang="en-US" sz="20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2" name="직사각형 90"/>
            <p:cNvSpPr/>
            <p:nvPr/>
          </p:nvSpPr>
          <p:spPr>
            <a:xfrm>
              <a:off x="5849006" y="4589673"/>
              <a:ext cx="2079267" cy="405380"/>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Message Queue</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3" name="직사각형 91"/>
            <p:cNvSpPr/>
            <p:nvPr/>
          </p:nvSpPr>
          <p:spPr>
            <a:xfrm>
              <a:off x="6882913" y="3280649"/>
              <a:ext cx="1045360" cy="610202"/>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PF Buffer</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4" name="직사각형 92"/>
            <p:cNvSpPr/>
            <p:nvPr/>
          </p:nvSpPr>
          <p:spPr>
            <a:xfrm>
              <a:off x="6882913" y="4047202"/>
              <a:ext cx="1045360" cy="374697"/>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MTP</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5" name="직사각형 93"/>
            <p:cNvSpPr/>
            <p:nvPr/>
          </p:nvSpPr>
          <p:spPr>
            <a:xfrm>
              <a:off x="6240328" y="3280650"/>
              <a:ext cx="460122" cy="610202"/>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LP</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326" name="직선 화살표 연결선 95"/>
            <p:cNvCxnSpPr/>
            <p:nvPr/>
          </p:nvCxnSpPr>
          <p:spPr>
            <a:xfrm>
              <a:off x="6028727" y="3120890"/>
              <a:ext cx="0" cy="1468783"/>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27" name="직선 화살표 연결선 98"/>
            <p:cNvCxnSpPr>
              <a:stCxn id="318" idx="1"/>
              <a:endCxn id="322" idx="3"/>
            </p:cNvCxnSpPr>
            <p:nvPr/>
          </p:nvCxnSpPr>
          <p:spPr>
            <a:xfrm flipH="1">
              <a:off x="7928273" y="4792145"/>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28" name="직선 화살표 연결선 106"/>
            <p:cNvCxnSpPr/>
            <p:nvPr/>
          </p:nvCxnSpPr>
          <p:spPr>
            <a:xfrm flipV="1">
              <a:off x="7405593" y="4420547"/>
              <a:ext cx="0" cy="169126"/>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29" name="직선 화살표 연결선 109"/>
            <p:cNvCxnSpPr>
              <a:stCxn id="324" idx="0"/>
              <a:endCxn id="323" idx="2"/>
            </p:cNvCxnSpPr>
            <p:nvPr/>
          </p:nvCxnSpPr>
          <p:spPr>
            <a:xfrm flipV="1">
              <a:off x="7405593" y="3890851"/>
              <a:ext cx="0" cy="156351"/>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0" name="직선 화살표 연결선 113"/>
            <p:cNvCxnSpPr/>
            <p:nvPr/>
          </p:nvCxnSpPr>
          <p:spPr>
            <a:xfrm flipV="1">
              <a:off x="7405593" y="3120890"/>
              <a:ext cx="0" cy="159760"/>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1" name="직선 화살표 연결선 115"/>
            <p:cNvCxnSpPr/>
            <p:nvPr/>
          </p:nvCxnSpPr>
          <p:spPr>
            <a:xfrm>
              <a:off x="6470389" y="3120890"/>
              <a:ext cx="0" cy="159760"/>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2" name="직선 화살표 연결선 116"/>
            <p:cNvCxnSpPr>
              <a:stCxn id="325" idx="3"/>
              <a:endCxn id="323" idx="1"/>
            </p:cNvCxnSpPr>
            <p:nvPr/>
          </p:nvCxnSpPr>
          <p:spPr>
            <a:xfrm flipV="1">
              <a:off x="6700450" y="3585750"/>
              <a:ext cx="182463" cy="1"/>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3" name="직선 화살표 연결선 123"/>
            <p:cNvCxnSpPr/>
            <p:nvPr/>
          </p:nvCxnSpPr>
          <p:spPr>
            <a:xfrm flipH="1">
              <a:off x="7928273" y="3594266"/>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34" name="직선 화살표 연결선 124"/>
            <p:cNvCxnSpPr/>
            <p:nvPr/>
          </p:nvCxnSpPr>
          <p:spPr>
            <a:xfrm flipH="1">
              <a:off x="7928273" y="2733472"/>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grpSp>
      <p:grpSp>
        <p:nvGrpSpPr>
          <p:cNvPr id="335" name="그룹 583"/>
          <p:cNvGrpSpPr/>
          <p:nvPr/>
        </p:nvGrpSpPr>
        <p:grpSpPr>
          <a:xfrm>
            <a:off x="318817" y="3704795"/>
            <a:ext cx="2747113" cy="2348991"/>
            <a:chOff x="211357" y="3318585"/>
            <a:chExt cx="2747113" cy="2348991"/>
          </a:xfrm>
        </p:grpSpPr>
        <p:grpSp>
          <p:nvGrpSpPr>
            <p:cNvPr id="336" name="그룹 576"/>
            <p:cNvGrpSpPr/>
            <p:nvPr/>
          </p:nvGrpSpPr>
          <p:grpSpPr>
            <a:xfrm>
              <a:off x="211357" y="3468326"/>
              <a:ext cx="2199540" cy="2199250"/>
              <a:chOff x="288170" y="3573016"/>
              <a:chExt cx="2199540" cy="2199250"/>
            </a:xfrm>
          </p:grpSpPr>
          <p:grpSp>
            <p:nvGrpSpPr>
              <p:cNvPr id="339" name="그룹 337"/>
              <p:cNvGrpSpPr/>
              <p:nvPr/>
            </p:nvGrpSpPr>
            <p:grpSpPr>
              <a:xfrm>
                <a:off x="288170" y="3573016"/>
                <a:ext cx="2199540" cy="456333"/>
                <a:chOff x="288170" y="3573016"/>
                <a:chExt cx="2199540" cy="456333"/>
              </a:xfrm>
            </p:grpSpPr>
            <p:grpSp>
              <p:nvGrpSpPr>
                <p:cNvPr id="462" name="그룹 315"/>
                <p:cNvGrpSpPr/>
                <p:nvPr/>
              </p:nvGrpSpPr>
              <p:grpSpPr>
                <a:xfrm>
                  <a:off x="288170" y="3573016"/>
                  <a:ext cx="457200" cy="456333"/>
                  <a:chOff x="288170" y="3573016"/>
                  <a:chExt cx="457200" cy="456333"/>
                </a:xfrm>
              </p:grpSpPr>
              <p:sp>
                <p:nvSpPr>
                  <p:cNvPr id="484" name="직사각형 145"/>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5" name="직사각형 147"/>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6" name="직사각형 148"/>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7" name="직사각형 15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8" name="직사각형 15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9" name="직사각형 15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3" name="그룹 316"/>
                <p:cNvGrpSpPr/>
                <p:nvPr/>
              </p:nvGrpSpPr>
              <p:grpSpPr>
                <a:xfrm>
                  <a:off x="868950" y="3573016"/>
                  <a:ext cx="457200" cy="456333"/>
                  <a:chOff x="288170" y="3573016"/>
                  <a:chExt cx="457200" cy="456333"/>
                </a:xfrm>
              </p:grpSpPr>
              <p:sp>
                <p:nvSpPr>
                  <p:cNvPr id="478" name="직사각형 317"/>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9" name="직사각형 318"/>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0" name="직사각형 319"/>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1" name="직사각형 32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2" name="직사각형 32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3" name="직사각형 32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4" name="그룹 323"/>
                <p:cNvGrpSpPr/>
                <p:nvPr/>
              </p:nvGrpSpPr>
              <p:grpSpPr>
                <a:xfrm>
                  <a:off x="1449730" y="3573016"/>
                  <a:ext cx="457200" cy="456333"/>
                  <a:chOff x="288170" y="3573016"/>
                  <a:chExt cx="457200" cy="456333"/>
                </a:xfrm>
              </p:grpSpPr>
              <p:sp>
                <p:nvSpPr>
                  <p:cNvPr id="472" name="직사각형 324"/>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3" name="직사각형 325"/>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4" name="직사각형 326"/>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5" name="직사각형 327"/>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6" name="직사각형 328"/>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7" name="직사각형 329"/>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5" name="그룹 330"/>
                <p:cNvGrpSpPr/>
                <p:nvPr/>
              </p:nvGrpSpPr>
              <p:grpSpPr>
                <a:xfrm>
                  <a:off x="2030510" y="3573016"/>
                  <a:ext cx="457200" cy="456333"/>
                  <a:chOff x="288170" y="3573016"/>
                  <a:chExt cx="457200" cy="456333"/>
                </a:xfrm>
              </p:grpSpPr>
              <p:sp>
                <p:nvSpPr>
                  <p:cNvPr id="466" name="직사각형 33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7" name="직사각형 33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8" name="직사각형 33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9" name="직사각형 33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0" name="직사각형 33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1" name="직사각형 33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0" name="그룹 338"/>
              <p:cNvGrpSpPr/>
              <p:nvPr/>
            </p:nvGrpSpPr>
            <p:grpSpPr>
              <a:xfrm>
                <a:off x="288170" y="4153087"/>
                <a:ext cx="2199540" cy="456333"/>
                <a:chOff x="288170" y="3573016"/>
                <a:chExt cx="2199540" cy="456333"/>
              </a:xfrm>
            </p:grpSpPr>
            <p:grpSp>
              <p:nvGrpSpPr>
                <p:cNvPr id="434" name="그룹 339"/>
                <p:cNvGrpSpPr/>
                <p:nvPr/>
              </p:nvGrpSpPr>
              <p:grpSpPr>
                <a:xfrm>
                  <a:off x="288170" y="3573016"/>
                  <a:ext cx="457200" cy="456333"/>
                  <a:chOff x="288170" y="3573016"/>
                  <a:chExt cx="457200" cy="456333"/>
                </a:xfrm>
              </p:grpSpPr>
              <p:sp>
                <p:nvSpPr>
                  <p:cNvPr id="456" name="직사각형 36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7" name="직사각형 36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8" name="직사각형 36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9" name="직사각형 36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0" name="직사각형 36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1" name="직사각형 36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5" name="그룹 340"/>
                <p:cNvGrpSpPr/>
                <p:nvPr/>
              </p:nvGrpSpPr>
              <p:grpSpPr>
                <a:xfrm>
                  <a:off x="868950" y="3573016"/>
                  <a:ext cx="457200" cy="456333"/>
                  <a:chOff x="288170" y="3573016"/>
                  <a:chExt cx="457200" cy="456333"/>
                </a:xfrm>
              </p:grpSpPr>
              <p:sp>
                <p:nvSpPr>
                  <p:cNvPr id="450" name="직사각형 355"/>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1" name="직사각형 356"/>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2" name="직사각형 357"/>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3" name="직사각형 358"/>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4" name="직사각형 359"/>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5" name="직사각형 360"/>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6" name="그룹 341"/>
                <p:cNvGrpSpPr/>
                <p:nvPr/>
              </p:nvGrpSpPr>
              <p:grpSpPr>
                <a:xfrm>
                  <a:off x="1449730" y="3573016"/>
                  <a:ext cx="457200" cy="456333"/>
                  <a:chOff x="288170" y="3573016"/>
                  <a:chExt cx="457200" cy="456333"/>
                </a:xfrm>
              </p:grpSpPr>
              <p:sp>
                <p:nvSpPr>
                  <p:cNvPr id="444" name="직사각형 349"/>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5" name="직사각형 350"/>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6" name="직사각형 351"/>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7" name="직사각형 352"/>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8" name="직사각형 353"/>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9" name="직사각형 354"/>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7" name="그룹 342"/>
                <p:cNvGrpSpPr/>
                <p:nvPr/>
              </p:nvGrpSpPr>
              <p:grpSpPr>
                <a:xfrm>
                  <a:off x="2030510" y="3573016"/>
                  <a:ext cx="457200" cy="456333"/>
                  <a:chOff x="288170" y="3573016"/>
                  <a:chExt cx="457200" cy="456333"/>
                </a:xfrm>
              </p:grpSpPr>
              <p:sp>
                <p:nvSpPr>
                  <p:cNvPr id="438" name="직사각형 343"/>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9" name="직사각형 344"/>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0" name="직사각형 345"/>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1" name="직사각형 346"/>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2" name="직사각형 347"/>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3" name="직사각형 348"/>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1" name="그룹 396"/>
              <p:cNvGrpSpPr/>
              <p:nvPr/>
            </p:nvGrpSpPr>
            <p:grpSpPr>
              <a:xfrm>
                <a:off x="288170" y="4733912"/>
                <a:ext cx="2199540" cy="456333"/>
                <a:chOff x="288170" y="3573016"/>
                <a:chExt cx="2199540" cy="456333"/>
              </a:xfrm>
            </p:grpSpPr>
            <p:grpSp>
              <p:nvGrpSpPr>
                <p:cNvPr id="406" name="그룹 397"/>
                <p:cNvGrpSpPr/>
                <p:nvPr/>
              </p:nvGrpSpPr>
              <p:grpSpPr>
                <a:xfrm>
                  <a:off x="288170" y="3573016"/>
                  <a:ext cx="457200" cy="456333"/>
                  <a:chOff x="288170" y="3573016"/>
                  <a:chExt cx="457200" cy="456333"/>
                </a:xfrm>
              </p:grpSpPr>
              <p:sp>
                <p:nvSpPr>
                  <p:cNvPr id="428" name="직사각형 419"/>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9" name="직사각형 420"/>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0" name="직사각형 421"/>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1" name="직사각형 422"/>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2" name="직사각형 423"/>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3" name="직사각형 424"/>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7" name="그룹 398"/>
                <p:cNvGrpSpPr/>
                <p:nvPr/>
              </p:nvGrpSpPr>
              <p:grpSpPr>
                <a:xfrm>
                  <a:off x="868950" y="3573016"/>
                  <a:ext cx="457200" cy="456333"/>
                  <a:chOff x="288170" y="3573016"/>
                  <a:chExt cx="457200" cy="456333"/>
                </a:xfrm>
              </p:grpSpPr>
              <p:sp>
                <p:nvSpPr>
                  <p:cNvPr id="422" name="직사각형 413"/>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3" name="직사각형 414"/>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4" name="직사각형 415"/>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5" name="직사각형 416"/>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6" name="직사각형 417"/>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7" name="직사각형 418"/>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8" name="그룹 399"/>
                <p:cNvGrpSpPr/>
                <p:nvPr/>
              </p:nvGrpSpPr>
              <p:grpSpPr>
                <a:xfrm>
                  <a:off x="1449730" y="3573016"/>
                  <a:ext cx="457200" cy="456333"/>
                  <a:chOff x="288170" y="3573016"/>
                  <a:chExt cx="457200" cy="456333"/>
                </a:xfrm>
              </p:grpSpPr>
              <p:sp>
                <p:nvSpPr>
                  <p:cNvPr id="416" name="직사각형 407"/>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7" name="직사각형 408"/>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8" name="직사각형 409"/>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9" name="직사각형 41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0" name="직사각형 41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1" name="직사각형 41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9" name="그룹 400"/>
                <p:cNvGrpSpPr/>
                <p:nvPr/>
              </p:nvGrpSpPr>
              <p:grpSpPr>
                <a:xfrm>
                  <a:off x="2030510" y="3573016"/>
                  <a:ext cx="457200" cy="456333"/>
                  <a:chOff x="288170" y="3573016"/>
                  <a:chExt cx="457200" cy="456333"/>
                </a:xfrm>
              </p:grpSpPr>
              <p:sp>
                <p:nvSpPr>
                  <p:cNvPr id="410" name="직사각형 40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1" name="직사각형 40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2" name="직사각형 40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3" name="직사각형 40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4" name="직사각형 40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5" name="직사각형 40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2" name="그룹 425"/>
              <p:cNvGrpSpPr/>
              <p:nvPr/>
            </p:nvGrpSpPr>
            <p:grpSpPr>
              <a:xfrm>
                <a:off x="288170" y="5315933"/>
                <a:ext cx="2199540" cy="456333"/>
                <a:chOff x="288170" y="3573016"/>
                <a:chExt cx="2199540" cy="456333"/>
              </a:xfrm>
            </p:grpSpPr>
            <p:grpSp>
              <p:nvGrpSpPr>
                <p:cNvPr id="378" name="그룹 426"/>
                <p:cNvGrpSpPr/>
                <p:nvPr/>
              </p:nvGrpSpPr>
              <p:grpSpPr>
                <a:xfrm>
                  <a:off x="288170" y="3573016"/>
                  <a:ext cx="457200" cy="456333"/>
                  <a:chOff x="288170" y="3573016"/>
                  <a:chExt cx="457200" cy="456333"/>
                </a:xfrm>
              </p:grpSpPr>
              <p:sp>
                <p:nvSpPr>
                  <p:cNvPr id="400" name="직사각형 448"/>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1" name="직사각형 449"/>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2" name="직사각형 450"/>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3" name="직사각형 451"/>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4" name="직사각형 452"/>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5" name="직사각형 453"/>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79" name="그룹 427"/>
                <p:cNvGrpSpPr/>
                <p:nvPr/>
              </p:nvGrpSpPr>
              <p:grpSpPr>
                <a:xfrm>
                  <a:off x="868950" y="3573016"/>
                  <a:ext cx="457200" cy="456333"/>
                  <a:chOff x="288170" y="3573016"/>
                  <a:chExt cx="457200" cy="456333"/>
                </a:xfrm>
              </p:grpSpPr>
              <p:sp>
                <p:nvSpPr>
                  <p:cNvPr id="394" name="직사각형 442"/>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5" name="직사각형 443"/>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6" name="직사각형 444"/>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7" name="직사각형 445"/>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8" name="직사각형 446"/>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9" name="직사각형 447"/>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80" name="그룹 428"/>
                <p:cNvGrpSpPr/>
                <p:nvPr/>
              </p:nvGrpSpPr>
              <p:grpSpPr>
                <a:xfrm>
                  <a:off x="1449730" y="3573016"/>
                  <a:ext cx="457200" cy="456333"/>
                  <a:chOff x="288170" y="3573016"/>
                  <a:chExt cx="457200" cy="456333"/>
                </a:xfrm>
              </p:grpSpPr>
              <p:sp>
                <p:nvSpPr>
                  <p:cNvPr id="388" name="직사각형 436"/>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9" name="직사각형 437"/>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0" name="직사각형 438"/>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1" name="직사각형 439"/>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2" name="직사각형 440"/>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3" name="직사각형 441"/>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81" name="그룹 429"/>
                <p:cNvGrpSpPr/>
                <p:nvPr/>
              </p:nvGrpSpPr>
              <p:grpSpPr>
                <a:xfrm>
                  <a:off x="2030510" y="3573016"/>
                  <a:ext cx="457200" cy="456333"/>
                  <a:chOff x="288170" y="3573016"/>
                  <a:chExt cx="457200" cy="456333"/>
                </a:xfrm>
              </p:grpSpPr>
              <p:sp>
                <p:nvSpPr>
                  <p:cNvPr id="382" name="직사각형 430"/>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3" name="직사각형 431"/>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4" name="직사각형 432"/>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5" name="직사각형 433"/>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6" name="직사각형 434"/>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7" name="직사각형 435"/>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cxnSp>
            <p:nvCxnSpPr>
              <p:cNvPr id="343" name="직선 화살표 연결선 455"/>
              <p:cNvCxnSpPr>
                <a:stCxn id="484" idx="3"/>
                <a:endCxn id="478" idx="1"/>
              </p:cNvCxnSpPr>
              <p:nvPr/>
            </p:nvCxnSpPr>
            <p:spPr>
              <a:xfrm>
                <a:off x="74537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4" name="직선 화살표 연결선 456"/>
              <p:cNvCxnSpPr>
                <a:stCxn id="478" idx="3"/>
                <a:endCxn id="472" idx="1"/>
              </p:cNvCxnSpPr>
              <p:nvPr/>
            </p:nvCxnSpPr>
            <p:spPr>
              <a:xfrm>
                <a:off x="132615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5" name="직선 화살표 연결선 459"/>
              <p:cNvCxnSpPr>
                <a:stCxn id="472" idx="3"/>
                <a:endCxn id="466" idx="1"/>
              </p:cNvCxnSpPr>
              <p:nvPr/>
            </p:nvCxnSpPr>
            <p:spPr>
              <a:xfrm>
                <a:off x="190693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6" name="직선 화살표 연결선 462"/>
              <p:cNvCxnSpPr>
                <a:stCxn id="444" idx="3"/>
                <a:endCxn id="438" idx="1"/>
              </p:cNvCxnSpPr>
              <p:nvPr/>
            </p:nvCxnSpPr>
            <p:spPr>
              <a:xfrm>
                <a:off x="1906930" y="4381254"/>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7" name="직선 화살표 연결선 465"/>
              <p:cNvCxnSpPr>
                <a:stCxn id="416" idx="3"/>
                <a:endCxn id="410" idx="1"/>
              </p:cNvCxnSpPr>
              <p:nvPr/>
            </p:nvCxnSpPr>
            <p:spPr>
              <a:xfrm>
                <a:off x="1906930" y="4962079"/>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8" name="직선 화살표 연결선 468"/>
              <p:cNvCxnSpPr>
                <a:stCxn id="388" idx="3"/>
                <a:endCxn id="382" idx="1"/>
              </p:cNvCxnSpPr>
              <p:nvPr/>
            </p:nvCxnSpPr>
            <p:spPr>
              <a:xfrm>
                <a:off x="190693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9" name="직선 화살표 연결선 471"/>
              <p:cNvCxnSpPr>
                <a:stCxn id="394" idx="3"/>
                <a:endCxn id="388" idx="1"/>
              </p:cNvCxnSpPr>
              <p:nvPr/>
            </p:nvCxnSpPr>
            <p:spPr>
              <a:xfrm>
                <a:off x="132615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0" name="직선 화살표 연결선 474"/>
              <p:cNvCxnSpPr>
                <a:stCxn id="400" idx="3"/>
                <a:endCxn id="394" idx="1"/>
              </p:cNvCxnSpPr>
              <p:nvPr/>
            </p:nvCxnSpPr>
            <p:spPr>
              <a:xfrm>
                <a:off x="74537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1" name="직선 화살표 연결선 477"/>
              <p:cNvCxnSpPr>
                <a:stCxn id="428" idx="3"/>
                <a:endCxn id="422" idx="1"/>
              </p:cNvCxnSpPr>
              <p:nvPr/>
            </p:nvCxnSpPr>
            <p:spPr>
              <a:xfrm>
                <a:off x="745370" y="4962079"/>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2" name="직선 화살표 연결선 480"/>
              <p:cNvCxnSpPr>
                <a:stCxn id="456" idx="3"/>
                <a:endCxn id="450" idx="1"/>
              </p:cNvCxnSpPr>
              <p:nvPr/>
            </p:nvCxnSpPr>
            <p:spPr>
              <a:xfrm>
                <a:off x="745370" y="4381254"/>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3" name="직선 화살표 연결선 483"/>
              <p:cNvCxnSpPr>
                <a:stCxn id="484" idx="2"/>
                <a:endCxn id="456" idx="0"/>
              </p:cNvCxnSpPr>
              <p:nvPr/>
            </p:nvCxnSpPr>
            <p:spPr>
              <a:xfrm>
                <a:off x="51677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4" name="직선 화살표 연결선 486"/>
              <p:cNvCxnSpPr>
                <a:stCxn id="450" idx="0"/>
                <a:endCxn id="478" idx="2"/>
              </p:cNvCxnSpPr>
              <p:nvPr/>
            </p:nvCxnSpPr>
            <p:spPr>
              <a:xfrm flipV="1">
                <a:off x="109755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5" name="직선 화살표 연결선 489"/>
              <p:cNvCxnSpPr>
                <a:stCxn id="456" idx="2"/>
                <a:endCxn id="428" idx="0"/>
              </p:cNvCxnSpPr>
              <p:nvPr/>
            </p:nvCxnSpPr>
            <p:spPr>
              <a:xfrm>
                <a:off x="516770" y="4609420"/>
                <a:ext cx="0" cy="124492"/>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6" name="직선 화살표 연결선 492"/>
              <p:cNvCxnSpPr>
                <a:stCxn id="428" idx="2"/>
                <a:endCxn id="400" idx="0"/>
              </p:cNvCxnSpPr>
              <p:nvPr/>
            </p:nvCxnSpPr>
            <p:spPr>
              <a:xfrm>
                <a:off x="51677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7" name="직선 화살표 연결선 495"/>
              <p:cNvCxnSpPr>
                <a:stCxn id="422" idx="2"/>
                <a:endCxn id="394" idx="0"/>
              </p:cNvCxnSpPr>
              <p:nvPr/>
            </p:nvCxnSpPr>
            <p:spPr>
              <a:xfrm>
                <a:off x="109755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8" name="직선 화살표 연결선 498"/>
              <p:cNvCxnSpPr>
                <a:stCxn id="438" idx="2"/>
                <a:endCxn id="410" idx="0"/>
              </p:cNvCxnSpPr>
              <p:nvPr/>
            </p:nvCxnSpPr>
            <p:spPr>
              <a:xfrm>
                <a:off x="2259110" y="4609420"/>
                <a:ext cx="0" cy="124492"/>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9" name="직선 화살표 연결선 501"/>
              <p:cNvCxnSpPr>
                <a:stCxn id="466" idx="2"/>
                <a:endCxn id="438" idx="0"/>
              </p:cNvCxnSpPr>
              <p:nvPr/>
            </p:nvCxnSpPr>
            <p:spPr>
              <a:xfrm>
                <a:off x="225911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0" name="직선 화살표 연결선 504"/>
              <p:cNvCxnSpPr>
                <a:stCxn id="472" idx="2"/>
                <a:endCxn id="444" idx="0"/>
              </p:cNvCxnSpPr>
              <p:nvPr/>
            </p:nvCxnSpPr>
            <p:spPr>
              <a:xfrm>
                <a:off x="167833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1" name="직선 화살표 연결선 507"/>
              <p:cNvCxnSpPr>
                <a:stCxn id="410" idx="2"/>
                <a:endCxn id="382" idx="0"/>
              </p:cNvCxnSpPr>
              <p:nvPr/>
            </p:nvCxnSpPr>
            <p:spPr>
              <a:xfrm>
                <a:off x="225911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2" name="직선 화살표 연결선 510"/>
              <p:cNvCxnSpPr>
                <a:stCxn id="416" idx="2"/>
                <a:endCxn id="388" idx="0"/>
              </p:cNvCxnSpPr>
              <p:nvPr/>
            </p:nvCxnSpPr>
            <p:spPr>
              <a:xfrm>
                <a:off x="167833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nvGrpSpPr>
              <p:cNvPr id="363" name="그룹 563"/>
              <p:cNvGrpSpPr/>
              <p:nvPr/>
            </p:nvGrpSpPr>
            <p:grpSpPr>
              <a:xfrm>
                <a:off x="752932" y="4038739"/>
                <a:ext cx="110913" cy="110913"/>
                <a:chOff x="750551" y="4036358"/>
                <a:chExt cx="110913" cy="110913"/>
              </a:xfrm>
            </p:grpSpPr>
            <p:cxnSp>
              <p:nvCxnSpPr>
                <p:cNvPr id="376" name="직선 화살표 연결선 544"/>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7" name="직선 화살표 연결선 546"/>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4" name="그룹 564"/>
              <p:cNvGrpSpPr/>
              <p:nvPr/>
            </p:nvGrpSpPr>
            <p:grpSpPr>
              <a:xfrm>
                <a:off x="1914269" y="4038739"/>
                <a:ext cx="110913" cy="110913"/>
                <a:chOff x="750551" y="4036358"/>
                <a:chExt cx="110913" cy="110913"/>
              </a:xfrm>
            </p:grpSpPr>
            <p:cxnSp>
              <p:nvCxnSpPr>
                <p:cNvPr id="374" name="직선 화살표 연결선 565"/>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5" name="직선 화살표 연결선 566"/>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5" name="그룹 567"/>
              <p:cNvGrpSpPr/>
              <p:nvPr/>
            </p:nvGrpSpPr>
            <p:grpSpPr>
              <a:xfrm>
                <a:off x="752932" y="5200852"/>
                <a:ext cx="110913" cy="110913"/>
                <a:chOff x="750551" y="4036358"/>
                <a:chExt cx="110913" cy="110913"/>
              </a:xfrm>
            </p:grpSpPr>
            <p:cxnSp>
              <p:nvCxnSpPr>
                <p:cNvPr id="372" name="직선 화살표 연결선 568"/>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3" name="직선 화살표 연결선 569"/>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6" name="그룹 570"/>
              <p:cNvGrpSpPr/>
              <p:nvPr/>
            </p:nvGrpSpPr>
            <p:grpSpPr>
              <a:xfrm>
                <a:off x="1914269" y="5200852"/>
                <a:ext cx="110913" cy="110913"/>
                <a:chOff x="750551" y="4036358"/>
                <a:chExt cx="110913" cy="110913"/>
              </a:xfrm>
            </p:grpSpPr>
            <p:cxnSp>
              <p:nvCxnSpPr>
                <p:cNvPr id="370" name="직선 화살표 연결선 571"/>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1" name="직선 화살표 연결선 572"/>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7" name="그룹 573"/>
              <p:cNvGrpSpPr/>
              <p:nvPr/>
            </p:nvGrpSpPr>
            <p:grpSpPr>
              <a:xfrm>
                <a:off x="1331478" y="4617389"/>
                <a:ext cx="110913" cy="110913"/>
                <a:chOff x="750551" y="4036358"/>
                <a:chExt cx="110913" cy="110913"/>
              </a:xfrm>
            </p:grpSpPr>
            <p:cxnSp>
              <p:nvCxnSpPr>
                <p:cNvPr id="368" name="직선 화살표 연결선 574"/>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9" name="직선 화살표 연결선 575"/>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cxnSp>
          <p:nvCxnSpPr>
            <p:cNvPr id="337" name="직선 연결선 578"/>
            <p:cNvCxnSpPr/>
            <p:nvPr/>
          </p:nvCxnSpPr>
          <p:spPr>
            <a:xfrm flipV="1">
              <a:off x="2409894" y="3318585"/>
              <a:ext cx="548576" cy="1305027"/>
            </a:xfrm>
            <a:prstGeom prst="line">
              <a:avLst/>
            </a:prstGeom>
            <a:noFill/>
            <a:ln w="9525" cap="flat" cmpd="sng" algn="ctr">
              <a:solidFill>
                <a:sysClr val="windowText" lastClr="000000">
                  <a:shade val="95000"/>
                  <a:satMod val="105000"/>
                </a:sysClr>
              </a:solidFill>
              <a:prstDash val="dash"/>
            </a:ln>
            <a:effectLst/>
          </p:spPr>
        </p:cxnSp>
        <p:cxnSp>
          <p:nvCxnSpPr>
            <p:cNvPr id="338" name="직선 연결선 581"/>
            <p:cNvCxnSpPr/>
            <p:nvPr/>
          </p:nvCxnSpPr>
          <p:spPr>
            <a:xfrm>
              <a:off x="2409894" y="5085555"/>
              <a:ext cx="539611" cy="250089"/>
            </a:xfrm>
            <a:prstGeom prst="line">
              <a:avLst/>
            </a:prstGeom>
            <a:noFill/>
            <a:ln w="9525" cap="flat" cmpd="sng" algn="ctr">
              <a:solidFill>
                <a:sysClr val="windowText" lastClr="000000">
                  <a:shade val="95000"/>
                  <a:satMod val="105000"/>
                </a:sysClr>
              </a:solidFill>
              <a:prstDash val="dash"/>
            </a:ln>
            <a:effectLst/>
          </p:spPr>
        </p:cxnSp>
      </p:grpSp>
      <p:grpSp>
        <p:nvGrpSpPr>
          <p:cNvPr id="490" name="그룹 607"/>
          <p:cNvGrpSpPr/>
          <p:nvPr/>
        </p:nvGrpSpPr>
        <p:grpSpPr>
          <a:xfrm>
            <a:off x="-45765" y="1710657"/>
            <a:ext cx="2926699" cy="2047890"/>
            <a:chOff x="-54730" y="2022051"/>
            <a:chExt cx="2926699" cy="2047890"/>
          </a:xfrm>
        </p:grpSpPr>
        <p:sp>
          <p:nvSpPr>
            <p:cNvPr id="491" name="직사각형 591"/>
            <p:cNvSpPr/>
            <p:nvPr/>
          </p:nvSpPr>
          <p:spPr>
            <a:xfrm>
              <a:off x="308849" y="2022051"/>
              <a:ext cx="2199540" cy="527375"/>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Calibri"/>
                  <a:ea typeface="나눔고딕"/>
                  <a:cs typeface="+mn-cs"/>
                </a:rPr>
                <a:t>Host Processor</a:t>
              </a:r>
              <a:endParaRPr kumimoji="0" lang="ko-KR" altLang="en-US" sz="20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492" name="위쪽/아래쪽 화살표 592"/>
            <p:cNvSpPr/>
            <p:nvPr/>
          </p:nvSpPr>
          <p:spPr>
            <a:xfrm>
              <a:off x="1232529" y="3442412"/>
              <a:ext cx="352180" cy="627529"/>
            </a:xfrm>
            <a:prstGeom prst="upDownArrow">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3" name="TextBox 492"/>
            <p:cNvSpPr txBox="1"/>
            <p:nvPr/>
          </p:nvSpPr>
          <p:spPr>
            <a:xfrm>
              <a:off x="-54730" y="2546359"/>
              <a:ext cx="2926699" cy="86177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Tahoma"/>
                  <a:ea typeface="+mn-ea"/>
                  <a:cs typeface="+mn-cs"/>
                </a:rPr>
                <a:t>Memory-Mapped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Tahoma"/>
                  <a:ea typeface="+mn-ea"/>
                  <a:cs typeface="+mn-cs"/>
                </a:rPr>
                <a:t>Accelerator Interface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Tahoma"/>
                  <a:ea typeface="+mn-ea"/>
                  <a:cs typeface="+mn-cs"/>
                </a:rPr>
                <a:t>(</a:t>
              </a:r>
              <a:r>
                <a:rPr kumimoji="0" lang="en-US" altLang="ko-KR" sz="1400" b="0" i="0" u="none" strike="noStrike" kern="0" cap="none" spc="0" normalizeH="0" baseline="0" noProof="0" dirty="0" err="1">
                  <a:ln>
                    <a:noFill/>
                  </a:ln>
                  <a:solidFill>
                    <a:sysClr val="windowText" lastClr="000000"/>
                  </a:solidFill>
                  <a:effectLst/>
                  <a:uLnTx/>
                  <a:uFillTx/>
                  <a:latin typeface="Tahoma"/>
                  <a:ea typeface="+mn-ea"/>
                  <a:cs typeface="+mn-cs"/>
                </a:rPr>
                <a:t>Noncacheable</a:t>
              </a:r>
              <a:r>
                <a:rPr kumimoji="0" lang="en-US" altLang="ko-KR" sz="1400" b="0" i="0" u="none" strike="noStrike" kern="0" cap="none" spc="0" normalizeH="0" baseline="0" noProof="0" dirty="0">
                  <a:ln>
                    <a:noFill/>
                  </a:ln>
                  <a:solidFill>
                    <a:sysClr val="windowText" lastClr="000000"/>
                  </a:solidFill>
                  <a:effectLst/>
                  <a:uLnTx/>
                  <a:uFillTx/>
                  <a:latin typeface="Tahoma"/>
                  <a:ea typeface="+mn-ea"/>
                  <a:cs typeface="+mn-cs"/>
                </a:rPr>
                <a:t>, Physically Addressed)</a:t>
              </a:r>
              <a:endParaRPr kumimoji="0" lang="ko-KR" altLang="en-US" sz="1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grpSp>
        <p:nvGrpSpPr>
          <p:cNvPr id="494" name="그룹 696"/>
          <p:cNvGrpSpPr/>
          <p:nvPr/>
        </p:nvGrpSpPr>
        <p:grpSpPr>
          <a:xfrm>
            <a:off x="257925" y="3794393"/>
            <a:ext cx="2309790" cy="2319536"/>
            <a:chOff x="257925" y="3794393"/>
            <a:chExt cx="2309790" cy="2319536"/>
          </a:xfrm>
        </p:grpSpPr>
        <p:sp>
          <p:nvSpPr>
            <p:cNvPr id="495" name="직사각형 622"/>
            <p:cNvSpPr/>
            <p:nvPr/>
          </p:nvSpPr>
          <p:spPr>
            <a:xfrm>
              <a:off x="257925" y="3794393"/>
              <a:ext cx="2309790" cy="2319536"/>
            </a:xfrm>
            <a:prstGeom prst="rect">
              <a:avLst/>
            </a:prstGeom>
            <a:solidFill>
              <a:sysClr val="window" lastClr="FFFFFF">
                <a:alpha val="7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496" name="타원 623"/>
            <p:cNvSpPr/>
            <p:nvPr/>
          </p:nvSpPr>
          <p:spPr>
            <a:xfrm>
              <a:off x="1024088" y="4551843"/>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7" name="타원 624"/>
            <p:cNvSpPr/>
            <p:nvPr/>
          </p:nvSpPr>
          <p:spPr>
            <a:xfrm>
              <a:off x="1708299" y="4468347"/>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8" name="타원 625"/>
            <p:cNvSpPr/>
            <p:nvPr/>
          </p:nvSpPr>
          <p:spPr>
            <a:xfrm>
              <a:off x="1509490" y="4650960"/>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9" name="타원 626"/>
            <p:cNvSpPr/>
            <p:nvPr/>
          </p:nvSpPr>
          <p:spPr>
            <a:xfrm>
              <a:off x="1609829" y="5135312"/>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500" name="타원 627"/>
            <p:cNvSpPr/>
            <p:nvPr/>
          </p:nvSpPr>
          <p:spPr>
            <a:xfrm>
              <a:off x="1024088" y="5711858"/>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1" name="직선 화살표 연결선 629"/>
            <p:cNvCxnSpPr>
              <a:stCxn id="496" idx="4"/>
              <a:endCxn id="500" idx="0"/>
            </p:cNvCxnSpPr>
            <p:nvPr/>
          </p:nvCxnSpPr>
          <p:spPr>
            <a:xfrm>
              <a:off x="1127182" y="4758031"/>
              <a:ext cx="0" cy="953827"/>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2" name="직선 화살표 연결선 632"/>
            <p:cNvCxnSpPr/>
            <p:nvPr/>
          </p:nvCxnSpPr>
          <p:spPr>
            <a:xfrm flipV="1">
              <a:off x="1237451" y="4583746"/>
              <a:ext cx="465414" cy="52548"/>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3" name="직선 화살표 연결선 643"/>
            <p:cNvCxnSpPr/>
            <p:nvPr/>
          </p:nvCxnSpPr>
          <p:spPr>
            <a:xfrm>
              <a:off x="1204599" y="4731504"/>
              <a:ext cx="427085" cy="431076"/>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4" name="구부러진 연결선 663"/>
            <p:cNvCxnSpPr>
              <a:stCxn id="497" idx="4"/>
              <a:endCxn id="498" idx="6"/>
            </p:cNvCxnSpPr>
            <p:nvPr/>
          </p:nvCxnSpPr>
          <p:spPr>
            <a:xfrm rot="5400000">
              <a:off x="1723777" y="4666437"/>
              <a:ext cx="79519" cy="95715"/>
            </a:xfrm>
            <a:prstGeom prst="curvedConnector2">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5" name="직선 화살표 연결선 664"/>
            <p:cNvCxnSpPr/>
            <p:nvPr/>
          </p:nvCxnSpPr>
          <p:spPr>
            <a:xfrm flipH="1">
              <a:off x="1170428" y="4845772"/>
              <a:ext cx="399848" cy="876072"/>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506" name="타원 673"/>
            <p:cNvSpPr/>
            <p:nvPr/>
          </p:nvSpPr>
          <p:spPr>
            <a:xfrm>
              <a:off x="449241" y="5135312"/>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7" name="직선 화살표 연결선 674"/>
            <p:cNvCxnSpPr>
              <a:stCxn id="499" idx="2"/>
              <a:endCxn id="506" idx="6"/>
            </p:cNvCxnSpPr>
            <p:nvPr/>
          </p:nvCxnSpPr>
          <p:spPr>
            <a:xfrm flipH="1">
              <a:off x="655429" y="5238406"/>
              <a:ext cx="954400" cy="0"/>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508" name="타원 678"/>
            <p:cNvSpPr/>
            <p:nvPr/>
          </p:nvSpPr>
          <p:spPr>
            <a:xfrm>
              <a:off x="2189246" y="3977345"/>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9" name="직선 화살표 연결선 679"/>
            <p:cNvCxnSpPr/>
            <p:nvPr/>
          </p:nvCxnSpPr>
          <p:spPr>
            <a:xfrm flipV="1">
              <a:off x="1883554" y="4166817"/>
              <a:ext cx="329400" cy="333185"/>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10" name="직선 화살표 연결선 689"/>
            <p:cNvCxnSpPr/>
            <p:nvPr/>
          </p:nvCxnSpPr>
          <p:spPr>
            <a:xfrm flipH="1">
              <a:off x="1763098" y="4177768"/>
              <a:ext cx="479537" cy="968215"/>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grpSp>
      <p:sp>
        <p:nvSpPr>
          <p:cNvPr id="515" name="직사각형 256"/>
          <p:cNvSpPr/>
          <p:nvPr/>
        </p:nvSpPr>
        <p:spPr>
          <a:xfrm>
            <a:off x="0" y="5983200"/>
            <a:ext cx="9144000" cy="874800"/>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6" name="직사각형 257"/>
          <p:cNvSpPr/>
          <p:nvPr/>
        </p:nvSpPr>
        <p:spPr>
          <a:xfrm>
            <a:off x="0" y="5398571"/>
            <a:ext cx="6022172" cy="583147"/>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7" name="직사각형 259"/>
          <p:cNvSpPr/>
          <p:nvPr/>
        </p:nvSpPr>
        <p:spPr>
          <a:xfrm>
            <a:off x="8312935" y="5400000"/>
            <a:ext cx="831065" cy="582896"/>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8" name="직사각형 2"/>
          <p:cNvSpPr/>
          <p:nvPr/>
        </p:nvSpPr>
        <p:spPr>
          <a:xfrm>
            <a:off x="0" y="-1"/>
            <a:ext cx="9144000" cy="5400000"/>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9" name="모서리가 둥근 직사각형 10"/>
          <p:cNvSpPr/>
          <p:nvPr/>
        </p:nvSpPr>
        <p:spPr>
          <a:xfrm>
            <a:off x="5461339" y="4067108"/>
            <a:ext cx="3403838" cy="1095472"/>
          </a:xfrm>
          <a:prstGeom prst="round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t>Communications via</a:t>
            </a:r>
            <a:b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br>
            <a: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t>Remote Function Calls</a:t>
            </a:r>
            <a:endParaRPr kumimoji="0" lang="ko-KR" altLang="en-US" sz="2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Tree>
    <p:extLst>
      <p:ext uri="{BB962C8B-B14F-4D97-AF65-F5344CB8AC3E}">
        <p14:creationId xmlns:p14="http://schemas.microsoft.com/office/powerpoint/2010/main" val="3429687911"/>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Box 510"/>
          <p:cNvSpPr txBox="1"/>
          <p:nvPr/>
        </p:nvSpPr>
        <p:spPr>
          <a:xfrm>
            <a:off x="5868144" y="2204864"/>
            <a:ext cx="7958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D5494"/>
                </a:solidFill>
                <a:effectLst/>
                <a:uLnTx/>
                <a:uFillTx/>
                <a:latin typeface="Tahoma"/>
                <a:ea typeface="+mn-ea"/>
                <a:cs typeface="+mn-cs"/>
              </a:rPr>
              <a:t>Logic</a:t>
            </a:r>
          </a:p>
        </p:txBody>
      </p:sp>
      <p:sp>
        <p:nvSpPr>
          <p:cNvPr id="512" name="TextBox 511"/>
          <p:cNvSpPr txBox="1"/>
          <p:nvPr/>
        </p:nvSpPr>
        <p:spPr>
          <a:xfrm>
            <a:off x="5796136" y="1700808"/>
            <a:ext cx="11234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5B62F"/>
                </a:solidFill>
                <a:effectLst/>
                <a:uLnTx/>
                <a:uFillTx/>
                <a:latin typeface="Tahoma"/>
                <a:ea typeface="+mn-ea"/>
                <a:cs typeface="+mn-cs"/>
              </a:rPr>
              <a:t>Memory</a:t>
            </a:r>
          </a:p>
        </p:txBody>
      </p:sp>
      <p:sp>
        <p:nvSpPr>
          <p:cNvPr id="2" name="Title 1"/>
          <p:cNvSpPr>
            <a:spLocks noGrp="1"/>
          </p:cNvSpPr>
          <p:nvPr>
            <p:ph type="title"/>
          </p:nvPr>
        </p:nvSpPr>
        <p:spPr/>
        <p:txBody>
          <a:bodyPr/>
          <a:lstStyle/>
          <a:p>
            <a:r>
              <a:rPr lang="en-US" dirty="0" err="1"/>
              <a:t>Tesseract</a:t>
            </a:r>
            <a:r>
              <a:rPr lang="en-US" dirty="0"/>
              <a:t> System for Graph Processing</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258" name="Picture 2" descr="http://www.extremetech.com/wp-content/uploads/2013/09/hybrid_memory_cube.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01620" y="1340768"/>
            <a:ext cx="3383774" cy="242955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59" name="그룹 137"/>
          <p:cNvGrpSpPr/>
          <p:nvPr/>
        </p:nvGrpSpPr>
        <p:grpSpPr>
          <a:xfrm>
            <a:off x="2960548" y="2386982"/>
            <a:ext cx="2890319" cy="3322913"/>
            <a:chOff x="2540320" y="2698376"/>
            <a:chExt cx="2890319" cy="3322913"/>
          </a:xfrm>
        </p:grpSpPr>
        <p:cxnSp>
          <p:nvCxnSpPr>
            <p:cNvPr id="260" name="직선 연결선 64"/>
            <p:cNvCxnSpPr/>
            <p:nvPr/>
          </p:nvCxnSpPr>
          <p:spPr>
            <a:xfrm>
              <a:off x="2540320" y="3008078"/>
              <a:ext cx="101813" cy="990596"/>
            </a:xfrm>
            <a:prstGeom prst="line">
              <a:avLst/>
            </a:prstGeom>
            <a:noFill/>
            <a:ln w="9525" cap="flat" cmpd="sng" algn="ctr">
              <a:solidFill>
                <a:sysClr val="windowText" lastClr="000000"/>
              </a:solidFill>
              <a:prstDash val="dash"/>
            </a:ln>
            <a:effectLst/>
          </p:spPr>
        </p:cxnSp>
        <p:cxnSp>
          <p:nvCxnSpPr>
            <p:cNvPr id="261" name="직선 연결선 67"/>
            <p:cNvCxnSpPr/>
            <p:nvPr/>
          </p:nvCxnSpPr>
          <p:spPr>
            <a:xfrm flipH="1">
              <a:off x="5107196" y="2698376"/>
              <a:ext cx="323443" cy="1300298"/>
            </a:xfrm>
            <a:prstGeom prst="line">
              <a:avLst/>
            </a:prstGeom>
            <a:noFill/>
            <a:ln w="9525" cap="flat" cmpd="sng" algn="ctr">
              <a:solidFill>
                <a:sysClr val="windowText" lastClr="000000"/>
              </a:solidFill>
              <a:prstDash val="dash"/>
            </a:ln>
            <a:effectLst/>
          </p:spPr>
        </p:cxnSp>
        <p:grpSp>
          <p:nvGrpSpPr>
            <p:cNvPr id="262" name="그룹 85"/>
            <p:cNvGrpSpPr/>
            <p:nvPr/>
          </p:nvGrpSpPr>
          <p:grpSpPr>
            <a:xfrm>
              <a:off x="2542515" y="3916837"/>
              <a:ext cx="2664295" cy="2104452"/>
              <a:chOff x="3275856" y="3916837"/>
              <a:chExt cx="2664295" cy="2104452"/>
            </a:xfrm>
          </p:grpSpPr>
          <p:sp>
            <p:nvSpPr>
              <p:cNvPr id="263" name="직사각형 4"/>
              <p:cNvSpPr/>
              <p:nvPr/>
            </p:nvSpPr>
            <p:spPr>
              <a:xfrm>
                <a:off x="3375473" y="3998674"/>
                <a:ext cx="2465060" cy="2022615"/>
              </a:xfrm>
              <a:prstGeom prst="rect">
                <a:avLst/>
              </a:prstGeom>
              <a:solidFill>
                <a:sysClr val="window" lastClr="FFFFFF"/>
              </a:solid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grpSp>
            <p:nvGrpSpPr>
              <p:cNvPr id="264" name="그룹 84"/>
              <p:cNvGrpSpPr/>
              <p:nvPr/>
            </p:nvGrpSpPr>
            <p:grpSpPr>
              <a:xfrm>
                <a:off x="3501888" y="3916837"/>
                <a:ext cx="2212233" cy="2010654"/>
                <a:chOff x="3501887" y="3916837"/>
                <a:chExt cx="2212233" cy="2010654"/>
              </a:xfrm>
            </p:grpSpPr>
            <p:grpSp>
              <p:nvGrpSpPr>
                <p:cNvPr id="267" name="그룹 49"/>
                <p:cNvGrpSpPr/>
                <p:nvPr/>
              </p:nvGrpSpPr>
              <p:grpSpPr>
                <a:xfrm flipV="1">
                  <a:off x="3627842" y="5167522"/>
                  <a:ext cx="64123" cy="489852"/>
                  <a:chOff x="3491880" y="4419110"/>
                  <a:chExt cx="73052" cy="558062"/>
                </a:xfrm>
              </p:grpSpPr>
              <p:cxnSp>
                <p:nvCxnSpPr>
                  <p:cNvPr id="310" name="직선 화살표 연결선 50"/>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11" name="직선 화살표 연결선 51"/>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68" name="그룹 52"/>
                <p:cNvGrpSpPr/>
                <p:nvPr/>
              </p:nvGrpSpPr>
              <p:grpSpPr>
                <a:xfrm flipV="1">
                  <a:off x="4070289" y="5167522"/>
                  <a:ext cx="64123" cy="489852"/>
                  <a:chOff x="3491880" y="4419110"/>
                  <a:chExt cx="73052" cy="558062"/>
                </a:xfrm>
              </p:grpSpPr>
              <p:cxnSp>
                <p:nvCxnSpPr>
                  <p:cNvPr id="308" name="직선 화살표 연결선 53"/>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9" name="직선 화살표 연결선 54"/>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69" name="그룹 55"/>
                <p:cNvGrpSpPr/>
                <p:nvPr/>
              </p:nvGrpSpPr>
              <p:grpSpPr>
                <a:xfrm flipV="1">
                  <a:off x="4512736" y="5167522"/>
                  <a:ext cx="64123" cy="489852"/>
                  <a:chOff x="3491880" y="4419110"/>
                  <a:chExt cx="73052" cy="558062"/>
                </a:xfrm>
              </p:grpSpPr>
              <p:cxnSp>
                <p:nvCxnSpPr>
                  <p:cNvPr id="306" name="직선 화살표 연결선 56"/>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7" name="직선 화살표 연결선 57"/>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0" name="그룹 58"/>
                <p:cNvGrpSpPr/>
                <p:nvPr/>
              </p:nvGrpSpPr>
              <p:grpSpPr>
                <a:xfrm flipV="1">
                  <a:off x="5524042" y="5167522"/>
                  <a:ext cx="64123" cy="489852"/>
                  <a:chOff x="3491880" y="4419110"/>
                  <a:chExt cx="73052" cy="558062"/>
                </a:xfrm>
              </p:grpSpPr>
              <p:cxnSp>
                <p:nvCxnSpPr>
                  <p:cNvPr id="304" name="직선 화살표 연결선 59"/>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5" name="직선 화살표 연결선 60"/>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1" name="그룹 39"/>
                <p:cNvGrpSpPr/>
                <p:nvPr/>
              </p:nvGrpSpPr>
              <p:grpSpPr>
                <a:xfrm>
                  <a:off x="3627842" y="4362113"/>
                  <a:ext cx="64123" cy="489852"/>
                  <a:chOff x="3491880" y="4419110"/>
                  <a:chExt cx="73052" cy="558062"/>
                </a:xfrm>
              </p:grpSpPr>
              <p:cxnSp>
                <p:nvCxnSpPr>
                  <p:cNvPr id="302" name="직선 화살표 연결선 33"/>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3" name="직선 화살표 연결선 35"/>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2" name="그룹 40"/>
                <p:cNvGrpSpPr/>
                <p:nvPr/>
              </p:nvGrpSpPr>
              <p:grpSpPr>
                <a:xfrm>
                  <a:off x="4070289" y="4362113"/>
                  <a:ext cx="64123" cy="489852"/>
                  <a:chOff x="3491880" y="4419110"/>
                  <a:chExt cx="73052" cy="558062"/>
                </a:xfrm>
              </p:grpSpPr>
              <p:cxnSp>
                <p:nvCxnSpPr>
                  <p:cNvPr id="300" name="직선 화살표 연결선 41"/>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301" name="직선 화살표 연결선 42"/>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3" name="그룹 43"/>
                <p:cNvGrpSpPr/>
                <p:nvPr/>
              </p:nvGrpSpPr>
              <p:grpSpPr>
                <a:xfrm>
                  <a:off x="4512736" y="4362113"/>
                  <a:ext cx="64123" cy="489852"/>
                  <a:chOff x="3491880" y="4419110"/>
                  <a:chExt cx="73052" cy="558062"/>
                </a:xfrm>
              </p:grpSpPr>
              <p:cxnSp>
                <p:nvCxnSpPr>
                  <p:cNvPr id="298" name="직선 화살표 연결선 44"/>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299" name="직선 화살표 연결선 45"/>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nvGrpSpPr>
                <p:cNvPr id="274" name="그룹 46"/>
                <p:cNvGrpSpPr/>
                <p:nvPr/>
              </p:nvGrpSpPr>
              <p:grpSpPr>
                <a:xfrm>
                  <a:off x="5524042" y="4362113"/>
                  <a:ext cx="64123" cy="489852"/>
                  <a:chOff x="3491880" y="4419110"/>
                  <a:chExt cx="73052" cy="558062"/>
                </a:xfrm>
              </p:grpSpPr>
              <p:cxnSp>
                <p:nvCxnSpPr>
                  <p:cNvPr id="296" name="직선 화살표 연결선 47"/>
                  <p:cNvCxnSpPr/>
                  <p:nvPr/>
                </p:nvCxnSpPr>
                <p:spPr>
                  <a:xfrm flipH="1">
                    <a:off x="3562846" y="4419110"/>
                    <a:ext cx="2086" cy="558062"/>
                  </a:xfrm>
                  <a:prstGeom prst="straightConnector1">
                    <a:avLst/>
                  </a:prstGeom>
                  <a:noFill/>
                  <a:ln w="9525" cap="flat" cmpd="sng" algn="ctr">
                    <a:solidFill>
                      <a:srgbClr val="5DA5DA">
                        <a:shade val="95000"/>
                        <a:satMod val="105000"/>
                      </a:srgbClr>
                    </a:solidFill>
                    <a:prstDash val="solid"/>
                    <a:headEnd type="none"/>
                    <a:tailEnd type="triangle" w="sm" len="sm"/>
                  </a:ln>
                  <a:effectLst/>
                </p:spPr>
              </p:cxnSp>
              <p:cxnSp>
                <p:nvCxnSpPr>
                  <p:cNvPr id="297" name="직선 화살표 연결선 48"/>
                  <p:cNvCxnSpPr/>
                  <p:nvPr/>
                </p:nvCxnSpPr>
                <p:spPr>
                  <a:xfrm>
                    <a:off x="3491880" y="4851158"/>
                    <a:ext cx="0" cy="126014"/>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sp>
              <p:nvSpPr>
                <p:cNvPr id="275" name="직사각형 6"/>
                <p:cNvSpPr/>
                <p:nvPr/>
              </p:nvSpPr>
              <p:spPr>
                <a:xfrm>
                  <a:off x="3501887"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6" name="직사각형 7"/>
                <p:cNvSpPr/>
                <p:nvPr/>
              </p:nvSpPr>
              <p:spPr>
                <a:xfrm>
                  <a:off x="3944334"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7" name="직사각형 8"/>
                <p:cNvSpPr/>
                <p:nvPr/>
              </p:nvSpPr>
              <p:spPr>
                <a:xfrm>
                  <a:off x="4386781"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8" name="직사각형 11"/>
                <p:cNvSpPr/>
                <p:nvPr/>
              </p:nvSpPr>
              <p:spPr>
                <a:xfrm>
                  <a:off x="3501887"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79" name="직사각형 12"/>
                <p:cNvSpPr/>
                <p:nvPr/>
              </p:nvSpPr>
              <p:spPr>
                <a:xfrm>
                  <a:off x="3944334"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0" name="직사각형 13"/>
                <p:cNvSpPr/>
                <p:nvPr/>
              </p:nvSpPr>
              <p:spPr>
                <a:xfrm>
                  <a:off x="4386781" y="44885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1" name="직사각형 15"/>
                <p:cNvSpPr/>
                <p:nvPr/>
              </p:nvSpPr>
              <p:spPr>
                <a:xfrm>
                  <a:off x="3501887"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2" name="직사각형 16"/>
                <p:cNvSpPr/>
                <p:nvPr/>
              </p:nvSpPr>
              <p:spPr>
                <a:xfrm>
                  <a:off x="3944334"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3" name="직사각형 17"/>
                <p:cNvSpPr/>
                <p:nvPr/>
              </p:nvSpPr>
              <p:spPr>
                <a:xfrm>
                  <a:off x="4386781"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4" name="직사각형 19"/>
                <p:cNvSpPr/>
                <p:nvPr/>
              </p:nvSpPr>
              <p:spPr>
                <a:xfrm>
                  <a:off x="3501887"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5" name="직사각형 20"/>
                <p:cNvSpPr/>
                <p:nvPr/>
              </p:nvSpPr>
              <p:spPr>
                <a:xfrm>
                  <a:off x="3944334"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6" name="직사각형 21"/>
                <p:cNvSpPr/>
                <p:nvPr/>
              </p:nvSpPr>
              <p:spPr>
                <a:xfrm>
                  <a:off x="4386781"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7" name="직사각형 5"/>
                <p:cNvSpPr/>
                <p:nvPr/>
              </p:nvSpPr>
              <p:spPr>
                <a:xfrm>
                  <a:off x="3501887" y="4851965"/>
                  <a:ext cx="2212233" cy="316034"/>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Crossbar Network</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8" name="직사각형 9"/>
                <p:cNvSpPr/>
                <p:nvPr/>
              </p:nvSpPr>
              <p:spPr>
                <a:xfrm>
                  <a:off x="5398087" y="410928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9" name="직사각형 14"/>
                <p:cNvSpPr/>
                <p:nvPr/>
              </p:nvSpPr>
              <p:spPr>
                <a:xfrm>
                  <a:off x="5398087" y="4480626"/>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0" name="직사각형 18"/>
                <p:cNvSpPr/>
                <p:nvPr/>
              </p:nvSpPr>
              <p:spPr>
                <a:xfrm>
                  <a:off x="5398087" y="5286511"/>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1" name="직사각형 22"/>
                <p:cNvSpPr/>
                <p:nvPr/>
              </p:nvSpPr>
              <p:spPr>
                <a:xfrm>
                  <a:off x="5398087" y="5657850"/>
                  <a:ext cx="316033" cy="25282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92" name="TextBox 291"/>
                <p:cNvSpPr txBox="1"/>
                <p:nvPr/>
              </p:nvSpPr>
              <p:spPr>
                <a:xfrm>
                  <a:off x="4860355" y="3916837"/>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3" name="TextBox 292"/>
                <p:cNvSpPr txBox="1"/>
                <p:nvPr/>
              </p:nvSpPr>
              <p:spPr>
                <a:xfrm>
                  <a:off x="4860355" y="4297315"/>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4" name="TextBox 293"/>
                <p:cNvSpPr txBox="1"/>
                <p:nvPr/>
              </p:nvSpPr>
              <p:spPr>
                <a:xfrm>
                  <a:off x="4860355" y="5096119"/>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5" name="TextBox 294"/>
                <p:cNvSpPr txBox="1"/>
                <p:nvPr/>
              </p:nvSpPr>
              <p:spPr>
                <a:xfrm>
                  <a:off x="4860355" y="5465826"/>
                  <a:ext cx="39786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cxnSp>
            <p:nvCxnSpPr>
              <p:cNvPr id="265" name="직선 화살표 연결선 78"/>
              <p:cNvCxnSpPr/>
              <p:nvPr/>
            </p:nvCxnSpPr>
            <p:spPr>
              <a:xfrm flipH="1">
                <a:off x="3275856" y="5013177"/>
                <a:ext cx="226031" cy="0"/>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cxnSp>
            <p:nvCxnSpPr>
              <p:cNvPr id="266" name="직선 화살표 연결선 83"/>
              <p:cNvCxnSpPr/>
              <p:nvPr/>
            </p:nvCxnSpPr>
            <p:spPr>
              <a:xfrm flipH="1">
                <a:off x="5714120" y="5015083"/>
                <a:ext cx="226031" cy="0"/>
              </a:xfrm>
              <a:prstGeom prst="straightConnector1">
                <a:avLst/>
              </a:prstGeom>
              <a:noFill/>
              <a:ln w="9525" cap="flat" cmpd="sng" algn="ctr">
                <a:solidFill>
                  <a:srgbClr val="5DA5DA">
                    <a:shade val="95000"/>
                    <a:satMod val="105000"/>
                  </a:srgbClr>
                </a:solidFill>
                <a:prstDash val="solid"/>
                <a:headEnd type="triangle" w="sm" len="sm"/>
                <a:tailEnd type="triangle" w="sm" len="sm"/>
              </a:ln>
              <a:effectLst/>
            </p:spPr>
          </p:cxnSp>
        </p:grpSp>
      </p:grpSp>
      <p:grpSp>
        <p:nvGrpSpPr>
          <p:cNvPr id="312" name="그룹 138"/>
          <p:cNvGrpSpPr/>
          <p:nvPr/>
        </p:nvGrpSpPr>
        <p:grpSpPr>
          <a:xfrm>
            <a:off x="5397217" y="3068960"/>
            <a:ext cx="3568497" cy="2986186"/>
            <a:chOff x="5277803" y="2315022"/>
            <a:chExt cx="3568497" cy="2986186"/>
          </a:xfrm>
        </p:grpSpPr>
        <p:grpSp>
          <p:nvGrpSpPr>
            <p:cNvPr id="313" name="그룹 131"/>
            <p:cNvGrpSpPr/>
            <p:nvPr/>
          </p:nvGrpSpPr>
          <p:grpSpPr>
            <a:xfrm>
              <a:off x="5860114" y="2315022"/>
              <a:ext cx="2986186" cy="2986186"/>
              <a:chOff x="5700614" y="2176524"/>
              <a:chExt cx="2986186" cy="2986186"/>
            </a:xfrm>
          </p:grpSpPr>
          <p:sp>
            <p:nvSpPr>
              <p:cNvPr id="316" name="직사각형 86"/>
              <p:cNvSpPr/>
              <p:nvPr/>
            </p:nvSpPr>
            <p:spPr>
              <a:xfrm>
                <a:off x="5700614" y="2176524"/>
                <a:ext cx="2986186" cy="2986186"/>
              </a:xfrm>
              <a:prstGeom prst="rect">
                <a:avLst/>
              </a:prstGeom>
              <a:solidFill>
                <a:sysClr val="window" lastClr="FFFFFF"/>
              </a:solidFill>
              <a:ln w="25400" cap="flat" cmpd="sng" algn="ctr">
                <a:solidFill>
                  <a:srgbClr val="5DA5D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17" name="직사각형 87"/>
              <p:cNvSpPr/>
              <p:nvPr/>
            </p:nvSpPr>
            <p:spPr>
              <a:xfrm>
                <a:off x="8110736" y="2346491"/>
                <a:ext cx="432048" cy="2075090"/>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DRAM Controller</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18" name="직사각형 88"/>
              <p:cNvSpPr/>
              <p:nvPr/>
            </p:nvSpPr>
            <p:spPr>
              <a:xfrm>
                <a:off x="8110736" y="4589673"/>
                <a:ext cx="432048" cy="404944"/>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NI</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319" name="직선 화살표 연결선 97"/>
              <p:cNvCxnSpPr>
                <a:stCxn id="318" idx="0"/>
                <a:endCxn id="317" idx="2"/>
              </p:cNvCxnSpPr>
              <p:nvPr/>
            </p:nvCxnSpPr>
            <p:spPr>
              <a:xfrm flipV="1">
                <a:off x="8326760" y="4421581"/>
                <a:ext cx="0" cy="168092"/>
              </a:xfrm>
              <a:prstGeom prst="straightConnector1">
                <a:avLst/>
              </a:prstGeom>
              <a:noFill/>
              <a:ln w="9525" cap="flat" cmpd="sng" algn="ctr">
                <a:solidFill>
                  <a:srgbClr val="5DA5DA">
                    <a:shade val="95000"/>
                    <a:satMod val="105000"/>
                  </a:srgbClr>
                </a:solidFill>
                <a:prstDash val="solid"/>
                <a:headEnd type="triangle"/>
                <a:tailEnd type="triangle"/>
              </a:ln>
              <a:effectLst/>
            </p:spPr>
          </p:cxnSp>
        </p:grpSp>
        <p:cxnSp>
          <p:nvCxnSpPr>
            <p:cNvPr id="314" name="직선 연결선 127"/>
            <p:cNvCxnSpPr/>
            <p:nvPr/>
          </p:nvCxnSpPr>
          <p:spPr>
            <a:xfrm flipV="1">
              <a:off x="5280614" y="2315022"/>
              <a:ext cx="583876" cy="1104125"/>
            </a:xfrm>
            <a:prstGeom prst="line">
              <a:avLst/>
            </a:prstGeom>
            <a:noFill/>
            <a:ln w="9525" cap="flat" cmpd="sng" algn="ctr">
              <a:solidFill>
                <a:srgbClr val="5DA5DA">
                  <a:shade val="95000"/>
                  <a:satMod val="105000"/>
                </a:srgbClr>
              </a:solidFill>
              <a:prstDash val="dash"/>
            </a:ln>
            <a:effectLst/>
          </p:spPr>
        </p:cxnSp>
        <p:cxnSp>
          <p:nvCxnSpPr>
            <p:cNvPr id="315" name="직선 연결선 128"/>
            <p:cNvCxnSpPr/>
            <p:nvPr/>
          </p:nvCxnSpPr>
          <p:spPr>
            <a:xfrm>
              <a:off x="5277803" y="3668121"/>
              <a:ext cx="580861" cy="1633087"/>
            </a:xfrm>
            <a:prstGeom prst="line">
              <a:avLst/>
            </a:prstGeom>
            <a:noFill/>
            <a:ln w="9525" cap="flat" cmpd="sng" algn="ctr">
              <a:solidFill>
                <a:srgbClr val="5DA5DA">
                  <a:shade val="95000"/>
                  <a:satMod val="105000"/>
                </a:srgbClr>
              </a:solidFill>
              <a:prstDash val="dash"/>
            </a:ln>
            <a:effectLst/>
          </p:spPr>
        </p:cxnSp>
      </p:grpSp>
      <p:grpSp>
        <p:nvGrpSpPr>
          <p:cNvPr id="320" name="그룹 132"/>
          <p:cNvGrpSpPr/>
          <p:nvPr/>
        </p:nvGrpSpPr>
        <p:grpSpPr>
          <a:xfrm>
            <a:off x="6127920" y="3238927"/>
            <a:ext cx="2261730" cy="2648562"/>
            <a:chOff x="5849006" y="2346491"/>
            <a:chExt cx="2261730" cy="2648562"/>
          </a:xfrm>
        </p:grpSpPr>
        <p:sp>
          <p:nvSpPr>
            <p:cNvPr id="321" name="직사각형 89"/>
            <p:cNvSpPr/>
            <p:nvPr/>
          </p:nvSpPr>
          <p:spPr>
            <a:xfrm>
              <a:off x="5849006" y="2346491"/>
              <a:ext cx="2079267" cy="774399"/>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Calibri"/>
                  <a:ea typeface="나눔고딕"/>
                  <a:cs typeface="+mn-cs"/>
                </a:rPr>
                <a:t>In-Order Core</a:t>
              </a:r>
              <a:endParaRPr kumimoji="0" lang="ko-KR" altLang="en-US" sz="20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2" name="직사각형 90"/>
            <p:cNvSpPr/>
            <p:nvPr/>
          </p:nvSpPr>
          <p:spPr>
            <a:xfrm>
              <a:off x="5849006" y="4589673"/>
              <a:ext cx="2079267" cy="405380"/>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Message Queue</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3" name="직사각형 91"/>
            <p:cNvSpPr/>
            <p:nvPr/>
          </p:nvSpPr>
          <p:spPr>
            <a:xfrm>
              <a:off x="6882913" y="3280649"/>
              <a:ext cx="1045360" cy="610202"/>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PF Buffer</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4" name="직사각형 92"/>
            <p:cNvSpPr/>
            <p:nvPr/>
          </p:nvSpPr>
          <p:spPr>
            <a:xfrm>
              <a:off x="6882913" y="4047202"/>
              <a:ext cx="1045360" cy="374697"/>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MTP</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25" name="직사각형 93"/>
            <p:cNvSpPr/>
            <p:nvPr/>
          </p:nvSpPr>
          <p:spPr>
            <a:xfrm>
              <a:off x="6240328" y="3280650"/>
              <a:ext cx="460122" cy="610202"/>
            </a:xfrm>
            <a:prstGeom prst="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p:spPr>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Calibri"/>
                  <a:ea typeface="나눔고딕"/>
                  <a:cs typeface="+mn-cs"/>
                </a:rPr>
                <a:t>LP</a:t>
              </a: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326" name="직선 화살표 연결선 95"/>
            <p:cNvCxnSpPr/>
            <p:nvPr/>
          </p:nvCxnSpPr>
          <p:spPr>
            <a:xfrm>
              <a:off x="6028727" y="3120890"/>
              <a:ext cx="0" cy="1468783"/>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27" name="직선 화살표 연결선 98"/>
            <p:cNvCxnSpPr>
              <a:stCxn id="318" idx="1"/>
              <a:endCxn id="322" idx="3"/>
            </p:cNvCxnSpPr>
            <p:nvPr/>
          </p:nvCxnSpPr>
          <p:spPr>
            <a:xfrm flipH="1">
              <a:off x="7928273" y="4792145"/>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28" name="직선 화살표 연결선 106"/>
            <p:cNvCxnSpPr/>
            <p:nvPr/>
          </p:nvCxnSpPr>
          <p:spPr>
            <a:xfrm flipV="1">
              <a:off x="7405593" y="4420547"/>
              <a:ext cx="0" cy="169126"/>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29" name="직선 화살표 연결선 109"/>
            <p:cNvCxnSpPr>
              <a:stCxn id="324" idx="0"/>
              <a:endCxn id="323" idx="2"/>
            </p:cNvCxnSpPr>
            <p:nvPr/>
          </p:nvCxnSpPr>
          <p:spPr>
            <a:xfrm flipV="1">
              <a:off x="7405593" y="3890851"/>
              <a:ext cx="0" cy="156351"/>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0" name="직선 화살표 연결선 113"/>
            <p:cNvCxnSpPr/>
            <p:nvPr/>
          </p:nvCxnSpPr>
          <p:spPr>
            <a:xfrm flipV="1">
              <a:off x="7405593" y="3120890"/>
              <a:ext cx="0" cy="159760"/>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1" name="직선 화살표 연결선 115"/>
            <p:cNvCxnSpPr/>
            <p:nvPr/>
          </p:nvCxnSpPr>
          <p:spPr>
            <a:xfrm>
              <a:off x="6470389" y="3120890"/>
              <a:ext cx="0" cy="159760"/>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2" name="직선 화살표 연결선 116"/>
            <p:cNvCxnSpPr>
              <a:stCxn id="325" idx="3"/>
              <a:endCxn id="323" idx="1"/>
            </p:cNvCxnSpPr>
            <p:nvPr/>
          </p:nvCxnSpPr>
          <p:spPr>
            <a:xfrm flipV="1">
              <a:off x="6700450" y="3585750"/>
              <a:ext cx="182463" cy="1"/>
            </a:xfrm>
            <a:prstGeom prst="straightConnector1">
              <a:avLst/>
            </a:prstGeom>
            <a:noFill/>
            <a:ln w="9525" cap="flat" cmpd="sng" algn="ctr">
              <a:solidFill>
                <a:srgbClr val="FAA43A">
                  <a:shade val="95000"/>
                  <a:satMod val="105000"/>
                </a:srgbClr>
              </a:solidFill>
              <a:prstDash val="solid"/>
              <a:tailEnd type="triangle"/>
            </a:ln>
            <a:effectLst/>
          </p:spPr>
        </p:cxnSp>
        <p:cxnSp>
          <p:nvCxnSpPr>
            <p:cNvPr id="333" name="직선 화살표 연결선 123"/>
            <p:cNvCxnSpPr/>
            <p:nvPr/>
          </p:nvCxnSpPr>
          <p:spPr>
            <a:xfrm flipH="1">
              <a:off x="7928273" y="3594266"/>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cxnSp>
          <p:nvCxnSpPr>
            <p:cNvPr id="334" name="직선 화살표 연결선 124"/>
            <p:cNvCxnSpPr/>
            <p:nvPr/>
          </p:nvCxnSpPr>
          <p:spPr>
            <a:xfrm flipH="1">
              <a:off x="7928273" y="2733472"/>
              <a:ext cx="182463" cy="218"/>
            </a:xfrm>
            <a:prstGeom prst="straightConnector1">
              <a:avLst/>
            </a:prstGeom>
            <a:noFill/>
            <a:ln w="9525" cap="flat" cmpd="sng" algn="ctr">
              <a:solidFill>
                <a:srgbClr val="FAA43A">
                  <a:shade val="95000"/>
                  <a:satMod val="105000"/>
                </a:srgbClr>
              </a:solidFill>
              <a:prstDash val="solid"/>
              <a:headEnd type="triangle"/>
              <a:tailEnd type="triangle"/>
            </a:ln>
            <a:effectLst/>
          </p:spPr>
        </p:cxnSp>
      </p:grpSp>
      <p:grpSp>
        <p:nvGrpSpPr>
          <p:cNvPr id="335" name="그룹 583"/>
          <p:cNvGrpSpPr/>
          <p:nvPr/>
        </p:nvGrpSpPr>
        <p:grpSpPr>
          <a:xfrm>
            <a:off x="318817" y="3704795"/>
            <a:ext cx="2747113" cy="2348991"/>
            <a:chOff x="211357" y="3318585"/>
            <a:chExt cx="2747113" cy="2348991"/>
          </a:xfrm>
        </p:grpSpPr>
        <p:grpSp>
          <p:nvGrpSpPr>
            <p:cNvPr id="336" name="그룹 576"/>
            <p:cNvGrpSpPr/>
            <p:nvPr/>
          </p:nvGrpSpPr>
          <p:grpSpPr>
            <a:xfrm>
              <a:off x="211357" y="3468326"/>
              <a:ext cx="2199540" cy="2199250"/>
              <a:chOff x="288170" y="3573016"/>
              <a:chExt cx="2199540" cy="2199250"/>
            </a:xfrm>
          </p:grpSpPr>
          <p:grpSp>
            <p:nvGrpSpPr>
              <p:cNvPr id="339" name="그룹 337"/>
              <p:cNvGrpSpPr/>
              <p:nvPr/>
            </p:nvGrpSpPr>
            <p:grpSpPr>
              <a:xfrm>
                <a:off x="288170" y="3573016"/>
                <a:ext cx="2199540" cy="456333"/>
                <a:chOff x="288170" y="3573016"/>
                <a:chExt cx="2199540" cy="456333"/>
              </a:xfrm>
            </p:grpSpPr>
            <p:grpSp>
              <p:nvGrpSpPr>
                <p:cNvPr id="462" name="그룹 315"/>
                <p:cNvGrpSpPr/>
                <p:nvPr/>
              </p:nvGrpSpPr>
              <p:grpSpPr>
                <a:xfrm>
                  <a:off x="288170" y="3573016"/>
                  <a:ext cx="457200" cy="456333"/>
                  <a:chOff x="288170" y="3573016"/>
                  <a:chExt cx="457200" cy="456333"/>
                </a:xfrm>
              </p:grpSpPr>
              <p:sp>
                <p:nvSpPr>
                  <p:cNvPr id="484" name="직사각형 145"/>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5" name="직사각형 147"/>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6" name="직사각형 148"/>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7" name="직사각형 15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8" name="직사각형 15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9" name="직사각형 15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3" name="그룹 316"/>
                <p:cNvGrpSpPr/>
                <p:nvPr/>
              </p:nvGrpSpPr>
              <p:grpSpPr>
                <a:xfrm>
                  <a:off x="868950" y="3573016"/>
                  <a:ext cx="457200" cy="456333"/>
                  <a:chOff x="288170" y="3573016"/>
                  <a:chExt cx="457200" cy="456333"/>
                </a:xfrm>
              </p:grpSpPr>
              <p:sp>
                <p:nvSpPr>
                  <p:cNvPr id="478" name="직사각형 317"/>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9" name="직사각형 318"/>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0" name="직사각형 319"/>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1" name="직사각형 32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2" name="직사각형 32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83" name="직사각형 32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4" name="그룹 323"/>
                <p:cNvGrpSpPr/>
                <p:nvPr/>
              </p:nvGrpSpPr>
              <p:grpSpPr>
                <a:xfrm>
                  <a:off x="1449730" y="3573016"/>
                  <a:ext cx="457200" cy="456333"/>
                  <a:chOff x="288170" y="3573016"/>
                  <a:chExt cx="457200" cy="456333"/>
                </a:xfrm>
              </p:grpSpPr>
              <p:sp>
                <p:nvSpPr>
                  <p:cNvPr id="472" name="직사각형 324"/>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3" name="직사각형 325"/>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4" name="직사각형 326"/>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5" name="직사각형 327"/>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6" name="직사각형 328"/>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7" name="직사각형 329"/>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65" name="그룹 330"/>
                <p:cNvGrpSpPr/>
                <p:nvPr/>
              </p:nvGrpSpPr>
              <p:grpSpPr>
                <a:xfrm>
                  <a:off x="2030510" y="3573016"/>
                  <a:ext cx="457200" cy="456333"/>
                  <a:chOff x="288170" y="3573016"/>
                  <a:chExt cx="457200" cy="456333"/>
                </a:xfrm>
              </p:grpSpPr>
              <p:sp>
                <p:nvSpPr>
                  <p:cNvPr id="466" name="직사각형 33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7" name="직사각형 33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8" name="직사각형 33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9" name="직사각형 33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0" name="직사각형 33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71" name="직사각형 33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0" name="그룹 338"/>
              <p:cNvGrpSpPr/>
              <p:nvPr/>
            </p:nvGrpSpPr>
            <p:grpSpPr>
              <a:xfrm>
                <a:off x="288170" y="4153087"/>
                <a:ext cx="2199540" cy="456333"/>
                <a:chOff x="288170" y="3573016"/>
                <a:chExt cx="2199540" cy="456333"/>
              </a:xfrm>
            </p:grpSpPr>
            <p:grpSp>
              <p:nvGrpSpPr>
                <p:cNvPr id="434" name="그룹 339"/>
                <p:cNvGrpSpPr/>
                <p:nvPr/>
              </p:nvGrpSpPr>
              <p:grpSpPr>
                <a:xfrm>
                  <a:off x="288170" y="3573016"/>
                  <a:ext cx="457200" cy="456333"/>
                  <a:chOff x="288170" y="3573016"/>
                  <a:chExt cx="457200" cy="456333"/>
                </a:xfrm>
              </p:grpSpPr>
              <p:sp>
                <p:nvSpPr>
                  <p:cNvPr id="456" name="직사각형 36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7" name="직사각형 36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8" name="직사각형 36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9" name="직사각형 36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0" name="직사각형 36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61" name="직사각형 36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5" name="그룹 340"/>
                <p:cNvGrpSpPr/>
                <p:nvPr/>
              </p:nvGrpSpPr>
              <p:grpSpPr>
                <a:xfrm>
                  <a:off x="868950" y="3573016"/>
                  <a:ext cx="457200" cy="456333"/>
                  <a:chOff x="288170" y="3573016"/>
                  <a:chExt cx="457200" cy="456333"/>
                </a:xfrm>
              </p:grpSpPr>
              <p:sp>
                <p:nvSpPr>
                  <p:cNvPr id="450" name="직사각형 355"/>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1" name="직사각형 356"/>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2" name="직사각형 357"/>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3" name="직사각형 358"/>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4" name="직사각형 359"/>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5" name="직사각형 360"/>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6" name="그룹 341"/>
                <p:cNvGrpSpPr/>
                <p:nvPr/>
              </p:nvGrpSpPr>
              <p:grpSpPr>
                <a:xfrm>
                  <a:off x="1449730" y="3573016"/>
                  <a:ext cx="457200" cy="456333"/>
                  <a:chOff x="288170" y="3573016"/>
                  <a:chExt cx="457200" cy="456333"/>
                </a:xfrm>
              </p:grpSpPr>
              <p:sp>
                <p:nvSpPr>
                  <p:cNvPr id="444" name="직사각형 349"/>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5" name="직사각형 350"/>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6" name="직사각형 351"/>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7" name="직사각형 352"/>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8" name="직사각형 353"/>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9" name="직사각형 354"/>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37" name="그룹 342"/>
                <p:cNvGrpSpPr/>
                <p:nvPr/>
              </p:nvGrpSpPr>
              <p:grpSpPr>
                <a:xfrm>
                  <a:off x="2030510" y="3573016"/>
                  <a:ext cx="457200" cy="456333"/>
                  <a:chOff x="288170" y="3573016"/>
                  <a:chExt cx="457200" cy="456333"/>
                </a:xfrm>
              </p:grpSpPr>
              <p:sp>
                <p:nvSpPr>
                  <p:cNvPr id="438" name="직사각형 343"/>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9" name="직사각형 344"/>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0" name="직사각형 345"/>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1" name="직사각형 346"/>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2" name="직사각형 347"/>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3" name="직사각형 348"/>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1" name="그룹 396"/>
              <p:cNvGrpSpPr/>
              <p:nvPr/>
            </p:nvGrpSpPr>
            <p:grpSpPr>
              <a:xfrm>
                <a:off x="288170" y="4733912"/>
                <a:ext cx="2199540" cy="456333"/>
                <a:chOff x="288170" y="3573016"/>
                <a:chExt cx="2199540" cy="456333"/>
              </a:xfrm>
            </p:grpSpPr>
            <p:grpSp>
              <p:nvGrpSpPr>
                <p:cNvPr id="406" name="그룹 397"/>
                <p:cNvGrpSpPr/>
                <p:nvPr/>
              </p:nvGrpSpPr>
              <p:grpSpPr>
                <a:xfrm>
                  <a:off x="288170" y="3573016"/>
                  <a:ext cx="457200" cy="456333"/>
                  <a:chOff x="288170" y="3573016"/>
                  <a:chExt cx="457200" cy="456333"/>
                </a:xfrm>
              </p:grpSpPr>
              <p:sp>
                <p:nvSpPr>
                  <p:cNvPr id="428" name="직사각형 419"/>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9" name="직사각형 420"/>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0" name="직사각형 421"/>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1" name="직사각형 422"/>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2" name="직사각형 423"/>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33" name="직사각형 424"/>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7" name="그룹 398"/>
                <p:cNvGrpSpPr/>
                <p:nvPr/>
              </p:nvGrpSpPr>
              <p:grpSpPr>
                <a:xfrm>
                  <a:off x="868950" y="3573016"/>
                  <a:ext cx="457200" cy="456333"/>
                  <a:chOff x="288170" y="3573016"/>
                  <a:chExt cx="457200" cy="456333"/>
                </a:xfrm>
              </p:grpSpPr>
              <p:sp>
                <p:nvSpPr>
                  <p:cNvPr id="422" name="직사각형 413"/>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3" name="직사각형 414"/>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4" name="직사각형 415"/>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5" name="직사각형 416"/>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6" name="직사각형 417"/>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7" name="직사각형 418"/>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8" name="그룹 399"/>
                <p:cNvGrpSpPr/>
                <p:nvPr/>
              </p:nvGrpSpPr>
              <p:grpSpPr>
                <a:xfrm>
                  <a:off x="1449730" y="3573016"/>
                  <a:ext cx="457200" cy="456333"/>
                  <a:chOff x="288170" y="3573016"/>
                  <a:chExt cx="457200" cy="456333"/>
                </a:xfrm>
              </p:grpSpPr>
              <p:sp>
                <p:nvSpPr>
                  <p:cNvPr id="416" name="직사각형 407"/>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7" name="직사각형 408"/>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8" name="직사각형 409"/>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9" name="직사각형 410"/>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0" name="직사각형 411"/>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21" name="직사각형 412"/>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409" name="그룹 400"/>
                <p:cNvGrpSpPr/>
                <p:nvPr/>
              </p:nvGrpSpPr>
              <p:grpSpPr>
                <a:xfrm>
                  <a:off x="2030510" y="3573016"/>
                  <a:ext cx="457200" cy="456333"/>
                  <a:chOff x="288170" y="3573016"/>
                  <a:chExt cx="457200" cy="456333"/>
                </a:xfrm>
              </p:grpSpPr>
              <p:sp>
                <p:nvSpPr>
                  <p:cNvPr id="410" name="직사각형 401"/>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1" name="직사각형 402"/>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2" name="직사각형 403"/>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3" name="직사각형 404"/>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4" name="직사각형 405"/>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5" name="직사각형 406"/>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grpSp>
            <p:nvGrpSpPr>
              <p:cNvPr id="342" name="그룹 425"/>
              <p:cNvGrpSpPr/>
              <p:nvPr/>
            </p:nvGrpSpPr>
            <p:grpSpPr>
              <a:xfrm>
                <a:off x="288170" y="5315933"/>
                <a:ext cx="2199540" cy="456333"/>
                <a:chOff x="288170" y="3573016"/>
                <a:chExt cx="2199540" cy="456333"/>
              </a:xfrm>
            </p:grpSpPr>
            <p:grpSp>
              <p:nvGrpSpPr>
                <p:cNvPr id="378" name="그룹 426"/>
                <p:cNvGrpSpPr/>
                <p:nvPr/>
              </p:nvGrpSpPr>
              <p:grpSpPr>
                <a:xfrm>
                  <a:off x="288170" y="3573016"/>
                  <a:ext cx="457200" cy="456333"/>
                  <a:chOff x="288170" y="3573016"/>
                  <a:chExt cx="457200" cy="456333"/>
                </a:xfrm>
              </p:grpSpPr>
              <p:sp>
                <p:nvSpPr>
                  <p:cNvPr id="400" name="직사각형 448"/>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1" name="직사각형 449"/>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2" name="직사각형 450"/>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3" name="직사각형 451"/>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4" name="직사각형 452"/>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5" name="직사각형 453"/>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79" name="그룹 427"/>
                <p:cNvGrpSpPr/>
                <p:nvPr/>
              </p:nvGrpSpPr>
              <p:grpSpPr>
                <a:xfrm>
                  <a:off x="868950" y="3573016"/>
                  <a:ext cx="457200" cy="456333"/>
                  <a:chOff x="288170" y="3573016"/>
                  <a:chExt cx="457200" cy="456333"/>
                </a:xfrm>
              </p:grpSpPr>
              <p:sp>
                <p:nvSpPr>
                  <p:cNvPr id="394" name="직사각형 442"/>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5" name="직사각형 443"/>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6" name="직사각형 444"/>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7" name="직사각형 445"/>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8" name="직사각형 446"/>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9" name="직사각형 447"/>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80" name="그룹 428"/>
                <p:cNvGrpSpPr/>
                <p:nvPr/>
              </p:nvGrpSpPr>
              <p:grpSpPr>
                <a:xfrm>
                  <a:off x="1449730" y="3573016"/>
                  <a:ext cx="457200" cy="456333"/>
                  <a:chOff x="288170" y="3573016"/>
                  <a:chExt cx="457200" cy="456333"/>
                </a:xfrm>
              </p:grpSpPr>
              <p:sp>
                <p:nvSpPr>
                  <p:cNvPr id="388" name="직사각형 436"/>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9" name="직사각형 437"/>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0" name="직사각형 438"/>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1" name="직사각형 439"/>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2" name="직사각형 440"/>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3" name="직사각형 441"/>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nvGrpSpPr>
                <p:cNvPr id="381" name="그룹 429"/>
                <p:cNvGrpSpPr/>
                <p:nvPr/>
              </p:nvGrpSpPr>
              <p:grpSpPr>
                <a:xfrm>
                  <a:off x="2030510" y="3573016"/>
                  <a:ext cx="457200" cy="456333"/>
                  <a:chOff x="288170" y="3573016"/>
                  <a:chExt cx="457200" cy="456333"/>
                </a:xfrm>
              </p:grpSpPr>
              <p:sp>
                <p:nvSpPr>
                  <p:cNvPr id="382" name="직사각형 430"/>
                  <p:cNvSpPr/>
                  <p:nvPr/>
                </p:nvSpPr>
                <p:spPr>
                  <a:xfrm>
                    <a:off x="288170" y="3573016"/>
                    <a:ext cx="457200" cy="456333"/>
                  </a:xfrm>
                  <a:prstGeom prst="rect">
                    <a:avLst/>
                  </a:prstGeom>
                  <a:solidFill>
                    <a:sysClr val="window" lastClr="FFFFFF"/>
                  </a:solidFill>
                  <a:ln w="127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3" name="직사각형 431"/>
                  <p:cNvSpPr/>
                  <p:nvPr/>
                </p:nvSpPr>
                <p:spPr>
                  <a:xfrm>
                    <a:off x="362192"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4" name="직사각형 432"/>
                  <p:cNvSpPr/>
                  <p:nvPr/>
                </p:nvSpPr>
                <p:spPr>
                  <a:xfrm>
                    <a:off x="362191" y="3756158"/>
                    <a:ext cx="309159" cy="90048"/>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5" name="직사각형 433"/>
                  <p:cNvSpPr/>
                  <p:nvPr/>
                </p:nvSpPr>
                <p:spPr>
                  <a:xfrm>
                    <a:off x="552528" y="3893043"/>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6" name="직사각형 434"/>
                  <p:cNvSpPr/>
                  <p:nvPr/>
                </p:nvSpPr>
                <p:spPr>
                  <a:xfrm>
                    <a:off x="362192"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7" name="직사각형 435"/>
                  <p:cNvSpPr/>
                  <p:nvPr/>
                </p:nvSpPr>
                <p:spPr>
                  <a:xfrm>
                    <a:off x="552528" y="3635824"/>
                    <a:ext cx="118822" cy="73497"/>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grpSp>
          </p:grpSp>
          <p:cxnSp>
            <p:nvCxnSpPr>
              <p:cNvPr id="343" name="직선 화살표 연결선 455"/>
              <p:cNvCxnSpPr>
                <a:stCxn id="484" idx="3"/>
                <a:endCxn id="478" idx="1"/>
              </p:cNvCxnSpPr>
              <p:nvPr/>
            </p:nvCxnSpPr>
            <p:spPr>
              <a:xfrm>
                <a:off x="74537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4" name="직선 화살표 연결선 456"/>
              <p:cNvCxnSpPr>
                <a:stCxn id="478" idx="3"/>
                <a:endCxn id="472" idx="1"/>
              </p:cNvCxnSpPr>
              <p:nvPr/>
            </p:nvCxnSpPr>
            <p:spPr>
              <a:xfrm>
                <a:off x="132615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5" name="직선 화살표 연결선 459"/>
              <p:cNvCxnSpPr>
                <a:stCxn id="472" idx="3"/>
                <a:endCxn id="466" idx="1"/>
              </p:cNvCxnSpPr>
              <p:nvPr/>
            </p:nvCxnSpPr>
            <p:spPr>
              <a:xfrm>
                <a:off x="1906930" y="3801183"/>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6" name="직선 화살표 연결선 462"/>
              <p:cNvCxnSpPr>
                <a:stCxn id="444" idx="3"/>
                <a:endCxn id="438" idx="1"/>
              </p:cNvCxnSpPr>
              <p:nvPr/>
            </p:nvCxnSpPr>
            <p:spPr>
              <a:xfrm>
                <a:off x="1906930" y="4381254"/>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7" name="직선 화살표 연결선 465"/>
              <p:cNvCxnSpPr>
                <a:stCxn id="416" idx="3"/>
                <a:endCxn id="410" idx="1"/>
              </p:cNvCxnSpPr>
              <p:nvPr/>
            </p:nvCxnSpPr>
            <p:spPr>
              <a:xfrm>
                <a:off x="1906930" y="4962079"/>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8" name="직선 화살표 연결선 468"/>
              <p:cNvCxnSpPr>
                <a:stCxn id="388" idx="3"/>
                <a:endCxn id="382" idx="1"/>
              </p:cNvCxnSpPr>
              <p:nvPr/>
            </p:nvCxnSpPr>
            <p:spPr>
              <a:xfrm>
                <a:off x="190693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49" name="직선 화살표 연결선 471"/>
              <p:cNvCxnSpPr>
                <a:stCxn id="394" idx="3"/>
                <a:endCxn id="388" idx="1"/>
              </p:cNvCxnSpPr>
              <p:nvPr/>
            </p:nvCxnSpPr>
            <p:spPr>
              <a:xfrm>
                <a:off x="132615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0" name="직선 화살표 연결선 474"/>
              <p:cNvCxnSpPr>
                <a:stCxn id="400" idx="3"/>
                <a:endCxn id="394" idx="1"/>
              </p:cNvCxnSpPr>
              <p:nvPr/>
            </p:nvCxnSpPr>
            <p:spPr>
              <a:xfrm>
                <a:off x="745370" y="5544100"/>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1" name="직선 화살표 연결선 477"/>
              <p:cNvCxnSpPr>
                <a:stCxn id="428" idx="3"/>
                <a:endCxn id="422" idx="1"/>
              </p:cNvCxnSpPr>
              <p:nvPr/>
            </p:nvCxnSpPr>
            <p:spPr>
              <a:xfrm>
                <a:off x="745370" y="4962079"/>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2" name="직선 화살표 연결선 480"/>
              <p:cNvCxnSpPr>
                <a:stCxn id="456" idx="3"/>
                <a:endCxn id="450" idx="1"/>
              </p:cNvCxnSpPr>
              <p:nvPr/>
            </p:nvCxnSpPr>
            <p:spPr>
              <a:xfrm>
                <a:off x="745370" y="4381254"/>
                <a:ext cx="123580" cy="0"/>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3" name="직선 화살표 연결선 483"/>
              <p:cNvCxnSpPr>
                <a:stCxn id="484" idx="2"/>
                <a:endCxn id="456" idx="0"/>
              </p:cNvCxnSpPr>
              <p:nvPr/>
            </p:nvCxnSpPr>
            <p:spPr>
              <a:xfrm>
                <a:off x="51677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4" name="직선 화살표 연결선 486"/>
              <p:cNvCxnSpPr>
                <a:stCxn id="450" idx="0"/>
                <a:endCxn id="478" idx="2"/>
              </p:cNvCxnSpPr>
              <p:nvPr/>
            </p:nvCxnSpPr>
            <p:spPr>
              <a:xfrm flipV="1">
                <a:off x="109755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5" name="직선 화살표 연결선 489"/>
              <p:cNvCxnSpPr>
                <a:stCxn id="456" idx="2"/>
                <a:endCxn id="428" idx="0"/>
              </p:cNvCxnSpPr>
              <p:nvPr/>
            </p:nvCxnSpPr>
            <p:spPr>
              <a:xfrm>
                <a:off x="516770" y="4609420"/>
                <a:ext cx="0" cy="124492"/>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6" name="직선 화살표 연결선 492"/>
              <p:cNvCxnSpPr>
                <a:stCxn id="428" idx="2"/>
                <a:endCxn id="400" idx="0"/>
              </p:cNvCxnSpPr>
              <p:nvPr/>
            </p:nvCxnSpPr>
            <p:spPr>
              <a:xfrm>
                <a:off x="51677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7" name="직선 화살표 연결선 495"/>
              <p:cNvCxnSpPr>
                <a:stCxn id="422" idx="2"/>
                <a:endCxn id="394" idx="0"/>
              </p:cNvCxnSpPr>
              <p:nvPr/>
            </p:nvCxnSpPr>
            <p:spPr>
              <a:xfrm>
                <a:off x="109755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8" name="직선 화살표 연결선 498"/>
              <p:cNvCxnSpPr>
                <a:stCxn id="438" idx="2"/>
                <a:endCxn id="410" idx="0"/>
              </p:cNvCxnSpPr>
              <p:nvPr/>
            </p:nvCxnSpPr>
            <p:spPr>
              <a:xfrm>
                <a:off x="2259110" y="4609420"/>
                <a:ext cx="0" cy="124492"/>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59" name="직선 화살표 연결선 501"/>
              <p:cNvCxnSpPr>
                <a:stCxn id="466" idx="2"/>
                <a:endCxn id="438" idx="0"/>
              </p:cNvCxnSpPr>
              <p:nvPr/>
            </p:nvCxnSpPr>
            <p:spPr>
              <a:xfrm>
                <a:off x="225911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0" name="직선 화살표 연결선 504"/>
              <p:cNvCxnSpPr>
                <a:stCxn id="472" idx="2"/>
                <a:endCxn id="444" idx="0"/>
              </p:cNvCxnSpPr>
              <p:nvPr/>
            </p:nvCxnSpPr>
            <p:spPr>
              <a:xfrm>
                <a:off x="1678330" y="4029349"/>
                <a:ext cx="0" cy="12373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1" name="직선 화살표 연결선 507"/>
              <p:cNvCxnSpPr>
                <a:stCxn id="410" idx="2"/>
                <a:endCxn id="382" idx="0"/>
              </p:cNvCxnSpPr>
              <p:nvPr/>
            </p:nvCxnSpPr>
            <p:spPr>
              <a:xfrm>
                <a:off x="225911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2" name="직선 화살표 연결선 510"/>
              <p:cNvCxnSpPr>
                <a:stCxn id="416" idx="2"/>
                <a:endCxn id="388" idx="0"/>
              </p:cNvCxnSpPr>
              <p:nvPr/>
            </p:nvCxnSpPr>
            <p:spPr>
              <a:xfrm>
                <a:off x="1678330" y="5190245"/>
                <a:ext cx="0" cy="125688"/>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nvGrpSpPr>
              <p:cNvPr id="363" name="그룹 563"/>
              <p:cNvGrpSpPr/>
              <p:nvPr/>
            </p:nvGrpSpPr>
            <p:grpSpPr>
              <a:xfrm>
                <a:off x="752932" y="4038739"/>
                <a:ext cx="110913" cy="110913"/>
                <a:chOff x="750551" y="4036358"/>
                <a:chExt cx="110913" cy="110913"/>
              </a:xfrm>
            </p:grpSpPr>
            <p:cxnSp>
              <p:nvCxnSpPr>
                <p:cNvPr id="376" name="직선 화살표 연결선 544"/>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7" name="직선 화살표 연결선 546"/>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4" name="그룹 564"/>
              <p:cNvGrpSpPr/>
              <p:nvPr/>
            </p:nvGrpSpPr>
            <p:grpSpPr>
              <a:xfrm>
                <a:off x="1914269" y="4038739"/>
                <a:ext cx="110913" cy="110913"/>
                <a:chOff x="750551" y="4036358"/>
                <a:chExt cx="110913" cy="110913"/>
              </a:xfrm>
            </p:grpSpPr>
            <p:cxnSp>
              <p:nvCxnSpPr>
                <p:cNvPr id="374" name="직선 화살표 연결선 565"/>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5" name="직선 화살표 연결선 566"/>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5" name="그룹 567"/>
              <p:cNvGrpSpPr/>
              <p:nvPr/>
            </p:nvGrpSpPr>
            <p:grpSpPr>
              <a:xfrm>
                <a:off x="752932" y="5200852"/>
                <a:ext cx="110913" cy="110913"/>
                <a:chOff x="750551" y="4036358"/>
                <a:chExt cx="110913" cy="110913"/>
              </a:xfrm>
            </p:grpSpPr>
            <p:cxnSp>
              <p:nvCxnSpPr>
                <p:cNvPr id="372" name="직선 화살표 연결선 568"/>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3" name="직선 화살표 연결선 569"/>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6" name="그룹 570"/>
              <p:cNvGrpSpPr/>
              <p:nvPr/>
            </p:nvGrpSpPr>
            <p:grpSpPr>
              <a:xfrm>
                <a:off x="1914269" y="5200852"/>
                <a:ext cx="110913" cy="110913"/>
                <a:chOff x="750551" y="4036358"/>
                <a:chExt cx="110913" cy="110913"/>
              </a:xfrm>
            </p:grpSpPr>
            <p:cxnSp>
              <p:nvCxnSpPr>
                <p:cNvPr id="370" name="직선 화살표 연결선 571"/>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71" name="직선 화살표 연결선 572"/>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nvGrpSpPr>
              <p:cNvPr id="367" name="그룹 573"/>
              <p:cNvGrpSpPr/>
              <p:nvPr/>
            </p:nvGrpSpPr>
            <p:grpSpPr>
              <a:xfrm>
                <a:off x="1331478" y="4617389"/>
                <a:ext cx="110913" cy="110913"/>
                <a:chOff x="750551" y="4036358"/>
                <a:chExt cx="110913" cy="110913"/>
              </a:xfrm>
            </p:grpSpPr>
            <p:cxnSp>
              <p:nvCxnSpPr>
                <p:cNvPr id="368" name="직선 화살표 연결선 574"/>
                <p:cNvCxnSpPr/>
                <p:nvPr/>
              </p:nvCxnSpPr>
              <p:spPr>
                <a:xfrm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cxnSp>
              <p:nvCxnSpPr>
                <p:cNvPr id="369" name="직선 화살표 연결선 575"/>
                <p:cNvCxnSpPr/>
                <p:nvPr/>
              </p:nvCxnSpPr>
              <p:spPr>
                <a:xfrm rot="16200000" flipH="1">
                  <a:off x="750551" y="4036358"/>
                  <a:ext cx="110913" cy="110913"/>
                </a:xfrm>
                <a:prstGeom prst="straightConnector1">
                  <a:avLst/>
                </a:prstGeom>
                <a:noFill/>
                <a:ln w="9525" cap="flat" cmpd="sng" algn="ctr">
                  <a:solidFill>
                    <a:sysClr val="windowText" lastClr="000000">
                      <a:shade val="95000"/>
                      <a:satMod val="105000"/>
                    </a:sysClr>
                  </a:solidFill>
                  <a:prstDash val="solid"/>
                  <a:headEnd type="triangle" w="sm" len="sm"/>
                  <a:tailEnd type="triangle" w="sm" len="sm"/>
                </a:ln>
                <a:effectLst/>
              </p:spPr>
            </p:cxnSp>
          </p:grpSp>
        </p:grpSp>
        <p:cxnSp>
          <p:nvCxnSpPr>
            <p:cNvPr id="337" name="직선 연결선 578"/>
            <p:cNvCxnSpPr/>
            <p:nvPr/>
          </p:nvCxnSpPr>
          <p:spPr>
            <a:xfrm flipV="1">
              <a:off x="2409894" y="3318585"/>
              <a:ext cx="548576" cy="1305027"/>
            </a:xfrm>
            <a:prstGeom prst="line">
              <a:avLst/>
            </a:prstGeom>
            <a:noFill/>
            <a:ln w="9525" cap="flat" cmpd="sng" algn="ctr">
              <a:solidFill>
                <a:sysClr val="windowText" lastClr="000000">
                  <a:shade val="95000"/>
                  <a:satMod val="105000"/>
                </a:sysClr>
              </a:solidFill>
              <a:prstDash val="dash"/>
            </a:ln>
            <a:effectLst/>
          </p:spPr>
        </p:cxnSp>
        <p:cxnSp>
          <p:nvCxnSpPr>
            <p:cNvPr id="338" name="직선 연결선 581"/>
            <p:cNvCxnSpPr/>
            <p:nvPr/>
          </p:nvCxnSpPr>
          <p:spPr>
            <a:xfrm>
              <a:off x="2409894" y="5085555"/>
              <a:ext cx="539611" cy="250089"/>
            </a:xfrm>
            <a:prstGeom prst="line">
              <a:avLst/>
            </a:prstGeom>
            <a:noFill/>
            <a:ln w="9525" cap="flat" cmpd="sng" algn="ctr">
              <a:solidFill>
                <a:sysClr val="windowText" lastClr="000000">
                  <a:shade val="95000"/>
                  <a:satMod val="105000"/>
                </a:sysClr>
              </a:solidFill>
              <a:prstDash val="dash"/>
            </a:ln>
            <a:effectLst/>
          </p:spPr>
        </p:cxnSp>
      </p:grpSp>
      <p:grpSp>
        <p:nvGrpSpPr>
          <p:cNvPr id="490" name="그룹 607"/>
          <p:cNvGrpSpPr/>
          <p:nvPr/>
        </p:nvGrpSpPr>
        <p:grpSpPr>
          <a:xfrm>
            <a:off x="-45765" y="1710657"/>
            <a:ext cx="2926699" cy="2047890"/>
            <a:chOff x="-54730" y="2022051"/>
            <a:chExt cx="2926699" cy="2047890"/>
          </a:xfrm>
        </p:grpSpPr>
        <p:sp>
          <p:nvSpPr>
            <p:cNvPr id="491" name="직사각형 591"/>
            <p:cNvSpPr/>
            <p:nvPr/>
          </p:nvSpPr>
          <p:spPr>
            <a:xfrm>
              <a:off x="308849" y="2022051"/>
              <a:ext cx="2199540" cy="527375"/>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Calibri"/>
                  <a:ea typeface="나눔고딕"/>
                  <a:cs typeface="+mn-cs"/>
                </a:rPr>
                <a:t>Host Processor</a:t>
              </a:r>
              <a:endParaRPr kumimoji="0" lang="ko-KR" altLang="en-US" sz="20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492" name="위쪽/아래쪽 화살표 592"/>
            <p:cNvSpPr/>
            <p:nvPr/>
          </p:nvSpPr>
          <p:spPr>
            <a:xfrm>
              <a:off x="1232529" y="3442412"/>
              <a:ext cx="352180" cy="627529"/>
            </a:xfrm>
            <a:prstGeom prst="upDownArrow">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3" name="TextBox 492"/>
            <p:cNvSpPr txBox="1"/>
            <p:nvPr/>
          </p:nvSpPr>
          <p:spPr>
            <a:xfrm>
              <a:off x="-54730" y="2546359"/>
              <a:ext cx="2926699" cy="86177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Tahoma"/>
                  <a:ea typeface="+mn-ea"/>
                  <a:cs typeface="+mn-cs"/>
                </a:rPr>
                <a:t>Memory-Mapped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800" b="0" i="0" u="none" strike="noStrike" kern="0" cap="none" spc="0" normalizeH="0" baseline="0" noProof="0" dirty="0">
                  <a:ln>
                    <a:noFill/>
                  </a:ln>
                  <a:solidFill>
                    <a:sysClr val="windowText" lastClr="000000"/>
                  </a:solidFill>
                  <a:effectLst/>
                  <a:uLnTx/>
                  <a:uFillTx/>
                  <a:latin typeface="Tahoma"/>
                  <a:ea typeface="+mn-ea"/>
                  <a:cs typeface="+mn-cs"/>
                </a:rPr>
                <a:t>Accelerator Interface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Tahoma"/>
                  <a:ea typeface="+mn-ea"/>
                  <a:cs typeface="+mn-cs"/>
                </a:rPr>
                <a:t>(</a:t>
              </a:r>
              <a:r>
                <a:rPr kumimoji="0" lang="en-US" altLang="ko-KR" sz="1400" b="0" i="0" u="none" strike="noStrike" kern="0" cap="none" spc="0" normalizeH="0" baseline="0" noProof="0" dirty="0" err="1">
                  <a:ln>
                    <a:noFill/>
                  </a:ln>
                  <a:solidFill>
                    <a:sysClr val="windowText" lastClr="000000"/>
                  </a:solidFill>
                  <a:effectLst/>
                  <a:uLnTx/>
                  <a:uFillTx/>
                  <a:latin typeface="Tahoma"/>
                  <a:ea typeface="+mn-ea"/>
                  <a:cs typeface="+mn-cs"/>
                </a:rPr>
                <a:t>Noncacheable</a:t>
              </a:r>
              <a:r>
                <a:rPr kumimoji="0" lang="en-US" altLang="ko-KR" sz="1400" b="0" i="0" u="none" strike="noStrike" kern="0" cap="none" spc="0" normalizeH="0" baseline="0" noProof="0" dirty="0">
                  <a:ln>
                    <a:noFill/>
                  </a:ln>
                  <a:solidFill>
                    <a:sysClr val="windowText" lastClr="000000"/>
                  </a:solidFill>
                  <a:effectLst/>
                  <a:uLnTx/>
                  <a:uFillTx/>
                  <a:latin typeface="Tahoma"/>
                  <a:ea typeface="+mn-ea"/>
                  <a:cs typeface="+mn-cs"/>
                </a:rPr>
                <a:t>, Physically Addressed)</a:t>
              </a:r>
              <a:endParaRPr kumimoji="0" lang="ko-KR" altLang="en-US" sz="1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grpSp>
        <p:nvGrpSpPr>
          <p:cNvPr id="494" name="그룹 696"/>
          <p:cNvGrpSpPr/>
          <p:nvPr/>
        </p:nvGrpSpPr>
        <p:grpSpPr>
          <a:xfrm>
            <a:off x="257925" y="3794393"/>
            <a:ext cx="2309790" cy="2319536"/>
            <a:chOff x="257925" y="3794393"/>
            <a:chExt cx="2309790" cy="2319536"/>
          </a:xfrm>
        </p:grpSpPr>
        <p:sp>
          <p:nvSpPr>
            <p:cNvPr id="495" name="직사각형 622"/>
            <p:cNvSpPr/>
            <p:nvPr/>
          </p:nvSpPr>
          <p:spPr>
            <a:xfrm>
              <a:off x="257925" y="3794393"/>
              <a:ext cx="2309790" cy="2319536"/>
            </a:xfrm>
            <a:prstGeom prst="rect">
              <a:avLst/>
            </a:prstGeom>
            <a:solidFill>
              <a:sysClr val="window" lastClr="FFFFFF">
                <a:alpha val="7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496" name="타원 623"/>
            <p:cNvSpPr/>
            <p:nvPr/>
          </p:nvSpPr>
          <p:spPr>
            <a:xfrm>
              <a:off x="1024088" y="4551843"/>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7" name="타원 624"/>
            <p:cNvSpPr/>
            <p:nvPr/>
          </p:nvSpPr>
          <p:spPr>
            <a:xfrm>
              <a:off x="1708299" y="4468347"/>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8" name="타원 625"/>
            <p:cNvSpPr/>
            <p:nvPr/>
          </p:nvSpPr>
          <p:spPr>
            <a:xfrm>
              <a:off x="1509490" y="4650960"/>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99" name="타원 626"/>
            <p:cNvSpPr/>
            <p:nvPr/>
          </p:nvSpPr>
          <p:spPr>
            <a:xfrm>
              <a:off x="1609829" y="5135312"/>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500" name="타원 627"/>
            <p:cNvSpPr/>
            <p:nvPr/>
          </p:nvSpPr>
          <p:spPr>
            <a:xfrm>
              <a:off x="1024088" y="5711858"/>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1" name="직선 화살표 연결선 629"/>
            <p:cNvCxnSpPr>
              <a:stCxn id="496" idx="4"/>
              <a:endCxn id="500" idx="0"/>
            </p:cNvCxnSpPr>
            <p:nvPr/>
          </p:nvCxnSpPr>
          <p:spPr>
            <a:xfrm>
              <a:off x="1127182" y="4758031"/>
              <a:ext cx="0" cy="953827"/>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2" name="직선 화살표 연결선 632"/>
            <p:cNvCxnSpPr/>
            <p:nvPr/>
          </p:nvCxnSpPr>
          <p:spPr>
            <a:xfrm flipV="1">
              <a:off x="1237451" y="4583746"/>
              <a:ext cx="465414" cy="52548"/>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3" name="직선 화살표 연결선 643"/>
            <p:cNvCxnSpPr/>
            <p:nvPr/>
          </p:nvCxnSpPr>
          <p:spPr>
            <a:xfrm>
              <a:off x="1204599" y="4731504"/>
              <a:ext cx="427085" cy="431076"/>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4" name="구부러진 연결선 663"/>
            <p:cNvCxnSpPr>
              <a:stCxn id="497" idx="4"/>
              <a:endCxn id="498" idx="6"/>
            </p:cNvCxnSpPr>
            <p:nvPr/>
          </p:nvCxnSpPr>
          <p:spPr>
            <a:xfrm rot="5400000">
              <a:off x="1723777" y="4666437"/>
              <a:ext cx="79519" cy="95715"/>
            </a:xfrm>
            <a:prstGeom prst="curvedConnector2">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05" name="직선 화살표 연결선 664"/>
            <p:cNvCxnSpPr/>
            <p:nvPr/>
          </p:nvCxnSpPr>
          <p:spPr>
            <a:xfrm flipH="1">
              <a:off x="1170428" y="4845772"/>
              <a:ext cx="399848" cy="876072"/>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506" name="타원 673"/>
            <p:cNvSpPr/>
            <p:nvPr/>
          </p:nvSpPr>
          <p:spPr>
            <a:xfrm>
              <a:off x="449241" y="5135312"/>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7" name="직선 화살표 연결선 674"/>
            <p:cNvCxnSpPr>
              <a:stCxn id="499" idx="2"/>
              <a:endCxn id="506" idx="6"/>
            </p:cNvCxnSpPr>
            <p:nvPr/>
          </p:nvCxnSpPr>
          <p:spPr>
            <a:xfrm flipH="1">
              <a:off x="655429" y="5238406"/>
              <a:ext cx="954400" cy="0"/>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sp>
          <p:nvSpPr>
            <p:cNvPr id="508" name="타원 678"/>
            <p:cNvSpPr/>
            <p:nvPr/>
          </p:nvSpPr>
          <p:spPr>
            <a:xfrm>
              <a:off x="2189246" y="3977345"/>
              <a:ext cx="206188" cy="206188"/>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509" name="직선 화살표 연결선 679"/>
            <p:cNvCxnSpPr/>
            <p:nvPr/>
          </p:nvCxnSpPr>
          <p:spPr>
            <a:xfrm flipV="1">
              <a:off x="1883554" y="4166817"/>
              <a:ext cx="329400" cy="333185"/>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cxnSp>
          <p:nvCxnSpPr>
            <p:cNvPr id="510" name="직선 화살표 연결선 689"/>
            <p:cNvCxnSpPr/>
            <p:nvPr/>
          </p:nvCxnSpPr>
          <p:spPr>
            <a:xfrm flipH="1">
              <a:off x="1763098" y="4177768"/>
              <a:ext cx="479537" cy="968215"/>
            </a:xfrm>
            <a:prstGeom prst="straightConnector1">
              <a:avLst/>
            </a:prstGeom>
            <a:noFill/>
            <a:ln w="12700" cap="flat" cmpd="sng" algn="ctr">
              <a:solidFill>
                <a:sysClr val="windowText" lastClr="000000"/>
              </a:solidFill>
              <a:prstDash val="solid"/>
              <a:tailEnd type="triangle"/>
            </a:ln>
            <a:effectLst>
              <a:outerShdw blurRad="40000" dist="20000" dir="5400000" rotWithShape="0">
                <a:srgbClr val="000000">
                  <a:alpha val="38000"/>
                </a:srgbClr>
              </a:outerShdw>
            </a:effectLst>
          </p:spPr>
        </p:cxnSp>
      </p:grpSp>
      <p:sp>
        <p:nvSpPr>
          <p:cNvPr id="515" name="직사각형 2"/>
          <p:cNvSpPr/>
          <p:nvPr/>
        </p:nvSpPr>
        <p:spPr>
          <a:xfrm>
            <a:off x="0" y="1"/>
            <a:ext cx="9144000" cy="4086000"/>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6" name="직사각형 256"/>
          <p:cNvSpPr/>
          <p:nvPr/>
        </p:nvSpPr>
        <p:spPr>
          <a:xfrm>
            <a:off x="0" y="5400000"/>
            <a:ext cx="9144000" cy="1458000"/>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7" name="직사각형 257"/>
          <p:cNvSpPr/>
          <p:nvPr/>
        </p:nvSpPr>
        <p:spPr>
          <a:xfrm>
            <a:off x="0" y="4086000"/>
            <a:ext cx="6413494" cy="1314000"/>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8" name="직사각형 259"/>
          <p:cNvSpPr/>
          <p:nvPr/>
        </p:nvSpPr>
        <p:spPr>
          <a:xfrm>
            <a:off x="8312935" y="4086000"/>
            <a:ext cx="831065" cy="1314000"/>
          </a:xfrm>
          <a:prstGeom prst="rect">
            <a:avLst/>
          </a:prstGeom>
          <a:solidFill>
            <a:sysClr val="windowText" lastClr="000000">
              <a:alpha val="60000"/>
            </a:sys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 lastClr="FFFFFF"/>
              </a:solidFill>
              <a:effectLst/>
              <a:uLnTx/>
              <a:uFillTx/>
              <a:latin typeface="Calibri"/>
              <a:ea typeface="나눔고딕"/>
              <a:cs typeface="+mn-cs"/>
            </a:endParaRPr>
          </a:p>
        </p:txBody>
      </p:sp>
      <p:sp>
        <p:nvSpPr>
          <p:cNvPr id="519" name="모서리가 둥근 직사각형 10"/>
          <p:cNvSpPr/>
          <p:nvPr/>
        </p:nvSpPr>
        <p:spPr>
          <a:xfrm>
            <a:off x="6313610" y="3214446"/>
            <a:ext cx="2087858" cy="563984"/>
          </a:xfrm>
          <a:prstGeom prst="roundRect">
            <a:avLst/>
          </a:prstGeom>
          <a:gradFill rotWithShape="1">
            <a:gsLst>
              <a:gs pos="0">
                <a:srgbClr val="FAA43A">
                  <a:tint val="50000"/>
                  <a:satMod val="300000"/>
                </a:srgbClr>
              </a:gs>
              <a:gs pos="35000">
                <a:srgbClr val="FAA43A">
                  <a:tint val="37000"/>
                  <a:satMod val="300000"/>
                </a:srgbClr>
              </a:gs>
              <a:gs pos="100000">
                <a:srgbClr val="FAA43A">
                  <a:tint val="15000"/>
                  <a:satMod val="350000"/>
                </a:srgbClr>
              </a:gs>
            </a:gsLst>
            <a:lin ang="16200000" scaled="1"/>
          </a:gradFill>
          <a:ln w="9525" cap="flat" cmpd="sng" algn="ctr">
            <a:solidFill>
              <a:srgbClr val="FAA43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Calibri"/>
                <a:ea typeface="나눔고딕"/>
                <a:cs typeface="+mn-cs"/>
              </a:rPr>
              <a:t>Prefetching</a:t>
            </a:r>
            <a:endParaRPr kumimoji="0" lang="ko-KR" altLang="en-US" sz="2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Tree>
    <p:extLst>
      <p:ext uri="{BB962C8B-B14F-4D97-AF65-F5344CB8AC3E}">
        <p14:creationId xmlns:p14="http://schemas.microsoft.com/office/powerpoint/2010/main" val="1396580334"/>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Evaluated Systems</a:t>
            </a:r>
          </a:p>
        </p:txBody>
      </p:sp>
      <p:grpSp>
        <p:nvGrpSpPr>
          <p:cNvPr id="245" name="그룹 9"/>
          <p:cNvGrpSpPr/>
          <p:nvPr/>
        </p:nvGrpSpPr>
        <p:grpSpPr>
          <a:xfrm>
            <a:off x="4753793" y="1140133"/>
            <a:ext cx="1662216" cy="4531606"/>
            <a:chOff x="4753793" y="1340768"/>
            <a:chExt cx="1662216" cy="4531606"/>
          </a:xfrm>
        </p:grpSpPr>
        <p:sp>
          <p:nvSpPr>
            <p:cNvPr id="246" name="TextBox 245"/>
            <p:cNvSpPr txBox="1"/>
            <p:nvPr/>
          </p:nvSpPr>
          <p:spPr>
            <a:xfrm>
              <a:off x="4922700" y="1340768"/>
              <a:ext cx="1324402"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HMC-MC</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nvGrpSpPr>
            <p:cNvPr id="247" name="그룹 530"/>
            <p:cNvGrpSpPr/>
            <p:nvPr/>
          </p:nvGrpSpPr>
          <p:grpSpPr>
            <a:xfrm>
              <a:off x="4753793" y="2137755"/>
              <a:ext cx="1662216" cy="3734619"/>
              <a:chOff x="4986958" y="2155226"/>
              <a:chExt cx="1662216" cy="3734619"/>
            </a:xfrm>
          </p:grpSpPr>
          <p:grpSp>
            <p:nvGrpSpPr>
              <p:cNvPr id="248" name="그룹 234"/>
              <p:cNvGrpSpPr/>
              <p:nvPr/>
            </p:nvGrpSpPr>
            <p:grpSpPr>
              <a:xfrm rot="5400000">
                <a:off x="4986919" y="3188862"/>
                <a:ext cx="1660086" cy="1660007"/>
                <a:chOff x="2733859" y="2420936"/>
                <a:chExt cx="2016223" cy="2016129"/>
              </a:xfrm>
            </p:grpSpPr>
            <p:sp>
              <p:nvSpPr>
                <p:cNvPr id="283" name="직사각형 271"/>
                <p:cNvSpPr/>
                <p:nvPr/>
              </p:nvSpPr>
              <p:spPr>
                <a:xfrm rot="16200000">
                  <a:off x="2733907" y="2420889"/>
                  <a:ext cx="864001" cy="864095"/>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Calibri"/>
                      <a:ea typeface="나눔고딕"/>
                      <a:cs typeface="+mn-cs"/>
                    </a:rPr>
                    <a:t>128</a:t>
                  </a:r>
                  <a:br>
                    <a:rPr kumimoji="0" lang="en-US" altLang="ko-KR" sz="1400" b="0" i="0" u="none" strike="noStrike" kern="0" cap="none" spc="0" normalizeH="0" baseline="0" noProof="0" dirty="0">
                      <a:ln>
                        <a:noFill/>
                      </a:ln>
                      <a:solidFill>
                        <a:sysClr val="windowText" lastClr="000000"/>
                      </a:solidFill>
                      <a:effectLst/>
                      <a:uLnTx/>
                      <a:uFillTx/>
                      <a:latin typeface="Calibri"/>
                      <a:ea typeface="나눔고딕"/>
                      <a:cs typeface="+mn-cs"/>
                    </a:rPr>
                  </a:br>
                  <a:r>
                    <a:rPr kumimoji="0" lang="en-US" altLang="ko-KR" sz="1400" b="0" i="0" u="none" strike="noStrike" kern="0" cap="none" spc="-100" normalizeH="0" baseline="0" noProof="0" dirty="0">
                      <a:ln>
                        <a:noFill/>
                      </a:ln>
                      <a:solidFill>
                        <a:sysClr val="windowText" lastClr="000000"/>
                      </a:solidFill>
                      <a:effectLst/>
                      <a:uLnTx/>
                      <a:uFillTx/>
                      <a:latin typeface="Calibri"/>
                      <a:ea typeface="나눔고딕"/>
                      <a:cs typeface="+mn-cs"/>
                    </a:rPr>
                    <a:t>In-Order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Calibri"/>
                      <a:ea typeface="나눔고딕"/>
                      <a:cs typeface="+mn-cs"/>
                    </a:rPr>
                    <a:t>2GHz</a:t>
                  </a:r>
                  <a:endParaRPr kumimoji="0" lang="ko-KR" altLang="en-US" sz="1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4" name="직사각형 272"/>
                <p:cNvSpPr/>
                <p:nvPr/>
              </p:nvSpPr>
              <p:spPr>
                <a:xfrm rot="16200000">
                  <a:off x="3886034" y="2420889"/>
                  <a:ext cx="864001" cy="864095"/>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Calibri"/>
                      <a:ea typeface="나눔고딕"/>
                      <a:cs typeface="+mn-cs"/>
                    </a:rPr>
                    <a:t>128</a:t>
                  </a:r>
                  <a:br>
                    <a:rPr kumimoji="0" lang="en-US" altLang="ko-KR" sz="1400" b="0" i="0" u="none" strike="noStrike" kern="0" cap="none" spc="0" normalizeH="0" baseline="0" noProof="0" dirty="0">
                      <a:ln>
                        <a:noFill/>
                      </a:ln>
                      <a:solidFill>
                        <a:sysClr val="windowText" lastClr="000000"/>
                      </a:solidFill>
                      <a:effectLst/>
                      <a:uLnTx/>
                      <a:uFillTx/>
                      <a:latin typeface="Calibri"/>
                      <a:ea typeface="나눔고딕"/>
                      <a:cs typeface="+mn-cs"/>
                    </a:rPr>
                  </a:br>
                  <a:r>
                    <a:rPr kumimoji="0" lang="en-US" altLang="ko-KR" sz="1400" b="0" i="0" u="none" strike="noStrike" kern="0" cap="none" spc="-100" normalizeH="0" baseline="0" noProof="0" dirty="0">
                      <a:ln>
                        <a:noFill/>
                      </a:ln>
                      <a:solidFill>
                        <a:sysClr val="windowText" lastClr="000000"/>
                      </a:solidFill>
                      <a:effectLst/>
                      <a:uLnTx/>
                      <a:uFillTx/>
                      <a:latin typeface="Calibri"/>
                      <a:ea typeface="나눔고딕"/>
                      <a:cs typeface="+mn-cs"/>
                    </a:rPr>
                    <a:t>In-Order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Calibri"/>
                      <a:ea typeface="나눔고딕"/>
                      <a:cs typeface="+mn-cs"/>
                    </a:rPr>
                    <a:t>2GHz</a:t>
                  </a:r>
                  <a:endParaRPr kumimoji="0" lang="ko-KR" altLang="en-US" sz="1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5" name="직사각형 273"/>
                <p:cNvSpPr/>
                <p:nvPr/>
              </p:nvSpPr>
              <p:spPr>
                <a:xfrm rot="16200000">
                  <a:off x="3886034" y="3573017"/>
                  <a:ext cx="864001" cy="864095"/>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Calibri"/>
                      <a:ea typeface="나눔고딕"/>
                      <a:cs typeface="+mn-cs"/>
                    </a:rPr>
                    <a:t>128</a:t>
                  </a:r>
                  <a:br>
                    <a:rPr kumimoji="0" lang="en-US" altLang="ko-KR" sz="1400" b="0" i="0" u="none" strike="noStrike" kern="0" cap="none" spc="0" normalizeH="0" baseline="0" noProof="0" dirty="0">
                      <a:ln>
                        <a:noFill/>
                      </a:ln>
                      <a:solidFill>
                        <a:sysClr val="windowText" lastClr="000000"/>
                      </a:solidFill>
                      <a:effectLst/>
                      <a:uLnTx/>
                      <a:uFillTx/>
                      <a:latin typeface="Calibri"/>
                      <a:ea typeface="나눔고딕"/>
                      <a:cs typeface="+mn-cs"/>
                    </a:rPr>
                  </a:br>
                  <a:r>
                    <a:rPr kumimoji="0" lang="en-US" altLang="ko-KR" sz="1400" b="0" i="0" u="none" strike="noStrike" kern="0" cap="none" spc="-100" normalizeH="0" baseline="0" noProof="0" dirty="0">
                      <a:ln>
                        <a:noFill/>
                      </a:ln>
                      <a:solidFill>
                        <a:sysClr val="windowText" lastClr="000000"/>
                      </a:solidFill>
                      <a:effectLst/>
                      <a:uLnTx/>
                      <a:uFillTx/>
                      <a:latin typeface="Calibri"/>
                      <a:ea typeface="나눔고딕"/>
                      <a:cs typeface="+mn-cs"/>
                    </a:rPr>
                    <a:t>In-Order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Calibri"/>
                      <a:ea typeface="나눔고딕"/>
                      <a:cs typeface="+mn-cs"/>
                    </a:rPr>
                    <a:t>2GHz</a:t>
                  </a:r>
                  <a:endParaRPr kumimoji="0" lang="ko-KR" altLang="en-US" sz="1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286" name="직사각형 274"/>
                <p:cNvSpPr/>
                <p:nvPr/>
              </p:nvSpPr>
              <p:spPr>
                <a:xfrm rot="16200000">
                  <a:off x="2733907" y="3573017"/>
                  <a:ext cx="864000" cy="864095"/>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Calibri"/>
                      <a:ea typeface="나눔고딕"/>
                      <a:cs typeface="+mn-cs"/>
                    </a:rPr>
                    <a:t>128</a:t>
                  </a:r>
                  <a:br>
                    <a:rPr kumimoji="0" lang="en-US" altLang="ko-KR" sz="1400" b="0" i="0" u="none" strike="noStrike" kern="0" cap="none" spc="0" normalizeH="0" baseline="0" noProof="0" dirty="0">
                      <a:ln>
                        <a:noFill/>
                      </a:ln>
                      <a:solidFill>
                        <a:sysClr val="windowText" lastClr="000000"/>
                      </a:solidFill>
                      <a:effectLst/>
                      <a:uLnTx/>
                      <a:uFillTx/>
                      <a:latin typeface="Calibri"/>
                      <a:ea typeface="나눔고딕"/>
                      <a:cs typeface="+mn-cs"/>
                    </a:rPr>
                  </a:br>
                  <a:r>
                    <a:rPr kumimoji="0" lang="en-US" altLang="ko-KR" sz="1400" b="0" i="0" u="none" strike="noStrike" kern="0" cap="none" spc="-100" normalizeH="0" baseline="0" noProof="0" dirty="0">
                      <a:ln>
                        <a:noFill/>
                      </a:ln>
                      <a:solidFill>
                        <a:sysClr val="windowText" lastClr="000000"/>
                      </a:solidFill>
                      <a:effectLst/>
                      <a:uLnTx/>
                      <a:uFillTx/>
                      <a:latin typeface="Calibri"/>
                      <a:ea typeface="나눔고딕"/>
                      <a:cs typeface="+mn-cs"/>
                    </a:rPr>
                    <a:t>In-Order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sysClr val="windowText" lastClr="000000"/>
                      </a:solidFill>
                      <a:effectLst/>
                      <a:uLnTx/>
                      <a:uFillTx/>
                      <a:latin typeface="Calibri"/>
                      <a:ea typeface="나눔고딕"/>
                      <a:cs typeface="+mn-cs"/>
                    </a:rPr>
                    <a:t>2GHz</a:t>
                  </a:r>
                  <a:endParaRPr kumimoji="0" lang="ko-KR" altLang="en-US" sz="14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287" name="직선 화살표 연결선 275"/>
                <p:cNvCxnSpPr>
                  <a:stCxn id="283" idx="1"/>
                  <a:endCxn id="286" idx="3"/>
                </p:cNvCxnSpPr>
                <p:nvPr/>
              </p:nvCxnSpPr>
              <p:spPr>
                <a:xfrm rot="16200000" flipH="1">
                  <a:off x="3021844" y="3429001"/>
                  <a:ext cx="288128" cy="0"/>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288" name="직선 화살표 연결선 276"/>
                <p:cNvCxnSpPr>
                  <a:stCxn id="286" idx="2"/>
                  <a:endCxn id="285" idx="0"/>
                </p:cNvCxnSpPr>
                <p:nvPr/>
              </p:nvCxnSpPr>
              <p:spPr>
                <a:xfrm rot="16200000">
                  <a:off x="3741970" y="3861047"/>
                  <a:ext cx="1" cy="288033"/>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289" name="직선 화살표 연결선 277"/>
                <p:cNvCxnSpPr>
                  <a:stCxn id="284" idx="1"/>
                  <a:endCxn id="285" idx="3"/>
                </p:cNvCxnSpPr>
                <p:nvPr/>
              </p:nvCxnSpPr>
              <p:spPr>
                <a:xfrm rot="16200000" flipH="1">
                  <a:off x="4173972" y="3429000"/>
                  <a:ext cx="288127" cy="0"/>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290" name="직선 화살표 연결선 278"/>
                <p:cNvCxnSpPr>
                  <a:stCxn id="283" idx="2"/>
                  <a:endCxn id="284" idx="0"/>
                </p:cNvCxnSpPr>
                <p:nvPr/>
              </p:nvCxnSpPr>
              <p:spPr>
                <a:xfrm rot="16200000">
                  <a:off x="3741971" y="2708920"/>
                  <a:ext cx="0" cy="288032"/>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291" name="직선 화살표 연결선 279"/>
                <p:cNvCxnSpPr/>
                <p:nvPr/>
              </p:nvCxnSpPr>
              <p:spPr>
                <a:xfrm>
                  <a:off x="3597907" y="3284984"/>
                  <a:ext cx="288032" cy="288032"/>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292" name="직선 화살표 연결선 280"/>
                <p:cNvCxnSpPr/>
                <p:nvPr/>
              </p:nvCxnSpPr>
              <p:spPr>
                <a:xfrm flipH="1">
                  <a:off x="3597907" y="3284984"/>
                  <a:ext cx="288032" cy="288032"/>
                </a:xfrm>
                <a:prstGeom prst="straightConnector1">
                  <a:avLst/>
                </a:prstGeom>
                <a:noFill/>
                <a:ln w="9525" cap="flat" cmpd="sng" algn="ctr">
                  <a:solidFill>
                    <a:srgbClr val="5DA5DA">
                      <a:shade val="95000"/>
                      <a:satMod val="105000"/>
                    </a:srgbClr>
                  </a:solidFill>
                  <a:prstDash val="solid"/>
                  <a:headEnd type="triangle"/>
                  <a:tailEnd type="triangle"/>
                </a:ln>
                <a:effectLst/>
              </p:spPr>
            </p:cxnSp>
          </p:grpSp>
          <p:grpSp>
            <p:nvGrpSpPr>
              <p:cNvPr id="249" name="그룹 494"/>
              <p:cNvGrpSpPr/>
              <p:nvPr/>
            </p:nvGrpSpPr>
            <p:grpSpPr>
              <a:xfrm>
                <a:off x="4986958" y="4853737"/>
                <a:ext cx="1662216" cy="1036108"/>
                <a:chOff x="2829427" y="4853737"/>
                <a:chExt cx="1662216" cy="1036108"/>
              </a:xfrm>
            </p:grpSpPr>
            <p:sp>
              <p:nvSpPr>
                <p:cNvPr id="267" name="직사각형 495"/>
                <p:cNvSpPr/>
                <p:nvPr/>
              </p:nvSpPr>
              <p:spPr>
                <a:xfrm rot="16200000">
                  <a:off x="2830031"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268" name="직사각형 496"/>
                <p:cNvSpPr/>
                <p:nvPr/>
              </p:nvSpPr>
              <p:spPr>
                <a:xfrm rot="16200000">
                  <a:off x="2830031"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269" name="직선 화살표 연결선 497"/>
                <p:cNvCxnSpPr/>
                <p:nvPr/>
              </p:nvCxnSpPr>
              <p:spPr>
                <a:xfrm rot="16200000">
                  <a:off x="2922446"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270" name="직선 화살표 연결선 498"/>
                <p:cNvCxnSpPr/>
                <p:nvPr/>
              </p:nvCxnSpPr>
              <p:spPr>
                <a:xfrm rot="16200000">
                  <a:off x="2566823"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271" name="직사각형 499"/>
                <p:cNvSpPr/>
                <p:nvPr/>
              </p:nvSpPr>
              <p:spPr>
                <a:xfrm rot="16200000">
                  <a:off x="3236420"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272" name="직사각형 500"/>
                <p:cNvSpPr/>
                <p:nvPr/>
              </p:nvSpPr>
              <p:spPr>
                <a:xfrm rot="16200000">
                  <a:off x="3236420"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273" name="직선 화살표 연결선 501"/>
                <p:cNvCxnSpPr/>
                <p:nvPr/>
              </p:nvCxnSpPr>
              <p:spPr>
                <a:xfrm rot="16200000">
                  <a:off x="3328835"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274" name="직선 화살표 연결선 502"/>
                <p:cNvCxnSpPr/>
                <p:nvPr/>
              </p:nvCxnSpPr>
              <p:spPr>
                <a:xfrm rot="16200000">
                  <a:off x="2973212"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275" name="직사각형 503"/>
                <p:cNvSpPr/>
                <p:nvPr/>
              </p:nvSpPr>
              <p:spPr>
                <a:xfrm rot="16200000">
                  <a:off x="3778651"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276" name="직사각형 504"/>
                <p:cNvSpPr/>
                <p:nvPr/>
              </p:nvSpPr>
              <p:spPr>
                <a:xfrm rot="16200000">
                  <a:off x="3778651"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277" name="직선 화살표 연결선 505"/>
                <p:cNvCxnSpPr/>
                <p:nvPr/>
              </p:nvCxnSpPr>
              <p:spPr>
                <a:xfrm rot="16200000">
                  <a:off x="3871066"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278" name="직선 화살표 연결선 506"/>
                <p:cNvCxnSpPr/>
                <p:nvPr/>
              </p:nvCxnSpPr>
              <p:spPr>
                <a:xfrm rot="16200000">
                  <a:off x="3515443"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279" name="직사각형 507"/>
                <p:cNvSpPr/>
                <p:nvPr/>
              </p:nvSpPr>
              <p:spPr>
                <a:xfrm rot="16200000">
                  <a:off x="4185040"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280" name="직사각형 508"/>
                <p:cNvSpPr/>
                <p:nvPr/>
              </p:nvSpPr>
              <p:spPr>
                <a:xfrm rot="16200000">
                  <a:off x="4185040"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281" name="직선 화살표 연결선 509"/>
                <p:cNvCxnSpPr/>
                <p:nvPr/>
              </p:nvCxnSpPr>
              <p:spPr>
                <a:xfrm rot="16200000">
                  <a:off x="4277455"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282" name="직선 화살표 연결선 510"/>
                <p:cNvCxnSpPr/>
                <p:nvPr/>
              </p:nvCxnSpPr>
              <p:spPr>
                <a:xfrm rot="16200000">
                  <a:off x="3921832"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grpSp>
          <p:grpSp>
            <p:nvGrpSpPr>
              <p:cNvPr id="250" name="그룹 511"/>
              <p:cNvGrpSpPr/>
              <p:nvPr/>
            </p:nvGrpSpPr>
            <p:grpSpPr>
              <a:xfrm flipV="1">
                <a:off x="4986958" y="2155226"/>
                <a:ext cx="1662216" cy="1036108"/>
                <a:chOff x="2829427" y="4853737"/>
                <a:chExt cx="1662216" cy="1036108"/>
              </a:xfrm>
            </p:grpSpPr>
            <p:sp>
              <p:nvSpPr>
                <p:cNvPr id="251" name="직사각형 512"/>
                <p:cNvSpPr/>
                <p:nvPr/>
              </p:nvSpPr>
              <p:spPr>
                <a:xfrm rot="16200000">
                  <a:off x="2830031"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252" name="직사각형 513"/>
                <p:cNvSpPr/>
                <p:nvPr/>
              </p:nvSpPr>
              <p:spPr>
                <a:xfrm rot="16200000">
                  <a:off x="2830031"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253" name="직선 화살표 연결선 514"/>
                <p:cNvCxnSpPr/>
                <p:nvPr/>
              </p:nvCxnSpPr>
              <p:spPr>
                <a:xfrm rot="16200000">
                  <a:off x="2922446"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254" name="직선 화살표 연결선 515"/>
                <p:cNvCxnSpPr/>
                <p:nvPr/>
              </p:nvCxnSpPr>
              <p:spPr>
                <a:xfrm rot="16200000">
                  <a:off x="2566823"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255" name="직사각형 516"/>
                <p:cNvSpPr/>
                <p:nvPr/>
              </p:nvSpPr>
              <p:spPr>
                <a:xfrm rot="16200000">
                  <a:off x="3236420"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256" name="직사각형 517"/>
                <p:cNvSpPr/>
                <p:nvPr/>
              </p:nvSpPr>
              <p:spPr>
                <a:xfrm rot="16200000">
                  <a:off x="3236420"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257" name="직선 화살표 연결선 518"/>
                <p:cNvCxnSpPr/>
                <p:nvPr/>
              </p:nvCxnSpPr>
              <p:spPr>
                <a:xfrm rot="16200000">
                  <a:off x="3328835"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258" name="직선 화살표 연결선 519"/>
                <p:cNvCxnSpPr/>
                <p:nvPr/>
              </p:nvCxnSpPr>
              <p:spPr>
                <a:xfrm rot="16200000">
                  <a:off x="2973212"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259" name="직사각형 520"/>
                <p:cNvSpPr/>
                <p:nvPr/>
              </p:nvSpPr>
              <p:spPr>
                <a:xfrm rot="16200000">
                  <a:off x="3778651"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260" name="직사각형 521"/>
                <p:cNvSpPr/>
                <p:nvPr/>
              </p:nvSpPr>
              <p:spPr>
                <a:xfrm rot="16200000">
                  <a:off x="3778651"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261" name="직선 화살표 연결선 522"/>
                <p:cNvCxnSpPr/>
                <p:nvPr/>
              </p:nvCxnSpPr>
              <p:spPr>
                <a:xfrm rot="16200000">
                  <a:off x="3871066"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262" name="직선 화살표 연결선 523"/>
                <p:cNvCxnSpPr/>
                <p:nvPr/>
              </p:nvCxnSpPr>
              <p:spPr>
                <a:xfrm rot="16200000">
                  <a:off x="3515443"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263" name="직사각형 524"/>
                <p:cNvSpPr/>
                <p:nvPr/>
              </p:nvSpPr>
              <p:spPr>
                <a:xfrm rot="16200000">
                  <a:off x="4185040"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264" name="직사각형 525"/>
                <p:cNvSpPr/>
                <p:nvPr/>
              </p:nvSpPr>
              <p:spPr>
                <a:xfrm rot="16200000">
                  <a:off x="4185040"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265" name="직선 화살표 연결선 526"/>
                <p:cNvCxnSpPr/>
                <p:nvPr/>
              </p:nvCxnSpPr>
              <p:spPr>
                <a:xfrm rot="16200000">
                  <a:off x="4277455"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266" name="직선 화살표 연결선 527"/>
                <p:cNvCxnSpPr/>
                <p:nvPr/>
              </p:nvCxnSpPr>
              <p:spPr>
                <a:xfrm rot="16200000">
                  <a:off x="3921832"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grpSp>
        </p:grpSp>
      </p:grpSp>
      <p:cxnSp>
        <p:nvCxnSpPr>
          <p:cNvPr id="293" name="직선 연결선 632"/>
          <p:cNvCxnSpPr/>
          <p:nvPr/>
        </p:nvCxnSpPr>
        <p:spPr>
          <a:xfrm>
            <a:off x="2374317" y="1124744"/>
            <a:ext cx="0" cy="4752528"/>
          </a:xfrm>
          <a:prstGeom prst="line">
            <a:avLst/>
          </a:prstGeom>
          <a:noFill/>
          <a:ln w="9525" cap="flat" cmpd="sng" algn="ctr">
            <a:solidFill>
              <a:sysClr val="windowText" lastClr="000000"/>
            </a:solidFill>
            <a:prstDash val="dash"/>
          </a:ln>
          <a:effectLst/>
        </p:spPr>
      </p:cxnSp>
      <p:cxnSp>
        <p:nvCxnSpPr>
          <p:cNvPr id="294" name="직선 연결선 634"/>
          <p:cNvCxnSpPr/>
          <p:nvPr/>
        </p:nvCxnSpPr>
        <p:spPr>
          <a:xfrm>
            <a:off x="4543383" y="1124744"/>
            <a:ext cx="0" cy="4752528"/>
          </a:xfrm>
          <a:prstGeom prst="line">
            <a:avLst/>
          </a:prstGeom>
          <a:noFill/>
          <a:ln w="9525" cap="flat" cmpd="sng" algn="ctr">
            <a:solidFill>
              <a:sysClr val="windowText" lastClr="000000"/>
            </a:solidFill>
            <a:prstDash val="dash"/>
          </a:ln>
          <a:effectLst/>
        </p:spPr>
      </p:cxnSp>
      <p:cxnSp>
        <p:nvCxnSpPr>
          <p:cNvPr id="295" name="직선 연결선 635"/>
          <p:cNvCxnSpPr/>
          <p:nvPr/>
        </p:nvCxnSpPr>
        <p:spPr>
          <a:xfrm>
            <a:off x="6690490" y="1124744"/>
            <a:ext cx="0" cy="4752528"/>
          </a:xfrm>
          <a:prstGeom prst="line">
            <a:avLst/>
          </a:prstGeom>
          <a:noFill/>
          <a:ln w="9525" cap="flat" cmpd="sng" algn="ctr">
            <a:solidFill>
              <a:sysClr val="windowText" lastClr="000000"/>
            </a:solidFill>
            <a:prstDash val="dash"/>
          </a:ln>
          <a:effectLst/>
        </p:spPr>
      </p:cxnSp>
      <p:sp>
        <p:nvSpPr>
          <p:cNvPr id="296" name="TextBox 295"/>
          <p:cNvSpPr txBox="1"/>
          <p:nvPr/>
        </p:nvSpPr>
        <p:spPr>
          <a:xfrm>
            <a:off x="644713" y="5924599"/>
            <a:ext cx="1265025" cy="400110"/>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Tahoma"/>
                <a:ea typeface="+mn-ea"/>
                <a:cs typeface="+mn-cs"/>
              </a:rPr>
              <a:t>102.4GB/s</a:t>
            </a:r>
            <a:endParaRPr kumimoji="0" lang="ko-KR" altLang="en-US" sz="20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7" name="TextBox 296"/>
          <p:cNvSpPr txBox="1"/>
          <p:nvPr/>
        </p:nvSpPr>
        <p:spPr>
          <a:xfrm>
            <a:off x="2893896" y="5924599"/>
            <a:ext cx="1071062" cy="400110"/>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Tahoma"/>
                <a:ea typeface="+mn-ea"/>
                <a:cs typeface="+mn-cs"/>
              </a:rPr>
              <a:t>640GB/s</a:t>
            </a:r>
            <a:endParaRPr kumimoji="0" lang="ko-KR" altLang="en-US" sz="20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8" name="TextBox 297"/>
          <p:cNvSpPr txBox="1"/>
          <p:nvPr/>
        </p:nvSpPr>
        <p:spPr>
          <a:xfrm>
            <a:off x="5048265" y="5924599"/>
            <a:ext cx="1071062" cy="400110"/>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0" i="0" u="none" strike="noStrike" kern="0" cap="none" spc="0" normalizeH="0" baseline="0" noProof="0" dirty="0">
                <a:ln>
                  <a:noFill/>
                </a:ln>
                <a:solidFill>
                  <a:sysClr val="windowText" lastClr="000000"/>
                </a:solidFill>
                <a:effectLst/>
                <a:uLnTx/>
                <a:uFillTx/>
                <a:latin typeface="Tahoma"/>
                <a:ea typeface="+mn-ea"/>
                <a:cs typeface="+mn-cs"/>
              </a:rPr>
              <a:t>640GB/s</a:t>
            </a:r>
            <a:endParaRPr kumimoji="0" lang="ko-KR" altLang="en-US" sz="2000" b="0" i="0" u="none" strike="noStrike" kern="0" cap="none" spc="0" normalizeH="0" baseline="0" noProof="0" dirty="0">
              <a:ln>
                <a:noFill/>
              </a:ln>
              <a:solidFill>
                <a:sysClr val="windowText" lastClr="000000"/>
              </a:solidFill>
              <a:effectLst/>
              <a:uLnTx/>
              <a:uFillTx/>
              <a:latin typeface="Tahoma"/>
              <a:ea typeface="+mn-ea"/>
              <a:cs typeface="+mn-cs"/>
            </a:endParaRPr>
          </a:p>
        </p:txBody>
      </p:sp>
      <p:sp>
        <p:nvSpPr>
          <p:cNvPr id="299" name="TextBox 298"/>
          <p:cNvSpPr txBox="1"/>
          <p:nvPr/>
        </p:nvSpPr>
        <p:spPr>
          <a:xfrm>
            <a:off x="7321993" y="5924599"/>
            <a:ext cx="960995" cy="400110"/>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0" cap="none" spc="0" normalizeH="0" baseline="0" noProof="0" dirty="0">
                <a:ln>
                  <a:noFill/>
                </a:ln>
                <a:solidFill>
                  <a:srgbClr val="FF0000"/>
                </a:solidFill>
                <a:effectLst/>
                <a:uLnTx/>
                <a:uFillTx/>
                <a:latin typeface="Tahoma"/>
                <a:ea typeface="+mn-ea"/>
                <a:cs typeface="+mn-cs"/>
              </a:rPr>
              <a:t>8TB/s</a:t>
            </a:r>
            <a:endParaRPr kumimoji="0" lang="ko-KR" altLang="en-US" sz="2000" b="1" i="0" u="none" strike="noStrike" kern="0" cap="none" spc="0" normalizeH="0" baseline="0" noProof="0" dirty="0">
              <a:ln>
                <a:noFill/>
              </a:ln>
              <a:solidFill>
                <a:srgbClr val="FF0000"/>
              </a:solidFill>
              <a:effectLst/>
              <a:uLnTx/>
              <a:uFillTx/>
              <a:latin typeface="Tahoma"/>
              <a:ea typeface="+mn-ea"/>
              <a:cs typeface="+mn-cs"/>
            </a:endParaRPr>
          </a:p>
        </p:txBody>
      </p:sp>
      <p:grpSp>
        <p:nvGrpSpPr>
          <p:cNvPr id="300" name="그룹 8"/>
          <p:cNvGrpSpPr/>
          <p:nvPr/>
        </p:nvGrpSpPr>
        <p:grpSpPr>
          <a:xfrm>
            <a:off x="2599423" y="1140133"/>
            <a:ext cx="1662216" cy="4531606"/>
            <a:chOff x="2599423" y="1340768"/>
            <a:chExt cx="1662216" cy="4531606"/>
          </a:xfrm>
        </p:grpSpPr>
        <p:sp>
          <p:nvSpPr>
            <p:cNvPr id="301" name="TextBox 300"/>
            <p:cNvSpPr txBox="1"/>
            <p:nvPr/>
          </p:nvSpPr>
          <p:spPr>
            <a:xfrm>
              <a:off x="2696997" y="1340768"/>
              <a:ext cx="1467068"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HMC-</a:t>
              </a:r>
              <a:r>
                <a:rPr kumimoji="0" lang="en-US" altLang="ko-KR" sz="2400" b="0" i="0" u="none" strike="noStrike" kern="0" cap="none" spc="0" normalizeH="0" baseline="0" noProof="0" dirty="0" err="1">
                  <a:ln>
                    <a:noFill/>
                  </a:ln>
                  <a:solidFill>
                    <a:sysClr val="windowText" lastClr="000000"/>
                  </a:solidFill>
                  <a:effectLst/>
                  <a:uLnTx/>
                  <a:uFillTx/>
                  <a:latin typeface="Tahoma"/>
                  <a:ea typeface="+mn-ea"/>
                  <a:cs typeface="+mn-cs"/>
                </a:rPr>
                <a:t>OoO</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nvGrpSpPr>
            <p:cNvPr id="302" name="그룹 528"/>
            <p:cNvGrpSpPr/>
            <p:nvPr/>
          </p:nvGrpSpPr>
          <p:grpSpPr>
            <a:xfrm>
              <a:off x="2599423" y="2137755"/>
              <a:ext cx="1662216" cy="3734619"/>
              <a:chOff x="2829427" y="2155226"/>
              <a:chExt cx="1662216" cy="3734619"/>
            </a:xfrm>
          </p:grpSpPr>
          <p:grpSp>
            <p:nvGrpSpPr>
              <p:cNvPr id="304" name="그룹 110"/>
              <p:cNvGrpSpPr/>
              <p:nvPr/>
            </p:nvGrpSpPr>
            <p:grpSpPr>
              <a:xfrm rot="16200000">
                <a:off x="2829389" y="3197906"/>
                <a:ext cx="1660086" cy="1660008"/>
                <a:chOff x="2733860" y="2420935"/>
                <a:chExt cx="2016223" cy="2016130"/>
              </a:xfrm>
            </p:grpSpPr>
            <p:sp>
              <p:nvSpPr>
                <p:cNvPr id="339" name="직사각형 179"/>
                <p:cNvSpPr/>
                <p:nvPr/>
              </p:nvSpPr>
              <p:spPr>
                <a:xfrm rot="5400000">
                  <a:off x="2733907" y="2420888"/>
                  <a:ext cx="864001" cy="864095"/>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8 </a:t>
                  </a:r>
                  <a:r>
                    <a:rPr kumimoji="0" lang="en-US" altLang="ko-KR" sz="1600" b="0" i="0" u="none" strike="noStrike" kern="0" cap="none" spc="0" normalizeH="0" baseline="0" noProof="0" dirty="0" err="1">
                      <a:ln>
                        <a:noFill/>
                      </a:ln>
                      <a:solidFill>
                        <a:sysClr val="windowText" lastClr="000000"/>
                      </a:solidFill>
                      <a:effectLst/>
                      <a:uLnTx/>
                      <a:uFillTx/>
                      <a:latin typeface="Calibri"/>
                      <a:ea typeface="나눔고딕"/>
                      <a:cs typeface="+mn-cs"/>
                    </a:rPr>
                    <a:t>OoO</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4GHz</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40" name="직사각형 180"/>
                <p:cNvSpPr/>
                <p:nvPr/>
              </p:nvSpPr>
              <p:spPr>
                <a:xfrm rot="5400000">
                  <a:off x="3886035" y="2420888"/>
                  <a:ext cx="864000" cy="864095"/>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8 </a:t>
                  </a:r>
                  <a:r>
                    <a:rPr kumimoji="0" lang="en-US" altLang="ko-KR" sz="1600" b="0" i="0" u="none" strike="noStrike" kern="0" cap="none" spc="0" normalizeH="0" baseline="0" noProof="0" dirty="0" err="1">
                      <a:ln>
                        <a:noFill/>
                      </a:ln>
                      <a:solidFill>
                        <a:sysClr val="windowText" lastClr="000000"/>
                      </a:solidFill>
                      <a:effectLst/>
                      <a:uLnTx/>
                      <a:uFillTx/>
                      <a:latin typeface="Calibri"/>
                      <a:ea typeface="나눔고딕"/>
                      <a:cs typeface="+mn-cs"/>
                    </a:rPr>
                    <a:t>OoO</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4GHz</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41" name="직사각형 181"/>
                <p:cNvSpPr/>
                <p:nvPr/>
              </p:nvSpPr>
              <p:spPr>
                <a:xfrm rot="5400000">
                  <a:off x="3886035" y="3573017"/>
                  <a:ext cx="864001" cy="864095"/>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8 </a:t>
                  </a:r>
                  <a:r>
                    <a:rPr kumimoji="0" lang="en-US" altLang="ko-KR" sz="1600" b="0" i="0" u="none" strike="noStrike" kern="0" cap="none" spc="0" normalizeH="0" baseline="0" noProof="0" dirty="0" err="1">
                      <a:ln>
                        <a:noFill/>
                      </a:ln>
                      <a:solidFill>
                        <a:sysClr val="windowText" lastClr="000000"/>
                      </a:solidFill>
                      <a:effectLst/>
                      <a:uLnTx/>
                      <a:uFillTx/>
                      <a:latin typeface="Calibri"/>
                      <a:ea typeface="나눔고딕"/>
                      <a:cs typeface="+mn-cs"/>
                    </a:rPr>
                    <a:t>OoO</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4GHz</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342" name="직사각형 182"/>
                <p:cNvSpPr/>
                <p:nvPr/>
              </p:nvSpPr>
              <p:spPr>
                <a:xfrm rot="5400000">
                  <a:off x="2733907" y="3573017"/>
                  <a:ext cx="864001" cy="864095"/>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8 </a:t>
                  </a:r>
                  <a:r>
                    <a:rPr kumimoji="0" lang="en-US" altLang="ko-KR" sz="1600" b="0" i="0" u="none" strike="noStrike" kern="0" cap="none" spc="0" normalizeH="0" baseline="0" noProof="0" dirty="0" err="1">
                      <a:ln>
                        <a:noFill/>
                      </a:ln>
                      <a:solidFill>
                        <a:sysClr val="windowText" lastClr="000000"/>
                      </a:solidFill>
                      <a:effectLst/>
                      <a:uLnTx/>
                      <a:uFillTx/>
                      <a:latin typeface="Calibri"/>
                      <a:ea typeface="나눔고딕"/>
                      <a:cs typeface="+mn-cs"/>
                    </a:rPr>
                    <a:t>OoO</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4GHz</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343" name="직선 화살표 연결선 183"/>
                <p:cNvCxnSpPr>
                  <a:stCxn id="339" idx="3"/>
                  <a:endCxn id="342" idx="1"/>
                </p:cNvCxnSpPr>
                <p:nvPr/>
              </p:nvCxnSpPr>
              <p:spPr>
                <a:xfrm rot="5400000">
                  <a:off x="3021843" y="3429000"/>
                  <a:ext cx="288128" cy="0"/>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344" name="직선 화살표 연결선 184"/>
                <p:cNvCxnSpPr>
                  <a:stCxn id="342" idx="0"/>
                  <a:endCxn id="341" idx="2"/>
                </p:cNvCxnSpPr>
                <p:nvPr/>
              </p:nvCxnSpPr>
              <p:spPr>
                <a:xfrm rot="5400000" flipV="1">
                  <a:off x="3741971" y="3861049"/>
                  <a:ext cx="0" cy="288033"/>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345" name="직선 화살표 연결선 185"/>
                <p:cNvCxnSpPr>
                  <a:stCxn id="340" idx="3"/>
                  <a:endCxn id="341" idx="1"/>
                </p:cNvCxnSpPr>
                <p:nvPr/>
              </p:nvCxnSpPr>
              <p:spPr>
                <a:xfrm rot="5400000">
                  <a:off x="4173970" y="3428999"/>
                  <a:ext cx="288129" cy="0"/>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346" name="직선 화살표 연결선 186"/>
                <p:cNvCxnSpPr>
                  <a:stCxn id="339" idx="0"/>
                  <a:endCxn id="340" idx="2"/>
                </p:cNvCxnSpPr>
                <p:nvPr/>
              </p:nvCxnSpPr>
              <p:spPr>
                <a:xfrm rot="5400000" flipH="1" flipV="1">
                  <a:off x="3741970" y="2708920"/>
                  <a:ext cx="1" cy="288032"/>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347" name="직선 화살표 연결선 187"/>
                <p:cNvCxnSpPr/>
                <p:nvPr/>
              </p:nvCxnSpPr>
              <p:spPr>
                <a:xfrm>
                  <a:off x="3597907" y="3284984"/>
                  <a:ext cx="288032" cy="288032"/>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348" name="직선 화살표 연결선 188"/>
                <p:cNvCxnSpPr/>
                <p:nvPr/>
              </p:nvCxnSpPr>
              <p:spPr>
                <a:xfrm flipH="1">
                  <a:off x="3597907" y="3284984"/>
                  <a:ext cx="288032" cy="288032"/>
                </a:xfrm>
                <a:prstGeom prst="straightConnector1">
                  <a:avLst/>
                </a:prstGeom>
                <a:noFill/>
                <a:ln w="9525" cap="flat" cmpd="sng" algn="ctr">
                  <a:solidFill>
                    <a:srgbClr val="5DA5DA">
                      <a:shade val="95000"/>
                      <a:satMod val="105000"/>
                    </a:srgbClr>
                  </a:solidFill>
                  <a:prstDash val="solid"/>
                  <a:headEnd type="triangle"/>
                  <a:tailEnd type="triangle"/>
                </a:ln>
                <a:effectLst/>
              </p:spPr>
            </p:cxnSp>
          </p:grpSp>
          <p:grpSp>
            <p:nvGrpSpPr>
              <p:cNvPr id="305" name="그룹 380"/>
              <p:cNvGrpSpPr/>
              <p:nvPr/>
            </p:nvGrpSpPr>
            <p:grpSpPr>
              <a:xfrm>
                <a:off x="2829427" y="4853737"/>
                <a:ext cx="1662216" cy="1036108"/>
                <a:chOff x="2829427" y="4853737"/>
                <a:chExt cx="1662216" cy="1036108"/>
              </a:xfrm>
            </p:grpSpPr>
            <p:sp>
              <p:nvSpPr>
                <p:cNvPr id="323" name="직사각형 163"/>
                <p:cNvSpPr/>
                <p:nvPr/>
              </p:nvSpPr>
              <p:spPr>
                <a:xfrm rot="16200000">
                  <a:off x="2830031"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24" name="직사각형 190"/>
                <p:cNvSpPr/>
                <p:nvPr/>
              </p:nvSpPr>
              <p:spPr>
                <a:xfrm rot="16200000">
                  <a:off x="2830031"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325" name="직선 화살표 연결선 192"/>
                <p:cNvCxnSpPr/>
                <p:nvPr/>
              </p:nvCxnSpPr>
              <p:spPr>
                <a:xfrm rot="16200000">
                  <a:off x="2922446"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326" name="직선 화살표 연결선 194"/>
                <p:cNvCxnSpPr/>
                <p:nvPr/>
              </p:nvCxnSpPr>
              <p:spPr>
                <a:xfrm rot="16200000">
                  <a:off x="2566823"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327" name="직사각형 200"/>
                <p:cNvSpPr/>
                <p:nvPr/>
              </p:nvSpPr>
              <p:spPr>
                <a:xfrm rot="16200000">
                  <a:off x="3236420"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28" name="직사각형 201"/>
                <p:cNvSpPr/>
                <p:nvPr/>
              </p:nvSpPr>
              <p:spPr>
                <a:xfrm rot="16200000">
                  <a:off x="3236420"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329" name="직선 화살표 연결선 202"/>
                <p:cNvCxnSpPr/>
                <p:nvPr/>
              </p:nvCxnSpPr>
              <p:spPr>
                <a:xfrm rot="16200000">
                  <a:off x="3328835"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330" name="직선 화살표 연결선 203"/>
                <p:cNvCxnSpPr/>
                <p:nvPr/>
              </p:nvCxnSpPr>
              <p:spPr>
                <a:xfrm rot="16200000">
                  <a:off x="2973212"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331" name="직사각형 206"/>
                <p:cNvSpPr/>
                <p:nvPr/>
              </p:nvSpPr>
              <p:spPr>
                <a:xfrm rot="16200000">
                  <a:off x="3778651"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32" name="직사각형 207"/>
                <p:cNvSpPr/>
                <p:nvPr/>
              </p:nvSpPr>
              <p:spPr>
                <a:xfrm rot="16200000">
                  <a:off x="3778651"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333" name="직선 화살표 연결선 208"/>
                <p:cNvCxnSpPr/>
                <p:nvPr/>
              </p:nvCxnSpPr>
              <p:spPr>
                <a:xfrm rot="16200000">
                  <a:off x="3871066"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334" name="직선 화살표 연결선 209"/>
                <p:cNvCxnSpPr/>
                <p:nvPr/>
              </p:nvCxnSpPr>
              <p:spPr>
                <a:xfrm rot="16200000">
                  <a:off x="3515443"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335" name="직사각형 210"/>
                <p:cNvSpPr/>
                <p:nvPr/>
              </p:nvSpPr>
              <p:spPr>
                <a:xfrm rot="16200000">
                  <a:off x="4185040"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36" name="직사각형 211"/>
                <p:cNvSpPr/>
                <p:nvPr/>
              </p:nvSpPr>
              <p:spPr>
                <a:xfrm rot="16200000">
                  <a:off x="4185040"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337" name="직선 화살표 연결선 212"/>
                <p:cNvCxnSpPr/>
                <p:nvPr/>
              </p:nvCxnSpPr>
              <p:spPr>
                <a:xfrm rot="16200000">
                  <a:off x="4277455"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338" name="직선 화살표 연결선 213"/>
                <p:cNvCxnSpPr/>
                <p:nvPr/>
              </p:nvCxnSpPr>
              <p:spPr>
                <a:xfrm rot="16200000">
                  <a:off x="3921832"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grpSp>
          <p:grpSp>
            <p:nvGrpSpPr>
              <p:cNvPr id="306" name="그룹 397"/>
              <p:cNvGrpSpPr/>
              <p:nvPr/>
            </p:nvGrpSpPr>
            <p:grpSpPr>
              <a:xfrm flipV="1">
                <a:off x="2829427" y="2155226"/>
                <a:ext cx="1662216" cy="1036108"/>
                <a:chOff x="2829427" y="4853737"/>
                <a:chExt cx="1662216" cy="1036108"/>
              </a:xfrm>
            </p:grpSpPr>
            <p:sp>
              <p:nvSpPr>
                <p:cNvPr id="307" name="직사각형 398"/>
                <p:cNvSpPr/>
                <p:nvPr/>
              </p:nvSpPr>
              <p:spPr>
                <a:xfrm rot="16200000">
                  <a:off x="2830031"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08" name="직사각형 399"/>
                <p:cNvSpPr/>
                <p:nvPr/>
              </p:nvSpPr>
              <p:spPr>
                <a:xfrm rot="16200000">
                  <a:off x="2830031"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309" name="직선 화살표 연결선 400"/>
                <p:cNvCxnSpPr/>
                <p:nvPr/>
              </p:nvCxnSpPr>
              <p:spPr>
                <a:xfrm rot="16200000">
                  <a:off x="2922446"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310" name="직선 화살표 연결선 401"/>
                <p:cNvCxnSpPr/>
                <p:nvPr/>
              </p:nvCxnSpPr>
              <p:spPr>
                <a:xfrm rot="16200000">
                  <a:off x="2566823"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311" name="직사각형 402"/>
                <p:cNvSpPr/>
                <p:nvPr/>
              </p:nvSpPr>
              <p:spPr>
                <a:xfrm rot="16200000">
                  <a:off x="3236420"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12" name="직사각형 403"/>
                <p:cNvSpPr/>
                <p:nvPr/>
              </p:nvSpPr>
              <p:spPr>
                <a:xfrm rot="16200000">
                  <a:off x="3236420"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313" name="직선 화살표 연결선 404"/>
                <p:cNvCxnSpPr/>
                <p:nvPr/>
              </p:nvCxnSpPr>
              <p:spPr>
                <a:xfrm rot="16200000">
                  <a:off x="3328835"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314" name="직선 화살표 연결선 405"/>
                <p:cNvCxnSpPr/>
                <p:nvPr/>
              </p:nvCxnSpPr>
              <p:spPr>
                <a:xfrm rot="16200000">
                  <a:off x="2973212"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315" name="직사각형 406"/>
                <p:cNvSpPr/>
                <p:nvPr/>
              </p:nvSpPr>
              <p:spPr>
                <a:xfrm rot="16200000">
                  <a:off x="3778651"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16" name="직사각형 407"/>
                <p:cNvSpPr/>
                <p:nvPr/>
              </p:nvSpPr>
              <p:spPr>
                <a:xfrm rot="16200000">
                  <a:off x="3778651"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317" name="직선 화살표 연결선 408"/>
                <p:cNvCxnSpPr/>
                <p:nvPr/>
              </p:nvCxnSpPr>
              <p:spPr>
                <a:xfrm rot="16200000">
                  <a:off x="3871066"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318" name="직선 화살표 연결선 409"/>
                <p:cNvCxnSpPr/>
                <p:nvPr/>
              </p:nvCxnSpPr>
              <p:spPr>
                <a:xfrm rot="16200000">
                  <a:off x="3515443"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319" name="직사각형 410"/>
                <p:cNvSpPr/>
                <p:nvPr/>
              </p:nvSpPr>
              <p:spPr>
                <a:xfrm rot="16200000">
                  <a:off x="4185040" y="5094855"/>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20" name="직사각형 411"/>
                <p:cNvSpPr/>
                <p:nvPr/>
              </p:nvSpPr>
              <p:spPr>
                <a:xfrm rot="16200000">
                  <a:off x="4185040" y="5583241"/>
                  <a:ext cx="306000" cy="307207"/>
                </a:xfrm>
                <a:prstGeom prst="rect">
                  <a:avLst/>
                </a:prstGeom>
                <a:gradFill rotWithShape="1">
                  <a:gsLst>
                    <a:gs pos="0">
                      <a:srgbClr val="B2912F">
                        <a:tint val="50000"/>
                        <a:satMod val="300000"/>
                      </a:srgbClr>
                    </a:gs>
                    <a:gs pos="35000">
                      <a:srgbClr val="B2912F">
                        <a:tint val="37000"/>
                        <a:satMod val="300000"/>
                      </a:srgbClr>
                    </a:gs>
                    <a:gs pos="100000">
                      <a:srgbClr val="B2912F">
                        <a:tint val="15000"/>
                        <a:satMod val="350000"/>
                      </a:srgbClr>
                    </a:gs>
                  </a:gsLst>
                  <a:lin ang="16200000" scaled="1"/>
                </a:gradFill>
                <a:ln w="9525" cap="flat" cmpd="sng" algn="ctr">
                  <a:solidFill>
                    <a:srgbClr val="B2912F">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321" name="직선 화살표 연결선 412"/>
                <p:cNvCxnSpPr/>
                <p:nvPr/>
              </p:nvCxnSpPr>
              <p:spPr>
                <a:xfrm rot="16200000">
                  <a:off x="4277455" y="4972079"/>
                  <a:ext cx="228329"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322" name="직선 화살표 연결선 413"/>
                <p:cNvCxnSpPr/>
                <p:nvPr/>
              </p:nvCxnSpPr>
              <p:spPr>
                <a:xfrm rot="16200000">
                  <a:off x="3921832" y="5215524"/>
                  <a:ext cx="723574" cy="0"/>
                </a:xfrm>
                <a:prstGeom prst="straightConnector1">
                  <a:avLst/>
                </a:prstGeom>
                <a:noFill/>
                <a:ln w="9525" cap="flat" cmpd="sng" algn="ctr">
                  <a:solidFill>
                    <a:srgbClr val="60BD68">
                      <a:shade val="95000"/>
                      <a:satMod val="105000"/>
                    </a:srgbClr>
                  </a:solidFill>
                  <a:prstDash val="solid"/>
                  <a:headEnd type="triangle"/>
                  <a:tailEnd type="triangle"/>
                </a:ln>
                <a:effectLst/>
              </p:spPr>
            </p:cxnSp>
          </p:grpSp>
        </p:grpSp>
      </p:grpSp>
      <p:grpSp>
        <p:nvGrpSpPr>
          <p:cNvPr id="349" name="그룹 7"/>
          <p:cNvGrpSpPr/>
          <p:nvPr/>
        </p:nvGrpSpPr>
        <p:grpSpPr>
          <a:xfrm>
            <a:off x="447184" y="1140133"/>
            <a:ext cx="1660085" cy="4536504"/>
            <a:chOff x="447184" y="1340768"/>
            <a:chExt cx="1660085" cy="4536504"/>
          </a:xfrm>
        </p:grpSpPr>
        <p:grpSp>
          <p:nvGrpSpPr>
            <p:cNvPr id="350" name="그룹 311"/>
            <p:cNvGrpSpPr/>
            <p:nvPr/>
          </p:nvGrpSpPr>
          <p:grpSpPr>
            <a:xfrm>
              <a:off x="447184" y="2132856"/>
              <a:ext cx="1660085" cy="3744416"/>
              <a:chOff x="703456" y="2214993"/>
              <a:chExt cx="1660085" cy="3744416"/>
            </a:xfrm>
          </p:grpSpPr>
          <p:grpSp>
            <p:nvGrpSpPr>
              <p:cNvPr id="353" name="그룹 29"/>
              <p:cNvGrpSpPr/>
              <p:nvPr/>
            </p:nvGrpSpPr>
            <p:grpSpPr>
              <a:xfrm rot="16200000">
                <a:off x="703456" y="3257196"/>
                <a:ext cx="1660086" cy="1660009"/>
                <a:chOff x="2733860" y="2420935"/>
                <a:chExt cx="2016223" cy="2016130"/>
              </a:xfrm>
            </p:grpSpPr>
            <p:sp>
              <p:nvSpPr>
                <p:cNvPr id="422" name="직사각형 3"/>
                <p:cNvSpPr/>
                <p:nvPr/>
              </p:nvSpPr>
              <p:spPr>
                <a:xfrm rot="5400000">
                  <a:off x="2733907" y="2420888"/>
                  <a:ext cx="864001" cy="864095"/>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8 </a:t>
                  </a:r>
                  <a:r>
                    <a:rPr kumimoji="0" lang="en-US" altLang="ko-KR" sz="1600" b="0" i="0" u="none" strike="noStrike" kern="0" cap="none" spc="0" normalizeH="0" baseline="0" noProof="0" dirty="0" err="1">
                      <a:ln>
                        <a:noFill/>
                      </a:ln>
                      <a:solidFill>
                        <a:sysClr val="windowText" lastClr="000000"/>
                      </a:solidFill>
                      <a:effectLst/>
                      <a:uLnTx/>
                      <a:uFillTx/>
                      <a:latin typeface="Calibri"/>
                      <a:ea typeface="나눔고딕"/>
                      <a:cs typeface="+mn-cs"/>
                    </a:rPr>
                    <a:t>OoO</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4GHz</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423" name="직사각형 11"/>
                <p:cNvSpPr/>
                <p:nvPr/>
              </p:nvSpPr>
              <p:spPr>
                <a:xfrm rot="5400000">
                  <a:off x="3886035" y="2420887"/>
                  <a:ext cx="864000" cy="864095"/>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8 </a:t>
                  </a:r>
                  <a:r>
                    <a:rPr kumimoji="0" lang="en-US" altLang="ko-KR" sz="1600" b="0" i="0" u="none" strike="noStrike" kern="0" cap="none" spc="0" normalizeH="0" baseline="0" noProof="0" dirty="0" err="1">
                      <a:ln>
                        <a:noFill/>
                      </a:ln>
                      <a:solidFill>
                        <a:sysClr val="windowText" lastClr="000000"/>
                      </a:solidFill>
                      <a:effectLst/>
                      <a:uLnTx/>
                      <a:uFillTx/>
                      <a:latin typeface="Calibri"/>
                      <a:ea typeface="나눔고딕"/>
                      <a:cs typeface="+mn-cs"/>
                    </a:rPr>
                    <a:t>OoO</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4GHz</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424" name="직사각형 12"/>
                <p:cNvSpPr/>
                <p:nvPr/>
              </p:nvSpPr>
              <p:spPr>
                <a:xfrm rot="5400000">
                  <a:off x="3886035" y="3573017"/>
                  <a:ext cx="864001" cy="864095"/>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8 </a:t>
                  </a:r>
                  <a:r>
                    <a:rPr kumimoji="0" lang="en-US" altLang="ko-KR" sz="1600" b="0" i="0" u="none" strike="noStrike" kern="0" cap="none" spc="0" normalizeH="0" baseline="0" noProof="0" dirty="0" err="1">
                      <a:ln>
                        <a:noFill/>
                      </a:ln>
                      <a:solidFill>
                        <a:sysClr val="windowText" lastClr="000000"/>
                      </a:solidFill>
                      <a:effectLst/>
                      <a:uLnTx/>
                      <a:uFillTx/>
                      <a:latin typeface="Calibri"/>
                      <a:ea typeface="나눔고딕"/>
                      <a:cs typeface="+mn-cs"/>
                    </a:rPr>
                    <a:t>OoO</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4GHz</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425" name="직사각형 13"/>
                <p:cNvSpPr/>
                <p:nvPr/>
              </p:nvSpPr>
              <p:spPr>
                <a:xfrm rot="5400000">
                  <a:off x="2733907" y="3573017"/>
                  <a:ext cx="864001" cy="864095"/>
                </a:xfrm>
                <a:prstGeom prst="rect">
                  <a:avLst/>
                </a:prstGeom>
                <a:gradFill rotWithShape="1">
                  <a:gsLst>
                    <a:gs pos="0">
                      <a:srgbClr val="5DA5DA">
                        <a:tint val="50000"/>
                        <a:satMod val="300000"/>
                      </a:srgbClr>
                    </a:gs>
                    <a:gs pos="35000">
                      <a:srgbClr val="5DA5DA">
                        <a:tint val="37000"/>
                        <a:satMod val="300000"/>
                      </a:srgbClr>
                    </a:gs>
                    <a:gs pos="100000">
                      <a:srgbClr val="5DA5DA">
                        <a:tint val="15000"/>
                        <a:satMod val="350000"/>
                      </a:srgbClr>
                    </a:gs>
                  </a:gsLst>
                  <a:lin ang="16200000" scaled="1"/>
                </a:gradFill>
                <a:ln w="9525" cap="flat" cmpd="sng" algn="ctr">
                  <a:solidFill>
                    <a:srgbClr val="5DA5DA">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8 </a:t>
                  </a:r>
                  <a:r>
                    <a:rPr kumimoji="0" lang="en-US" altLang="ko-KR" sz="1600" b="0" i="0" u="none" strike="noStrike" kern="0" cap="none" spc="0" normalizeH="0" baseline="0" noProof="0" dirty="0" err="1">
                      <a:ln>
                        <a:noFill/>
                      </a:ln>
                      <a:solidFill>
                        <a:sysClr val="windowText" lastClr="000000"/>
                      </a:solidFill>
                      <a:effectLst/>
                      <a:uLnTx/>
                      <a:uFillTx/>
                      <a:latin typeface="Calibri"/>
                      <a:ea typeface="나눔고딕"/>
                      <a:cs typeface="+mn-cs"/>
                    </a:rPr>
                    <a:t>OoO</a:t>
                  </a:r>
                  <a:endPar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4GHz</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426" name="직선 화살표 연결선 19"/>
                <p:cNvCxnSpPr>
                  <a:stCxn id="422" idx="3"/>
                  <a:endCxn id="425" idx="1"/>
                </p:cNvCxnSpPr>
                <p:nvPr/>
              </p:nvCxnSpPr>
              <p:spPr>
                <a:xfrm rot="5400000">
                  <a:off x="3021843" y="3429000"/>
                  <a:ext cx="288128" cy="0"/>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427" name="직선 화살표 연결선 21"/>
                <p:cNvCxnSpPr>
                  <a:stCxn id="425" idx="0"/>
                  <a:endCxn id="424" idx="2"/>
                </p:cNvCxnSpPr>
                <p:nvPr/>
              </p:nvCxnSpPr>
              <p:spPr>
                <a:xfrm rot="5400000" flipV="1">
                  <a:off x="3741971" y="3861048"/>
                  <a:ext cx="0" cy="288033"/>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428" name="직선 화살표 연결선 23"/>
                <p:cNvCxnSpPr>
                  <a:stCxn id="423" idx="3"/>
                  <a:endCxn id="424" idx="1"/>
                </p:cNvCxnSpPr>
                <p:nvPr/>
              </p:nvCxnSpPr>
              <p:spPr>
                <a:xfrm rot="5400000">
                  <a:off x="4173970" y="3428999"/>
                  <a:ext cx="288129" cy="0"/>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429" name="직선 화살표 연결선 25"/>
                <p:cNvCxnSpPr>
                  <a:stCxn id="422" idx="0"/>
                  <a:endCxn id="423" idx="2"/>
                </p:cNvCxnSpPr>
                <p:nvPr/>
              </p:nvCxnSpPr>
              <p:spPr>
                <a:xfrm rot="5400000" flipH="1" flipV="1">
                  <a:off x="3741970" y="2708920"/>
                  <a:ext cx="1" cy="288032"/>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430" name="직선 화살표 연결선 27"/>
                <p:cNvCxnSpPr/>
                <p:nvPr/>
              </p:nvCxnSpPr>
              <p:spPr>
                <a:xfrm>
                  <a:off x="3597907" y="3284984"/>
                  <a:ext cx="288032" cy="288032"/>
                </a:xfrm>
                <a:prstGeom prst="straightConnector1">
                  <a:avLst/>
                </a:prstGeom>
                <a:noFill/>
                <a:ln w="9525" cap="flat" cmpd="sng" algn="ctr">
                  <a:solidFill>
                    <a:srgbClr val="5DA5DA">
                      <a:shade val="95000"/>
                      <a:satMod val="105000"/>
                    </a:srgbClr>
                  </a:solidFill>
                  <a:prstDash val="solid"/>
                  <a:headEnd type="triangle"/>
                  <a:tailEnd type="triangle"/>
                </a:ln>
                <a:effectLst/>
              </p:spPr>
            </p:cxnSp>
            <p:cxnSp>
              <p:nvCxnSpPr>
                <p:cNvPr id="431" name="직선 화살표 연결선 28"/>
                <p:cNvCxnSpPr/>
                <p:nvPr/>
              </p:nvCxnSpPr>
              <p:spPr>
                <a:xfrm flipH="1">
                  <a:off x="3597907" y="3284984"/>
                  <a:ext cx="288032" cy="288032"/>
                </a:xfrm>
                <a:prstGeom prst="straightConnector1">
                  <a:avLst/>
                </a:prstGeom>
                <a:noFill/>
                <a:ln w="9525" cap="flat" cmpd="sng" algn="ctr">
                  <a:solidFill>
                    <a:srgbClr val="5DA5DA">
                      <a:shade val="95000"/>
                      <a:satMod val="105000"/>
                    </a:srgbClr>
                  </a:solidFill>
                  <a:prstDash val="solid"/>
                  <a:headEnd type="triangle"/>
                  <a:tailEnd type="triangle"/>
                </a:ln>
                <a:effectLst/>
              </p:spPr>
            </p:cxnSp>
          </p:grpSp>
          <p:grpSp>
            <p:nvGrpSpPr>
              <p:cNvPr id="354" name="그룹 56"/>
              <p:cNvGrpSpPr/>
              <p:nvPr/>
            </p:nvGrpSpPr>
            <p:grpSpPr>
              <a:xfrm rot="16200000">
                <a:off x="538087" y="5082574"/>
                <a:ext cx="1042204" cy="711465"/>
                <a:chOff x="2154084" y="2420888"/>
                <a:chExt cx="1265788" cy="864096"/>
              </a:xfrm>
            </p:grpSpPr>
            <p:sp>
              <p:nvSpPr>
                <p:cNvPr id="406" name="직사각형 31"/>
                <p:cNvSpPr/>
                <p:nvPr/>
              </p:nvSpPr>
              <p:spPr>
                <a:xfrm>
                  <a:off x="2915816"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07" name="직사각형 32"/>
                <p:cNvSpPr/>
                <p:nvPr/>
              </p:nvSpPr>
              <p:spPr>
                <a:xfrm>
                  <a:off x="2915816"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408" name="직선 화살표 연결선 34"/>
                <p:cNvCxnSpPr>
                  <a:stCxn id="406" idx="3"/>
                </p:cNvCxnSpPr>
                <p:nvPr/>
              </p:nvCxnSpPr>
              <p:spPr>
                <a:xfrm>
                  <a:off x="3059832" y="2607444"/>
                  <a:ext cx="360040"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409" name="직선 화살표 연결선 35"/>
                <p:cNvCxnSpPr/>
                <p:nvPr/>
              </p:nvCxnSpPr>
              <p:spPr>
                <a:xfrm>
                  <a:off x="3059832" y="3098428"/>
                  <a:ext cx="360040"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410" name="직사각형 38"/>
                <p:cNvSpPr/>
                <p:nvPr/>
              </p:nvSpPr>
              <p:spPr>
                <a:xfrm>
                  <a:off x="2661906"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1" name="직사각형 39"/>
                <p:cNvSpPr/>
                <p:nvPr/>
              </p:nvSpPr>
              <p:spPr>
                <a:xfrm>
                  <a:off x="2661906"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2" name="직사각형 40"/>
                <p:cNvSpPr/>
                <p:nvPr/>
              </p:nvSpPr>
              <p:spPr>
                <a:xfrm>
                  <a:off x="2407995"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3" name="직사각형 41"/>
                <p:cNvSpPr/>
                <p:nvPr/>
              </p:nvSpPr>
              <p:spPr>
                <a:xfrm>
                  <a:off x="2407995"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4" name="직사각형 42"/>
                <p:cNvSpPr/>
                <p:nvPr/>
              </p:nvSpPr>
              <p:spPr>
                <a:xfrm>
                  <a:off x="2154084"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15" name="직사각형 43"/>
                <p:cNvSpPr/>
                <p:nvPr/>
              </p:nvSpPr>
              <p:spPr>
                <a:xfrm>
                  <a:off x="2154084"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416" name="직선 연결선 45"/>
                <p:cNvCxnSpPr>
                  <a:stCxn id="414" idx="3"/>
                  <a:endCxn id="412" idx="1"/>
                </p:cNvCxnSpPr>
                <p:nvPr/>
              </p:nvCxnSpPr>
              <p:spPr>
                <a:xfrm>
                  <a:off x="2298100" y="2607444"/>
                  <a:ext cx="109895" cy="0"/>
                </a:xfrm>
                <a:prstGeom prst="line">
                  <a:avLst/>
                </a:prstGeom>
                <a:noFill/>
                <a:ln w="9525" cap="flat" cmpd="sng" algn="ctr">
                  <a:solidFill>
                    <a:srgbClr val="60BD68">
                      <a:shade val="95000"/>
                      <a:satMod val="105000"/>
                    </a:srgbClr>
                  </a:solidFill>
                  <a:prstDash val="solid"/>
                </a:ln>
                <a:effectLst/>
              </p:spPr>
            </p:cxnSp>
            <p:cxnSp>
              <p:nvCxnSpPr>
                <p:cNvPr id="417" name="직선 연결선 47"/>
                <p:cNvCxnSpPr>
                  <a:stCxn id="412" idx="3"/>
                  <a:endCxn id="410" idx="1"/>
                </p:cNvCxnSpPr>
                <p:nvPr/>
              </p:nvCxnSpPr>
              <p:spPr>
                <a:xfrm>
                  <a:off x="2552011" y="2607444"/>
                  <a:ext cx="109895" cy="0"/>
                </a:xfrm>
                <a:prstGeom prst="line">
                  <a:avLst/>
                </a:prstGeom>
                <a:noFill/>
                <a:ln w="9525" cap="flat" cmpd="sng" algn="ctr">
                  <a:solidFill>
                    <a:srgbClr val="60BD68">
                      <a:shade val="95000"/>
                      <a:satMod val="105000"/>
                    </a:srgbClr>
                  </a:solidFill>
                  <a:prstDash val="solid"/>
                </a:ln>
                <a:effectLst/>
              </p:spPr>
            </p:cxnSp>
            <p:cxnSp>
              <p:nvCxnSpPr>
                <p:cNvPr id="418" name="직선 연결선 49"/>
                <p:cNvCxnSpPr>
                  <a:stCxn id="410" idx="3"/>
                  <a:endCxn id="406" idx="1"/>
                </p:cNvCxnSpPr>
                <p:nvPr/>
              </p:nvCxnSpPr>
              <p:spPr>
                <a:xfrm>
                  <a:off x="2805922" y="2607444"/>
                  <a:ext cx="109894" cy="0"/>
                </a:xfrm>
                <a:prstGeom prst="line">
                  <a:avLst/>
                </a:prstGeom>
                <a:noFill/>
                <a:ln w="9525" cap="flat" cmpd="sng" algn="ctr">
                  <a:solidFill>
                    <a:srgbClr val="60BD68">
                      <a:shade val="95000"/>
                      <a:satMod val="105000"/>
                    </a:srgbClr>
                  </a:solidFill>
                  <a:prstDash val="solid"/>
                </a:ln>
                <a:effectLst/>
              </p:spPr>
            </p:cxnSp>
            <p:cxnSp>
              <p:nvCxnSpPr>
                <p:cNvPr id="419" name="직선 연결선 51"/>
                <p:cNvCxnSpPr>
                  <a:stCxn id="415" idx="3"/>
                  <a:endCxn id="413" idx="1"/>
                </p:cNvCxnSpPr>
                <p:nvPr/>
              </p:nvCxnSpPr>
              <p:spPr>
                <a:xfrm>
                  <a:off x="2298100" y="3098428"/>
                  <a:ext cx="109895" cy="0"/>
                </a:xfrm>
                <a:prstGeom prst="line">
                  <a:avLst/>
                </a:prstGeom>
                <a:noFill/>
                <a:ln w="9525" cap="flat" cmpd="sng" algn="ctr">
                  <a:solidFill>
                    <a:srgbClr val="60BD68">
                      <a:shade val="95000"/>
                      <a:satMod val="105000"/>
                    </a:srgbClr>
                  </a:solidFill>
                  <a:prstDash val="solid"/>
                </a:ln>
                <a:effectLst/>
              </p:spPr>
            </p:cxnSp>
            <p:cxnSp>
              <p:nvCxnSpPr>
                <p:cNvPr id="420" name="직선 연결선 53"/>
                <p:cNvCxnSpPr>
                  <a:stCxn id="413" idx="3"/>
                  <a:endCxn id="411" idx="1"/>
                </p:cNvCxnSpPr>
                <p:nvPr/>
              </p:nvCxnSpPr>
              <p:spPr>
                <a:xfrm>
                  <a:off x="2552011" y="3098428"/>
                  <a:ext cx="109895" cy="0"/>
                </a:xfrm>
                <a:prstGeom prst="line">
                  <a:avLst/>
                </a:prstGeom>
                <a:noFill/>
                <a:ln w="9525" cap="flat" cmpd="sng" algn="ctr">
                  <a:solidFill>
                    <a:srgbClr val="60BD68">
                      <a:shade val="95000"/>
                      <a:satMod val="105000"/>
                    </a:srgbClr>
                  </a:solidFill>
                  <a:prstDash val="solid"/>
                </a:ln>
                <a:effectLst/>
              </p:spPr>
            </p:cxnSp>
            <p:cxnSp>
              <p:nvCxnSpPr>
                <p:cNvPr id="421" name="직선 연결선 55"/>
                <p:cNvCxnSpPr>
                  <a:stCxn id="411" idx="3"/>
                  <a:endCxn id="407" idx="1"/>
                </p:cNvCxnSpPr>
                <p:nvPr/>
              </p:nvCxnSpPr>
              <p:spPr>
                <a:xfrm>
                  <a:off x="2805922" y="3098428"/>
                  <a:ext cx="109894" cy="0"/>
                </a:xfrm>
                <a:prstGeom prst="line">
                  <a:avLst/>
                </a:prstGeom>
                <a:noFill/>
                <a:ln w="9525" cap="flat" cmpd="sng" algn="ctr">
                  <a:solidFill>
                    <a:srgbClr val="60BD68">
                      <a:shade val="95000"/>
                      <a:satMod val="105000"/>
                    </a:srgbClr>
                  </a:solidFill>
                  <a:prstDash val="solid"/>
                </a:ln>
                <a:effectLst/>
              </p:spPr>
            </p:cxnSp>
          </p:grpSp>
          <p:grpSp>
            <p:nvGrpSpPr>
              <p:cNvPr id="355" name="그룹 57"/>
              <p:cNvGrpSpPr/>
              <p:nvPr/>
            </p:nvGrpSpPr>
            <p:grpSpPr>
              <a:xfrm rot="16200000">
                <a:off x="1486707" y="5082574"/>
                <a:ext cx="1042204" cy="711465"/>
                <a:chOff x="2154084" y="2420888"/>
                <a:chExt cx="1265788" cy="864096"/>
              </a:xfrm>
            </p:grpSpPr>
            <p:sp>
              <p:nvSpPr>
                <p:cNvPr id="390" name="직사각형 58"/>
                <p:cNvSpPr/>
                <p:nvPr/>
              </p:nvSpPr>
              <p:spPr>
                <a:xfrm>
                  <a:off x="2915816"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1" name="직사각형 59"/>
                <p:cNvSpPr/>
                <p:nvPr/>
              </p:nvSpPr>
              <p:spPr>
                <a:xfrm>
                  <a:off x="2915816"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392" name="직선 화살표 연결선 60"/>
                <p:cNvCxnSpPr>
                  <a:stCxn id="390" idx="3"/>
                </p:cNvCxnSpPr>
                <p:nvPr/>
              </p:nvCxnSpPr>
              <p:spPr>
                <a:xfrm>
                  <a:off x="3059832" y="2607444"/>
                  <a:ext cx="360040"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393" name="직선 화살표 연결선 61"/>
                <p:cNvCxnSpPr/>
                <p:nvPr/>
              </p:nvCxnSpPr>
              <p:spPr>
                <a:xfrm>
                  <a:off x="3059832" y="3098428"/>
                  <a:ext cx="360040"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394" name="직사각형 62"/>
                <p:cNvSpPr/>
                <p:nvPr/>
              </p:nvSpPr>
              <p:spPr>
                <a:xfrm>
                  <a:off x="2661906"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5" name="직사각형 63"/>
                <p:cNvSpPr/>
                <p:nvPr/>
              </p:nvSpPr>
              <p:spPr>
                <a:xfrm>
                  <a:off x="2661906"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6" name="직사각형 64"/>
                <p:cNvSpPr/>
                <p:nvPr/>
              </p:nvSpPr>
              <p:spPr>
                <a:xfrm>
                  <a:off x="2407995"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7" name="직사각형 65"/>
                <p:cNvSpPr/>
                <p:nvPr/>
              </p:nvSpPr>
              <p:spPr>
                <a:xfrm>
                  <a:off x="2407995"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8" name="직사각형 66"/>
                <p:cNvSpPr/>
                <p:nvPr/>
              </p:nvSpPr>
              <p:spPr>
                <a:xfrm>
                  <a:off x="2154084"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99" name="직사각형 67"/>
                <p:cNvSpPr/>
                <p:nvPr/>
              </p:nvSpPr>
              <p:spPr>
                <a:xfrm>
                  <a:off x="2154084"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400" name="직선 연결선 68"/>
                <p:cNvCxnSpPr>
                  <a:stCxn id="398" idx="3"/>
                  <a:endCxn id="396" idx="1"/>
                </p:cNvCxnSpPr>
                <p:nvPr/>
              </p:nvCxnSpPr>
              <p:spPr>
                <a:xfrm>
                  <a:off x="2298100" y="2607444"/>
                  <a:ext cx="109895" cy="0"/>
                </a:xfrm>
                <a:prstGeom prst="line">
                  <a:avLst/>
                </a:prstGeom>
                <a:noFill/>
                <a:ln w="9525" cap="flat" cmpd="sng" algn="ctr">
                  <a:solidFill>
                    <a:srgbClr val="60BD68">
                      <a:shade val="95000"/>
                      <a:satMod val="105000"/>
                    </a:srgbClr>
                  </a:solidFill>
                  <a:prstDash val="solid"/>
                </a:ln>
                <a:effectLst/>
              </p:spPr>
            </p:cxnSp>
            <p:cxnSp>
              <p:nvCxnSpPr>
                <p:cNvPr id="401" name="직선 연결선 69"/>
                <p:cNvCxnSpPr>
                  <a:stCxn id="396" idx="3"/>
                  <a:endCxn id="394" idx="1"/>
                </p:cNvCxnSpPr>
                <p:nvPr/>
              </p:nvCxnSpPr>
              <p:spPr>
                <a:xfrm>
                  <a:off x="2552011" y="2607444"/>
                  <a:ext cx="109895" cy="0"/>
                </a:xfrm>
                <a:prstGeom prst="line">
                  <a:avLst/>
                </a:prstGeom>
                <a:noFill/>
                <a:ln w="9525" cap="flat" cmpd="sng" algn="ctr">
                  <a:solidFill>
                    <a:srgbClr val="60BD68">
                      <a:shade val="95000"/>
                      <a:satMod val="105000"/>
                    </a:srgbClr>
                  </a:solidFill>
                  <a:prstDash val="solid"/>
                </a:ln>
                <a:effectLst/>
              </p:spPr>
            </p:cxnSp>
            <p:cxnSp>
              <p:nvCxnSpPr>
                <p:cNvPr id="402" name="직선 연결선 70"/>
                <p:cNvCxnSpPr>
                  <a:stCxn id="394" idx="3"/>
                  <a:endCxn id="390" idx="1"/>
                </p:cNvCxnSpPr>
                <p:nvPr/>
              </p:nvCxnSpPr>
              <p:spPr>
                <a:xfrm>
                  <a:off x="2805922" y="2607444"/>
                  <a:ext cx="109894" cy="0"/>
                </a:xfrm>
                <a:prstGeom prst="line">
                  <a:avLst/>
                </a:prstGeom>
                <a:noFill/>
                <a:ln w="9525" cap="flat" cmpd="sng" algn="ctr">
                  <a:solidFill>
                    <a:srgbClr val="60BD68">
                      <a:shade val="95000"/>
                      <a:satMod val="105000"/>
                    </a:srgbClr>
                  </a:solidFill>
                  <a:prstDash val="solid"/>
                </a:ln>
                <a:effectLst/>
              </p:spPr>
            </p:cxnSp>
            <p:cxnSp>
              <p:nvCxnSpPr>
                <p:cNvPr id="403" name="직선 연결선 71"/>
                <p:cNvCxnSpPr>
                  <a:stCxn id="399" idx="3"/>
                  <a:endCxn id="397" idx="1"/>
                </p:cNvCxnSpPr>
                <p:nvPr/>
              </p:nvCxnSpPr>
              <p:spPr>
                <a:xfrm>
                  <a:off x="2298100" y="3098428"/>
                  <a:ext cx="109895" cy="0"/>
                </a:xfrm>
                <a:prstGeom prst="line">
                  <a:avLst/>
                </a:prstGeom>
                <a:noFill/>
                <a:ln w="9525" cap="flat" cmpd="sng" algn="ctr">
                  <a:solidFill>
                    <a:srgbClr val="60BD68">
                      <a:shade val="95000"/>
                      <a:satMod val="105000"/>
                    </a:srgbClr>
                  </a:solidFill>
                  <a:prstDash val="solid"/>
                </a:ln>
                <a:effectLst/>
              </p:spPr>
            </p:cxnSp>
            <p:cxnSp>
              <p:nvCxnSpPr>
                <p:cNvPr id="404" name="직선 연결선 72"/>
                <p:cNvCxnSpPr>
                  <a:stCxn id="397" idx="3"/>
                  <a:endCxn id="395" idx="1"/>
                </p:cNvCxnSpPr>
                <p:nvPr/>
              </p:nvCxnSpPr>
              <p:spPr>
                <a:xfrm>
                  <a:off x="2552011" y="3098428"/>
                  <a:ext cx="109895" cy="0"/>
                </a:xfrm>
                <a:prstGeom prst="line">
                  <a:avLst/>
                </a:prstGeom>
                <a:noFill/>
                <a:ln w="9525" cap="flat" cmpd="sng" algn="ctr">
                  <a:solidFill>
                    <a:srgbClr val="60BD68">
                      <a:shade val="95000"/>
                      <a:satMod val="105000"/>
                    </a:srgbClr>
                  </a:solidFill>
                  <a:prstDash val="solid"/>
                </a:ln>
                <a:effectLst/>
              </p:spPr>
            </p:cxnSp>
            <p:cxnSp>
              <p:nvCxnSpPr>
                <p:cNvPr id="405" name="직선 연결선 73"/>
                <p:cNvCxnSpPr>
                  <a:stCxn id="395" idx="3"/>
                  <a:endCxn id="391" idx="1"/>
                </p:cNvCxnSpPr>
                <p:nvPr/>
              </p:nvCxnSpPr>
              <p:spPr>
                <a:xfrm>
                  <a:off x="2805922" y="3098428"/>
                  <a:ext cx="109894" cy="0"/>
                </a:xfrm>
                <a:prstGeom prst="line">
                  <a:avLst/>
                </a:prstGeom>
                <a:noFill/>
                <a:ln w="9525" cap="flat" cmpd="sng" algn="ctr">
                  <a:solidFill>
                    <a:srgbClr val="60BD68">
                      <a:shade val="95000"/>
                      <a:satMod val="105000"/>
                    </a:srgbClr>
                  </a:solidFill>
                  <a:prstDash val="solid"/>
                </a:ln>
                <a:effectLst/>
              </p:spPr>
            </p:cxnSp>
          </p:grpSp>
          <p:grpSp>
            <p:nvGrpSpPr>
              <p:cNvPr id="356" name="그룹 74"/>
              <p:cNvGrpSpPr/>
              <p:nvPr/>
            </p:nvGrpSpPr>
            <p:grpSpPr>
              <a:xfrm rot="16200000" flipH="1">
                <a:off x="1486707" y="2380362"/>
                <a:ext cx="1042204" cy="711465"/>
                <a:chOff x="2154084" y="2420888"/>
                <a:chExt cx="1265788" cy="864096"/>
              </a:xfrm>
            </p:grpSpPr>
            <p:sp>
              <p:nvSpPr>
                <p:cNvPr id="374" name="직사각형 75"/>
                <p:cNvSpPr/>
                <p:nvPr/>
              </p:nvSpPr>
              <p:spPr>
                <a:xfrm>
                  <a:off x="2915816"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75" name="직사각형 76"/>
                <p:cNvSpPr/>
                <p:nvPr/>
              </p:nvSpPr>
              <p:spPr>
                <a:xfrm>
                  <a:off x="2915816"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376" name="직선 화살표 연결선 77"/>
                <p:cNvCxnSpPr>
                  <a:stCxn id="374" idx="3"/>
                </p:cNvCxnSpPr>
                <p:nvPr/>
              </p:nvCxnSpPr>
              <p:spPr>
                <a:xfrm>
                  <a:off x="3059832" y="2607444"/>
                  <a:ext cx="360040"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377" name="직선 화살표 연결선 78"/>
                <p:cNvCxnSpPr/>
                <p:nvPr/>
              </p:nvCxnSpPr>
              <p:spPr>
                <a:xfrm>
                  <a:off x="3059832" y="3098428"/>
                  <a:ext cx="360040"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378" name="직사각형 79"/>
                <p:cNvSpPr/>
                <p:nvPr/>
              </p:nvSpPr>
              <p:spPr>
                <a:xfrm>
                  <a:off x="2661906"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79" name="직사각형 80"/>
                <p:cNvSpPr/>
                <p:nvPr/>
              </p:nvSpPr>
              <p:spPr>
                <a:xfrm>
                  <a:off x="2661906"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0" name="직사각형 81"/>
                <p:cNvSpPr/>
                <p:nvPr/>
              </p:nvSpPr>
              <p:spPr>
                <a:xfrm>
                  <a:off x="2407995"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1" name="직사각형 82"/>
                <p:cNvSpPr/>
                <p:nvPr/>
              </p:nvSpPr>
              <p:spPr>
                <a:xfrm>
                  <a:off x="2407995"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2" name="직사각형 83"/>
                <p:cNvSpPr/>
                <p:nvPr/>
              </p:nvSpPr>
              <p:spPr>
                <a:xfrm>
                  <a:off x="2154084"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83" name="직사각형 84"/>
                <p:cNvSpPr/>
                <p:nvPr/>
              </p:nvSpPr>
              <p:spPr>
                <a:xfrm>
                  <a:off x="2154084"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384" name="직선 연결선 85"/>
                <p:cNvCxnSpPr>
                  <a:stCxn id="382" idx="3"/>
                  <a:endCxn id="380" idx="1"/>
                </p:cNvCxnSpPr>
                <p:nvPr/>
              </p:nvCxnSpPr>
              <p:spPr>
                <a:xfrm>
                  <a:off x="2298100" y="2607444"/>
                  <a:ext cx="109895" cy="0"/>
                </a:xfrm>
                <a:prstGeom prst="line">
                  <a:avLst/>
                </a:prstGeom>
                <a:noFill/>
                <a:ln w="9525" cap="flat" cmpd="sng" algn="ctr">
                  <a:solidFill>
                    <a:srgbClr val="60BD68">
                      <a:shade val="95000"/>
                      <a:satMod val="105000"/>
                    </a:srgbClr>
                  </a:solidFill>
                  <a:prstDash val="solid"/>
                </a:ln>
                <a:effectLst/>
              </p:spPr>
            </p:cxnSp>
            <p:cxnSp>
              <p:nvCxnSpPr>
                <p:cNvPr id="385" name="직선 연결선 86"/>
                <p:cNvCxnSpPr>
                  <a:stCxn id="380" idx="3"/>
                  <a:endCxn id="378" idx="1"/>
                </p:cNvCxnSpPr>
                <p:nvPr/>
              </p:nvCxnSpPr>
              <p:spPr>
                <a:xfrm>
                  <a:off x="2552011" y="2607444"/>
                  <a:ext cx="109895" cy="0"/>
                </a:xfrm>
                <a:prstGeom prst="line">
                  <a:avLst/>
                </a:prstGeom>
                <a:noFill/>
                <a:ln w="9525" cap="flat" cmpd="sng" algn="ctr">
                  <a:solidFill>
                    <a:srgbClr val="60BD68">
                      <a:shade val="95000"/>
                      <a:satMod val="105000"/>
                    </a:srgbClr>
                  </a:solidFill>
                  <a:prstDash val="solid"/>
                </a:ln>
                <a:effectLst/>
              </p:spPr>
            </p:cxnSp>
            <p:cxnSp>
              <p:nvCxnSpPr>
                <p:cNvPr id="386" name="직선 연결선 87"/>
                <p:cNvCxnSpPr>
                  <a:stCxn id="378" idx="3"/>
                  <a:endCxn id="374" idx="1"/>
                </p:cNvCxnSpPr>
                <p:nvPr/>
              </p:nvCxnSpPr>
              <p:spPr>
                <a:xfrm>
                  <a:off x="2805922" y="2607444"/>
                  <a:ext cx="109894" cy="0"/>
                </a:xfrm>
                <a:prstGeom prst="line">
                  <a:avLst/>
                </a:prstGeom>
                <a:noFill/>
                <a:ln w="9525" cap="flat" cmpd="sng" algn="ctr">
                  <a:solidFill>
                    <a:srgbClr val="60BD68">
                      <a:shade val="95000"/>
                      <a:satMod val="105000"/>
                    </a:srgbClr>
                  </a:solidFill>
                  <a:prstDash val="solid"/>
                </a:ln>
                <a:effectLst/>
              </p:spPr>
            </p:cxnSp>
            <p:cxnSp>
              <p:nvCxnSpPr>
                <p:cNvPr id="387" name="직선 연결선 88"/>
                <p:cNvCxnSpPr>
                  <a:stCxn id="383" idx="3"/>
                  <a:endCxn id="381" idx="1"/>
                </p:cNvCxnSpPr>
                <p:nvPr/>
              </p:nvCxnSpPr>
              <p:spPr>
                <a:xfrm>
                  <a:off x="2298100" y="3098428"/>
                  <a:ext cx="109895" cy="0"/>
                </a:xfrm>
                <a:prstGeom prst="line">
                  <a:avLst/>
                </a:prstGeom>
                <a:noFill/>
                <a:ln w="9525" cap="flat" cmpd="sng" algn="ctr">
                  <a:solidFill>
                    <a:srgbClr val="60BD68">
                      <a:shade val="95000"/>
                      <a:satMod val="105000"/>
                    </a:srgbClr>
                  </a:solidFill>
                  <a:prstDash val="solid"/>
                </a:ln>
                <a:effectLst/>
              </p:spPr>
            </p:cxnSp>
            <p:cxnSp>
              <p:nvCxnSpPr>
                <p:cNvPr id="388" name="직선 연결선 89"/>
                <p:cNvCxnSpPr>
                  <a:stCxn id="381" idx="3"/>
                  <a:endCxn id="379" idx="1"/>
                </p:cNvCxnSpPr>
                <p:nvPr/>
              </p:nvCxnSpPr>
              <p:spPr>
                <a:xfrm>
                  <a:off x="2552011" y="3098428"/>
                  <a:ext cx="109895" cy="0"/>
                </a:xfrm>
                <a:prstGeom prst="line">
                  <a:avLst/>
                </a:prstGeom>
                <a:noFill/>
                <a:ln w="9525" cap="flat" cmpd="sng" algn="ctr">
                  <a:solidFill>
                    <a:srgbClr val="60BD68">
                      <a:shade val="95000"/>
                      <a:satMod val="105000"/>
                    </a:srgbClr>
                  </a:solidFill>
                  <a:prstDash val="solid"/>
                </a:ln>
                <a:effectLst/>
              </p:spPr>
            </p:cxnSp>
            <p:cxnSp>
              <p:nvCxnSpPr>
                <p:cNvPr id="389" name="직선 연결선 90"/>
                <p:cNvCxnSpPr>
                  <a:stCxn id="379" idx="3"/>
                  <a:endCxn id="375" idx="1"/>
                </p:cNvCxnSpPr>
                <p:nvPr/>
              </p:nvCxnSpPr>
              <p:spPr>
                <a:xfrm>
                  <a:off x="2805922" y="3098428"/>
                  <a:ext cx="109894" cy="0"/>
                </a:xfrm>
                <a:prstGeom prst="line">
                  <a:avLst/>
                </a:prstGeom>
                <a:noFill/>
                <a:ln w="9525" cap="flat" cmpd="sng" algn="ctr">
                  <a:solidFill>
                    <a:srgbClr val="60BD68">
                      <a:shade val="95000"/>
                      <a:satMod val="105000"/>
                    </a:srgbClr>
                  </a:solidFill>
                  <a:prstDash val="solid"/>
                </a:ln>
                <a:effectLst/>
              </p:spPr>
            </p:cxnSp>
          </p:grpSp>
          <p:grpSp>
            <p:nvGrpSpPr>
              <p:cNvPr id="357" name="그룹 91"/>
              <p:cNvGrpSpPr/>
              <p:nvPr/>
            </p:nvGrpSpPr>
            <p:grpSpPr>
              <a:xfrm rot="16200000" flipH="1">
                <a:off x="538087" y="2380362"/>
                <a:ext cx="1042204" cy="711465"/>
                <a:chOff x="2154084" y="2420888"/>
                <a:chExt cx="1265788" cy="864096"/>
              </a:xfrm>
            </p:grpSpPr>
            <p:sp>
              <p:nvSpPr>
                <p:cNvPr id="358" name="직사각형 92"/>
                <p:cNvSpPr/>
                <p:nvPr/>
              </p:nvSpPr>
              <p:spPr>
                <a:xfrm>
                  <a:off x="2915816"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59" name="직사각형 93"/>
                <p:cNvSpPr/>
                <p:nvPr/>
              </p:nvSpPr>
              <p:spPr>
                <a:xfrm>
                  <a:off x="2915816"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360" name="직선 화살표 연결선 94"/>
                <p:cNvCxnSpPr>
                  <a:stCxn id="358" idx="3"/>
                </p:cNvCxnSpPr>
                <p:nvPr/>
              </p:nvCxnSpPr>
              <p:spPr>
                <a:xfrm>
                  <a:off x="3059832" y="2607444"/>
                  <a:ext cx="360040" cy="0"/>
                </a:xfrm>
                <a:prstGeom prst="straightConnector1">
                  <a:avLst/>
                </a:prstGeom>
                <a:noFill/>
                <a:ln w="9525" cap="flat" cmpd="sng" algn="ctr">
                  <a:solidFill>
                    <a:srgbClr val="60BD68">
                      <a:shade val="95000"/>
                      <a:satMod val="105000"/>
                    </a:srgbClr>
                  </a:solidFill>
                  <a:prstDash val="solid"/>
                  <a:headEnd type="triangle"/>
                  <a:tailEnd type="triangle"/>
                </a:ln>
                <a:effectLst/>
              </p:spPr>
            </p:cxnSp>
            <p:cxnSp>
              <p:nvCxnSpPr>
                <p:cNvPr id="361" name="직선 화살표 연결선 95"/>
                <p:cNvCxnSpPr/>
                <p:nvPr/>
              </p:nvCxnSpPr>
              <p:spPr>
                <a:xfrm>
                  <a:off x="3059832" y="3098428"/>
                  <a:ext cx="360040" cy="0"/>
                </a:xfrm>
                <a:prstGeom prst="straightConnector1">
                  <a:avLst/>
                </a:prstGeom>
                <a:noFill/>
                <a:ln w="9525" cap="flat" cmpd="sng" algn="ctr">
                  <a:solidFill>
                    <a:srgbClr val="60BD68">
                      <a:shade val="95000"/>
                      <a:satMod val="105000"/>
                    </a:srgbClr>
                  </a:solidFill>
                  <a:prstDash val="solid"/>
                  <a:headEnd type="triangle"/>
                  <a:tailEnd type="triangle"/>
                </a:ln>
                <a:effectLst/>
              </p:spPr>
            </p:cxnSp>
            <p:sp>
              <p:nvSpPr>
                <p:cNvPr id="362" name="직사각형 96"/>
                <p:cNvSpPr/>
                <p:nvPr/>
              </p:nvSpPr>
              <p:spPr>
                <a:xfrm>
                  <a:off x="2661906"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63" name="직사각형 97"/>
                <p:cNvSpPr/>
                <p:nvPr/>
              </p:nvSpPr>
              <p:spPr>
                <a:xfrm>
                  <a:off x="2661906"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64" name="직사각형 98"/>
                <p:cNvSpPr/>
                <p:nvPr/>
              </p:nvSpPr>
              <p:spPr>
                <a:xfrm>
                  <a:off x="2407995"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65" name="직사각형 99"/>
                <p:cNvSpPr/>
                <p:nvPr/>
              </p:nvSpPr>
              <p:spPr>
                <a:xfrm>
                  <a:off x="2407995"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66" name="직사각형 100"/>
                <p:cNvSpPr/>
                <p:nvPr/>
              </p:nvSpPr>
              <p:spPr>
                <a:xfrm>
                  <a:off x="2154084" y="2420888"/>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367" name="직사각형 101"/>
                <p:cNvSpPr/>
                <p:nvPr/>
              </p:nvSpPr>
              <p:spPr>
                <a:xfrm>
                  <a:off x="2154084" y="2911872"/>
                  <a:ext cx="144016" cy="373112"/>
                </a:xfrm>
                <a:prstGeom prst="rect">
                  <a:avLst/>
                </a:prstGeom>
                <a:gradFill rotWithShape="1">
                  <a:gsLst>
                    <a:gs pos="0">
                      <a:srgbClr val="60BD68">
                        <a:tint val="50000"/>
                        <a:satMod val="300000"/>
                      </a:srgbClr>
                    </a:gs>
                    <a:gs pos="35000">
                      <a:srgbClr val="60BD68">
                        <a:tint val="37000"/>
                        <a:satMod val="300000"/>
                      </a:srgbClr>
                    </a:gs>
                    <a:gs pos="100000">
                      <a:srgbClr val="60BD68">
                        <a:tint val="15000"/>
                        <a:satMod val="350000"/>
                      </a:srgbClr>
                    </a:gs>
                  </a:gsLst>
                  <a:lin ang="16200000" scaled="1"/>
                </a:gradFill>
                <a:ln w="9525" cap="flat" cmpd="sng" algn="ctr">
                  <a:solidFill>
                    <a:srgbClr val="60BD68">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368" name="직선 연결선 102"/>
                <p:cNvCxnSpPr>
                  <a:stCxn id="366" idx="3"/>
                  <a:endCxn id="364" idx="1"/>
                </p:cNvCxnSpPr>
                <p:nvPr/>
              </p:nvCxnSpPr>
              <p:spPr>
                <a:xfrm>
                  <a:off x="2298100" y="2607444"/>
                  <a:ext cx="109895" cy="0"/>
                </a:xfrm>
                <a:prstGeom prst="line">
                  <a:avLst/>
                </a:prstGeom>
                <a:noFill/>
                <a:ln w="9525" cap="flat" cmpd="sng" algn="ctr">
                  <a:solidFill>
                    <a:srgbClr val="60BD68">
                      <a:shade val="95000"/>
                      <a:satMod val="105000"/>
                    </a:srgbClr>
                  </a:solidFill>
                  <a:prstDash val="solid"/>
                </a:ln>
                <a:effectLst/>
              </p:spPr>
            </p:cxnSp>
            <p:cxnSp>
              <p:nvCxnSpPr>
                <p:cNvPr id="369" name="직선 연결선 103"/>
                <p:cNvCxnSpPr>
                  <a:stCxn id="364" idx="3"/>
                  <a:endCxn id="362" idx="1"/>
                </p:cNvCxnSpPr>
                <p:nvPr/>
              </p:nvCxnSpPr>
              <p:spPr>
                <a:xfrm>
                  <a:off x="2552011" y="2607444"/>
                  <a:ext cx="109895" cy="0"/>
                </a:xfrm>
                <a:prstGeom prst="line">
                  <a:avLst/>
                </a:prstGeom>
                <a:noFill/>
                <a:ln w="9525" cap="flat" cmpd="sng" algn="ctr">
                  <a:solidFill>
                    <a:srgbClr val="60BD68">
                      <a:shade val="95000"/>
                      <a:satMod val="105000"/>
                    </a:srgbClr>
                  </a:solidFill>
                  <a:prstDash val="solid"/>
                </a:ln>
                <a:effectLst/>
              </p:spPr>
            </p:cxnSp>
            <p:cxnSp>
              <p:nvCxnSpPr>
                <p:cNvPr id="370" name="직선 연결선 104"/>
                <p:cNvCxnSpPr>
                  <a:stCxn id="362" idx="3"/>
                  <a:endCxn id="358" idx="1"/>
                </p:cNvCxnSpPr>
                <p:nvPr/>
              </p:nvCxnSpPr>
              <p:spPr>
                <a:xfrm>
                  <a:off x="2805922" y="2607444"/>
                  <a:ext cx="109894" cy="0"/>
                </a:xfrm>
                <a:prstGeom prst="line">
                  <a:avLst/>
                </a:prstGeom>
                <a:noFill/>
                <a:ln w="9525" cap="flat" cmpd="sng" algn="ctr">
                  <a:solidFill>
                    <a:srgbClr val="60BD68">
                      <a:shade val="95000"/>
                      <a:satMod val="105000"/>
                    </a:srgbClr>
                  </a:solidFill>
                  <a:prstDash val="solid"/>
                </a:ln>
                <a:effectLst/>
              </p:spPr>
            </p:cxnSp>
            <p:cxnSp>
              <p:nvCxnSpPr>
                <p:cNvPr id="371" name="직선 연결선 105"/>
                <p:cNvCxnSpPr>
                  <a:stCxn id="367" idx="3"/>
                  <a:endCxn id="365" idx="1"/>
                </p:cNvCxnSpPr>
                <p:nvPr/>
              </p:nvCxnSpPr>
              <p:spPr>
                <a:xfrm>
                  <a:off x="2298100" y="3098428"/>
                  <a:ext cx="109895" cy="0"/>
                </a:xfrm>
                <a:prstGeom prst="line">
                  <a:avLst/>
                </a:prstGeom>
                <a:noFill/>
                <a:ln w="9525" cap="flat" cmpd="sng" algn="ctr">
                  <a:solidFill>
                    <a:srgbClr val="60BD68">
                      <a:shade val="95000"/>
                      <a:satMod val="105000"/>
                    </a:srgbClr>
                  </a:solidFill>
                  <a:prstDash val="solid"/>
                </a:ln>
                <a:effectLst/>
              </p:spPr>
            </p:cxnSp>
            <p:cxnSp>
              <p:nvCxnSpPr>
                <p:cNvPr id="372" name="직선 연결선 106"/>
                <p:cNvCxnSpPr>
                  <a:stCxn id="365" idx="3"/>
                  <a:endCxn id="363" idx="1"/>
                </p:cNvCxnSpPr>
                <p:nvPr/>
              </p:nvCxnSpPr>
              <p:spPr>
                <a:xfrm>
                  <a:off x="2552011" y="3098428"/>
                  <a:ext cx="109895" cy="0"/>
                </a:xfrm>
                <a:prstGeom prst="line">
                  <a:avLst/>
                </a:prstGeom>
                <a:noFill/>
                <a:ln w="9525" cap="flat" cmpd="sng" algn="ctr">
                  <a:solidFill>
                    <a:srgbClr val="60BD68">
                      <a:shade val="95000"/>
                      <a:satMod val="105000"/>
                    </a:srgbClr>
                  </a:solidFill>
                  <a:prstDash val="solid"/>
                </a:ln>
                <a:effectLst/>
              </p:spPr>
            </p:cxnSp>
            <p:cxnSp>
              <p:nvCxnSpPr>
                <p:cNvPr id="373" name="직선 연결선 107"/>
                <p:cNvCxnSpPr>
                  <a:stCxn id="363" idx="3"/>
                  <a:endCxn id="359" idx="1"/>
                </p:cNvCxnSpPr>
                <p:nvPr/>
              </p:nvCxnSpPr>
              <p:spPr>
                <a:xfrm>
                  <a:off x="2805922" y="3098428"/>
                  <a:ext cx="109894" cy="0"/>
                </a:xfrm>
                <a:prstGeom prst="line">
                  <a:avLst/>
                </a:prstGeom>
                <a:noFill/>
                <a:ln w="9525" cap="flat" cmpd="sng" algn="ctr">
                  <a:solidFill>
                    <a:srgbClr val="60BD68">
                      <a:shade val="95000"/>
                      <a:satMod val="105000"/>
                    </a:srgbClr>
                  </a:solidFill>
                  <a:prstDash val="solid"/>
                </a:ln>
                <a:effectLst/>
              </p:spPr>
            </p:cxnSp>
          </p:grpSp>
        </p:grpSp>
        <p:sp>
          <p:nvSpPr>
            <p:cNvPr id="351" name="TextBox 350"/>
            <p:cNvSpPr txBox="1"/>
            <p:nvPr/>
          </p:nvSpPr>
          <p:spPr>
            <a:xfrm>
              <a:off x="502815" y="1340768"/>
              <a:ext cx="1548822"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0" cap="none" spc="0" normalizeH="0" baseline="0" noProof="0" dirty="0">
                  <a:ln>
                    <a:noFill/>
                  </a:ln>
                  <a:solidFill>
                    <a:sysClr val="windowText" lastClr="000000"/>
                  </a:solidFill>
                  <a:effectLst/>
                  <a:uLnTx/>
                  <a:uFillTx/>
                  <a:latin typeface="Tahoma"/>
                  <a:ea typeface="+mn-ea"/>
                  <a:cs typeface="+mn-cs"/>
                </a:rPr>
                <a:t>DDR3-OoO</a:t>
              </a:r>
              <a:endParaRPr kumimoji="0" lang="ko-KR" altLang="en-US" sz="2400" b="0" i="0" u="none" strike="noStrike" kern="0" cap="none" spc="0" normalizeH="0" baseline="0" noProof="0" dirty="0">
                <a:ln>
                  <a:noFill/>
                </a:ln>
                <a:solidFill>
                  <a:sysClr val="windowText" lastClr="000000"/>
                </a:solidFill>
                <a:effectLst/>
                <a:uLnTx/>
                <a:uFillTx/>
                <a:latin typeface="Tahoma"/>
                <a:ea typeface="+mn-ea"/>
                <a:cs typeface="+mn-cs"/>
              </a:endParaRPr>
            </a:p>
          </p:txBody>
        </p:sp>
      </p:grpSp>
      <p:grpSp>
        <p:nvGrpSpPr>
          <p:cNvPr id="432" name="그룹 10"/>
          <p:cNvGrpSpPr/>
          <p:nvPr/>
        </p:nvGrpSpPr>
        <p:grpSpPr>
          <a:xfrm>
            <a:off x="6908164" y="1140133"/>
            <a:ext cx="1929433" cy="3923809"/>
            <a:chOff x="6908164" y="1340768"/>
            <a:chExt cx="1929433" cy="3923809"/>
          </a:xfrm>
        </p:grpSpPr>
        <p:sp>
          <p:nvSpPr>
            <p:cNvPr id="433" name="TextBox 432"/>
            <p:cNvSpPr txBox="1"/>
            <p:nvPr/>
          </p:nvSpPr>
          <p:spPr>
            <a:xfrm>
              <a:off x="6970848" y="1340768"/>
              <a:ext cx="1663286" cy="461665"/>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Tesseract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grpSp>
          <p:nvGrpSpPr>
            <p:cNvPr id="434" name="그룹 629"/>
            <p:cNvGrpSpPr/>
            <p:nvPr/>
          </p:nvGrpSpPr>
          <p:grpSpPr>
            <a:xfrm>
              <a:off x="6908164" y="3500504"/>
              <a:ext cx="1788652" cy="1764073"/>
              <a:chOff x="7081194" y="3140968"/>
              <a:chExt cx="1788652" cy="1764073"/>
            </a:xfrm>
          </p:grpSpPr>
          <p:sp>
            <p:nvSpPr>
              <p:cNvPr id="439" name="직사각형 531"/>
              <p:cNvSpPr/>
              <p:nvPr/>
            </p:nvSpPr>
            <p:spPr>
              <a:xfrm rot="16200000">
                <a:off x="7081798" y="4598435"/>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0" name="직사각형 532"/>
              <p:cNvSpPr/>
              <p:nvPr/>
            </p:nvSpPr>
            <p:spPr>
              <a:xfrm rot="16200000">
                <a:off x="7573900" y="4598436"/>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1" name="직사각형 539"/>
              <p:cNvSpPr/>
              <p:nvPr/>
            </p:nvSpPr>
            <p:spPr>
              <a:xfrm rot="16200000">
                <a:off x="7081799" y="4111755"/>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2" name="직사각형 540"/>
              <p:cNvSpPr/>
              <p:nvPr/>
            </p:nvSpPr>
            <p:spPr>
              <a:xfrm rot="16200000">
                <a:off x="7573901" y="4111756"/>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3" name="직사각형 541"/>
              <p:cNvSpPr/>
              <p:nvPr/>
            </p:nvSpPr>
            <p:spPr>
              <a:xfrm rot="16200000">
                <a:off x="8071139" y="4598436"/>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4" name="직사각형 542"/>
              <p:cNvSpPr/>
              <p:nvPr/>
            </p:nvSpPr>
            <p:spPr>
              <a:xfrm rot="16200000">
                <a:off x="8563241" y="4598437"/>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5" name="직사각형 543"/>
              <p:cNvSpPr/>
              <p:nvPr/>
            </p:nvSpPr>
            <p:spPr>
              <a:xfrm rot="16200000">
                <a:off x="8071140" y="4111756"/>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6" name="직사각형 544"/>
              <p:cNvSpPr/>
              <p:nvPr/>
            </p:nvSpPr>
            <p:spPr>
              <a:xfrm rot="16200000">
                <a:off x="8563242" y="4111757"/>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7" name="직사각형 547"/>
              <p:cNvSpPr/>
              <p:nvPr/>
            </p:nvSpPr>
            <p:spPr>
              <a:xfrm rot="16200000">
                <a:off x="7081799" y="3627044"/>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8" name="직사각형 548"/>
              <p:cNvSpPr/>
              <p:nvPr/>
            </p:nvSpPr>
            <p:spPr>
              <a:xfrm rot="16200000">
                <a:off x="7573901" y="3627045"/>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49" name="직사각형 549"/>
              <p:cNvSpPr/>
              <p:nvPr/>
            </p:nvSpPr>
            <p:spPr>
              <a:xfrm rot="16200000">
                <a:off x="7081800" y="3140364"/>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sp>
            <p:nvSpPr>
              <p:cNvPr id="450" name="직사각형 550"/>
              <p:cNvSpPr/>
              <p:nvPr/>
            </p:nvSpPr>
            <p:spPr>
              <a:xfrm rot="16200000">
                <a:off x="7573902" y="3140365"/>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1" name="직사각형 551"/>
              <p:cNvSpPr/>
              <p:nvPr/>
            </p:nvSpPr>
            <p:spPr>
              <a:xfrm rot="16200000">
                <a:off x="8071140" y="3627045"/>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2" name="직사각형 552"/>
              <p:cNvSpPr/>
              <p:nvPr/>
            </p:nvSpPr>
            <p:spPr>
              <a:xfrm rot="16200000">
                <a:off x="8563242" y="3627046"/>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3" name="직사각형 553"/>
              <p:cNvSpPr/>
              <p:nvPr/>
            </p:nvSpPr>
            <p:spPr>
              <a:xfrm rot="16200000">
                <a:off x="8071141" y="3140365"/>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sp>
            <p:nvSpPr>
              <p:cNvPr id="454" name="직사각형 554"/>
              <p:cNvSpPr/>
              <p:nvPr/>
            </p:nvSpPr>
            <p:spPr>
              <a:xfrm rot="16200000">
                <a:off x="8563243" y="3140366"/>
                <a:ext cx="306000" cy="307207"/>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a:ln>
                    <a:noFill/>
                  </a:ln>
                  <a:solidFill>
                    <a:sysClr val="windowText" lastClr="000000"/>
                  </a:solidFill>
                  <a:effectLst/>
                  <a:uLnTx/>
                  <a:uFillTx/>
                  <a:latin typeface="Calibri"/>
                  <a:ea typeface="나눔고딕"/>
                  <a:cs typeface="+mn-cs"/>
                </a:endParaRPr>
              </a:p>
            </p:txBody>
          </p:sp>
          <p:cxnSp>
            <p:nvCxnSpPr>
              <p:cNvPr id="455" name="직선 화살표 연결선 558"/>
              <p:cNvCxnSpPr>
                <a:stCxn id="449" idx="1"/>
                <a:endCxn id="447" idx="3"/>
              </p:cNvCxnSpPr>
              <p:nvPr/>
            </p:nvCxnSpPr>
            <p:spPr>
              <a:xfrm flipH="1">
                <a:off x="7234800" y="3446968"/>
                <a:ext cx="1" cy="180680"/>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56" name="직선 화살표 연결선 559"/>
              <p:cNvCxnSpPr>
                <a:stCxn id="447" idx="1"/>
                <a:endCxn id="441" idx="3"/>
              </p:cNvCxnSpPr>
              <p:nvPr/>
            </p:nvCxnSpPr>
            <p:spPr>
              <a:xfrm>
                <a:off x="7234800" y="3933648"/>
                <a:ext cx="0" cy="178711"/>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57" name="직선 화살표 연결선 562"/>
              <p:cNvCxnSpPr>
                <a:stCxn id="441" idx="1"/>
                <a:endCxn id="439" idx="3"/>
              </p:cNvCxnSpPr>
              <p:nvPr/>
            </p:nvCxnSpPr>
            <p:spPr>
              <a:xfrm flipH="1">
                <a:off x="7234799" y="4418359"/>
                <a:ext cx="1" cy="180680"/>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58" name="직선 화살표 연결선 565"/>
              <p:cNvCxnSpPr>
                <a:stCxn id="449" idx="2"/>
                <a:endCxn id="450" idx="0"/>
              </p:cNvCxnSpPr>
              <p:nvPr/>
            </p:nvCxnSpPr>
            <p:spPr>
              <a:xfrm>
                <a:off x="7388404" y="3293968"/>
                <a:ext cx="184895" cy="1"/>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59" name="직선 화살표 연결선 568"/>
              <p:cNvCxnSpPr>
                <a:stCxn id="450" idx="2"/>
                <a:endCxn id="453" idx="0"/>
              </p:cNvCxnSpPr>
              <p:nvPr/>
            </p:nvCxnSpPr>
            <p:spPr>
              <a:xfrm>
                <a:off x="7880506" y="3293969"/>
                <a:ext cx="190032" cy="0"/>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60" name="직선 화살표 연결선 571"/>
              <p:cNvCxnSpPr>
                <a:stCxn id="450" idx="1"/>
                <a:endCxn id="448" idx="3"/>
              </p:cNvCxnSpPr>
              <p:nvPr/>
            </p:nvCxnSpPr>
            <p:spPr>
              <a:xfrm flipH="1">
                <a:off x="7726902" y="3446969"/>
                <a:ext cx="1" cy="180680"/>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61" name="직선 화살표 연결선 574"/>
              <p:cNvCxnSpPr>
                <a:stCxn id="447" idx="2"/>
                <a:endCxn id="448" idx="0"/>
              </p:cNvCxnSpPr>
              <p:nvPr/>
            </p:nvCxnSpPr>
            <p:spPr>
              <a:xfrm>
                <a:off x="7388403" y="3780648"/>
                <a:ext cx="184895" cy="1"/>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62" name="직선 화살표 연결선 577"/>
              <p:cNvCxnSpPr>
                <a:stCxn id="442" idx="0"/>
                <a:endCxn id="441" idx="2"/>
              </p:cNvCxnSpPr>
              <p:nvPr/>
            </p:nvCxnSpPr>
            <p:spPr>
              <a:xfrm flipH="1" flipV="1">
                <a:off x="7388403" y="4265359"/>
                <a:ext cx="184895" cy="1"/>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63" name="직선 화살표 연결선 580"/>
              <p:cNvCxnSpPr>
                <a:stCxn id="439" idx="2"/>
                <a:endCxn id="440" idx="0"/>
              </p:cNvCxnSpPr>
              <p:nvPr/>
            </p:nvCxnSpPr>
            <p:spPr>
              <a:xfrm>
                <a:off x="7388402" y="4752039"/>
                <a:ext cx="184895" cy="1"/>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64" name="직선 화살표 연결선 583"/>
              <p:cNvCxnSpPr>
                <a:stCxn id="442" idx="1"/>
                <a:endCxn id="440" idx="3"/>
              </p:cNvCxnSpPr>
              <p:nvPr/>
            </p:nvCxnSpPr>
            <p:spPr>
              <a:xfrm flipH="1">
                <a:off x="7726901" y="4418360"/>
                <a:ext cx="1" cy="180680"/>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65" name="직선 화살표 연결선 586"/>
              <p:cNvCxnSpPr>
                <a:stCxn id="443" idx="0"/>
                <a:endCxn id="440" idx="2"/>
              </p:cNvCxnSpPr>
              <p:nvPr/>
            </p:nvCxnSpPr>
            <p:spPr>
              <a:xfrm flipH="1">
                <a:off x="7880504" y="4752040"/>
                <a:ext cx="190032" cy="0"/>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66" name="직선 화살표 연결선 589"/>
              <p:cNvCxnSpPr>
                <a:stCxn id="443" idx="2"/>
                <a:endCxn id="444" idx="0"/>
              </p:cNvCxnSpPr>
              <p:nvPr/>
            </p:nvCxnSpPr>
            <p:spPr>
              <a:xfrm>
                <a:off x="8377743" y="4752040"/>
                <a:ext cx="184895" cy="1"/>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67" name="직선 화살표 연결선 592"/>
              <p:cNvCxnSpPr>
                <a:stCxn id="443" idx="3"/>
                <a:endCxn id="445" idx="1"/>
              </p:cNvCxnSpPr>
              <p:nvPr/>
            </p:nvCxnSpPr>
            <p:spPr>
              <a:xfrm flipV="1">
                <a:off x="8224140" y="4418360"/>
                <a:ext cx="1" cy="180680"/>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68" name="직선 화살표 연결선 595"/>
              <p:cNvCxnSpPr>
                <a:stCxn id="444" idx="3"/>
                <a:endCxn id="446" idx="1"/>
              </p:cNvCxnSpPr>
              <p:nvPr/>
            </p:nvCxnSpPr>
            <p:spPr>
              <a:xfrm flipV="1">
                <a:off x="8716242" y="4418361"/>
                <a:ext cx="1" cy="180680"/>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69" name="직선 화살표 연결선 598"/>
              <p:cNvCxnSpPr>
                <a:stCxn id="445" idx="2"/>
                <a:endCxn id="446" idx="0"/>
              </p:cNvCxnSpPr>
              <p:nvPr/>
            </p:nvCxnSpPr>
            <p:spPr>
              <a:xfrm>
                <a:off x="8377744" y="4265360"/>
                <a:ext cx="184895" cy="1"/>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70" name="직선 화살표 연결선 601"/>
              <p:cNvCxnSpPr>
                <a:stCxn id="446" idx="3"/>
                <a:endCxn id="452" idx="1"/>
              </p:cNvCxnSpPr>
              <p:nvPr/>
            </p:nvCxnSpPr>
            <p:spPr>
              <a:xfrm flipV="1">
                <a:off x="8716243" y="3933650"/>
                <a:ext cx="0" cy="178711"/>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71" name="직선 화살표 연결선 604"/>
              <p:cNvCxnSpPr>
                <a:stCxn id="452" idx="3"/>
                <a:endCxn id="454" idx="1"/>
              </p:cNvCxnSpPr>
              <p:nvPr/>
            </p:nvCxnSpPr>
            <p:spPr>
              <a:xfrm flipV="1">
                <a:off x="8716243" y="3446970"/>
                <a:ext cx="1" cy="180680"/>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72" name="직선 화살표 연결선 607"/>
              <p:cNvCxnSpPr>
                <a:stCxn id="452" idx="0"/>
                <a:endCxn id="451" idx="2"/>
              </p:cNvCxnSpPr>
              <p:nvPr/>
            </p:nvCxnSpPr>
            <p:spPr>
              <a:xfrm flipH="1" flipV="1">
                <a:off x="8377744" y="3780649"/>
                <a:ext cx="184895" cy="1"/>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73" name="직선 화살표 연결선 610"/>
              <p:cNvCxnSpPr>
                <a:stCxn id="454" idx="0"/>
                <a:endCxn id="453" idx="2"/>
              </p:cNvCxnSpPr>
              <p:nvPr/>
            </p:nvCxnSpPr>
            <p:spPr>
              <a:xfrm flipH="1" flipV="1">
                <a:off x="8377745" y="3293969"/>
                <a:ext cx="184895" cy="1"/>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74" name="직선 화살표 연결선 613"/>
              <p:cNvCxnSpPr>
                <a:stCxn id="453" idx="1"/>
                <a:endCxn id="451" idx="3"/>
              </p:cNvCxnSpPr>
              <p:nvPr/>
            </p:nvCxnSpPr>
            <p:spPr>
              <a:xfrm flipH="1">
                <a:off x="8224141" y="3446969"/>
                <a:ext cx="1" cy="180680"/>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75" name="직선 화살표 연결선 616"/>
              <p:cNvCxnSpPr/>
              <p:nvPr/>
            </p:nvCxnSpPr>
            <p:spPr>
              <a:xfrm flipH="1">
                <a:off x="7885690" y="3936816"/>
                <a:ext cx="184894" cy="174446"/>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76" name="직선 화살표 연결선 620"/>
              <p:cNvCxnSpPr/>
              <p:nvPr/>
            </p:nvCxnSpPr>
            <p:spPr>
              <a:xfrm>
                <a:off x="7885690" y="3936816"/>
                <a:ext cx="184894" cy="174446"/>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77" name="직선 화살표 연결선 621"/>
              <p:cNvCxnSpPr/>
              <p:nvPr/>
            </p:nvCxnSpPr>
            <p:spPr>
              <a:xfrm flipH="1">
                <a:off x="7387565" y="3452218"/>
                <a:ext cx="184894" cy="174446"/>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78" name="직선 화살표 연결선 622"/>
              <p:cNvCxnSpPr/>
              <p:nvPr/>
            </p:nvCxnSpPr>
            <p:spPr>
              <a:xfrm>
                <a:off x="7387565" y="3452218"/>
                <a:ext cx="184894" cy="174446"/>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79" name="직선 화살표 연결선 623"/>
              <p:cNvCxnSpPr/>
              <p:nvPr/>
            </p:nvCxnSpPr>
            <p:spPr>
              <a:xfrm flipH="1">
                <a:off x="8382881" y="3452218"/>
                <a:ext cx="184894" cy="174446"/>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80" name="직선 화살표 연결선 624"/>
              <p:cNvCxnSpPr/>
              <p:nvPr/>
            </p:nvCxnSpPr>
            <p:spPr>
              <a:xfrm>
                <a:off x="8382881" y="3452218"/>
                <a:ext cx="184894" cy="174446"/>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81" name="직선 화살표 연결선 625"/>
              <p:cNvCxnSpPr/>
              <p:nvPr/>
            </p:nvCxnSpPr>
            <p:spPr>
              <a:xfrm flipH="1">
                <a:off x="8382881" y="4418354"/>
                <a:ext cx="184894" cy="174446"/>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82" name="직선 화살표 연결선 626"/>
              <p:cNvCxnSpPr/>
              <p:nvPr/>
            </p:nvCxnSpPr>
            <p:spPr>
              <a:xfrm>
                <a:off x="8382881" y="4418354"/>
                <a:ext cx="184894" cy="174446"/>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83" name="직선 화살표 연결선 627"/>
              <p:cNvCxnSpPr/>
              <p:nvPr/>
            </p:nvCxnSpPr>
            <p:spPr>
              <a:xfrm flipH="1">
                <a:off x="7390970" y="4422624"/>
                <a:ext cx="184894" cy="174446"/>
              </a:xfrm>
              <a:prstGeom prst="straightConnector1">
                <a:avLst/>
              </a:prstGeom>
              <a:noFill/>
              <a:ln w="9525" cap="flat" cmpd="sng" algn="ctr">
                <a:solidFill>
                  <a:srgbClr val="307D99">
                    <a:shade val="95000"/>
                    <a:satMod val="105000"/>
                  </a:srgbClr>
                </a:solidFill>
                <a:prstDash val="solid"/>
                <a:headEnd type="triangle"/>
                <a:tailEnd type="triangle"/>
              </a:ln>
              <a:effectLst/>
            </p:spPr>
          </p:cxnSp>
          <p:cxnSp>
            <p:nvCxnSpPr>
              <p:cNvPr id="484" name="직선 화살표 연결선 628"/>
              <p:cNvCxnSpPr/>
              <p:nvPr/>
            </p:nvCxnSpPr>
            <p:spPr>
              <a:xfrm>
                <a:off x="7390970" y="4422624"/>
                <a:ext cx="184894" cy="174446"/>
              </a:xfrm>
              <a:prstGeom prst="straightConnector1">
                <a:avLst/>
              </a:prstGeom>
              <a:noFill/>
              <a:ln w="9525" cap="flat" cmpd="sng" algn="ctr">
                <a:solidFill>
                  <a:srgbClr val="307D99">
                    <a:shade val="95000"/>
                    <a:satMod val="105000"/>
                  </a:srgbClr>
                </a:solidFill>
                <a:prstDash val="solid"/>
                <a:headEnd type="triangle"/>
                <a:tailEnd type="triangle"/>
              </a:ln>
              <a:effectLst/>
            </p:spPr>
          </p:cxnSp>
        </p:grpSp>
        <p:sp>
          <p:nvSpPr>
            <p:cNvPr id="435" name="직사각형 647"/>
            <p:cNvSpPr/>
            <p:nvPr/>
          </p:nvSpPr>
          <p:spPr>
            <a:xfrm>
              <a:off x="7861251" y="2276872"/>
              <a:ext cx="976346" cy="976344"/>
            </a:xfrm>
            <a:prstGeom prst="rect">
              <a:avLst/>
            </a:prstGeom>
            <a:gradFill rotWithShape="1">
              <a:gsLst>
                <a:gs pos="0">
                  <a:srgbClr val="307D99">
                    <a:tint val="50000"/>
                    <a:satMod val="300000"/>
                  </a:srgbClr>
                </a:gs>
                <a:gs pos="35000">
                  <a:srgbClr val="307D99">
                    <a:tint val="37000"/>
                    <a:satMod val="300000"/>
                  </a:srgbClr>
                </a:gs>
                <a:gs pos="100000">
                  <a:srgbClr val="307D99">
                    <a:tint val="15000"/>
                    <a:satMod val="350000"/>
                  </a:srgbClr>
                </a:gs>
              </a:gsLst>
              <a:lin ang="16200000" scaled="1"/>
            </a:gradFill>
            <a:ln w="9525" cap="flat" cmpd="sng" algn="ctr">
              <a:solidFill>
                <a:srgbClr val="307D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0" i="0" u="none" strike="noStrike" kern="0" cap="none" spc="0" normalizeH="0" baseline="0" noProof="0" dirty="0">
                  <a:ln>
                    <a:noFill/>
                  </a:ln>
                  <a:solidFill>
                    <a:sysClr val="windowText" lastClr="000000"/>
                  </a:solidFill>
                  <a:effectLst/>
                  <a:uLnTx/>
                  <a:uFillTx/>
                  <a:latin typeface="Calibri"/>
                  <a:ea typeface="나눔고딕"/>
                  <a:cs typeface="+mn-cs"/>
                </a:rPr>
                <a:t>32 Tesseract Cores</a:t>
              </a:r>
              <a:endParaRPr kumimoji="0" lang="ko-KR" altLang="en-US" sz="1600" b="0" i="0" u="none" strike="noStrike" kern="0" cap="none" spc="0" normalizeH="0" baseline="0" noProof="0" dirty="0">
                <a:ln>
                  <a:noFill/>
                </a:ln>
                <a:solidFill>
                  <a:sysClr val="windowText" lastClr="000000"/>
                </a:solidFill>
                <a:effectLst/>
                <a:uLnTx/>
                <a:uFillTx/>
                <a:latin typeface="Calibri"/>
                <a:ea typeface="나눔고딕"/>
                <a:cs typeface="+mn-cs"/>
              </a:endParaRPr>
            </a:p>
          </p:txBody>
        </p:sp>
        <p:cxnSp>
          <p:nvCxnSpPr>
            <p:cNvPr id="436" name="직선 연결선 649"/>
            <p:cNvCxnSpPr/>
            <p:nvPr/>
          </p:nvCxnSpPr>
          <p:spPr>
            <a:xfrm flipH="1" flipV="1">
              <a:off x="7861251" y="3253216"/>
              <a:ext cx="36254" cy="247287"/>
            </a:xfrm>
            <a:prstGeom prst="line">
              <a:avLst/>
            </a:prstGeom>
            <a:noFill/>
            <a:ln w="9525" cap="flat" cmpd="sng" algn="ctr">
              <a:solidFill>
                <a:srgbClr val="307D99">
                  <a:shade val="95000"/>
                  <a:satMod val="105000"/>
                </a:srgbClr>
              </a:solidFill>
              <a:prstDash val="dash"/>
            </a:ln>
            <a:effectLst/>
          </p:spPr>
        </p:cxnSp>
        <p:cxnSp>
          <p:nvCxnSpPr>
            <p:cNvPr id="437" name="직선 연결선 650"/>
            <p:cNvCxnSpPr/>
            <p:nvPr/>
          </p:nvCxnSpPr>
          <p:spPr>
            <a:xfrm flipV="1">
              <a:off x="8204713" y="3253216"/>
              <a:ext cx="632884" cy="249258"/>
            </a:xfrm>
            <a:prstGeom prst="line">
              <a:avLst/>
            </a:prstGeom>
            <a:noFill/>
            <a:ln w="9525" cap="flat" cmpd="sng" algn="ctr">
              <a:solidFill>
                <a:srgbClr val="307D99">
                  <a:shade val="95000"/>
                  <a:satMod val="105000"/>
                </a:srgbClr>
              </a:solidFill>
              <a:prstDash val="dash"/>
            </a:ln>
            <a:effectLst/>
          </p:spPr>
        </p:cxnSp>
      </p:grpSp>
      <p:sp>
        <p:nvSpPr>
          <p:cNvPr id="244" name="TextBox 243"/>
          <p:cNvSpPr txBox="1"/>
          <p:nvPr/>
        </p:nvSpPr>
        <p:spPr>
          <a:xfrm>
            <a:off x="1224136" y="6453336"/>
            <a:ext cx="774035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ahoma"/>
                <a:ea typeface="+mn-ea"/>
                <a:cs typeface="+mn-cs"/>
              </a:rPr>
              <a:t>Ahn+, “</a:t>
            </a:r>
            <a:r>
              <a:rPr kumimoji="0" lang="en-US" sz="1400" b="0" i="0" u="none" strike="noStrike" kern="1200" cap="none" spc="0" normalizeH="0" baseline="0" noProof="0" dirty="0">
                <a:ln>
                  <a:noFill/>
                </a:ln>
                <a:solidFill>
                  <a:srgbClr val="0000FF"/>
                </a:solidFill>
                <a:effectLst/>
                <a:uLnTx/>
                <a:uFillTx/>
                <a:latin typeface="Tahoma"/>
                <a:ea typeface="+mn-ea"/>
                <a:cs typeface="+mn-cs"/>
              </a:rPr>
              <a:t>A Scalable Processing-in-Memory Accelerator for Parallel Graph Processing</a:t>
            </a:r>
            <a:r>
              <a:rPr kumimoji="0" lang="en-US" sz="1400" b="0" i="0" u="none" strike="noStrike" kern="1200" cap="none" spc="0" normalizeH="0" baseline="0" noProof="0" dirty="0">
                <a:ln>
                  <a:noFill/>
                </a:ln>
                <a:solidFill>
                  <a:srgbClr val="000000"/>
                </a:solidFill>
                <a:effectLst/>
                <a:uLnTx/>
                <a:uFillTx/>
                <a:latin typeface="Tahoma"/>
                <a:ea typeface="+mn-ea"/>
                <a:cs typeface="+mn-cs"/>
              </a:rPr>
              <a:t>” ISCA 2015.</a:t>
            </a:r>
          </a:p>
        </p:txBody>
      </p:sp>
    </p:spTree>
    <p:extLst>
      <p:ext uri="{BB962C8B-B14F-4D97-AF65-F5344CB8AC3E}">
        <p14:creationId xmlns:p14="http://schemas.microsoft.com/office/powerpoint/2010/main" val="25931198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2"/>
                                        </p:tgtEl>
                                        <p:attrNameLst>
                                          <p:attrName>style.visibility</p:attrName>
                                        </p:attrNameLst>
                                      </p:cBhvr>
                                      <p:to>
                                        <p:strVal val="visible"/>
                                      </p:to>
                                    </p:set>
                                    <p:animEffect transition="in" filter="fade">
                                      <p:cBhvr>
                                        <p:cTn id="7" dur="200"/>
                                        <p:tgtEl>
                                          <p:spTgt spid="4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9"/>
                                        </p:tgtEl>
                                        <p:attrNameLst>
                                          <p:attrName>style.visibility</p:attrName>
                                        </p:attrNameLst>
                                      </p:cBhvr>
                                      <p:to>
                                        <p:strVal val="visible"/>
                                      </p:to>
                                    </p:set>
                                    <p:animEffect transition="in" filter="fade">
                                      <p:cBhvr>
                                        <p:cTn id="10" dur="200"/>
                                        <p:tgtEl>
                                          <p:spTgt spid="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Tesseract</a:t>
            </a:r>
            <a:r>
              <a:rPr lang="en-US" dirty="0"/>
              <a:t> Graph Processing Performance</a:t>
            </a:r>
          </a:p>
        </p:txBody>
      </p:sp>
      <p:graphicFrame>
        <p:nvGraphicFramePr>
          <p:cNvPr id="6" name="내용 개체 틀 5"/>
          <p:cNvGraphicFramePr>
            <a:graphicFrameLocks noGrp="1"/>
          </p:cNvGraphicFramePr>
          <p:nvPr>
            <p:ph idx="1"/>
          </p:nvPr>
        </p:nvGraphicFramePr>
        <p:xfrm>
          <a:off x="457200" y="1341438"/>
          <a:ext cx="8229600" cy="496728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412305" y="1052736"/>
            <a:ext cx="5320236" cy="461665"/>
          </a:xfrm>
          <a:prstGeom prst="rect">
            <a:avLst/>
          </a:prstGeom>
          <a:noFill/>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&gt;13X Performance Improvement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
        <p:nvSpPr>
          <p:cNvPr id="7" name="TextBox 6"/>
          <p:cNvSpPr txBox="1"/>
          <p:nvPr/>
        </p:nvSpPr>
        <p:spPr>
          <a:xfrm>
            <a:off x="1224136" y="6453336"/>
            <a:ext cx="774035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ahoma"/>
                <a:ea typeface="+mn-ea"/>
                <a:cs typeface="+mn-cs"/>
              </a:rPr>
              <a:t>Ahn+, “</a:t>
            </a:r>
            <a:r>
              <a:rPr kumimoji="0" lang="en-US" sz="1400" b="0" i="0" u="none" strike="noStrike" kern="1200" cap="none" spc="0" normalizeH="0" baseline="0" noProof="0" dirty="0">
                <a:ln>
                  <a:noFill/>
                </a:ln>
                <a:solidFill>
                  <a:srgbClr val="0000FF"/>
                </a:solidFill>
                <a:effectLst/>
                <a:uLnTx/>
                <a:uFillTx/>
                <a:latin typeface="Tahoma"/>
                <a:ea typeface="+mn-ea"/>
                <a:cs typeface="+mn-cs"/>
              </a:rPr>
              <a:t>A Scalable Processing-in-Memory Accelerator for Parallel Graph Processing</a:t>
            </a:r>
            <a:r>
              <a:rPr kumimoji="0" lang="en-US" sz="1400" b="0" i="0" u="none" strike="noStrike" kern="1200" cap="none" spc="0" normalizeH="0" baseline="0" noProof="0" dirty="0">
                <a:ln>
                  <a:noFill/>
                </a:ln>
                <a:solidFill>
                  <a:srgbClr val="000000"/>
                </a:solidFill>
                <a:effectLst/>
                <a:uLnTx/>
                <a:uFillTx/>
                <a:latin typeface="Tahoma"/>
                <a:ea typeface="+mn-ea"/>
                <a:cs typeface="+mn-cs"/>
              </a:rPr>
              <a:t>” ISCA 2015.</a:t>
            </a:r>
          </a:p>
        </p:txBody>
      </p:sp>
      <p:sp>
        <p:nvSpPr>
          <p:cNvPr id="3" name="TextBox 2"/>
          <p:cNvSpPr txBox="1"/>
          <p:nvPr/>
        </p:nvSpPr>
        <p:spPr>
          <a:xfrm>
            <a:off x="1691680" y="1628800"/>
            <a:ext cx="385454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On five graph processing algorithms</a:t>
            </a:r>
          </a:p>
        </p:txBody>
      </p:sp>
    </p:spTree>
    <p:extLst>
      <p:ext uri="{BB962C8B-B14F-4D97-AF65-F5344CB8AC3E}">
        <p14:creationId xmlns:p14="http://schemas.microsoft.com/office/powerpoint/2010/main" val="270194728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20151101_stc002_595.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33713" y="2799766"/>
            <a:ext cx="7602783" cy="3552225"/>
          </a:xfrm>
          <a:prstGeom prst="rect">
            <a:avLst/>
          </a:prstGeom>
        </p:spPr>
      </p:pic>
      <p:sp>
        <p:nvSpPr>
          <p:cNvPr id="2" name="Title 1"/>
          <p:cNvSpPr>
            <a:spLocks noGrp="1"/>
          </p:cNvSpPr>
          <p:nvPr>
            <p:ph type="title"/>
          </p:nvPr>
        </p:nvSpPr>
        <p:spPr/>
        <p:txBody>
          <a:bodyPr/>
          <a:lstStyle/>
          <a:p>
            <a:pPr lvl="0">
              <a:defRPr/>
            </a:pPr>
            <a:r>
              <a:rPr lang="en-US" dirty="0">
                <a:solidFill>
                  <a:srgbClr val="006633"/>
                </a:solidFill>
              </a:rPr>
              <a:t>Data is Key for Future Workloads</a:t>
            </a:r>
            <a:endParaRPr lang="en-US" sz="4400" dirty="0">
              <a:solidFill>
                <a:srgbClr val="006633"/>
              </a:solidFill>
            </a:endParaRP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2" descr="https://www.genome.gov/images/content/costpermb2015_4.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23528" y="1011651"/>
            <a:ext cx="3764149" cy="2777389"/>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1966911" y="1688007"/>
            <a:ext cx="228825" cy="228825"/>
          </a:xfrm>
          <a:prstGeom prst="ellipse">
            <a:avLst/>
          </a:prstGeom>
          <a:solidFill>
            <a:srgbClr val="FF0000"/>
          </a:solidFill>
        </p:spPr>
        <p:txBody>
          <a:bodyPr wrap="square"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1200" cap="none" spc="0" normalizeH="0" baseline="0" noProof="0" dirty="0">
              <a:ln>
                <a:noFill/>
              </a:ln>
              <a:solidFill>
                <a:srgbClr val="5F5F5F"/>
              </a:solidFill>
              <a:effectLst/>
              <a:uLnTx/>
              <a:uFillTx/>
              <a:latin typeface="europa"/>
              <a:ea typeface="+mn-ea"/>
              <a:cs typeface="+mn-cs"/>
            </a:endParaRPr>
          </a:p>
        </p:txBody>
      </p:sp>
      <p:sp>
        <p:nvSpPr>
          <p:cNvPr id="7" name="Rectangle 6"/>
          <p:cNvSpPr/>
          <p:nvPr/>
        </p:nvSpPr>
        <p:spPr>
          <a:xfrm>
            <a:off x="3779912" y="1198493"/>
            <a:ext cx="3540686" cy="646331"/>
          </a:xfrm>
          <a:prstGeom prst="rect">
            <a:avLst/>
          </a:prstGeom>
          <a:solidFill>
            <a:schemeClr val="accent1">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development of high-throughput sequencing (HTS) technologies</a:t>
            </a:r>
          </a:p>
        </p:txBody>
      </p:sp>
      <p:cxnSp>
        <p:nvCxnSpPr>
          <p:cNvPr id="9" name="Straight Arrow Connector 8"/>
          <p:cNvCxnSpPr/>
          <p:nvPr/>
        </p:nvCxnSpPr>
        <p:spPr>
          <a:xfrm flipH="1">
            <a:off x="4355978" y="2060848"/>
            <a:ext cx="288030" cy="432048"/>
          </a:xfrm>
          <a:prstGeom prst="straightConnector1">
            <a:avLst/>
          </a:prstGeom>
          <a:ln w="6350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2" descr="Image result for the economist"/>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52485" y="5963008"/>
            <a:ext cx="790158" cy="40321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530363" y="6460344"/>
            <a:ext cx="7290109"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Tahoma"/>
                <a:ea typeface="+mn-ea"/>
                <a:cs typeface="+mn-cs"/>
                <a:hlinkClick r:id="rId6"/>
              </a:rPr>
              <a:t>http://www.economist.com/news/21631808-so-much-genetic-data-so-many-uses-genes-unzipped</a:t>
            </a:r>
            <a:r>
              <a:rPr kumimoji="0" lang="en-US" sz="1200" b="0" i="0" u="none" strike="noStrike" kern="1200" cap="none" spc="0" normalizeH="0" baseline="0" noProof="0" dirty="0">
                <a:ln>
                  <a:noFill/>
                </a:ln>
                <a:solidFill>
                  <a:srgbClr val="000000"/>
                </a:solidFill>
                <a:effectLst/>
                <a:uLnTx/>
                <a:uFillTx/>
                <a:latin typeface="Tahoma"/>
                <a:ea typeface="+mn-ea"/>
                <a:cs typeface="+mn-cs"/>
              </a:rPr>
              <a:t> </a:t>
            </a:r>
          </a:p>
        </p:txBody>
      </p:sp>
      <p:sp>
        <p:nvSpPr>
          <p:cNvPr id="3" name="Down Arrow 2"/>
          <p:cNvSpPr/>
          <p:nvPr/>
        </p:nvSpPr>
        <p:spPr>
          <a:xfrm rot="4961981">
            <a:off x="2655370" y="840988"/>
            <a:ext cx="517315" cy="1382049"/>
          </a:xfrm>
          <a:prstGeom prst="downArrow">
            <a:avLst/>
          </a:prstGeom>
          <a:solidFill>
            <a:schemeClr val="accent1">
              <a:lumMod val="60000"/>
              <a:lumOff val="40000"/>
            </a:schemeClr>
          </a:solidFill>
        </p:spPr>
        <p:txBody>
          <a:bodyPr wrap="square"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400" b="1" i="0" u="none" strike="noStrike" kern="1200" cap="none" spc="0" normalizeH="0" baseline="0" noProof="0" dirty="0">
              <a:ln>
                <a:noFill/>
              </a:ln>
              <a:solidFill>
                <a:srgbClr val="5F5F5F"/>
              </a:solidFill>
              <a:effectLst/>
              <a:uLnTx/>
              <a:uFillTx/>
              <a:latin typeface="europa"/>
              <a:ea typeface="+mn-ea"/>
              <a:cs typeface="+mn-cs"/>
            </a:endParaRPr>
          </a:p>
        </p:txBody>
      </p:sp>
      <p:sp>
        <p:nvSpPr>
          <p:cNvPr id="12" name="Rectangle 11"/>
          <p:cNvSpPr/>
          <p:nvPr/>
        </p:nvSpPr>
        <p:spPr>
          <a:xfrm>
            <a:off x="177924" y="4006805"/>
            <a:ext cx="2305844" cy="646331"/>
          </a:xfrm>
          <a:prstGeom prst="rect">
            <a:avLst/>
          </a:prstGeom>
          <a:solidFill>
            <a:schemeClr val="accent1">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a:ea typeface="+mn-ea"/>
                <a:cs typeface="+mn-cs"/>
              </a:rPr>
              <a:t>Number of Genomes Sequenced</a:t>
            </a:r>
          </a:p>
        </p:txBody>
      </p:sp>
    </p:spTree>
    <p:extLst>
      <p:ext uri="{BB962C8B-B14F-4D97-AF65-F5344CB8AC3E}">
        <p14:creationId xmlns:p14="http://schemas.microsoft.com/office/powerpoint/2010/main" val="786832534"/>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2400"/>
            <a:ext cx="9036496" cy="1066800"/>
          </a:xfrm>
        </p:spPr>
        <p:txBody>
          <a:bodyPr/>
          <a:lstStyle/>
          <a:p>
            <a:r>
              <a:rPr lang="en-US" dirty="0"/>
              <a:t>Tesseract Graph Processing System Energy</a:t>
            </a:r>
          </a:p>
        </p:txBody>
      </p:sp>
      <p:graphicFrame>
        <p:nvGraphicFramePr>
          <p:cNvPr id="7" name="내용 개체 틀 11"/>
          <p:cNvGraphicFramePr>
            <a:graphicFrameLocks noGrp="1"/>
          </p:cNvGraphicFramePr>
          <p:nvPr>
            <p:ph idx="1"/>
          </p:nvPr>
        </p:nvGraphicFramePr>
        <p:xfrm>
          <a:off x="457200" y="1341438"/>
          <a:ext cx="8229600" cy="496728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4750292" y="4848835"/>
            <a:ext cx="3754153" cy="461665"/>
          </a:xfrm>
          <a:prstGeom prst="rect">
            <a:avLst/>
          </a:prstGeom>
          <a:noFill/>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 8X Energy Reduction</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
        <p:nvSpPr>
          <p:cNvPr id="6" name="TextBox 5"/>
          <p:cNvSpPr txBox="1"/>
          <p:nvPr/>
        </p:nvSpPr>
        <p:spPr>
          <a:xfrm>
            <a:off x="1224136" y="6453336"/>
            <a:ext cx="774035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ahoma"/>
                <a:ea typeface="+mn-ea"/>
                <a:cs typeface="+mn-cs"/>
              </a:rPr>
              <a:t>Ahn+, “</a:t>
            </a:r>
            <a:r>
              <a:rPr kumimoji="0" lang="en-US" sz="1400" b="0" i="0" u="none" strike="noStrike" kern="1200" cap="none" spc="0" normalizeH="0" baseline="0" noProof="0" dirty="0">
                <a:ln>
                  <a:noFill/>
                </a:ln>
                <a:solidFill>
                  <a:srgbClr val="0000FF"/>
                </a:solidFill>
                <a:effectLst/>
                <a:uLnTx/>
                <a:uFillTx/>
                <a:latin typeface="Tahoma"/>
                <a:ea typeface="+mn-ea"/>
                <a:cs typeface="+mn-cs"/>
              </a:rPr>
              <a:t>A Scalable Processing-in-Memory Accelerator for Parallel Graph Processing</a:t>
            </a:r>
            <a:r>
              <a:rPr kumimoji="0" lang="en-US" sz="1400" b="0" i="0" u="none" strike="noStrike" kern="1200" cap="none" spc="0" normalizeH="0" baseline="0" noProof="0" dirty="0">
                <a:ln>
                  <a:noFill/>
                </a:ln>
                <a:solidFill>
                  <a:srgbClr val="000000"/>
                </a:solidFill>
                <a:effectLst/>
                <a:uLnTx/>
                <a:uFillTx/>
                <a:latin typeface="Tahoma"/>
                <a:ea typeface="+mn-ea"/>
                <a:cs typeface="+mn-cs"/>
              </a:rPr>
              <a:t>” ISCA 2015.</a:t>
            </a:r>
          </a:p>
        </p:txBody>
      </p:sp>
    </p:spTree>
    <p:extLst>
      <p:ext uri="{BB962C8B-B14F-4D97-AF65-F5344CB8AC3E}">
        <p14:creationId xmlns:p14="http://schemas.microsoft.com/office/powerpoint/2010/main" val="1605364444"/>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Tesseract</a:t>
            </a:r>
          </a:p>
        </p:txBody>
      </p:sp>
      <p:sp>
        <p:nvSpPr>
          <p:cNvPr id="3" name="Content Placeholder 2"/>
          <p:cNvSpPr>
            <a:spLocks noGrp="1"/>
          </p:cNvSpPr>
          <p:nvPr>
            <p:ph idx="1"/>
          </p:nvPr>
        </p:nvSpPr>
        <p:spPr>
          <a:xfrm>
            <a:off x="228600" y="1000472"/>
            <a:ext cx="8915400" cy="4876800"/>
          </a:xfrm>
        </p:spPr>
        <p:txBody>
          <a:bodyPr/>
          <a:lstStyle/>
          <a:p>
            <a:r>
              <a:rPr lang="en-US" sz="2200" dirty="0" err="1"/>
              <a:t>Junwhan</a:t>
            </a:r>
            <a:r>
              <a:rPr lang="en-US" sz="2200" dirty="0"/>
              <a:t> </a:t>
            </a:r>
            <a:r>
              <a:rPr lang="en-US" sz="2200" dirty="0" err="1"/>
              <a:t>Ahn</a:t>
            </a:r>
            <a:r>
              <a:rPr lang="en-US" sz="2200" dirty="0"/>
              <a:t>, </a:t>
            </a:r>
            <a:r>
              <a:rPr lang="en-US" sz="2200" dirty="0" err="1"/>
              <a:t>Sungpack</a:t>
            </a:r>
            <a:r>
              <a:rPr lang="en-US" sz="2200" dirty="0"/>
              <a:t> Hong, </a:t>
            </a:r>
            <a:r>
              <a:rPr lang="en-US" sz="2200" dirty="0" err="1"/>
              <a:t>Sungjoo</a:t>
            </a:r>
            <a:r>
              <a:rPr lang="en-US" sz="2200" dirty="0"/>
              <a:t> </a:t>
            </a:r>
            <a:r>
              <a:rPr lang="en-US" sz="2200" dirty="0" err="1"/>
              <a:t>Yoo</a:t>
            </a:r>
            <a:r>
              <a:rPr lang="en-US" sz="2200" dirty="0"/>
              <a:t>, Onur Mutlu, and </a:t>
            </a:r>
            <a:r>
              <a:rPr lang="en-US" sz="2200" dirty="0" err="1"/>
              <a:t>Kiyoung</a:t>
            </a:r>
            <a:r>
              <a:rPr lang="en-US" sz="2200" dirty="0"/>
              <a:t> Choi,</a:t>
            </a:r>
            <a:br>
              <a:rPr lang="en-US" sz="2200" dirty="0"/>
            </a:br>
            <a:r>
              <a:rPr lang="en-US" sz="2200" b="1" dirty="0">
                <a:solidFill>
                  <a:srgbClr val="0432FF"/>
                </a:solidFill>
                <a:hlinkClick r:id="rId2">
                  <a:extLst>
                    <a:ext uri="{A12FA001-AC4F-418D-AE19-62706E023703}">
                      <ahyp:hlinkClr xmlns:ahyp="http://schemas.microsoft.com/office/drawing/2018/hyperlinkcolor" val="tx"/>
                    </a:ext>
                  </a:extLst>
                </a:hlinkClick>
              </a:rPr>
              <a:t>"A Scalable Processing-in-Memory Accelerator for Parallel Graph Processing"</a:t>
            </a:r>
            <a:br>
              <a:rPr lang="en-US" sz="2200" dirty="0"/>
            </a:br>
            <a:r>
              <a:rPr lang="en-US" sz="2200" i="1" dirty="0"/>
              <a:t>Proceedings of the </a:t>
            </a:r>
            <a:r>
              <a:rPr lang="en-US" sz="2200" i="1" dirty="0">
                <a:hlinkClick r:id="rId3"/>
              </a:rPr>
              <a:t>42nd International Symposium on Computer Architecture</a:t>
            </a:r>
            <a:r>
              <a:rPr lang="en-US" sz="2200" i="1" dirty="0"/>
              <a:t> (</a:t>
            </a:r>
            <a:r>
              <a:rPr lang="en-US" sz="2200" b="1" i="1" dirty="0"/>
              <a:t>ISCA</a:t>
            </a:r>
            <a:r>
              <a:rPr lang="en-US" sz="2200" i="1" dirty="0"/>
              <a:t>)</a:t>
            </a:r>
            <a:r>
              <a:rPr lang="en-US" sz="2200" dirty="0"/>
              <a:t>, Portland, OR, June 2015.</a:t>
            </a:r>
            <a:br>
              <a:rPr lang="en-US" sz="2200" dirty="0"/>
            </a:br>
            <a:r>
              <a:rPr lang="en-US" sz="2200" dirty="0"/>
              <a:t>[</a:t>
            </a:r>
            <a:r>
              <a:rPr lang="en-US" sz="2200" dirty="0">
                <a:hlinkClick r:id="rId4"/>
              </a:rPr>
              <a:t>Slides (pptx)</a:t>
            </a:r>
            <a:r>
              <a:rPr lang="en-US" sz="2200" dirty="0"/>
              <a:t> </a:t>
            </a:r>
            <a:r>
              <a:rPr lang="en-US" sz="2200" dirty="0">
                <a:hlinkClick r:id="rId5"/>
              </a:rPr>
              <a:t>(pdf)</a:t>
            </a:r>
            <a:r>
              <a:rPr lang="en-US" sz="2200" dirty="0"/>
              <a:t>] [</a:t>
            </a:r>
            <a:r>
              <a:rPr lang="en-US" sz="2200" dirty="0">
                <a:hlinkClick r:id="rId6"/>
              </a:rPr>
              <a:t>Lightning Session Slides (pptx)</a:t>
            </a:r>
            <a:r>
              <a:rPr lang="en-US" sz="2200" dirty="0"/>
              <a:t> </a:t>
            </a:r>
            <a:r>
              <a:rPr lang="en-US" sz="2200" dirty="0">
                <a:hlinkClick r:id="rId7"/>
              </a:rPr>
              <a:t>(pdf)</a:t>
            </a:r>
            <a:r>
              <a:rPr lang="en-US" sz="2200" dirty="0"/>
              <a:t>]</a:t>
            </a:r>
            <a:br>
              <a:rPr lang="en-US" sz="2200" dirty="0"/>
            </a:br>
            <a:r>
              <a:rPr lang="en-US" sz="2200" b="1" i="1" dirty="0">
                <a:solidFill>
                  <a:srgbClr val="FF0000"/>
                </a:solidFill>
              </a:rPr>
              <a:t>Top Picks Honorable Mention by IEEE Micro.</a:t>
            </a:r>
            <a:br>
              <a:rPr lang="en-US" sz="2200" dirty="0"/>
            </a:br>
            <a:r>
              <a:rPr lang="en-US" sz="2200" b="1" i="1" dirty="0">
                <a:solidFill>
                  <a:srgbClr val="FF0000"/>
                </a:solidFill>
                <a:effectLst/>
              </a:rPr>
              <a:t>Selected to the ISCA-50 25-Year Retrospective Issue covering 1996-2020 in 2023 </a:t>
            </a:r>
            <a:br>
              <a:rPr lang="en-US" sz="2200" b="1" i="1" dirty="0">
                <a:solidFill>
                  <a:srgbClr val="FF0000"/>
                </a:solidFill>
                <a:effectLst/>
              </a:rPr>
            </a:br>
            <a:r>
              <a:rPr lang="en-US" sz="2200" b="1" i="1" dirty="0">
                <a:solidFill>
                  <a:srgbClr val="FF0000"/>
                </a:solidFill>
                <a:effectLst/>
              </a:rPr>
              <a:t>(</a:t>
            </a:r>
            <a:r>
              <a:rPr lang="en-US" sz="2200" b="1" i="1" dirty="0">
                <a:solidFill>
                  <a:srgbClr val="FF0000"/>
                </a:solidFill>
                <a:effectLst/>
                <a:hlinkClick r:id="rId8">
                  <a:extLst>
                    <a:ext uri="{A12FA001-AC4F-418D-AE19-62706E023703}">
                      <ahyp:hlinkClr xmlns:ahyp="http://schemas.microsoft.com/office/drawing/2018/hyperlinkcolor" val="tx"/>
                    </a:ext>
                  </a:extLst>
                </a:hlinkClick>
              </a:rPr>
              <a:t>Retrospective (pdf)</a:t>
            </a:r>
            <a:r>
              <a:rPr lang="en-US" sz="2200" b="1" i="1" dirty="0">
                <a:solidFill>
                  <a:srgbClr val="FF0000"/>
                </a:solidFill>
                <a:effectLst/>
              </a:rPr>
              <a:t> </a:t>
            </a:r>
            <a:r>
              <a:rPr lang="en-US" sz="2200" b="1" i="1" dirty="0">
                <a:solidFill>
                  <a:srgbClr val="FF0000"/>
                </a:solidFill>
                <a:effectLst/>
                <a:hlinkClick r:id="rId9">
                  <a:extLst>
                    <a:ext uri="{A12FA001-AC4F-418D-AE19-62706E023703}">
                      <ahyp:hlinkClr xmlns:ahyp="http://schemas.microsoft.com/office/drawing/2018/hyperlinkcolor" val="tx"/>
                    </a:ext>
                  </a:extLst>
                </a:hlinkClick>
              </a:rPr>
              <a:t>Full Issue</a:t>
            </a:r>
            <a:r>
              <a:rPr lang="en-US" sz="2200" b="1" i="1" dirty="0">
                <a:solidFill>
                  <a:srgbClr val="FF0000"/>
                </a:solidFill>
                <a:effectLst/>
              </a:rPr>
              <a:t>).</a:t>
            </a:r>
            <a:endParaRPr lang="en-US" sz="2200" dirty="0">
              <a:solidFill>
                <a:srgbClr val="FF0000"/>
              </a:solidFill>
            </a:endParaRPr>
          </a:p>
          <a:p>
            <a:pPr marL="0" indent="0">
              <a:buNone/>
            </a:pPr>
            <a:br>
              <a:rPr lang="en-US" sz="2200" dirty="0"/>
            </a:br>
            <a:endParaRPr lang="en-US" sz="22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10"/>
          <a:stretch>
            <a:fillRect/>
          </a:stretch>
        </p:blipFill>
        <p:spPr>
          <a:xfrm>
            <a:off x="0" y="4869160"/>
            <a:ext cx="9144000" cy="1492548"/>
          </a:xfrm>
          <a:prstGeom prst="rect">
            <a:avLst/>
          </a:prstGeom>
        </p:spPr>
      </p:pic>
    </p:spTree>
    <p:extLst>
      <p:ext uri="{BB962C8B-B14F-4D97-AF65-F5344CB8AC3E}">
        <p14:creationId xmlns:p14="http://schemas.microsoft.com/office/powerpoint/2010/main" val="159416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2457D-A721-4A44-B8D8-72673576C42C}"/>
              </a:ext>
            </a:extLst>
          </p:cNvPr>
          <p:cNvSpPr>
            <a:spLocks noGrp="1"/>
          </p:cNvSpPr>
          <p:nvPr>
            <p:ph type="title"/>
          </p:nvPr>
        </p:nvSpPr>
        <p:spPr>
          <a:xfrm>
            <a:off x="228600" y="152400"/>
            <a:ext cx="9144000" cy="1066800"/>
          </a:xfrm>
        </p:spPr>
        <p:txBody>
          <a:bodyPr/>
          <a:lstStyle/>
          <a:p>
            <a:r>
              <a:rPr lang="en-US" dirty="0"/>
              <a:t>In-Storage Genomic Data Filtering </a:t>
            </a:r>
            <a:r>
              <a:rPr lang="en-US" sz="2200" b="1" dirty="0">
                <a:solidFill>
                  <a:srgbClr val="006633"/>
                </a:solidFill>
              </a:rPr>
              <a:t>[ASPLOS 2022]</a:t>
            </a:r>
            <a:r>
              <a:rPr lang="en-US" sz="2200" dirty="0"/>
              <a:t> </a:t>
            </a:r>
            <a:endParaRPr lang="en-US" dirty="0"/>
          </a:p>
        </p:txBody>
      </p:sp>
      <p:sp>
        <p:nvSpPr>
          <p:cNvPr id="3" name="Content Placeholder 2">
            <a:extLst>
              <a:ext uri="{FF2B5EF4-FFF2-40B4-BE49-F238E27FC236}">
                <a16:creationId xmlns:a16="http://schemas.microsoft.com/office/drawing/2014/main" id="{4B0A1321-BE99-F645-98CF-FE78CE8E2A73}"/>
              </a:ext>
            </a:extLst>
          </p:cNvPr>
          <p:cNvSpPr>
            <a:spLocks noGrp="1"/>
          </p:cNvSpPr>
          <p:nvPr>
            <p:ph idx="1"/>
          </p:nvPr>
        </p:nvSpPr>
        <p:spPr>
          <a:xfrm>
            <a:off x="228600" y="1124744"/>
            <a:ext cx="8610600" cy="5123656"/>
          </a:xfrm>
        </p:spPr>
        <p:txBody>
          <a:bodyPr/>
          <a:lstStyle/>
          <a:p>
            <a:pPr algn="l">
              <a:buFont typeface="Arial" panose="020B0604020202020204" pitchFamily="34" charset="0"/>
              <a:buChar char="•"/>
            </a:pPr>
            <a:r>
              <a:rPr lang="en-US" sz="1600" dirty="0"/>
              <a:t>Nika Mansouri </a:t>
            </a:r>
            <a:r>
              <a:rPr lang="en-US" sz="1600" dirty="0" err="1"/>
              <a:t>Ghiasi</a:t>
            </a:r>
            <a:r>
              <a:rPr lang="en-US" sz="1600" dirty="0"/>
              <a:t>, </a:t>
            </a:r>
            <a:r>
              <a:rPr lang="en-US" sz="1600" dirty="0" err="1"/>
              <a:t>Jisung</a:t>
            </a:r>
            <a:r>
              <a:rPr lang="en-US" sz="1600" dirty="0"/>
              <a:t> Park, Harun Mustafa, </a:t>
            </a:r>
            <a:r>
              <a:rPr lang="en-US" sz="1600" dirty="0" err="1"/>
              <a:t>Jeremie</a:t>
            </a:r>
            <a:r>
              <a:rPr lang="en-US" sz="1600" dirty="0"/>
              <a:t> Kim, </a:t>
            </a:r>
            <a:r>
              <a:rPr lang="en-US" sz="1600" dirty="0" err="1"/>
              <a:t>Ataberk</a:t>
            </a:r>
            <a:r>
              <a:rPr lang="en-US" sz="1600" dirty="0"/>
              <a:t> </a:t>
            </a:r>
            <a:r>
              <a:rPr lang="en-US" sz="1600" dirty="0" err="1"/>
              <a:t>Olgun</a:t>
            </a:r>
            <a:r>
              <a:rPr lang="en-US" sz="1600" dirty="0"/>
              <a:t>, </a:t>
            </a:r>
            <a:r>
              <a:rPr lang="en-US" sz="1600" dirty="0" err="1"/>
              <a:t>Arvid</a:t>
            </a:r>
            <a:r>
              <a:rPr lang="en-US" sz="1600" dirty="0"/>
              <a:t> Gollwitzer, </a:t>
            </a:r>
            <a:r>
              <a:rPr lang="en-US" sz="1600" dirty="0" err="1"/>
              <a:t>Damla</a:t>
            </a:r>
            <a:r>
              <a:rPr lang="en-US" sz="1600" dirty="0"/>
              <a:t> </a:t>
            </a:r>
            <a:r>
              <a:rPr lang="en-US" sz="1600" dirty="0" err="1"/>
              <a:t>Senol</a:t>
            </a:r>
            <a:r>
              <a:rPr lang="en-US" sz="1600" dirty="0"/>
              <a:t> Cali, Can </a:t>
            </a:r>
            <a:r>
              <a:rPr lang="en-US" sz="1600" dirty="0" err="1"/>
              <a:t>Firtina</a:t>
            </a:r>
            <a:r>
              <a:rPr lang="en-US" sz="1600" dirty="0"/>
              <a:t>, </a:t>
            </a:r>
            <a:r>
              <a:rPr lang="en-US" sz="1600" dirty="0" err="1"/>
              <a:t>Haiyu</a:t>
            </a:r>
            <a:r>
              <a:rPr lang="en-US" sz="1600" dirty="0"/>
              <a:t> Mao, Nour </a:t>
            </a:r>
            <a:r>
              <a:rPr lang="en-US" sz="1600" dirty="0" err="1"/>
              <a:t>Almadhoun</a:t>
            </a:r>
            <a:r>
              <a:rPr lang="en-US" sz="1600" dirty="0"/>
              <a:t> </a:t>
            </a:r>
            <a:r>
              <a:rPr lang="en-US" sz="1600" dirty="0" err="1"/>
              <a:t>Alserr</a:t>
            </a:r>
            <a:r>
              <a:rPr lang="en-US" sz="1600" dirty="0"/>
              <a:t>, </a:t>
            </a:r>
            <a:r>
              <a:rPr lang="en-US" sz="1600" dirty="0" err="1"/>
              <a:t>Rachata</a:t>
            </a:r>
            <a:r>
              <a:rPr lang="en-US" sz="1600" dirty="0"/>
              <a:t> </a:t>
            </a:r>
            <a:r>
              <a:rPr lang="en-US" sz="1600" dirty="0" err="1"/>
              <a:t>Ausavarungnirun</a:t>
            </a:r>
            <a:r>
              <a:rPr lang="en-US" sz="1600" dirty="0"/>
              <a:t>, Nandita Vijaykumar, Mohammed </a:t>
            </a:r>
            <a:r>
              <a:rPr lang="en-US" sz="1600" dirty="0" err="1"/>
              <a:t>Alser</a:t>
            </a:r>
            <a:r>
              <a:rPr lang="en-US" sz="1600" dirty="0"/>
              <a:t>, and Onur Mutlu,</a:t>
            </a:r>
            <a:br>
              <a:rPr lang="en-US" sz="1600" dirty="0"/>
            </a:br>
            <a:r>
              <a:rPr lang="en-US" sz="1600" b="1" dirty="0">
                <a:solidFill>
                  <a:srgbClr val="0432FF"/>
                </a:solidFill>
                <a:hlinkClick r:id="rId2">
                  <a:extLst>
                    <a:ext uri="{A12FA001-AC4F-418D-AE19-62706E023703}">
                      <ahyp:hlinkClr xmlns:ahyp="http://schemas.microsoft.com/office/drawing/2018/hyperlinkcolor" val="tx"/>
                    </a:ext>
                  </a:extLst>
                </a:hlinkClick>
              </a:rPr>
              <a:t>"GenStore: A High-Performance and Energy-Efficient In-Storage Computing System for Genome Sequence Analysis"</a:t>
            </a:r>
            <a:br>
              <a:rPr lang="en-US" sz="1600" dirty="0">
                <a:solidFill>
                  <a:srgbClr val="0432FF"/>
                </a:solidFill>
              </a:rPr>
            </a:br>
            <a:r>
              <a:rPr lang="en-US" sz="1600" i="1" dirty="0"/>
              <a:t>Proceedings of the </a:t>
            </a:r>
            <a:r>
              <a:rPr lang="en-US" sz="1600" i="1" dirty="0">
                <a:hlinkClick r:id="rId3"/>
              </a:rPr>
              <a:t>27th International Conference on Architectural Support for Programming Languages and Operating Systems</a:t>
            </a:r>
            <a:r>
              <a:rPr lang="en-US" sz="1600" i="1" dirty="0"/>
              <a:t> (</a:t>
            </a:r>
            <a:r>
              <a:rPr lang="en-US" sz="1600" b="1" i="1" dirty="0"/>
              <a:t>ASPLOS</a:t>
            </a:r>
            <a:r>
              <a:rPr lang="en-US" sz="1600" i="1" dirty="0"/>
              <a:t>)</a:t>
            </a:r>
            <a:r>
              <a:rPr lang="en-US" sz="1600" dirty="0"/>
              <a:t>, Virtual, February-March 2022.</a:t>
            </a:r>
            <a:br>
              <a:rPr lang="en-US" sz="1600" dirty="0"/>
            </a:br>
            <a:r>
              <a:rPr lang="en-US" sz="1600" dirty="0"/>
              <a:t>[</a:t>
            </a:r>
            <a:r>
              <a:rPr lang="en-US" sz="1600" dirty="0">
                <a:hlinkClick r:id="rId4"/>
              </a:rPr>
              <a:t>Lightning Talk Slides (pptx)</a:t>
            </a:r>
            <a:r>
              <a:rPr lang="en-US" sz="1600" dirty="0"/>
              <a:t> </a:t>
            </a:r>
            <a:r>
              <a:rPr lang="en-US" sz="1600" dirty="0">
                <a:hlinkClick r:id="rId5"/>
              </a:rPr>
              <a:t>(pdf)</a:t>
            </a:r>
            <a:r>
              <a:rPr lang="en-US" sz="1600" dirty="0"/>
              <a:t>]</a:t>
            </a:r>
            <a:br>
              <a:rPr lang="en-US" sz="1600" dirty="0"/>
            </a:br>
            <a:r>
              <a:rPr lang="en-US" sz="1600" dirty="0"/>
              <a:t>[</a:t>
            </a:r>
            <a:r>
              <a:rPr lang="en-US" sz="1600" dirty="0">
                <a:hlinkClick r:id="rId6"/>
              </a:rPr>
              <a:t>Lightning Talk Video</a:t>
            </a:r>
            <a:r>
              <a:rPr lang="en-US" sz="1600" dirty="0"/>
              <a:t> (90 seconds)] </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7"/>
              </a:rPr>
              <a:t>Talk Video</a:t>
            </a:r>
            <a:r>
              <a:rPr lang="en-US"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 (17 minutes)]</a:t>
            </a:r>
          </a:p>
          <a:p>
            <a:pPr marL="0" indent="0">
              <a:buNone/>
            </a:pPr>
            <a:br>
              <a:rPr lang="en-US" sz="1050" dirty="0"/>
            </a:br>
            <a:endParaRPr lang="en-US" sz="1600" dirty="0"/>
          </a:p>
          <a:p>
            <a:pPr marL="0" indent="0">
              <a:buNone/>
            </a:pPr>
            <a:br>
              <a:rPr lang="en-US" sz="1600" dirty="0"/>
            </a:br>
            <a:endParaRPr lang="en-US" sz="1600" dirty="0"/>
          </a:p>
        </p:txBody>
      </p:sp>
      <p:sp>
        <p:nvSpPr>
          <p:cNvPr id="4" name="Slide Number Placeholder 3">
            <a:extLst>
              <a:ext uri="{FF2B5EF4-FFF2-40B4-BE49-F238E27FC236}">
                <a16:creationId xmlns:a16="http://schemas.microsoft.com/office/drawing/2014/main" id="{352A6B0D-F903-EF49-95E9-CBAF1ED54C8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6" name="Picture 5">
            <a:extLst>
              <a:ext uri="{FF2B5EF4-FFF2-40B4-BE49-F238E27FC236}">
                <a16:creationId xmlns:a16="http://schemas.microsoft.com/office/drawing/2014/main" id="{FE40AA4F-1E6B-654B-901C-A9559E10A0EC}"/>
              </a:ext>
            </a:extLst>
          </p:cNvPr>
          <p:cNvPicPr>
            <a:picLocks noChangeAspect="1"/>
          </p:cNvPicPr>
          <p:nvPr/>
        </p:nvPicPr>
        <p:blipFill>
          <a:blip r:embed="rId8"/>
          <a:stretch>
            <a:fillRect/>
          </a:stretch>
        </p:blipFill>
        <p:spPr>
          <a:xfrm>
            <a:off x="0" y="4114800"/>
            <a:ext cx="9144000" cy="2009981"/>
          </a:xfrm>
          <a:prstGeom prst="rect">
            <a:avLst/>
          </a:prstGeom>
        </p:spPr>
      </p:pic>
    </p:spTree>
    <p:extLst>
      <p:ext uri="{BB962C8B-B14F-4D97-AF65-F5344CB8AC3E}">
        <p14:creationId xmlns:p14="http://schemas.microsoft.com/office/powerpoint/2010/main" val="3054082558"/>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829D2-A40B-314C-A479-C95DDD1C2E10}"/>
              </a:ext>
            </a:extLst>
          </p:cNvPr>
          <p:cNvSpPr>
            <a:spLocks noGrp="1"/>
          </p:cNvSpPr>
          <p:nvPr>
            <p:ph type="title"/>
          </p:nvPr>
        </p:nvSpPr>
        <p:spPr/>
        <p:txBody>
          <a:bodyPr/>
          <a:lstStyle/>
          <a:p>
            <a:r>
              <a:rPr lang="en-CH" dirty="0"/>
              <a:t>Genome Sequence Analysis</a:t>
            </a:r>
          </a:p>
        </p:txBody>
      </p:sp>
      <p:sp>
        <p:nvSpPr>
          <p:cNvPr id="21" name="Rectangle 20">
            <a:extLst>
              <a:ext uri="{FF2B5EF4-FFF2-40B4-BE49-F238E27FC236}">
                <a16:creationId xmlns:a16="http://schemas.microsoft.com/office/drawing/2014/main" id="{E01ACC52-BF73-DA42-AD9D-F8B156EAD431}"/>
              </a:ext>
            </a:extLst>
          </p:cNvPr>
          <p:cNvSpPr/>
          <p:nvPr/>
        </p:nvSpPr>
        <p:spPr>
          <a:xfrm>
            <a:off x="0" y="4374560"/>
            <a:ext cx="9144000" cy="76392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t>Computation overhead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 </a:t>
            </a:r>
          </a:p>
        </p:txBody>
      </p:sp>
      <p:sp>
        <p:nvSpPr>
          <p:cNvPr id="22" name="Rectangle 21">
            <a:extLst>
              <a:ext uri="{FF2B5EF4-FFF2-40B4-BE49-F238E27FC236}">
                <a16:creationId xmlns:a16="http://schemas.microsoft.com/office/drawing/2014/main" id="{F3671EFC-1331-174D-B84F-34BC5F4A4A6B}"/>
              </a:ext>
            </a:extLst>
          </p:cNvPr>
          <p:cNvSpPr/>
          <p:nvPr/>
        </p:nvSpPr>
        <p:spPr>
          <a:xfrm>
            <a:off x="-1" y="5303763"/>
            <a:ext cx="9144000" cy="74892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t>Data </a:t>
            </a:r>
            <a:r>
              <a:rPr kumimoji="0" lang="en-GB" sz="28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t>movement overhead </a:t>
            </a:r>
            <a:r>
              <a:rPr kumimoji="0" lang="en-CH"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 </a:t>
            </a:r>
          </a:p>
        </p:txBody>
      </p:sp>
      <p:pic>
        <p:nvPicPr>
          <p:cNvPr id="24" name="Graphic 23" descr="Close">
            <a:extLst>
              <a:ext uri="{FF2B5EF4-FFF2-40B4-BE49-F238E27FC236}">
                <a16:creationId xmlns:a16="http://schemas.microsoft.com/office/drawing/2014/main" id="{481E8CAD-DA0B-DE49-AE7E-ADF4823874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837" y="4306723"/>
            <a:ext cx="914400" cy="914400"/>
          </a:xfrm>
          <a:prstGeom prst="rect">
            <a:avLst/>
          </a:prstGeom>
        </p:spPr>
      </p:pic>
      <p:sp>
        <p:nvSpPr>
          <p:cNvPr id="26" name="Rounded Rectangle 25">
            <a:extLst>
              <a:ext uri="{FF2B5EF4-FFF2-40B4-BE49-F238E27FC236}">
                <a16:creationId xmlns:a16="http://schemas.microsoft.com/office/drawing/2014/main" id="{529F4988-C678-5947-BDB2-49390A868FE9}"/>
              </a:ext>
            </a:extLst>
          </p:cNvPr>
          <p:cNvSpPr/>
          <p:nvPr/>
        </p:nvSpPr>
        <p:spPr>
          <a:xfrm>
            <a:off x="6724358" y="2291781"/>
            <a:ext cx="2048907" cy="1458415"/>
          </a:xfrm>
          <a:prstGeom prst="roundRect">
            <a:avLst>
              <a:gd name="adj" fmla="val 7116"/>
            </a:avLst>
          </a:prstGeom>
          <a:solidFill>
            <a:srgbClr val="F2E7FF"/>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Computation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Unit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srgbClr val="A5A5A5">
                    <a:lumMod val="75000"/>
                  </a:srgbClr>
                </a:solidFill>
                <a:effectLst/>
                <a:uLnTx/>
                <a:uFillTx/>
                <a:latin typeface="Corbel" panose="020B0503020204020204" pitchFamily="34" charset="0"/>
                <a:ea typeface="+mn-ea"/>
                <a:cs typeface="+mn-cs"/>
              </a:rPr>
              <a:t>(CPU or Accelerator)</a:t>
            </a:r>
          </a:p>
        </p:txBody>
      </p:sp>
      <p:sp>
        <p:nvSpPr>
          <p:cNvPr id="27" name="Rounded Rectangle 26">
            <a:extLst>
              <a:ext uri="{FF2B5EF4-FFF2-40B4-BE49-F238E27FC236}">
                <a16:creationId xmlns:a16="http://schemas.microsoft.com/office/drawing/2014/main" id="{2B63E99D-D1E4-8245-8CB2-BCD3BEAAF8DA}"/>
              </a:ext>
            </a:extLst>
          </p:cNvPr>
          <p:cNvSpPr/>
          <p:nvPr/>
        </p:nvSpPr>
        <p:spPr>
          <a:xfrm>
            <a:off x="5842000" y="2291782"/>
            <a:ext cx="840153" cy="1458415"/>
          </a:xfrm>
          <a:prstGeom prst="roundRect">
            <a:avLst>
              <a:gd name="adj" fmla="val 7116"/>
            </a:avLst>
          </a:prstGeom>
          <a:solidFill>
            <a:schemeClr val="accent2">
              <a:lumMod val="20000"/>
              <a:lumOff val="8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Cache</a:t>
            </a:r>
            <a:endParaRPr kumimoji="0" lang="en-CH" sz="1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endParaRPr>
          </a:p>
        </p:txBody>
      </p:sp>
      <p:sp>
        <p:nvSpPr>
          <p:cNvPr id="28" name="Rounded Rectangle 27">
            <a:extLst>
              <a:ext uri="{FF2B5EF4-FFF2-40B4-BE49-F238E27FC236}">
                <a16:creationId xmlns:a16="http://schemas.microsoft.com/office/drawing/2014/main" id="{4E6BADFB-FFE1-4E42-8501-08F12E36204A}"/>
              </a:ext>
            </a:extLst>
          </p:cNvPr>
          <p:cNvSpPr/>
          <p:nvPr/>
        </p:nvSpPr>
        <p:spPr>
          <a:xfrm>
            <a:off x="3898900" y="2291782"/>
            <a:ext cx="1345754" cy="1458415"/>
          </a:xfrm>
          <a:prstGeom prst="roundRect">
            <a:avLst>
              <a:gd name="adj" fmla="val 7116"/>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Main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Memory</a:t>
            </a:r>
            <a:endParaRPr kumimoji="0" lang="en-CH" sz="2400" b="1" i="0" u="none" strike="noStrike" kern="1200" cap="none" spc="0" normalizeH="0" baseline="0" noProof="0" dirty="0">
              <a:ln>
                <a:noFill/>
              </a:ln>
              <a:solidFill>
                <a:srgbClr val="4472C4"/>
              </a:solidFill>
              <a:effectLst/>
              <a:uLnTx/>
              <a:uFillTx/>
              <a:latin typeface="Corbel" panose="020B0503020204020204" pitchFamily="34" charset="0"/>
              <a:ea typeface="+mn-ea"/>
              <a:cs typeface="+mn-cs"/>
            </a:endParaRPr>
          </a:p>
        </p:txBody>
      </p:sp>
      <p:sp>
        <p:nvSpPr>
          <p:cNvPr id="30" name="Rectangle 29">
            <a:extLst>
              <a:ext uri="{FF2B5EF4-FFF2-40B4-BE49-F238E27FC236}">
                <a16:creationId xmlns:a16="http://schemas.microsoft.com/office/drawing/2014/main" id="{84709FEE-9362-744D-BD7D-4090E60D2C2C}"/>
              </a:ext>
            </a:extLst>
          </p:cNvPr>
          <p:cNvSpPr/>
          <p:nvPr/>
        </p:nvSpPr>
        <p:spPr>
          <a:xfrm>
            <a:off x="393539" y="2335943"/>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a:t>
            </a:r>
          </a:p>
        </p:txBody>
      </p:sp>
      <p:sp>
        <p:nvSpPr>
          <p:cNvPr id="31" name="Rectangle 30">
            <a:extLst>
              <a:ext uri="{FF2B5EF4-FFF2-40B4-BE49-F238E27FC236}">
                <a16:creationId xmlns:a16="http://schemas.microsoft.com/office/drawing/2014/main" id="{3271D223-4AC2-EF42-ACC1-66113579DA7F}"/>
              </a:ext>
            </a:extLst>
          </p:cNvPr>
          <p:cNvSpPr/>
          <p:nvPr/>
        </p:nvSpPr>
        <p:spPr>
          <a:xfrm>
            <a:off x="393539" y="2785215"/>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7030A0"/>
                </a:solidFill>
                <a:effectLst/>
                <a:uLnTx/>
                <a:uFillTx/>
                <a:latin typeface="Corbel" panose="020B0503020204020204" pitchFamily="34" charset="0"/>
                <a:ea typeface="+mn-ea"/>
                <a:cs typeface="+mn-cs"/>
              </a:rPr>
              <a:t>AAAA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a:t>
            </a:r>
          </a:p>
        </p:txBody>
      </p:sp>
      <p:sp>
        <p:nvSpPr>
          <p:cNvPr id="32" name="Rectangle 31">
            <a:extLst>
              <a:ext uri="{FF2B5EF4-FFF2-40B4-BE49-F238E27FC236}">
                <a16:creationId xmlns:a16="http://schemas.microsoft.com/office/drawing/2014/main" id="{64F2603E-EC35-944A-B5BF-522099302E4A}"/>
              </a:ext>
            </a:extLst>
          </p:cNvPr>
          <p:cNvSpPr/>
          <p:nvPr/>
        </p:nvSpPr>
        <p:spPr>
          <a:xfrm>
            <a:off x="393539" y="3234487"/>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TTTTTT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7030A0"/>
                </a:solidFill>
                <a:effectLst/>
                <a:uLnTx/>
                <a:uFillTx/>
                <a:latin typeface="Corbel" panose="020B0503020204020204" pitchFamily="34" charset="0"/>
                <a:ea typeface="+mn-ea"/>
                <a:cs typeface="+mn-cs"/>
              </a:rPr>
              <a:t>AAA</a:t>
            </a:r>
          </a:p>
        </p:txBody>
      </p:sp>
      <p:sp>
        <p:nvSpPr>
          <p:cNvPr id="14" name="Rectangle 13">
            <a:extLst>
              <a:ext uri="{FF2B5EF4-FFF2-40B4-BE49-F238E27FC236}">
                <a16:creationId xmlns:a16="http://schemas.microsoft.com/office/drawing/2014/main" id="{24B28578-0EA7-1344-8553-2880F1E40B36}"/>
              </a:ext>
            </a:extLst>
          </p:cNvPr>
          <p:cNvSpPr/>
          <p:nvPr/>
        </p:nvSpPr>
        <p:spPr>
          <a:xfrm>
            <a:off x="735911" y="3475414"/>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p>
        </p:txBody>
      </p:sp>
      <p:sp>
        <p:nvSpPr>
          <p:cNvPr id="15" name="Rectangle 14">
            <a:extLst>
              <a:ext uri="{FF2B5EF4-FFF2-40B4-BE49-F238E27FC236}">
                <a16:creationId xmlns:a16="http://schemas.microsoft.com/office/drawing/2014/main" id="{71102E78-13BB-5F40-8AB1-CDB1BEB38F0B}"/>
              </a:ext>
            </a:extLst>
          </p:cNvPr>
          <p:cNvSpPr/>
          <p:nvPr/>
        </p:nvSpPr>
        <p:spPr>
          <a:xfrm>
            <a:off x="688693" y="2518619"/>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p>
        </p:txBody>
      </p:sp>
      <p:sp>
        <p:nvSpPr>
          <p:cNvPr id="16" name="Rectangle 15">
            <a:extLst>
              <a:ext uri="{FF2B5EF4-FFF2-40B4-BE49-F238E27FC236}">
                <a16:creationId xmlns:a16="http://schemas.microsoft.com/office/drawing/2014/main" id="{66AF30CC-AFFD-C243-B35B-C66C856DFAAA}"/>
              </a:ext>
            </a:extLst>
          </p:cNvPr>
          <p:cNvSpPr/>
          <p:nvPr/>
        </p:nvSpPr>
        <p:spPr>
          <a:xfrm>
            <a:off x="688693" y="2993932"/>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GGGG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endPar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endParaRPr>
          </a:p>
        </p:txBody>
      </p:sp>
      <p:sp>
        <p:nvSpPr>
          <p:cNvPr id="17" name="Rectangle 16">
            <a:extLst>
              <a:ext uri="{FF2B5EF4-FFF2-40B4-BE49-F238E27FC236}">
                <a16:creationId xmlns:a16="http://schemas.microsoft.com/office/drawing/2014/main" id="{7382F4E4-D6C2-1545-B09F-1D6880140494}"/>
              </a:ext>
            </a:extLst>
          </p:cNvPr>
          <p:cNvSpPr/>
          <p:nvPr/>
        </p:nvSpPr>
        <p:spPr>
          <a:xfrm>
            <a:off x="720477" y="3238345"/>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CCCC</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GGGG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endPar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endParaRPr>
          </a:p>
        </p:txBody>
      </p:sp>
      <p:sp>
        <p:nvSpPr>
          <p:cNvPr id="18" name="Rectangle 17">
            <a:extLst>
              <a:ext uri="{FF2B5EF4-FFF2-40B4-BE49-F238E27FC236}">
                <a16:creationId xmlns:a16="http://schemas.microsoft.com/office/drawing/2014/main" id="{5F0239A0-AC43-254F-986D-684EDE49C650}"/>
              </a:ext>
            </a:extLst>
          </p:cNvPr>
          <p:cNvSpPr/>
          <p:nvPr/>
        </p:nvSpPr>
        <p:spPr>
          <a:xfrm>
            <a:off x="688041" y="2755783"/>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GGG</a:t>
            </a: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endPar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endParaRPr>
          </a:p>
        </p:txBody>
      </p:sp>
      <p:sp>
        <p:nvSpPr>
          <p:cNvPr id="19" name="Rectangle 18">
            <a:extLst>
              <a:ext uri="{FF2B5EF4-FFF2-40B4-BE49-F238E27FC236}">
                <a16:creationId xmlns:a16="http://schemas.microsoft.com/office/drawing/2014/main" id="{4A46DDE2-1447-5147-855B-E194AB338B55}"/>
              </a:ext>
            </a:extLst>
          </p:cNvPr>
          <p:cNvSpPr/>
          <p:nvPr/>
        </p:nvSpPr>
        <p:spPr>
          <a:xfrm>
            <a:off x="756210" y="2351701"/>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GT</a:t>
            </a: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endPar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endParaRPr>
          </a:p>
        </p:txBody>
      </p:sp>
      <p:sp>
        <p:nvSpPr>
          <p:cNvPr id="4" name="TextBox 3">
            <a:extLst>
              <a:ext uri="{FF2B5EF4-FFF2-40B4-BE49-F238E27FC236}">
                <a16:creationId xmlns:a16="http://schemas.microsoft.com/office/drawing/2014/main" id="{7289B15F-EA14-7F42-9071-0F136A6363FF}"/>
              </a:ext>
            </a:extLst>
          </p:cNvPr>
          <p:cNvSpPr txBox="1"/>
          <p:nvPr/>
        </p:nvSpPr>
        <p:spPr>
          <a:xfrm>
            <a:off x="6841354" y="1768561"/>
            <a:ext cx="181491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t>Alignment</a:t>
            </a:r>
          </a:p>
        </p:txBody>
      </p:sp>
      <p:sp>
        <p:nvSpPr>
          <p:cNvPr id="5" name="Striped Right Arrow 4">
            <a:extLst>
              <a:ext uri="{FF2B5EF4-FFF2-40B4-BE49-F238E27FC236}">
                <a16:creationId xmlns:a16="http://schemas.microsoft.com/office/drawing/2014/main" id="{E8DE3FB2-0066-CC44-88B8-5F3645C02031}"/>
              </a:ext>
            </a:extLst>
          </p:cNvPr>
          <p:cNvSpPr/>
          <p:nvPr/>
        </p:nvSpPr>
        <p:spPr>
          <a:xfrm>
            <a:off x="1445366" y="910326"/>
            <a:ext cx="5886717" cy="985838"/>
          </a:xfrm>
          <a:prstGeom prst="strip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Data Movement from Storage</a:t>
            </a:r>
          </a:p>
        </p:txBody>
      </p:sp>
      <p:pic>
        <p:nvPicPr>
          <p:cNvPr id="23" name="Graphic 22" descr="Close">
            <a:extLst>
              <a:ext uri="{FF2B5EF4-FFF2-40B4-BE49-F238E27FC236}">
                <a16:creationId xmlns:a16="http://schemas.microsoft.com/office/drawing/2014/main" id="{5C074053-199E-AE4B-94E6-C5A21A2B6B4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8837" y="5219357"/>
            <a:ext cx="914400" cy="914400"/>
          </a:xfrm>
          <a:prstGeom prst="rect">
            <a:avLst/>
          </a:prstGeom>
        </p:spPr>
      </p:pic>
      <p:sp>
        <p:nvSpPr>
          <p:cNvPr id="25" name="Rounded Rectangle 24">
            <a:extLst>
              <a:ext uri="{FF2B5EF4-FFF2-40B4-BE49-F238E27FC236}">
                <a16:creationId xmlns:a16="http://schemas.microsoft.com/office/drawing/2014/main" id="{A33E3FE5-D2D1-A64A-BCDD-FDAE87FF39D1}"/>
              </a:ext>
            </a:extLst>
          </p:cNvPr>
          <p:cNvSpPr/>
          <p:nvPr/>
        </p:nvSpPr>
        <p:spPr>
          <a:xfrm>
            <a:off x="322865" y="2291781"/>
            <a:ext cx="2245002" cy="1458415"/>
          </a:xfrm>
          <a:prstGeom prst="roundRect">
            <a:avLst>
              <a:gd name="adj" fmla="val 7116"/>
            </a:avLst>
          </a:prstGeom>
          <a:solidFill>
            <a:schemeClr val="accent1">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Storage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System</a:t>
            </a:r>
            <a:endParaRPr kumimoji="0" lang="en-CH" sz="2400" b="1" i="0" u="none" strike="noStrike" kern="1200" cap="none" spc="0" normalizeH="0" baseline="0" noProof="0" dirty="0">
              <a:ln>
                <a:noFill/>
              </a:ln>
              <a:solidFill>
                <a:srgbClr val="4472C4"/>
              </a:solidFill>
              <a:effectLst/>
              <a:uLnTx/>
              <a:uFillTx/>
              <a:latin typeface="Corbel" panose="020B0503020204020204" pitchFamily="34" charset="0"/>
              <a:ea typeface="+mn-ea"/>
              <a:cs typeface="+mn-cs"/>
            </a:endParaRPr>
          </a:p>
        </p:txBody>
      </p:sp>
    </p:spTree>
    <p:custDataLst>
      <p:tags r:id="rId1"/>
    </p:custDataLst>
    <p:extLst>
      <p:ext uri="{BB962C8B-B14F-4D97-AF65-F5344CB8AC3E}">
        <p14:creationId xmlns:p14="http://schemas.microsoft.com/office/powerpoint/2010/main" val="249096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2.77778E-6 2.96296E-6 L 0.75781 0.21203 " pathEditMode="relative" rAng="0" ptsTypes="AA">
                                      <p:cBhvr>
                                        <p:cTn id="6" dur="500" fill="hold"/>
                                        <p:tgtEl>
                                          <p:spTgt spid="30"/>
                                        </p:tgtEl>
                                        <p:attrNameLst>
                                          <p:attrName>ppt_x</p:attrName>
                                          <p:attrName>ppt_y</p:attrName>
                                        </p:attrNameLst>
                                      </p:cBhvr>
                                      <p:rCtr x="37882" y="10602"/>
                                    </p:animMotion>
                                  </p:childTnLst>
                                </p:cTn>
                              </p:par>
                              <p:par>
                                <p:cTn id="7" presetID="0" presetClass="path" presetSubtype="0" accel="50000" decel="50000" fill="hold" grpId="0" nodeType="withEffect">
                                  <p:stCondLst>
                                    <p:cond delay="0"/>
                                  </p:stCondLst>
                                  <p:childTnLst>
                                    <p:animMotion origin="layout" path="M 0.01458 0.10856 L 0.73472 0.15185 " pathEditMode="relative" rAng="0" ptsTypes="AA">
                                      <p:cBhvr>
                                        <p:cTn id="8" dur="500" fill="hold"/>
                                        <p:tgtEl>
                                          <p:spTgt spid="31"/>
                                        </p:tgtEl>
                                        <p:attrNameLst>
                                          <p:attrName>ppt_x</p:attrName>
                                          <p:attrName>ppt_y</p:attrName>
                                        </p:attrNameLst>
                                      </p:cBhvr>
                                      <p:rCtr x="36007" y="2153"/>
                                    </p:animMotion>
                                  </p:childTnLst>
                                </p:cTn>
                              </p:par>
                              <p:par>
                                <p:cTn id="9" presetID="0" presetClass="path" presetSubtype="0" accel="50000" decel="50000" fill="hold" grpId="0" nodeType="withEffect">
                                  <p:stCondLst>
                                    <p:cond delay="0"/>
                                  </p:stCondLst>
                                  <p:childTnLst>
                                    <p:animMotion origin="layout" path="M 0.01458 0.0449 L 0.73472 0.08819 " pathEditMode="relative" rAng="0" ptsTypes="AA">
                                      <p:cBhvr>
                                        <p:cTn id="10" dur="500" fill="hold"/>
                                        <p:tgtEl>
                                          <p:spTgt spid="32"/>
                                        </p:tgtEl>
                                        <p:attrNameLst>
                                          <p:attrName>ppt_x</p:attrName>
                                          <p:attrName>ppt_y</p:attrName>
                                        </p:attrNameLst>
                                      </p:cBhvr>
                                      <p:rCtr x="36007" y="2153"/>
                                    </p:animMotion>
                                  </p:childTnLst>
                                </p:cTn>
                              </p:par>
                              <p:par>
                                <p:cTn id="11" presetID="0" presetClass="path" presetSubtype="0" accel="50000" decel="50000" fill="hold" grpId="0" nodeType="withEffect">
                                  <p:stCondLst>
                                    <p:cond delay="0"/>
                                  </p:stCondLst>
                                  <p:childTnLst>
                                    <p:animMotion origin="layout" path="M -0.01268 -0.08611 L 0.71024 0.05162 " pathEditMode="relative" rAng="0" ptsTypes="AA">
                                      <p:cBhvr>
                                        <p:cTn id="12" dur="500" fill="hold"/>
                                        <p:tgtEl>
                                          <p:spTgt spid="14"/>
                                        </p:tgtEl>
                                        <p:attrNameLst>
                                          <p:attrName>ppt_x</p:attrName>
                                          <p:attrName>ppt_y</p:attrName>
                                        </p:attrNameLst>
                                      </p:cBhvr>
                                      <p:rCtr x="36146" y="6875"/>
                                    </p:animMotion>
                                  </p:childTnLst>
                                </p:cTn>
                              </p:par>
                              <p:par>
                                <p:cTn id="13" presetID="0" presetClass="path" presetSubtype="0" accel="50000" decel="50000" fill="hold" grpId="0" nodeType="withEffect">
                                  <p:stCondLst>
                                    <p:cond delay="0"/>
                                  </p:stCondLst>
                                  <p:childTnLst>
                                    <p:animMotion origin="layout" path="M -0.01597 2.59259E-6 L 0.71406 0.19097 " pathEditMode="relative" rAng="0" ptsTypes="AA">
                                      <p:cBhvr>
                                        <p:cTn id="14" dur="500" fill="hold"/>
                                        <p:tgtEl>
                                          <p:spTgt spid="15"/>
                                        </p:tgtEl>
                                        <p:attrNameLst>
                                          <p:attrName>ppt_x</p:attrName>
                                          <p:attrName>ppt_y</p:attrName>
                                        </p:attrNameLst>
                                      </p:cBhvr>
                                      <p:rCtr x="36493" y="9537"/>
                                    </p:animMotion>
                                  </p:childTnLst>
                                </p:cTn>
                              </p:par>
                              <p:par>
                                <p:cTn id="15" presetID="0" presetClass="path" presetSubtype="0" accel="50000" decel="50000" fill="hold" grpId="0" nodeType="withEffect">
                                  <p:stCondLst>
                                    <p:cond delay="0"/>
                                  </p:stCondLst>
                                  <p:childTnLst>
                                    <p:animMotion origin="layout" path="M 0.00521 0.03611 L 0.70747 0.13472 " pathEditMode="relative" rAng="0" ptsTypes="AA">
                                      <p:cBhvr>
                                        <p:cTn id="16" dur="500" fill="hold"/>
                                        <p:tgtEl>
                                          <p:spTgt spid="16"/>
                                        </p:tgtEl>
                                        <p:attrNameLst>
                                          <p:attrName>ppt_x</p:attrName>
                                          <p:attrName>ppt_y</p:attrName>
                                        </p:attrNameLst>
                                      </p:cBhvr>
                                      <p:rCtr x="35104" y="4931"/>
                                    </p:animMotion>
                                  </p:childTnLst>
                                </p:cTn>
                              </p:par>
                              <p:par>
                                <p:cTn id="17" presetID="0" presetClass="path" presetSubtype="0" accel="50000" decel="50000" fill="hold" grpId="0" nodeType="withEffect">
                                  <p:stCondLst>
                                    <p:cond delay="0"/>
                                  </p:stCondLst>
                                  <p:childTnLst>
                                    <p:animMotion origin="layout" path="M 0.00174 0.02384 L 0.70677 0.09537 " pathEditMode="relative" rAng="0" ptsTypes="AA">
                                      <p:cBhvr>
                                        <p:cTn id="18" dur="500" fill="hold"/>
                                        <p:tgtEl>
                                          <p:spTgt spid="17"/>
                                        </p:tgtEl>
                                        <p:attrNameLst>
                                          <p:attrName>ppt_x</p:attrName>
                                          <p:attrName>ppt_y</p:attrName>
                                        </p:attrNameLst>
                                      </p:cBhvr>
                                      <p:rCtr x="35243" y="3565"/>
                                    </p:animMotion>
                                  </p:childTnLst>
                                </p:cTn>
                              </p:par>
                              <p:par>
                                <p:cTn id="19" presetID="0" presetClass="path" presetSubtype="0" accel="50000" decel="50000" fill="hold" grpId="0" nodeType="withEffect">
                                  <p:stCondLst>
                                    <p:cond delay="0"/>
                                  </p:stCondLst>
                                  <p:childTnLst>
                                    <p:animMotion origin="layout" path="M 0.00538 0.02616 L 0.7342 0.16458 " pathEditMode="relative" rAng="0" ptsTypes="AA">
                                      <p:cBhvr>
                                        <p:cTn id="20" dur="500" fill="hold"/>
                                        <p:tgtEl>
                                          <p:spTgt spid="18"/>
                                        </p:tgtEl>
                                        <p:attrNameLst>
                                          <p:attrName>ppt_x</p:attrName>
                                          <p:attrName>ppt_y</p:attrName>
                                        </p:attrNameLst>
                                      </p:cBhvr>
                                      <p:rCtr x="36441" y="6921"/>
                                    </p:animMotion>
                                  </p:childTnLst>
                                </p:cTn>
                              </p:par>
                              <p:par>
                                <p:cTn id="21" presetID="0" presetClass="path" presetSubtype="0" accel="50000" decel="50000" fill="hold" grpId="0" nodeType="withEffect">
                                  <p:stCondLst>
                                    <p:cond delay="0"/>
                                  </p:stCondLst>
                                  <p:childTnLst>
                                    <p:animMotion origin="layout" path="M 0.00695 0.01759 L 0.72361 0.22292 " pathEditMode="relative" rAng="0" ptsTypes="AA">
                                      <p:cBhvr>
                                        <p:cTn id="22" dur="500" fill="hold"/>
                                        <p:tgtEl>
                                          <p:spTgt spid="19"/>
                                        </p:tgtEl>
                                        <p:attrNameLst>
                                          <p:attrName>ppt_x</p:attrName>
                                          <p:attrName>ppt_y</p:attrName>
                                        </p:attrNameLst>
                                      </p:cBhvr>
                                      <p:rCtr x="35833" y="10255"/>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22" presetClass="entr" presetSubtype="8"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left)">
                                      <p:cBhvr>
                                        <p:cTn id="37" dur="250"/>
                                        <p:tgtEl>
                                          <p:spTgt spid="5"/>
                                        </p:tgtEl>
                                      </p:cBhvr>
                                    </p:animEffect>
                                  </p:childTnLst>
                                </p:cTn>
                              </p:par>
                              <p:par>
                                <p:cTn id="38" presetID="1" presetClass="entr" presetSubtype="0" fill="hold" nodeType="withEffect">
                                  <p:stCondLst>
                                    <p:cond delay="0"/>
                                  </p:stCondLst>
                                  <p:childTnLst>
                                    <p:set>
                                      <p:cBhvr>
                                        <p:cTn id="39"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30" grpId="0" animBg="1"/>
      <p:bldP spid="31" grpId="0" animBg="1"/>
      <p:bldP spid="32" grpId="0" animBg="1"/>
      <p:bldP spid="14" grpId="0" animBg="1"/>
      <p:bldP spid="15" grpId="0" animBg="1"/>
      <p:bldP spid="16" grpId="0" animBg="1"/>
      <p:bldP spid="17" grpId="0" animBg="1"/>
      <p:bldP spid="18" grpId="0" animBg="1"/>
      <p:bldP spid="19" grpId="0" animBg="1"/>
      <p:bldP spid="4" grpId="0"/>
      <p:bldP spid="5"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8AD54C5-BF55-4E41-8C0F-3556E47BC5A0}"/>
              </a:ext>
            </a:extLst>
          </p:cNvPr>
          <p:cNvSpPr/>
          <p:nvPr/>
        </p:nvSpPr>
        <p:spPr>
          <a:xfrm>
            <a:off x="3721994" y="2113937"/>
            <a:ext cx="5232447" cy="183303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Processor">
            <a:extLst>
              <a:ext uri="{FF2B5EF4-FFF2-40B4-BE49-F238E27FC236}">
                <a16:creationId xmlns:a16="http://schemas.microsoft.com/office/drawing/2014/main" id="{71065E2A-7362-3A42-A4EE-680E81E7CCF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49529" y="1207214"/>
            <a:ext cx="955855" cy="955855"/>
          </a:xfrm>
          <a:prstGeom prst="rect">
            <a:avLst/>
          </a:prstGeom>
        </p:spPr>
      </p:pic>
      <p:pic>
        <p:nvPicPr>
          <p:cNvPr id="10" name="Graphic 9" descr="Gears">
            <a:extLst>
              <a:ext uri="{FF2B5EF4-FFF2-40B4-BE49-F238E27FC236}">
                <a16:creationId xmlns:a16="http://schemas.microsoft.com/office/drawing/2014/main" id="{3274706B-9FCF-B74A-AEEE-2613B8773C7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44410" y="1249505"/>
            <a:ext cx="955854" cy="955854"/>
          </a:xfrm>
          <a:prstGeom prst="rect">
            <a:avLst/>
          </a:prstGeom>
        </p:spPr>
      </p:pic>
      <p:pic>
        <p:nvPicPr>
          <p:cNvPr id="12" name="Graphic 11" descr="Filter">
            <a:extLst>
              <a:ext uri="{FF2B5EF4-FFF2-40B4-BE49-F238E27FC236}">
                <a16:creationId xmlns:a16="http://schemas.microsoft.com/office/drawing/2014/main" id="{A3C1ACFA-1681-2944-95D5-336F827DAD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77325" y="1258620"/>
            <a:ext cx="914400" cy="914400"/>
          </a:xfrm>
          <a:prstGeom prst="rect">
            <a:avLst/>
          </a:prstGeom>
        </p:spPr>
      </p:pic>
      <p:sp>
        <p:nvSpPr>
          <p:cNvPr id="13" name="TextBox 12">
            <a:extLst>
              <a:ext uri="{FF2B5EF4-FFF2-40B4-BE49-F238E27FC236}">
                <a16:creationId xmlns:a16="http://schemas.microsoft.com/office/drawing/2014/main" id="{689D6EC6-9E53-1942-BA75-E28E28CB8EE7}"/>
              </a:ext>
            </a:extLst>
          </p:cNvPr>
          <p:cNvSpPr txBox="1"/>
          <p:nvPr/>
        </p:nvSpPr>
        <p:spPr>
          <a:xfrm>
            <a:off x="3986741" y="897913"/>
            <a:ext cx="174025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Heuristics</a:t>
            </a:r>
          </a:p>
        </p:txBody>
      </p:sp>
      <p:sp>
        <p:nvSpPr>
          <p:cNvPr id="23" name="TextBox 22">
            <a:extLst>
              <a:ext uri="{FF2B5EF4-FFF2-40B4-BE49-F238E27FC236}">
                <a16:creationId xmlns:a16="http://schemas.microsoft.com/office/drawing/2014/main" id="{9E6BE85F-9B13-E947-BE2F-9258663BDA08}"/>
              </a:ext>
            </a:extLst>
          </p:cNvPr>
          <p:cNvSpPr txBox="1"/>
          <p:nvPr/>
        </p:nvSpPr>
        <p:spPr>
          <a:xfrm>
            <a:off x="5620127" y="910197"/>
            <a:ext cx="213140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Accelerators</a:t>
            </a:r>
          </a:p>
        </p:txBody>
      </p:sp>
      <p:sp>
        <p:nvSpPr>
          <p:cNvPr id="26" name="TextBox 25">
            <a:extLst>
              <a:ext uri="{FF2B5EF4-FFF2-40B4-BE49-F238E27FC236}">
                <a16:creationId xmlns:a16="http://schemas.microsoft.com/office/drawing/2014/main" id="{6BAB6890-0F63-B747-9D57-26D84D7D6A66}"/>
              </a:ext>
            </a:extLst>
          </p:cNvPr>
          <p:cNvSpPr txBox="1"/>
          <p:nvPr/>
        </p:nvSpPr>
        <p:spPr>
          <a:xfrm>
            <a:off x="7503786" y="910197"/>
            <a:ext cx="106147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Filters</a:t>
            </a:r>
          </a:p>
        </p:txBody>
      </p:sp>
      <p:sp>
        <p:nvSpPr>
          <p:cNvPr id="27" name="Rectangle 26">
            <a:extLst>
              <a:ext uri="{FF2B5EF4-FFF2-40B4-BE49-F238E27FC236}">
                <a16:creationId xmlns:a16="http://schemas.microsoft.com/office/drawing/2014/main" id="{2358D5AA-DFFA-8D4D-A741-7934E03EFF46}"/>
              </a:ext>
            </a:extLst>
          </p:cNvPr>
          <p:cNvSpPr/>
          <p:nvPr/>
        </p:nvSpPr>
        <p:spPr>
          <a:xfrm>
            <a:off x="0" y="4266028"/>
            <a:ext cx="9144000" cy="76392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629B3C"/>
                </a:solidFill>
                <a:effectLst/>
                <a:uLnTx/>
                <a:uFillTx/>
                <a:latin typeface="Corbel" panose="020B0503020204020204" pitchFamily="34" charset="0"/>
                <a:ea typeface="+mn-ea"/>
                <a:cs typeface="+mn-cs"/>
              </a:rPr>
              <a:t> Computation overhead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 </a:t>
            </a:r>
          </a:p>
        </p:txBody>
      </p:sp>
      <p:sp>
        <p:nvSpPr>
          <p:cNvPr id="52" name="Rectangle 51">
            <a:extLst>
              <a:ext uri="{FF2B5EF4-FFF2-40B4-BE49-F238E27FC236}">
                <a16:creationId xmlns:a16="http://schemas.microsoft.com/office/drawing/2014/main" id="{A99E118C-EEAB-9C49-907C-AC67626CAD41}"/>
              </a:ext>
            </a:extLst>
          </p:cNvPr>
          <p:cNvSpPr/>
          <p:nvPr/>
        </p:nvSpPr>
        <p:spPr>
          <a:xfrm>
            <a:off x="393539" y="2335943"/>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a:t>
            </a:r>
          </a:p>
        </p:txBody>
      </p:sp>
      <p:sp>
        <p:nvSpPr>
          <p:cNvPr id="53" name="Rectangle 52">
            <a:extLst>
              <a:ext uri="{FF2B5EF4-FFF2-40B4-BE49-F238E27FC236}">
                <a16:creationId xmlns:a16="http://schemas.microsoft.com/office/drawing/2014/main" id="{2C535C70-FB4A-0241-B25F-8F569683D1E5}"/>
              </a:ext>
            </a:extLst>
          </p:cNvPr>
          <p:cNvSpPr/>
          <p:nvPr/>
        </p:nvSpPr>
        <p:spPr>
          <a:xfrm>
            <a:off x="393539" y="2785215"/>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7030A0"/>
                </a:solidFill>
                <a:effectLst/>
                <a:uLnTx/>
                <a:uFillTx/>
                <a:latin typeface="Corbel" panose="020B0503020204020204" pitchFamily="34" charset="0"/>
                <a:ea typeface="+mn-ea"/>
                <a:cs typeface="+mn-cs"/>
              </a:rPr>
              <a:t>AAAA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a:t>
            </a:r>
          </a:p>
        </p:txBody>
      </p:sp>
      <p:sp>
        <p:nvSpPr>
          <p:cNvPr id="54" name="Rectangle 53">
            <a:extLst>
              <a:ext uri="{FF2B5EF4-FFF2-40B4-BE49-F238E27FC236}">
                <a16:creationId xmlns:a16="http://schemas.microsoft.com/office/drawing/2014/main" id="{D31397B8-63FB-714A-8F18-1A7789063CED}"/>
              </a:ext>
            </a:extLst>
          </p:cNvPr>
          <p:cNvSpPr/>
          <p:nvPr/>
        </p:nvSpPr>
        <p:spPr>
          <a:xfrm>
            <a:off x="393539" y="3234487"/>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TTTTTT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7030A0"/>
                </a:solidFill>
                <a:effectLst/>
                <a:uLnTx/>
                <a:uFillTx/>
                <a:latin typeface="Corbel" panose="020B0503020204020204" pitchFamily="34" charset="0"/>
                <a:ea typeface="+mn-ea"/>
                <a:cs typeface="+mn-cs"/>
              </a:rPr>
              <a:t>AAA</a:t>
            </a:r>
          </a:p>
        </p:txBody>
      </p:sp>
      <p:sp>
        <p:nvSpPr>
          <p:cNvPr id="55" name="Rectangle 54">
            <a:extLst>
              <a:ext uri="{FF2B5EF4-FFF2-40B4-BE49-F238E27FC236}">
                <a16:creationId xmlns:a16="http://schemas.microsoft.com/office/drawing/2014/main" id="{0FFBA1F1-98E0-564F-83B1-193D6086B1E4}"/>
              </a:ext>
            </a:extLst>
          </p:cNvPr>
          <p:cNvSpPr/>
          <p:nvPr/>
        </p:nvSpPr>
        <p:spPr>
          <a:xfrm>
            <a:off x="735911" y="3475414"/>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p>
        </p:txBody>
      </p:sp>
      <p:sp>
        <p:nvSpPr>
          <p:cNvPr id="56" name="Rectangle 55">
            <a:extLst>
              <a:ext uri="{FF2B5EF4-FFF2-40B4-BE49-F238E27FC236}">
                <a16:creationId xmlns:a16="http://schemas.microsoft.com/office/drawing/2014/main" id="{3ED6AC3D-DFCB-1945-82BC-D3D9AF46B12B}"/>
              </a:ext>
            </a:extLst>
          </p:cNvPr>
          <p:cNvSpPr/>
          <p:nvPr/>
        </p:nvSpPr>
        <p:spPr>
          <a:xfrm>
            <a:off x="688693" y="2518619"/>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p>
        </p:txBody>
      </p:sp>
      <p:sp>
        <p:nvSpPr>
          <p:cNvPr id="57" name="Rectangle 56">
            <a:extLst>
              <a:ext uri="{FF2B5EF4-FFF2-40B4-BE49-F238E27FC236}">
                <a16:creationId xmlns:a16="http://schemas.microsoft.com/office/drawing/2014/main" id="{B7EDA0B1-A141-CD43-8FC8-CDAF384C8271}"/>
              </a:ext>
            </a:extLst>
          </p:cNvPr>
          <p:cNvSpPr/>
          <p:nvPr/>
        </p:nvSpPr>
        <p:spPr>
          <a:xfrm>
            <a:off x="688693" y="2993932"/>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GGGG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endPar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endParaRPr>
          </a:p>
        </p:txBody>
      </p:sp>
      <p:sp>
        <p:nvSpPr>
          <p:cNvPr id="58" name="Rectangle 57">
            <a:extLst>
              <a:ext uri="{FF2B5EF4-FFF2-40B4-BE49-F238E27FC236}">
                <a16:creationId xmlns:a16="http://schemas.microsoft.com/office/drawing/2014/main" id="{AF4C7A2B-3783-764D-B20A-AFF30FE38B8F}"/>
              </a:ext>
            </a:extLst>
          </p:cNvPr>
          <p:cNvSpPr/>
          <p:nvPr/>
        </p:nvSpPr>
        <p:spPr>
          <a:xfrm>
            <a:off x="720477" y="3238345"/>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CCCC</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GGGG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endPar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endParaRPr>
          </a:p>
        </p:txBody>
      </p:sp>
      <p:sp>
        <p:nvSpPr>
          <p:cNvPr id="59" name="Rectangle 58">
            <a:extLst>
              <a:ext uri="{FF2B5EF4-FFF2-40B4-BE49-F238E27FC236}">
                <a16:creationId xmlns:a16="http://schemas.microsoft.com/office/drawing/2014/main" id="{94A0BB08-190C-7B4C-9FA8-C453C2421161}"/>
              </a:ext>
            </a:extLst>
          </p:cNvPr>
          <p:cNvSpPr/>
          <p:nvPr/>
        </p:nvSpPr>
        <p:spPr>
          <a:xfrm>
            <a:off x="688041" y="2755783"/>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GGG</a:t>
            </a: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endPar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endParaRPr>
          </a:p>
        </p:txBody>
      </p:sp>
      <p:sp>
        <p:nvSpPr>
          <p:cNvPr id="60" name="Rectangle 59">
            <a:extLst>
              <a:ext uri="{FF2B5EF4-FFF2-40B4-BE49-F238E27FC236}">
                <a16:creationId xmlns:a16="http://schemas.microsoft.com/office/drawing/2014/main" id="{05B4C9C8-047E-2449-8F6D-7E55DC35146F}"/>
              </a:ext>
            </a:extLst>
          </p:cNvPr>
          <p:cNvSpPr/>
          <p:nvPr/>
        </p:nvSpPr>
        <p:spPr>
          <a:xfrm>
            <a:off x="756210" y="2351701"/>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GT</a:t>
            </a: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endPar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endParaRPr>
          </a:p>
        </p:txBody>
      </p:sp>
      <p:sp>
        <p:nvSpPr>
          <p:cNvPr id="30" name="Rounded Rectangle 29">
            <a:extLst>
              <a:ext uri="{FF2B5EF4-FFF2-40B4-BE49-F238E27FC236}">
                <a16:creationId xmlns:a16="http://schemas.microsoft.com/office/drawing/2014/main" id="{1E9FD74E-F3A3-EC4F-A031-2E50E586A05F}"/>
              </a:ext>
            </a:extLst>
          </p:cNvPr>
          <p:cNvSpPr/>
          <p:nvPr/>
        </p:nvSpPr>
        <p:spPr>
          <a:xfrm>
            <a:off x="6724358" y="2291781"/>
            <a:ext cx="2048907" cy="1458415"/>
          </a:xfrm>
          <a:prstGeom prst="roundRect">
            <a:avLst>
              <a:gd name="adj" fmla="val 7116"/>
            </a:avLst>
          </a:prstGeom>
          <a:solidFill>
            <a:srgbClr val="F2E7FF"/>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Computation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Unit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srgbClr val="A5A5A5">
                    <a:lumMod val="75000"/>
                  </a:srgbClr>
                </a:solidFill>
                <a:effectLst/>
                <a:uLnTx/>
                <a:uFillTx/>
                <a:latin typeface="Corbel" panose="020B0503020204020204" pitchFamily="34" charset="0"/>
                <a:ea typeface="+mn-ea"/>
                <a:cs typeface="+mn-cs"/>
              </a:rPr>
              <a:t>(CPU or Accelerator)</a:t>
            </a:r>
          </a:p>
        </p:txBody>
      </p:sp>
      <p:sp>
        <p:nvSpPr>
          <p:cNvPr id="31" name="Rounded Rectangle 30">
            <a:extLst>
              <a:ext uri="{FF2B5EF4-FFF2-40B4-BE49-F238E27FC236}">
                <a16:creationId xmlns:a16="http://schemas.microsoft.com/office/drawing/2014/main" id="{E4A3B81D-25E3-8A4C-A2DB-AB9E43C288AE}"/>
              </a:ext>
            </a:extLst>
          </p:cNvPr>
          <p:cNvSpPr/>
          <p:nvPr/>
        </p:nvSpPr>
        <p:spPr>
          <a:xfrm>
            <a:off x="5842000" y="2291782"/>
            <a:ext cx="840153" cy="1458415"/>
          </a:xfrm>
          <a:prstGeom prst="roundRect">
            <a:avLst>
              <a:gd name="adj" fmla="val 7116"/>
            </a:avLst>
          </a:prstGeom>
          <a:solidFill>
            <a:schemeClr val="accent2">
              <a:lumMod val="20000"/>
              <a:lumOff val="8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Cache</a:t>
            </a:r>
            <a:endParaRPr kumimoji="0" lang="en-CH" sz="1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endParaRPr>
          </a:p>
        </p:txBody>
      </p:sp>
      <p:sp>
        <p:nvSpPr>
          <p:cNvPr id="32" name="Rounded Rectangle 31">
            <a:extLst>
              <a:ext uri="{FF2B5EF4-FFF2-40B4-BE49-F238E27FC236}">
                <a16:creationId xmlns:a16="http://schemas.microsoft.com/office/drawing/2014/main" id="{45F2E9F3-46D4-2D48-A408-9382652ADA44}"/>
              </a:ext>
            </a:extLst>
          </p:cNvPr>
          <p:cNvSpPr/>
          <p:nvPr/>
        </p:nvSpPr>
        <p:spPr>
          <a:xfrm>
            <a:off x="3898900" y="2291782"/>
            <a:ext cx="1345754" cy="1458415"/>
          </a:xfrm>
          <a:prstGeom prst="roundRect">
            <a:avLst>
              <a:gd name="adj" fmla="val 7116"/>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Main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Memory</a:t>
            </a:r>
            <a:endParaRPr kumimoji="0" lang="en-CH" sz="2400" b="1" i="0" u="none" strike="noStrike" kern="1200" cap="none" spc="0" normalizeH="0" baseline="0" noProof="0" dirty="0">
              <a:ln>
                <a:noFill/>
              </a:ln>
              <a:solidFill>
                <a:srgbClr val="4472C4"/>
              </a:solidFill>
              <a:effectLst/>
              <a:uLnTx/>
              <a:uFillTx/>
              <a:latin typeface="Corbel" panose="020B0503020204020204" pitchFamily="34" charset="0"/>
              <a:ea typeface="+mn-ea"/>
              <a:cs typeface="+mn-cs"/>
            </a:endParaRPr>
          </a:p>
        </p:txBody>
      </p:sp>
      <p:sp>
        <p:nvSpPr>
          <p:cNvPr id="34" name="Rounded Rectangle 33">
            <a:extLst>
              <a:ext uri="{FF2B5EF4-FFF2-40B4-BE49-F238E27FC236}">
                <a16:creationId xmlns:a16="http://schemas.microsoft.com/office/drawing/2014/main" id="{CB2E5EEA-9D8D-454B-9C48-5D4302BF02CD}"/>
              </a:ext>
            </a:extLst>
          </p:cNvPr>
          <p:cNvSpPr/>
          <p:nvPr/>
        </p:nvSpPr>
        <p:spPr>
          <a:xfrm>
            <a:off x="322865" y="2291781"/>
            <a:ext cx="2245002" cy="1458415"/>
          </a:xfrm>
          <a:prstGeom prst="roundRect">
            <a:avLst>
              <a:gd name="adj" fmla="val 7116"/>
            </a:avLst>
          </a:prstGeom>
          <a:solidFill>
            <a:schemeClr val="accent1">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Storage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System</a:t>
            </a:r>
            <a:endParaRPr kumimoji="0" lang="en-CH" sz="2400" b="1" i="0" u="none" strike="noStrike" kern="1200" cap="none" spc="0" normalizeH="0" baseline="0" noProof="0" dirty="0">
              <a:ln>
                <a:noFill/>
              </a:ln>
              <a:solidFill>
                <a:srgbClr val="4472C4"/>
              </a:solidFill>
              <a:effectLst/>
              <a:uLnTx/>
              <a:uFillTx/>
              <a:latin typeface="Corbel" panose="020B0503020204020204" pitchFamily="34" charset="0"/>
              <a:ea typeface="+mn-ea"/>
              <a:cs typeface="+mn-cs"/>
            </a:endParaRPr>
          </a:p>
        </p:txBody>
      </p:sp>
      <p:sp>
        <p:nvSpPr>
          <p:cNvPr id="33" name="Rectangle 32">
            <a:extLst>
              <a:ext uri="{FF2B5EF4-FFF2-40B4-BE49-F238E27FC236}">
                <a16:creationId xmlns:a16="http://schemas.microsoft.com/office/drawing/2014/main" id="{0E6B0398-ADCD-1145-B0F6-748316A7EEF2}"/>
              </a:ext>
            </a:extLst>
          </p:cNvPr>
          <p:cNvSpPr/>
          <p:nvPr/>
        </p:nvSpPr>
        <p:spPr>
          <a:xfrm>
            <a:off x="-1" y="5303763"/>
            <a:ext cx="9144000" cy="74892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t>Data </a:t>
            </a:r>
            <a:r>
              <a:rPr kumimoji="0" lang="en-GB" sz="28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t>movement overhead </a:t>
            </a:r>
            <a:r>
              <a:rPr kumimoji="0" lang="en-CH"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 </a:t>
            </a:r>
          </a:p>
        </p:txBody>
      </p:sp>
      <p:pic>
        <p:nvPicPr>
          <p:cNvPr id="35" name="Graphic 34" descr="Close">
            <a:extLst>
              <a:ext uri="{FF2B5EF4-FFF2-40B4-BE49-F238E27FC236}">
                <a16:creationId xmlns:a16="http://schemas.microsoft.com/office/drawing/2014/main" id="{B7548304-289F-9447-8091-9F3A785960B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78837" y="5219357"/>
            <a:ext cx="914400" cy="914400"/>
          </a:xfrm>
          <a:prstGeom prst="rect">
            <a:avLst/>
          </a:prstGeom>
        </p:spPr>
      </p:pic>
      <p:sp>
        <p:nvSpPr>
          <p:cNvPr id="36" name="TextBox 35">
            <a:extLst>
              <a:ext uri="{FF2B5EF4-FFF2-40B4-BE49-F238E27FC236}">
                <a16:creationId xmlns:a16="http://schemas.microsoft.com/office/drawing/2014/main" id="{29A9BA6C-26AE-E74A-87A1-95A82D67BAE7}"/>
              </a:ext>
            </a:extLst>
          </p:cNvPr>
          <p:cNvSpPr txBox="1"/>
          <p:nvPr/>
        </p:nvSpPr>
        <p:spPr>
          <a:xfrm>
            <a:off x="632697" y="4093991"/>
            <a:ext cx="1099697"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6600" b="1" i="0" u="none" strike="noStrike" kern="1200" cap="none" spc="0" normalizeH="0" baseline="0" noProof="0" dirty="0">
                <a:ln>
                  <a:noFill/>
                </a:ln>
                <a:solidFill>
                  <a:srgbClr val="629B3C"/>
                </a:solidFill>
                <a:effectLst/>
                <a:uLnTx/>
                <a:uFillTx/>
                <a:latin typeface="arial" panose="020B0604020202020204" pitchFamily="34" charset="0"/>
                <a:ea typeface="+mn-ea"/>
                <a:cs typeface="+mn-cs"/>
              </a:rPr>
              <a:t>✓</a:t>
            </a:r>
            <a:endParaRPr kumimoji="0" lang="en-CH" sz="7200" b="0" i="0" u="none" strike="noStrike" kern="1200" cap="none" spc="0" normalizeH="0" baseline="0" noProof="0" dirty="0">
              <a:ln>
                <a:noFill/>
              </a:ln>
              <a:solidFill>
                <a:srgbClr val="629B3C"/>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724BFA13-9C6A-A84C-8779-352B3F958673}"/>
              </a:ext>
            </a:extLst>
          </p:cNvPr>
          <p:cNvSpPr>
            <a:spLocks noGrp="1"/>
          </p:cNvSpPr>
          <p:nvPr>
            <p:ph type="title"/>
          </p:nvPr>
        </p:nvSpPr>
        <p:spPr/>
        <p:txBody>
          <a:bodyPr/>
          <a:lstStyle/>
          <a:p>
            <a:r>
              <a:rPr lang="en-US" dirty="0"/>
              <a:t>Compute-Centric Accelerators</a:t>
            </a:r>
            <a:endParaRPr lang="en-CH" dirty="0"/>
          </a:p>
        </p:txBody>
      </p:sp>
    </p:spTree>
    <p:custDataLst>
      <p:tags r:id="rId1"/>
    </p:custDataLst>
    <p:extLst>
      <p:ext uri="{BB962C8B-B14F-4D97-AF65-F5344CB8AC3E}">
        <p14:creationId xmlns:p14="http://schemas.microsoft.com/office/powerpoint/2010/main" val="1895602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0" presetClass="path" presetSubtype="0" accel="50000" decel="50000" fill="hold" grpId="0" nodeType="withEffect">
                                  <p:stCondLst>
                                    <p:cond delay="0"/>
                                  </p:stCondLst>
                                  <p:childTnLst>
                                    <p:animMotion origin="layout" path="M 2.77778E-6 2.96296E-6 L 0.75781 0.21203 " pathEditMode="relative" rAng="0" ptsTypes="AA">
                                      <p:cBhvr>
                                        <p:cTn id="34" dur="500" fill="hold"/>
                                        <p:tgtEl>
                                          <p:spTgt spid="52"/>
                                        </p:tgtEl>
                                        <p:attrNameLst>
                                          <p:attrName>ppt_x</p:attrName>
                                          <p:attrName>ppt_y</p:attrName>
                                        </p:attrNameLst>
                                      </p:cBhvr>
                                      <p:rCtr x="37882" y="10602"/>
                                    </p:animMotion>
                                  </p:childTnLst>
                                </p:cTn>
                              </p:par>
                            </p:childTnLst>
                          </p:cTn>
                        </p:par>
                        <p:par>
                          <p:cTn id="35" fill="hold">
                            <p:stCondLst>
                              <p:cond delay="500"/>
                            </p:stCondLst>
                            <p:childTnLst>
                              <p:par>
                                <p:cTn id="36" presetID="0" presetClass="path" presetSubtype="0" accel="50000" decel="50000" fill="hold" grpId="0" nodeType="afterEffect">
                                  <p:stCondLst>
                                    <p:cond delay="0"/>
                                  </p:stCondLst>
                                  <p:childTnLst>
                                    <p:animMotion origin="layout" path="M 0.01458 0.10856 L 0.73472 0.15185 " pathEditMode="relative" rAng="0" ptsTypes="AA">
                                      <p:cBhvr>
                                        <p:cTn id="37" dur="500" fill="hold"/>
                                        <p:tgtEl>
                                          <p:spTgt spid="53"/>
                                        </p:tgtEl>
                                        <p:attrNameLst>
                                          <p:attrName>ppt_x</p:attrName>
                                          <p:attrName>ppt_y</p:attrName>
                                        </p:attrNameLst>
                                      </p:cBhvr>
                                      <p:rCtr x="36007" y="2153"/>
                                    </p:animMotion>
                                  </p:childTnLst>
                                </p:cTn>
                              </p:par>
                              <p:par>
                                <p:cTn id="38" presetID="0" presetClass="path" presetSubtype="0" accel="50000" decel="50000" fill="hold" grpId="0" nodeType="withEffect">
                                  <p:stCondLst>
                                    <p:cond delay="0"/>
                                  </p:stCondLst>
                                  <p:childTnLst>
                                    <p:animMotion origin="layout" path="M 0.01458 0.0449 L 0.73472 0.08819 " pathEditMode="relative" rAng="0" ptsTypes="AA">
                                      <p:cBhvr>
                                        <p:cTn id="39" dur="500" fill="hold"/>
                                        <p:tgtEl>
                                          <p:spTgt spid="54"/>
                                        </p:tgtEl>
                                        <p:attrNameLst>
                                          <p:attrName>ppt_x</p:attrName>
                                          <p:attrName>ppt_y</p:attrName>
                                        </p:attrNameLst>
                                      </p:cBhvr>
                                      <p:rCtr x="36007" y="2153"/>
                                    </p:animMotion>
                                  </p:childTnLst>
                                </p:cTn>
                              </p:par>
                              <p:par>
                                <p:cTn id="40" presetID="0" presetClass="path" presetSubtype="0" accel="50000" decel="50000" fill="hold" grpId="0" nodeType="withEffect">
                                  <p:stCondLst>
                                    <p:cond delay="0"/>
                                  </p:stCondLst>
                                  <p:childTnLst>
                                    <p:animMotion origin="layout" path="M -0.01268 -0.08611 L 0.71024 0.05162 " pathEditMode="relative" rAng="0" ptsTypes="AA">
                                      <p:cBhvr>
                                        <p:cTn id="41" dur="500" fill="hold"/>
                                        <p:tgtEl>
                                          <p:spTgt spid="55"/>
                                        </p:tgtEl>
                                        <p:attrNameLst>
                                          <p:attrName>ppt_x</p:attrName>
                                          <p:attrName>ppt_y</p:attrName>
                                        </p:attrNameLst>
                                      </p:cBhvr>
                                      <p:rCtr x="36146" y="6875"/>
                                    </p:animMotion>
                                  </p:childTnLst>
                                </p:cTn>
                              </p:par>
                              <p:par>
                                <p:cTn id="42" presetID="0" presetClass="path" presetSubtype="0" accel="50000" decel="50000" fill="hold" grpId="0" nodeType="withEffect">
                                  <p:stCondLst>
                                    <p:cond delay="0"/>
                                  </p:stCondLst>
                                  <p:childTnLst>
                                    <p:animMotion origin="layout" path="M -0.01597 2.59259E-6 L 0.71406 0.19097 " pathEditMode="relative" rAng="0" ptsTypes="AA">
                                      <p:cBhvr>
                                        <p:cTn id="43" dur="500" fill="hold"/>
                                        <p:tgtEl>
                                          <p:spTgt spid="56"/>
                                        </p:tgtEl>
                                        <p:attrNameLst>
                                          <p:attrName>ppt_x</p:attrName>
                                          <p:attrName>ppt_y</p:attrName>
                                        </p:attrNameLst>
                                      </p:cBhvr>
                                      <p:rCtr x="36493" y="9537"/>
                                    </p:animMotion>
                                  </p:childTnLst>
                                </p:cTn>
                              </p:par>
                              <p:par>
                                <p:cTn id="44" presetID="0" presetClass="path" presetSubtype="0" accel="50000" decel="50000" fill="hold" grpId="0" nodeType="withEffect">
                                  <p:stCondLst>
                                    <p:cond delay="0"/>
                                  </p:stCondLst>
                                  <p:childTnLst>
                                    <p:animMotion origin="layout" path="M 0.00521 0.03611 L 0.70747 0.13472 " pathEditMode="relative" rAng="0" ptsTypes="AA">
                                      <p:cBhvr>
                                        <p:cTn id="45" dur="500" fill="hold"/>
                                        <p:tgtEl>
                                          <p:spTgt spid="57"/>
                                        </p:tgtEl>
                                        <p:attrNameLst>
                                          <p:attrName>ppt_x</p:attrName>
                                          <p:attrName>ppt_y</p:attrName>
                                        </p:attrNameLst>
                                      </p:cBhvr>
                                      <p:rCtr x="35104" y="4931"/>
                                    </p:animMotion>
                                  </p:childTnLst>
                                </p:cTn>
                              </p:par>
                              <p:par>
                                <p:cTn id="46" presetID="0" presetClass="path" presetSubtype="0" accel="50000" decel="50000" fill="hold" grpId="0" nodeType="withEffect">
                                  <p:stCondLst>
                                    <p:cond delay="0"/>
                                  </p:stCondLst>
                                  <p:childTnLst>
                                    <p:animMotion origin="layout" path="M 0.00174 0.02384 L 0.70677 0.09537 " pathEditMode="relative" rAng="0" ptsTypes="AA">
                                      <p:cBhvr>
                                        <p:cTn id="47" dur="500" fill="hold"/>
                                        <p:tgtEl>
                                          <p:spTgt spid="58"/>
                                        </p:tgtEl>
                                        <p:attrNameLst>
                                          <p:attrName>ppt_x</p:attrName>
                                          <p:attrName>ppt_y</p:attrName>
                                        </p:attrNameLst>
                                      </p:cBhvr>
                                      <p:rCtr x="35243" y="3565"/>
                                    </p:animMotion>
                                  </p:childTnLst>
                                </p:cTn>
                              </p:par>
                              <p:par>
                                <p:cTn id="48" presetID="0" presetClass="path" presetSubtype="0" accel="50000" decel="50000" fill="hold" grpId="0" nodeType="withEffect">
                                  <p:stCondLst>
                                    <p:cond delay="0"/>
                                  </p:stCondLst>
                                  <p:childTnLst>
                                    <p:animMotion origin="layout" path="M 0.00538 0.02616 L 0.7342 0.16458 " pathEditMode="relative" rAng="0" ptsTypes="AA">
                                      <p:cBhvr>
                                        <p:cTn id="49" dur="500" fill="hold"/>
                                        <p:tgtEl>
                                          <p:spTgt spid="59"/>
                                        </p:tgtEl>
                                        <p:attrNameLst>
                                          <p:attrName>ppt_x</p:attrName>
                                          <p:attrName>ppt_y</p:attrName>
                                        </p:attrNameLst>
                                      </p:cBhvr>
                                      <p:rCtr x="36441" y="6921"/>
                                    </p:animMotion>
                                  </p:childTnLst>
                                </p:cTn>
                              </p:par>
                              <p:par>
                                <p:cTn id="50" presetID="0" presetClass="path" presetSubtype="0" accel="50000" decel="50000" fill="hold" grpId="0" nodeType="withEffect">
                                  <p:stCondLst>
                                    <p:cond delay="0"/>
                                  </p:stCondLst>
                                  <p:childTnLst>
                                    <p:animMotion origin="layout" path="M 0.00695 0.01759 L 0.72361 0.22292 " pathEditMode="relative" rAng="0" ptsTypes="AA">
                                      <p:cBhvr>
                                        <p:cTn id="51" dur="500" fill="hold"/>
                                        <p:tgtEl>
                                          <p:spTgt spid="60"/>
                                        </p:tgtEl>
                                        <p:attrNameLst>
                                          <p:attrName>ppt_x</p:attrName>
                                          <p:attrName>ppt_y</p:attrName>
                                        </p:attrNameLst>
                                      </p:cBhvr>
                                      <p:rCtr x="35833" y="1025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3" grpId="0"/>
      <p:bldP spid="26" grpId="0"/>
      <p:bldP spid="27" grpId="0" animBg="1"/>
      <p:bldP spid="52" grpId="0" animBg="1"/>
      <p:bldP spid="53" grpId="0" animBg="1"/>
      <p:bldP spid="54" grpId="0" animBg="1"/>
      <p:bldP spid="55" grpId="0" animBg="1"/>
      <p:bldP spid="56" grpId="0" animBg="1"/>
      <p:bldP spid="57" grpId="0" animBg="1"/>
      <p:bldP spid="58" grpId="0" animBg="1"/>
      <p:bldP spid="59" grpId="0" animBg="1"/>
      <p:bldP spid="60" grpId="0" animBg="1"/>
      <p:bldP spid="33" grpId="0" animBg="1"/>
      <p:bldP spid="36"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ounded Rectangle 41">
            <a:extLst>
              <a:ext uri="{FF2B5EF4-FFF2-40B4-BE49-F238E27FC236}">
                <a16:creationId xmlns:a16="http://schemas.microsoft.com/office/drawing/2014/main" id="{0A16E4E7-6240-3A4D-A6E2-73D5B4FA814B}"/>
              </a:ext>
            </a:extLst>
          </p:cNvPr>
          <p:cNvSpPr/>
          <p:nvPr/>
        </p:nvSpPr>
        <p:spPr>
          <a:xfrm>
            <a:off x="322865" y="2291781"/>
            <a:ext cx="2245002" cy="1458415"/>
          </a:xfrm>
          <a:prstGeom prst="roundRect">
            <a:avLst>
              <a:gd name="adj" fmla="val 7116"/>
            </a:avLst>
          </a:prstGeom>
          <a:solidFill>
            <a:schemeClr val="accent1">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Storage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System</a:t>
            </a:r>
            <a:endParaRPr kumimoji="0" lang="en-CH" sz="2400" b="1" i="0" u="none" strike="noStrike" kern="1200" cap="none" spc="0" normalizeH="0" baseline="0" noProof="0" dirty="0">
              <a:ln>
                <a:noFill/>
              </a:ln>
              <a:solidFill>
                <a:srgbClr val="4472C4"/>
              </a:solidFill>
              <a:effectLst/>
              <a:uLnTx/>
              <a:uFillTx/>
              <a:latin typeface="Corbel" panose="020B0503020204020204" pitchFamily="34" charset="0"/>
              <a:ea typeface="+mn-ea"/>
              <a:cs typeface="+mn-cs"/>
            </a:endParaRPr>
          </a:p>
        </p:txBody>
      </p:sp>
      <p:sp>
        <p:nvSpPr>
          <p:cNvPr id="2" name="Title 1">
            <a:extLst>
              <a:ext uri="{FF2B5EF4-FFF2-40B4-BE49-F238E27FC236}">
                <a16:creationId xmlns:a16="http://schemas.microsoft.com/office/drawing/2014/main" id="{193829D2-A40B-314C-A479-C95DDD1C2E10}"/>
              </a:ext>
            </a:extLst>
          </p:cNvPr>
          <p:cNvSpPr>
            <a:spLocks noGrp="1"/>
          </p:cNvSpPr>
          <p:nvPr>
            <p:ph type="title"/>
          </p:nvPr>
        </p:nvSpPr>
        <p:spPr/>
        <p:txBody>
          <a:bodyPr/>
          <a:lstStyle/>
          <a:p>
            <a:r>
              <a:rPr lang="en-CH"/>
              <a:t>Key Idea</a:t>
            </a:r>
            <a:r>
              <a:rPr lang="en-US" dirty="0"/>
              <a:t>: In-Storage Filtering</a:t>
            </a:r>
            <a:endParaRPr lang="en-CH" dirty="0"/>
          </a:p>
        </p:txBody>
      </p:sp>
      <p:sp>
        <p:nvSpPr>
          <p:cNvPr id="31" name="Rectangle 30">
            <a:extLst>
              <a:ext uri="{FF2B5EF4-FFF2-40B4-BE49-F238E27FC236}">
                <a16:creationId xmlns:a16="http://schemas.microsoft.com/office/drawing/2014/main" id="{3B38894D-FB68-B24E-9D5F-2AD8A3884AEB}"/>
              </a:ext>
            </a:extLst>
          </p:cNvPr>
          <p:cNvSpPr/>
          <p:nvPr/>
        </p:nvSpPr>
        <p:spPr>
          <a:xfrm>
            <a:off x="1" y="5233752"/>
            <a:ext cx="9143999" cy="90861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1982C3"/>
                </a:solidFill>
                <a:effectLst/>
                <a:uLnTx/>
                <a:uFillTx/>
                <a:latin typeface="Corbel" panose="020B0503020204020204" pitchFamily="34" charset="0"/>
                <a:ea typeface="+mn-ea"/>
                <a:cs typeface="+mn-cs"/>
              </a:rPr>
              <a:t>Non-matching</a:t>
            </a:r>
            <a:r>
              <a:rPr kumimoji="0" lang="en-GB"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 reads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Do not have potential matching locations and can skip alignment</a:t>
            </a:r>
          </a:p>
        </p:txBody>
      </p:sp>
      <p:pic>
        <p:nvPicPr>
          <p:cNvPr id="23" name="Graphic 22" descr="Filter">
            <a:extLst>
              <a:ext uri="{FF2B5EF4-FFF2-40B4-BE49-F238E27FC236}">
                <a16:creationId xmlns:a16="http://schemas.microsoft.com/office/drawing/2014/main" id="{E016CCEE-DD32-534E-B29D-D486E595FD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9560" y="1084746"/>
            <a:ext cx="914400" cy="914400"/>
          </a:xfrm>
          <a:prstGeom prst="rect">
            <a:avLst/>
          </a:prstGeom>
        </p:spPr>
      </p:pic>
      <p:sp>
        <p:nvSpPr>
          <p:cNvPr id="27" name="TextBox 26">
            <a:extLst>
              <a:ext uri="{FF2B5EF4-FFF2-40B4-BE49-F238E27FC236}">
                <a16:creationId xmlns:a16="http://schemas.microsoft.com/office/drawing/2014/main" id="{701FA4EA-1EC5-684B-ACB6-6B618B3ACE16}"/>
              </a:ext>
            </a:extLst>
          </p:cNvPr>
          <p:cNvSpPr txBox="1"/>
          <p:nvPr/>
        </p:nvSpPr>
        <p:spPr>
          <a:xfrm>
            <a:off x="1103960" y="1191465"/>
            <a:ext cx="557819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2400" b="1" i="1" u="none" strike="noStrike" kern="1200" cap="none" spc="0" normalizeH="0" baseline="0" noProof="0" dirty="0">
                <a:ln>
                  <a:noFill/>
                </a:ln>
                <a:solidFill>
                  <a:srgbClr val="1982C3"/>
                </a:solidFill>
                <a:effectLst/>
                <a:uLnTx/>
                <a:uFillTx/>
                <a:latin typeface="Corbel" panose="020B0503020204020204" pitchFamily="34" charset="0"/>
                <a:ea typeface="+mn-ea"/>
                <a:cs typeface="+mn-cs"/>
              </a:rPr>
              <a:t>Filter</a:t>
            </a:r>
            <a:r>
              <a:rPr kumimoji="0" lang="en-CH" sz="2400" b="1" i="0" u="none" strike="noStrike" kern="1200" cap="none" spc="0" normalizeH="0" baseline="0" noProof="0" dirty="0">
                <a:ln>
                  <a:noFill/>
                </a:ln>
                <a:solidFill>
                  <a:srgbClr val="1982C3"/>
                </a:solidFill>
                <a:effectLst/>
                <a:uLnTx/>
                <a:uFillTx/>
                <a:latin typeface="Corbel" panose="020B0503020204020204" pitchFamily="34" charset="0"/>
                <a:ea typeface="+mn-ea"/>
                <a:cs typeface="+mn-cs"/>
              </a:rPr>
              <a:t> reads that do </a:t>
            </a:r>
            <a:r>
              <a:rPr kumimoji="0" lang="en-CH" sz="2400" b="1" i="1" u="none" strike="noStrike" kern="1200" cap="none" spc="0" normalizeH="0" baseline="0" noProof="0" dirty="0">
                <a:ln>
                  <a:noFill/>
                </a:ln>
                <a:solidFill>
                  <a:srgbClr val="1982C3"/>
                </a:solidFill>
                <a:effectLst/>
                <a:uLnTx/>
                <a:uFillTx/>
                <a:latin typeface="Corbel" panose="020B0503020204020204" pitchFamily="34" charset="0"/>
                <a:ea typeface="+mn-ea"/>
                <a:cs typeface="+mn-cs"/>
              </a:rPr>
              <a:t>not</a:t>
            </a:r>
            <a:r>
              <a:rPr kumimoji="0" lang="en-CH" sz="2400" b="1" i="0" u="none" strike="noStrike" kern="1200" cap="none" spc="0" normalizeH="0" baseline="0" noProof="0" dirty="0">
                <a:ln>
                  <a:noFill/>
                </a:ln>
                <a:solidFill>
                  <a:srgbClr val="1982C3"/>
                </a:solidFill>
                <a:effectLst/>
                <a:uLnTx/>
                <a:uFillTx/>
                <a:latin typeface="Corbel" panose="020B0503020204020204" pitchFamily="34" charset="0"/>
                <a:ea typeface="+mn-ea"/>
                <a:cs typeface="+mn-cs"/>
              </a:rPr>
              <a:t> require alignment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dirty="0">
                <a:ln>
                  <a:noFill/>
                </a:ln>
                <a:solidFill>
                  <a:srgbClr val="1982C3"/>
                </a:solidFill>
                <a:effectLst/>
                <a:uLnTx/>
                <a:uFillTx/>
                <a:latin typeface="Corbel" panose="020B0503020204020204" pitchFamily="34" charset="0"/>
                <a:ea typeface="+mn-ea"/>
                <a:cs typeface="+mn-cs"/>
              </a:rPr>
              <a:t>i</a:t>
            </a:r>
            <a:r>
              <a:rPr kumimoji="0" lang="en-CH" sz="2400" b="1" i="1" u="none" strike="noStrike" kern="1200" cap="none" spc="0" normalizeH="0" baseline="0" noProof="0" dirty="0">
                <a:ln>
                  <a:noFill/>
                </a:ln>
                <a:solidFill>
                  <a:srgbClr val="1982C3"/>
                </a:solidFill>
                <a:effectLst/>
                <a:uLnTx/>
                <a:uFillTx/>
                <a:latin typeface="Corbel" panose="020B0503020204020204" pitchFamily="34" charset="0"/>
                <a:ea typeface="+mn-ea"/>
                <a:cs typeface="+mn-cs"/>
              </a:rPr>
              <a:t>nside the storage system</a:t>
            </a:r>
          </a:p>
        </p:txBody>
      </p:sp>
      <p:sp>
        <p:nvSpPr>
          <p:cNvPr id="46" name="Rectangle 45">
            <a:extLst>
              <a:ext uri="{FF2B5EF4-FFF2-40B4-BE49-F238E27FC236}">
                <a16:creationId xmlns:a16="http://schemas.microsoft.com/office/drawing/2014/main" id="{16252BD6-E81D-774E-B217-0E78268A2455}"/>
              </a:ext>
            </a:extLst>
          </p:cNvPr>
          <p:cNvSpPr/>
          <p:nvPr/>
        </p:nvSpPr>
        <p:spPr>
          <a:xfrm>
            <a:off x="393539" y="2335943"/>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a:t>
            </a:r>
          </a:p>
        </p:txBody>
      </p:sp>
      <p:sp>
        <p:nvSpPr>
          <p:cNvPr id="47" name="Rectangle 46">
            <a:extLst>
              <a:ext uri="{FF2B5EF4-FFF2-40B4-BE49-F238E27FC236}">
                <a16:creationId xmlns:a16="http://schemas.microsoft.com/office/drawing/2014/main" id="{AD5DD12A-65AD-D047-ADD7-F69A1A2A4E95}"/>
              </a:ext>
            </a:extLst>
          </p:cNvPr>
          <p:cNvSpPr/>
          <p:nvPr/>
        </p:nvSpPr>
        <p:spPr>
          <a:xfrm>
            <a:off x="393539" y="2785215"/>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7030A0"/>
                </a:solidFill>
                <a:effectLst/>
                <a:uLnTx/>
                <a:uFillTx/>
                <a:latin typeface="Corbel" panose="020B0503020204020204" pitchFamily="34" charset="0"/>
                <a:ea typeface="+mn-ea"/>
                <a:cs typeface="+mn-cs"/>
              </a:rPr>
              <a:t>AAAA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a:t>
            </a:r>
          </a:p>
        </p:txBody>
      </p:sp>
      <p:sp>
        <p:nvSpPr>
          <p:cNvPr id="48" name="Rectangle 47">
            <a:extLst>
              <a:ext uri="{FF2B5EF4-FFF2-40B4-BE49-F238E27FC236}">
                <a16:creationId xmlns:a16="http://schemas.microsoft.com/office/drawing/2014/main" id="{BE1A92AC-0255-0449-A490-549F83E19104}"/>
              </a:ext>
            </a:extLst>
          </p:cNvPr>
          <p:cNvSpPr/>
          <p:nvPr/>
        </p:nvSpPr>
        <p:spPr>
          <a:xfrm>
            <a:off x="393539" y="3234487"/>
            <a:ext cx="1504707"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TTTTTT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7030A0"/>
                </a:solidFill>
                <a:effectLst/>
                <a:uLnTx/>
                <a:uFillTx/>
                <a:latin typeface="Corbel" panose="020B0503020204020204" pitchFamily="34" charset="0"/>
                <a:ea typeface="+mn-ea"/>
                <a:cs typeface="+mn-cs"/>
              </a:rPr>
              <a:t>AAA</a:t>
            </a:r>
          </a:p>
        </p:txBody>
      </p:sp>
      <p:sp>
        <p:nvSpPr>
          <p:cNvPr id="49" name="Rectangle 48">
            <a:extLst>
              <a:ext uri="{FF2B5EF4-FFF2-40B4-BE49-F238E27FC236}">
                <a16:creationId xmlns:a16="http://schemas.microsoft.com/office/drawing/2014/main" id="{202C3FD7-F724-4C45-AF22-D1FE70F45D07}"/>
              </a:ext>
            </a:extLst>
          </p:cNvPr>
          <p:cNvSpPr/>
          <p:nvPr/>
        </p:nvSpPr>
        <p:spPr>
          <a:xfrm>
            <a:off x="735911" y="3475414"/>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p>
        </p:txBody>
      </p:sp>
      <p:sp>
        <p:nvSpPr>
          <p:cNvPr id="50" name="Rectangle 49">
            <a:extLst>
              <a:ext uri="{FF2B5EF4-FFF2-40B4-BE49-F238E27FC236}">
                <a16:creationId xmlns:a16="http://schemas.microsoft.com/office/drawing/2014/main" id="{66028373-6D13-FE46-822D-6665058A07F2}"/>
              </a:ext>
            </a:extLst>
          </p:cNvPr>
          <p:cNvSpPr/>
          <p:nvPr/>
        </p:nvSpPr>
        <p:spPr>
          <a:xfrm>
            <a:off x="688693" y="2518619"/>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p>
        </p:txBody>
      </p:sp>
      <p:sp>
        <p:nvSpPr>
          <p:cNvPr id="51" name="Rectangle 50">
            <a:extLst>
              <a:ext uri="{FF2B5EF4-FFF2-40B4-BE49-F238E27FC236}">
                <a16:creationId xmlns:a16="http://schemas.microsoft.com/office/drawing/2014/main" id="{54D4533A-F368-B14F-9D17-73B2AC9B61F4}"/>
              </a:ext>
            </a:extLst>
          </p:cNvPr>
          <p:cNvSpPr/>
          <p:nvPr/>
        </p:nvSpPr>
        <p:spPr>
          <a:xfrm>
            <a:off x="688693" y="2993932"/>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a:t>
            </a:r>
            <a:r>
              <a:rPr kumimoji="0" lang="en-CH" sz="1600" b="1" i="0" u="none" strike="noStrike" kern="1200" cap="none" spc="0" normalizeH="0" baseline="0" noProof="0" dirty="0">
                <a:ln>
                  <a:noFill/>
                </a:ln>
                <a:solidFill>
                  <a:srgbClr val="67A042"/>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GGGG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endPar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endParaRPr>
          </a:p>
        </p:txBody>
      </p:sp>
      <p:sp>
        <p:nvSpPr>
          <p:cNvPr id="52" name="Rectangle 51">
            <a:extLst>
              <a:ext uri="{FF2B5EF4-FFF2-40B4-BE49-F238E27FC236}">
                <a16:creationId xmlns:a16="http://schemas.microsoft.com/office/drawing/2014/main" id="{5EF3DA5A-84E5-FA47-A104-F468BD1F32B1}"/>
              </a:ext>
            </a:extLst>
          </p:cNvPr>
          <p:cNvSpPr/>
          <p:nvPr/>
        </p:nvSpPr>
        <p:spPr>
          <a:xfrm>
            <a:off x="720477" y="3238345"/>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CCCC</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GGGG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endPar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endParaRPr>
          </a:p>
        </p:txBody>
      </p:sp>
      <p:sp>
        <p:nvSpPr>
          <p:cNvPr id="53" name="Rectangle 52">
            <a:extLst>
              <a:ext uri="{FF2B5EF4-FFF2-40B4-BE49-F238E27FC236}">
                <a16:creationId xmlns:a16="http://schemas.microsoft.com/office/drawing/2014/main" id="{7671E869-4C18-1F4D-BDCE-18FC3B9FE175}"/>
              </a:ext>
            </a:extLst>
          </p:cNvPr>
          <p:cNvSpPr/>
          <p:nvPr/>
        </p:nvSpPr>
        <p:spPr>
          <a:xfrm>
            <a:off x="688041" y="2755783"/>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GGG</a:t>
            </a: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endPar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endParaRPr>
          </a:p>
        </p:txBody>
      </p:sp>
      <p:sp>
        <p:nvSpPr>
          <p:cNvPr id="54" name="Rectangle 53">
            <a:extLst>
              <a:ext uri="{FF2B5EF4-FFF2-40B4-BE49-F238E27FC236}">
                <a16:creationId xmlns:a16="http://schemas.microsoft.com/office/drawing/2014/main" id="{6C5B6CF7-93A9-FB4A-AD54-41CEAA4655B2}"/>
              </a:ext>
            </a:extLst>
          </p:cNvPr>
          <p:cNvSpPr/>
          <p:nvPr/>
        </p:nvSpPr>
        <p:spPr>
          <a:xfrm>
            <a:off x="756210" y="2351701"/>
            <a:ext cx="1514651" cy="208345"/>
          </a:xfrm>
          <a:prstGeom prst="rect">
            <a:avLst/>
          </a:prstGeom>
          <a:solidFill>
            <a:srgbClr val="F8F3E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bIns="46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GT</a:t>
            </a: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CC</a:t>
            </a:r>
            <a:r>
              <a:rPr kumimoji="0" lang="en-CH" sz="1600" b="1" i="0" u="none" strike="noStrike" kern="1200" cap="none" spc="0" normalizeH="0" baseline="0" noProof="0" dirty="0">
                <a:ln>
                  <a:noFill/>
                </a:ln>
                <a:solidFill>
                  <a:srgbClr val="70AD47"/>
                </a:solidFill>
                <a:effectLst/>
                <a:uLnTx/>
                <a:uFillTx/>
                <a:latin typeface="Corbel" panose="020B0503020204020204" pitchFamily="34" charset="0"/>
                <a:ea typeface="+mn-ea"/>
                <a:cs typeface="+mn-cs"/>
              </a:rPr>
              <a:t>TT</a:t>
            </a:r>
            <a:r>
              <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rPr>
              <a:t>GG</a:t>
            </a:r>
            <a:r>
              <a:rPr kumimoji="0" lang="en-CH" sz="1600" b="1" i="0" u="none" strike="noStrike" kern="1200" cap="none" spc="0" normalizeH="0" baseline="0" noProof="0" dirty="0">
                <a:ln>
                  <a:noFill/>
                </a:ln>
                <a:solidFill>
                  <a:srgbClr val="ED7D31"/>
                </a:solidFill>
                <a:effectLst/>
                <a:uLnTx/>
                <a:uFillTx/>
                <a:latin typeface="Corbel" panose="020B0503020204020204" pitchFamily="34" charset="0"/>
                <a:ea typeface="+mn-ea"/>
                <a:cs typeface="+mn-cs"/>
              </a:rPr>
              <a:t>C</a:t>
            </a:r>
            <a:r>
              <a:rPr kumimoji="0" lang="en-CH" sz="1600" b="1" i="0" u="none" strike="noStrike" kern="1200" cap="none" spc="0" normalizeH="0" baseline="0" noProof="0" dirty="0">
                <a:ln>
                  <a:noFill/>
                </a:ln>
                <a:solidFill>
                  <a:srgbClr val="863DBE"/>
                </a:solidFill>
                <a:effectLst/>
                <a:uLnTx/>
                <a:uFillTx/>
                <a:latin typeface="Corbel" panose="020B0503020204020204" pitchFamily="34" charset="0"/>
                <a:ea typeface="+mn-ea"/>
                <a:cs typeface="+mn-cs"/>
              </a:rPr>
              <a:t>A</a:t>
            </a:r>
            <a:endParaRPr kumimoji="0" lang="en-CH" sz="1600" b="1" i="0" u="none" strike="noStrike" kern="1200" cap="none" spc="0" normalizeH="0" baseline="0" noProof="0" dirty="0">
              <a:ln>
                <a:noFill/>
              </a:ln>
              <a:solidFill>
                <a:srgbClr val="5B9BD5"/>
              </a:solidFill>
              <a:effectLst/>
              <a:uLnTx/>
              <a:uFillTx/>
              <a:latin typeface="Corbel" panose="020B0503020204020204" pitchFamily="34" charset="0"/>
              <a:ea typeface="+mn-ea"/>
              <a:cs typeface="+mn-cs"/>
            </a:endParaRPr>
          </a:p>
        </p:txBody>
      </p:sp>
      <p:sp>
        <p:nvSpPr>
          <p:cNvPr id="57" name="TextBox 56">
            <a:extLst>
              <a:ext uri="{FF2B5EF4-FFF2-40B4-BE49-F238E27FC236}">
                <a16:creationId xmlns:a16="http://schemas.microsoft.com/office/drawing/2014/main" id="{E1DE9BA9-8DA1-F24B-BE80-49C0F1FBB77F}"/>
              </a:ext>
            </a:extLst>
          </p:cNvPr>
          <p:cNvSpPr txBox="1"/>
          <p:nvPr/>
        </p:nvSpPr>
        <p:spPr>
          <a:xfrm>
            <a:off x="401293" y="3750196"/>
            <a:ext cx="208130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982C3"/>
                </a:solidFill>
                <a:effectLst/>
                <a:uLnTx/>
                <a:uFillTx/>
                <a:latin typeface="Corbel" panose="020B0503020204020204" pitchFamily="34" charset="0"/>
                <a:ea typeface="+mn-ea"/>
                <a:cs typeface="+mn-cs"/>
              </a:rPr>
              <a:t>Filtered Reads</a:t>
            </a:r>
            <a:endParaRPr kumimoji="0" lang="en-CH" sz="2400" b="1" i="0" u="none" strike="noStrike" kern="1200" cap="none" spc="0" normalizeH="0" baseline="0" noProof="0" dirty="0">
              <a:ln>
                <a:noFill/>
              </a:ln>
              <a:solidFill>
                <a:srgbClr val="1982C3"/>
              </a:solidFill>
              <a:effectLst/>
              <a:uLnTx/>
              <a:uFillTx/>
              <a:latin typeface="Corbel" panose="020B0503020204020204" pitchFamily="34" charset="0"/>
              <a:ea typeface="+mn-ea"/>
              <a:cs typeface="+mn-cs"/>
            </a:endParaRPr>
          </a:p>
        </p:txBody>
      </p:sp>
      <p:sp>
        <p:nvSpPr>
          <p:cNvPr id="21" name="Rounded Rectangle 20">
            <a:extLst>
              <a:ext uri="{FF2B5EF4-FFF2-40B4-BE49-F238E27FC236}">
                <a16:creationId xmlns:a16="http://schemas.microsoft.com/office/drawing/2014/main" id="{50576CD0-C7EF-B54A-95C4-329CB6109292}"/>
              </a:ext>
            </a:extLst>
          </p:cNvPr>
          <p:cNvSpPr/>
          <p:nvPr/>
        </p:nvSpPr>
        <p:spPr>
          <a:xfrm>
            <a:off x="6724358" y="2291781"/>
            <a:ext cx="2048907" cy="1458415"/>
          </a:xfrm>
          <a:prstGeom prst="roundRect">
            <a:avLst>
              <a:gd name="adj" fmla="val 7116"/>
            </a:avLst>
          </a:prstGeom>
          <a:solidFill>
            <a:srgbClr val="F2E7FF"/>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Computation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Unit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srgbClr val="A5A5A5">
                    <a:lumMod val="75000"/>
                  </a:srgbClr>
                </a:solidFill>
                <a:effectLst/>
                <a:uLnTx/>
                <a:uFillTx/>
                <a:latin typeface="Corbel" panose="020B0503020204020204" pitchFamily="34" charset="0"/>
                <a:ea typeface="+mn-ea"/>
                <a:cs typeface="+mn-cs"/>
              </a:rPr>
              <a:t>(CPU or Accelerator)</a:t>
            </a:r>
          </a:p>
        </p:txBody>
      </p:sp>
      <p:sp>
        <p:nvSpPr>
          <p:cNvPr id="22" name="Rounded Rectangle 21">
            <a:extLst>
              <a:ext uri="{FF2B5EF4-FFF2-40B4-BE49-F238E27FC236}">
                <a16:creationId xmlns:a16="http://schemas.microsoft.com/office/drawing/2014/main" id="{53DD1F9D-0083-5945-BB36-749D9762E256}"/>
              </a:ext>
            </a:extLst>
          </p:cNvPr>
          <p:cNvSpPr/>
          <p:nvPr/>
        </p:nvSpPr>
        <p:spPr>
          <a:xfrm>
            <a:off x="5842000" y="2291782"/>
            <a:ext cx="840153" cy="1458415"/>
          </a:xfrm>
          <a:prstGeom prst="roundRect">
            <a:avLst>
              <a:gd name="adj" fmla="val 7116"/>
            </a:avLst>
          </a:prstGeom>
          <a:solidFill>
            <a:schemeClr val="accent2">
              <a:lumMod val="20000"/>
              <a:lumOff val="8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Cache</a:t>
            </a:r>
            <a:endParaRPr kumimoji="0" lang="en-CH" sz="1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endParaRPr>
          </a:p>
        </p:txBody>
      </p:sp>
      <p:sp>
        <p:nvSpPr>
          <p:cNvPr id="24" name="Rounded Rectangle 23">
            <a:extLst>
              <a:ext uri="{FF2B5EF4-FFF2-40B4-BE49-F238E27FC236}">
                <a16:creationId xmlns:a16="http://schemas.microsoft.com/office/drawing/2014/main" id="{7E84C462-985F-2640-8B0F-31B31457E0D7}"/>
              </a:ext>
            </a:extLst>
          </p:cNvPr>
          <p:cNvSpPr/>
          <p:nvPr/>
        </p:nvSpPr>
        <p:spPr>
          <a:xfrm>
            <a:off x="3898900" y="2291782"/>
            <a:ext cx="1345754" cy="1458415"/>
          </a:xfrm>
          <a:prstGeom prst="roundRect">
            <a:avLst>
              <a:gd name="adj" fmla="val 7116"/>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Main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Memory</a:t>
            </a:r>
            <a:endParaRPr kumimoji="0" lang="en-CH" sz="2400" b="1" i="0" u="none" strike="noStrike" kern="1200" cap="none" spc="0" normalizeH="0" baseline="0" noProof="0" dirty="0">
              <a:ln>
                <a:noFill/>
              </a:ln>
              <a:solidFill>
                <a:srgbClr val="4472C4"/>
              </a:solidFill>
              <a:effectLst/>
              <a:uLnTx/>
              <a:uFillTx/>
              <a:latin typeface="Corbel" panose="020B0503020204020204" pitchFamily="34" charset="0"/>
              <a:ea typeface="+mn-ea"/>
              <a:cs typeface="+mn-cs"/>
            </a:endParaRPr>
          </a:p>
        </p:txBody>
      </p:sp>
      <p:sp>
        <p:nvSpPr>
          <p:cNvPr id="25" name="Rectangle 24">
            <a:extLst>
              <a:ext uri="{FF2B5EF4-FFF2-40B4-BE49-F238E27FC236}">
                <a16:creationId xmlns:a16="http://schemas.microsoft.com/office/drawing/2014/main" id="{BF5D7342-430B-5542-A930-5DC036F06B4B}"/>
              </a:ext>
            </a:extLst>
          </p:cNvPr>
          <p:cNvSpPr/>
          <p:nvPr/>
        </p:nvSpPr>
        <p:spPr>
          <a:xfrm>
            <a:off x="-223" y="4267200"/>
            <a:ext cx="9143999" cy="90861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1982C3"/>
                </a:solidFill>
                <a:effectLst/>
                <a:uLnTx/>
                <a:uFillTx/>
                <a:latin typeface="Corbel" panose="020B0503020204020204" pitchFamily="34" charset="0"/>
                <a:ea typeface="+mn-ea"/>
                <a:cs typeface="+mn-cs"/>
              </a:rPr>
              <a:t>Exactly-matching</a:t>
            </a:r>
            <a:r>
              <a:rPr kumimoji="0" lang="en-GB" sz="2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 reads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Do not need expensive approximate string matching during alignment</a:t>
            </a:r>
          </a:p>
        </p:txBody>
      </p:sp>
    </p:spTree>
    <p:custDataLst>
      <p:tags r:id="rId1"/>
    </p:custDataLst>
    <p:extLst>
      <p:ext uri="{BB962C8B-B14F-4D97-AF65-F5344CB8AC3E}">
        <p14:creationId xmlns:p14="http://schemas.microsoft.com/office/powerpoint/2010/main" val="175683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4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1" nodeType="clickEffect">
                                  <p:stCondLst>
                                    <p:cond delay="0"/>
                                  </p:stCondLst>
                                  <p:childTnLst>
                                    <p:set>
                                      <p:cBhvr>
                                        <p:cTn id="26" dur="indefinite"/>
                                        <p:tgtEl>
                                          <p:spTgt spid="54"/>
                                        </p:tgtEl>
                                        <p:attrNameLst>
                                          <p:attrName>style.opacity</p:attrName>
                                        </p:attrNameLst>
                                      </p:cBhvr>
                                      <p:to>
                                        <p:strVal val="0.5"/>
                                      </p:to>
                                    </p:set>
                                    <p:animEffect filter="image" prLst="opacity: 0.5">
                                      <p:cBhvr rctx="IE">
                                        <p:cTn id="27" dur="indefinite"/>
                                        <p:tgtEl>
                                          <p:spTgt spid="54"/>
                                        </p:tgtEl>
                                      </p:cBhvr>
                                    </p:animEffect>
                                  </p:childTnLst>
                                </p:cTn>
                              </p:par>
                              <p:par>
                                <p:cTn id="28" presetID="9" presetClass="emph" presetSubtype="0" grpId="1" nodeType="withEffect">
                                  <p:stCondLst>
                                    <p:cond delay="0"/>
                                  </p:stCondLst>
                                  <p:childTnLst>
                                    <p:set>
                                      <p:cBhvr>
                                        <p:cTn id="29" dur="indefinite"/>
                                        <p:tgtEl>
                                          <p:spTgt spid="50"/>
                                        </p:tgtEl>
                                        <p:attrNameLst>
                                          <p:attrName>style.opacity</p:attrName>
                                        </p:attrNameLst>
                                      </p:cBhvr>
                                      <p:to>
                                        <p:strVal val="0.5"/>
                                      </p:to>
                                    </p:set>
                                    <p:animEffect filter="image" prLst="opacity: 0.5">
                                      <p:cBhvr rctx="IE">
                                        <p:cTn id="30" dur="indefinite"/>
                                        <p:tgtEl>
                                          <p:spTgt spid="50"/>
                                        </p:tgtEl>
                                      </p:cBhvr>
                                    </p:animEffect>
                                  </p:childTnLst>
                                </p:cTn>
                              </p:par>
                              <p:par>
                                <p:cTn id="31" presetID="9" presetClass="emph" presetSubtype="0" grpId="1" nodeType="withEffect">
                                  <p:stCondLst>
                                    <p:cond delay="0"/>
                                  </p:stCondLst>
                                  <p:childTnLst>
                                    <p:set>
                                      <p:cBhvr>
                                        <p:cTn id="32" dur="indefinite"/>
                                        <p:tgtEl>
                                          <p:spTgt spid="53"/>
                                        </p:tgtEl>
                                        <p:attrNameLst>
                                          <p:attrName>style.opacity</p:attrName>
                                        </p:attrNameLst>
                                      </p:cBhvr>
                                      <p:to>
                                        <p:strVal val="0.5"/>
                                      </p:to>
                                    </p:set>
                                    <p:animEffect filter="image" prLst="opacity: 0.5">
                                      <p:cBhvr rctx="IE">
                                        <p:cTn id="33" dur="indefinite"/>
                                        <p:tgtEl>
                                          <p:spTgt spid="53"/>
                                        </p:tgtEl>
                                      </p:cBhvr>
                                    </p:animEffect>
                                  </p:childTnLst>
                                </p:cTn>
                              </p:par>
                              <p:par>
                                <p:cTn id="34" presetID="9" presetClass="emph" presetSubtype="0" grpId="1" nodeType="withEffect">
                                  <p:stCondLst>
                                    <p:cond delay="0"/>
                                  </p:stCondLst>
                                  <p:childTnLst>
                                    <p:set>
                                      <p:cBhvr>
                                        <p:cTn id="35" dur="indefinite"/>
                                        <p:tgtEl>
                                          <p:spTgt spid="51"/>
                                        </p:tgtEl>
                                        <p:attrNameLst>
                                          <p:attrName>style.opacity</p:attrName>
                                        </p:attrNameLst>
                                      </p:cBhvr>
                                      <p:to>
                                        <p:strVal val="0.5"/>
                                      </p:to>
                                    </p:set>
                                    <p:animEffect filter="image" prLst="opacity: 0.5">
                                      <p:cBhvr rctx="IE">
                                        <p:cTn id="36" dur="indefinite"/>
                                        <p:tgtEl>
                                          <p:spTgt spid="51"/>
                                        </p:tgtEl>
                                      </p:cBhvr>
                                    </p:animEffect>
                                  </p:childTnLst>
                                </p:cTn>
                              </p:par>
                              <p:par>
                                <p:cTn id="37" presetID="9" presetClass="emph" presetSubtype="0" grpId="1" nodeType="withEffect">
                                  <p:stCondLst>
                                    <p:cond delay="0"/>
                                  </p:stCondLst>
                                  <p:childTnLst>
                                    <p:set>
                                      <p:cBhvr>
                                        <p:cTn id="38" dur="indefinite"/>
                                        <p:tgtEl>
                                          <p:spTgt spid="52"/>
                                        </p:tgtEl>
                                        <p:attrNameLst>
                                          <p:attrName>style.opacity</p:attrName>
                                        </p:attrNameLst>
                                      </p:cBhvr>
                                      <p:to>
                                        <p:strVal val="0.5"/>
                                      </p:to>
                                    </p:set>
                                    <p:animEffect filter="image" prLst="opacity: 0.5">
                                      <p:cBhvr rctx="IE">
                                        <p:cTn id="39" dur="indefinite"/>
                                        <p:tgtEl>
                                          <p:spTgt spid="52"/>
                                        </p:tgtEl>
                                      </p:cBhvr>
                                    </p:animEffect>
                                  </p:childTnLst>
                                </p:cTn>
                              </p:par>
                              <p:par>
                                <p:cTn id="40" presetID="9" presetClass="emph" presetSubtype="0" grpId="1" nodeType="withEffect">
                                  <p:stCondLst>
                                    <p:cond delay="0"/>
                                  </p:stCondLst>
                                  <p:childTnLst>
                                    <p:set>
                                      <p:cBhvr>
                                        <p:cTn id="41" dur="indefinite"/>
                                        <p:tgtEl>
                                          <p:spTgt spid="49"/>
                                        </p:tgtEl>
                                        <p:attrNameLst>
                                          <p:attrName>style.opacity</p:attrName>
                                        </p:attrNameLst>
                                      </p:cBhvr>
                                      <p:to>
                                        <p:strVal val="0.5"/>
                                      </p:to>
                                    </p:set>
                                    <p:animEffect filter="image" prLst="opacity: 0.5">
                                      <p:cBhvr rctx="IE">
                                        <p:cTn id="42" dur="indefinite"/>
                                        <p:tgtEl>
                                          <p:spTgt spid="49"/>
                                        </p:tgtEl>
                                      </p:cBhvr>
                                    </p:animEffect>
                                  </p:childTnLst>
                                </p:cTn>
                              </p:par>
                              <p:par>
                                <p:cTn id="43" presetID="1" presetClass="entr" presetSubtype="0" fill="hold" grpId="0" nodeType="withEffect">
                                  <p:stCondLst>
                                    <p:cond delay="0"/>
                                  </p:stCondLst>
                                  <p:childTnLst>
                                    <p:set>
                                      <p:cBhvr>
                                        <p:cTn id="44" dur="1" fill="hold">
                                          <p:stCondLst>
                                            <p:cond delay="0"/>
                                          </p:stCondLst>
                                        </p:cTn>
                                        <p:tgtEl>
                                          <p:spTgt spid="5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0" presetClass="path" presetSubtype="0" accel="50000" decel="50000" fill="hold" grpId="0" nodeType="clickEffect">
                                  <p:stCondLst>
                                    <p:cond delay="0"/>
                                  </p:stCondLst>
                                  <p:childTnLst>
                                    <p:animMotion origin="layout" path="M 2.77778E-6 2.96296E-6 L 0.69861 0.20046 " pathEditMode="relative" rAng="0" ptsTypes="AA">
                                      <p:cBhvr>
                                        <p:cTn id="48" dur="250" fill="hold"/>
                                        <p:tgtEl>
                                          <p:spTgt spid="46"/>
                                        </p:tgtEl>
                                        <p:attrNameLst>
                                          <p:attrName>ppt_x</p:attrName>
                                          <p:attrName>ppt_y</p:attrName>
                                        </p:attrNameLst>
                                      </p:cBhvr>
                                      <p:rCtr x="34931" y="10023"/>
                                    </p:animMotion>
                                  </p:childTnLst>
                                </p:cTn>
                              </p:par>
                            </p:childTnLst>
                          </p:cTn>
                        </p:par>
                        <p:par>
                          <p:cTn id="49" fill="hold">
                            <p:stCondLst>
                              <p:cond delay="250"/>
                            </p:stCondLst>
                            <p:childTnLst>
                              <p:par>
                                <p:cTn id="50" presetID="0" presetClass="path" presetSubtype="0" accel="50000" decel="50000" fill="hold" grpId="0" nodeType="afterEffect">
                                  <p:stCondLst>
                                    <p:cond delay="0"/>
                                  </p:stCondLst>
                                  <p:childTnLst>
                                    <p:animMotion origin="layout" path="M 2.77778E-6 3.7037E-6 L 0.70087 0.14213 " pathEditMode="relative" rAng="0" ptsTypes="AA">
                                      <p:cBhvr>
                                        <p:cTn id="51" dur="250" fill="hold"/>
                                        <p:tgtEl>
                                          <p:spTgt spid="47"/>
                                        </p:tgtEl>
                                        <p:attrNameLst>
                                          <p:attrName>ppt_x</p:attrName>
                                          <p:attrName>ppt_y</p:attrName>
                                        </p:attrNameLst>
                                      </p:cBhvr>
                                      <p:rCtr x="35035" y="7106"/>
                                    </p:animMotion>
                                  </p:childTnLst>
                                </p:cTn>
                              </p:par>
                            </p:childTnLst>
                          </p:cTn>
                        </p:par>
                        <p:par>
                          <p:cTn id="52" fill="hold">
                            <p:stCondLst>
                              <p:cond delay="500"/>
                            </p:stCondLst>
                            <p:childTnLst>
                              <p:par>
                                <p:cTn id="53" presetID="0" presetClass="path" presetSubtype="0" accel="50000" decel="50000" fill="hold" grpId="0" nodeType="afterEffect">
                                  <p:stCondLst>
                                    <p:cond delay="0"/>
                                  </p:stCondLst>
                                  <p:childTnLst>
                                    <p:animMotion origin="layout" path="M 2.77778E-6 4.44444E-6 L 0.71163 0.08657 " pathEditMode="relative" rAng="0" ptsTypes="AA">
                                      <p:cBhvr>
                                        <p:cTn id="54" dur="250" fill="hold"/>
                                        <p:tgtEl>
                                          <p:spTgt spid="48"/>
                                        </p:tgtEl>
                                        <p:attrNameLst>
                                          <p:attrName>ppt_x</p:attrName>
                                          <p:attrName>ppt_y</p:attrName>
                                        </p:attrNameLst>
                                      </p:cBhvr>
                                      <p:rCtr x="35573" y="4329"/>
                                    </p:animMotion>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7" grpId="0"/>
      <p:bldP spid="25"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829D2-A40B-314C-A479-C95DDD1C2E10}"/>
              </a:ext>
            </a:extLst>
          </p:cNvPr>
          <p:cNvSpPr>
            <a:spLocks noGrp="1"/>
          </p:cNvSpPr>
          <p:nvPr>
            <p:ph type="title"/>
          </p:nvPr>
        </p:nvSpPr>
        <p:spPr/>
        <p:txBody>
          <a:bodyPr/>
          <a:lstStyle/>
          <a:p>
            <a:r>
              <a:rPr lang="en-CH" dirty="0"/>
              <a:t>GenStore</a:t>
            </a:r>
          </a:p>
        </p:txBody>
      </p:sp>
      <p:sp>
        <p:nvSpPr>
          <p:cNvPr id="16" name="Rectangle 15">
            <a:extLst>
              <a:ext uri="{FF2B5EF4-FFF2-40B4-BE49-F238E27FC236}">
                <a16:creationId xmlns:a16="http://schemas.microsoft.com/office/drawing/2014/main" id="{4370B287-BAD8-4542-8D2C-4A8E6592DB15}"/>
              </a:ext>
            </a:extLst>
          </p:cNvPr>
          <p:cNvSpPr/>
          <p:nvPr/>
        </p:nvSpPr>
        <p:spPr>
          <a:xfrm>
            <a:off x="-1" y="3816725"/>
            <a:ext cx="9144000" cy="74872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dirty="0">
              <a:ln>
                <a:noFill/>
              </a:ln>
              <a:solidFill>
                <a:srgbClr val="629B3C"/>
              </a:solidFill>
              <a:effectLst/>
              <a:uLnTx/>
              <a:uFillTx/>
              <a:latin typeface="Corbel" panose="020B05030202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629B3C"/>
                </a:solidFill>
                <a:effectLst/>
                <a:uLnTx/>
                <a:uFillTx/>
                <a:latin typeface="Corbel" panose="020B0503020204020204" pitchFamily="34" charset="0"/>
                <a:ea typeface="+mn-ea"/>
                <a:cs typeface="+mn-cs"/>
              </a:rPr>
              <a:t>Computation overhead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800" b="1" i="0" u="none" strike="noStrike" kern="1200" cap="none" spc="0" normalizeH="0" baseline="0" noProof="0" dirty="0">
                <a:ln>
                  <a:noFill/>
                </a:ln>
                <a:solidFill>
                  <a:srgbClr val="629B3C"/>
                </a:solidFill>
                <a:effectLst/>
                <a:uLnTx/>
                <a:uFillTx/>
                <a:latin typeface="Corbel" panose="020B0503020204020204" pitchFamily="34" charset="0"/>
                <a:ea typeface="+mn-ea"/>
                <a:cs typeface="+mn-cs"/>
              </a:rPr>
              <a:t> </a:t>
            </a:r>
          </a:p>
        </p:txBody>
      </p:sp>
      <p:sp>
        <p:nvSpPr>
          <p:cNvPr id="17" name="Rectangle 16">
            <a:extLst>
              <a:ext uri="{FF2B5EF4-FFF2-40B4-BE49-F238E27FC236}">
                <a16:creationId xmlns:a16="http://schemas.microsoft.com/office/drawing/2014/main" id="{EBD1BA12-CAEE-1444-9A7D-EFF6CA2E8F96}"/>
              </a:ext>
            </a:extLst>
          </p:cNvPr>
          <p:cNvSpPr/>
          <p:nvPr/>
        </p:nvSpPr>
        <p:spPr>
          <a:xfrm>
            <a:off x="-1" y="4673964"/>
            <a:ext cx="9144000" cy="74872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629B3C"/>
                </a:solidFill>
                <a:effectLst/>
                <a:uLnTx/>
                <a:uFillTx/>
                <a:latin typeface="Corbel" panose="020B0503020204020204" pitchFamily="34" charset="0"/>
                <a:ea typeface="+mn-ea"/>
                <a:cs typeface="+mn-cs"/>
              </a:rPr>
              <a:t>Data </a:t>
            </a:r>
            <a:r>
              <a:rPr kumimoji="0" lang="en-GB" sz="2800" b="1" i="0" u="none" strike="noStrike" kern="1200" cap="none" spc="0" normalizeH="0" baseline="0" noProof="0" dirty="0">
                <a:ln>
                  <a:noFill/>
                </a:ln>
                <a:solidFill>
                  <a:srgbClr val="629B3C"/>
                </a:solidFill>
                <a:effectLst/>
                <a:uLnTx/>
                <a:uFillTx/>
                <a:latin typeface="Corbel" panose="020B0503020204020204" pitchFamily="34" charset="0"/>
                <a:ea typeface="+mn-ea"/>
                <a:cs typeface="+mn-cs"/>
              </a:rPr>
              <a:t>movement overhead </a:t>
            </a:r>
            <a:r>
              <a:rPr kumimoji="0" lang="en-CH" sz="2800" b="1" i="0" u="none" strike="noStrike" kern="1200" cap="none" spc="0" normalizeH="0" baseline="0" noProof="0" dirty="0">
                <a:ln>
                  <a:noFill/>
                </a:ln>
                <a:solidFill>
                  <a:srgbClr val="629B3C"/>
                </a:solidFill>
                <a:effectLst/>
                <a:uLnTx/>
                <a:uFillTx/>
                <a:latin typeface="Corbel" panose="020B0503020204020204" pitchFamily="34" charset="0"/>
                <a:ea typeface="+mn-ea"/>
                <a:cs typeface="+mn-cs"/>
              </a:rPr>
              <a:t> </a:t>
            </a:r>
          </a:p>
        </p:txBody>
      </p:sp>
      <p:sp>
        <p:nvSpPr>
          <p:cNvPr id="27" name="Rectangle 26">
            <a:extLst>
              <a:ext uri="{FF2B5EF4-FFF2-40B4-BE49-F238E27FC236}">
                <a16:creationId xmlns:a16="http://schemas.microsoft.com/office/drawing/2014/main" id="{6D3C8E0D-B892-A54E-B98B-2BF91DABD861}"/>
              </a:ext>
            </a:extLst>
          </p:cNvPr>
          <p:cNvSpPr/>
          <p:nvPr/>
        </p:nvSpPr>
        <p:spPr>
          <a:xfrm>
            <a:off x="-1" y="5504396"/>
            <a:ext cx="9144000" cy="92078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1" indent="-185738" algn="ctr" defTabSz="914400" rtl="0" eaLnBrk="1" fontAlgn="auto" latinLnBrk="0" hangingPunct="1">
              <a:lnSpc>
                <a:spcPct val="90000"/>
              </a:lnSpc>
              <a:spcBef>
                <a:spcPts val="4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Corbel" panose="020B0503020204020204" pitchFamily="34" charset="0"/>
                <a:ea typeface="Segoe UI Symbol" panose="020B0502040204020203" pitchFamily="34" charset="0"/>
                <a:cs typeface="Segoe UI Historic" panose="020B0502040204020203" pitchFamily="34" charset="0"/>
              </a:rPr>
              <a:t>GenStore</a:t>
            </a:r>
            <a:r>
              <a:rPr kumimoji="0" lang="en-US" sz="2800" b="1" i="0" u="none" strike="noStrike" kern="1200" cap="none" spc="0" normalizeH="0" baseline="0" noProof="0" dirty="0">
                <a:ln>
                  <a:noFill/>
                </a:ln>
                <a:solidFill>
                  <a:srgbClr val="7030A0"/>
                </a:solidFill>
                <a:effectLst/>
                <a:uLnTx/>
                <a:uFillTx/>
                <a:latin typeface="Corbel" panose="020B0503020204020204" pitchFamily="34" charset="0"/>
                <a:ea typeface="Segoe UI Symbol" panose="020B0502040204020203" pitchFamily="34" charset="0"/>
                <a:cs typeface="Segoe UI Historic" panose="020B0502040204020203" pitchFamily="34" charset="0"/>
              </a:rPr>
              <a:t> provides significant speedup (</a:t>
            </a:r>
            <a:r>
              <a:rPr kumimoji="0" lang="en-US" sz="2000" b="1"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cs typeface="Verdana" panose="020B0604030504040204" pitchFamily="34" charset="0"/>
              </a:rPr>
              <a:t>1.4x - 33.6x</a:t>
            </a:r>
            <a:r>
              <a:rPr kumimoji="0" lang="en-US" sz="2800" b="1" i="0" u="none" strike="noStrike" kern="1200" cap="none" spc="0" normalizeH="0" baseline="0" noProof="0" dirty="0">
                <a:ln>
                  <a:noFill/>
                </a:ln>
                <a:solidFill>
                  <a:srgbClr val="7030A0"/>
                </a:solidFill>
                <a:effectLst/>
                <a:uLnTx/>
                <a:uFillTx/>
                <a:latin typeface="Corbel" panose="020B0503020204020204" pitchFamily="34" charset="0"/>
                <a:ea typeface="Segoe UI Symbol" panose="020B0502040204020203" pitchFamily="34" charset="0"/>
                <a:cs typeface="Segoe UI Historic" panose="020B0502040204020203" pitchFamily="34" charset="0"/>
              </a:rPr>
              <a:t>) and  </a:t>
            </a:r>
          </a:p>
          <a:p>
            <a:pPr marL="363538" marR="0" lvl="1" indent="-185738" algn="ctr" defTabSz="914400" rtl="0" eaLnBrk="1" fontAlgn="auto" latinLnBrk="0" hangingPunct="1">
              <a:lnSpc>
                <a:spcPct val="90000"/>
              </a:lnSpc>
              <a:spcBef>
                <a:spcPts val="40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Corbel" panose="020B0503020204020204" pitchFamily="34" charset="0"/>
                <a:ea typeface="Segoe UI Symbol" panose="020B0502040204020203" pitchFamily="34" charset="0"/>
                <a:cs typeface="Segoe UI Historic" panose="020B0502040204020203" pitchFamily="34" charset="0"/>
              </a:rPr>
              <a:t>energy reduction </a:t>
            </a:r>
            <a:r>
              <a:rPr kumimoji="0" lang="en-US" sz="2000" b="1"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cs typeface="Verdana" panose="020B0604030504040204" pitchFamily="34" charset="0"/>
              </a:rPr>
              <a:t>(3.9x – 29.2x) </a:t>
            </a:r>
            <a:r>
              <a:rPr kumimoji="0" lang="en-US" sz="2800" b="1" i="0" u="none" strike="noStrike" kern="1200" cap="none" spc="0" normalizeH="0" baseline="0" noProof="0" dirty="0">
                <a:ln>
                  <a:noFill/>
                </a:ln>
                <a:solidFill>
                  <a:srgbClr val="7030A0"/>
                </a:solidFill>
                <a:effectLst/>
                <a:uLnTx/>
                <a:uFillTx/>
                <a:latin typeface="Corbel" panose="020B0503020204020204" pitchFamily="34" charset="0"/>
                <a:ea typeface="Segoe UI Symbol" panose="020B0502040204020203" pitchFamily="34" charset="0"/>
                <a:cs typeface="Segoe UI Historic" panose="020B0502040204020203" pitchFamily="34" charset="0"/>
              </a:rPr>
              <a:t>at low cost</a:t>
            </a:r>
          </a:p>
        </p:txBody>
      </p:sp>
      <p:pic>
        <p:nvPicPr>
          <p:cNvPr id="25" name="Graphic 24" descr="Filter">
            <a:extLst>
              <a:ext uri="{FF2B5EF4-FFF2-40B4-BE49-F238E27FC236}">
                <a16:creationId xmlns:a16="http://schemas.microsoft.com/office/drawing/2014/main" id="{8B25414C-F63C-6F43-896D-900C1C60313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9560" y="1084746"/>
            <a:ext cx="914400" cy="914400"/>
          </a:xfrm>
          <a:prstGeom prst="rect">
            <a:avLst/>
          </a:prstGeom>
        </p:spPr>
      </p:pic>
      <p:sp>
        <p:nvSpPr>
          <p:cNvPr id="28" name="TextBox 27">
            <a:extLst>
              <a:ext uri="{FF2B5EF4-FFF2-40B4-BE49-F238E27FC236}">
                <a16:creationId xmlns:a16="http://schemas.microsoft.com/office/drawing/2014/main" id="{85A1149C-150A-D144-A3DF-0426926EEAFF}"/>
              </a:ext>
            </a:extLst>
          </p:cNvPr>
          <p:cNvSpPr txBox="1"/>
          <p:nvPr/>
        </p:nvSpPr>
        <p:spPr>
          <a:xfrm>
            <a:off x="1103960" y="1191465"/>
            <a:ext cx="557819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2400" b="1" i="1" u="none" strike="noStrike" kern="1200" cap="none" spc="0" normalizeH="0" baseline="0" noProof="0" dirty="0">
                <a:ln>
                  <a:noFill/>
                </a:ln>
                <a:solidFill>
                  <a:srgbClr val="1982C3"/>
                </a:solidFill>
                <a:effectLst/>
                <a:uLnTx/>
                <a:uFillTx/>
                <a:latin typeface="Corbel" panose="020B0503020204020204" pitchFamily="34" charset="0"/>
                <a:ea typeface="+mn-ea"/>
                <a:cs typeface="+mn-cs"/>
              </a:rPr>
              <a:t>Filter</a:t>
            </a:r>
            <a:r>
              <a:rPr kumimoji="0" lang="en-CH" sz="2400" b="1" i="0" u="none" strike="noStrike" kern="1200" cap="none" spc="0" normalizeH="0" baseline="0" noProof="0" dirty="0">
                <a:ln>
                  <a:noFill/>
                </a:ln>
                <a:solidFill>
                  <a:srgbClr val="1982C3"/>
                </a:solidFill>
                <a:effectLst/>
                <a:uLnTx/>
                <a:uFillTx/>
                <a:latin typeface="Corbel" panose="020B0503020204020204" pitchFamily="34" charset="0"/>
                <a:ea typeface="+mn-ea"/>
                <a:cs typeface="+mn-cs"/>
              </a:rPr>
              <a:t> reads that do </a:t>
            </a:r>
            <a:r>
              <a:rPr kumimoji="0" lang="en-CH" sz="2400" b="1" i="1" u="none" strike="noStrike" kern="1200" cap="none" spc="0" normalizeH="0" baseline="0" noProof="0" dirty="0">
                <a:ln>
                  <a:noFill/>
                </a:ln>
                <a:solidFill>
                  <a:srgbClr val="1982C3"/>
                </a:solidFill>
                <a:effectLst/>
                <a:uLnTx/>
                <a:uFillTx/>
                <a:latin typeface="Corbel" panose="020B0503020204020204" pitchFamily="34" charset="0"/>
                <a:ea typeface="+mn-ea"/>
                <a:cs typeface="+mn-cs"/>
              </a:rPr>
              <a:t>not</a:t>
            </a:r>
            <a:r>
              <a:rPr kumimoji="0" lang="en-CH" sz="2400" b="1" i="0" u="none" strike="noStrike" kern="1200" cap="none" spc="0" normalizeH="0" baseline="0" noProof="0" dirty="0">
                <a:ln>
                  <a:noFill/>
                </a:ln>
                <a:solidFill>
                  <a:srgbClr val="1982C3"/>
                </a:solidFill>
                <a:effectLst/>
                <a:uLnTx/>
                <a:uFillTx/>
                <a:latin typeface="Corbel" panose="020B0503020204020204" pitchFamily="34" charset="0"/>
                <a:ea typeface="+mn-ea"/>
                <a:cs typeface="+mn-cs"/>
              </a:rPr>
              <a:t> require alignment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1" u="none" strike="noStrike" kern="1200" cap="none" spc="0" normalizeH="0" baseline="0" noProof="0" dirty="0">
                <a:ln>
                  <a:noFill/>
                </a:ln>
                <a:solidFill>
                  <a:srgbClr val="1982C3"/>
                </a:solidFill>
                <a:effectLst/>
                <a:uLnTx/>
                <a:uFillTx/>
                <a:latin typeface="Corbel" panose="020B0503020204020204" pitchFamily="34" charset="0"/>
                <a:ea typeface="+mn-ea"/>
                <a:cs typeface="+mn-cs"/>
              </a:rPr>
              <a:t>i</a:t>
            </a:r>
            <a:r>
              <a:rPr kumimoji="0" lang="en-CH" sz="2400" b="1" i="1" u="none" strike="noStrike" kern="1200" cap="none" spc="0" normalizeH="0" baseline="0" noProof="0" dirty="0">
                <a:ln>
                  <a:noFill/>
                </a:ln>
                <a:solidFill>
                  <a:srgbClr val="1982C3"/>
                </a:solidFill>
                <a:effectLst/>
                <a:uLnTx/>
                <a:uFillTx/>
                <a:latin typeface="Corbel" panose="020B0503020204020204" pitchFamily="34" charset="0"/>
                <a:ea typeface="+mn-ea"/>
                <a:cs typeface="+mn-cs"/>
              </a:rPr>
              <a:t>nside the storage system</a:t>
            </a:r>
          </a:p>
        </p:txBody>
      </p:sp>
      <p:sp>
        <p:nvSpPr>
          <p:cNvPr id="24" name="Rounded Rectangle 23">
            <a:extLst>
              <a:ext uri="{FF2B5EF4-FFF2-40B4-BE49-F238E27FC236}">
                <a16:creationId xmlns:a16="http://schemas.microsoft.com/office/drawing/2014/main" id="{ADF88CDD-0907-5444-A601-79E5591035C3}"/>
              </a:ext>
            </a:extLst>
          </p:cNvPr>
          <p:cNvSpPr/>
          <p:nvPr/>
        </p:nvSpPr>
        <p:spPr>
          <a:xfrm>
            <a:off x="6724358" y="2291781"/>
            <a:ext cx="2048907" cy="1458415"/>
          </a:xfrm>
          <a:prstGeom prst="roundRect">
            <a:avLst>
              <a:gd name="adj" fmla="val 7116"/>
            </a:avLst>
          </a:prstGeom>
          <a:solidFill>
            <a:srgbClr val="F2E7FF"/>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Computation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Unit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srgbClr val="A5A5A5">
                    <a:lumMod val="75000"/>
                  </a:srgbClr>
                </a:solidFill>
                <a:effectLst/>
                <a:uLnTx/>
                <a:uFillTx/>
                <a:latin typeface="Corbel" panose="020B0503020204020204" pitchFamily="34" charset="0"/>
                <a:ea typeface="+mn-ea"/>
                <a:cs typeface="+mn-cs"/>
              </a:rPr>
              <a:t>(CPU or Accelerator)</a:t>
            </a:r>
          </a:p>
        </p:txBody>
      </p:sp>
      <p:sp>
        <p:nvSpPr>
          <p:cNvPr id="26" name="Rounded Rectangle 25">
            <a:extLst>
              <a:ext uri="{FF2B5EF4-FFF2-40B4-BE49-F238E27FC236}">
                <a16:creationId xmlns:a16="http://schemas.microsoft.com/office/drawing/2014/main" id="{F9B73524-4D68-1F49-A997-CA80B3318EBB}"/>
              </a:ext>
            </a:extLst>
          </p:cNvPr>
          <p:cNvSpPr/>
          <p:nvPr/>
        </p:nvSpPr>
        <p:spPr>
          <a:xfrm>
            <a:off x="5842000" y="2291782"/>
            <a:ext cx="840153" cy="1458415"/>
          </a:xfrm>
          <a:prstGeom prst="roundRect">
            <a:avLst>
              <a:gd name="adj" fmla="val 7116"/>
            </a:avLst>
          </a:prstGeom>
          <a:solidFill>
            <a:schemeClr val="accent2">
              <a:lumMod val="20000"/>
              <a:lumOff val="8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Cache</a:t>
            </a:r>
            <a:endParaRPr kumimoji="0" lang="en-CH" sz="18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endParaRPr>
          </a:p>
        </p:txBody>
      </p:sp>
      <p:sp>
        <p:nvSpPr>
          <p:cNvPr id="33" name="Rounded Rectangle 32">
            <a:extLst>
              <a:ext uri="{FF2B5EF4-FFF2-40B4-BE49-F238E27FC236}">
                <a16:creationId xmlns:a16="http://schemas.microsoft.com/office/drawing/2014/main" id="{BCDB42AB-3D54-2344-AEEE-31EFE51B1B0E}"/>
              </a:ext>
            </a:extLst>
          </p:cNvPr>
          <p:cNvSpPr/>
          <p:nvPr/>
        </p:nvSpPr>
        <p:spPr>
          <a:xfrm>
            <a:off x="3898900" y="2291782"/>
            <a:ext cx="1345754" cy="1458415"/>
          </a:xfrm>
          <a:prstGeom prst="roundRect">
            <a:avLst>
              <a:gd name="adj" fmla="val 7116"/>
            </a:avLst>
          </a:prstGeom>
          <a:solidFill>
            <a:schemeClr val="accent6">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Main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4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Memory</a:t>
            </a:r>
            <a:endParaRPr kumimoji="0" lang="en-CH" sz="2400" b="1" i="0" u="none" strike="noStrike" kern="1200" cap="none" spc="0" normalizeH="0" baseline="0" noProof="0" dirty="0">
              <a:ln>
                <a:noFill/>
              </a:ln>
              <a:solidFill>
                <a:srgbClr val="4472C4"/>
              </a:solidFill>
              <a:effectLst/>
              <a:uLnTx/>
              <a:uFillTx/>
              <a:latin typeface="Corbel" panose="020B0503020204020204" pitchFamily="34" charset="0"/>
              <a:ea typeface="+mn-ea"/>
              <a:cs typeface="+mn-cs"/>
            </a:endParaRPr>
          </a:p>
        </p:txBody>
      </p:sp>
      <p:sp>
        <p:nvSpPr>
          <p:cNvPr id="34" name="Rounded Rectangle 33">
            <a:extLst>
              <a:ext uri="{FF2B5EF4-FFF2-40B4-BE49-F238E27FC236}">
                <a16:creationId xmlns:a16="http://schemas.microsoft.com/office/drawing/2014/main" id="{B09568AC-8F7F-2B41-B1AD-ECC78E17C170}"/>
              </a:ext>
            </a:extLst>
          </p:cNvPr>
          <p:cNvSpPr/>
          <p:nvPr/>
        </p:nvSpPr>
        <p:spPr>
          <a:xfrm>
            <a:off x="322865" y="2291781"/>
            <a:ext cx="2245002" cy="1458415"/>
          </a:xfrm>
          <a:prstGeom prst="roundRect">
            <a:avLst>
              <a:gd name="adj" fmla="val 7116"/>
            </a:avLst>
          </a:prstGeom>
          <a:solidFill>
            <a:schemeClr val="accent1">
              <a:lumMod val="20000"/>
              <a:lumOff val="8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1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GenStore-Enabled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1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Storage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H" sz="2100" b="1" i="0" u="none" strike="noStrike" kern="1200" cap="none" spc="0" normalizeH="0" baseline="0" noProof="0" dirty="0">
                <a:ln>
                  <a:noFill/>
                </a:ln>
                <a:solidFill>
                  <a:prstClr val="black"/>
                </a:solidFill>
                <a:effectLst/>
                <a:uLnTx/>
                <a:uFillTx/>
                <a:latin typeface="Corbel" panose="020B0503020204020204" pitchFamily="34" charset="0"/>
                <a:ea typeface="+mn-ea"/>
                <a:cs typeface="+mn-cs"/>
              </a:rPr>
              <a:t>System</a:t>
            </a:r>
            <a:endParaRPr kumimoji="0" lang="en-CH" sz="2100" b="1" i="0" u="none" strike="noStrike" kern="1200" cap="none" spc="0" normalizeH="0" baseline="0" noProof="0" dirty="0">
              <a:ln>
                <a:noFill/>
              </a:ln>
              <a:solidFill>
                <a:srgbClr val="4472C4"/>
              </a:solidFill>
              <a:effectLst/>
              <a:uLnTx/>
              <a:uFillTx/>
              <a:latin typeface="Corbel" panose="020B0503020204020204" pitchFamily="34" charset="0"/>
              <a:ea typeface="+mn-ea"/>
              <a:cs typeface="+mn-cs"/>
            </a:endParaRPr>
          </a:p>
        </p:txBody>
      </p:sp>
      <p:sp>
        <p:nvSpPr>
          <p:cNvPr id="14" name="TextBox 13">
            <a:extLst>
              <a:ext uri="{FF2B5EF4-FFF2-40B4-BE49-F238E27FC236}">
                <a16:creationId xmlns:a16="http://schemas.microsoft.com/office/drawing/2014/main" id="{D7160C5E-41BC-2B49-BA56-FA2AE0BE124C}"/>
              </a:ext>
            </a:extLst>
          </p:cNvPr>
          <p:cNvSpPr txBox="1"/>
          <p:nvPr/>
        </p:nvSpPr>
        <p:spPr>
          <a:xfrm>
            <a:off x="646760" y="3637091"/>
            <a:ext cx="1099697"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6600" b="1" i="0" u="none" strike="noStrike" kern="1200" cap="none" spc="0" normalizeH="0" baseline="0" noProof="0" dirty="0">
                <a:ln>
                  <a:noFill/>
                </a:ln>
                <a:solidFill>
                  <a:srgbClr val="629B3C"/>
                </a:solidFill>
                <a:effectLst/>
                <a:uLnTx/>
                <a:uFillTx/>
                <a:latin typeface="arial" panose="020B0604020202020204" pitchFamily="34" charset="0"/>
                <a:ea typeface="+mn-ea"/>
                <a:cs typeface="+mn-cs"/>
              </a:rPr>
              <a:t>✓</a:t>
            </a:r>
            <a:endParaRPr kumimoji="0" lang="en-CH" sz="7200" b="0" i="0" u="none" strike="noStrike" kern="1200" cap="none" spc="0" normalizeH="0" baseline="0" noProof="0" dirty="0">
              <a:ln>
                <a:noFill/>
              </a:ln>
              <a:solidFill>
                <a:srgbClr val="629B3C"/>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5186C003-ED69-D042-A19F-C0D5BD294DB6}"/>
              </a:ext>
            </a:extLst>
          </p:cNvPr>
          <p:cNvSpPr txBox="1"/>
          <p:nvPr/>
        </p:nvSpPr>
        <p:spPr>
          <a:xfrm>
            <a:off x="646759" y="4494329"/>
            <a:ext cx="1099697"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6600" b="1" i="0" u="none" strike="noStrike" kern="1200" cap="none" spc="0" normalizeH="0" baseline="0" noProof="0" dirty="0">
                <a:ln>
                  <a:noFill/>
                </a:ln>
                <a:solidFill>
                  <a:srgbClr val="629B3C"/>
                </a:solidFill>
                <a:effectLst/>
                <a:uLnTx/>
                <a:uFillTx/>
                <a:latin typeface="arial" panose="020B0604020202020204" pitchFamily="34" charset="0"/>
                <a:ea typeface="+mn-ea"/>
                <a:cs typeface="+mn-cs"/>
              </a:rPr>
              <a:t>✓</a:t>
            </a:r>
            <a:endParaRPr kumimoji="0" lang="en-CH" sz="7200" b="0" i="0" u="none" strike="noStrike" kern="1200" cap="none" spc="0" normalizeH="0" baseline="0" noProof="0" dirty="0">
              <a:ln>
                <a:noFill/>
              </a:ln>
              <a:solidFill>
                <a:srgbClr val="629B3C"/>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547162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7" grpId="0" uiExpand="1" bldLvl="2" animBg="1"/>
      <p:bldP spid="14" grpId="0"/>
      <p:bldP spid="15"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2457D-A721-4A44-B8D8-72673576C42C}"/>
              </a:ext>
            </a:extLst>
          </p:cNvPr>
          <p:cNvSpPr>
            <a:spLocks noGrp="1"/>
          </p:cNvSpPr>
          <p:nvPr>
            <p:ph type="title"/>
          </p:nvPr>
        </p:nvSpPr>
        <p:spPr>
          <a:xfrm>
            <a:off x="228600" y="152400"/>
            <a:ext cx="9144000" cy="1066800"/>
          </a:xfrm>
        </p:spPr>
        <p:txBody>
          <a:bodyPr/>
          <a:lstStyle/>
          <a:p>
            <a:r>
              <a:rPr lang="en-US" dirty="0"/>
              <a:t>In-Storage Genomic Data Filtering </a:t>
            </a:r>
            <a:r>
              <a:rPr lang="en-US" sz="2200" b="1" dirty="0">
                <a:solidFill>
                  <a:srgbClr val="006633"/>
                </a:solidFill>
              </a:rPr>
              <a:t>[ASPLOS 2022]</a:t>
            </a:r>
            <a:r>
              <a:rPr lang="en-US" sz="2200" dirty="0"/>
              <a:t> </a:t>
            </a:r>
            <a:endParaRPr lang="en-US" dirty="0"/>
          </a:p>
        </p:txBody>
      </p:sp>
      <p:sp>
        <p:nvSpPr>
          <p:cNvPr id="3" name="Content Placeholder 2">
            <a:extLst>
              <a:ext uri="{FF2B5EF4-FFF2-40B4-BE49-F238E27FC236}">
                <a16:creationId xmlns:a16="http://schemas.microsoft.com/office/drawing/2014/main" id="{4B0A1321-BE99-F645-98CF-FE78CE8E2A73}"/>
              </a:ext>
            </a:extLst>
          </p:cNvPr>
          <p:cNvSpPr>
            <a:spLocks noGrp="1"/>
          </p:cNvSpPr>
          <p:nvPr>
            <p:ph idx="1"/>
          </p:nvPr>
        </p:nvSpPr>
        <p:spPr>
          <a:xfrm>
            <a:off x="228600" y="1124744"/>
            <a:ext cx="8610600" cy="5123656"/>
          </a:xfrm>
        </p:spPr>
        <p:txBody>
          <a:bodyPr/>
          <a:lstStyle/>
          <a:p>
            <a:r>
              <a:rPr lang="en-US" sz="1600" dirty="0"/>
              <a:t>Nika Mansouri </a:t>
            </a:r>
            <a:r>
              <a:rPr lang="en-US" sz="1600" dirty="0" err="1"/>
              <a:t>Ghiasi</a:t>
            </a:r>
            <a:r>
              <a:rPr lang="en-US" sz="1600" dirty="0"/>
              <a:t>, </a:t>
            </a:r>
            <a:r>
              <a:rPr lang="en-US" sz="1600" dirty="0" err="1"/>
              <a:t>Jisung</a:t>
            </a:r>
            <a:r>
              <a:rPr lang="en-US" sz="1600" dirty="0"/>
              <a:t> Park, Harun Mustafa, </a:t>
            </a:r>
            <a:r>
              <a:rPr lang="en-US" sz="1600" dirty="0" err="1"/>
              <a:t>Jeremie</a:t>
            </a:r>
            <a:r>
              <a:rPr lang="en-US" sz="1600" dirty="0"/>
              <a:t> Kim, </a:t>
            </a:r>
            <a:r>
              <a:rPr lang="en-US" sz="1600" dirty="0" err="1"/>
              <a:t>Ataberk</a:t>
            </a:r>
            <a:r>
              <a:rPr lang="en-US" sz="1600" dirty="0"/>
              <a:t> </a:t>
            </a:r>
            <a:r>
              <a:rPr lang="en-US" sz="1600" dirty="0" err="1"/>
              <a:t>Olgun</a:t>
            </a:r>
            <a:r>
              <a:rPr lang="en-US" sz="1600" dirty="0"/>
              <a:t>, </a:t>
            </a:r>
            <a:r>
              <a:rPr lang="en-US" sz="1600" dirty="0" err="1"/>
              <a:t>Arvid</a:t>
            </a:r>
            <a:r>
              <a:rPr lang="en-US" sz="1600" dirty="0"/>
              <a:t> Gollwitzer, </a:t>
            </a:r>
            <a:r>
              <a:rPr lang="en-US" sz="1600" dirty="0" err="1"/>
              <a:t>Damla</a:t>
            </a:r>
            <a:r>
              <a:rPr lang="en-US" sz="1600" dirty="0"/>
              <a:t> </a:t>
            </a:r>
            <a:r>
              <a:rPr lang="en-US" sz="1600" dirty="0" err="1"/>
              <a:t>Senol</a:t>
            </a:r>
            <a:r>
              <a:rPr lang="en-US" sz="1600" dirty="0"/>
              <a:t> Cali, Can </a:t>
            </a:r>
            <a:r>
              <a:rPr lang="en-US" sz="1600" dirty="0" err="1"/>
              <a:t>Firtina</a:t>
            </a:r>
            <a:r>
              <a:rPr lang="en-US" sz="1600" dirty="0"/>
              <a:t>, </a:t>
            </a:r>
            <a:r>
              <a:rPr lang="en-US" sz="1600" dirty="0" err="1"/>
              <a:t>Haiyu</a:t>
            </a:r>
            <a:r>
              <a:rPr lang="en-US" sz="1600" dirty="0"/>
              <a:t> Mao, Nour </a:t>
            </a:r>
            <a:r>
              <a:rPr lang="en-US" sz="1600" dirty="0" err="1"/>
              <a:t>Almadhoun</a:t>
            </a:r>
            <a:r>
              <a:rPr lang="en-US" sz="1600" dirty="0"/>
              <a:t> </a:t>
            </a:r>
            <a:r>
              <a:rPr lang="en-US" sz="1600" dirty="0" err="1"/>
              <a:t>Alserr</a:t>
            </a:r>
            <a:r>
              <a:rPr lang="en-US" sz="1600" dirty="0"/>
              <a:t>, </a:t>
            </a:r>
            <a:r>
              <a:rPr lang="en-US" sz="1600" dirty="0" err="1"/>
              <a:t>Rachata</a:t>
            </a:r>
            <a:r>
              <a:rPr lang="en-US" sz="1600" dirty="0"/>
              <a:t> </a:t>
            </a:r>
            <a:r>
              <a:rPr lang="en-US" sz="1600" dirty="0" err="1"/>
              <a:t>Ausavarungnirun</a:t>
            </a:r>
            <a:r>
              <a:rPr lang="en-US" sz="1600" dirty="0"/>
              <a:t>, Nandita Vijaykumar, Mohammed </a:t>
            </a:r>
            <a:r>
              <a:rPr lang="en-US" sz="1600" dirty="0" err="1"/>
              <a:t>Alser</a:t>
            </a:r>
            <a:r>
              <a:rPr lang="en-US" sz="1600" dirty="0"/>
              <a:t>, and Onur Mutlu,</a:t>
            </a:r>
            <a:br>
              <a:rPr lang="en-US" sz="1600" dirty="0"/>
            </a:br>
            <a:r>
              <a:rPr lang="en-US" sz="1600" b="1" dirty="0">
                <a:solidFill>
                  <a:srgbClr val="0432FF"/>
                </a:solidFill>
                <a:hlinkClick r:id="rId2">
                  <a:extLst>
                    <a:ext uri="{A12FA001-AC4F-418D-AE19-62706E023703}">
                      <ahyp:hlinkClr xmlns:ahyp="http://schemas.microsoft.com/office/drawing/2018/hyperlinkcolor" val="tx"/>
                    </a:ext>
                  </a:extLst>
                </a:hlinkClick>
              </a:rPr>
              <a:t>"GenStore: A High-Performance and Energy-Efficient In-Storage Computing System for Genome Sequence Analysis"</a:t>
            </a:r>
            <a:br>
              <a:rPr lang="en-US" sz="1600" dirty="0">
                <a:solidFill>
                  <a:srgbClr val="0432FF"/>
                </a:solidFill>
              </a:rPr>
            </a:br>
            <a:r>
              <a:rPr lang="en-US" sz="1600" i="1" dirty="0"/>
              <a:t>Proceedings of the </a:t>
            </a:r>
            <a:r>
              <a:rPr lang="en-US" sz="1600" i="1" dirty="0">
                <a:hlinkClick r:id="rId3"/>
              </a:rPr>
              <a:t>27th International Conference on Architectural Support for Programming Languages and Operating Systems</a:t>
            </a:r>
            <a:r>
              <a:rPr lang="en-US" sz="1600" i="1" dirty="0"/>
              <a:t> (</a:t>
            </a:r>
            <a:r>
              <a:rPr lang="en-US" sz="1600" b="1" i="1" dirty="0"/>
              <a:t>ASPLOS</a:t>
            </a:r>
            <a:r>
              <a:rPr lang="en-US" sz="1600" i="1" dirty="0"/>
              <a:t>)</a:t>
            </a:r>
            <a:r>
              <a:rPr lang="en-US" sz="1600" dirty="0"/>
              <a:t>, Virtual, February-March 2022.</a:t>
            </a:r>
            <a:br>
              <a:rPr lang="en-US" sz="1600" dirty="0"/>
            </a:br>
            <a:r>
              <a:rPr lang="en-US" sz="1600" dirty="0"/>
              <a:t>[</a:t>
            </a:r>
            <a:r>
              <a:rPr lang="en-US" sz="1600" dirty="0">
                <a:hlinkClick r:id="rId4"/>
              </a:rPr>
              <a:t>Lightning Talk Slides (pptx)</a:t>
            </a:r>
            <a:r>
              <a:rPr lang="en-US" sz="1600" dirty="0"/>
              <a:t> </a:t>
            </a:r>
            <a:r>
              <a:rPr lang="en-US" sz="1600" dirty="0">
                <a:hlinkClick r:id="rId5"/>
              </a:rPr>
              <a:t>(pdf)</a:t>
            </a:r>
            <a:r>
              <a:rPr lang="en-US" sz="1600" dirty="0"/>
              <a:t>]</a:t>
            </a:r>
            <a:br>
              <a:rPr lang="en-US" sz="1600" dirty="0"/>
            </a:br>
            <a:r>
              <a:rPr lang="en-US" sz="1600" dirty="0"/>
              <a:t>[</a:t>
            </a:r>
            <a:r>
              <a:rPr lang="en-US" sz="1600" dirty="0">
                <a:hlinkClick r:id="rId6"/>
              </a:rPr>
              <a:t>Lightning Talk Video</a:t>
            </a:r>
            <a:r>
              <a:rPr lang="en-US" sz="1600" dirty="0"/>
              <a:t> (90 seconds)]</a:t>
            </a:r>
          </a:p>
          <a:p>
            <a:pPr marL="0" indent="0">
              <a:buNone/>
            </a:pPr>
            <a:br>
              <a:rPr lang="en-US" sz="1600" dirty="0"/>
            </a:br>
            <a:endParaRPr lang="en-US" sz="1600" dirty="0"/>
          </a:p>
        </p:txBody>
      </p:sp>
      <p:sp>
        <p:nvSpPr>
          <p:cNvPr id="4" name="Slide Number Placeholder 3">
            <a:extLst>
              <a:ext uri="{FF2B5EF4-FFF2-40B4-BE49-F238E27FC236}">
                <a16:creationId xmlns:a16="http://schemas.microsoft.com/office/drawing/2014/main" id="{352A6B0D-F903-EF49-95E9-CBAF1ED54C8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6" name="Picture 5">
            <a:extLst>
              <a:ext uri="{FF2B5EF4-FFF2-40B4-BE49-F238E27FC236}">
                <a16:creationId xmlns:a16="http://schemas.microsoft.com/office/drawing/2014/main" id="{FE40AA4F-1E6B-654B-901C-A9559E10A0EC}"/>
              </a:ext>
            </a:extLst>
          </p:cNvPr>
          <p:cNvPicPr>
            <a:picLocks noChangeAspect="1"/>
          </p:cNvPicPr>
          <p:nvPr/>
        </p:nvPicPr>
        <p:blipFill>
          <a:blip r:embed="rId7"/>
          <a:stretch>
            <a:fillRect/>
          </a:stretch>
        </p:blipFill>
        <p:spPr>
          <a:xfrm>
            <a:off x="0" y="4114800"/>
            <a:ext cx="9144000" cy="2009981"/>
          </a:xfrm>
          <a:prstGeom prst="rect">
            <a:avLst/>
          </a:prstGeom>
        </p:spPr>
      </p:pic>
    </p:spTree>
    <p:extLst>
      <p:ext uri="{BB962C8B-B14F-4D97-AF65-F5344CB8AC3E}">
        <p14:creationId xmlns:p14="http://schemas.microsoft.com/office/powerpoint/2010/main" val="3199367430"/>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0" y="228600"/>
            <a:ext cx="9144000" cy="2076450"/>
          </a:xfrm>
          <a:solidFill>
            <a:schemeClr val="tx2">
              <a:lumMod val="75000"/>
            </a:schemeClr>
          </a:solidFill>
        </p:spPr>
        <p:txBody>
          <a:bodyPr/>
          <a:lstStyle/>
          <a:p>
            <a:r>
              <a:rPr lang="en-US" sz="3800" dirty="0">
                <a:solidFill>
                  <a:srgbClr val="FFFFFF"/>
                </a:solidFill>
                <a:latin typeface=""/>
              </a:rPr>
              <a:t>Google Workloads</a:t>
            </a:r>
            <a:br>
              <a:rPr lang="en-US" sz="3800" dirty="0">
                <a:solidFill>
                  <a:srgbClr val="FFFFFF"/>
                </a:solidFill>
                <a:latin typeface=""/>
              </a:rPr>
            </a:br>
            <a:r>
              <a:rPr lang="en-US" sz="3800" dirty="0">
                <a:solidFill>
                  <a:srgbClr val="FFFFFF"/>
                </a:solidFill>
                <a:latin typeface=""/>
              </a:rPr>
              <a:t> for Consumer Devices:</a:t>
            </a:r>
            <a:br>
              <a:rPr lang="en-US" sz="3800" dirty="0">
                <a:solidFill>
                  <a:srgbClr val="FFFFFF"/>
                </a:solidFill>
                <a:latin typeface=""/>
              </a:rPr>
            </a:br>
            <a:r>
              <a:rPr lang="en-US" sz="3800" dirty="0">
                <a:solidFill>
                  <a:srgbClr val="FFFFFF"/>
                </a:solidFill>
                <a:latin typeface=""/>
              </a:rPr>
              <a:t>Mitigating Data Movement Bottlenecks</a:t>
            </a:r>
            <a:endParaRPr lang="en-US" sz="3800" dirty="0">
              <a:solidFill>
                <a:srgbClr val="FFFFFF"/>
              </a:solidFill>
            </a:endParaRPr>
          </a:p>
        </p:txBody>
      </p:sp>
      <p:sp>
        <p:nvSpPr>
          <p:cNvPr id="6" name="Subtitle 5"/>
          <p:cNvSpPr>
            <a:spLocks noGrp="1"/>
          </p:cNvSpPr>
          <p:nvPr>
            <p:ph type="subTitle" idx="1"/>
          </p:nvPr>
        </p:nvSpPr>
        <p:spPr>
          <a:xfrm>
            <a:off x="1371600" y="3156704"/>
            <a:ext cx="6400800" cy="685800"/>
          </a:xfrm>
        </p:spPr>
        <p:txBody>
          <a:bodyPr>
            <a:noAutofit/>
          </a:bodyPr>
          <a:lstStyle/>
          <a:p>
            <a:br>
              <a:rPr lang="en-US" sz="3600" dirty="0">
                <a:solidFill>
                  <a:schemeClr val="tx1">
                    <a:lumMod val="75000"/>
                    <a:lumOff val="25000"/>
                  </a:schemeClr>
                </a:solidFill>
              </a:rPr>
            </a:br>
            <a:br>
              <a:rPr lang="en-US" sz="3600" dirty="0">
                <a:solidFill>
                  <a:schemeClr val="tx1">
                    <a:lumMod val="75000"/>
                    <a:lumOff val="25000"/>
                  </a:schemeClr>
                </a:solidFill>
              </a:rPr>
            </a:br>
            <a:endParaRPr lang="en-US" sz="3600" dirty="0">
              <a:solidFill>
                <a:schemeClr val="tx1">
                  <a:lumMod val="75000"/>
                  <a:lumOff val="25000"/>
                </a:schemeClr>
              </a:solidFill>
            </a:endParaRPr>
          </a:p>
        </p:txBody>
      </p:sp>
      <p:sp>
        <p:nvSpPr>
          <p:cNvPr id="2" name="Rectangle 1"/>
          <p:cNvSpPr/>
          <p:nvPr/>
        </p:nvSpPr>
        <p:spPr>
          <a:xfrm>
            <a:off x="2605141" y="2819400"/>
            <a:ext cx="4024259" cy="58477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800000"/>
                </a:solidFill>
                <a:effectLst/>
                <a:uLnTx/>
                <a:uFillTx/>
                <a:latin typeface="Gill Sans MT"/>
                <a:ea typeface="+mn-ea"/>
                <a:cs typeface="+mn-cs"/>
              </a:rPr>
              <a:t>Amirali Boroumand</a:t>
            </a:r>
          </a:p>
        </p:txBody>
      </p:sp>
      <p:sp>
        <p:nvSpPr>
          <p:cNvPr id="8" name="Rectangle 7"/>
          <p:cNvSpPr/>
          <p:nvPr/>
        </p:nvSpPr>
        <p:spPr>
          <a:xfrm>
            <a:off x="378337" y="3480376"/>
            <a:ext cx="8340745" cy="120032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Saugata</a:t>
            </a:r>
            <a:r>
              <a:rPr kumimoji="0" lang="en-US"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t>
            </a:r>
            <a:r>
              <a:rPr kumimoji="0" lang="en-US"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Ghose</a:t>
            </a:r>
            <a:r>
              <a:rPr kumimoji="0" lang="en-US"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t>
            </a:r>
            <a:r>
              <a:rPr kumimoji="0" lang="tr-TR"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Youngsok</a:t>
            </a: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Kim, </a:t>
            </a:r>
            <a:r>
              <a:rPr kumimoji="0" lang="tr-TR"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Rachata</a:t>
            </a: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t>
            </a:r>
            <a:r>
              <a:rPr kumimoji="0" lang="tr-TR"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Ausavarungnirun</a:t>
            </a: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t>
            </a:r>
            <a:r>
              <a:rPr kumimoji="0" lang="tr-TR"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Eric</a:t>
            </a: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t>
            </a:r>
            <a:r>
              <a:rPr kumimoji="0" lang="tr-TR"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Shiu</a:t>
            </a: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t>
            </a:r>
            <a:r>
              <a:rPr kumimoji="0" lang="tr-TR"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Rahul</a:t>
            </a: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t>
            </a:r>
            <a:r>
              <a:rPr kumimoji="0" lang="tr-TR"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Thakur</a:t>
            </a: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t>
            </a:r>
            <a:r>
              <a:rPr kumimoji="0" lang="tr-TR"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Daehyun</a:t>
            </a: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Kim, </a:t>
            </a:r>
            <a:r>
              <a:rPr kumimoji="0" lang="tr-TR"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Aki</a:t>
            </a: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t>
            </a:r>
            <a:r>
              <a:rPr kumimoji="0" lang="tr-TR"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Kuusela</a:t>
            </a: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a:t>
            </a:r>
            <a:b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b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Allan </a:t>
            </a:r>
            <a:r>
              <a:rPr kumimoji="0" lang="tr-TR"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Knies</a:t>
            </a: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t>
            </a:r>
            <a:r>
              <a:rPr kumimoji="0" lang="tr-TR"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Parthasarathy</a:t>
            </a: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a:t>
            </a:r>
            <a:r>
              <a:rPr kumimoji="0" lang="tr-TR" sz="2400" b="1" i="0" u="none" strike="noStrike" kern="1200" cap="none" spc="0" normalizeH="0" baseline="0" noProof="0" dirty="0" err="1">
                <a:ln>
                  <a:noFill/>
                </a:ln>
                <a:solidFill>
                  <a:prstClr val="black">
                    <a:lumMod val="50000"/>
                    <a:lumOff val="50000"/>
                  </a:prstClr>
                </a:solidFill>
                <a:effectLst/>
                <a:uLnTx/>
                <a:uFillTx/>
                <a:latin typeface="Gill Sans MT"/>
                <a:ea typeface="+mn-ea"/>
                <a:cs typeface="+mn-cs"/>
              </a:rPr>
              <a:t>Ranganathan</a:t>
            </a:r>
            <a:r>
              <a:rPr kumimoji="0" lang="tr-TR"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rPr>
              <a:t>, Onur Mutlu</a:t>
            </a:r>
            <a:endParaRPr kumimoji="0" lang="en-US" sz="2400" b="1" i="0" u="none" strike="noStrike" kern="1200" cap="none" spc="0" normalizeH="0" baseline="0" noProof="0" dirty="0">
              <a:ln>
                <a:noFill/>
              </a:ln>
              <a:solidFill>
                <a:prstClr val="black">
                  <a:lumMod val="50000"/>
                  <a:lumOff val="50000"/>
                </a:prstClr>
              </a:solidFill>
              <a:effectLst/>
              <a:uLnTx/>
              <a:uFillTx/>
              <a:latin typeface="Gill Sans MT"/>
              <a:ea typeface="+mn-ea"/>
              <a:cs typeface="+mn-cs"/>
            </a:endParaRPr>
          </a:p>
        </p:txBody>
      </p:sp>
      <p:sp>
        <p:nvSpPr>
          <p:cNvPr id="4" name="TextBox 3"/>
          <p:cNvSpPr txBox="1"/>
          <p:nvPr/>
        </p:nvSpPr>
        <p:spPr>
          <a:xfrm>
            <a:off x="-1882588" y="3316941"/>
            <a:ext cx="184666"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lumMod val="75000"/>
                  <a:lumOff val="25000"/>
                </a:prstClr>
              </a:solidFill>
              <a:effectLst/>
              <a:uLnTx/>
              <a:uFillTx/>
              <a:latin typeface="Gill Sans MT"/>
              <a:ea typeface="+mn-ea"/>
              <a:cs typeface="+mn-cs"/>
            </a:endParaRPr>
          </a:p>
        </p:txBody>
      </p:sp>
      <p:pic>
        <p:nvPicPr>
          <p:cNvPr id="13" name="Picture 12"/>
          <p:cNvPicPr>
            <a:picLocks noChangeAspect="1"/>
          </p:cNvPicPr>
          <p:nvPr/>
        </p:nvPicPr>
        <p:blipFill rotWithShape="1">
          <a:blip r:embed="rId2"/>
          <a:srcRect t="27272" b="29091"/>
          <a:stretch/>
        </p:blipFill>
        <p:spPr>
          <a:xfrm>
            <a:off x="506982" y="6050611"/>
            <a:ext cx="1828800" cy="798022"/>
          </a:xfrm>
          <a:prstGeom prst="rect">
            <a:avLst/>
          </a:prstGeom>
        </p:spPr>
      </p:pic>
      <p:pic>
        <p:nvPicPr>
          <p:cNvPr id="14" name="Picture 13"/>
          <p:cNvPicPr>
            <a:picLocks noChangeAspect="1"/>
          </p:cNvPicPr>
          <p:nvPr/>
        </p:nvPicPr>
        <p:blipFill>
          <a:blip r:embed="rId3"/>
          <a:stretch>
            <a:fillRect/>
          </a:stretch>
        </p:blipFill>
        <p:spPr>
          <a:xfrm>
            <a:off x="6981825" y="4724400"/>
            <a:ext cx="1682084" cy="1657706"/>
          </a:xfrm>
          <a:prstGeom prst="rect">
            <a:avLst/>
          </a:prstGeom>
        </p:spPr>
      </p:pic>
      <p:pic>
        <p:nvPicPr>
          <p:cNvPr id="15" name="Picture 14"/>
          <p:cNvPicPr>
            <a:picLocks noChangeAspect="1"/>
          </p:cNvPicPr>
          <p:nvPr/>
        </p:nvPicPr>
        <p:blipFill rotWithShape="1">
          <a:blip r:embed="rId4"/>
          <a:srcRect t="30096" b="30046"/>
          <a:stretch/>
        </p:blipFill>
        <p:spPr>
          <a:xfrm>
            <a:off x="6632242" y="6179521"/>
            <a:ext cx="2381250" cy="533400"/>
          </a:xfrm>
          <a:prstGeom prst="rect">
            <a:avLst/>
          </a:prstGeom>
        </p:spPr>
      </p:pic>
      <p:pic>
        <p:nvPicPr>
          <p:cNvPr id="16" name="Picture 15" descr="safari.png"/>
          <p:cNvPicPr>
            <a:picLocks noChangeAspect="1"/>
          </p:cNvPicPr>
          <p:nvPr/>
        </p:nvPicPr>
        <p:blipFill rotWithShape="1">
          <a:blip r:embed="rId5" cstate="print"/>
          <a:srcRect r="1519"/>
          <a:stretch/>
        </p:blipFill>
        <p:spPr>
          <a:xfrm>
            <a:off x="476188" y="5294713"/>
            <a:ext cx="1890388" cy="555400"/>
          </a:xfrm>
          <a:prstGeom prst="rect">
            <a:avLst/>
          </a:prstGeom>
        </p:spPr>
      </p:pic>
      <p:pic>
        <p:nvPicPr>
          <p:cNvPr id="17" name="Picture 16"/>
          <p:cNvPicPr>
            <a:picLocks noChangeAspect="1"/>
          </p:cNvPicPr>
          <p:nvPr/>
        </p:nvPicPr>
        <p:blipFill>
          <a:blip r:embed="rId6"/>
          <a:stretch>
            <a:fillRect/>
          </a:stretch>
        </p:blipFill>
        <p:spPr>
          <a:xfrm>
            <a:off x="3015517" y="5030786"/>
            <a:ext cx="3112967" cy="1124128"/>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7887" y="6045295"/>
            <a:ext cx="1748226" cy="801853"/>
          </a:xfrm>
          <a:prstGeom prst="rect">
            <a:avLst/>
          </a:prstGeom>
        </p:spPr>
      </p:pic>
    </p:spTree>
    <p:extLst>
      <p:ext uri="{BB962C8B-B14F-4D97-AF65-F5344CB8AC3E}">
        <p14:creationId xmlns:p14="http://schemas.microsoft.com/office/powerpoint/2010/main" val="392307185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ill Sans MT"/>
                <a:cs typeface="Gill Sans MT"/>
              </a:rPr>
              <a:t>Consumer Devices</a:t>
            </a:r>
          </a:p>
        </p:txBody>
      </p:sp>
      <p:sp>
        <p:nvSpPr>
          <p:cNvPr id="3" name="Content Placeholder 2"/>
          <p:cNvSpPr>
            <a:spLocks noGrp="1"/>
          </p:cNvSpPr>
          <p:nvPr>
            <p:ph idx="1"/>
          </p:nvPr>
        </p:nvSpPr>
        <p:spPr>
          <a:xfrm>
            <a:off x="152400" y="1066800"/>
            <a:ext cx="8839200" cy="5638800"/>
          </a:xfrm>
        </p:spPr>
        <p:txBody>
          <a:bodyPr>
            <a:normAutofit/>
          </a:bodyPr>
          <a:lstStyle/>
          <a:p>
            <a:endParaRPr lang="en-US" sz="2600" dirty="0">
              <a:solidFill>
                <a:schemeClr val="tx2"/>
              </a:solidFill>
              <a:latin typeface="Gill Sans MT"/>
              <a:cs typeface="Gill Sans MT"/>
            </a:endParaRPr>
          </a:p>
          <a:p>
            <a:endParaRPr lang="en-US" sz="2600" dirty="0">
              <a:solidFill>
                <a:schemeClr val="tx2"/>
              </a:solidFill>
              <a:latin typeface="Gill Sans MT"/>
              <a:cs typeface="Gill Sans MT"/>
            </a:endParaRPr>
          </a:p>
          <a:p>
            <a:endParaRPr lang="en-US" sz="2600" dirty="0">
              <a:solidFill>
                <a:schemeClr val="tx2"/>
              </a:solidFill>
              <a:latin typeface="Gill Sans MT"/>
              <a:cs typeface="Gill Sans MT"/>
            </a:endParaRPr>
          </a:p>
          <a:p>
            <a:endParaRPr lang="en-US" sz="2600" dirty="0">
              <a:solidFill>
                <a:schemeClr val="tx2"/>
              </a:solidFill>
              <a:latin typeface="Gill Sans MT"/>
              <a:cs typeface="Gill Sans MT"/>
            </a:endParaRPr>
          </a:p>
          <a:p>
            <a:endParaRPr lang="en-US" sz="2600" dirty="0">
              <a:solidFill>
                <a:schemeClr val="tx2"/>
              </a:solidFill>
              <a:latin typeface="Gill Sans MT"/>
              <a:cs typeface="Gill Sans MT"/>
            </a:endParaRPr>
          </a:p>
          <a:p>
            <a:endParaRPr lang="en-US" sz="2600" dirty="0">
              <a:solidFill>
                <a:schemeClr val="tx2"/>
              </a:solidFill>
              <a:latin typeface="Gill Sans MT"/>
              <a:cs typeface="Gill Sans MT"/>
            </a:endParaRPr>
          </a:p>
          <a:p>
            <a:pPr lvl="1"/>
            <a:endParaRPr lang="en-US" sz="2000" dirty="0">
              <a:solidFill>
                <a:srgbClr val="595959"/>
              </a:solidFill>
              <a:latin typeface="Gill Sans MT"/>
              <a:cs typeface="Gill Sans MT"/>
            </a:endParaRPr>
          </a:p>
          <a:p>
            <a:pPr lvl="1"/>
            <a:endParaRPr lang="en-US" sz="2400" dirty="0">
              <a:solidFill>
                <a:schemeClr val="tx2"/>
              </a:solidFill>
              <a:latin typeface="Gill Sans MT"/>
              <a:cs typeface="Gill Sans MT"/>
            </a:endParaRPr>
          </a:p>
          <a:p>
            <a:pPr marL="342900" lvl="1" indent="-342900">
              <a:buFont typeface="Arial" pitchFamily="34" charset="0"/>
              <a:buChar char="•"/>
            </a:pPr>
            <a:endParaRPr lang="en-US" sz="2400" u="sng" dirty="0">
              <a:solidFill>
                <a:schemeClr val="tx2"/>
              </a:solidFill>
              <a:latin typeface="Gill Sans MT"/>
              <a:cs typeface="Gill Sans MT"/>
            </a:endParaRPr>
          </a:p>
          <a:p>
            <a:pPr lvl="1"/>
            <a:endParaRPr lang="en-US" sz="2000" dirty="0">
              <a:solidFill>
                <a:srgbClr val="595959"/>
              </a:solidFill>
              <a:latin typeface="Gill Sans MT"/>
              <a:cs typeface="Gill Sans MT"/>
            </a:endParaRPr>
          </a:p>
          <a:p>
            <a:endParaRPr lang="en-US" dirty="0">
              <a:latin typeface="Gill Sans MT"/>
              <a:cs typeface="Gill Sans MT"/>
            </a:endParaRPr>
          </a:p>
        </p:txBody>
      </p:sp>
      <p:pic>
        <p:nvPicPr>
          <p:cNvPr id="6" name="Picture 5" descr="safari.png"/>
          <p:cNvPicPr>
            <a:picLocks noChangeAspect="1"/>
          </p:cNvPicPr>
          <p:nvPr/>
        </p:nvPicPr>
        <p:blipFill>
          <a:blip r:embed="rId3" cstate="print"/>
          <a:stretch>
            <a:fillRect/>
          </a:stretch>
        </p:blipFill>
        <p:spPr>
          <a:xfrm>
            <a:off x="76200" y="6580445"/>
            <a:ext cx="959296" cy="277563"/>
          </a:xfrm>
          <a:prstGeom prst="rect">
            <a:avLst/>
          </a:prstGeom>
        </p:spPr>
      </p:pic>
      <p:sp>
        <p:nvSpPr>
          <p:cNvPr id="5" name="Rectangle 4"/>
          <p:cNvSpPr/>
          <p:nvPr/>
        </p:nvSpPr>
        <p:spPr>
          <a:xfrm>
            <a:off x="533400" y="3124200"/>
            <a:ext cx="8077200"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F497D"/>
                </a:solidFill>
                <a:effectLst/>
                <a:uLnTx/>
                <a:uFillTx/>
                <a:latin typeface="Gill Sans MT"/>
                <a:ea typeface="+mn-ea"/>
                <a:cs typeface="Gill Sans MT"/>
              </a:rPr>
              <a:t>Consumer devices are everywhere!</a:t>
            </a:r>
          </a:p>
        </p:txBody>
      </p:sp>
      <p:pic>
        <p:nvPicPr>
          <p:cNvPr id="11" name="Picture 10"/>
          <p:cNvPicPr>
            <a:picLocks noChangeAspect="1"/>
          </p:cNvPicPr>
          <p:nvPr/>
        </p:nvPicPr>
        <p:blipFill>
          <a:blip r:embed="rId4"/>
          <a:stretch>
            <a:fillRect/>
          </a:stretch>
        </p:blipFill>
        <p:spPr>
          <a:xfrm>
            <a:off x="1295400" y="1143000"/>
            <a:ext cx="2861107" cy="1938169"/>
          </a:xfrm>
          <a:prstGeom prst="rect">
            <a:avLst/>
          </a:prstGeom>
        </p:spPr>
      </p:pic>
      <p:pic>
        <p:nvPicPr>
          <p:cNvPr id="14" name="Picture 13"/>
          <p:cNvPicPr>
            <a:picLocks noChangeAspect="1"/>
          </p:cNvPicPr>
          <p:nvPr/>
        </p:nvPicPr>
        <p:blipFill>
          <a:blip r:embed="rId5"/>
          <a:stretch>
            <a:fillRect/>
          </a:stretch>
        </p:blipFill>
        <p:spPr>
          <a:xfrm>
            <a:off x="4222961" y="1066800"/>
            <a:ext cx="1457546" cy="1945899"/>
          </a:xfrm>
          <a:prstGeom prst="rect">
            <a:avLst/>
          </a:prstGeom>
        </p:spPr>
      </p:pic>
      <p:pic>
        <p:nvPicPr>
          <p:cNvPr id="15" name="Picture 14"/>
          <p:cNvPicPr>
            <a:picLocks noChangeAspect="1"/>
          </p:cNvPicPr>
          <p:nvPr/>
        </p:nvPicPr>
        <p:blipFill>
          <a:blip r:embed="rId6"/>
          <a:stretch>
            <a:fillRect/>
          </a:stretch>
        </p:blipFill>
        <p:spPr>
          <a:xfrm>
            <a:off x="6061507" y="1676204"/>
            <a:ext cx="1295596" cy="1295596"/>
          </a:xfrm>
          <a:prstGeom prst="rect">
            <a:avLst/>
          </a:prstGeom>
        </p:spPr>
      </p:pic>
      <p:pic>
        <p:nvPicPr>
          <p:cNvPr id="10" name="Picture 9"/>
          <p:cNvPicPr>
            <a:picLocks noChangeAspect="1"/>
          </p:cNvPicPr>
          <p:nvPr/>
        </p:nvPicPr>
        <p:blipFill>
          <a:blip r:embed="rId7"/>
          <a:stretch>
            <a:fillRect/>
          </a:stretch>
        </p:blipFill>
        <p:spPr>
          <a:xfrm>
            <a:off x="2438400" y="5223510"/>
            <a:ext cx="4581769" cy="1786890"/>
          </a:xfrm>
          <a:prstGeom prst="rect">
            <a:avLst/>
          </a:prstGeom>
        </p:spPr>
      </p:pic>
      <p:sp>
        <p:nvSpPr>
          <p:cNvPr id="13" name="Rectangle 12"/>
          <p:cNvSpPr/>
          <p:nvPr/>
        </p:nvSpPr>
        <p:spPr>
          <a:xfrm>
            <a:off x="0" y="3905071"/>
            <a:ext cx="9144000" cy="1200329"/>
          </a:xfrm>
          <a:prstGeom prst="rect">
            <a:avLst/>
          </a:prstGeom>
          <a:solidFill>
            <a:srgbClr val="80000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Gill Sans MT"/>
                <a:ea typeface="+mn-ea"/>
                <a:cs typeface="+mn-cs"/>
              </a:rPr>
              <a:t>Energy consumption is</a:t>
            </a:r>
            <a:br>
              <a:rPr kumimoji="0" lang="en-US" sz="3600" b="1" i="0" u="none" strike="noStrike" kern="1200" cap="none" spc="0" normalizeH="0" baseline="0" noProof="0" dirty="0">
                <a:ln>
                  <a:noFill/>
                </a:ln>
                <a:solidFill>
                  <a:srgbClr val="FFFFFF"/>
                </a:solidFill>
                <a:effectLst/>
                <a:uLnTx/>
                <a:uFillTx/>
                <a:latin typeface="Gill Sans MT"/>
                <a:ea typeface="+mn-ea"/>
                <a:cs typeface="+mn-cs"/>
              </a:rPr>
            </a:br>
            <a:r>
              <a:rPr kumimoji="0" lang="en-US" sz="3600" b="1" i="0" u="none" strike="noStrike" kern="1200" cap="none" spc="0" normalizeH="0" baseline="0" noProof="0" dirty="0">
                <a:ln>
                  <a:noFill/>
                </a:ln>
                <a:solidFill>
                  <a:srgbClr val="FFFFFF"/>
                </a:solidFill>
                <a:effectLst/>
                <a:uLnTx/>
                <a:uFillTx/>
                <a:latin typeface="Gill Sans MT"/>
                <a:ea typeface="+mn-ea"/>
                <a:cs typeface="+mn-cs"/>
              </a:rPr>
              <a:t> a first-class concern in consumer devices</a:t>
            </a:r>
          </a:p>
        </p:txBody>
      </p:sp>
    </p:spTree>
    <p:extLst>
      <p:ext uri="{BB962C8B-B14F-4D97-AF65-F5344CB8AC3E}">
        <p14:creationId xmlns:p14="http://schemas.microsoft.com/office/powerpoint/2010/main" val="27185564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9|5.2|1.7"/>
</p:tagLst>
</file>

<file path=ppt/tags/tag2.xml><?xml version="1.0" encoding="utf-8"?>
<p:tagLst xmlns:a="http://schemas.openxmlformats.org/drawingml/2006/main" xmlns:r="http://schemas.openxmlformats.org/officeDocument/2006/relationships" xmlns:p="http://schemas.openxmlformats.org/presentationml/2006/main">
  <p:tag name="TIMING" val="|4.5|0.7|1|6.4|2.9|2.7"/>
</p:tagLst>
</file>

<file path=ppt/tags/tag3.xml><?xml version="1.0" encoding="utf-8"?>
<p:tagLst xmlns:a="http://schemas.openxmlformats.org/drawingml/2006/main" xmlns:r="http://schemas.openxmlformats.org/officeDocument/2006/relationships" xmlns:p="http://schemas.openxmlformats.org/presentationml/2006/main">
  <p:tag name="TIMING" val="|2.2|4.6|8.2|3.6"/>
</p:tagLst>
</file>

<file path=ppt/tags/tag4.xml><?xml version="1.0" encoding="utf-8"?>
<p:tagLst xmlns:a="http://schemas.openxmlformats.org/drawingml/2006/main" xmlns:r="http://schemas.openxmlformats.org/officeDocument/2006/relationships" xmlns:p="http://schemas.openxmlformats.org/presentationml/2006/main">
  <p:tag name="TIMING" val="|5.6|1.4|3.1|5.3"/>
</p:tagLst>
</file>

<file path=ppt/theme/_rels/theme35.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4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5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6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8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9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9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9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25.xml><?xml version="1.0" encoding="utf-8"?>
<a:theme xmlns:a="http://schemas.openxmlformats.org/drawingml/2006/main" name="98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1_Office 테마">
  <a:themeElements>
    <a:clrScheme name="기본">
      <a:dk1>
        <a:sysClr val="windowText" lastClr="000000"/>
      </a:dk1>
      <a:lt1>
        <a:sysClr val="window" lastClr="FFFFFF"/>
      </a:lt1>
      <a:dk2>
        <a:srgbClr val="1B6AA3"/>
      </a:dk2>
      <a:lt2>
        <a:srgbClr val="FFFFFF"/>
      </a:lt2>
      <a:accent1>
        <a:srgbClr val="5DA5DA"/>
      </a:accent1>
      <a:accent2>
        <a:srgbClr val="FAA43A"/>
      </a:accent2>
      <a:accent3>
        <a:srgbClr val="60BD68"/>
      </a:accent3>
      <a:accent4>
        <a:srgbClr val="F17CB0"/>
      </a:accent4>
      <a:accent5>
        <a:srgbClr val="B2912F"/>
      </a:accent5>
      <a:accent6>
        <a:srgbClr val="307D99"/>
      </a:accent6>
      <a:hlink>
        <a:srgbClr val="0563C1"/>
      </a:hlink>
      <a:folHlink>
        <a:srgbClr val="954F72"/>
      </a:folHlink>
    </a:clrScheme>
    <a:fontScheme name="Calibri - 나눔고딕">
      <a:majorFont>
        <a:latin typeface="Calibri"/>
        <a:ea typeface="나눔고딕"/>
        <a:cs typeface=""/>
      </a:majorFont>
      <a:minorFont>
        <a:latin typeface="Calibri"/>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13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14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14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3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31.xml><?xml version="1.0" encoding="utf-8"?>
<a:theme xmlns:a="http://schemas.openxmlformats.org/drawingml/2006/main" name="15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15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15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Title &amp; Bullets">
  <a:themeElements>
    <a:clrScheme name="">
      <a:dk1>
        <a:srgbClr val="000000"/>
      </a:dk1>
      <a:lt1>
        <a:srgbClr val="FFFFFF"/>
      </a:lt1>
      <a:dk2>
        <a:srgbClr val="000000"/>
      </a:dk2>
      <a:lt2>
        <a:srgbClr val="000000"/>
      </a:lt2>
      <a:accent1>
        <a:srgbClr val="FFFFFF"/>
      </a:accent1>
      <a:accent2>
        <a:srgbClr val="333399"/>
      </a:accent2>
      <a:accent3>
        <a:srgbClr val="FFFFFF"/>
      </a:accent3>
      <a:accent4>
        <a:srgbClr val="000000"/>
      </a:accent4>
      <a:accent5>
        <a:srgbClr val="FFFFFF"/>
      </a:accent5>
      <a:accent6>
        <a:srgbClr val="2D2D8A"/>
      </a:accent6>
      <a:hlink>
        <a:srgbClr val="009999"/>
      </a:hlink>
      <a:folHlink>
        <a:srgbClr val="99CC00"/>
      </a:folHlink>
    </a:clrScheme>
    <a:fontScheme name="Title &amp; Bullets">
      <a:majorFont>
        <a:latin typeface="Myriad Pro Bold Cond"/>
        <a:ea typeface="ヒラギノ角ゴ ProN W6"/>
        <a:cs typeface="ヒラギノ角ゴ ProN W6"/>
      </a:majorFont>
      <a:minorFont>
        <a:latin typeface="Myriad Pro Bold Cond"/>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6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1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1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safari">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afari" id="{1E4A3212-A6D8-EB49-8049-412E3186FEB9}" vid="{93387931-C767-9D4F-BD0F-4952975219FD}"/>
    </a:ext>
  </a:extLst>
</a:theme>
</file>

<file path=ppt/theme/theme39.xml><?xml version="1.0" encoding="utf-8"?>
<a:theme xmlns:a="http://schemas.openxmlformats.org/drawingml/2006/main" name="15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5_Ed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gn="just">
          <a:defRPr sz="400" b="1" dirty="0">
            <a:solidFill>
              <a:schemeClr val="bg2"/>
            </a:solidFill>
            <a:latin typeface="europa"/>
          </a:defRPr>
        </a:defPPr>
      </a:lstStyle>
    </a:sp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1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4_sesha-theme">
  <a:themeElements>
    <a:clrScheme name="Custom 1">
      <a:dk1>
        <a:sysClr val="windowText" lastClr="000000"/>
      </a:dk1>
      <a:lt1>
        <a:sysClr val="window" lastClr="FFFFFF"/>
      </a:lt1>
      <a:dk2>
        <a:srgbClr val="1F497D"/>
      </a:dk2>
      <a:lt2>
        <a:srgbClr val="EEECE1"/>
      </a:lt2>
      <a:accent1>
        <a:srgbClr val="FDC600"/>
      </a:accent1>
      <a:accent2>
        <a:srgbClr val="C00000"/>
      </a:accent2>
      <a:accent3>
        <a:srgbClr val="0061FF"/>
      </a:accent3>
      <a:accent4>
        <a:srgbClr val="3C3C3C"/>
      </a:accent4>
      <a:accent5>
        <a:srgbClr val="00B3B3"/>
      </a:accent5>
      <a:accent6>
        <a:srgbClr val="777777"/>
      </a:accent6>
      <a:hlink>
        <a:srgbClr val="0000FF"/>
      </a:hlink>
      <a:folHlink>
        <a:srgbClr val="800080"/>
      </a:folHlink>
    </a:clrScheme>
    <a:fontScheme name="Urban Pop">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3200" b="1" dirty="0" smtClean="0">
            <a:effectLst>
              <a:outerShdw blurRad="38100" dist="38100" dir="2700000" algn="tl">
                <a:srgbClr val="000000">
                  <a:alpha val="43137"/>
                </a:srgbClr>
              </a:outerShdw>
            </a:effectLst>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tx1">
              <a:lumMod val="75000"/>
              <a:lumOff val="25000"/>
            </a:schemeClr>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ctr">
          <a:defRPr sz="2800" b="1" dirty="0" smtClean="0">
            <a:solidFill>
              <a:schemeClr val="tx1">
                <a:lumMod val="75000"/>
                <a:lumOff val="25000"/>
              </a:schemeClr>
            </a:solidFill>
          </a:defRPr>
        </a:defPPr>
      </a:lstStyle>
    </a:txDef>
  </a:objectDefaults>
  <a:extraClrSchemeLst/>
</a:theme>
</file>

<file path=ppt/theme/theme44.xml><?xml version="1.0" encoding="utf-8"?>
<a:theme xmlns:a="http://schemas.openxmlformats.org/drawingml/2006/main" name="1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1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1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4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1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99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13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2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15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6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2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2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100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2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4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8_Ed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101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2.xml><?xml version="1.0" encoding="utf-8"?>
<a:theme xmlns:a="http://schemas.openxmlformats.org/drawingml/2006/main" name="1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1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4.xml><?xml version="1.0" encoding="utf-8"?>
<a:theme xmlns:a="http://schemas.openxmlformats.org/drawingml/2006/main" name="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65.xml><?xml version="1.0" encoding="utf-8"?>
<a:theme xmlns:a="http://schemas.openxmlformats.org/drawingml/2006/main" name="2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6.xml><?xml version="1.0" encoding="utf-8"?>
<a:theme xmlns:a="http://schemas.openxmlformats.org/drawingml/2006/main" name="8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7.xml><?xml version="1.0" encoding="utf-8"?>
<a:theme xmlns:a="http://schemas.openxmlformats.org/drawingml/2006/main" name="1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8.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9.xml><?xml version="1.0" encoding="utf-8"?>
<a:theme xmlns:a="http://schemas.openxmlformats.org/drawingml/2006/main" name="31_Edge">
  <a:themeElements>
    <a:clrScheme name="Custom 4">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0432FF"/>
      </a:hlink>
      <a:folHlink>
        <a:srgbClr val="0432FF"/>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Office Theme">
  <a:themeElements>
    <a:clrScheme name="Custom 7">
      <a:dk1>
        <a:srgbClr val="990000"/>
      </a:dk1>
      <a:lt1>
        <a:srgbClr val="FFFFFF"/>
      </a:lt1>
      <a:dk2>
        <a:srgbClr val="FFFFFF"/>
      </a:dk2>
      <a:lt2>
        <a:srgbClr val="FFFFFF"/>
      </a:lt2>
      <a:accent1>
        <a:srgbClr val="606060"/>
      </a:accent1>
      <a:accent2>
        <a:srgbClr val="A9A9A9"/>
      </a:accent2>
      <a:accent3>
        <a:srgbClr val="CCCCCC"/>
      </a:accent3>
      <a:accent4>
        <a:srgbClr val="990000"/>
      </a:accent4>
      <a:accent5>
        <a:srgbClr val="000000"/>
      </a:accent5>
      <a:accent6>
        <a:srgbClr val="969696"/>
      </a:accent6>
      <a:hlink>
        <a:srgbClr val="990000"/>
      </a:hlink>
      <a:folHlink>
        <a:srgbClr val="AEAE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0.xml><?xml version="1.0" encoding="utf-8"?>
<a:theme xmlns:a="http://schemas.openxmlformats.org/drawingml/2006/main" name="3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1.xml><?xml version="1.0" encoding="utf-8"?>
<a:theme xmlns:a="http://schemas.openxmlformats.org/drawingml/2006/main" name="3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2.xml><?xml version="1.0" encoding="utf-8"?>
<a:theme xmlns:a="http://schemas.openxmlformats.org/drawingml/2006/main" name="1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3.xml><?xml version="1.0" encoding="utf-8"?>
<a:theme xmlns:a="http://schemas.openxmlformats.org/drawingml/2006/main" name="3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5.xml><?xml version="1.0" encoding="utf-8"?>
<a:theme xmlns:a="http://schemas.openxmlformats.org/drawingml/2006/main" name="5_sesha-theme">
  <a:themeElements>
    <a:clrScheme name="Custom 1">
      <a:dk1>
        <a:sysClr val="windowText" lastClr="000000"/>
      </a:dk1>
      <a:lt1>
        <a:sysClr val="window" lastClr="FFFFFF"/>
      </a:lt1>
      <a:dk2>
        <a:srgbClr val="1F497D"/>
      </a:dk2>
      <a:lt2>
        <a:srgbClr val="EEECE1"/>
      </a:lt2>
      <a:accent1>
        <a:srgbClr val="FDC600"/>
      </a:accent1>
      <a:accent2>
        <a:srgbClr val="C00000"/>
      </a:accent2>
      <a:accent3>
        <a:srgbClr val="0061FF"/>
      </a:accent3>
      <a:accent4>
        <a:srgbClr val="3C3C3C"/>
      </a:accent4>
      <a:accent5>
        <a:srgbClr val="00B3B3"/>
      </a:accent5>
      <a:accent6>
        <a:srgbClr val="777777"/>
      </a:accent6>
      <a:hlink>
        <a:srgbClr val="0000FF"/>
      </a:hlink>
      <a:folHlink>
        <a:srgbClr val="800080"/>
      </a:folHlink>
    </a:clrScheme>
    <a:fontScheme name="Urban Pop">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3200" b="1" dirty="0" smtClean="0">
            <a:effectLst>
              <a:outerShdw blurRad="38100" dist="38100" dir="2700000" algn="tl">
                <a:srgbClr val="000000">
                  <a:alpha val="43137"/>
                </a:srgbClr>
              </a:outerShdw>
            </a:effectLst>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tx1">
              <a:lumMod val="75000"/>
              <a:lumOff val="25000"/>
            </a:schemeClr>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ctr">
          <a:defRPr sz="2800" b="1" dirty="0" smtClean="0">
            <a:solidFill>
              <a:schemeClr val="tx1">
                <a:lumMod val="75000"/>
                <a:lumOff val="25000"/>
              </a:schemeClr>
            </a:solidFill>
          </a:defRPr>
        </a:defPPr>
      </a:lstStyle>
    </a:txDef>
  </a:objectDefaults>
  <a:extraClrSchemeLst/>
</a:theme>
</file>

<file path=ppt/theme/theme76.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7.xml><?xml version="1.0" encoding="utf-8"?>
<a:theme xmlns:a="http://schemas.openxmlformats.org/drawingml/2006/main" name="4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8.xml><?xml version="1.0" encoding="utf-8"?>
<a:theme xmlns:a="http://schemas.openxmlformats.org/drawingml/2006/main" name="2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9.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ill Sans MT">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4925" cap="rnd">
          <a:solidFill>
            <a:schemeClr val="tx2"/>
          </a:solidFill>
          <a:tailEnd type="arrow" w="lg" len="lg"/>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8.xml><?xml version="1.0" encoding="utf-8"?>
<a:theme xmlns:a="http://schemas.openxmlformats.org/drawingml/2006/main" name="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0.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2.xml><?xml version="1.0" encoding="utf-8"?>
<a:theme xmlns:a="http://schemas.openxmlformats.org/drawingml/2006/main" name="1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3.xml><?xml version="1.0" encoding="utf-8"?>
<a:theme xmlns:a="http://schemas.openxmlformats.org/drawingml/2006/main" name="1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4.xml><?xml version="1.0" encoding="utf-8"?>
<a:theme xmlns:a="http://schemas.openxmlformats.org/drawingml/2006/main" name="2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5.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6.xml><?xml version="1.0" encoding="utf-8"?>
<a:theme xmlns:a="http://schemas.openxmlformats.org/drawingml/2006/main" name="2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stech_template_jisung" id="{E787BF74-58FC-BA4F-9E83-D43BB312284F}" vid="{D903774B-4720-AE4C-9DF5-7CB3ABA7BBC8}"/>
    </a:ext>
  </a:extLst>
</a:theme>
</file>

<file path=ppt/theme/theme8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기본">
    <a:dk1>
      <a:sysClr val="windowText" lastClr="000000"/>
    </a:dk1>
    <a:lt1>
      <a:sysClr val="window" lastClr="FFFFFF"/>
    </a:lt1>
    <a:dk2>
      <a:srgbClr val="1B6AA3"/>
    </a:dk2>
    <a:lt2>
      <a:srgbClr val="FFFFFF"/>
    </a:lt2>
    <a:accent1>
      <a:srgbClr val="5DA5DA"/>
    </a:accent1>
    <a:accent2>
      <a:srgbClr val="FAA43A"/>
    </a:accent2>
    <a:accent3>
      <a:srgbClr val="60BD68"/>
    </a:accent3>
    <a:accent4>
      <a:srgbClr val="F17CB0"/>
    </a:accent4>
    <a:accent5>
      <a:srgbClr val="B2912F"/>
    </a:accent5>
    <a:accent6>
      <a:srgbClr val="307D99"/>
    </a:accent6>
    <a:hlink>
      <a:srgbClr val="0563C1"/>
    </a:hlink>
    <a:folHlink>
      <a:srgbClr val="954F72"/>
    </a:folHlink>
  </a:clrScheme>
  <a:fontScheme name="Calibri - 나눔고딕">
    <a:majorFont>
      <a:latin typeface="Calibri"/>
      <a:ea typeface="나눔고딕"/>
      <a:cs typeface=""/>
    </a:majorFont>
    <a:minorFont>
      <a:latin typeface="Calibri"/>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기본">
    <a:dk1>
      <a:sysClr val="windowText" lastClr="000000"/>
    </a:dk1>
    <a:lt1>
      <a:sysClr val="window" lastClr="FFFFFF"/>
    </a:lt1>
    <a:dk2>
      <a:srgbClr val="1B6AA3"/>
    </a:dk2>
    <a:lt2>
      <a:srgbClr val="FFFFFF"/>
    </a:lt2>
    <a:accent1>
      <a:srgbClr val="5DA5DA"/>
    </a:accent1>
    <a:accent2>
      <a:srgbClr val="FAA43A"/>
    </a:accent2>
    <a:accent3>
      <a:srgbClr val="60BD68"/>
    </a:accent3>
    <a:accent4>
      <a:srgbClr val="F17CB0"/>
    </a:accent4>
    <a:accent5>
      <a:srgbClr val="B2912F"/>
    </a:accent5>
    <a:accent6>
      <a:srgbClr val="307D99"/>
    </a:accent6>
    <a:hlink>
      <a:srgbClr val="0563C1"/>
    </a:hlink>
    <a:folHlink>
      <a:srgbClr val="954F72"/>
    </a:folHlink>
  </a:clrScheme>
  <a:fontScheme name="Calibri - 나눔고딕">
    <a:majorFont>
      <a:latin typeface="Calibri"/>
      <a:ea typeface="나눔고딕"/>
      <a:cs typeface=""/>
    </a:majorFont>
    <a:minorFont>
      <a:latin typeface="Calibri"/>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Custom 1">
    <a:dk1>
      <a:sysClr val="windowText" lastClr="000000"/>
    </a:dk1>
    <a:lt1>
      <a:sysClr val="window" lastClr="FFFFFF"/>
    </a:lt1>
    <a:dk2>
      <a:srgbClr val="1F497D"/>
    </a:dk2>
    <a:lt2>
      <a:srgbClr val="EEECE1"/>
    </a:lt2>
    <a:accent1>
      <a:srgbClr val="FDC600"/>
    </a:accent1>
    <a:accent2>
      <a:srgbClr val="C00000"/>
    </a:accent2>
    <a:accent3>
      <a:srgbClr val="0061FF"/>
    </a:accent3>
    <a:accent4>
      <a:srgbClr val="3C3C3C"/>
    </a:accent4>
    <a:accent5>
      <a:srgbClr val="00B3B3"/>
    </a:accent5>
    <a:accent6>
      <a:srgbClr val="777777"/>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333956</TotalTime>
  <Words>20119</Words>
  <Application>Microsoft Macintosh PowerPoint</Application>
  <PresentationFormat>On-screen Show (4:3)</PresentationFormat>
  <Paragraphs>3168</Paragraphs>
  <Slides>279</Slides>
  <Notes>74</Notes>
  <HiddenSlides>0</HiddenSlides>
  <MMClips>0</MMClips>
  <ScaleCrop>false</ScaleCrop>
  <HeadingPairs>
    <vt:vector size="8" baseType="variant">
      <vt:variant>
        <vt:lpstr>Fonts Used</vt:lpstr>
      </vt:variant>
      <vt:variant>
        <vt:i4>34</vt:i4>
      </vt:variant>
      <vt:variant>
        <vt:lpstr>Theme</vt:lpstr>
      </vt:variant>
      <vt:variant>
        <vt:i4>86</vt:i4>
      </vt:variant>
      <vt:variant>
        <vt:lpstr>Embedded OLE Servers</vt:lpstr>
      </vt:variant>
      <vt:variant>
        <vt:i4>1</vt:i4>
      </vt:variant>
      <vt:variant>
        <vt:lpstr>Slide Titles</vt:lpstr>
      </vt:variant>
      <vt:variant>
        <vt:i4>279</vt:i4>
      </vt:variant>
    </vt:vector>
  </HeadingPairs>
  <TitlesOfParts>
    <vt:vector size="400" baseType="lpstr">
      <vt:lpstr>europa</vt:lpstr>
      <vt:lpstr>medium-content-sans-serif-font</vt:lpstr>
      <vt:lpstr>Myriad Pro Bold Cond</vt:lpstr>
      <vt:lpstr>System Font Regular</vt:lpstr>
      <vt:lpstr>Apple Symbols</vt:lpstr>
      <vt:lpstr>Arial</vt:lpstr>
      <vt:lpstr>Arial</vt:lpstr>
      <vt:lpstr>Arial Black</vt:lpstr>
      <vt:lpstr>Arial Narrow</vt:lpstr>
      <vt:lpstr>Arial Rounded MT Bold</vt:lpstr>
      <vt:lpstr>Avenir Next</vt:lpstr>
      <vt:lpstr>Avenir Next Demi Bold</vt:lpstr>
      <vt:lpstr>Avenir Next Medium</vt:lpstr>
      <vt:lpstr>Calibri</vt:lpstr>
      <vt:lpstr>Calibri Light</vt:lpstr>
      <vt:lpstr>Cambria</vt:lpstr>
      <vt:lpstr>Cambria Math</vt:lpstr>
      <vt:lpstr>Candara</vt:lpstr>
      <vt:lpstr>Chalkduster</vt:lpstr>
      <vt:lpstr>Corbel</vt:lpstr>
      <vt:lpstr>Courier New</vt:lpstr>
      <vt:lpstr>Futura Medium</vt:lpstr>
      <vt:lpstr>Garamond</vt:lpstr>
      <vt:lpstr>Gill Sans</vt:lpstr>
      <vt:lpstr>Gill Sans MT</vt:lpstr>
      <vt:lpstr>Helvetica Neue</vt:lpstr>
      <vt:lpstr>Lucida Grande</vt:lpstr>
      <vt:lpstr>Lucida Sans</vt:lpstr>
      <vt:lpstr>Segoe UI</vt:lpstr>
      <vt:lpstr>Tahoma</vt:lpstr>
      <vt:lpstr>Times New Roman</vt:lpstr>
      <vt:lpstr>Twentieth Century</vt:lpstr>
      <vt:lpstr>Verdana</vt:lpstr>
      <vt:lpstr>Wingdings</vt:lpstr>
      <vt:lpstr>Edge</vt:lpstr>
      <vt:lpstr>1_Edge</vt:lpstr>
      <vt:lpstr>3_Edge</vt:lpstr>
      <vt:lpstr>4_Edge</vt:lpstr>
      <vt:lpstr>6_Edge</vt:lpstr>
      <vt:lpstr>8_Edge</vt:lpstr>
      <vt:lpstr>2_Office Theme</vt:lpstr>
      <vt:lpstr>9_Edge</vt:lpstr>
      <vt:lpstr>17_Edge</vt:lpstr>
      <vt:lpstr>13_Edge</vt:lpstr>
      <vt:lpstr>23_Edge</vt:lpstr>
      <vt:lpstr>35_Edge</vt:lpstr>
      <vt:lpstr>39_Edge</vt:lpstr>
      <vt:lpstr>49_Edge</vt:lpstr>
      <vt:lpstr>56_Edge</vt:lpstr>
      <vt:lpstr>57_Edge</vt:lpstr>
      <vt:lpstr>58_Edge</vt:lpstr>
      <vt:lpstr>59_Edge</vt:lpstr>
      <vt:lpstr>64_Edge</vt:lpstr>
      <vt:lpstr>85_Edge</vt:lpstr>
      <vt:lpstr>90_Edge</vt:lpstr>
      <vt:lpstr>91_Edge</vt:lpstr>
      <vt:lpstr>95_Edge</vt:lpstr>
      <vt:lpstr>1_Metropolitan_bullet</vt:lpstr>
      <vt:lpstr>98_Edge</vt:lpstr>
      <vt:lpstr>1_Office 테마</vt:lpstr>
      <vt:lpstr>136_Edge</vt:lpstr>
      <vt:lpstr>144_Edge</vt:lpstr>
      <vt:lpstr>148_Edge</vt:lpstr>
      <vt:lpstr>3_Metropolitan_bullet</vt:lpstr>
      <vt:lpstr>151_Edge</vt:lpstr>
      <vt:lpstr>152_Edge</vt:lpstr>
      <vt:lpstr>154_Edge</vt:lpstr>
      <vt:lpstr>4_Office Theme</vt:lpstr>
      <vt:lpstr>Title &amp; Bullets</vt:lpstr>
      <vt:lpstr>156_Edge</vt:lpstr>
      <vt:lpstr>159_Edge</vt:lpstr>
      <vt:lpstr>safari</vt:lpstr>
      <vt:lpstr>153_Edge</vt:lpstr>
      <vt:lpstr>5_Edge</vt:lpstr>
      <vt:lpstr>7_Edge</vt:lpstr>
      <vt:lpstr>18_Edge</vt:lpstr>
      <vt:lpstr>4_sesha-theme</vt:lpstr>
      <vt:lpstr>19_Edge</vt:lpstr>
      <vt:lpstr>11_Edge</vt:lpstr>
      <vt:lpstr>14_Edge</vt:lpstr>
      <vt:lpstr>2_Edge</vt:lpstr>
      <vt:lpstr>40_Edge</vt:lpstr>
      <vt:lpstr>15_Edge</vt:lpstr>
      <vt:lpstr>99_Edge</vt:lpstr>
      <vt:lpstr>137_Edge</vt:lpstr>
      <vt:lpstr>24_Edge</vt:lpstr>
      <vt:lpstr>155_Edge</vt:lpstr>
      <vt:lpstr>62_Edge</vt:lpstr>
      <vt:lpstr>27_Edge</vt:lpstr>
      <vt:lpstr>28_Edge</vt:lpstr>
      <vt:lpstr>100_Edge</vt:lpstr>
      <vt:lpstr>29_Edge</vt:lpstr>
      <vt:lpstr>41_Edge</vt:lpstr>
      <vt:lpstr>101_Edge</vt:lpstr>
      <vt:lpstr>1_Office Theme</vt:lpstr>
      <vt:lpstr>16_Edge</vt:lpstr>
      <vt:lpstr>12_Edge</vt:lpstr>
      <vt:lpstr>Metropolitan_bullet</vt:lpstr>
      <vt:lpstr>25_Edge</vt:lpstr>
      <vt:lpstr>8_Office Theme</vt:lpstr>
      <vt:lpstr>157_Edge</vt:lpstr>
      <vt:lpstr>3_Office Theme</vt:lpstr>
      <vt:lpstr>31_Edge</vt:lpstr>
      <vt:lpstr>30_Edge</vt:lpstr>
      <vt:lpstr>33_Edge</vt:lpstr>
      <vt:lpstr>12_Office Theme</vt:lpstr>
      <vt:lpstr>34_Edge</vt:lpstr>
      <vt:lpstr>Office Theme</vt:lpstr>
      <vt:lpstr>5_sesha-theme</vt:lpstr>
      <vt:lpstr>5_Office Theme</vt:lpstr>
      <vt:lpstr>43_Edge</vt:lpstr>
      <vt:lpstr>26_Edge</vt:lpstr>
      <vt:lpstr>14_Office Theme</vt:lpstr>
      <vt:lpstr>6_Office Theme</vt:lpstr>
      <vt:lpstr>Custom Design</vt:lpstr>
      <vt:lpstr>15_Office Theme</vt:lpstr>
      <vt:lpstr>16_Office Theme</vt:lpstr>
      <vt:lpstr>22_Edge</vt:lpstr>
      <vt:lpstr>7_Office Theme</vt:lpstr>
      <vt:lpstr>21_Office Theme</vt:lpstr>
      <vt:lpstr>Visio</vt:lpstr>
      <vt:lpstr>Memory-Centric Computing</vt:lpstr>
      <vt:lpstr>The Problem</vt:lpstr>
      <vt:lpstr>Data is Key for AI, ML, Genomics, …</vt:lpstr>
      <vt:lpstr>Huge Demand for Performance &amp; Efficiency</vt:lpstr>
      <vt:lpstr>Data is Key for Future Workloads</vt:lpstr>
      <vt:lpstr>Data Overwhelms Modern Machines </vt:lpstr>
      <vt:lpstr>PowerPoint Presentation</vt:lpstr>
      <vt:lpstr>PowerPoint Presentation</vt:lpstr>
      <vt:lpstr>Data is Key for Future Workloads</vt:lpstr>
      <vt:lpstr>PowerPoint Presentation</vt:lpstr>
      <vt:lpstr>Data Overwhelms Modern Machines …</vt:lpstr>
      <vt:lpstr>A Computing System</vt:lpstr>
      <vt:lpstr>Perils of Processor-Centric Design</vt:lpstr>
      <vt:lpstr>A Solution: Deeper and Larger Memory Hierarchies</vt:lpstr>
      <vt:lpstr>AMD’s 3D Last Level Cache (2021)</vt:lpstr>
      <vt:lpstr>Deeper and Larger Memory Hierarchies</vt:lpstr>
      <vt:lpstr>Deeper and Larger Memory Hierarchies</vt:lpstr>
      <vt:lpstr>PowerPoint Presentation</vt:lpstr>
      <vt:lpstr>Data Movement Overwhelms Accelerators</vt:lpstr>
      <vt:lpstr>The Problem</vt:lpstr>
      <vt:lpstr>The Problem</vt:lpstr>
      <vt:lpstr>Today’s Computing Systems</vt:lpstr>
      <vt:lpstr>Yet …</vt:lpstr>
      <vt:lpstr>The Performance Perspective</vt:lpstr>
      <vt:lpstr>The Performance Perspective (Today)</vt:lpstr>
      <vt:lpstr>The Performance Perspective (Today)</vt:lpstr>
      <vt:lpstr>Perils of Processor-Centric Design</vt:lpstr>
      <vt:lpstr>The Energy Perspective</vt:lpstr>
      <vt:lpstr>Data Movement vs. Computation Energy</vt:lpstr>
      <vt:lpstr>Data Movement vs. Computation Energy</vt:lpstr>
      <vt:lpstr>Data Movement vs. Computation Energy</vt:lpstr>
      <vt:lpstr>We Do Not Want to Move Data!</vt:lpstr>
      <vt:lpstr>We Need A Paradigm Shift To …</vt:lpstr>
      <vt:lpstr>Axiom</vt:lpstr>
      <vt:lpstr>How to Handle Data Well</vt:lpstr>
      <vt:lpstr>Corollaries: Computing Systems Today …</vt:lpstr>
      <vt:lpstr>Architectures for Intelligent Machines</vt:lpstr>
      <vt:lpstr>A Blueprint for Fundamentally Better Architectures</vt:lpstr>
      <vt:lpstr>We Need to Revisit the Entire Stack</vt:lpstr>
      <vt:lpstr>Data-Centric (Memory-Centric) Architectures</vt:lpstr>
      <vt:lpstr>Data-Centric Architectures: Properties</vt:lpstr>
      <vt:lpstr>Processing Data           Where It Makes Sense</vt:lpstr>
      <vt:lpstr>Process Data Where It Makes Sense </vt:lpstr>
      <vt:lpstr>We Need to Think Differently from the Past Approaches</vt:lpstr>
      <vt:lpstr>Mindset: Memory as an Accelerator</vt:lpstr>
      <vt:lpstr>Processing in Memory: An Old Idea (I)</vt:lpstr>
      <vt:lpstr>Processing in Memory: An Old Idea (II)</vt:lpstr>
      <vt:lpstr>Processing in Memory: An Old Idea (III)</vt:lpstr>
      <vt:lpstr>Why In-Memory Computation Today?</vt:lpstr>
      <vt:lpstr>Processing-in-Memory Landscape Today</vt:lpstr>
      <vt:lpstr>Memory Scaling Issues Are Real</vt:lpstr>
      <vt:lpstr>A Curious Phenomenon [Kim et al., ISCA 2014]</vt:lpstr>
      <vt:lpstr>PowerPoint Presentation</vt:lpstr>
      <vt:lpstr>Modern Memory is Prone to Disturbance Errors</vt:lpstr>
      <vt:lpstr>Most DRAM Modules Are Vulnerable</vt:lpstr>
      <vt:lpstr>The RowHammer Vulnerability</vt:lpstr>
      <vt:lpstr>RowHammer [ISCA 2014]</vt:lpstr>
      <vt:lpstr>Memory Scaling Issues Are Real</vt:lpstr>
      <vt:lpstr>Memory Scaling Issues Are Real</vt:lpstr>
      <vt:lpstr>The Story of RowHammer Tutorial …</vt:lpstr>
      <vt:lpstr>10 Years of RowHammer in 20 Minutes</vt:lpstr>
      <vt:lpstr>Latest RowHammer Lecture</vt:lpstr>
      <vt:lpstr>The Push from Circuits and Devices</vt:lpstr>
      <vt:lpstr>An Example Intelligent Controller</vt:lpstr>
      <vt:lpstr>Industry’s Intelligent DRAM Controllers (I)</vt:lpstr>
      <vt:lpstr>Industry’s Intelligent DRAM Controllers (II)</vt:lpstr>
      <vt:lpstr>Industry’s Intelligent DRAM Controllers (III)</vt:lpstr>
      <vt:lpstr>Industry’s Intelligent DRAM Controllers (IV)</vt:lpstr>
      <vt:lpstr>Are We Now BitFlip Free?</vt:lpstr>
      <vt:lpstr>RowPress [ISCA 2023]</vt:lpstr>
      <vt:lpstr>Emerging Memories Also Need Intelligent Controllers</vt:lpstr>
      <vt:lpstr>Industry Is Writing Papers About It, Too</vt:lpstr>
      <vt:lpstr>Call for Intelligent Memory Controllers</vt:lpstr>
      <vt:lpstr>The Takeaway</vt:lpstr>
      <vt:lpstr>Three Key Systems &amp; Application Trends</vt:lpstr>
      <vt:lpstr>Challenge and Opportunity for Future</vt:lpstr>
      <vt:lpstr>Goal: Processing Inside Memory</vt:lpstr>
      <vt:lpstr>PIM Review and Open Problems</vt:lpstr>
      <vt:lpstr>Processing in Memory:   Two Approaches</vt:lpstr>
      <vt:lpstr>Two PIM Approaches</vt:lpstr>
      <vt:lpstr>Processing in Memory:   Two Approaches</vt:lpstr>
      <vt:lpstr>Accelerating In-Memory Graph Processing</vt:lpstr>
      <vt:lpstr>Key Bottlenecks in Graph Processing</vt:lpstr>
      <vt:lpstr>Opportunity: 3D-Stacked Logic+Memory</vt:lpstr>
      <vt:lpstr>Tesseract System for Graph Processing</vt:lpstr>
      <vt:lpstr>Tesseract System for Graph Processing</vt:lpstr>
      <vt:lpstr>Tesseract System for Graph Processing</vt:lpstr>
      <vt:lpstr>Evaluated Systems</vt:lpstr>
      <vt:lpstr>Tesseract Graph Processing Performance</vt:lpstr>
      <vt:lpstr>Tesseract Graph Processing System Energy</vt:lpstr>
      <vt:lpstr>More on Tesseract</vt:lpstr>
      <vt:lpstr>In-Storage Genomic Data Filtering [ASPLOS 2022] </vt:lpstr>
      <vt:lpstr>Genome Sequence Analysis</vt:lpstr>
      <vt:lpstr>Compute-Centric Accelerators</vt:lpstr>
      <vt:lpstr>Key Idea: In-Storage Filtering</vt:lpstr>
      <vt:lpstr>GenStore</vt:lpstr>
      <vt:lpstr>In-Storage Genomic Data Filtering [ASPLOS 2022] </vt:lpstr>
      <vt:lpstr>Google Workloads  for Consumer Devices: Mitigating Data Movement Bottlenecks</vt:lpstr>
      <vt:lpstr>Consumer Devices</vt:lpstr>
      <vt:lpstr>Popular Consumer Workloads</vt:lpstr>
      <vt:lpstr>Energy Cost of Data Movement</vt:lpstr>
      <vt:lpstr>Using PIM to Reduce Data Movement</vt:lpstr>
      <vt:lpstr>Workload Analysis</vt:lpstr>
      <vt:lpstr>TensorFlow Mobile</vt:lpstr>
      <vt:lpstr>Normalized Energy </vt:lpstr>
      <vt:lpstr>Normalized Runtime</vt:lpstr>
      <vt:lpstr>More on PIM for Mobile Devices</vt:lpstr>
      <vt:lpstr>Accelerating GPU Execution with PIM (I)</vt:lpstr>
      <vt:lpstr>Accelerating GPU Execution with PIM (II)</vt:lpstr>
      <vt:lpstr>Accelerating Linked Data Structures</vt:lpstr>
      <vt:lpstr>Accelerating Dependent Cache Misses</vt:lpstr>
      <vt:lpstr>Accelerating Runahead Execution </vt:lpstr>
      <vt:lpstr>Accelerating Climate Modeling</vt:lpstr>
      <vt:lpstr>Accelerating Approximate String Matching</vt:lpstr>
      <vt:lpstr>Accelerating Sequence-to-Graph Mapping</vt:lpstr>
      <vt:lpstr>Accelerating Basecalling + Read Mapping</vt:lpstr>
      <vt:lpstr>Accelerating Time Series Analysis</vt:lpstr>
      <vt:lpstr>Accelerating Graph Pattern Mining</vt:lpstr>
      <vt:lpstr>Accelerating HTAP Database Systems</vt:lpstr>
      <vt:lpstr>Accelerating Neural Network Inference</vt:lpstr>
      <vt:lpstr>Google Neural Network Models for Edge Devices:  Analyzing and Mitigating  Machine Learning Inference Bottlenecks</vt:lpstr>
      <vt:lpstr>Executive Summary</vt:lpstr>
      <vt:lpstr>Google Edge Neural Network Models</vt:lpstr>
      <vt:lpstr>Diversity Across the Models</vt:lpstr>
      <vt:lpstr>Diversity Within the Models</vt:lpstr>
      <vt:lpstr>Mensa High-Level Overview</vt:lpstr>
      <vt:lpstr>Identifying Layer Families</vt:lpstr>
      <vt:lpstr>Mensa: Energy Reduction</vt:lpstr>
      <vt:lpstr>Mensa:  Throughput Improvement</vt:lpstr>
      <vt:lpstr>Mensa: Highly-Efficient ML Inference</vt:lpstr>
      <vt:lpstr>Accelerating Data-Intensive Workloads</vt:lpstr>
      <vt:lpstr>FPGA-based Processing Near Memory</vt:lpstr>
      <vt:lpstr>Eliminating the Adoption Barriers</vt:lpstr>
      <vt:lpstr>Processing-in-Memory Landscape Today</vt:lpstr>
      <vt:lpstr>UPMEM Processing-in-DRAM Engine (2019)</vt:lpstr>
      <vt:lpstr>UPMEM Memory Modules</vt:lpstr>
      <vt:lpstr>2,560-DPU Processing-in-Memory System</vt:lpstr>
      <vt:lpstr>More on the UPMEM PIM System</vt:lpstr>
      <vt:lpstr>Understanding a Modern PIM Architecture</vt:lpstr>
      <vt:lpstr>PrIM Benchmarks: Application Domains</vt:lpstr>
      <vt:lpstr>PrIM Benchmarks are Open Source</vt:lpstr>
      <vt:lpstr>ML Training on a Real PIM System</vt:lpstr>
      <vt:lpstr>ML Training on a Real PIM System</vt:lpstr>
      <vt:lpstr>ML Training on Real PIM Talk Video</vt:lpstr>
      <vt:lpstr>SpMV Multiplication on Real PIM Systems</vt:lpstr>
      <vt:lpstr>Sequence Alignment on Real PIM Systems</vt:lpstr>
      <vt:lpstr>PowerPoint Presentation</vt:lpstr>
      <vt:lpstr>Samsung Function-in-Memory DRAM (2021)</vt:lpstr>
      <vt:lpstr>Samsung Function-in-Memory DRAM (2021)</vt:lpstr>
      <vt:lpstr>Samsung Function-in-Memory DRAM (2021)</vt:lpstr>
      <vt:lpstr>Samsung Function-in-Memory DRAM (2021)</vt:lpstr>
      <vt:lpstr>Samsung Function-in-Memory DRAM (2021)</vt:lpstr>
      <vt:lpstr>Samsung PNM Solutions for Generative AI (2023)</vt:lpstr>
      <vt:lpstr>Solution I: Samsung’s HBM-PIM (2023)</vt:lpstr>
      <vt:lpstr>Solution II: Samsung’s LPDDR-PIM (2023)</vt:lpstr>
      <vt:lpstr>Solution III: Samsung’s CXL-PNM (2023)</vt:lpstr>
      <vt:lpstr>Samsung AxDIMM (2021)</vt:lpstr>
      <vt:lpstr>SK Hynix AiM: Chip Implementation (2022)</vt:lpstr>
      <vt:lpstr>SK Hynix AiM: System Organization (2022)</vt:lpstr>
      <vt:lpstr>AliBaba PIM Recommendation System (2022)</vt:lpstr>
      <vt:lpstr>Processing in Memory:   Two Approaches</vt:lpstr>
      <vt:lpstr>Starting Simple: Data Copy and Initialization</vt:lpstr>
      <vt:lpstr>Today’s Systems: Bulk Data Copy</vt:lpstr>
      <vt:lpstr>Future Systems: In-Memory Copy</vt:lpstr>
      <vt:lpstr>Brief Review:    Inside A DRAM Chip</vt:lpstr>
      <vt:lpstr>Inside a DRAM Chip </vt:lpstr>
      <vt:lpstr>Inside a DRAM Chip: Another View </vt:lpstr>
      <vt:lpstr>DRAM Cell Operation</vt:lpstr>
      <vt:lpstr>DRAM Cell Operation (1/3)</vt:lpstr>
      <vt:lpstr>DRAM Cell Operation (2/3)</vt:lpstr>
      <vt:lpstr>DRAM Cell Operation (3/3)</vt:lpstr>
      <vt:lpstr>Future Systems: In-Memory Copy</vt:lpstr>
      <vt:lpstr>RowClone: In-DRAM Row Copy</vt:lpstr>
      <vt:lpstr>RowClone: Intra-Subarray</vt:lpstr>
      <vt:lpstr>RowClone: Latency and Energy Savings</vt:lpstr>
      <vt:lpstr>More on RowClone</vt:lpstr>
      <vt:lpstr>RowClone in Off-the-Shelf DRAM Chips</vt:lpstr>
      <vt:lpstr>Real Processing Using Memory Prototype</vt:lpstr>
      <vt:lpstr>Real Processing Using Memory Prototype</vt:lpstr>
      <vt:lpstr>Real Processing Using Memory Prototype</vt:lpstr>
      <vt:lpstr>Microbenchmark Copy/Initialization Throughput</vt:lpstr>
      <vt:lpstr>PiDRAM is Open Source</vt:lpstr>
      <vt:lpstr>Extended Version on ArXiv</vt:lpstr>
      <vt:lpstr>Long Talk + Tutorial on Youtube</vt:lpstr>
      <vt:lpstr>Functionally-Complete Real PUM Prototype</vt:lpstr>
      <vt:lpstr>Improvements on RowClone</vt:lpstr>
      <vt:lpstr>RowClone Extensions and Follow-Up Work</vt:lpstr>
      <vt:lpstr>LISA: Increasing Connectivity in DRAM</vt:lpstr>
      <vt:lpstr>Moving Data Inside DRAM?</vt:lpstr>
      <vt:lpstr>Key Idea and Applications</vt:lpstr>
      <vt:lpstr>More on LISA</vt:lpstr>
      <vt:lpstr>FIGARO: Fine-Grained In-DRAM Copy</vt:lpstr>
      <vt:lpstr>Network-On-Memory: Fast Inter-Bank Copy</vt:lpstr>
      <vt:lpstr>(Truly) In-Memory Computation </vt:lpstr>
      <vt:lpstr>In-DRAM AND/OR: Triple Row Activation</vt:lpstr>
      <vt:lpstr>More on In-DRAM Bulk AND/OR</vt:lpstr>
      <vt:lpstr>In-DRAM NOT: Dual Contact Cell</vt:lpstr>
      <vt:lpstr>Performance: In-DRAM Bitwise Operations</vt:lpstr>
      <vt:lpstr>Energy of In-DRAM Bitwise Operations</vt:lpstr>
      <vt:lpstr>Bulk Bitwise Operations in Workloads</vt:lpstr>
      <vt:lpstr>In-DRAM Acceleration of Database Queries</vt:lpstr>
      <vt:lpstr>More on Ambit</vt:lpstr>
      <vt:lpstr>In-DRAM Bulk Bitwise Execution</vt:lpstr>
      <vt:lpstr>SIMDRAM Framework</vt:lpstr>
      <vt:lpstr>SIMDRAM Framework: Overview </vt:lpstr>
      <vt:lpstr>More on SIMDRAM</vt:lpstr>
      <vt:lpstr>In-DRAM Physical Unclonable Functions</vt:lpstr>
      <vt:lpstr>In-DRAM True Random Number Generation</vt:lpstr>
      <vt:lpstr>In-DRAM True Random Number Generation</vt:lpstr>
      <vt:lpstr>In-DRAM True Random Number Generation</vt:lpstr>
      <vt:lpstr>In-DRAM Lookup-Table Based Execution</vt:lpstr>
      <vt:lpstr>SRC TECHCON Presentation</vt:lpstr>
      <vt:lpstr>In-Flash Bulk Bitwise Execution</vt:lpstr>
      <vt:lpstr>Summary: Flash-Cosmos</vt:lpstr>
      <vt:lpstr>Flash-Cosmos: Basic Ideas</vt:lpstr>
      <vt:lpstr>Pinatubo: RowClone and Bitwise Ops in PCM</vt:lpstr>
      <vt:lpstr>Other Readings on Processing using NVM</vt:lpstr>
      <vt:lpstr>Processing in Memory:  Adoption Challenges</vt:lpstr>
      <vt:lpstr>Eliminating the Adoption Barriers</vt:lpstr>
      <vt:lpstr>Potential Barriers to Adoption of PIM</vt:lpstr>
      <vt:lpstr>We Need to Revisit the Entire Stack</vt:lpstr>
      <vt:lpstr>Adoption: How to Keep It Simple?</vt:lpstr>
      <vt:lpstr>Adoption: How to Ease Programmability? (I)</vt:lpstr>
      <vt:lpstr>Adoption: How to Ease Programmability? (II)</vt:lpstr>
      <vt:lpstr>Adoption: How to Ease Programmability? (III)</vt:lpstr>
      <vt:lpstr>Adoption: How to Maintain Coherence? (I)</vt:lpstr>
      <vt:lpstr>Challenge: Coherence for Hybrid CPU-PIM Apps</vt:lpstr>
      <vt:lpstr>Adoption: How to Maintain Coherence? (II)</vt:lpstr>
      <vt:lpstr>Adoption: How to Support Synchronization?</vt:lpstr>
      <vt:lpstr>Adoption: How to Support Virtual Memory?</vt:lpstr>
      <vt:lpstr>Adoption: Code and Data Mapping</vt:lpstr>
      <vt:lpstr>DAMOV Analysis Methodology &amp; Workloads</vt:lpstr>
      <vt:lpstr>Methodology Overview</vt:lpstr>
      <vt:lpstr>Methodology Overview</vt:lpstr>
      <vt:lpstr>Step 1: Application Profiling</vt:lpstr>
      <vt:lpstr>Methodology Overview</vt:lpstr>
      <vt:lpstr>Step 2: Locality-Based Clustering </vt:lpstr>
      <vt:lpstr>Step 2: Locality-Based Clustering </vt:lpstr>
      <vt:lpstr>Methodology Overview</vt:lpstr>
      <vt:lpstr>Step 3: Memory Bottleneck Classification (1/2)</vt:lpstr>
      <vt:lpstr>Step 3: Memory Bottleneck Classification (2/2)</vt:lpstr>
      <vt:lpstr>Step 3: Memory Bottleneck Analysis</vt:lpstr>
      <vt:lpstr>DAMOV is Open Source</vt:lpstr>
      <vt:lpstr>DAMOV is Open Source</vt:lpstr>
      <vt:lpstr>More on DAMOV Analysis Methodology &amp; Workloads</vt:lpstr>
      <vt:lpstr>More on DAMOV Methods &amp; Benchmarks</vt:lpstr>
      <vt:lpstr>Challenge and Opportunity for Future</vt:lpstr>
      <vt:lpstr>Challenge and Opportunity for Future</vt:lpstr>
      <vt:lpstr>Challenge and Opportunity for Future</vt:lpstr>
      <vt:lpstr>Concluding Remarks</vt:lpstr>
      <vt:lpstr>Fundamentally Better Architectures</vt:lpstr>
      <vt:lpstr>We Need to Revisit the Entire Stack</vt:lpstr>
      <vt:lpstr>We Need to Exploit Good Principles</vt:lpstr>
      <vt:lpstr>PIM Review and Open Problems</vt:lpstr>
      <vt:lpstr>A Blueprint for Fundamentally Better Architectures</vt:lpstr>
      <vt:lpstr>Funding Acknowledgments</vt:lpstr>
      <vt:lpstr>Acknowledgments</vt:lpstr>
      <vt:lpstr>PowerPoint Presentation</vt:lpstr>
      <vt:lpstr>SAFARI Newsletter December 2021 Edition</vt:lpstr>
      <vt:lpstr>PowerPoint Presentation</vt:lpstr>
      <vt:lpstr>Referenced Papers, Talks, Artifacts</vt:lpstr>
      <vt:lpstr>Open Source Tools: SAFARI GitHub</vt:lpstr>
      <vt:lpstr>Special Research Sessions &amp; Courses</vt:lpstr>
      <vt:lpstr>Special Research Sessions &amp; Courses (II)</vt:lpstr>
      <vt:lpstr>Comp Arch (Fall 2021)</vt:lpstr>
      <vt:lpstr>DDCA (Spring 2022)</vt:lpstr>
      <vt:lpstr>Processing-in-Memory Course (Spring 2023)</vt:lpstr>
      <vt:lpstr>Processing-in-Memory Course (Fall 2022)</vt:lpstr>
      <vt:lpstr>Real PIM Tutorial (HPCA 2023)</vt:lpstr>
      <vt:lpstr>Real PIM Tutorial (ASPLOS 2023)</vt:lpstr>
      <vt:lpstr>Real PIM Tutorial [ISCA 2023]</vt:lpstr>
      <vt:lpstr>PowerPoint Presentation</vt:lpstr>
      <vt:lpstr>SSD Course (Spring 2023)</vt:lpstr>
      <vt:lpstr>Genomics Course (Fall 2022)</vt:lpstr>
      <vt:lpstr>Hetero. Systems (Spring’22)</vt:lpstr>
      <vt:lpstr>HW/SW Co-Design (Spring 2022)</vt:lpstr>
      <vt:lpstr> RowHammer &amp; DRAM Exploration (Fall 2022)</vt:lpstr>
      <vt:lpstr>Exploration of Emerging Memory Systems (Fall 2022)</vt:lpstr>
      <vt:lpstr>Memory-Centric Computing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ATLAS: A Scalable and High-Performance Scheduling Algorithm for Multiple Memory Controllers</dc:title>
  <dc:creator>yoongu</dc:creator>
  <cp:lastModifiedBy>De Oliveira Junior  Geraldo Francisco</cp:lastModifiedBy>
  <cp:revision>3222</cp:revision>
  <cp:lastPrinted>2017-12-05T03:30:35Z</cp:lastPrinted>
  <dcterms:created xsi:type="dcterms:W3CDTF">2010-10-08T20:41:54Z</dcterms:created>
  <dcterms:modified xsi:type="dcterms:W3CDTF">2023-10-29T04:27:55Z</dcterms:modified>
</cp:coreProperties>
</file>