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4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48.xml" ContentType="application/vnd.openxmlformats-officedocument.presentationml.notesSlid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51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2.xml" ContentType="application/vnd.openxmlformats-officedocument.presentationml.notesSlid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3.xml" ContentType="application/vnd.openxmlformats-officedocument.presentationml.notesSlide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54.xml" ContentType="application/vnd.openxmlformats-officedocument.presentationml.notesSlid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55.xml" ContentType="application/vnd.openxmlformats-officedocument.presentationml.notesSlide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56.xml" ContentType="application/vnd.openxmlformats-officedocument.presentationml.notesSlid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57.xml" ContentType="application/vnd.openxmlformats-officedocument.presentationml.notesSlid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5.xml" ContentType="application/vnd.openxmlformats-officedocument.drawingml.chartshapes+xml"/>
  <Override PartName="/ppt/notesSlides/notesSlide58.xml" ContentType="application/vnd.openxmlformats-officedocument.presentationml.notesSlid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6.xml" ContentType="application/vnd.openxmlformats-officedocument.drawingml.chartshapes+xml"/>
  <Override PartName="/ppt/notesSlides/notesSlide59.xml" ContentType="application/vnd.openxmlformats-officedocument.presentationml.notesSlid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drawings/drawing7.xml" ContentType="application/vnd.openxmlformats-officedocument.drawingml.chartshapes+xml"/>
  <Override PartName="/ppt/notesSlides/notesSlide60.xml" ContentType="application/vnd.openxmlformats-officedocument.presentationml.notesSlid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drawings/drawing8.xml" ContentType="application/vnd.openxmlformats-officedocument.drawingml.chartshape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58.xml" ContentType="application/vnd.openxmlformats-officedocument.drawingml.chart+xml"/>
  <Override PartName="/ppt/drawings/drawing9.xml" ContentType="application/vnd.openxmlformats-officedocument.drawingml.chartshape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59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rts/chart60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rts/chart61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74.xml" ContentType="application/vnd.openxmlformats-officedocument.presentationml.notesSlide+xml"/>
  <Override PartName="/ppt/charts/chart62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75.xml" ContentType="application/vnd.openxmlformats-officedocument.presentationml.notesSlide+xml"/>
  <Override PartName="/ppt/charts/chart63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76.xml" ContentType="application/vnd.openxmlformats-officedocument.presentationml.notesSlide+xml"/>
  <Override PartName="/ppt/charts/chart64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77.xml" ContentType="application/vnd.openxmlformats-officedocument.presentationml.notesSlide+xml"/>
  <Override PartName="/ppt/charts/chart65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charts/chart66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7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10.xml" ContentType="application/vnd.openxmlformats-officedocument.drawingml.chartshapes+xml"/>
  <Override PartName="/ppt/notesSlides/notesSlide81.xml" ContentType="application/vnd.openxmlformats-officedocument.presentationml.notesSlide+xml"/>
  <Override PartName="/ppt/charts/chart68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drawings/drawing11.xml" ContentType="application/vnd.openxmlformats-officedocument.drawingml.chartshapes+xml"/>
  <Override PartName="/ppt/notesSlides/notesSlide82.xml" ContentType="application/vnd.openxmlformats-officedocument.presentationml.notesSlide+xml"/>
  <Override PartName="/ppt/charts/chart69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12.xml" ContentType="application/vnd.openxmlformats-officedocument.drawingml.chartshapes+xml"/>
  <Override PartName="/ppt/charts/chart70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drawings/drawing13.xml" ContentType="application/vnd.openxmlformats-officedocument.drawingml.chartshapes+xml"/>
  <Override PartName="/ppt/notesSlides/notesSlide83.xml" ContentType="application/vnd.openxmlformats-officedocument.presentationml.notesSlide+xml"/>
  <Override PartName="/ppt/charts/chart71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drawings/drawing14.xml" ContentType="application/vnd.openxmlformats-officedocument.drawingml.chartshapes+xml"/>
  <Override PartName="/ppt/charts/chart72.xml" ContentType="application/vnd.openxmlformats-officedocument.drawingml.chart+xml"/>
  <Override PartName="/ppt/drawings/drawing15.xml" ContentType="application/vnd.openxmlformats-officedocument.drawingml.chartshapes+xml"/>
  <Override PartName="/ppt/charts/chart73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drawings/drawing16.xml" ContentType="application/vnd.openxmlformats-officedocument.drawingml.chartshapes+xml"/>
  <Override PartName="/ppt/charts/chart74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drawings/drawing17.xml" ContentType="application/vnd.openxmlformats-officedocument.drawingml.chartshape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5" r:id="rId6"/>
    <p:sldMasterId id="2147483738" r:id="rId7"/>
  </p:sldMasterIdLst>
  <p:notesMasterIdLst>
    <p:notesMasterId r:id="rId209"/>
  </p:notesMasterIdLst>
  <p:handoutMasterIdLst>
    <p:handoutMasterId r:id="rId210"/>
  </p:handoutMasterIdLst>
  <p:sldIdLst>
    <p:sldId id="6035" r:id="rId8"/>
    <p:sldId id="7247" r:id="rId9"/>
    <p:sldId id="6149" r:id="rId10"/>
    <p:sldId id="7251" r:id="rId11"/>
    <p:sldId id="7287" r:id="rId12"/>
    <p:sldId id="5870" r:id="rId13"/>
    <p:sldId id="6495" r:id="rId14"/>
    <p:sldId id="7303" r:id="rId15"/>
    <p:sldId id="263" r:id="rId16"/>
    <p:sldId id="7315" r:id="rId17"/>
    <p:sldId id="7290" r:id="rId18"/>
    <p:sldId id="7291" r:id="rId19"/>
    <p:sldId id="7292" r:id="rId20"/>
    <p:sldId id="7293" r:id="rId21"/>
    <p:sldId id="7294" r:id="rId22"/>
    <p:sldId id="7295" r:id="rId23"/>
    <p:sldId id="7296" r:id="rId24"/>
    <p:sldId id="7297" r:id="rId25"/>
    <p:sldId id="7298" r:id="rId26"/>
    <p:sldId id="7299" r:id="rId27"/>
    <p:sldId id="7300" r:id="rId28"/>
    <p:sldId id="7301" r:id="rId29"/>
    <p:sldId id="7168" r:id="rId30"/>
    <p:sldId id="7316" r:id="rId31"/>
    <p:sldId id="7311" r:id="rId32"/>
    <p:sldId id="7310" r:id="rId33"/>
    <p:sldId id="7312" r:id="rId34"/>
    <p:sldId id="7313" r:id="rId35"/>
    <p:sldId id="7314" r:id="rId36"/>
    <p:sldId id="7317" r:id="rId37"/>
    <p:sldId id="7304" r:id="rId38"/>
    <p:sldId id="6148" r:id="rId39"/>
    <p:sldId id="5919" r:id="rId40"/>
    <p:sldId id="5920" r:id="rId41"/>
    <p:sldId id="6639" r:id="rId42"/>
    <p:sldId id="7263" r:id="rId43"/>
    <p:sldId id="7305" r:id="rId44"/>
    <p:sldId id="6498" r:id="rId45"/>
    <p:sldId id="6662" r:id="rId46"/>
    <p:sldId id="408" r:id="rId47"/>
    <p:sldId id="6858" r:id="rId48"/>
    <p:sldId id="7306" r:id="rId49"/>
    <p:sldId id="6804" r:id="rId50"/>
    <p:sldId id="6833" r:id="rId51"/>
    <p:sldId id="6834" r:id="rId52"/>
    <p:sldId id="7325" r:id="rId53"/>
    <p:sldId id="7307" r:id="rId54"/>
    <p:sldId id="6866" r:id="rId55"/>
    <p:sldId id="6867" r:id="rId56"/>
    <p:sldId id="6878" r:id="rId57"/>
    <p:sldId id="7309" r:id="rId58"/>
    <p:sldId id="6169" r:id="rId59"/>
    <p:sldId id="6654" r:id="rId60"/>
    <p:sldId id="6656" r:id="rId61"/>
    <p:sldId id="6655" r:id="rId62"/>
    <p:sldId id="6168" r:id="rId63"/>
    <p:sldId id="6735" r:id="rId64"/>
    <p:sldId id="6747" r:id="rId65"/>
    <p:sldId id="7308" r:id="rId66"/>
    <p:sldId id="264" r:id="rId67"/>
    <p:sldId id="3146" r:id="rId68"/>
    <p:sldId id="295" r:id="rId69"/>
    <p:sldId id="277" r:id="rId70"/>
    <p:sldId id="7318" r:id="rId71"/>
    <p:sldId id="5913" r:id="rId72"/>
    <p:sldId id="275" r:id="rId73"/>
    <p:sldId id="6167" r:id="rId74"/>
    <p:sldId id="5905" r:id="rId75"/>
    <p:sldId id="265" r:id="rId76"/>
    <p:sldId id="308" r:id="rId77"/>
    <p:sldId id="306" r:id="rId78"/>
    <p:sldId id="5906" r:id="rId79"/>
    <p:sldId id="266" r:id="rId80"/>
    <p:sldId id="310" r:id="rId81"/>
    <p:sldId id="5907" r:id="rId82"/>
    <p:sldId id="312" r:id="rId83"/>
    <p:sldId id="5975" r:id="rId84"/>
    <p:sldId id="5910" r:id="rId85"/>
    <p:sldId id="5908" r:id="rId86"/>
    <p:sldId id="6038" r:id="rId87"/>
    <p:sldId id="5911" r:id="rId88"/>
    <p:sldId id="300" r:id="rId89"/>
    <p:sldId id="5912" r:id="rId90"/>
    <p:sldId id="267" r:id="rId91"/>
    <p:sldId id="314" r:id="rId92"/>
    <p:sldId id="5904" r:id="rId93"/>
    <p:sldId id="5970" r:id="rId94"/>
    <p:sldId id="5971" r:id="rId95"/>
    <p:sldId id="7319" r:id="rId96"/>
    <p:sldId id="330" r:id="rId97"/>
    <p:sldId id="5852" r:id="rId98"/>
    <p:sldId id="5853" r:id="rId99"/>
    <p:sldId id="5855" r:id="rId100"/>
    <p:sldId id="5972" r:id="rId101"/>
    <p:sldId id="3171" r:id="rId102"/>
    <p:sldId id="5851" r:id="rId103"/>
    <p:sldId id="6887" r:id="rId104"/>
    <p:sldId id="6889" r:id="rId105"/>
    <p:sldId id="7326" r:id="rId106"/>
    <p:sldId id="6880" r:id="rId107"/>
    <p:sldId id="6881" r:id="rId108"/>
    <p:sldId id="6890" r:id="rId109"/>
    <p:sldId id="6891" r:id="rId110"/>
    <p:sldId id="6892" r:id="rId111"/>
    <p:sldId id="6882" r:id="rId112"/>
    <p:sldId id="6884" r:id="rId113"/>
    <p:sldId id="6883" r:id="rId114"/>
    <p:sldId id="6885" r:id="rId115"/>
    <p:sldId id="6886" r:id="rId116"/>
    <p:sldId id="6894" r:id="rId117"/>
    <p:sldId id="7322" r:id="rId118"/>
    <p:sldId id="7264" r:id="rId119"/>
    <p:sldId id="6661" r:id="rId120"/>
    <p:sldId id="7320" r:id="rId121"/>
    <p:sldId id="6154" r:id="rId122"/>
    <p:sldId id="279" r:id="rId123"/>
    <p:sldId id="5882" r:id="rId124"/>
    <p:sldId id="5915" r:id="rId125"/>
    <p:sldId id="5917" r:id="rId126"/>
    <p:sldId id="6157" r:id="rId127"/>
    <p:sldId id="7282" r:id="rId128"/>
    <p:sldId id="5916" r:id="rId129"/>
    <p:sldId id="7283" r:id="rId130"/>
    <p:sldId id="5953" r:id="rId131"/>
    <p:sldId id="5921" r:id="rId132"/>
    <p:sldId id="280" r:id="rId133"/>
    <p:sldId id="5958" r:id="rId134"/>
    <p:sldId id="5923" r:id="rId135"/>
    <p:sldId id="5924" r:id="rId136"/>
    <p:sldId id="6039" r:id="rId137"/>
    <p:sldId id="6040" r:id="rId138"/>
    <p:sldId id="5954" r:id="rId139"/>
    <p:sldId id="6158" r:id="rId140"/>
    <p:sldId id="281" r:id="rId141"/>
    <p:sldId id="5927" r:id="rId142"/>
    <p:sldId id="5928" r:id="rId143"/>
    <p:sldId id="5929" r:id="rId144"/>
    <p:sldId id="6041" r:id="rId145"/>
    <p:sldId id="5931" r:id="rId146"/>
    <p:sldId id="5964" r:id="rId147"/>
    <p:sldId id="5959" r:id="rId148"/>
    <p:sldId id="5932" r:id="rId149"/>
    <p:sldId id="5933" r:id="rId150"/>
    <p:sldId id="5934" r:id="rId151"/>
    <p:sldId id="5965" r:id="rId152"/>
    <p:sldId id="5962" r:id="rId153"/>
    <p:sldId id="5935" r:id="rId154"/>
    <p:sldId id="5936" r:id="rId155"/>
    <p:sldId id="5937" r:id="rId156"/>
    <p:sldId id="5939" r:id="rId157"/>
    <p:sldId id="5955" r:id="rId158"/>
    <p:sldId id="6159" r:id="rId159"/>
    <p:sldId id="334" r:id="rId160"/>
    <p:sldId id="5963" r:id="rId161"/>
    <p:sldId id="5942" r:id="rId162"/>
    <p:sldId id="5943" r:id="rId163"/>
    <p:sldId id="5944" r:id="rId164"/>
    <p:sldId id="5956" r:id="rId165"/>
    <p:sldId id="7321" r:id="rId166"/>
    <p:sldId id="273" r:id="rId167"/>
    <p:sldId id="5968" r:id="rId168"/>
    <p:sldId id="5969" r:id="rId169"/>
    <p:sldId id="5967" r:id="rId170"/>
    <p:sldId id="5976" r:id="rId171"/>
    <p:sldId id="6042" r:id="rId172"/>
    <p:sldId id="6020" r:id="rId173"/>
    <p:sldId id="5973" r:id="rId174"/>
    <p:sldId id="5990" r:id="rId175"/>
    <p:sldId id="296" r:id="rId176"/>
    <p:sldId id="5903" r:id="rId177"/>
    <p:sldId id="289" r:id="rId178"/>
    <p:sldId id="5977" r:id="rId179"/>
    <p:sldId id="5987" r:id="rId180"/>
    <p:sldId id="5992" r:id="rId181"/>
    <p:sldId id="5988" r:id="rId182"/>
    <p:sldId id="5993" r:id="rId183"/>
    <p:sldId id="6043" r:id="rId184"/>
    <p:sldId id="5994" r:id="rId185"/>
    <p:sldId id="5995" r:id="rId186"/>
    <p:sldId id="5996" r:id="rId187"/>
    <p:sldId id="6044" r:id="rId188"/>
    <p:sldId id="6045" r:id="rId189"/>
    <p:sldId id="6022" r:id="rId190"/>
    <p:sldId id="6024" r:id="rId191"/>
    <p:sldId id="6046" r:id="rId192"/>
    <p:sldId id="6003" r:id="rId193"/>
    <p:sldId id="292" r:id="rId194"/>
    <p:sldId id="6004" r:id="rId195"/>
    <p:sldId id="6005" r:id="rId196"/>
    <p:sldId id="6006" r:id="rId197"/>
    <p:sldId id="6047" r:id="rId198"/>
    <p:sldId id="6021" r:id="rId199"/>
    <p:sldId id="5877" r:id="rId200"/>
    <p:sldId id="6008" r:id="rId201"/>
    <p:sldId id="6011" r:id="rId202"/>
    <p:sldId id="7286" r:id="rId203"/>
    <p:sldId id="7166" r:id="rId204"/>
    <p:sldId id="6558" r:id="rId205"/>
    <p:sldId id="6879" r:id="rId206"/>
    <p:sldId id="5952" r:id="rId207"/>
    <p:sldId id="7327" r:id="rId2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7"/>
    <p:restoredTop sz="88671"/>
  </p:normalViewPr>
  <p:slideViewPr>
    <p:cSldViewPr snapToGrid="0" snapToObjects="1">
      <p:cViewPr varScale="1">
        <p:scale>
          <a:sx n="143" d="100"/>
          <a:sy n="143" d="100"/>
        </p:scale>
        <p:origin x="2936" y="200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91" Type="http://schemas.openxmlformats.org/officeDocument/2006/relationships/slide" Target="slides/slide184.xml"/><Relationship Id="rId205" Type="http://schemas.openxmlformats.org/officeDocument/2006/relationships/slide" Target="slides/slide198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206" Type="http://schemas.openxmlformats.org/officeDocument/2006/relationships/slide" Target="slides/slide199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slide" Target="slides/slide175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5" Type="http://schemas.openxmlformats.org/officeDocument/2006/relationships/slide" Target="slides/slide58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51" Type="http://schemas.openxmlformats.org/officeDocument/2006/relationships/slide" Target="slides/slide144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207" Type="http://schemas.openxmlformats.org/officeDocument/2006/relationships/slide" Target="slides/slide200.xml"/><Relationship Id="rId13" Type="http://schemas.openxmlformats.org/officeDocument/2006/relationships/slide" Target="slides/slide6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20" Type="http://schemas.openxmlformats.org/officeDocument/2006/relationships/slide" Target="slides/slide113.xml"/><Relationship Id="rId141" Type="http://schemas.openxmlformats.org/officeDocument/2006/relationships/slide" Target="slides/slide134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4" Type="http://schemas.openxmlformats.org/officeDocument/2006/relationships/slide" Target="slides/slide17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31" Type="http://schemas.openxmlformats.org/officeDocument/2006/relationships/slide" Target="slides/slide124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slide" Target="slides/slide187.xml"/><Relationship Id="rId208" Type="http://schemas.openxmlformats.org/officeDocument/2006/relationships/slide" Target="slides/slide20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3" Type="http://schemas.openxmlformats.org/officeDocument/2006/relationships/slideMaster" Target="slideMasters/slideMaster3.xml"/><Relationship Id="rId214" Type="http://schemas.openxmlformats.org/officeDocument/2006/relationships/tableStyles" Target="tableStyles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slide" Target="slides/slide172.xml"/><Relationship Id="rId195" Type="http://schemas.openxmlformats.org/officeDocument/2006/relationships/slide" Target="slides/slide188.xml"/><Relationship Id="rId209" Type="http://schemas.openxmlformats.org/officeDocument/2006/relationships/notesMaster" Target="notesMasters/notesMaster1.xml"/><Relationship Id="rId190" Type="http://schemas.openxmlformats.org/officeDocument/2006/relationships/slide" Target="slides/slide183.xml"/><Relationship Id="rId204" Type="http://schemas.openxmlformats.org/officeDocument/2006/relationships/slide" Target="slides/slide197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185" Type="http://schemas.openxmlformats.org/officeDocument/2006/relationships/slide" Target="slides/slide1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80" Type="http://schemas.openxmlformats.org/officeDocument/2006/relationships/slide" Target="slides/slide173.xml"/><Relationship Id="rId210" Type="http://schemas.openxmlformats.org/officeDocument/2006/relationships/handoutMaster" Target="handoutMasters/handoutMaster1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slide" Target="slides/slide189.xml"/><Relationship Id="rId200" Type="http://schemas.openxmlformats.org/officeDocument/2006/relationships/slide" Target="slides/slide193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11" Type="http://schemas.openxmlformats.org/officeDocument/2006/relationships/presProps" Target="presProps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slide" Target="slides/slide190.xml"/><Relationship Id="rId201" Type="http://schemas.openxmlformats.org/officeDocument/2006/relationships/slide" Target="slides/slide194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87" Type="http://schemas.openxmlformats.org/officeDocument/2006/relationships/slide" Target="slides/slide180.xml"/><Relationship Id="rId1" Type="http://schemas.openxmlformats.org/officeDocument/2006/relationships/slideMaster" Target="slideMasters/slideMaster1.xml"/><Relationship Id="rId212" Type="http://schemas.openxmlformats.org/officeDocument/2006/relationships/viewProps" Target="viewProps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60" Type="http://schemas.openxmlformats.org/officeDocument/2006/relationships/slide" Target="slides/slide53.xml"/><Relationship Id="rId81" Type="http://schemas.openxmlformats.org/officeDocument/2006/relationships/slide" Target="slides/slide74.xml"/><Relationship Id="rId135" Type="http://schemas.openxmlformats.org/officeDocument/2006/relationships/slide" Target="slides/slide128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slide" Target="slides/slide191.xml"/><Relationship Id="rId202" Type="http://schemas.openxmlformats.org/officeDocument/2006/relationships/slide" Target="slides/slide195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104" Type="http://schemas.openxmlformats.org/officeDocument/2006/relationships/slide" Target="slides/slide97.xml"/><Relationship Id="rId125" Type="http://schemas.openxmlformats.org/officeDocument/2006/relationships/slide" Target="slides/slide118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1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115" Type="http://schemas.openxmlformats.org/officeDocument/2006/relationships/slide" Target="slides/slide108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9" Type="http://schemas.openxmlformats.org/officeDocument/2006/relationships/slide" Target="slides/slide192.xml"/><Relationship Id="rId203" Type="http://schemas.openxmlformats.org/officeDocument/2006/relationships/slide" Target="slides/slide19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chartUserShapes" Target="../drawings/drawing7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chartUserShapes" Target="../drawings/drawing8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chartUserShapes" Target="../drawings/drawing10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chartUserShapes" Target="../drawings/drawing11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1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chartUserShapes" Target="../drawings/drawing13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9.xml"/><Relationship Id="rId1" Type="http://schemas.microsoft.com/office/2011/relationships/chartStyle" Target="style69.xml"/><Relationship Id="rId4" Type="http://schemas.openxmlformats.org/officeDocument/2006/relationships/chartUserShapes" Target="../drawings/drawing14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0.xml"/><Relationship Id="rId1" Type="http://schemas.microsoft.com/office/2011/relationships/chartStyle" Target="style70.xml"/><Relationship Id="rId4" Type="http://schemas.openxmlformats.org/officeDocument/2006/relationships/chartUserShapes" Target="../drawings/drawing16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chartUserShapes" Target="../drawings/drawing1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{8EC1B27B-9A07-AF4A-BF21-DE8C5B82FFC6}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{29E4DD5F-BCD5-E342-BA30-449EB42582F6}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{C62EB3E8-0124-EE45-837B-04FD50E6A885}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{AFF135E0-3C4E-BB47-BCE7-5D1278467E30}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{62F41F40-B84E-3949-B36B-05D1D7D19F41}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{CF48F30D-38FB-ED46-A22F-6A25D349A496}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{A2B391A5-1C85-0442-90E2-09C157D8D67F}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{BBE7E388-375C-F14C-88F4-2908817A613B}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{62154EBE-B21F-8348-8EE0-78A9E8EDBE23}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{3C602D4F-1739-C947-BC18-C939F01B7220}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{D84ACC09-4F53-4B49-B7AA-A7977BF965FD}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{0AD83E23-F12E-9243-B746-D884E294ABC2}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{9D7F689B-77B1-FF41-8434-4F1C43813F9E}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{A0EBC2E0-1241-DB4F-8C4F-2F9EF350C56F}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{29675D5C-B1B6-4544-B53F-2D72BAB7F9F6}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{E4A6391A-A7D0-E448-AEFC-EB43AF825FD3}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{0F4A1458-2D83-244F-9DF0-9DDC183BD8F7}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{31C2CAAC-9CF6-7242-8368-13035AD984FA}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{D75448F3-B2AD-F946-BF1A-3329A9D98E02}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{69D06008-86B7-304F-B7C7-CCDA2652250B}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{557985FC-2C39-F94B-BB73-59672A3CC4B3}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{88FE3684-FCA7-7842-A26B-86F44A7A8170}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{F5011AC7-3341-CA4B-8D71-4F7395B21CF6}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{A9B110AC-46EF-924C-AF66-B1715A1C8F3E}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{06D2BFD8-F7D9-724A-A268-1D2109B6C4AF}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{4D479564-5F47-7F44-A99D-BAD3517AE65F}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{F276CDFE-86C9-0A40-BD96-2142E49FEB06}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{83388383-EB10-3741-8827-2BCC7E3A1A5F}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{A0D4D331-3B3D-114A-98F6-9925B4EA902E}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{AD73058A-F68A-5D45-B94E-B3097BA47229}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{0EB506BD-AC37-D04F-90E1-3BE69EC91CAD}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{421F493F-35C7-6343-94B2-22EE6449974B}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{4DC50D84-1C26-5940-ACF5-8643A78F6369}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{ADA79041-EA6B-CE41-8A79-342D1611B3E4}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{E3617549-2914-BD41-B376-84EBA3C15626}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{61322162-96AE-DF47-8E19-B2C66EB1642C}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{7BF71356-FF5E-B14C-8613-AC29C4C3C526}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{7FFDCBEC-2C8F-6040-834C-EEE0308BE817}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{A730422E-B0CA-5242-8390-67C7B7FAD888}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{53CC2006-0113-C047-AE93-CDE2835F97ED}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{781DA00C-4C30-304D-9EA3-B96555AAEA41}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{78DBA8F5-B00C-0C42-8411-45608B40257E}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{1CD0F4D5-81FA-B949-A738-E4DBB5C090C2}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{176BBFCA-05CB-8F49-9136-6C90DB62FEC6}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{D28500F6-655F-5C42-98DC-EA1EED487131}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{A0186976-52B5-4E40-9992-C2CD62B7851B}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{11484CEA-6C41-814E-8DDF-23DC76BE454D}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{391E7045-6FD6-DA41-9285-62BF678D7DCB}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{A49869AF-D0A6-C448-B834-9CFD16DA0B08}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{0141DF8E-1558-5247-9695-0EE86891E333}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{EDFC394B-F980-E348-828A-E2EA01088B16}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{79A45DDD-4858-2148-8078-E6847B3AA173}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{027BF2D2-2900-CC40-A588-BC7BDB692979}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{0F4D5AC7-5871-7D47-B773-CD504661CCB7}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{649BD94D-5C92-BF4A-9FC1-9E48EFE47907}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{D4D552FF-8AED-1743-A2CF-510EBDF913A7}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{1796B8D0-2C37-1541-97CD-20C9D778C7BD}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{C738389E-AD52-8046-B132-12B863F9E3C2}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{3D01C5F4-8A39-724A-A5D0-6A9B993E2FBA}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{54F9B526-3784-144D-8961-CD1C92AF17D6}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{F0BDA146-D792-A34A-B41E-E1836EDC3742}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{1F36D0FC-4704-F44D-9ADD-E887651942D3}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{F6490891-76CC-3541-AB53-61E69ABCB786}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{A55BD4C0-DB88-AB4F-967B-FE16E3E0E823}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{A80C0706-C9E5-1542-8CAA-D8566A0F2F80}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{FE1ED141-293E-4543-9587-135A9C067264}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{0ADECB9D-D2D0-2A42-A597-352001B35EEA}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{CE89988D-75F1-F346-8F86-6F4FACDC12EB}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{C3C82D27-23D6-D147-8254-32B39D6C4EB4}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{651BEE08-795C-414C-9738-AC5E31EAF980}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{673A1A86-7ACA-F54C-900E-BB100D586DC7}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{B82D7F64-B55F-BF4A-8067-EF24F06E4C77}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{65ECC4D8-7702-C244-8251-0DBDA286F6B9}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{21644D9D-F6C5-7745-9EE0-3C4DBD1393F7}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{2BFD853B-B6FB-7143-B25B-CABDCD0F27BA}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{37012373-5ECC-9A44-8D46-A0D6B7A6A60D}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{A92BA120-2216-AD4C-8420-038224DEEB34}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{606C38D9-23FE-B14A-90FF-179CFEC70C76}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{D213ACAC-4232-2C4D-A79D-577F08F437F9}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{676DD5EF-D71B-C542-9270-34A5FA46BFCC}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{CC053656-8EE4-B34A-AA92-A0B71A88A1A1}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{D757FC0F-E889-5240-84B2-4E8E6D61E8F0}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{56DB4A99-F4C2-F344-8DA0-2E5F2F6EC678}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{4DC84A5C-E187-684B-9A33-7F817F49E4D7}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{4DC8F5D5-B2A8-A840-9DDF-95AE67F37F97}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{DD413517-2E42-504F-9BC1-CBD029D932C7}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{1865108F-E57D-B84A-B815-8FC79832C760}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{FD912C87-ACA9-EA45-A614-A1DEF3C01EE6}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{3061B88C-67CC-BC44-86DD-289685774D94}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{FB9063FE-3D90-5849-8A16-0666C4FB96FD}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{5795FC4F-6776-4B4F-B56A-9FDFABF3442E}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{81D0675B-F67F-7B42-BB0F-33C8E83D16D3}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{F4C90FA7-13CF-6549-9245-52A82680E95D}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{58155D8A-02E2-A14F-9389-7DB98744B7A8}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{B8AF8FED-1487-B04D-A11A-76979F3D7314}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{1114EED8-00D7-3A48-91B8-9609FA5D160E}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{A113D5BD-4898-6648-9311-10C5416D1BEE}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{725F4B47-D01B-6040-AE83-76BDA4CB0778}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{3DCA18CA-A179-5B43-9CDF-6E23C4C63FCA}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{CF89525B-238A-DA49-A0AD-C5A841214698}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{6D05BF49-D4D7-E849-BAD3-07C3CCD329EE}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{9838E09B-DB8E-BC41-81B2-94079486A33E}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{9E707FFE-1E70-9545-9255-81650D6F3E68}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{6F482D83-5451-F14A-A32F-296B6425FCFA}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{58C867D1-A03D-FE43-98C4-88E8477A4585}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{5C3D6935-8E3E-FE47-9FCA-766DE1FC88FC}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{90E2ED17-46E9-A141-B0CB-94E87F486815}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{ACDEF3ED-274D-6A4C-A1C6-CAB3A9AB0945}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{161E4959-78C3-A048-A44D-8B72D0488FAE}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{310FC9DB-9F12-074E-A556-4F8495C3232A}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{A26C8F1F-14AD-BE41-8FE2-C968053A427C}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{13081541-523B-6D4E-B3AB-2491A704B580}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{7D22D2E4-6D31-194B-B97B-28043063533B}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{E5E6CF78-A88F-B344-987B-07CFCFBB410C}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{59F10571-657B-1643-8C14-31777AB39FDE}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{C1D8337D-53EB-5743-A9CA-9CEE2DF6ACE8}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{285E8EFD-B2A0-B442-AE25-39C51EAF34E5}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{B3D8653E-4AC8-034C-9BD5-B6C8862834C3}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{B660543D-95F3-7F45-86E0-9C936F8153A7}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{6ACA5C72-C466-014C-B7E9-E66E2606F4B6}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{8A7E2237-544E-FA4D-B635-811C3D0EA1A3}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{2C6C0C75-7D56-2640-B498-AEA79FB46C70}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{BBEA080F-0494-D44B-BE4B-624BF2D4C7B1}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{7D23F2B4-1F36-0849-A25D-E5AE0600AE14}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{643C0B11-459D-8344-9927-1F4C8219DB90}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{9A03C0E4-5094-B24A-A381-4F44CE84A5F7}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{8E1E2AE6-7554-DE42-9F19-D4EAD698EA66}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{CC778620-EA94-C845-A97B-FEF96A9DF521}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{C561E76B-1D10-A34F-81BA-C783B5963A92}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{77FC28B6-12FF-4D4F-9AD6-68D79A2587D7}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{1ABC4B6E-E2F9-FA43-B2A4-CC86CCE51D60}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{4C822AB2-1DB3-A842-BAF9-55E401490A7D}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{3A78A4ED-1612-1A45-A05B-25195687D854}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{7F596861-6128-7F49-8FF1-77260B07B0AF}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{BA64EC60-8DFA-694D-908A-8571E278C10C}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{36860766-9BD8-6342-B202-FB13DBA8F08A}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{949B380D-5BF4-8D41-BADB-886ABDC19366}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{1D6AEB48-AD0A-224B-ADFA-42E89FDB9805}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{7F376CF5-ABC7-9541-9D8A-A157F452846B}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{A25CC17E-6A8A-A942-B570-95D86342F1D7}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{3672F0DE-D03A-9945-8B96-7F78EFF6CDC4}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{2E7FF46E-CB2E-A54D-BBA1-A7E59D7D9A3F}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{3FF181F3-4060-3242-B2D5-A6C2B9CF2225}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{3AB7E0EE-7F06-034A-A107-B426FD0C247E}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{71E2A627-43CA-504C-B883-BED808E6A89F}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{45F67C4E-534C-7544-B719-6CDA80677738}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{C890C28F-CE6A-3E45-A423-43D9D61D449C}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{2AB717E2-5722-5C48-BCF7-F79BBF810B82}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{66399BE4-DCD1-FC4E-813B-019B6F3E8783}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{E0BA5014-654A-8C42-8E48-0857A219108A}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{A2B6E36C-5098-9E47-BAAC-26A2096158DB}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{957BFE74-4E37-D047-B049-66BBF9F16E60}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{0D4C2150-BAD2-0146-9AA2-FBA4C37108C9}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{059DB73C-0091-954D-9938-B02827EA2D39}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{79034BD8-441F-BB42-B05D-EF9BA3558CED}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{29C1F0FE-C804-AA43-975E-D52298B86391}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{4BDA5A0C-FE4D-0A44-A5D9-C993F18CFF31}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{64B5BCAF-F42E-0640-AB01-2839B8DB3C87}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{AF2EC14F-5AEE-1849-BC2E-9C2FE4FE0971}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{74E9B4C5-2165-8945-9279-768FE155E912}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{DE7C704E-AECC-0B4B-84CA-5AFBD6B02DBA}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{F22E508E-F1DF-8D46-B4AF-4D8216D3CAB8}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{53E55E6D-EE57-CF44-B512-02BF0418603D}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{0798824F-1A0E-404B-AEB7-EA23C789C44B}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{35F63E6C-F662-274A-9A89-5BADC68EF139}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{7FCCAA05-2E7A-AA4B-B7D2-47B07AC2BEDC}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{C3B65C6C-0898-4949-BC81-1C95882238C1}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{39365A07-5C8D-A545-8137-0E653890D675}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{36F2AF56-34A3-EE49-B11C-D9FC2105F9F3}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{C2B35C28-616E-FC44-8438-530EC7654C08}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{49864D2F-8690-A647-8EEA-B817333DF9D6}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{F7A63E46-BA3E-BE4C-8B77-B2A1BC66FBF5}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{2A07E502-2F3B-684A-A603-E7E93D21CD2F}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{BF1D7A44-FF75-054D-8A37-AF856A250AFB}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{3384FAD7-0A8C-DD4D-A05C-0B87E6B3CCFF}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{39D18804-6168-DE4C-8089-79F9FABBDFFD}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{6B63F0CD-5058-FC4B-81A6-A29C7656E429}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{ABE0CE6C-6814-AE43-845A-FDFD647FA17A}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{03FEABA9-AC79-5A44-B4BF-D5FD745948D0}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{F1E6C7C6-5E06-6742-91E4-A293F25DB1C8}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{51F77689-9518-AC4A-8999-12C0DE4BE401}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{04A76A6E-A5CB-C94C-880F-352AEB8CE9A2}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{8A3BB19C-24D1-7E44-9CD4-22491F71662B}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{738963D8-E3B7-5946-9BC9-5D33532CD846}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{41AF0EBA-6B96-0D4C-831B-1266101021AB}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{1ED9734E-3C62-E341-9796-AD294EC9FAFB}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{48EEC374-4720-2D49-8E6F-95B7AD20C88E}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{0DFD72D0-0218-3649-98FB-DC7C1793B338}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{1BC3A2F6-5212-924D-B737-FA1EB61F35E2}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{811DB7E8-8BAC-C346-A094-06E54CB562AF}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{E11F68BE-96A0-EC4B-BF85-1DB6213EF93D}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{E2BEB257-4D22-D549-AA97-AF160741EE4A}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{AFCAB907-15D3-C749-8E5E-9884E17807E6}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{CE7D69C6-0DD4-CB46-A508-A9A8D4BD4C25}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{2B280BD5-0AF9-EF45-B32F-DC62F0797D32}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{741BE314-2950-5840-AC77-D066F9FE6770}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{5EC8E435-F0B0-FF43-A76F-6A04508483E0}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{8E543C8D-5325-C74A-9B1B-3F8C9E89F342}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{8B62B3AC-4521-D846-BD7C-597338E9465E}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{404858BD-D87A-6547-BC62-86AE40CD1079}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{FFBB3AE5-249F-6F4A-ABED-1EA0F92545C5}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{13302ED5-C90B-D945-8F51-DC2BBCEC34E5}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{64F87292-92A4-E34B-98BA-BAE08AED5A10}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{7722D9F1-BCA5-1146-9E30-7B48A62CDFA6}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{B7631CA4-35F4-F445-9F75-4DEF2D81770E}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{D22870EE-8F37-CA45-8278-AA3DA282114E}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{B3A20782-6792-A948-BE88-186877DEE21E}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{8F551BE8-D49F-B649-8064-21545400B9D1}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{8600A149-2EB0-314D-B549-B253351C286C}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{C810F46E-6940-7746-AB0D-C4F29FCDF8B0}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{F39B3633-FEBE-484B-BD3A-757635F3CD63}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{8B1285C8-32E3-6F49-9B53-ADF77EFE5022}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{3DF350DE-A094-5B41-8B2B-62B6B5D565F7}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{80F5F94C-8265-8345-8D8C-8E2305E8D653}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{12A9E006-F374-1F4C-938F-7712833842E6}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{37480DBA-075C-C144-B7BD-62E371F71F2D}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{FCCC8FC7-8AFE-E646-862E-9308E9C98294}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{52E90ECC-F930-7146-8CCE-B565D4ABC265}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{1563CC59-B11E-2D4A-93BB-1837F800EE09}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{B164257F-8177-204A-9828-8568DA6D9495}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{87C94591-5AAD-FF4D-AAED-1EA1CB1B4172}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{89239CD5-3ACF-6B48-8DCC-0DD5274689FF}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{159D40D1-4212-954D-B351-EF57DFB68683}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{1E178C31-2F15-2049-82BD-F4936486946F}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{C254E2B1-F0FD-B34B-8F3D-A3CDD118DD40}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{8D6C4085-8E98-5A4D-B8BB-20DC89841B50}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{F0681C73-2C88-8443-B460-C6000C564159}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{876427B7-A12A-F44C-92AE-3FCAFDF67465}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{01A94352-A3E0-3942-A0DF-13508FB25F4D}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{8B8017AF-7F8E-2B4B-BB3F-E8BC35F06E20}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{F0E55B10-B890-ED4D-A83E-AB7C4F5B950E}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{870926E1-CDA2-424F-B6C1-2F8F0A2B76DF}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{6F5FFEFE-A975-1F46-9AC1-61D9A562E7AD}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{88DFD384-4BC8-A844-B63F-5C76F694E77E}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{42317BDE-513C-B244-A2A6-EE6F0C30498C}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{5562A338-CCCB-FA4D-9203-3F1CBFF26C63}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{35202C11-50F6-694C-ABB1-2DBC859DF427}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{35069A00-47D1-9448-96DE-CC98A8BB0B9B}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{96038598-61C0-4E4D-AAA2-7D676E1F47C6}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{C5A7C75F-421C-3847-9588-255FAD1DDF85}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{7D75F5D6-D6A6-4E49-862F-33BAAB8F313F}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{69A4DBC2-96D8-4242-8154-79BA8C0B5FFD}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{7F0A3DF4-05C1-704F-8A0B-B22EF2D76806}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{DF9BCB31-649D-4A4B-8662-9E0938DFEEA9}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{05A4CC20-D4EE-3141-A7FC-EA3480B2A1FA}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{7DCA88C1-67D0-C546-AE2C-AE9BBF143216}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{73B3D917-BD13-0D44-A359-8522080C1098}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{84C5E51A-2E8B-9F4D-B513-B04308B359BA}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{F16E50B7-57AB-1A45-8BC2-F88C7FE6BEA1}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{FAE2909C-2A9A-C74E-8A42-62A68BD91B2F}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{3E8D04CB-0B94-2545-AF6B-5DFDA1C7CA34}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{4F94807B-11A1-0A47-9F13-E85833089926}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{9E043FF5-E33B-4F48-9B0C-4DE4599264B9}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{35228CF8-E2AA-2540-AE28-6191F72A183E}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{30479942-F262-3B40-B76A-5E8A8268CFEB}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{7702AC26-058C-0B46-B9E0-D7539D7A0431}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{27A7EEBA-63C0-CF4C-B133-C5547A11BAD9}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{35A4D46F-EF06-0D47-9F11-3522AA34DF2C}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{A33159F5-92E6-EC4A-83E9-20E8E6556957}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{63920E4E-948B-7C47-9E06-EA3C813A0D2A}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{6289DB7A-84E8-084B-A7A1-BBA4648F324B}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{D229782E-EC04-884A-BA9E-55990D6CDDA9}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{7BE10683-B8C8-2641-A832-8A2C3417716F}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{3E17E021-E6CC-E640-8956-A12935A61C5B}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{A0A291B9-C501-F440-9ED7-C2C1F3B152A0}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{44A2BC80-DCF6-1A48-925F-19C27ABB863F}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{0A633E17-021A-FF41-BF7A-FC1E37C6AA5A}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{D41FE920-B5C8-6F4B-82B7-28C1EFD6EAB8}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{D989E5F0-FA28-FE42-BC02-4C82A3E5467B}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{56A0C8F8-E273-4043-9581-BDA1B44BB19C}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{0661CB9D-46E2-FB4B-91F2-E99278CC74AD}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{940EDD8E-4EFB-1348-87B7-26FE99B9BED0}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{D3E14A38-A349-2244-8719-217AEBDA2843}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{0EC75510-53C3-1646-B58D-6971CAE4F294}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{D8F86701-D1E6-BC47-B6B0-006FD65F1545}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{464DDC46-CC92-6B48-B35E-E2A8B52F794D}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{1B5D9F92-63F2-A947-8A1B-E56C8DF67DBC}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{E90B7683-6540-5F46-B42C-E92B63AADD42}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{7E365C86-4706-2F40-849C-CE665D4D9334}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{20ED91D5-F580-384E-B809-54A29957C675}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{0F7F3458-07F3-DE45-BC6E-80C465A519D4}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{EAA6C2A3-DE25-7B40-9B69-EA7A5F0583F9}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{32637830-E5F5-9A44-8098-34EEF06E8F5C}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{72EB8BF9-1652-FB4A-8A88-3CC51E2017FA}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{FDC65F5D-9C3A-3842-B500-8F0CF435DDB7}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{E62F2B9D-F718-EE4C-BE81-4EB8EFF35BC9}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{413BF068-378D-1C46-861B-0B0511CCAAE3}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{7F9AADCA-67E2-AF40-9102-77C5B2DFA6E5}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{4AA71C30-8E7D-3546-B1D1-5A1625CF15E0}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{A82B9295-5E15-2A42-9555-BE2A05FA4EC0}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{F50DA753-90A1-D848-B110-E8CDDAFADBEA}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{62E887F5-5833-0842-A8FE-2FF167432CD0}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{4A0C3641-3C95-484B-B9F8-AE39EB04CB72}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{603DBF6E-AA92-DF4E-8906-5D9883779B13}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{3F22F4FC-0BEF-064A-A8E3-46ADEB9C5ABC}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{7BD8E730-6BC6-394A-BB0C-24300F2C29FC}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{B02953BF-CE5A-0C43-8F9F-CD066F2C89EE}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{27203B8E-7150-6B4C-89C9-308FCF0E1218}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{FE933984-20AD-874B-8677-7AC19C12FC00}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{05FAE2A2-8AA1-2444-87EE-35D53CA77376}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{E019957A-ED72-CC44-B519-C5B0A57DC524}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{705CC8FD-EC4D-8445-BADC-D2E37B6DDE23}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{B695ACAE-FC38-974F-A614-9374F84BCBD5}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{E5AE9CBA-8951-E44F-8ED0-F1FCF0474F71}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6132772790708"/>
          <c:y val="5.207888888888889E-2"/>
          <c:w val="0.75915418942435275"/>
          <c:h val="0.65173373015873015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(6)'!$V$13</c:f>
              <c:strCache>
                <c:ptCount val="1"/>
                <c:pt idx="0">
                  <c:v>CPU-DPU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(6)'!$V$14:$V$25</c:f>
              <c:numCache>
                <c:formatCode>General</c:formatCode>
                <c:ptCount val="12"/>
                <c:pt idx="0">
                  <c:v>1.55E-4</c:v>
                </c:pt>
                <c:pt idx="1">
                  <c:v>6.5200000000000002E-4</c:v>
                </c:pt>
                <c:pt idx="2">
                  <c:v>2.771E-3</c:v>
                </c:pt>
                <c:pt idx="3">
                  <c:v>1.0059E-2</c:v>
                </c:pt>
                <c:pt idx="4">
                  <c:v>3.6637000000000003E-2</c:v>
                </c:pt>
                <c:pt idx="5">
                  <c:v>0.104891</c:v>
                </c:pt>
                <c:pt idx="6">
                  <c:v>0.20327500000000001</c:v>
                </c:pt>
                <c:pt idx="7">
                  <c:v>0.29401500000000003</c:v>
                </c:pt>
                <c:pt idx="8">
                  <c:v>0.60928300000000002</c:v>
                </c:pt>
                <c:pt idx="9">
                  <c:v>0.66016699999999995</c:v>
                </c:pt>
                <c:pt idx="10">
                  <c:v>0.38165100000000002</c:v>
                </c:pt>
                <c:pt idx="11">
                  <c:v>0.33247700000000002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26-7641-B7BE-D6491285D7AA}"/>
            </c:ext>
          </c:extLst>
        </c:ser>
        <c:ser>
          <c:idx val="2"/>
          <c:order val="1"/>
          <c:tx>
            <c:strRef>
              <c:f>'cpudpu_output (6)'!$W$13</c:f>
              <c:strCache>
                <c:ptCount val="1"/>
                <c:pt idx="0">
                  <c:v>DPU-CPU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26-7641-B7BE-D6491285D7AA}"/>
              </c:ext>
            </c:extLst>
          </c:dPt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(6)'!$W$14:$W$25</c:f>
              <c:numCache>
                <c:formatCode>General</c:formatCode>
                <c:ptCount val="12"/>
                <c:pt idx="0">
                  <c:v>1.55E-4</c:v>
                </c:pt>
                <c:pt idx="1">
                  <c:v>6.6799999999999997E-4</c:v>
                </c:pt>
                <c:pt idx="2">
                  <c:v>2.7950000000000002E-3</c:v>
                </c:pt>
                <c:pt idx="3">
                  <c:v>9.0939999999999997E-3</c:v>
                </c:pt>
                <c:pt idx="4">
                  <c:v>2.7453000000000002E-2</c:v>
                </c:pt>
                <c:pt idx="5">
                  <c:v>5.2311999999999997E-2</c:v>
                </c:pt>
                <c:pt idx="6">
                  <c:v>7.2383000000000003E-2</c:v>
                </c:pt>
                <c:pt idx="7">
                  <c:v>8.8080000000000006E-2</c:v>
                </c:pt>
                <c:pt idx="8">
                  <c:v>0.11748500000000001</c:v>
                </c:pt>
                <c:pt idx="9">
                  <c:v>0.12198000000000001</c:v>
                </c:pt>
                <c:pt idx="10">
                  <c:v>0.122519</c:v>
                </c:pt>
                <c:pt idx="11">
                  <c:v>0.122087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26-7641-B7BE-D6491285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Data transfer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3E-4"/>
        <c:auto val="1"/>
        <c:lblAlgn val="ctr"/>
        <c:lblOffset val="100"/>
        <c:noMultiLvlLbl val="0"/>
      </c:catAx>
      <c:valAx>
        <c:axId val="1598601583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19462775030583"/>
          <c:y val="6.2702777777777774E-2"/>
          <c:w val="0.2181661330795189"/>
          <c:h val="0.225862037037037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{9DF10D96-4330-A943-B0D2-06B1270F90FD}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051A-7C4B-8DA7-A6CA2798094A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{E2B6D13A-9446-D74B-89A1-1F0076D98FE3}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051A-7C4B-8DA7-A6CA2798094A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{B3CCD5B9-AF02-0E4B-9FBD-C2B05005B053}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051A-7C4B-8DA7-A6CA2798094A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{2C9C6162-DA8D-CE44-8877-D66831892667}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051A-7C4B-8DA7-A6CA2798094A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{2D4616A9-59DD-2E45-A139-0DFD823BB99F}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051A-7C4B-8DA7-A6CA2798094A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{9528A825-4F94-0B4C-8F7A-4D5616C7BC3A}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051A-7C4B-8DA7-A6CA2798094A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{B3B87B12-BE8B-E54A-8422-1511E554AD78}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051A-7C4B-8DA7-A6CA2798094A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{28EF1A75-A309-CC40-A6B2-B2A0776F786D}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051A-7C4B-8DA7-A6CA2798094A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{B198540E-1535-914B-99AF-55CDDF73FE0A}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051A-7C4B-8DA7-A6CA2798094A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{4BA924BF-43A4-2146-8F13-E3D9E30864BC}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051A-7C4B-8DA7-A6CA2798094A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{17132C4A-81A2-8649-9F81-EA354F314E7C}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051A-7C4B-8DA7-A6CA2798094A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{84BC6337-7456-5A4E-9C6F-AAD37622DEBC}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051A-7C4B-8DA7-A6CA2798094A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{32FEEAC1-9A60-AF4A-94D9-D05ACCA33998}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051A-7C4B-8DA7-A6CA2798094A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{EDFF99B1-F9E6-5B42-870D-7C9FC4A1F755}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051A-7C4B-8DA7-A6CA2798094A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{949A82CB-FBF2-384D-AC3B-90C385189496}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051A-7C4B-8DA7-A6CA2798094A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{970ACE0C-26A2-2C41-8314-49C2452FF56A}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051A-7C4B-8DA7-A6CA2798094A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{B966147D-6E38-E94A-9A8A-C57EA5C6E5CA}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051A-7C4B-8DA7-A6CA2798094A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{52B5C4DE-A752-6A4F-B6E7-AC2E675105F7}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051A-7C4B-8DA7-A6CA2798094A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{799D8567-FB35-2242-8E1F-3568990597DD}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051A-7C4B-8DA7-A6CA2798094A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{B50A9F42-5F10-3D4B-8EFF-C0233227495F}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051A-7C4B-8DA7-A6CA2798094A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{8B7D719B-C825-E44F-9DEE-54C5894A4D9F}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051A-7C4B-8DA7-A6CA2798094A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{15257A01-2B32-6048-B14D-D79FAD13ACE8}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051A-7C4B-8DA7-A6CA2798094A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{0BE15A47-4D8F-294B-A43D-91EFEE8C2CF8}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051A-7C4B-8DA7-A6CA2798094A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{FE6E7247-1116-904E-9346-D747DEB0B9F0}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051A-7C4B-8DA7-A6CA2798094A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{524B3B07-1D4C-E14C-A434-7CDD774E4835}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051A-7C4B-8DA7-A6CA2798094A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{055CBA82-DCAF-4546-90ED-50C89AD9E994}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051A-7C4B-8DA7-A6CA2798094A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{C14073F7-0FD3-F142-B9C3-387597F4E5B2}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051A-7C4B-8DA7-A6CA2798094A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{DFC338DA-A442-0A44-A656-0A8BDDD0CD2C}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051A-7C4B-8DA7-A6CA2798094A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{B764F5C2-E029-5446-B148-C01AF62AD0AC}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051A-7C4B-8DA7-A6CA2798094A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{30728305-BE2D-354D-9511-072166EE9627}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051A-7C4B-8DA7-A6CA2798094A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{1D21B273-7D3B-5242-8463-AFB0042B22C1}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051A-7C4B-8DA7-A6CA2798094A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{D817C1BC-4101-624B-8D08-D5C661ED504C}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051A-7C4B-8DA7-A6CA2798094A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{3A7D65C0-1741-FD4E-86A0-6362A3AC473C}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051A-7C4B-8DA7-A6CA2798094A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{8C5F60AD-6895-DD49-87A3-FF98EBBCD580}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051A-7C4B-8DA7-A6CA2798094A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{020BAB56-E94E-AB48-88A9-5F0E5E64653C}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051A-7C4B-8DA7-A6CA2798094A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{7FE227DE-469D-CC48-9A48-882FC2D48B6F}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051A-7C4B-8DA7-A6CA2798094A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{3CAFC868-0C91-7249-BCB8-9E7EF45567C8}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051A-7C4B-8DA7-A6CA2798094A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{68985731-77F2-9D42-B157-2DACB8D2F21C}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051A-7C4B-8DA7-A6CA2798094A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{2AD3FEAF-FBA0-2547-8078-A96BF04555AC}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051A-7C4B-8DA7-A6CA2798094A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{136548C9-B7D5-BC45-B556-4A3E2963B4C7}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051A-7C4B-8DA7-A6CA2798094A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{B6084EB6-7D30-C94C-91E9-972A47094CF0}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051A-7C4B-8DA7-A6CA2798094A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{21C4E2AB-AFB8-4C48-A7BA-C4D688A92E4A}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051A-7C4B-8DA7-A6CA2798094A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{A71FBA47-68D6-5F49-891A-AD9E09698111}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051A-7C4B-8DA7-A6CA2798094A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{A74F6761-D3F2-444F-9AAD-B5AC5C293937}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051A-7C4B-8DA7-A6CA2798094A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{2CB0B05E-CB1B-534A-8D15-11335A231E01}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051A-7C4B-8DA7-A6CA2798094A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{40FFFF98-0259-5243-858F-1AB3C2EF2D44}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051A-7C4B-8DA7-A6CA2798094A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{7B64FAB0-A47F-7042-91B0-E3E650FD46DE}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051A-7C4B-8DA7-A6CA2798094A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{D8D0642B-0066-C943-8531-0CA65B404657}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051A-7C4B-8DA7-A6CA2798094A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{0639354E-1D6E-9C41-989C-C50112D13872}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051A-7C4B-8DA7-A6CA2798094A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{474157EE-1F2E-B444-8319-2045CB87A0A3}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051A-7C4B-8DA7-A6CA2798094A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{BC645C75-7185-BA4A-A703-586FD2A2C5C8}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051A-7C4B-8DA7-A6CA2798094A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{40197F30-18A6-4D45-9529-940A5824A93C}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051A-7C4B-8DA7-A6CA2798094A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{0F3947BE-570D-944C-9235-7A070A6BAD9E}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051A-7C4B-8DA7-A6CA2798094A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{37E36583-3B7F-BE42-AA45-356DE1CC26BE}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051A-7C4B-8DA7-A6CA2798094A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{619990D7-9292-9C43-B24C-E541125B20D9}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051A-7C4B-8DA7-A6CA2798094A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{9B704765-6AC6-D341-B469-AFEB914B7653}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051A-7C4B-8DA7-A6CA2798094A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{DE171E54-CA1C-1B49-8A1E-DB769B6F0BE7}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051A-7C4B-8DA7-A6CA2798094A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{897A56A3-EE98-124E-9448-7B8CA75629DC}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051A-7C4B-8DA7-A6CA2798094A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{8D725A79-AA53-FE4B-A2DA-4C61027E2FB5}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051A-7C4B-8DA7-A6CA2798094A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{3D57CE3B-24CB-E54B-B639-A480CFCACC3B}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051A-7C4B-8DA7-A6CA2798094A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{4DCEC7D4-F27F-474C-8B6C-E73E6F654AE5}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051A-7C4B-8DA7-A6CA2798094A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{9354BA6C-149D-3049-A715-A241CE28C89F}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051A-7C4B-8DA7-A6CA2798094A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{3BFC5D50-7806-FE4E-AD38-68DBEE90BAFE}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051A-7C4B-8DA7-A6CA2798094A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{46C5B00C-E6F1-FC44-9093-16FDD7439BB7}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051A-7C4B-8DA7-A6CA2798094A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{643C83E9-2D88-B64D-9A49-70C1C0EAD055}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051A-7C4B-8DA7-A6CA2798094A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{9D069EE0-1053-BB43-9B64-8B9031DB549D}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051A-7C4B-8DA7-A6CA2798094A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{AE4C7A8C-43F0-0F4D-B7F8-6E1685024ED5}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051A-7C4B-8DA7-A6CA2798094A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{C39412F3-F0A2-7341-BDEF-88ABEEBB0A08}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051A-7C4B-8DA7-A6CA2798094A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{08F1162C-E3E0-E146-8A30-5AF19CB19BEE}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051A-7C4B-8DA7-A6CA2798094A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{357C7968-3566-DA40-9CBD-C9D33093FDBF}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051A-7C4B-8DA7-A6CA2798094A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{F2259813-377F-B34B-B5E6-FB2E8AF52060}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051A-7C4B-8DA7-A6CA2798094A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{43E2BAA5-A223-8D4F-98D3-71516155108A}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051A-7C4B-8DA7-A6CA2798094A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{186C0DFE-049A-E448-9D63-7FD436351631}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051A-7C4B-8DA7-A6CA2798094A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{73B3824A-2770-1348-A1A0-86A3B08D4E45}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051A-7C4B-8DA7-A6CA2798094A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{42DB3571-5481-A74D-803A-9816BCE762CF}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051A-7C4B-8DA7-A6CA2798094A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{99475B2B-E444-AB48-A916-2CB89F5AB381}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051A-7C4B-8DA7-A6CA2798094A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{1C9CBD85-40D6-904B-9F39-E46A74FF786D}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051A-7C4B-8DA7-A6CA2798094A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{7F9EB021-1600-F64F-832B-5FDDA4A21AA3}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051A-7C4B-8DA7-A6CA2798094A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{A96F0A75-CC00-2A47-93EB-9E350462FDA5}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051A-7C4B-8DA7-A6CA2798094A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{2EF024C3-47A0-5343-AC86-4F42DE2C6412}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051A-7C4B-8DA7-A6CA2798094A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{5F05AEA1-BAB0-8245-8660-4D58383B2008}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051A-7C4B-8DA7-A6CA2798094A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{07CE9FF6-E1DA-FD45-879F-FE2461444642}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051A-7C4B-8DA7-A6CA2798094A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{5350A749-A39D-8F4D-ACB5-42B4D15F6D60}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051A-7C4B-8DA7-A6CA2798094A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{8220F03B-EF81-9741-B908-6463D2A8734D}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051A-7C4B-8DA7-A6CA2798094A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{0BC5682F-EDE9-484A-8BCF-D83176689062}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051A-7C4B-8DA7-A6CA2798094A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{EB32A807-C029-8F41-8C13-C53547DB18CC}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051A-7C4B-8DA7-A6CA2798094A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{102D4C08-6085-E642-AB23-93CD92C979FB}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051A-7C4B-8DA7-A6CA2798094A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{0F1EA8E7-76FF-BA41-B547-EB5AA4E6335A}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051A-7C4B-8DA7-A6CA2798094A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{C2A4D3E6-9F92-0B4F-BD3F-6E4A37471681}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051A-7C4B-8DA7-A6CA2798094A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{A27EB437-8E1C-984B-B56F-A0E333979825}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051A-7C4B-8DA7-A6CA2798094A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{84AECE12-80F5-9445-B461-920FE4E1AF9F}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051A-7C4B-8DA7-A6CA2798094A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{63866E6C-D3D9-3641-A006-8B350A0A5041}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051A-7C4B-8DA7-A6CA2798094A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{0B830A01-E77F-A940-A970-C63A66F93B19}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051A-7C4B-8DA7-A6CA2798094A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{06061273-61A6-F643-9EB6-9EBBA8BAD6D1}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051A-7C4B-8DA7-A6CA2798094A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{2634B06C-A650-1342-8E0C-92889321D51F}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051A-7C4B-8DA7-A6CA2798094A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{79DE0062-6D71-C64D-8ED0-A60C45D15E7D}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051A-7C4B-8DA7-A6CA2798094A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{84AB8ED6-1D01-6C4B-B56D-85221BEE7CE4}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051A-7C4B-8DA7-A6CA2798094A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{14F844EA-AECE-604E-BA2A-EA292C775BA1}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051A-7C4B-8DA7-A6CA2798094A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{2186C816-F814-AC49-AE32-1D412A3C00E4}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051A-7C4B-8DA7-A6CA2798094A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{D58BC632-33FF-364C-B809-6C2A74D7F330}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051A-7C4B-8DA7-A6CA2798094A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{35FF7FDD-2DCA-C948-A1EE-945943C37098}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051A-7C4B-8DA7-A6CA2798094A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{7DD87520-9794-2443-B344-AD9260CE96C6}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051A-7C4B-8DA7-A6CA2798094A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{1C910A8C-3D7E-7340-86A5-975B2E800F9B}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051A-7C4B-8DA7-A6CA2798094A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{E73E9BDA-D371-0647-AAD8-43E48480FA82}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051A-7C4B-8DA7-A6CA2798094A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{E695858D-50F8-DF45-8B0A-DD16B38A5BE2}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051A-7C4B-8DA7-A6CA2798094A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{27837F0B-0F20-A141-BEAE-BE4C09211176}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051A-7C4B-8DA7-A6CA2798094A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{A7D5EF06-7688-074F-AC32-386DBEF02EB5}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051A-7C4B-8DA7-A6CA2798094A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{81C9AAFE-4754-1A45-AE68-BD4F123E9C0E}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051A-7C4B-8DA7-A6CA2798094A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{AEE886CC-176C-B144-9903-9B573A10E9EF}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051A-7C4B-8DA7-A6CA2798094A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{64D06216-D9C9-DF40-98BC-331402D930C5}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051A-7C4B-8DA7-A6CA2798094A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{786D915C-719A-0B4E-9139-1D892F3449B7}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051A-7C4B-8DA7-A6CA2798094A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{EFCFFBC8-E437-904C-8F81-1CD301672FCE}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051A-7C4B-8DA7-A6CA2798094A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{75D148AD-E0BF-AA4A-AC46-78BA79746ADA}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051A-7C4B-8DA7-A6CA2798094A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{9788A9F5-4188-5F4D-9937-A550CA7CDB61}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051A-7C4B-8DA7-A6CA2798094A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{2A973666-4FE8-D04F-99B5-240658A4F0FC}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051A-7C4B-8DA7-A6CA2798094A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{FE17B03E-4B2B-314D-AF14-984E16201A53}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051A-7C4B-8DA7-A6CA2798094A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{C38298A2-0980-6E4C-BA12-D6E445ED7A5F}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051A-7C4B-8DA7-A6CA2798094A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{8E1B1551-0038-9F4D-A7B1-B4335DF9D014}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051A-7C4B-8DA7-A6CA2798094A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{CAE46136-2829-3E45-9B69-90FE253DC1F2}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051A-7C4B-8DA7-A6CA2798094A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{E5C5B403-0A3A-374D-BDD9-E73FAD183312}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051A-7C4B-8DA7-A6CA2798094A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{60CF4694-D870-9A4A-86EA-A14248576E8F}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051A-7C4B-8DA7-A6CA2798094A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{ECFD768B-2CB0-5341-AB03-F78E227F0769}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051A-7C4B-8DA7-A6CA2798094A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{1F918BC7-CD3B-5E4E-9D62-3E850F83C942}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051A-7C4B-8DA7-A6CA2798094A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{CD3E4B1A-737A-8F46-BFB0-758B7985F8BA}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051A-7C4B-8DA7-A6CA2798094A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{166CF8BE-5AB3-9740-A949-62DF3C66FA28}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051A-7C4B-8DA7-A6CA2798094A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{35ED7E9D-716C-DD44-A59A-F9633A166070}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051A-7C4B-8DA7-A6CA2798094A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{E44AB65B-99A3-464C-8C94-EB5E6D335B32}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051A-7C4B-8DA7-A6CA2798094A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{3EC68F93-F375-D542-91FA-7B826B084EDD}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051A-7C4B-8DA7-A6CA2798094A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{66D49294-CD37-8A40-B0D9-B797D470C0E7}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051A-7C4B-8DA7-A6CA2798094A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{D0F0A412-F299-6940-811A-230D3E8A2CFA}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051A-7C4B-8DA7-A6CA2798094A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{4254169F-413C-664B-AEF0-B31DA6323789}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051A-7C4B-8DA7-A6CA2798094A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{91AB9347-A019-E449-B39C-BC3086940584}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051A-7C4B-8DA7-A6CA2798094A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{CE508E9F-CB82-A245-9ECF-65C7C872EE77}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051A-7C4B-8DA7-A6CA2798094A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{6A2C69E2-0B67-1D47-9BBB-A8F7E0234BC5}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051A-7C4B-8DA7-A6CA2798094A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{0C50342C-2802-1449-A438-DCCF5A3B432A}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051A-7C4B-8DA7-A6CA2798094A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{14C8A3EF-D7DF-4F4F-9725-1C2AE3A4420B}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051A-7C4B-8DA7-A6CA2798094A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{CD196E15-B4B9-EA42-85D7-3FACC1E0800D}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051A-7C4B-8DA7-A6CA2798094A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{E1767AA0-6DF4-2D41-928D-2CC8C7FCAC26}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051A-7C4B-8DA7-A6CA2798094A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{04070DC7-4C54-4B43-B293-52F1DC816879}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051A-7C4B-8DA7-A6CA2798094A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{284DA3F9-70CA-C448-932D-0A0B186D9048}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051A-7C4B-8DA7-A6CA2798094A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{7E6BAE29-CDA3-A04F-A86C-53CD0E3F60E6}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051A-7C4B-8DA7-A6CA2798094A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{861D7A36-4244-4E49-B677-B822F0C24BC1}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051A-7C4B-8DA7-A6CA2798094A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{2D699E96-39E5-F049-9B27-73DD4010A299}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051A-7C4B-8DA7-A6CA2798094A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{3C321B14-7EDA-5642-8CC1-1436F10A6CF0}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051A-7C4B-8DA7-A6CA2798094A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{52C0E6EE-4B48-6749-A308-22813A4E1EEC}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051A-7C4B-8DA7-A6CA2798094A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{E096C37B-924D-374A-8325-DD53AA0C09F5}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051A-7C4B-8DA7-A6CA2798094A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{74C72FF1-6485-E648-BEF3-DF809D3CEE27}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051A-7C4B-8DA7-A6CA2798094A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{35F8B4F7-6714-A746-81BE-8A2B40BB5CC3}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051A-7C4B-8DA7-A6CA2798094A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{7D999415-A775-4341-B6CC-B3E4790309EB}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051A-7C4B-8DA7-A6CA2798094A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{9310C9A7-1ECC-2C4B-90E3-4C9D2995561C}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051A-7C4B-8DA7-A6CA2798094A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{7DC3B7C0-1579-7A4F-AE94-3D961AD77AC6}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051A-7C4B-8DA7-A6CA2798094A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{3E43B62C-8BC7-A04F-89C8-C22083D81428}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051A-7C4B-8DA7-A6CA2798094A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{2508C4CA-2BB6-4544-99C9-75676119C06C}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051A-7C4B-8DA7-A6CA2798094A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{A69A574F-7155-C045-BABA-A5D876D21FC9}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051A-7C4B-8DA7-A6CA2798094A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{BDC00511-7D2B-1D42-88FD-E12B05DF8B10}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051A-7C4B-8DA7-A6CA2798094A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{99066D0F-E5C4-2A4D-9FE1-014C1C6883BA}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051A-7C4B-8DA7-A6CA2798094A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{90AB6DA9-F63B-4C44-A331-8F9A5DE050C6}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051A-7C4B-8DA7-A6CA2798094A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{3A56BBB6-E2EE-8046-8D42-19CB281C373A}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051A-7C4B-8DA7-A6CA2798094A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{255C041A-CA9A-AC41-BFE7-A9F9819C4CD1}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051A-7C4B-8DA7-A6CA2798094A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{F5BD6967-1989-BD43-8610-86CA9860008D}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051A-7C4B-8DA7-A6CA2798094A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{59AE8216-B6BE-CF4D-B3E1-B45FCEF194F1}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051A-7C4B-8DA7-A6CA2798094A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{145F7227-6C1E-7E47-A50D-72D784FC3A02}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051A-7C4B-8DA7-A6CA2798094A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{54B6504A-63A4-7448-9C97-D07BFA2EBD6B}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051A-7C4B-8DA7-A6CA2798094A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{E7259EDC-6852-774A-8C36-ADDCC37365E2}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051A-7C4B-8DA7-A6CA2798094A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{96332D16-EFFF-DA4B-9BAE-9F4032A0669B}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051A-7C4B-8DA7-A6CA2798094A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{717EB02B-FC37-A645-8697-D81D2BD87CB2}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051A-7C4B-8DA7-A6CA2798094A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{C5A494FB-BBC6-584C-A274-F4D333FCE53A}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051A-7C4B-8DA7-A6CA2798094A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{BE1D5F41-3A61-7142-821E-F9BD64FF60CC}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051A-7C4B-8DA7-A6CA2798094A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{9B7BAE3F-9705-384B-8D41-F420D8A7E03B}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051A-7C4B-8DA7-A6CA2798094A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{1652FF61-A1FD-C146-A4C7-A7A1C5D781FF}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051A-7C4B-8DA7-A6CA2798094A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{666B6EC2-912F-B841-B1A1-ECA161075888}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051A-7C4B-8DA7-A6CA2798094A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{F71341F8-9EA0-8B42-9F83-A6E6EF00B75C}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051A-7C4B-8DA7-A6CA2798094A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{20224D12-FD23-DF41-A6BD-C7B88B2ED8CC}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051A-7C4B-8DA7-A6CA2798094A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{47364C1C-07B3-C54B-860A-9B1E5B2F2693}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051A-7C4B-8DA7-A6CA2798094A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{2CB2CE3B-C7F8-5044-964D-1AD524965C19}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051A-7C4B-8DA7-A6CA2798094A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{19B208ED-E2BE-9E4C-A85C-A2E1BD49A269}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051A-7C4B-8DA7-A6CA2798094A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{3E510F1A-97EC-984D-98EE-5FB114BC28C1}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051A-7C4B-8DA7-A6CA2798094A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{73004074-BB03-7D48-8130-919A6F28E355}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051A-7C4B-8DA7-A6CA2798094A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{48773017-72BA-8449-BA80-07C27F5E97F6}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051A-7C4B-8DA7-A6CA2798094A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{7B40C0A3-0846-6248-BF0C-6F716F6325EE}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051A-7C4B-8DA7-A6CA2798094A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{B44A39A0-817F-B041-9CEC-867144161D3C}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051A-7C4B-8DA7-A6CA2798094A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{42A0BE9E-3B27-004B-AEFD-32C7F079A230}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051A-7C4B-8DA7-A6CA2798094A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{6A640A62-7F44-DC44-9C2A-FA1A2A3F2777}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051A-7C4B-8DA7-A6CA2798094A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{38B36E5A-A5A0-B548-A554-824E5CDF94AB}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051A-7C4B-8DA7-A6CA2798094A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{AE826A81-9507-EB42-B7C7-003AFDFEED6E}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051A-7C4B-8DA7-A6CA2798094A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{904C3571-5041-D649-A36C-6DCE0DEBEE80}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051A-7C4B-8DA7-A6CA2798094A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{3E173096-8B6A-FE4D-909C-8F685EEFD277}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051A-7C4B-8DA7-A6CA2798094A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{3060C37F-C622-4641-A24F-85A53DA36E04}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051A-7C4B-8DA7-A6CA2798094A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{03F21F44-D00E-934E-B03B-99B3F2017F9F}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051A-7C4B-8DA7-A6CA2798094A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{DD83E3E4-E392-F244-860D-D86D3676A460}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051A-7C4B-8DA7-A6CA2798094A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{0B7A05D4-CFE8-5341-A540-195A50A37C29}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051A-7C4B-8DA7-A6CA2798094A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{5B4B8DCE-7D24-8649-9BA6-648FF4AE12DD}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051A-7C4B-8DA7-A6CA2798094A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{A3B7A5AE-7A38-E745-9B29-BAF62888427C}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051A-7C4B-8DA7-A6CA2798094A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{3E0E9A16-4547-4C4D-AAA1-1B4C6B8F19CC}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051A-7C4B-8DA7-A6CA2798094A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{56FFA8C7-F684-E448-B8C7-3D1BB7F99B41}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051A-7C4B-8DA7-A6CA2798094A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{9A9480E9-816B-8C4D-B717-CBB936EB217A}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051A-7C4B-8DA7-A6CA2798094A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{DFAC5FB4-B791-1C46-94A9-EDC2EBAF350A}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051A-7C4B-8DA7-A6CA2798094A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{7C05613E-E368-6148-A884-EABAB03C7655}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051A-7C4B-8DA7-A6CA2798094A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{8B78A298-BE20-5641-ABCD-1414D5C7C1EA}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051A-7C4B-8DA7-A6CA2798094A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{BAFC57D7-2A5E-7C48-95A9-1016DA6A48B1}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051A-7C4B-8DA7-A6CA2798094A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{D38F7A21-341C-354C-8032-49C95E2B1DBA}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051A-7C4B-8DA7-A6CA2798094A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{AD11AE91-6DF2-CC43-A78B-78134E85D186}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051A-7C4B-8DA7-A6CA2798094A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{27787AFA-19B6-6C43-BB43-034A772B26E4}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051A-7C4B-8DA7-A6CA2798094A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{FFBDC8CF-88FE-C442-974C-63CC3F872A50}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051A-7C4B-8DA7-A6CA2798094A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{958047DE-6663-5149-9C60-8FAEB37DC46C}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051A-7C4B-8DA7-A6CA2798094A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{B2250843-3E5C-3849-B33A-7FB5A71EE1EE}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051A-7C4B-8DA7-A6CA2798094A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{7BDE898F-C80C-6D45-9AD6-24CC67E7E1AA}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051A-7C4B-8DA7-A6CA2798094A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{0BDCD170-2E5C-DB44-B9D1-542CA64BED81}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051A-7C4B-8DA7-A6CA2798094A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{7A17D91D-5FAD-0741-BE5F-C0055956EB60}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051A-7C4B-8DA7-A6CA2798094A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{8AD076CA-EE8F-E84F-9DF8-DADFC89B5F4C}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051A-7C4B-8DA7-A6CA2798094A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{C220281E-E73E-734E-BDD1-5E2DB56EC2F4}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051A-7C4B-8DA7-A6CA2798094A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{282696EB-55CC-DB46-91F5-8F3831127C4D}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051A-7C4B-8DA7-A6CA2798094A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{B05C0CE7-13C6-3241-8917-E8D117C11265}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051A-7C4B-8DA7-A6CA2798094A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{C9478056-2F60-8142-AD56-3EFDB342A11E}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051A-7C4B-8DA7-A6CA2798094A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{9F805C50-6CF2-D04D-A613-DB73617EB6D6}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051A-7C4B-8DA7-A6CA2798094A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{5C6A1D34-F36E-1F4A-8BB0-9F84F4B283CB}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051A-7C4B-8DA7-A6CA2798094A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{630FE906-9EF8-ED47-9287-06F2D4D109A7}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051A-7C4B-8DA7-A6CA2798094A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{A6A71A9E-A1D9-5341-BB9B-C1318A62E4EC}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051A-7C4B-8DA7-A6CA2798094A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{19EACC30-EE15-434F-8339-1578047AE370}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051A-7C4B-8DA7-A6CA2798094A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{6B783AFC-AAFC-3E48-B48E-EBCD66C93FFF}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051A-7C4B-8DA7-A6CA2798094A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{8ABC17E1-FC8D-6549-8C4D-7EC07C81E563}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051A-7C4B-8DA7-A6CA2798094A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{99C033D3-CCB5-AE45-B886-F51B10DD5403}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051A-7C4B-8DA7-A6CA2798094A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{FE38485E-3F9C-CC43-8F36-10E6E0DD59ED}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051A-7C4B-8DA7-A6CA2798094A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{BB3D6E22-AB2C-DF42-8EBC-3906E767A394}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051A-7C4B-8DA7-A6CA2798094A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{01D38E07-1604-3343-B4AC-0CB968CE547D}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051A-7C4B-8DA7-A6CA2798094A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{D0C7FC16-833B-554A-B5F6-5FEEF2578E90}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051A-7C4B-8DA7-A6CA2798094A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{3AF20A31-6372-2A44-B1E6-47962078C084}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051A-7C4B-8DA7-A6CA2798094A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{FF5B57F9-4D1F-F748-BBBD-52035B43505A}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051A-7C4B-8DA7-A6CA2798094A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{049CDCBB-C8D0-AC43-8DED-EE27939B46D6}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051A-7C4B-8DA7-A6CA2798094A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{9D24461F-8527-5E4C-A2AB-01513FC8D66C}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051A-7C4B-8DA7-A6CA2798094A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{56034B81-2B49-1B4C-9A40-1C43C9B06CCA}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051A-7C4B-8DA7-A6CA2798094A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{A1625FE5-0148-D846-8EB8-BA82992122FA}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051A-7C4B-8DA7-A6CA2798094A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{231F23C9-1771-AD4C-B3C5-75E1BF692B12}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051A-7C4B-8DA7-A6CA2798094A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{A6545ECE-558B-E34B-BEC8-B77FD27C259D}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051A-7C4B-8DA7-A6CA2798094A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{A838095E-9F29-A647-A345-587D34A0F1B7}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051A-7C4B-8DA7-A6CA2798094A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{C3C87A3C-817C-8445-B79D-583A0BD090C6}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051A-7C4B-8DA7-A6CA2798094A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{1C7FDD15-B94B-5145-B6F3-D96235E9AA9E}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051A-7C4B-8DA7-A6CA2798094A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{EA55C450-28AF-8F46-86C9-113B49E573B0}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051A-7C4B-8DA7-A6CA2798094A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{C1E9C58F-C75F-7845-8CBB-D4816833252D}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051A-7C4B-8DA7-A6CA2798094A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{D9FC2578-635E-924C-B09E-4BC7637205D7}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051A-7C4B-8DA7-A6CA2798094A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{97A02901-7EFB-D045-8C7F-73A9A7F83782}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051A-7C4B-8DA7-A6CA2798094A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{09B8CD57-4F23-694B-999C-FECFEFA2F040}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051A-7C4B-8DA7-A6CA2798094A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{D439CC15-45A7-2843-8F68-5BD2EE72177F}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051A-7C4B-8DA7-A6CA2798094A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{91C1BA7E-6449-2642-9DA0-1BA393AC9814}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051A-7C4B-8DA7-A6CA2798094A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{EC3D9DC9-FD07-884A-83F7-A5435144A161}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051A-7C4B-8DA7-A6CA2798094A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{10103073-2BCD-0441-8258-01450D0C1443}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051A-7C4B-8DA7-A6CA2798094A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{CA745E89-23B6-234F-8FCE-31FF2E2045D0}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051A-7C4B-8DA7-A6CA2798094A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{7024EC23-E520-E44D-BCEE-69B851367921}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051A-7C4B-8DA7-A6CA2798094A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{FB0CFB7E-7EC5-1D42-B590-AC2CD009F600}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051A-7C4B-8DA7-A6CA2798094A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{886A6484-BDA4-924F-BD48-A5C1CA2056A0}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051A-7C4B-8DA7-A6CA2798094A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{44AD767C-9788-3642-8905-D95F3DDFE9DB}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051A-7C4B-8DA7-A6CA2798094A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{39FD5C10-8F3F-194B-9B0E-2BB96CD366AF}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051A-7C4B-8DA7-A6CA2798094A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{3177708E-3B86-2246-8B3A-FC841F22CDE0}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051A-7C4B-8DA7-A6CA2798094A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{F65F05F9-AE15-474F-BD8F-149ECF69C1F1}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051A-7C4B-8DA7-A6CA2798094A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{C1F17516-62F4-C54C-86F2-105C194898C3}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051A-7C4B-8DA7-A6CA2798094A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{BD35E45B-E60B-EF43-B05C-486A17A00240}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051A-7C4B-8DA7-A6CA2798094A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{A04BF949-B4C6-BD4B-8C28-66FBE1563A29}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051A-7C4B-8DA7-A6CA2798094A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{14A3F186-037D-794E-B331-8EAD2C995004}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051A-7C4B-8DA7-A6CA2798094A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{F7AE04F7-3B12-174B-B20B-2C177F2474E1}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051A-7C4B-8DA7-A6CA2798094A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{D3831F77-4C00-8444-810F-5F1EC61FAAFA}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051A-7C4B-8DA7-A6CA2798094A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{ED93241D-75C6-2942-B605-012B6164F44A}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051A-7C4B-8DA7-A6CA2798094A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{BA8FE3CC-06A0-CA4F-A968-13FF5713C79D}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051A-7C4B-8DA7-A6CA2798094A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{9A581452-457E-AA47-BE16-D2C1F2E30A54}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051A-7C4B-8DA7-A6CA2798094A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{79A5C8AF-FEBB-AE4C-B6FF-63FD85AFA11D}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051A-7C4B-8DA7-A6CA2798094A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{4AC97AB2-FDC8-D943-B1D9-7614C50BA9A9}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051A-7C4B-8DA7-A6CA2798094A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{7F3B3AD5-207C-0B49-B1CA-B5D638015337}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051A-7C4B-8DA7-A6CA2798094A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{69CC864F-2141-6E43-9A6B-4EEF5AFE5CFE}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051A-7C4B-8DA7-A6CA2798094A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{7A650645-4B0E-1045-B1EF-0314942A0A06}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051A-7C4B-8DA7-A6CA2798094A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{729CA7BC-F32E-9543-A959-AB380107A1D2}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051A-7C4B-8DA7-A6CA2798094A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{FD90F212-9A84-2546-B01A-22B7A63C56B0}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051A-7C4B-8DA7-A6CA2798094A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{31E292BE-24D8-8649-AE61-1554C419F6E6}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051A-7C4B-8DA7-A6CA2798094A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{FE3DDE6A-C606-A340-ACD5-43A9F135AB7C}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051A-7C4B-8DA7-A6CA2798094A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{7870A3A0-CE07-D046-9E09-E6D7FD1B3B34}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051A-7C4B-8DA7-A6CA2798094A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{7C69C39E-30D8-C842-B1B2-516E2C2031FF}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051A-7C4B-8DA7-A6CA2798094A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{A8EB3F57-87F0-8C4E-B6EE-602B5BE27740}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051A-7C4B-8DA7-A6CA2798094A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{A27F5E2D-9EEC-D84F-B247-403ECB2A0272}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051A-7C4B-8DA7-A6CA2798094A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{52E63CCF-53B7-1B47-8A9E-B7F82FD1B721}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051A-7C4B-8DA7-A6CA2798094A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{9676E58E-0664-B245-A22C-668C96346E90}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051A-7C4B-8DA7-A6CA2798094A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{3BFFF206-C3E5-2247-985F-E537B7B69A75}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051A-7C4B-8DA7-A6CA2798094A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{8B7CA1DC-D7B9-DC4A-AC0C-3EF6C490AB9B}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051A-7C4B-8DA7-A6CA2798094A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{6B3F14A2-744E-7741-808E-B8F536408AC9}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051A-7C4B-8DA7-A6CA2798094A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{0BC600FC-F305-984C-8C0E-8594B8063616}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051A-7C4B-8DA7-A6CA2798094A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{D3C11944-20DC-B44E-BA58-8FD852F9E46E}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051A-7C4B-8DA7-A6CA2798094A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{1ED743B3-B1A0-9C4E-8B35-4FA20D8F15FA}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051A-7C4B-8DA7-A6CA2798094A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{BB0E72B2-2E94-4641-8965-25C5BEBFF39E}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051A-7C4B-8DA7-A6CA2798094A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{9F5AC33F-8420-F448-9472-A5B7D57F949C}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051A-7C4B-8DA7-A6CA2798094A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{7CFFC56A-B687-D54D-B36C-AEF099A11554}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051A-7C4B-8DA7-A6CA2798094A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{7A922E56-A5E4-C64B-B59D-08F94D2CFB21}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051A-7C4B-8DA7-A6CA2798094A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{1F2646F0-02E1-B94A-BB7A-A940D25D9877}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051A-7C4B-8DA7-A6CA2798094A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{3B8BA995-8A20-2A4A-8518-0968F0925674}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051A-7C4B-8DA7-A6CA2798094A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{DCF3339C-C040-5B43-9D7E-3BA25F54DD97}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051A-7C4B-8DA7-A6CA2798094A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{3B9993DA-C888-204C-9230-BB5B6A8895C2}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051A-7C4B-8DA7-A6CA2798094A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{710223B6-8827-9E43-BA37-2CE17F7B921C}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051A-7C4B-8DA7-A6CA2798094A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{A7E832A4-0501-BC49-BF64-3574A0162279}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051A-7C4B-8DA7-A6CA2798094A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{28EFF855-5389-674C-99D4-8CA9916B0143}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051A-7C4B-8DA7-A6CA2798094A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{79082929-5750-BB48-B745-5A1BA9561D96}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051A-7C4B-8DA7-A6CA2798094A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{E5A8114D-28FE-3A45-BC7A-66DC2020211C}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051A-7C4B-8DA7-A6CA2798094A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{AE20B7BE-359D-5A4C-A9E1-828ED55C33A6}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051A-7C4B-8DA7-A6CA2798094A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{F10263F2-F33B-6745-A00B-9D29F1F663A0}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051A-7C4B-8DA7-A6CA2798094A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{C94989AB-4908-5446-B344-4EFFEF74B78B}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051A-7C4B-8DA7-A6CA2798094A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{4F93D2C2-204E-0744-9E46-5B4AC86F4593}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051A-7C4B-8DA7-A6CA2798094A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{3723C9E5-72B3-DE4E-B693-8EDE004D3E1B}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051A-7C4B-8DA7-A6CA2798094A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{E0A5C89F-E614-954F-B814-2F86573B29D5}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051A-7C4B-8DA7-A6CA2798094A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{60208081-9755-7544-BD77-D4C81CE28357}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051A-7C4B-8DA7-A6CA27980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051A-7C4B-8DA7-A6CA27980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{226597C4-591E-684E-8BAA-9EF61D01B31F}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{7FADB9FB-C843-394E-8DEC-1DF1874C8688}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{58714441-BFE3-5E45-BCCD-2F14D9CB03BE}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{0B8F0545-3A15-9E46-8BAC-D864A501ED0E}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{0056F8AE-851F-AF40-A780-40A7358286B4}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{0B6F979C-4493-404E-B806-331CA9426688}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{73C2BD9D-B8F7-9840-B893-20DCEF1143AB}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{89C3E766-99CE-D642-85CB-33DE1C8E5D6E}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{B08CEBDF-28BA-D344-8155-E9D7D9C4C4D4}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{EA1A4AF6-1087-A646-A64F-BADFEF98CC71}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{A9A2B505-8384-E04F-956C-6F2085BD4792}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{3D47416D-9373-1843-9DB6-BCC72AAAB9B5}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{7C77BA41-A700-294E-8F69-B7900E838DD5}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{90360A76-AC68-1B45-BBC7-4AE08035C860}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{277A9690-5ABD-1946-85E5-36064FE8EDCF}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{B0DAF2F6-E831-B740-8C74-EE0A6F05FF30}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{40821F68-A077-5946-8DCE-4C3C78B4B66A}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{7FA5FE34-749C-DC4D-BB3D-40E04EB52BB8}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{BEF6A856-9959-A94B-884B-A6A85F7D2055}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{3331D0E7-B1A8-4742-A237-80633A928D89}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{6144440D-9B2A-7341-A1A1-E3C16CE0A5AF}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{ED7BBE09-2819-F148-8F51-EB1F7A5BE17D}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{1CE46250-BABD-FC44-82BA-1F74F224B846}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{0E743506-6A50-5B4E-AA6A-36E458ACB37E}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{21B8206C-8F99-D54F-9C53-81D0B2AE20F8}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{E0624164-6718-8541-A927-8B86812823DD}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{38A2F10C-C43C-6346-B1D4-6C4CC8360196}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{BDC52CAF-4B5C-D347-9500-778DAD90A5E5}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{95EC84BC-85E2-BD44-A62C-A9EC868C3948}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{05BC956E-4D16-7146-A440-8149EC03B57A}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{2806239A-D552-644A-9EC1-4009561C39DF}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{58D9F7B7-6FFC-D84C-ABEA-6CA084B33B6B}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{2B3327CC-0506-B04A-B147-0243F321E803}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{6AEFE0C5-58BD-FA47-A68F-873444F872D9}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{0CC703B4-1838-C34C-A06A-85C671B306E5}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{66A62D40-A67C-DC43-A795-4257035D1EFF}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{EFC56465-13EB-F545-9BB3-59A92BBA0385}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{42F36406-D5A1-8141-BBAD-ABBE0654B920}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{9E15B8F7-74F1-0345-A951-8FCD990233F8}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{DF11B325-CCB1-AC43-B3F1-7F3657F4A84E}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{9E91F99C-15D9-044D-8E0B-E26272F684DF}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{E6585E05-4132-AB46-8256-72788AFC79C7}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{BEBDE6EB-9E69-F74C-876D-1E52BA53FE58}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{88E17E57-3D0A-034C-8379-30666D49D861}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{FBE65FCE-A319-4F4F-8FFF-1B2396F0E713}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{9E0C98B2-157D-254E-B094-7BF353C31D9D}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{82221692-9ADE-B64B-B762-89FD5CF2DA59}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{B5391FF1-FAF3-0D48-93E0-5B560979C063}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{BECA4FE4-D664-E948-B850-C3878FD3F4B4}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{B3C3EB4B-FEDC-E249-807E-9B9207A684E5}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{B1DFD64F-B0AC-EB48-9302-88C60B09C0FA}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{8EEAE3B5-C3DA-3345-9DD8-F1409906C51C}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{543C47F5-4848-214D-9ED5-88C8B0751D64}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{D3670D4D-0AD1-5B46-B203-49D279689EE9}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{9945F90B-A2EE-E346-BDCC-5A627BC6762C}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{24A6DFCB-0C76-1D48-AB97-77E5389CBB2F}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{E27B8994-FB99-8D4B-BB78-9B325C63B309}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{12BA0DED-6F5B-E844-A88C-626018C0C581}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{1A43DAA4-82E6-F043-8374-EFF7D4958C6C}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{3F2CFC63-A2E0-9643-AB50-4BA2395BF54C}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{ADD19248-1E1D-4D4B-815D-5412AFE70462}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{956072A9-DB73-AA4F-B7EF-A118D494ABFB}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{1F9E4D4F-63D5-1849-AA0C-6FD3FA032DFB}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{5A70C587-BE41-9E4C-BCE8-7F278CB50DC4}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{6006DBA9-BC12-C743-BB2C-20654D1C29F6}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{CF7DBBB6-29A4-B449-A5F2-4ECB9BA87B60}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{1CB61903-8339-F549-9663-C74700F423B1}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{E5C03701-2690-BA4F-9682-67FD56F14D8C}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{1A4512B0-8B31-B94D-9D67-3432FDDCC3DF}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{3BA65F2D-F02A-1343-8119-39A01F44AABF}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{05A19E60-D754-E04F-B032-B129E749063A}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{F74B097D-8135-6343-B8B8-68BE4DDAC67C}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{01F2EF22-8867-0E47-9A03-606148EA8B2D}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{2DD6CB01-1C6E-C144-B926-01D3399E0BD7}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{35CB4A1F-25AB-AC4D-BD64-1366B9F062FB}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{6598B377-209D-9040-ACF0-74B861F5C68A}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{3376E7F9-48F9-2444-917A-17A40222F760}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{CDFF757E-ACE2-2940-8DE0-9549E1863943}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{9EAD7424-D6C4-C54D-9314-93D82613236F}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{4028CDF3-9A86-4B40-8C05-2957F1142C03}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{5842DAAB-69B1-FF44-B904-8B5D23A3CC31}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{3D06F04C-A664-3744-9329-7FD2D2AB35CB}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{A7F10410-467A-7048-8355-ECFA4857653C}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{9AE46E1B-CBD3-1D40-9CE2-A56D9FE3F444}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{E48D7EBA-8A87-CC49-BB12-69F788471B70}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{E1BF5018-88D2-5649-B76A-87819997B063}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{F09B59CA-2DFC-5F4D-BC11-D5A907024BCD}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{4059AB18-52C5-CA4B-838B-C14884B7BA0B}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{BD90183D-C1FD-9940-AE71-813DE5994B28}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{B54AC531-D72A-A04E-85DC-11F5D3FFAC3B}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{1F8103EA-25A0-744A-B894-7040987E3E5F}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{0AE08307-E856-F94C-8897-1BBA2832AB30}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{42B8D02A-ECE6-C84C-A2D2-FCE267923A6B}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{B0C4ADA5-C811-B14C-971E-468F9B3A0FEE}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{B56F643B-9EC7-7345-9401-7167F95CB560}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{39373A82-8FD3-9245-A4BE-42B85432AE39}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{BB176445-02EF-5646-BA69-DB4E49CB7BF0}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{8A7FBCF3-A732-A94F-87E6-518B1297BEF1}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{2F9187A3-0E69-7148-A52C-67A675A7C255}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{B5324C98-685C-384A-BC1E-7AF4BC8C18C5}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{F2D0AE27-C684-6647-9E51-87856CED47CF}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{674EB380-AABB-6944-A08B-7A505FCD2BBD}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{99F7D34A-E81B-C24D-90CA-0E5960C81E87}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{5A65933C-C8FE-FA45-821B-C1A09152CAE1}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{932E1DAB-8518-7041-95E5-373438E5766A}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{1FD717AF-C8C1-804A-862C-1581556502CF}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{C721A07E-E2F2-6F4C-AD5E-77B718E35463}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{DBE683FC-3841-124A-BBB2-04F128D5E622}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{0E62E4C9-5CC7-D44B-9195-014036BF8E07}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{2C912D82-D66D-C542-83A2-D39D7A6B100B}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{A5E7DE6E-0D65-594A-9DCD-BE484AAAAED1}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{61F62644-5C44-9248-943E-056CDD47CC99}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{77B857E1-E0DF-A846-B5E7-EC3165B5456D}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{84443E46-3C71-F34B-B940-1D79B006D62A}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{20605EFB-08E2-CF48-8B68-EAA7A19F9BB3}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{E37B221E-3BC0-E34A-8AB1-40E5B690F513}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{48319459-16EE-824F-93DE-BA7D679360E1}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{616D8E02-F3CF-1D4E-B855-3C0A4975CA66}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{AEEE57DD-8477-2549-BA54-7E36A6D05BC8}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{C9F70469-AEE1-5C4D-BCF7-5331938BA32D}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{61A13E6E-F43B-D74F-8BF5-D3228D5869AF}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{37E82F22-32BD-2145-A38A-D6BF9E8FD121}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{20F46F60-81AC-CA47-84D7-445BBB243BE9}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{C107417C-061B-EA49-862D-CAABDA16A31A}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{AF84D7AF-5C07-C142-8B67-6D2C1307A032}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{B09BA367-D5B9-3D47-BDAA-A163D8B320C8}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{DDD172CC-ED3E-1042-9B49-2CB80595B147}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{B1768F86-086A-B243-89E8-3E1ACB627BE8}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{3CE50430-CA5D-3945-8590-4ED2132CFD4F}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{9DB58B86-073E-7C43-AB98-40E1EC30D5D6}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{CE30FA5F-0D6C-914A-904E-525B8C5C579B}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{AA9B706E-F77A-6349-A4CF-DBE796AF5DEB}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{ECB66B10-B120-7B45-A3CE-EC7AA09EB838}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{FA27D37B-67AA-0F4D-B316-CF7BB77EE359}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{95DB9170-411C-E942-B8FD-9AF4C0761432}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{1BD8EE05-0EA1-784F-A932-B3919AC3D13F}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{333DA380-ACC2-FA4B-8081-94144DCE37D0}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{429E4C38-389B-6E4F-BCAE-01A4EBA2361E}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{056BDD2F-3728-4242-B2E6-AB52F16FE7A8}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{9124B322-FE72-C945-80AD-BF3EA5F73AB4}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{2A18BAED-1E4B-6440-ACA5-6D6A29C37746}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{7D3B5A76-8260-2146-82D8-D5F368C5C5BE}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{241EB2EB-9A14-3A44-A7C8-E9E0205FE903}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{13F8346B-1F78-814B-956A-36D78ADDD135}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{CEFAE463-3DF9-3C43-A823-574A12D54F50}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{C93B85B9-5683-904D-B323-D54FFE7F7AB6}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{B6DC4BE3-CA2F-0843-8599-D31AF7C9BE4E}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{1E749400-2244-D540-B841-3566AAD2F4C8}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{A93B5CAA-FEA6-D84F-83E9-BB7517F36FBB}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{15BF6624-37DD-3B42-A2F5-6555EF9D4FC6}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{62DCBBF7-803C-D640-BD2F-CC3D0E07D722}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{B709FF08-67E0-A342-897D-58CD70875AA0}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{046B1920-1DDD-4E47-B26C-1BA05D9240FE}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{DC83F45A-3B62-814A-AE68-77B8D4395EF5}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{DBF7DDC3-925A-2545-9E94-0722A650E81B}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{D59EA805-CBA9-F440-9757-35ACAD3FED75}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{D04F5766-50BB-9345-B42D-1E1E40F17AB1}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{0DA893A2-C48D-CF4C-A566-9398FC670D32}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{CFB7BFF2-D5F1-6C48-837B-5BA3A7AC5CE5}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{936760E2-E50C-4445-BBF2-FEA42C4EC25A}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{FCD7686D-9352-BE40-934F-E8AA1CF56072}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{696B8F61-6490-E24A-9327-EA000D02E6A9}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{1888C76F-9440-9947-9FCE-3412FEC66995}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{75C112DD-BB15-D84E-850A-E1CD635D8165}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{BD78B1C9-1D53-C94D-9011-16D7583089A9}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{17243CB8-99DD-AF40-9F50-FC3FCC166E5E}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{750D5BB2-EA3E-3144-A773-271AACF1EC48}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{C6E5E652-15D6-0F4B-AD76-E1EAA43D5B86}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{D0923406-0282-DF44-9778-CF25711B23AC}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{3ECB05B3-5BD1-7741-8327-113332D48866}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{594FC01E-B846-504B-81E8-818C87DB7CD8}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{FDD910E1-3014-2941-ACF3-F850CF7CE462}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{2FFC527F-3258-2946-8366-982BABF41BCD}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{5270FD16-075B-9245-B918-2D3291628633}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{624C0BD9-37E2-E143-8D46-92EDCFA50307}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{715B7D2E-1CB8-FF44-B33A-26B98110D6B0}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{E23948D6-69D8-694E-ABB5-6A97BB0D2D15}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{EDA9065B-DEF4-DE4D-8CD8-0D07199746E8}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{EB3093D4-1BFA-784B-96DE-1C941A8ABAFD}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{B6C37124-F007-404E-B8C0-29494EA938BD}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{2A71FB20-6BF7-F248-8CE7-47FF565F63AD}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{89314A30-D371-5341-8AD3-5C796F960FD1}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{9AFD12CA-A584-284A-BE0F-22284E270CC1}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{8F8851B4-C3A9-9341-AA58-1746123690C7}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{7F2238AB-D210-3C46-8817-89E0B4799931}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{439AD549-FFB0-E44E-877C-5BB7FD1E7D25}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{128AC288-87C6-F24A-8D05-60854D59AFDF}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{6A6B1A3C-027C-204D-A2B3-BC943FF3F355}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{9A3A021F-10D5-FB42-9BC1-36E8E7D55A3A}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{C97B869D-673C-FE4F-AE7A-ED3F956B0E1F}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{C0B66525-C28F-6649-B829-921A5CFC79CB}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{C97ECA7C-F4D9-A24E-A10F-370F5354EB8C}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{FFB24654-7424-F04A-B470-3CBE53DA27B8}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{9F44926D-1045-B04F-ACA8-B87AF012DD5A}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{8B78C533-065E-FB42-9D54-166A55636571}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{733FBD6B-EAA6-F045-8550-DD2163E4B4D3}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{861D5609-A238-0C4A-A53D-9D9083F2E322}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{6B7DEB96-DF38-604F-B406-C989EDE1790C}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{51D45D6A-08D4-F346-A76A-718BBD07EECD}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{D40A1EFE-58BF-5A41-8B96-15969312ACB8}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{3B975CE0-6799-AC48-913D-CCA5DE0E4B99}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{73335239-9A00-3A49-B63A-73E40E276E25}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{2C5877CE-6857-4743-8787-85CA59DA1FA9}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{C110124D-1A53-5040-89ED-D772F047A290}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{48D027E8-4D72-9048-BDFC-3BF907780DAA}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{AE3D1147-7139-4D40-9266-AAB1CFD6AC45}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{065C976A-746F-6D4A-8601-1EAFCB680C8D}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{1ACBF75C-764E-7842-998F-BDADD755043C}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{55297E9A-246E-DA41-921D-4D3044244F4C}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{78ED037C-468B-D541-9435-40A3D39D50C3}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{0DE3E236-C269-C045-93D3-3292877D47F2}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{F6179B68-E87E-9444-BE6A-215D6872297A}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{AA056F79-9B0A-7242-83CF-600F5BEB1C2A}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{B87EBA81-5130-9E4C-B336-7179B81DB51A}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{6FFA4358-BD32-334A-8983-2AF2E176D99C}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{B73CB281-DF93-6A4F-88FC-CF4270C52BB5}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{C4B818BB-15B3-FB48-BC4A-945EACE25B39}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{AAC6D2F3-70D9-7D4F-9ECE-F5FBF6B36F9A}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{67D5D034-07C1-8446-A3EE-EA12A8889498}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{8D58C890-F628-B848-86FE-7BC06764F935}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{43DCBC49-21DB-1E4A-A1AB-8277A6BBBFA6}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{B25F6F26-20F1-C54D-83EE-23660CDF2D1F}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{90C1AC0E-7954-1F41-9B96-0C5E0AC080BB}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{F8156B36-A089-AA4E-8577-3487985076D5}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{89ACA857-D0F7-264A-8FD1-C51DB04FFDDD}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{356BF2B2-F748-5F4E-8BED-1C151E7E5C92}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{354C2A84-2636-7845-AE03-81C1358ABF92}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{97EB5B68-754F-864D-BCF9-0963A68576CD}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{CFC468C4-2096-E44B-9B1C-253A85AD3578}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{1768064D-0A9B-D149-AD1A-FFA20686D92D}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{8E178D02-DA91-2A4F-AA91-9EE75FDFB948}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{895FB9FF-0689-C948-BABB-C416C31B694F}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{E9E2CAAF-4406-AB41-9E64-DC149D26A4CF}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{157AF4B9-DC85-2947-8065-A3C0F2AC2F5D}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{CBF1629D-4AD7-CA4B-A251-8F45EE142ACC}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{C48C390A-6A12-E94E-A1CE-70ED8192ADEC}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{8EC6A371-BC79-D54A-BD5B-A04CFCA3CBC9}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{CD5483C5-9229-D441-B0EC-3BFE825352D4}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{46CD328F-3AD0-1F4E-B696-8F0CA8C62DD8}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{61D3EFF6-BAD9-7D4C-904B-D1F792DDB374}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{7AD13C29-2598-D542-A37E-5D3DC1D2F4ED}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{C425BB13-118B-3B4B-862A-D09971D70B88}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{B148777D-587E-6142-9DD3-F68C63324924}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{5315BE0A-B2BD-E742-8F4C-1F6C965F7761}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{0432B095-0035-D740-83A4-835052E4A04B}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{01C513B8-E524-4749-B809-DBA44572B05C}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{8E3CFC5D-3BC5-F244-898D-0F00ABAD2308}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{FF005A6E-1E13-944E-8251-C2C351C0B328}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{7953A220-F7C8-2244-8221-8CB197F0B675}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{03B25B36-E604-0543-B17E-9CF535F654D9}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{09051D33-CEA3-B947-83CA-831B9339D99B}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{FDD285BE-7F2F-AC43-BB35-2366EEB2A62D}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{0922F9FD-549D-8348-ADA5-BC3FCA0C1F2D}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{11556A1B-7829-D44D-897A-A6D153B37621}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{E0A4D472-2B3F-B04D-8718-353374211C26}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{15BEF27A-100C-A043-9250-5C3272D2BCB1}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{71ED7965-8E61-9542-B486-16C0FB4BA477}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{9C1839F9-9DCA-A74E-8BA4-912C0E99B5EB}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{F0515187-5B82-B14C-AB4F-E78363D4EE90}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{554B90BB-0D57-7A4E-922B-70F178A211F4}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{B27EAAA0-9C68-2343-8C95-A82465D27D7B}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{03E1EF7D-C412-074C-8B5A-92B01E701E40}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{EA0BF041-4CE6-4C42-BFEA-11D0B0D261AA}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{282346C2-BD45-C448-9D18-C5134580022B}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{3A0FB6C6-D14D-C542-A2C9-FA9AFC0061EC}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{866A749C-A0F9-8548-BF6D-C6A0F7982462}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{10A05E96-53A3-1C41-872D-2543F3BDCD81}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{AC984C2F-A4D9-7C49-9D25-1CA2DD8EB48B}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{D9AFB77B-2AD8-5149-906A-8408C9EDDDB5}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{312951FC-7DFE-EA47-973B-CD5802A2E79C}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{00B633FF-D173-4041-AD57-AA24B99AB02D}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{B12AD7F7-3FEA-8745-98B7-2C5567CB3E0E}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{86E69005-FDCD-AE40-B6C9-171D9E73DCCD}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{D72603AD-D454-2E43-A067-DE17C48C20BD}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{69B9798F-3AF7-D649-B834-BA40803CB102}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{1E1F3ADC-5D1F-9246-84C2-EA9E7BA55D0F}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{F024E396-DB6D-A14A-8E64-13FDDB575F44}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{D085E2D9-D89A-1544-A0F2-0F57E7673C21}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{31E363CD-D484-9148-89B0-DB1F00A090EB}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{48EECDE1-E635-C74D-AFDE-9D5CEC93C318}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{3F041274-3C80-8F40-A0DB-BE14367A3B43}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{388F0AFB-CC45-7241-9BFB-6DEF8B0168DE}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{14C05D11-C5B2-A14C-9669-C0240C61B718}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{BBD31259-A1E2-BE46-A5F6-9A15BB49EDF4}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{494586F8-E2C2-EF41-868D-A006000D5D20}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{9074B3AF-C34B-6D45-8D73-CDDE49425600}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{66F3D22F-70FC-0149-99AA-1C8199016ABC}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{3E10A598-1196-BD4F-8B6F-D1F6735B67DD}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{E09F74F6-EA8C-E84A-A134-93AFBAC728BF}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{0470FFC7-D74C-AA4A-AA54-84EE7099F01B}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{91088447-AA64-4D46-AC11-0FF4A3B45314}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{97B5E2C3-BE1E-0F4A-80B8-F895AE1F1A28}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{10FCCE40-8665-6345-A03F-5E4851F4FA52}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{A6F6CE3E-9D12-5143-82FB-F37B53358AB7}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{34F626EC-FB02-304C-913E-5127D7CE8769}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{A005DB93-0450-D845-B64F-BC5AAA261BDA}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{EE913240-100B-D449-9835-6367D6417A9D}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{7C972CB0-7F3D-D747-8087-FCCCD6D72C5E}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{B28F9D62-0555-7344-8C6A-BBBDCE362B76}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{D5E473AA-C4BC-F14A-9943-83271576D293}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{69552C75-2D8F-9347-90C2-03E0C87FA7C6}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{BAC9A596-C511-1541-8444-BAB80D89B6B1}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{1DC02341-A053-1C45-BDF5-D695D1DDD0C8}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{BB504A65-AF93-214B-B632-48A645BB1094}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{4320C13C-C7EF-9848-BA81-A470672C7ED1}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{97ED5DE7-D1C4-624B-842D-F6B018D744EB}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{173F1F31-9739-2242-86BF-9C1B90FAE481}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{7A3C46FB-56CC-EB4A-843B-AF74165C924F}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{02394252-4687-414A-86E1-561950A87F48}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{7B12AC71-A042-4D45-9B0A-377767D5EA03}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{3637C998-40B8-8148-BDA1-F7D59427AA8F}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{4657559E-68E3-1741-B89D-4EEE9530A6C0}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{1A002BCC-B81D-0944-B17E-32DAB46142BE}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{F9E2A2A7-F024-9E49-9664-25F4B1215C3C}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{82F1B7F3-2290-564B-9E64-F22524F89BAA}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{B33031D5-844B-B446-8FCB-66F7EE35ADB2}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{1955EA44-B689-0D46-86B8-3523608381BE}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{21AF516F-40E5-AD45-A7A4-0E19CF1CE577}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947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8CFBB1E9-E205-8249-9FB5-6B17F7FDC5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B84CB036-1E28-5D4E-8719-7A785F62E3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Latency overlap/hiding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A5AFB78C-9C24-9B47-A3FA-3B080658B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E38B3-B002-0644-ADA7-D1492B215F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9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9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1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0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50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47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61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6757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889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89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9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19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620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927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377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59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1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5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09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39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0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2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</a:rPr>
              <a:t>Load uses AVX write instructions, which are asynchronous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However, AVX read instructions are synchronous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91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80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22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58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2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64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33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46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62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37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1526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699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63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342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096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31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37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768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90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P21 DIMMs.</a:t>
            </a:r>
          </a:p>
          <a:p>
            <a:r>
              <a:rPr lang="en-US" dirty="0"/>
              <a:t>DPUs cannot be shared. There is a large number of DPUs.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need for OS.</a:t>
            </a:r>
          </a:p>
          <a:p>
            <a:r>
              <a:rPr lang="en-US" dirty="0"/>
              <a:t>This simplifies security implications. No side channels.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63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9254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597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748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522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428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9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15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random accesses we implement the GUPS benchmark.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575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757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83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24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911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972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533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316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794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1214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49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93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684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800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57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757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4333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39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3020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34394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542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05162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0211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51184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2421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45158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6503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8890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9330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7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6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2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G0gvcbf2eo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youtu.be/zF70xuhesME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youtu.be/pHEHdLsnNdk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dpu.dev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e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chart" Target="../charts/chart2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0.png"/><Relationship Id="rId4" Type="http://schemas.openxmlformats.org/officeDocument/2006/relationships/chart" Target="../charts/chart3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7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hyperlink" Target="https://github.com/CMU-SAFARI/prim-benchmarks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hyperlink" Target="https://github.com/CMU-SAFARI/prim-benchmark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H3sEaINPBO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c6x5GJG6dw" TargetMode="External"/><Relationship Id="rId2" Type="http://schemas.openxmlformats.org/officeDocument/2006/relationships/hyperlink" Target="https://youtu.be/p_sLhKeo6y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msung.com/global/samsung-develops-industrys-first-high-bandwidth-memory-with-ai-processing-pow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youtu.be/67oMjDmeUv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youtu.be/SXdzQZAKG-Y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khynix.com/sk-hynix-develops-pim-next-generation-ai-accelerato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veloper.nvidia.com/blog/nvidia-ampere-architecture-in-depth/" TargetMode="External"/><Relationship Id="rId4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youtu.be/HUSrlKgR1cM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.nvidia.com/blog/nvidia-ampere-architecture-in-dept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youtu.be/8MM6_36LmWQ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ksandfiles.com/2021/10/06/neurobladers-build-a-processing-in-memory-analytics-chip-and-server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roblade.co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pmem.com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fari.ethz.ch/digitaltechnik/spring2018/lib/exe/fetch.php?media=digitaldesign-2018-lecture22-gpuprogramming-afterlecture.pdf" TargetMode="External"/><Relationship Id="rId4" Type="http://schemas.openxmlformats.org/officeDocument/2006/relationships/hyperlink" Target="https://www.youtube.com/watch?v=y40-tY5WJ8A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sdk.upmem.com/2021.1.1/index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hyperlink" Target="https://arxiv.org/pdf/2105.03814.pdf" TargetMode="External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JmcV9AMfp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MICRO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18668" y="653893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October 29,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991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A869-9FBF-4F45-BE50-8662DCF8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Prefix-Sum (Scan)</a:t>
            </a:r>
          </a:p>
        </p:txBody>
      </p:sp>
      <p:sp>
        <p:nvSpPr>
          <p:cNvPr id="145" name="TextBox 136">
            <a:extLst>
              <a:ext uri="{FF2B5EF4-FFF2-40B4-BE49-F238E27FC236}">
                <a16:creationId xmlns:a16="http://schemas.microsoft.com/office/drawing/2014/main" id="{BD814358-B903-C243-B408-3A5433DB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708920"/>
            <a:ext cx="29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(Exclusive Scan)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41F678A-CBCB-8F44-A3BE-6C6D895FEC8C}"/>
              </a:ext>
            </a:extLst>
          </p:cNvPr>
          <p:cNvGrpSpPr/>
          <p:nvPr/>
        </p:nvGrpSpPr>
        <p:grpSpPr>
          <a:xfrm>
            <a:off x="928688" y="3587934"/>
            <a:ext cx="7377112" cy="457200"/>
            <a:chOff x="928688" y="3587934"/>
            <a:chExt cx="7377112" cy="457200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D1C4EB3-BA3A-9D44-8E9F-D1A321666A80}"/>
                </a:ext>
              </a:extLst>
            </p:cNvPr>
            <p:cNvSpPr/>
            <p:nvPr/>
          </p:nvSpPr>
          <p:spPr bwMode="auto">
            <a:xfrm>
              <a:off x="1390015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147D3F0-4352-8A44-B0FE-41E20B8498DE}"/>
                </a:ext>
              </a:extLst>
            </p:cNvPr>
            <p:cNvSpPr/>
            <p:nvPr/>
          </p:nvSpPr>
          <p:spPr bwMode="auto">
            <a:xfrm>
              <a:off x="1851342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63E6122-0C31-7F47-8658-5364896CD5BC}"/>
                </a:ext>
              </a:extLst>
            </p:cNvPr>
            <p:cNvSpPr/>
            <p:nvPr/>
          </p:nvSpPr>
          <p:spPr bwMode="auto">
            <a:xfrm>
              <a:off x="2312669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B65B115-CFDB-9F4D-9C8E-ED5984CE9A46}"/>
                </a:ext>
              </a:extLst>
            </p:cNvPr>
            <p:cNvSpPr/>
            <p:nvPr/>
          </p:nvSpPr>
          <p:spPr bwMode="auto">
            <a:xfrm>
              <a:off x="2773996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642F718-6EAE-8446-8C8C-758E74D7D7B7}"/>
                </a:ext>
              </a:extLst>
            </p:cNvPr>
            <p:cNvSpPr/>
            <p:nvPr/>
          </p:nvSpPr>
          <p:spPr bwMode="auto">
            <a:xfrm>
              <a:off x="3235323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61735D3-DECE-A54C-9F2B-85F8B8730938}"/>
                </a:ext>
              </a:extLst>
            </p:cNvPr>
            <p:cNvSpPr/>
            <p:nvPr/>
          </p:nvSpPr>
          <p:spPr bwMode="auto">
            <a:xfrm>
              <a:off x="3696650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AFD7B93-860F-5D4C-ABC3-021FD125E991}"/>
                </a:ext>
              </a:extLst>
            </p:cNvPr>
            <p:cNvSpPr/>
            <p:nvPr/>
          </p:nvSpPr>
          <p:spPr bwMode="auto">
            <a:xfrm>
              <a:off x="4157977" y="3587934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4CF1F23-3135-F04C-9C1A-80829EB793E7}"/>
                </a:ext>
              </a:extLst>
            </p:cNvPr>
            <p:cNvSpPr/>
            <p:nvPr/>
          </p:nvSpPr>
          <p:spPr bwMode="auto">
            <a:xfrm>
              <a:off x="4619304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5885920-6888-8449-B82A-5923C7E64DE6}"/>
                </a:ext>
              </a:extLst>
            </p:cNvPr>
            <p:cNvSpPr/>
            <p:nvPr/>
          </p:nvSpPr>
          <p:spPr bwMode="auto">
            <a:xfrm>
              <a:off x="5080631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B8FCC7C-FF05-7D4F-A6FC-24A7595B6563}"/>
                </a:ext>
              </a:extLst>
            </p:cNvPr>
            <p:cNvSpPr/>
            <p:nvPr/>
          </p:nvSpPr>
          <p:spPr bwMode="auto">
            <a:xfrm>
              <a:off x="5541958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03A984CF-D425-7E46-B342-973B038621FE}"/>
                </a:ext>
              </a:extLst>
            </p:cNvPr>
            <p:cNvSpPr/>
            <p:nvPr/>
          </p:nvSpPr>
          <p:spPr bwMode="auto">
            <a:xfrm>
              <a:off x="6003285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4971C9D-3A22-E24A-B6BE-0AF550DB68DA}"/>
                </a:ext>
              </a:extLst>
            </p:cNvPr>
            <p:cNvSpPr/>
            <p:nvPr/>
          </p:nvSpPr>
          <p:spPr bwMode="auto">
            <a:xfrm>
              <a:off x="6464612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95584D6-2D6F-9F4C-853A-1AB5887528A0}"/>
                </a:ext>
              </a:extLst>
            </p:cNvPr>
            <p:cNvSpPr/>
            <p:nvPr/>
          </p:nvSpPr>
          <p:spPr bwMode="auto">
            <a:xfrm>
              <a:off x="6925939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1E691CF-6DB6-4D46-A03C-E71887FB84F3}"/>
                </a:ext>
              </a:extLst>
            </p:cNvPr>
            <p:cNvSpPr/>
            <p:nvPr/>
          </p:nvSpPr>
          <p:spPr bwMode="auto">
            <a:xfrm>
              <a:off x="7387266" y="3587934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C1A274C1-380A-2B43-AD44-091790CC4883}"/>
                </a:ext>
              </a:extLst>
            </p:cNvPr>
            <p:cNvSpPr/>
            <p:nvPr/>
          </p:nvSpPr>
          <p:spPr bwMode="auto">
            <a:xfrm>
              <a:off x="928688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CB07199-980A-3B40-A923-FF193601F29D}"/>
                </a:ext>
              </a:extLst>
            </p:cNvPr>
            <p:cNvSpPr/>
            <p:nvPr/>
          </p:nvSpPr>
          <p:spPr bwMode="auto">
            <a:xfrm>
              <a:off x="7848600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sp>
        <p:nvSpPr>
          <p:cNvPr id="163" name="TextBox 136">
            <a:extLst>
              <a:ext uri="{FF2B5EF4-FFF2-40B4-BE49-F238E27FC236}">
                <a16:creationId xmlns:a16="http://schemas.microsoft.com/office/drawing/2014/main" id="{108A2577-08C7-3741-889E-830811B1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013176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B8ADD68-4B49-4343-8069-FD18C3A15A49}"/>
              </a:ext>
            </a:extLst>
          </p:cNvPr>
          <p:cNvGrpSpPr/>
          <p:nvPr/>
        </p:nvGrpSpPr>
        <p:grpSpPr>
          <a:xfrm>
            <a:off x="928688" y="5852120"/>
            <a:ext cx="7377112" cy="457200"/>
            <a:chOff x="928688" y="5852120"/>
            <a:chExt cx="7377112" cy="457200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6BE3470-6B0F-D141-9B52-09518D827565}"/>
                </a:ext>
              </a:extLst>
            </p:cNvPr>
            <p:cNvSpPr/>
            <p:nvPr/>
          </p:nvSpPr>
          <p:spPr bwMode="auto">
            <a:xfrm>
              <a:off x="1390015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512DD62-55DC-5544-AF1A-3AF558C990B0}"/>
                </a:ext>
              </a:extLst>
            </p:cNvPr>
            <p:cNvSpPr/>
            <p:nvPr/>
          </p:nvSpPr>
          <p:spPr bwMode="auto">
            <a:xfrm>
              <a:off x="1851342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A7608B8-E887-6A43-A59B-A6A81CBFD2A2}"/>
                </a:ext>
              </a:extLst>
            </p:cNvPr>
            <p:cNvSpPr/>
            <p:nvPr/>
          </p:nvSpPr>
          <p:spPr bwMode="auto">
            <a:xfrm>
              <a:off x="2312669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FE67A3C-0AF2-8141-A8B8-15F20B73D369}"/>
                </a:ext>
              </a:extLst>
            </p:cNvPr>
            <p:cNvSpPr/>
            <p:nvPr/>
          </p:nvSpPr>
          <p:spPr bwMode="auto">
            <a:xfrm>
              <a:off x="2773996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C64CFCE-E696-A842-A8C4-86C75C9AA7EC}"/>
                </a:ext>
              </a:extLst>
            </p:cNvPr>
            <p:cNvSpPr/>
            <p:nvPr/>
          </p:nvSpPr>
          <p:spPr bwMode="auto">
            <a:xfrm>
              <a:off x="3235323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9110F17-DA5D-8344-960E-ADB14759FA94}"/>
                </a:ext>
              </a:extLst>
            </p:cNvPr>
            <p:cNvSpPr/>
            <p:nvPr/>
          </p:nvSpPr>
          <p:spPr bwMode="auto">
            <a:xfrm>
              <a:off x="3696650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DFA37FC-9124-B248-B460-D9587E023039}"/>
                </a:ext>
              </a:extLst>
            </p:cNvPr>
            <p:cNvSpPr/>
            <p:nvPr/>
          </p:nvSpPr>
          <p:spPr bwMode="auto">
            <a:xfrm>
              <a:off x="4157977" y="5852120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10D0E03-1B29-654F-BF03-4E141B8F000D}"/>
                </a:ext>
              </a:extLst>
            </p:cNvPr>
            <p:cNvSpPr/>
            <p:nvPr/>
          </p:nvSpPr>
          <p:spPr bwMode="auto">
            <a:xfrm>
              <a:off x="4619304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7DE5197-FD42-E249-B7D7-D54B1543937F}"/>
                </a:ext>
              </a:extLst>
            </p:cNvPr>
            <p:cNvSpPr/>
            <p:nvPr/>
          </p:nvSpPr>
          <p:spPr bwMode="auto">
            <a:xfrm>
              <a:off x="5080631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05C8E06-200F-1640-9CC7-0E95389E280F}"/>
                </a:ext>
              </a:extLst>
            </p:cNvPr>
            <p:cNvSpPr/>
            <p:nvPr/>
          </p:nvSpPr>
          <p:spPr bwMode="auto">
            <a:xfrm>
              <a:off x="5541958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757E8D9-7FDA-8E48-854F-5B709F582959}"/>
                </a:ext>
              </a:extLst>
            </p:cNvPr>
            <p:cNvSpPr/>
            <p:nvPr/>
          </p:nvSpPr>
          <p:spPr bwMode="auto">
            <a:xfrm>
              <a:off x="6003285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3D2FA11-DE83-4144-9334-ABEBE1C6B252}"/>
                </a:ext>
              </a:extLst>
            </p:cNvPr>
            <p:cNvSpPr/>
            <p:nvPr/>
          </p:nvSpPr>
          <p:spPr bwMode="auto">
            <a:xfrm>
              <a:off x="6464612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FBA2FC3-02A7-AD44-826C-7CBF34125863}"/>
                </a:ext>
              </a:extLst>
            </p:cNvPr>
            <p:cNvSpPr/>
            <p:nvPr/>
          </p:nvSpPr>
          <p:spPr bwMode="auto">
            <a:xfrm>
              <a:off x="6925939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7C65DBB3-6D68-5041-A4BF-44A79F8AFA2E}"/>
                </a:ext>
              </a:extLst>
            </p:cNvPr>
            <p:cNvSpPr/>
            <p:nvPr/>
          </p:nvSpPr>
          <p:spPr bwMode="auto">
            <a:xfrm>
              <a:off x="7387266" y="5852120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62D9016-1818-964A-84C4-DDB1CD1633BE}"/>
                </a:ext>
              </a:extLst>
            </p:cNvPr>
            <p:cNvSpPr/>
            <p:nvPr/>
          </p:nvSpPr>
          <p:spPr bwMode="auto">
            <a:xfrm>
              <a:off x="928688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C152D33-1967-F046-856E-269FD6598577}"/>
                </a:ext>
              </a:extLst>
            </p:cNvPr>
            <p:cNvSpPr/>
            <p:nvPr/>
          </p:nvSpPr>
          <p:spPr bwMode="auto">
            <a:xfrm>
              <a:off x="7848600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506770C-6985-B447-B146-EDD4A258B1CF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8BE431E-3F11-D94F-BB46-D91E4F044358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60CFA77D-76B8-4E4B-9BB8-1D15D926F478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C6799B9-B9DE-EF43-B71D-364ED62D2A82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B9F7307-5B80-AD4F-9021-FF83A95243D1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B1F66A6-5019-C144-93E8-7DBD7EEA3BFB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03E6801-DBA9-6F44-80A7-6481651C1877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1AC4021-7E06-AB42-AA4C-F394E030FB8D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4F75BEB-F97D-7346-82FE-00DEDFF7E8B4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4E11D6B-F07B-0643-9912-58AD75630419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5003146-311E-C845-8DA1-314EB086E521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C47138C-F26C-3D45-82F4-FA4FEB920B0F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C434697-4A35-264B-A379-BF83908BFD6A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65B3B62-F27D-9A4D-8012-F3DE20885C32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DAAFD23-8EF7-5B4B-B2F6-749D12E009BC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B3C42007-73A7-864E-80EE-A84909CDF85D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EECBE1B-A77C-054B-8BA6-1CFB8EFF0B53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A6D616B-BF65-2145-9DF2-6B99AF8EC6D4}"/>
              </a:ext>
            </a:extLst>
          </p:cNvPr>
          <p:cNvSpPr txBox="1"/>
          <p:nvPr/>
        </p:nvSpPr>
        <p:spPr>
          <a:xfrm>
            <a:off x="3420701" y="2636912"/>
            <a:ext cx="4134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out[0] = 0; </a:t>
            </a:r>
            <a:r>
              <a:rPr lang="en-US" sz="1600" dirty="0">
                <a:solidFill>
                  <a:srgbClr val="9DC3E6"/>
                </a:solidFill>
                <a:latin typeface="Courier" pitchFamily="2" charset="0"/>
                <a:cs typeface="Courier New" pitchFamily="49" charset="0"/>
              </a:rPr>
              <a:t>// Identity value</a:t>
            </a:r>
          </a:p>
          <a:p>
            <a:pPr>
              <a:defRPr/>
            </a:pPr>
            <a:r>
              <a:rPr lang="en-US" sz="1600" dirty="0">
                <a:solidFill>
                  <a:srgbClr val="CC9900"/>
                </a:solidFill>
                <a:latin typeface="Courier" pitchFamily="2" charset="0"/>
                <a:cs typeface="Courier New" pitchFamily="49" charset="0"/>
              </a:rPr>
              <a:t>for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(</a:t>
            </a:r>
            <a:r>
              <a:rPr lang="en-US" sz="1600" dirty="0">
                <a:solidFill>
                  <a:srgbClr val="00B050"/>
                </a:solidFill>
                <a:latin typeface="Courier" pitchFamily="2" charset="0"/>
                <a:cs typeface="Courier New" pitchFamily="49" charset="0"/>
              </a:rPr>
              <a:t>int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=1;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&lt;n;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++)</a:t>
            </a:r>
          </a:p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    out[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 = out[i-1] + in[i-1];</a:t>
            </a:r>
            <a:endParaRPr lang="en-US" sz="1600" dirty="0">
              <a:latin typeface="Courier" pitchFamily="2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8520D133-413A-8F4F-AF25-015E0C048B1F}"/>
              </a:ext>
            </a:extLst>
          </p:cNvPr>
          <p:cNvSpPr txBox="1"/>
          <p:nvPr/>
        </p:nvSpPr>
        <p:spPr>
          <a:xfrm>
            <a:off x="3420700" y="4941168"/>
            <a:ext cx="3887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out[0] = in[0];</a:t>
            </a:r>
          </a:p>
          <a:p>
            <a:pPr>
              <a:defRPr/>
            </a:pPr>
            <a:r>
              <a:rPr lang="en-US" sz="1600" dirty="0">
                <a:solidFill>
                  <a:srgbClr val="CC9900"/>
                </a:solidFill>
                <a:latin typeface="Courier" pitchFamily="2" charset="0"/>
                <a:cs typeface="Courier New" pitchFamily="49" charset="0"/>
              </a:rPr>
              <a:t>for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(</a:t>
            </a:r>
            <a:r>
              <a:rPr lang="en-US" sz="1600" dirty="0">
                <a:solidFill>
                  <a:srgbClr val="00B050"/>
                </a:solidFill>
                <a:latin typeface="Courier" pitchFamily="2" charset="0"/>
                <a:cs typeface="Courier New" pitchFamily="49" charset="0"/>
              </a:rPr>
              <a:t>int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=1;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&lt;n;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++)</a:t>
            </a:r>
          </a:p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    out[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 = out[i-1] + in[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];</a:t>
            </a:r>
            <a:endParaRPr lang="en-US" sz="16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8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63" grpId="0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/>
      <p:bldP spid="198" grpId="0"/>
      <p:bldP spid="19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90C63-4CDF-9D4A-B3EC-D283E8D44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Hierarchical (Inclusive) Scan: 1 DPU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B8F673-824A-8F4D-B540-27E1913BDEDC}"/>
              </a:ext>
            </a:extLst>
          </p:cNvPr>
          <p:cNvGrpSpPr/>
          <p:nvPr/>
        </p:nvGrpSpPr>
        <p:grpSpPr>
          <a:xfrm>
            <a:off x="179512" y="2060848"/>
            <a:ext cx="8134540" cy="1064901"/>
            <a:chOff x="179512" y="2060848"/>
            <a:chExt cx="8134540" cy="1064901"/>
          </a:xfrm>
        </p:grpSpPr>
        <p:sp>
          <p:nvSpPr>
            <p:cNvPr id="5" name="TextBox 136">
              <a:extLst>
                <a:ext uri="{FF2B5EF4-FFF2-40B4-BE49-F238E27FC236}">
                  <a16:creationId xmlns:a16="http://schemas.microsoft.com/office/drawing/2014/main" id="{0D4ECC8B-9255-D044-962A-9BD91FDE2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2060848"/>
              <a:ext cx="34211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eaLnBrk="1" hangingPunct="1"/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Per-</a:t>
              </a:r>
              <a:r>
                <a:rPr lang="en-US" sz="1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tasklet</a:t>
              </a:r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(Inclusive) Scan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3FF3BD-BB75-0A49-AD17-7D1B28D0B6EC}"/>
                </a:ext>
              </a:extLst>
            </p:cNvPr>
            <p:cNvSpPr/>
            <p:nvPr/>
          </p:nvSpPr>
          <p:spPr bwMode="auto">
            <a:xfrm>
              <a:off x="139001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069D22-1DCF-1A4C-9CED-EEC1F88A6A61}"/>
                </a:ext>
              </a:extLst>
            </p:cNvPr>
            <p:cNvSpPr/>
            <p:nvPr/>
          </p:nvSpPr>
          <p:spPr bwMode="auto">
            <a:xfrm>
              <a:off x="185134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2C3DF0-C8CD-D742-A6C7-2CB95AD1ED14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CC35D-2592-464C-81C0-2173186B24C9}"/>
                </a:ext>
              </a:extLst>
            </p:cNvPr>
            <p:cNvSpPr/>
            <p:nvPr/>
          </p:nvSpPr>
          <p:spPr bwMode="auto">
            <a:xfrm>
              <a:off x="2773996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88849D-3B12-7B43-85B0-C03126ABB1E3}"/>
                </a:ext>
              </a:extLst>
            </p:cNvPr>
            <p:cNvSpPr/>
            <p:nvPr/>
          </p:nvSpPr>
          <p:spPr bwMode="auto">
            <a:xfrm>
              <a:off x="3235323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F796DA-E92E-864B-8AEA-5E49F416B0F5}"/>
                </a:ext>
              </a:extLst>
            </p:cNvPr>
            <p:cNvSpPr/>
            <p:nvPr/>
          </p:nvSpPr>
          <p:spPr bwMode="auto">
            <a:xfrm>
              <a:off x="369665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375F94-78FA-5A46-A47D-8D11A5836C58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477DC8-40FB-144D-8C09-9FA118D4830F}"/>
                </a:ext>
              </a:extLst>
            </p:cNvPr>
            <p:cNvSpPr/>
            <p:nvPr/>
          </p:nvSpPr>
          <p:spPr bwMode="auto">
            <a:xfrm>
              <a:off x="4619304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B8D380-5D31-5E40-AE97-68AF784C9F74}"/>
                </a:ext>
              </a:extLst>
            </p:cNvPr>
            <p:cNvSpPr/>
            <p:nvPr/>
          </p:nvSpPr>
          <p:spPr bwMode="auto">
            <a:xfrm>
              <a:off x="5080631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1547A-8531-3B4B-84D0-A3533E15A5AB}"/>
                </a:ext>
              </a:extLst>
            </p:cNvPr>
            <p:cNvSpPr/>
            <p:nvPr/>
          </p:nvSpPr>
          <p:spPr bwMode="auto">
            <a:xfrm>
              <a:off x="554195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CDF992-6BA8-6846-BCF0-4E2F7095184C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6B5D54-3FE1-CE47-90A2-1C23F415C130}"/>
                </a:ext>
              </a:extLst>
            </p:cNvPr>
            <p:cNvSpPr/>
            <p:nvPr/>
          </p:nvSpPr>
          <p:spPr bwMode="auto">
            <a:xfrm>
              <a:off x="646461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73D818-F78A-A845-AECE-82BF0597617D}"/>
                </a:ext>
              </a:extLst>
            </p:cNvPr>
            <p:cNvSpPr/>
            <p:nvPr/>
          </p:nvSpPr>
          <p:spPr bwMode="auto">
            <a:xfrm>
              <a:off x="692593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5B0800-30FF-9B4D-A029-E8CEB3FC8396}"/>
                </a:ext>
              </a:extLst>
            </p:cNvPr>
            <p:cNvSpPr/>
            <p:nvPr/>
          </p:nvSpPr>
          <p:spPr bwMode="auto">
            <a:xfrm>
              <a:off x="7387266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3FDB5E-22D5-914B-8894-9265A3F1DDE5}"/>
                </a:ext>
              </a:extLst>
            </p:cNvPr>
            <p:cNvSpPr/>
            <p:nvPr/>
          </p:nvSpPr>
          <p:spPr bwMode="auto">
            <a:xfrm>
              <a:off x="92868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E3484B-7F36-5E46-85D1-EDCF56460812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307194-0812-4045-B513-32956902D555}"/>
                </a:ext>
              </a:extLst>
            </p:cNvPr>
            <p:cNvSpPr/>
            <p:nvPr/>
          </p:nvSpPr>
          <p:spPr>
            <a:xfrm>
              <a:off x="936940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03AF98-5E72-7345-9762-CAB3F5568D8F}"/>
                </a:ext>
              </a:extLst>
            </p:cNvPr>
            <p:cNvSpPr/>
            <p:nvPr/>
          </p:nvSpPr>
          <p:spPr>
            <a:xfrm>
              <a:off x="2764152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49541D-854B-8A4E-8564-8A08E902006B}"/>
                </a:ext>
              </a:extLst>
            </p:cNvPr>
            <p:cNvSpPr/>
            <p:nvPr/>
          </p:nvSpPr>
          <p:spPr>
            <a:xfrm>
              <a:off x="4615177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AAB98B-B902-3B40-A186-700F239F6C06}"/>
                </a:ext>
              </a:extLst>
            </p:cNvPr>
            <p:cNvSpPr/>
            <p:nvPr/>
          </p:nvSpPr>
          <p:spPr>
            <a:xfrm>
              <a:off x="6452460" y="2441749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81AB0FD-A49A-3146-8C43-7C411C1B5152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24F94-158C-D441-AA63-56A93AD2C887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E6579F-467D-384A-8744-83646A63EF87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705907-3E3F-9F48-BBE5-7FF92773B45D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F6442A-BA55-3640-8C23-F87108F40BD0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05BB75-D6CA-4A41-A8DA-3A1100C4D434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C51D95-1ADB-034C-AD3A-3D31F5DB2E69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06798E-BBD4-4349-8A48-1809B6E1E404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A2D929-3B8A-8B4F-8D1E-CB52AE07F247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73A7C3-0F5A-C543-822D-78E518980883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300E8C-724C-494C-B4ED-6F0E66F7AB93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B2676E-260A-2343-A18E-6492A38B667B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8E25C4-15EC-EE40-A5CF-F057E71BC101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75305A-C545-5144-8F84-89047F89793A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43B35B-153A-7E4E-A07E-9E7582DBAE55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7DFEAE-7878-A642-8A7E-5B63A037B47E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AC08EA4-E20A-074F-BCE3-89A9F2156E57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2541269" y="3015536"/>
            <a:ext cx="1845308" cy="28365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8CE5E7-6D7B-DD44-9ACB-7FC5A4FDF69E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4386577" y="3015536"/>
            <a:ext cx="0" cy="28365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D0F3CD6-ECC4-1549-B634-C572D3106718}"/>
              </a:ext>
            </a:extLst>
          </p:cNvPr>
          <p:cNvSpPr/>
          <p:nvPr/>
        </p:nvSpPr>
        <p:spPr bwMode="auto">
          <a:xfrm>
            <a:off x="4157970" y="5852120"/>
            <a:ext cx="4572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53DDB1-A767-8848-83EE-FB30D97C5298}"/>
              </a:ext>
            </a:extLst>
          </p:cNvPr>
          <p:cNvSpPr/>
          <p:nvPr/>
        </p:nvSpPr>
        <p:spPr bwMode="auto">
          <a:xfrm>
            <a:off x="6003278" y="5852120"/>
            <a:ext cx="4572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7913CC-4F75-3D46-85DB-210EFB427267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6400739-2244-4744-BC0D-D1F182036262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69CCA0-6DEF-7A47-99B8-0808CD566908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5D5EEB7-9F5B-0045-893A-90E92AD31E7C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F551CA-32B8-664E-BA15-DBDCEB83A8AC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2636503-38AC-C54B-9578-49F8F32669F8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997645-8341-9C44-8A06-0B8D04D3E0D3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04E4EB3-E941-534A-93CB-E526B9374779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37EE19-B968-6449-B1B3-5E76A7E58724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26A2E5-8BFF-E84E-A956-5359E9162A59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D9BA730-2335-D842-8347-ACD8056AA6C4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9C8F9E-BF1C-3349-8784-B13554C8B2E6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0AE2F3-9A52-C348-BC6C-A283C85F3C2F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5539B4-6891-BF4C-8014-B9F4BBCC76D6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92EE217-1A4A-3746-909B-F5F43154921A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9D0077-38AA-734D-87EC-ACE0C6221829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07B62A-0456-594F-9E5D-7DFA1C5CCC60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BF30DD-432B-FE4C-B43D-2773EEA1E673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8949255-E694-B14E-AABA-AB5B9253154B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F1BDDEF-EA0B-D941-836A-BA472E906FDB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980F537-2202-FF41-92A5-A46CBC4A020C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ACB80B-279C-1D44-8F6A-EB2E18E169F5}"/>
              </a:ext>
            </a:extLst>
          </p:cNvPr>
          <p:cNvSpPr txBox="1"/>
          <p:nvPr/>
        </p:nvSpPr>
        <p:spPr>
          <a:xfrm>
            <a:off x="1219200" y="899428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A8B1D2-0B3A-B742-8574-353BD3F51998}"/>
              </a:ext>
            </a:extLst>
          </p:cNvPr>
          <p:cNvSpPr txBox="1"/>
          <p:nvPr/>
        </p:nvSpPr>
        <p:spPr>
          <a:xfrm>
            <a:off x="3068469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D2915F-3C55-BD4C-BFED-09CD68E9392C}"/>
              </a:ext>
            </a:extLst>
          </p:cNvPr>
          <p:cNvSpPr txBox="1"/>
          <p:nvPr/>
        </p:nvSpPr>
        <p:spPr>
          <a:xfrm>
            <a:off x="4891608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4E4FCB-BEBC-5D45-90F1-F16585FD1176}"/>
              </a:ext>
            </a:extLst>
          </p:cNvPr>
          <p:cNvSpPr txBox="1"/>
          <p:nvPr/>
        </p:nvSpPr>
        <p:spPr>
          <a:xfrm>
            <a:off x="6763816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3</a:t>
            </a:r>
          </a:p>
        </p:txBody>
      </p:sp>
      <p:sp>
        <p:nvSpPr>
          <p:cNvPr id="71" name="TextBox 136">
            <a:extLst>
              <a:ext uri="{FF2B5EF4-FFF2-40B4-BE49-F238E27FC236}">
                <a16:creationId xmlns:a16="http://schemas.microsoft.com/office/drawing/2014/main" id="{FBA63AA8-F90A-EF46-8698-B5E41E3C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31F9C3C-ABC7-DB4F-992C-30689F304A89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541269" y="3015536"/>
            <a:ext cx="3690616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9212904-7D9B-114B-B131-99E0778AD191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4386577" y="3015536"/>
            <a:ext cx="1845308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A9AE44E-AC2B-2E47-BBB2-D648E2907CCB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231885" y="3015536"/>
            <a:ext cx="0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08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scan locally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83038-F76A-1846-944C-A8AE9BCF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732"/>
            <a:ext cx="9144000" cy="1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5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communicates with adjacent </a:t>
            </a:r>
            <a:r>
              <a:rPr lang="en-US" dirty="0" err="1"/>
              <a:t>tasklets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793CC-79B0-684A-8833-4474D0136856}"/>
              </a:ext>
            </a:extLst>
          </p:cNvPr>
          <p:cNvSpPr txBox="1"/>
          <p:nvPr/>
        </p:nvSpPr>
        <p:spPr>
          <a:xfrm>
            <a:off x="5008328" y="281642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Handshake-based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AC29-E22E-DC4E-B1C9-D63566104642}"/>
              </a:ext>
            </a:extLst>
          </p:cNvPr>
          <p:cNvSpPr/>
          <p:nvPr/>
        </p:nvSpPr>
        <p:spPr>
          <a:xfrm>
            <a:off x="457200" y="2892112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186D1-A189-D442-87D5-26705CBA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3252683"/>
            <a:ext cx="5177146" cy="31750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97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adds an offset to each own element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7F08E-C8D6-8242-A383-73947B8D0285}"/>
              </a:ext>
            </a:extLst>
          </p:cNvPr>
          <p:cNvSpPr txBox="1"/>
          <p:nvPr/>
        </p:nvSpPr>
        <p:spPr>
          <a:xfrm>
            <a:off x="5008328" y="281642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Handshake-based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FE393-DE40-7544-B47F-7891021BBEF6}"/>
              </a:ext>
            </a:extLst>
          </p:cNvPr>
          <p:cNvSpPr/>
          <p:nvPr/>
        </p:nvSpPr>
        <p:spPr>
          <a:xfrm>
            <a:off x="457200" y="2892112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9394A-3F01-6048-BADC-00E2512122A8}"/>
              </a:ext>
            </a:extLst>
          </p:cNvPr>
          <p:cNvSpPr txBox="1"/>
          <p:nvPr/>
        </p:nvSpPr>
        <p:spPr>
          <a:xfrm>
            <a:off x="2819400" y="3426023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add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94021F-C8A0-DC4F-B636-8A3504B83559}"/>
              </a:ext>
            </a:extLst>
          </p:cNvPr>
          <p:cNvSpPr/>
          <p:nvPr/>
        </p:nvSpPr>
        <p:spPr>
          <a:xfrm>
            <a:off x="457200" y="3471911"/>
            <a:ext cx="2376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62C6C-42AD-5C42-AD8C-067A33F7C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1535"/>
            <a:ext cx="9144000" cy="15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CF3E-45F8-EB45-A69F-2FE2191C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Scan-Scan-Add (SSA)</a:t>
            </a:r>
          </a:p>
        </p:txBody>
      </p:sp>
      <p:sp>
        <p:nvSpPr>
          <p:cNvPr id="4" name="TextBox 136">
            <a:extLst>
              <a:ext uri="{FF2B5EF4-FFF2-40B4-BE49-F238E27FC236}">
                <a16:creationId xmlns:a16="http://schemas.microsoft.com/office/drawing/2014/main" id="{69481AD0-EB2B-D744-B29E-C64ED2C96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060848"/>
            <a:ext cx="3122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Per-DPU (Inclusive) Scan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55B7A-C504-5444-B056-0B200AFBAC59}"/>
              </a:ext>
            </a:extLst>
          </p:cNvPr>
          <p:cNvSpPr/>
          <p:nvPr/>
        </p:nvSpPr>
        <p:spPr bwMode="auto">
          <a:xfrm>
            <a:off x="1390015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A38BA-D954-874C-A92D-06FDA2044B63}"/>
              </a:ext>
            </a:extLst>
          </p:cNvPr>
          <p:cNvSpPr/>
          <p:nvPr/>
        </p:nvSpPr>
        <p:spPr bwMode="auto">
          <a:xfrm>
            <a:off x="1851342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7C291-B16F-CE45-A5E4-DA69720694C9}"/>
              </a:ext>
            </a:extLst>
          </p:cNvPr>
          <p:cNvSpPr/>
          <p:nvPr/>
        </p:nvSpPr>
        <p:spPr bwMode="auto">
          <a:xfrm>
            <a:off x="2312669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A404CA-5CB5-7F49-B5A0-E6F991286F0D}"/>
              </a:ext>
            </a:extLst>
          </p:cNvPr>
          <p:cNvSpPr/>
          <p:nvPr/>
        </p:nvSpPr>
        <p:spPr bwMode="auto">
          <a:xfrm>
            <a:off x="2773996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26BF34-09BE-AB4B-ACF0-38BEA14CFD7C}"/>
              </a:ext>
            </a:extLst>
          </p:cNvPr>
          <p:cNvSpPr/>
          <p:nvPr/>
        </p:nvSpPr>
        <p:spPr bwMode="auto">
          <a:xfrm>
            <a:off x="3235323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DFE04F-FF71-0D45-A0B5-CDE06D540506}"/>
              </a:ext>
            </a:extLst>
          </p:cNvPr>
          <p:cNvSpPr/>
          <p:nvPr/>
        </p:nvSpPr>
        <p:spPr bwMode="auto">
          <a:xfrm>
            <a:off x="3696650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E4E0B8-53A7-434C-BFD7-5D20C96E6C54}"/>
              </a:ext>
            </a:extLst>
          </p:cNvPr>
          <p:cNvSpPr/>
          <p:nvPr/>
        </p:nvSpPr>
        <p:spPr bwMode="auto">
          <a:xfrm>
            <a:off x="4157977" y="255833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6AA19-69A6-6340-A7D7-DE565E77ED80}"/>
              </a:ext>
            </a:extLst>
          </p:cNvPr>
          <p:cNvSpPr/>
          <p:nvPr/>
        </p:nvSpPr>
        <p:spPr bwMode="auto">
          <a:xfrm>
            <a:off x="4619304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57DE22-0CB4-7848-BFA8-40343587FB96}"/>
              </a:ext>
            </a:extLst>
          </p:cNvPr>
          <p:cNvSpPr/>
          <p:nvPr/>
        </p:nvSpPr>
        <p:spPr bwMode="auto">
          <a:xfrm>
            <a:off x="5080631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8F261-929B-8E4C-9406-A941DF39B520}"/>
              </a:ext>
            </a:extLst>
          </p:cNvPr>
          <p:cNvSpPr/>
          <p:nvPr/>
        </p:nvSpPr>
        <p:spPr bwMode="auto">
          <a:xfrm>
            <a:off x="5541958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61761C-D129-3B4B-AD97-6D91364A6693}"/>
              </a:ext>
            </a:extLst>
          </p:cNvPr>
          <p:cNvSpPr/>
          <p:nvPr/>
        </p:nvSpPr>
        <p:spPr bwMode="auto">
          <a:xfrm>
            <a:off x="6003285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7A9866-F783-FE43-9207-0885C0E90180}"/>
              </a:ext>
            </a:extLst>
          </p:cNvPr>
          <p:cNvSpPr/>
          <p:nvPr/>
        </p:nvSpPr>
        <p:spPr bwMode="auto">
          <a:xfrm>
            <a:off x="6464612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C40427-9E9A-1940-82C3-82E1A7DC5EE5}"/>
              </a:ext>
            </a:extLst>
          </p:cNvPr>
          <p:cNvSpPr/>
          <p:nvPr/>
        </p:nvSpPr>
        <p:spPr bwMode="auto">
          <a:xfrm>
            <a:off x="6925939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01888C-6385-4E40-9E55-11CF13B6F3A5}"/>
              </a:ext>
            </a:extLst>
          </p:cNvPr>
          <p:cNvSpPr/>
          <p:nvPr/>
        </p:nvSpPr>
        <p:spPr bwMode="auto">
          <a:xfrm>
            <a:off x="7387266" y="255833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558F71-7A66-4D47-909E-6AB10E65691B}"/>
              </a:ext>
            </a:extLst>
          </p:cNvPr>
          <p:cNvSpPr/>
          <p:nvPr/>
        </p:nvSpPr>
        <p:spPr bwMode="auto">
          <a:xfrm>
            <a:off x="928688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58155D-78C0-F049-864B-871EF73D1BE2}"/>
              </a:ext>
            </a:extLst>
          </p:cNvPr>
          <p:cNvSpPr/>
          <p:nvPr/>
        </p:nvSpPr>
        <p:spPr bwMode="auto">
          <a:xfrm>
            <a:off x="7848600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53FE4B-CD93-194A-B9A2-1361D4B0FA1F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C2F269-E73D-A04B-869C-7EFF796A1A29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40C4FF-B7DC-214C-80E3-4842AEE19FF4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356305-07CC-7441-B60D-3AB468A1E7D2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872475-CCE5-3D4B-AC3D-48773A93F2DD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12986D-9177-8E40-89D7-833598C42E4E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CCEAD1-6563-EB49-819D-5C8983BF462E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FE8AF4-5A38-2842-99C9-A8542FEFEA33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09C4F3-C181-7E4D-83FD-BF745DF48DFC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85F452-7D13-0A4A-9C35-A2B5706AA080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F23775-1AF0-1645-9ED1-E2D32630E533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32493-3548-7E48-9E30-A0C0D4B36D39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146D02-8299-1948-9F9A-24DA992038C3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24759F-EBC6-544B-81AD-EAB477374AC3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0933A0-DDDF-7B46-826A-2D6BD86A31F5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7031F0-A4DC-EC46-80D4-D95F2CB3CE46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D21EDA-9949-D94E-97EA-B048DDDCE203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93D560-3D6E-D641-816F-816D575907E7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47A19B-FDA3-254F-875A-4297CD6DFF90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4B0FA2-8BFA-5F48-B187-04E2C526075F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B65AE3-A055-E742-9E70-807D6F2FEFFD}"/>
              </a:ext>
            </a:extLst>
          </p:cNvPr>
          <p:cNvSpPr/>
          <p:nvPr/>
        </p:nvSpPr>
        <p:spPr bwMode="auto">
          <a:xfrm>
            <a:off x="2312669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0E6A78-C9C7-AD4E-B3BF-3504E719E317}"/>
              </a:ext>
            </a:extLst>
          </p:cNvPr>
          <p:cNvSpPr/>
          <p:nvPr/>
        </p:nvSpPr>
        <p:spPr bwMode="auto">
          <a:xfrm>
            <a:off x="4157977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B74A63-3EE9-E04B-AAF1-EF97678775DF}"/>
              </a:ext>
            </a:extLst>
          </p:cNvPr>
          <p:cNvSpPr/>
          <p:nvPr/>
        </p:nvSpPr>
        <p:spPr bwMode="auto">
          <a:xfrm>
            <a:off x="6003285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4241C6-4061-5343-8E6C-304A9174181D}"/>
              </a:ext>
            </a:extLst>
          </p:cNvPr>
          <p:cNvSpPr/>
          <p:nvPr/>
        </p:nvSpPr>
        <p:spPr bwMode="auto">
          <a:xfrm>
            <a:off x="7848600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66D197-4061-9542-9A70-403028D11A38}"/>
              </a:ext>
            </a:extLst>
          </p:cNvPr>
          <p:cNvSpPr/>
          <p:nvPr/>
        </p:nvSpPr>
        <p:spPr>
          <a:xfrm>
            <a:off x="936940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1C6898-FEBB-9C4F-AE1E-5F001CE2DBF6}"/>
              </a:ext>
            </a:extLst>
          </p:cNvPr>
          <p:cNvSpPr/>
          <p:nvPr/>
        </p:nvSpPr>
        <p:spPr>
          <a:xfrm>
            <a:off x="2764152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986134-D53C-0843-8ED5-78DE2ABA81EF}"/>
              </a:ext>
            </a:extLst>
          </p:cNvPr>
          <p:cNvSpPr/>
          <p:nvPr/>
        </p:nvSpPr>
        <p:spPr>
          <a:xfrm>
            <a:off x="4615177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7067DB-8162-D249-B6F7-1E2C6D440C71}"/>
              </a:ext>
            </a:extLst>
          </p:cNvPr>
          <p:cNvSpPr/>
          <p:nvPr/>
        </p:nvSpPr>
        <p:spPr>
          <a:xfrm>
            <a:off x="6452460" y="2441749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7F83478-E623-934D-8F7A-542D147F957A}"/>
              </a:ext>
            </a:extLst>
          </p:cNvPr>
          <p:cNvGrpSpPr/>
          <p:nvPr/>
        </p:nvGrpSpPr>
        <p:grpSpPr>
          <a:xfrm>
            <a:off x="3732591" y="3356992"/>
            <a:ext cx="1828800" cy="457200"/>
            <a:chOff x="3732591" y="3356992"/>
            <a:chExt cx="1828800" cy="4572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31D4315-77E5-3A4C-A253-B8560D91852A}"/>
                </a:ext>
              </a:extLst>
            </p:cNvPr>
            <p:cNvSpPr/>
            <p:nvPr/>
          </p:nvSpPr>
          <p:spPr bwMode="auto">
            <a:xfrm>
              <a:off x="37325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BDB7044-A07B-3647-9DA5-21DB44494251}"/>
                </a:ext>
              </a:extLst>
            </p:cNvPr>
            <p:cNvSpPr/>
            <p:nvPr/>
          </p:nvSpPr>
          <p:spPr bwMode="auto">
            <a:xfrm>
              <a:off x="41897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11E4D2-6B31-1343-BE04-8E4801D78E17}"/>
                </a:ext>
              </a:extLst>
            </p:cNvPr>
            <p:cNvSpPr/>
            <p:nvPr/>
          </p:nvSpPr>
          <p:spPr bwMode="auto">
            <a:xfrm>
              <a:off x="46469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39C405-961A-D443-9776-BB64BAEE081E}"/>
                </a:ext>
              </a:extLst>
            </p:cNvPr>
            <p:cNvSpPr/>
            <p:nvPr/>
          </p:nvSpPr>
          <p:spPr bwMode="auto">
            <a:xfrm>
              <a:off x="51041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E36061-D553-1143-89E6-62F2F0698D67}"/>
              </a:ext>
            </a:extLst>
          </p:cNvPr>
          <p:cNvGrpSpPr/>
          <p:nvPr/>
        </p:nvGrpSpPr>
        <p:grpSpPr>
          <a:xfrm>
            <a:off x="3732591" y="3933056"/>
            <a:ext cx="1828800" cy="457200"/>
            <a:chOff x="3732591" y="5780112"/>
            <a:chExt cx="1828800" cy="4572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D55C548-FCE0-0E41-B932-9A941F86BF6E}"/>
                </a:ext>
              </a:extLst>
            </p:cNvPr>
            <p:cNvSpPr/>
            <p:nvPr/>
          </p:nvSpPr>
          <p:spPr bwMode="auto">
            <a:xfrm>
              <a:off x="37325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1ADCF35-5C57-1740-9A78-5CF75DCB9593}"/>
                </a:ext>
              </a:extLst>
            </p:cNvPr>
            <p:cNvSpPr/>
            <p:nvPr/>
          </p:nvSpPr>
          <p:spPr bwMode="auto">
            <a:xfrm>
              <a:off x="41897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6D0CCC0-E08D-F744-9305-BFE6CB306706}"/>
                </a:ext>
              </a:extLst>
            </p:cNvPr>
            <p:cNvSpPr/>
            <p:nvPr/>
          </p:nvSpPr>
          <p:spPr bwMode="auto">
            <a:xfrm>
              <a:off x="46469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6BBB8D3-01D1-B748-B9BE-389F820DE173}"/>
                </a:ext>
              </a:extLst>
            </p:cNvPr>
            <p:cNvSpPr/>
            <p:nvPr/>
          </p:nvSpPr>
          <p:spPr bwMode="auto">
            <a:xfrm>
              <a:off x="51041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85186BB-8A80-DC4F-9AC0-E70B789C807E}"/>
              </a:ext>
            </a:extLst>
          </p:cNvPr>
          <p:cNvCxnSpPr>
            <a:cxnSpLocks/>
            <a:stCxn id="41" idx="2"/>
            <a:endCxn id="50" idx="0"/>
          </p:cNvCxnSpPr>
          <p:nvPr/>
        </p:nvCxnSpPr>
        <p:spPr>
          <a:xfrm>
            <a:off x="2541269" y="3015536"/>
            <a:ext cx="1419922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CA788E0-7115-E94C-AB96-29254C4AA2FD}"/>
              </a:ext>
            </a:extLst>
          </p:cNvPr>
          <p:cNvCxnSpPr>
            <a:cxnSpLocks/>
            <a:stCxn id="42" idx="2"/>
            <a:endCxn id="51" idx="0"/>
          </p:cNvCxnSpPr>
          <p:nvPr/>
        </p:nvCxnSpPr>
        <p:spPr>
          <a:xfrm>
            <a:off x="4386577" y="3015536"/>
            <a:ext cx="31814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484EB5C-7405-0C4A-92E0-1D2229FBDC76}"/>
              </a:ext>
            </a:extLst>
          </p:cNvPr>
          <p:cNvCxnSpPr>
            <a:cxnSpLocks/>
            <a:stCxn id="43" idx="2"/>
            <a:endCxn id="52" idx="0"/>
          </p:cNvCxnSpPr>
          <p:nvPr/>
        </p:nvCxnSpPr>
        <p:spPr>
          <a:xfrm flipH="1">
            <a:off x="4875591" y="3015536"/>
            <a:ext cx="1356294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E73B24-C037-BB4C-8379-6947EF49047D}"/>
              </a:ext>
            </a:extLst>
          </p:cNvPr>
          <p:cNvCxnSpPr>
            <a:cxnSpLocks/>
            <a:stCxn id="44" idx="2"/>
            <a:endCxn id="53" idx="0"/>
          </p:cNvCxnSpPr>
          <p:nvPr/>
        </p:nvCxnSpPr>
        <p:spPr>
          <a:xfrm flipH="1">
            <a:off x="5332791" y="3015536"/>
            <a:ext cx="2744409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36">
            <a:extLst>
              <a:ext uri="{FF2B5EF4-FFF2-40B4-BE49-F238E27FC236}">
                <a16:creationId xmlns:a16="http://schemas.microsoft.com/office/drawing/2014/main" id="{00D4F2AA-915B-B34C-B9C0-9D4A3963D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972085"/>
            <a:ext cx="2044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Partial Sums</a:t>
            </a:r>
          </a:p>
        </p:txBody>
      </p:sp>
      <p:sp>
        <p:nvSpPr>
          <p:cNvPr id="64" name="TextBox 136">
            <a:extLst>
              <a:ext uri="{FF2B5EF4-FFF2-40B4-BE49-F238E27FC236}">
                <a16:creationId xmlns:a16="http://schemas.microsoft.com/office/drawing/2014/main" id="{85A529FF-2C11-734E-B91C-A43472B40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72B4BD3-08B6-3249-A962-5C7D255F536E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2E3F64-F7D9-B440-9123-28C2E9B0AC78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1AB5E2-EA14-3A4B-9443-76D612D20C38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6CA9E9-F806-2749-8709-F0EFAC4E5739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FC9A7B-C1D9-024C-A179-4E2F96508022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F74C67B-C077-CA41-B15F-90F016CF5661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4025C0-D33D-CB44-A9F6-F54E5BA2BE15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CE89F1B-B344-7C44-B833-6F2695511CEC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25FBB65-0192-2E40-AF65-D15F98B0E174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C75A5F0-1754-9A4A-B4E4-70FC9398AF04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57F58D-07F0-7040-9883-98824FBCFBCE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DC9C0BD-B16B-1046-B9F0-5ACCB554A65D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457E29-164E-7F46-8EA3-C053E168A0C1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763DB4E-4EE0-B943-867C-F54AA981980E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9DFE678-6671-B04C-B1CD-47D6F088367D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42A69BD-3575-E046-BF75-1F981D280CD3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8BA8723-D695-4C43-942E-18ED060DCC22}"/>
              </a:ext>
            </a:extLst>
          </p:cNvPr>
          <p:cNvGrpSpPr/>
          <p:nvPr/>
        </p:nvGrpSpPr>
        <p:grpSpPr>
          <a:xfrm>
            <a:off x="3673790" y="4238805"/>
            <a:ext cx="3709466" cy="425900"/>
            <a:chOff x="3673790" y="4238805"/>
            <a:chExt cx="3709466" cy="425900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925B7F7-EC77-2A4D-B792-36366DE97A73}"/>
                </a:ext>
              </a:extLst>
            </p:cNvPr>
            <p:cNvCxnSpPr>
              <a:cxnSpLocks/>
              <a:stCxn id="55" idx="2"/>
              <a:endCxn id="136" idx="0"/>
            </p:cNvCxnSpPr>
            <p:nvPr/>
          </p:nvCxnSpPr>
          <p:spPr>
            <a:xfrm flipH="1">
              <a:off x="3673790" y="4390256"/>
              <a:ext cx="287401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A65E945-920C-EC42-801D-8DBE76D34CE8}"/>
                </a:ext>
              </a:extLst>
            </p:cNvPr>
            <p:cNvCxnSpPr>
              <a:cxnSpLocks/>
              <a:stCxn id="56" idx="2"/>
              <a:endCxn id="137" idx="0"/>
            </p:cNvCxnSpPr>
            <p:nvPr/>
          </p:nvCxnSpPr>
          <p:spPr>
            <a:xfrm>
              <a:off x="4418391" y="4390256"/>
              <a:ext cx="1106424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B351906-0553-A046-A65B-AC55077EB3FA}"/>
                </a:ext>
              </a:extLst>
            </p:cNvPr>
            <p:cNvCxnSpPr>
              <a:cxnSpLocks/>
              <a:stCxn id="57" idx="2"/>
              <a:endCxn id="138" idx="0"/>
            </p:cNvCxnSpPr>
            <p:nvPr/>
          </p:nvCxnSpPr>
          <p:spPr>
            <a:xfrm>
              <a:off x="4875591" y="4390256"/>
              <a:ext cx="2507665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136">
              <a:extLst>
                <a:ext uri="{FF2B5EF4-FFF2-40B4-BE49-F238E27FC236}">
                  <a16:creationId xmlns:a16="http://schemas.microsoft.com/office/drawing/2014/main" id="{A8D1AD11-8844-AD4B-A17D-0B86473F8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1805" y="4238805"/>
              <a:ext cx="5854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eaLnBrk="1" hangingPunct="1"/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</a:t>
              </a: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C0CB699-88E8-854C-AED0-1BA6A30744AE}"/>
              </a:ext>
            </a:extLst>
          </p:cNvPr>
          <p:cNvCxnSpPr>
            <a:cxnSpLocks/>
            <a:stCxn id="122" idx="2"/>
            <a:endCxn id="68" idx="0"/>
          </p:cNvCxnSpPr>
          <p:nvPr/>
        </p:nvCxnSpPr>
        <p:spPr>
          <a:xfrm>
            <a:off x="3002596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9B8A347-DD77-E440-A5DC-AD216A601B35}"/>
              </a:ext>
            </a:extLst>
          </p:cNvPr>
          <p:cNvCxnSpPr>
            <a:cxnSpLocks/>
            <a:stCxn id="123" idx="2"/>
            <a:endCxn id="69" idx="0"/>
          </p:cNvCxnSpPr>
          <p:nvPr/>
        </p:nvCxnSpPr>
        <p:spPr>
          <a:xfrm>
            <a:off x="3463923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32CC3DE-355E-8B49-B091-C4D0E895A609}"/>
              </a:ext>
            </a:extLst>
          </p:cNvPr>
          <p:cNvCxnSpPr>
            <a:cxnSpLocks/>
            <a:stCxn id="124" idx="2"/>
            <a:endCxn id="70" idx="0"/>
          </p:cNvCxnSpPr>
          <p:nvPr/>
        </p:nvCxnSpPr>
        <p:spPr>
          <a:xfrm>
            <a:off x="3925250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C7C2611-ABEF-5941-B9B0-E01E74110401}"/>
              </a:ext>
            </a:extLst>
          </p:cNvPr>
          <p:cNvCxnSpPr>
            <a:cxnSpLocks/>
          </p:cNvCxnSpPr>
          <p:nvPr/>
        </p:nvCxnSpPr>
        <p:spPr>
          <a:xfrm flipH="1">
            <a:off x="4386570" y="5238492"/>
            <a:ext cx="7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0957203-B31C-C44E-B179-A97F5D6A5BF1}"/>
              </a:ext>
            </a:extLst>
          </p:cNvPr>
          <p:cNvCxnSpPr>
            <a:cxnSpLocks/>
            <a:stCxn id="126" idx="2"/>
            <a:endCxn id="72" idx="0"/>
          </p:cNvCxnSpPr>
          <p:nvPr/>
        </p:nvCxnSpPr>
        <p:spPr>
          <a:xfrm>
            <a:off x="4847904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589CD8C-608C-EB4A-8327-185B77CF86E5}"/>
              </a:ext>
            </a:extLst>
          </p:cNvPr>
          <p:cNvCxnSpPr>
            <a:cxnSpLocks/>
            <a:stCxn id="127" idx="2"/>
            <a:endCxn id="73" idx="0"/>
          </p:cNvCxnSpPr>
          <p:nvPr/>
        </p:nvCxnSpPr>
        <p:spPr>
          <a:xfrm>
            <a:off x="5309231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1DADD7-6519-CF44-B316-F72638BB4026}"/>
              </a:ext>
            </a:extLst>
          </p:cNvPr>
          <p:cNvCxnSpPr>
            <a:cxnSpLocks/>
            <a:stCxn id="128" idx="2"/>
            <a:endCxn id="74" idx="0"/>
          </p:cNvCxnSpPr>
          <p:nvPr/>
        </p:nvCxnSpPr>
        <p:spPr>
          <a:xfrm>
            <a:off x="5770558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E882090-7D63-E442-8B1A-469102A886EE}"/>
              </a:ext>
            </a:extLst>
          </p:cNvPr>
          <p:cNvCxnSpPr>
            <a:cxnSpLocks/>
          </p:cNvCxnSpPr>
          <p:nvPr/>
        </p:nvCxnSpPr>
        <p:spPr>
          <a:xfrm flipH="1">
            <a:off x="6231878" y="5238492"/>
            <a:ext cx="7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58191D8-6874-C84F-8A4B-3E8E1D89F604}"/>
              </a:ext>
            </a:extLst>
          </p:cNvPr>
          <p:cNvCxnSpPr>
            <a:cxnSpLocks/>
            <a:stCxn id="130" idx="2"/>
            <a:endCxn id="76" idx="0"/>
          </p:cNvCxnSpPr>
          <p:nvPr/>
        </p:nvCxnSpPr>
        <p:spPr>
          <a:xfrm>
            <a:off x="6693212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4DCDD00-FDD8-CF4E-9973-7AE400417953}"/>
              </a:ext>
            </a:extLst>
          </p:cNvPr>
          <p:cNvCxnSpPr>
            <a:cxnSpLocks/>
            <a:stCxn id="131" idx="2"/>
            <a:endCxn id="77" idx="0"/>
          </p:cNvCxnSpPr>
          <p:nvPr/>
        </p:nvCxnSpPr>
        <p:spPr>
          <a:xfrm>
            <a:off x="7154539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7EE578A-D05A-5E41-924F-B55F1C7E77B4}"/>
              </a:ext>
            </a:extLst>
          </p:cNvPr>
          <p:cNvCxnSpPr>
            <a:cxnSpLocks/>
            <a:stCxn id="132" idx="2"/>
            <a:endCxn id="78" idx="0"/>
          </p:cNvCxnSpPr>
          <p:nvPr/>
        </p:nvCxnSpPr>
        <p:spPr>
          <a:xfrm>
            <a:off x="7615866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810F240-86A2-4D43-A456-B36AB5A5507C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8077200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136">
            <a:extLst>
              <a:ext uri="{FF2B5EF4-FFF2-40B4-BE49-F238E27FC236}">
                <a16:creationId xmlns:a16="http://schemas.microsoft.com/office/drawing/2014/main" id="{0CF75A1B-EC38-0643-AA7E-7D16EDF7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136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</a:t>
            </a:r>
          </a:p>
        </p:txBody>
      </p:sp>
      <p:sp>
        <p:nvSpPr>
          <p:cNvPr id="99" name="TextBox 136">
            <a:extLst>
              <a:ext uri="{FF2B5EF4-FFF2-40B4-BE49-F238E27FC236}">
                <a16:creationId xmlns:a16="http://schemas.microsoft.com/office/drawing/2014/main" id="{4DF64802-45D0-E440-8C47-E92FB070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+14</a:t>
            </a:r>
          </a:p>
        </p:txBody>
      </p:sp>
      <p:sp>
        <p:nvSpPr>
          <p:cNvPr id="100" name="TextBox 136">
            <a:extLst>
              <a:ext uri="{FF2B5EF4-FFF2-40B4-BE49-F238E27FC236}">
                <a16:creationId xmlns:a16="http://schemas.microsoft.com/office/drawing/2014/main" id="{5971858D-FBE5-6C42-A3BD-78C74352C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225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+20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2F45611-2510-9448-B6AA-FE443CB08D0D}"/>
              </a:ext>
            </a:extLst>
          </p:cNvPr>
          <p:cNvGrpSpPr/>
          <p:nvPr/>
        </p:nvGrpSpPr>
        <p:grpSpPr>
          <a:xfrm>
            <a:off x="2763836" y="5852120"/>
            <a:ext cx="1841181" cy="457200"/>
            <a:chOff x="2763836" y="5852120"/>
            <a:chExt cx="1841181" cy="4572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9DE62D7-EA0F-4049-84A5-DB239E4E7854}"/>
                </a:ext>
              </a:extLst>
            </p:cNvPr>
            <p:cNvSpPr/>
            <p:nvPr/>
          </p:nvSpPr>
          <p:spPr bwMode="auto">
            <a:xfrm>
              <a:off x="2763836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593B156-EA34-BD48-B491-10E34D7665C0}"/>
                </a:ext>
              </a:extLst>
            </p:cNvPr>
            <p:cNvSpPr/>
            <p:nvPr/>
          </p:nvSpPr>
          <p:spPr bwMode="auto">
            <a:xfrm>
              <a:off x="3225163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9B2D042-0375-7C42-AA63-F642440E3FBC}"/>
                </a:ext>
              </a:extLst>
            </p:cNvPr>
            <p:cNvSpPr/>
            <p:nvPr/>
          </p:nvSpPr>
          <p:spPr bwMode="auto">
            <a:xfrm>
              <a:off x="3686490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EFA2BDD-DE0A-7F42-9E20-2746196CD33C}"/>
                </a:ext>
              </a:extLst>
            </p:cNvPr>
            <p:cNvSpPr/>
            <p:nvPr/>
          </p:nvSpPr>
          <p:spPr bwMode="auto">
            <a:xfrm>
              <a:off x="4147817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16C8EE5-00E8-0246-BBD7-E95856A274F4}"/>
              </a:ext>
            </a:extLst>
          </p:cNvPr>
          <p:cNvGrpSpPr/>
          <p:nvPr/>
        </p:nvGrpSpPr>
        <p:grpSpPr>
          <a:xfrm>
            <a:off x="4609144" y="5852120"/>
            <a:ext cx="1841181" cy="457200"/>
            <a:chOff x="4609144" y="5852120"/>
            <a:chExt cx="1841181" cy="45720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2E6ABD4-E946-D248-A554-964977468E2E}"/>
                </a:ext>
              </a:extLst>
            </p:cNvPr>
            <p:cNvSpPr/>
            <p:nvPr/>
          </p:nvSpPr>
          <p:spPr bwMode="auto">
            <a:xfrm>
              <a:off x="4609144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943C558-66F7-0F4A-8645-2197B3E9AF9C}"/>
                </a:ext>
              </a:extLst>
            </p:cNvPr>
            <p:cNvSpPr/>
            <p:nvPr/>
          </p:nvSpPr>
          <p:spPr bwMode="auto">
            <a:xfrm>
              <a:off x="5070471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2A4C6C8-D426-CE41-8870-34F055D20179}"/>
                </a:ext>
              </a:extLst>
            </p:cNvPr>
            <p:cNvSpPr/>
            <p:nvPr/>
          </p:nvSpPr>
          <p:spPr bwMode="auto">
            <a:xfrm>
              <a:off x="5531798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066296A-F645-BF48-A9AD-DE365EB0E132}"/>
                </a:ext>
              </a:extLst>
            </p:cNvPr>
            <p:cNvSpPr/>
            <p:nvPr/>
          </p:nvSpPr>
          <p:spPr bwMode="auto">
            <a:xfrm>
              <a:off x="5993125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BB2A05A-F33D-514C-8DF9-C7255BB637C4}"/>
              </a:ext>
            </a:extLst>
          </p:cNvPr>
          <p:cNvGrpSpPr/>
          <p:nvPr/>
        </p:nvGrpSpPr>
        <p:grpSpPr>
          <a:xfrm>
            <a:off x="6454452" y="5852120"/>
            <a:ext cx="1841188" cy="457200"/>
            <a:chOff x="6454452" y="5852120"/>
            <a:chExt cx="1841188" cy="4572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A111C0F-9C3C-044D-BB43-041EA6913496}"/>
                </a:ext>
              </a:extLst>
            </p:cNvPr>
            <p:cNvSpPr/>
            <p:nvPr/>
          </p:nvSpPr>
          <p:spPr bwMode="auto">
            <a:xfrm>
              <a:off x="6454452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A2E4778-2FE7-A548-961D-CF2351F8C39D}"/>
                </a:ext>
              </a:extLst>
            </p:cNvPr>
            <p:cNvSpPr/>
            <p:nvPr/>
          </p:nvSpPr>
          <p:spPr bwMode="auto">
            <a:xfrm>
              <a:off x="6915779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7095253-FCBE-C640-85B2-AC7AC8CE1F40}"/>
                </a:ext>
              </a:extLst>
            </p:cNvPr>
            <p:cNvSpPr/>
            <p:nvPr/>
          </p:nvSpPr>
          <p:spPr bwMode="auto">
            <a:xfrm>
              <a:off x="7377106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489EF94-F60D-1241-9C92-DF2D2CCE3E4F}"/>
                </a:ext>
              </a:extLst>
            </p:cNvPr>
            <p:cNvSpPr/>
            <p:nvPr/>
          </p:nvSpPr>
          <p:spPr bwMode="auto">
            <a:xfrm>
              <a:off x="7838440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80DD73D-CCF3-DE4C-B3DD-C8862BB82B34}"/>
              </a:ext>
            </a:extLst>
          </p:cNvPr>
          <p:cNvGrpSpPr/>
          <p:nvPr/>
        </p:nvGrpSpPr>
        <p:grpSpPr>
          <a:xfrm>
            <a:off x="611560" y="3125749"/>
            <a:ext cx="7702492" cy="2222956"/>
            <a:chOff x="611560" y="3125749"/>
            <a:chExt cx="7702492" cy="222295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08A2807-8663-DA46-9D17-8E10A549B304}"/>
                </a:ext>
              </a:extLst>
            </p:cNvPr>
            <p:cNvGrpSpPr/>
            <p:nvPr/>
          </p:nvGrpSpPr>
          <p:grpSpPr>
            <a:xfrm>
              <a:off x="928688" y="4664705"/>
              <a:ext cx="7385364" cy="684000"/>
              <a:chOff x="928688" y="4664705"/>
              <a:chExt cx="7385364" cy="684000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10354D-C441-3D4B-9C95-0462D1D539D3}"/>
                  </a:ext>
                </a:extLst>
              </p:cNvPr>
              <p:cNvSpPr/>
              <p:nvPr/>
            </p:nvSpPr>
            <p:spPr bwMode="auto">
              <a:xfrm>
                <a:off x="1390015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D355035-F147-D441-9315-7D4FD893A3DF}"/>
                  </a:ext>
                </a:extLst>
              </p:cNvPr>
              <p:cNvSpPr/>
              <p:nvPr/>
            </p:nvSpPr>
            <p:spPr bwMode="auto">
              <a:xfrm>
                <a:off x="1851342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54D9E1F-DE74-4D47-A345-21B8E7255CC9}"/>
                  </a:ext>
                </a:extLst>
              </p:cNvPr>
              <p:cNvSpPr/>
              <p:nvPr/>
            </p:nvSpPr>
            <p:spPr bwMode="auto">
              <a:xfrm>
                <a:off x="2312669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5F326707-15BC-2C4C-9105-E4719BCDEAE0}"/>
                  </a:ext>
                </a:extLst>
              </p:cNvPr>
              <p:cNvSpPr/>
              <p:nvPr/>
            </p:nvSpPr>
            <p:spPr bwMode="auto">
              <a:xfrm>
                <a:off x="2773996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10D0E76-3BE3-C04E-BDDC-D568C8FB50AE}"/>
                  </a:ext>
                </a:extLst>
              </p:cNvPr>
              <p:cNvSpPr/>
              <p:nvPr/>
            </p:nvSpPr>
            <p:spPr bwMode="auto">
              <a:xfrm>
                <a:off x="3235323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CD89A86-BCEB-0643-BBF7-0D2006434281}"/>
                  </a:ext>
                </a:extLst>
              </p:cNvPr>
              <p:cNvSpPr/>
              <p:nvPr/>
            </p:nvSpPr>
            <p:spPr bwMode="auto">
              <a:xfrm>
                <a:off x="3696650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6D70C05-A85C-C64C-9BDB-D7CE376404CC}"/>
                  </a:ext>
                </a:extLst>
              </p:cNvPr>
              <p:cNvSpPr/>
              <p:nvPr/>
            </p:nvSpPr>
            <p:spPr bwMode="auto">
              <a:xfrm>
                <a:off x="4157977" y="4781292"/>
                <a:ext cx="457200" cy="4572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494004F-FB8C-4A4F-A67F-A0D71E2AFCD6}"/>
                  </a:ext>
                </a:extLst>
              </p:cNvPr>
              <p:cNvSpPr/>
              <p:nvPr/>
            </p:nvSpPr>
            <p:spPr bwMode="auto">
              <a:xfrm>
                <a:off x="4619304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4C6CE15-5431-134F-8DF5-7C4B95F379BD}"/>
                  </a:ext>
                </a:extLst>
              </p:cNvPr>
              <p:cNvSpPr/>
              <p:nvPr/>
            </p:nvSpPr>
            <p:spPr bwMode="auto">
              <a:xfrm>
                <a:off x="5080631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163D3CA-EED2-C74F-9728-2C245E0BBEF1}"/>
                  </a:ext>
                </a:extLst>
              </p:cNvPr>
              <p:cNvSpPr/>
              <p:nvPr/>
            </p:nvSpPr>
            <p:spPr bwMode="auto">
              <a:xfrm>
                <a:off x="5541958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E81968D-4396-8945-BA3F-419E0AFF66A7}"/>
                  </a:ext>
                </a:extLst>
              </p:cNvPr>
              <p:cNvSpPr/>
              <p:nvPr/>
            </p:nvSpPr>
            <p:spPr bwMode="auto">
              <a:xfrm>
                <a:off x="6003285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3CBC66D-A2EE-114B-B1AB-6769FA917230}"/>
                  </a:ext>
                </a:extLst>
              </p:cNvPr>
              <p:cNvSpPr/>
              <p:nvPr/>
            </p:nvSpPr>
            <p:spPr bwMode="auto">
              <a:xfrm>
                <a:off x="6464612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165EBB9-BAFE-B64E-9A49-DC4B8FCA8AC1}"/>
                  </a:ext>
                </a:extLst>
              </p:cNvPr>
              <p:cNvSpPr/>
              <p:nvPr/>
            </p:nvSpPr>
            <p:spPr bwMode="auto">
              <a:xfrm>
                <a:off x="6925939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6DD0DCD-A8FB-C34B-A280-15AD22DEEF7D}"/>
                  </a:ext>
                </a:extLst>
              </p:cNvPr>
              <p:cNvSpPr/>
              <p:nvPr/>
            </p:nvSpPr>
            <p:spPr bwMode="auto">
              <a:xfrm>
                <a:off x="7387266" y="4781292"/>
                <a:ext cx="457200" cy="4572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64AF68F-5551-0142-A816-8394C125942C}"/>
                  </a:ext>
                </a:extLst>
              </p:cNvPr>
              <p:cNvSpPr/>
              <p:nvPr/>
            </p:nvSpPr>
            <p:spPr bwMode="auto">
              <a:xfrm>
                <a:off x="928688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7E2D9F3-5ADE-2F45-BDD6-1D76EC941159}"/>
                  </a:ext>
                </a:extLst>
              </p:cNvPr>
              <p:cNvSpPr/>
              <p:nvPr/>
            </p:nvSpPr>
            <p:spPr bwMode="auto">
              <a:xfrm>
                <a:off x="7848600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99C5821-9492-F544-9B1A-4E858C6623C1}"/>
                  </a:ext>
                </a:extLst>
              </p:cNvPr>
              <p:cNvSpPr/>
              <p:nvPr/>
            </p:nvSpPr>
            <p:spPr>
              <a:xfrm>
                <a:off x="936940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35FCB356-9CFC-3940-8933-68D8AE1589E2}"/>
                  </a:ext>
                </a:extLst>
              </p:cNvPr>
              <p:cNvSpPr/>
              <p:nvPr/>
            </p:nvSpPr>
            <p:spPr>
              <a:xfrm>
                <a:off x="2764152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B301EE4-4071-A048-BE20-354FCF42A6C6}"/>
                  </a:ext>
                </a:extLst>
              </p:cNvPr>
              <p:cNvSpPr/>
              <p:nvPr/>
            </p:nvSpPr>
            <p:spPr>
              <a:xfrm>
                <a:off x="4615177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C425DDE-9F44-924A-8889-A0D348B430DD}"/>
                  </a:ext>
                </a:extLst>
              </p:cNvPr>
              <p:cNvSpPr/>
              <p:nvPr/>
            </p:nvSpPr>
            <p:spPr>
              <a:xfrm>
                <a:off x="6452460" y="4664705"/>
                <a:ext cx="1861592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27115396-833D-DB48-839E-71A8C5764A44}"/>
                </a:ext>
              </a:extLst>
            </p:cNvPr>
            <p:cNvSpPr/>
            <p:nvPr/>
          </p:nvSpPr>
          <p:spPr>
            <a:xfrm>
              <a:off x="611560" y="3125749"/>
              <a:ext cx="622920" cy="1527388"/>
            </a:xfrm>
            <a:prstGeom prst="arc">
              <a:avLst>
                <a:gd name="adj1" fmla="val 5253048"/>
                <a:gd name="adj2" fmla="val 16232923"/>
              </a:avLst>
            </a:prstGeom>
            <a:ln w="28575">
              <a:solidFill>
                <a:srgbClr val="002060"/>
              </a:solidFill>
              <a:prstDash val="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0A352F7C-9C48-4A40-B214-991BA9D2E1F7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BF103C9-74A9-B347-A749-045F11D421AE}"/>
              </a:ext>
            </a:extLst>
          </p:cNvPr>
          <p:cNvSpPr txBox="1"/>
          <p:nvPr/>
        </p:nvSpPr>
        <p:spPr>
          <a:xfrm>
            <a:off x="1407585" y="89942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8CC6F16-52EF-DD45-A3EE-A6B3B37CF0F9}"/>
              </a:ext>
            </a:extLst>
          </p:cNvPr>
          <p:cNvSpPr txBox="1"/>
          <p:nvPr/>
        </p:nvSpPr>
        <p:spPr>
          <a:xfrm>
            <a:off x="3256854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8F7E3C1-0935-6747-B331-AF793CBE5875}"/>
              </a:ext>
            </a:extLst>
          </p:cNvPr>
          <p:cNvSpPr txBox="1"/>
          <p:nvPr/>
        </p:nvSpPr>
        <p:spPr>
          <a:xfrm>
            <a:off x="5079993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C2A0D42-3C92-3546-A0F7-E2C084D333C1}"/>
              </a:ext>
            </a:extLst>
          </p:cNvPr>
          <p:cNvSpPr txBox="1"/>
          <p:nvPr/>
        </p:nvSpPr>
        <p:spPr>
          <a:xfrm>
            <a:off x="6952201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3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E935EAD-191E-DB41-933F-22C7683AC14D}"/>
              </a:ext>
            </a:extLst>
          </p:cNvPr>
          <p:cNvCxnSpPr>
            <a:cxnSpLocks/>
          </p:cNvCxnSpPr>
          <p:nvPr/>
        </p:nvCxnSpPr>
        <p:spPr>
          <a:xfrm>
            <a:off x="971599" y="3275692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8CC7E255-2C4C-1D43-924D-B0ECEABC4148}"/>
              </a:ext>
            </a:extLst>
          </p:cNvPr>
          <p:cNvSpPr txBox="1"/>
          <p:nvPr/>
        </p:nvSpPr>
        <p:spPr>
          <a:xfrm>
            <a:off x="6318750" y="3284984"/>
            <a:ext cx="264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kernel termination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20D6F5F-91B3-9B4C-A9D9-E572E36960EB}"/>
              </a:ext>
            </a:extLst>
          </p:cNvPr>
          <p:cNvCxnSpPr>
            <a:cxnSpLocks/>
          </p:cNvCxnSpPr>
          <p:nvPr/>
        </p:nvCxnSpPr>
        <p:spPr>
          <a:xfrm>
            <a:off x="971600" y="4509120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5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63" grpId="0"/>
      <p:bldP spid="98" grpId="0" animBg="1"/>
      <p:bldP spid="99" grpId="0" animBg="1"/>
      <p:bldP spid="10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SSA: Memory Accesses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908720"/>
            <a:ext cx="8735888" cy="547260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First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array with </a:t>
            </a:r>
            <a:r>
              <a:rPr lang="en-US" altLang="ja-JP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per-DPU prefix sums (N elements)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Second kernel reads and writes N / PER_DPU_SIZE elements 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Add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Third kernel reads array with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per-DPU prefix sums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output (N elements)</a:t>
            </a:r>
          </a:p>
          <a:p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4N elements </a:t>
            </a:r>
            <a:r>
              <a:rPr lang="en-US" altLang="ja-JP" dirty="0">
                <a:ea typeface="ＭＳ Ｐゴシック" panose="020B0600070205080204" pitchFamily="34" charset="-128"/>
              </a:rPr>
              <a:t>are read/written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7E1473-9834-644E-9BC4-65DEF38C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91000"/>
            <a:ext cx="3558762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CF3E-45F8-EB45-A69F-2FE2191C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Reduce-Scan-Scan (RSS)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2FD445B-ADC2-D645-A7DD-715EF8394EC3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374E68A-891D-7343-A616-B0E39A64CC52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CFB840E-B3AE-F74E-92DD-0B2E0E2B47B5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608DEB2-5C10-464E-A0DC-7EAC39608179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C0E0202-911D-8140-917C-E8892122A52B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D807B9A-2AF1-2946-A445-2DBFD55C2245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C870494-778F-D449-80C3-0015649409D7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B1DFAD-AA95-0D4C-BF7B-E28C7902D62F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E1D40D7-1A9F-3545-B0E4-68B27629FC47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74546C8-DD08-6B48-AB38-73AA0FD81B81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F2F5F0D-27E1-EF4C-A55E-026546DBABDE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AE6B148-8E75-5A40-A7C7-BC1EC8022C19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24054E3-8AA5-E44A-A2CB-E35C82F416FB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B7D2217-9EDB-C64F-A0A7-4A613154C256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2D5C105-ADAD-4645-8946-0B079A8D6949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B23A103-BE52-4149-B706-C883A78717EB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C48CBC2-351A-0C48-9A17-D9BDC6E634CD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A1EFAD3-1FA5-1D48-ABC2-39E8AEB9F93B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8C1F8AD-5D72-9E4A-9C8B-83A7A019A993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48DB978-1DB4-5C40-9CC6-71040681BD9B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965765B-28BF-0E47-8AD7-0FA66A606D82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2C78B81-9268-8A49-BBE2-0DA050EF1725}"/>
              </a:ext>
            </a:extLst>
          </p:cNvPr>
          <p:cNvGrpSpPr/>
          <p:nvPr/>
        </p:nvGrpSpPr>
        <p:grpSpPr>
          <a:xfrm>
            <a:off x="179512" y="2060848"/>
            <a:ext cx="8134540" cy="1064901"/>
            <a:chOff x="179512" y="2060848"/>
            <a:chExt cx="8134540" cy="1064901"/>
          </a:xfrm>
        </p:grpSpPr>
        <p:sp>
          <p:nvSpPr>
            <p:cNvPr id="173" name="TextBox 136">
              <a:extLst>
                <a:ext uri="{FF2B5EF4-FFF2-40B4-BE49-F238E27FC236}">
                  <a16:creationId xmlns:a16="http://schemas.microsoft.com/office/drawing/2014/main" id="{8AF242DB-809A-814C-83F6-C9307236F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2060848"/>
              <a:ext cx="2414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Per-DPU Reduction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4F89D90-DEE0-D24F-9E4C-DDB91625510D}"/>
                </a:ext>
              </a:extLst>
            </p:cNvPr>
            <p:cNvSpPr/>
            <p:nvPr/>
          </p:nvSpPr>
          <p:spPr bwMode="auto">
            <a:xfrm>
              <a:off x="139001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7A637EA5-E0C5-CB42-8B9F-C32DA9713DAB}"/>
                </a:ext>
              </a:extLst>
            </p:cNvPr>
            <p:cNvSpPr/>
            <p:nvPr/>
          </p:nvSpPr>
          <p:spPr bwMode="auto">
            <a:xfrm>
              <a:off x="185134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8261BFB-39DE-6642-8636-3F8506D48D1C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9D0DBB3-8CA0-3248-97E9-3ABFDDB1EE5A}"/>
                </a:ext>
              </a:extLst>
            </p:cNvPr>
            <p:cNvSpPr/>
            <p:nvPr/>
          </p:nvSpPr>
          <p:spPr bwMode="auto">
            <a:xfrm>
              <a:off x="2773996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CEDB8B6D-02E5-DC45-BB44-856BBE7010ED}"/>
                </a:ext>
              </a:extLst>
            </p:cNvPr>
            <p:cNvSpPr/>
            <p:nvPr/>
          </p:nvSpPr>
          <p:spPr bwMode="auto">
            <a:xfrm>
              <a:off x="3235323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9778B39-51E8-B14C-8773-7CD696521F44}"/>
                </a:ext>
              </a:extLst>
            </p:cNvPr>
            <p:cNvSpPr/>
            <p:nvPr/>
          </p:nvSpPr>
          <p:spPr bwMode="auto">
            <a:xfrm>
              <a:off x="369665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734A939-E535-A04C-BB4D-19B0E322EECF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D3CBC8F-88DD-E944-87D9-70A696913907}"/>
                </a:ext>
              </a:extLst>
            </p:cNvPr>
            <p:cNvSpPr/>
            <p:nvPr/>
          </p:nvSpPr>
          <p:spPr bwMode="auto">
            <a:xfrm>
              <a:off x="4619304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43BDD3C-7256-7842-A2C5-E5740D4E3650}"/>
                </a:ext>
              </a:extLst>
            </p:cNvPr>
            <p:cNvSpPr/>
            <p:nvPr/>
          </p:nvSpPr>
          <p:spPr bwMode="auto">
            <a:xfrm>
              <a:off x="5080631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BEDCD3D-3926-5D4C-BDFE-71ED9F76D86C}"/>
                </a:ext>
              </a:extLst>
            </p:cNvPr>
            <p:cNvSpPr/>
            <p:nvPr/>
          </p:nvSpPr>
          <p:spPr bwMode="auto">
            <a:xfrm>
              <a:off x="554195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418BC18-D877-8642-AA83-98F702E04200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97EE7E8-6331-0F4A-B840-664CD27530F2}"/>
                </a:ext>
              </a:extLst>
            </p:cNvPr>
            <p:cNvSpPr/>
            <p:nvPr/>
          </p:nvSpPr>
          <p:spPr bwMode="auto">
            <a:xfrm>
              <a:off x="646461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2F8693B-1F29-EC42-B630-D62DA0E8E733}"/>
                </a:ext>
              </a:extLst>
            </p:cNvPr>
            <p:cNvSpPr/>
            <p:nvPr/>
          </p:nvSpPr>
          <p:spPr bwMode="auto">
            <a:xfrm>
              <a:off x="692593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9E929C3-DCDA-8643-B219-43412FE25CB4}"/>
                </a:ext>
              </a:extLst>
            </p:cNvPr>
            <p:cNvSpPr/>
            <p:nvPr/>
          </p:nvSpPr>
          <p:spPr bwMode="auto">
            <a:xfrm>
              <a:off x="7387266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EE31606-3C25-BB46-825C-2E7BA58F3027}"/>
                </a:ext>
              </a:extLst>
            </p:cNvPr>
            <p:cNvSpPr/>
            <p:nvPr/>
          </p:nvSpPr>
          <p:spPr bwMode="auto">
            <a:xfrm>
              <a:off x="92868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94B572DE-9024-D740-AA0B-0A9BDFD11CF3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F32A947-3294-9E49-A54B-D5964B6B9FC7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F278D84-6A1C-BA47-82C1-EE5FCB82BFFE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58680998-BC19-EC43-9EF1-340937460ECE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7644CE5-0F78-3146-96E6-48A8DD25C38A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E0E66B9D-DA00-3347-8C97-1C376A6A8EAC}"/>
                </a:ext>
              </a:extLst>
            </p:cNvPr>
            <p:cNvSpPr/>
            <p:nvPr/>
          </p:nvSpPr>
          <p:spPr>
            <a:xfrm>
              <a:off x="936940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C5236EEE-B443-A149-8CC0-74C4232BE14F}"/>
                </a:ext>
              </a:extLst>
            </p:cNvPr>
            <p:cNvSpPr/>
            <p:nvPr/>
          </p:nvSpPr>
          <p:spPr>
            <a:xfrm>
              <a:off x="2764152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14C4A89-5451-C34C-BAFF-9A297277F72B}"/>
                </a:ext>
              </a:extLst>
            </p:cNvPr>
            <p:cNvSpPr/>
            <p:nvPr/>
          </p:nvSpPr>
          <p:spPr>
            <a:xfrm>
              <a:off x="4615177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650AA85-AEA1-1A41-B602-2FF044F2596D}"/>
                </a:ext>
              </a:extLst>
            </p:cNvPr>
            <p:cNvSpPr/>
            <p:nvPr/>
          </p:nvSpPr>
          <p:spPr>
            <a:xfrm>
              <a:off x="6452460" y="2441749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4E3B62F-F8F8-054D-A339-897FE991C602}"/>
              </a:ext>
            </a:extLst>
          </p:cNvPr>
          <p:cNvGrpSpPr/>
          <p:nvPr/>
        </p:nvGrpSpPr>
        <p:grpSpPr>
          <a:xfrm>
            <a:off x="3732591" y="3933056"/>
            <a:ext cx="1828800" cy="457200"/>
            <a:chOff x="3732591" y="5780112"/>
            <a:chExt cx="1828800" cy="457200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E89E41A-C8C7-684D-B8E6-019541DDD1A8}"/>
                </a:ext>
              </a:extLst>
            </p:cNvPr>
            <p:cNvSpPr/>
            <p:nvPr/>
          </p:nvSpPr>
          <p:spPr bwMode="auto">
            <a:xfrm>
              <a:off x="37325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554D07E-99E7-7C48-9227-EDED4B59EEFC}"/>
                </a:ext>
              </a:extLst>
            </p:cNvPr>
            <p:cNvSpPr/>
            <p:nvPr/>
          </p:nvSpPr>
          <p:spPr bwMode="auto">
            <a:xfrm>
              <a:off x="41897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5D07A13-B036-1B4E-A7F4-C2E365AF115F}"/>
                </a:ext>
              </a:extLst>
            </p:cNvPr>
            <p:cNvSpPr/>
            <p:nvPr/>
          </p:nvSpPr>
          <p:spPr bwMode="auto">
            <a:xfrm>
              <a:off x="46469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5DA2B01-7FA1-B848-B6A4-E2651CA2F5B3}"/>
                </a:ext>
              </a:extLst>
            </p:cNvPr>
            <p:cNvSpPr/>
            <p:nvPr/>
          </p:nvSpPr>
          <p:spPr bwMode="auto">
            <a:xfrm>
              <a:off x="51041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E830D0D-7EA9-0C4D-9DFF-E628FF370563}"/>
              </a:ext>
            </a:extLst>
          </p:cNvPr>
          <p:cNvGrpSpPr/>
          <p:nvPr/>
        </p:nvGrpSpPr>
        <p:grpSpPr>
          <a:xfrm>
            <a:off x="2541269" y="3015536"/>
            <a:ext cx="5535931" cy="798656"/>
            <a:chOff x="2541269" y="3015536"/>
            <a:chExt cx="5535931" cy="798656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218EE0D0-7C45-4840-9658-49E97C014CDE}"/>
                </a:ext>
              </a:extLst>
            </p:cNvPr>
            <p:cNvGrpSpPr/>
            <p:nvPr/>
          </p:nvGrpSpPr>
          <p:grpSpPr>
            <a:xfrm>
              <a:off x="3732591" y="3356992"/>
              <a:ext cx="1828800" cy="457200"/>
              <a:chOff x="3732591" y="3356992"/>
              <a:chExt cx="1828800" cy="457200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4FB9475D-75C2-6B4E-8467-7342A97E9A1A}"/>
                  </a:ext>
                </a:extLst>
              </p:cNvPr>
              <p:cNvSpPr/>
              <p:nvPr/>
            </p:nvSpPr>
            <p:spPr bwMode="auto">
              <a:xfrm>
                <a:off x="37325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5EBD8EB-0B87-0C47-9C9A-828329C96659}"/>
                  </a:ext>
                </a:extLst>
              </p:cNvPr>
              <p:cNvSpPr/>
              <p:nvPr/>
            </p:nvSpPr>
            <p:spPr bwMode="auto">
              <a:xfrm>
                <a:off x="41897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3E4E3B0-CF25-B54E-9039-B5EA8F9F24ED}"/>
                  </a:ext>
                </a:extLst>
              </p:cNvPr>
              <p:cNvSpPr/>
              <p:nvPr/>
            </p:nvSpPr>
            <p:spPr bwMode="auto">
              <a:xfrm>
                <a:off x="46469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708387AD-6BF0-484B-9EA6-3B7ABB20FC82}"/>
                  </a:ext>
                </a:extLst>
              </p:cNvPr>
              <p:cNvSpPr/>
              <p:nvPr/>
            </p:nvSpPr>
            <p:spPr bwMode="auto">
              <a:xfrm>
                <a:off x="51041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</p:grp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66CAD9AC-5670-784D-B1E3-03F2D3B73C0B}"/>
                </a:ext>
              </a:extLst>
            </p:cNvPr>
            <p:cNvCxnSpPr>
              <a:cxnSpLocks/>
              <a:stCxn id="190" idx="2"/>
              <a:endCxn id="209" idx="0"/>
            </p:cNvCxnSpPr>
            <p:nvPr/>
          </p:nvCxnSpPr>
          <p:spPr>
            <a:xfrm>
              <a:off x="2541269" y="3015536"/>
              <a:ext cx="1419922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6054974A-1DD2-074B-A4C2-8D620206A691}"/>
                </a:ext>
              </a:extLst>
            </p:cNvPr>
            <p:cNvCxnSpPr>
              <a:cxnSpLocks/>
              <a:stCxn id="191" idx="2"/>
              <a:endCxn id="210" idx="0"/>
            </p:cNvCxnSpPr>
            <p:nvPr/>
          </p:nvCxnSpPr>
          <p:spPr>
            <a:xfrm>
              <a:off x="4386577" y="3015536"/>
              <a:ext cx="31814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1FE55262-7AAB-B549-BB7A-6192E0BE4691}"/>
                </a:ext>
              </a:extLst>
            </p:cNvPr>
            <p:cNvCxnSpPr>
              <a:cxnSpLocks/>
              <a:stCxn id="192" idx="2"/>
              <a:endCxn id="211" idx="0"/>
            </p:cNvCxnSpPr>
            <p:nvPr/>
          </p:nvCxnSpPr>
          <p:spPr>
            <a:xfrm flipH="1">
              <a:off x="4875591" y="3015536"/>
              <a:ext cx="1356294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78ABEA5B-58CA-A949-BDE6-58929A0D3F73}"/>
                </a:ext>
              </a:extLst>
            </p:cNvPr>
            <p:cNvCxnSpPr>
              <a:cxnSpLocks/>
              <a:stCxn id="193" idx="2"/>
              <a:endCxn id="212" idx="0"/>
            </p:cNvCxnSpPr>
            <p:nvPr/>
          </p:nvCxnSpPr>
          <p:spPr>
            <a:xfrm flipH="1">
              <a:off x="5332791" y="3015536"/>
              <a:ext cx="2744409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TextBox 136">
            <a:extLst>
              <a:ext uri="{FF2B5EF4-FFF2-40B4-BE49-F238E27FC236}">
                <a16:creationId xmlns:a16="http://schemas.microsoft.com/office/drawing/2014/main" id="{E8634A29-63B7-1F40-B7AD-105FC6FAD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972085"/>
            <a:ext cx="2044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Partial Sums</a:t>
            </a:r>
          </a:p>
        </p:txBody>
      </p:sp>
      <p:sp>
        <p:nvSpPr>
          <p:cNvPr id="214" name="TextBox 136">
            <a:extLst>
              <a:ext uri="{FF2B5EF4-FFF2-40B4-BE49-F238E27FC236}">
                <a16:creationId xmlns:a16="http://schemas.microsoft.com/office/drawing/2014/main" id="{DFE2879D-4DC7-344E-89F8-82FD583C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ED7432AF-E93E-E344-A2DF-E45DF8FDA167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8B1570-ABC7-394F-9B5C-6BF220FB3D8E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99D7852-0DEF-B142-8370-666075013565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6BE4AE80-A78E-8445-B2EA-F9CB2937D1BC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250CBED-12A6-0A4D-860A-5A4189D0FE85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C1334676-0808-DD48-9B78-CD199E06FC84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25AB9008-A49B-574B-AC52-CC3739814E7A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1210960-55CE-6544-8841-D94A47AABAD6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332CBC28-E776-0D4B-B504-4B720C2CD14C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4EF82D6-53C7-4D4A-9659-B0C9102BA722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6D75AEE-756E-D64D-9CB7-DBCC64DFC118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04D3E562-37EA-8D44-9412-32BF82BA4B14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859E932A-EBBA-2E4A-B7FA-F61E35830316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2D70090-3BCE-9A4A-B08F-97A1D4F018E7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0B22A34-217E-E544-8C43-F84776538167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269EA9F8-092A-EF47-A598-C1655F1367C5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C60B4858-6D02-4A45-A6FB-2D19086C9F17}"/>
              </a:ext>
            </a:extLst>
          </p:cNvPr>
          <p:cNvGrpSpPr/>
          <p:nvPr/>
        </p:nvGrpSpPr>
        <p:grpSpPr>
          <a:xfrm>
            <a:off x="928688" y="4664705"/>
            <a:ext cx="7385364" cy="684000"/>
            <a:chOff x="928688" y="4664705"/>
            <a:chExt cx="7385364" cy="684000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359E1FF-303C-0048-B357-FDA877994A63}"/>
                </a:ext>
              </a:extLst>
            </p:cNvPr>
            <p:cNvSpPr/>
            <p:nvPr/>
          </p:nvSpPr>
          <p:spPr bwMode="auto">
            <a:xfrm>
              <a:off x="139001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00DCCE0-B27D-FD49-A162-773962BE5BDD}"/>
                </a:ext>
              </a:extLst>
            </p:cNvPr>
            <p:cNvSpPr/>
            <p:nvPr/>
          </p:nvSpPr>
          <p:spPr bwMode="auto">
            <a:xfrm>
              <a:off x="185134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860D6332-9290-CF4E-AEC3-06B7776524CB}"/>
                </a:ext>
              </a:extLst>
            </p:cNvPr>
            <p:cNvSpPr/>
            <p:nvPr/>
          </p:nvSpPr>
          <p:spPr bwMode="auto">
            <a:xfrm>
              <a:off x="231266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59C3794D-A75E-C04C-A948-91662C4AA0F7}"/>
                </a:ext>
              </a:extLst>
            </p:cNvPr>
            <p:cNvSpPr/>
            <p:nvPr/>
          </p:nvSpPr>
          <p:spPr bwMode="auto">
            <a:xfrm>
              <a:off x="277399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3EFD5C6-3DBF-2D4B-AF38-7B2ECEC8453D}"/>
                </a:ext>
              </a:extLst>
            </p:cNvPr>
            <p:cNvSpPr/>
            <p:nvPr/>
          </p:nvSpPr>
          <p:spPr bwMode="auto">
            <a:xfrm>
              <a:off x="3235323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2CCEBBA-FFDA-B24A-8072-3B383E12B179}"/>
                </a:ext>
              </a:extLst>
            </p:cNvPr>
            <p:cNvSpPr/>
            <p:nvPr/>
          </p:nvSpPr>
          <p:spPr bwMode="auto">
            <a:xfrm>
              <a:off x="369665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5A6C4EEB-3AC9-3C4F-91BC-6342B23C9964}"/>
                </a:ext>
              </a:extLst>
            </p:cNvPr>
            <p:cNvSpPr/>
            <p:nvPr/>
          </p:nvSpPr>
          <p:spPr bwMode="auto">
            <a:xfrm>
              <a:off x="4157977" y="4781292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168C54A5-FE87-7D45-B273-66AE70637E09}"/>
                </a:ext>
              </a:extLst>
            </p:cNvPr>
            <p:cNvSpPr/>
            <p:nvPr/>
          </p:nvSpPr>
          <p:spPr bwMode="auto">
            <a:xfrm>
              <a:off x="4619304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E8207D76-51C1-E34F-8635-2C676CB6241B}"/>
                </a:ext>
              </a:extLst>
            </p:cNvPr>
            <p:cNvSpPr/>
            <p:nvPr/>
          </p:nvSpPr>
          <p:spPr bwMode="auto">
            <a:xfrm>
              <a:off x="5080631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6AE6E711-CCD0-784E-8AE0-7B05388F189E}"/>
                </a:ext>
              </a:extLst>
            </p:cNvPr>
            <p:cNvSpPr/>
            <p:nvPr/>
          </p:nvSpPr>
          <p:spPr bwMode="auto">
            <a:xfrm>
              <a:off x="554195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1A5165ED-1E4A-AE4E-AB31-87C6CA9DFADC}"/>
                </a:ext>
              </a:extLst>
            </p:cNvPr>
            <p:cNvSpPr/>
            <p:nvPr/>
          </p:nvSpPr>
          <p:spPr bwMode="auto">
            <a:xfrm>
              <a:off x="600328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0BE5A8B-28AC-3042-9222-11829F480461}"/>
                </a:ext>
              </a:extLst>
            </p:cNvPr>
            <p:cNvSpPr/>
            <p:nvPr/>
          </p:nvSpPr>
          <p:spPr bwMode="auto">
            <a:xfrm>
              <a:off x="646461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322FBE34-8209-644F-A1F6-2836B91E7DCE}"/>
                </a:ext>
              </a:extLst>
            </p:cNvPr>
            <p:cNvSpPr/>
            <p:nvPr/>
          </p:nvSpPr>
          <p:spPr bwMode="auto">
            <a:xfrm>
              <a:off x="692593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713CEBD2-3E9F-F441-BEC8-517C5C0EF3CE}"/>
                </a:ext>
              </a:extLst>
            </p:cNvPr>
            <p:cNvSpPr/>
            <p:nvPr/>
          </p:nvSpPr>
          <p:spPr bwMode="auto">
            <a:xfrm>
              <a:off x="7387266" y="4781292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B141A37-E3B1-BF42-8359-F25BD7926E64}"/>
                </a:ext>
              </a:extLst>
            </p:cNvPr>
            <p:cNvSpPr/>
            <p:nvPr/>
          </p:nvSpPr>
          <p:spPr bwMode="auto">
            <a:xfrm>
              <a:off x="92868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114F075-DB53-AD4B-BAF4-5D52E5A9E666}"/>
                </a:ext>
              </a:extLst>
            </p:cNvPr>
            <p:cNvSpPr/>
            <p:nvPr/>
          </p:nvSpPr>
          <p:spPr bwMode="auto">
            <a:xfrm>
              <a:off x="784860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B50C52A-8D4F-E347-BA0C-C6595948DB66}"/>
                </a:ext>
              </a:extLst>
            </p:cNvPr>
            <p:cNvSpPr/>
            <p:nvPr/>
          </p:nvSpPr>
          <p:spPr>
            <a:xfrm>
              <a:off x="936940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E6D0390-F0B6-9F40-814E-E5ADBFD7950B}"/>
                </a:ext>
              </a:extLst>
            </p:cNvPr>
            <p:cNvSpPr/>
            <p:nvPr/>
          </p:nvSpPr>
          <p:spPr>
            <a:xfrm>
              <a:off x="2764152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39F4B07-CBDC-644B-80E1-1BD7F09599B8}"/>
                </a:ext>
              </a:extLst>
            </p:cNvPr>
            <p:cNvSpPr/>
            <p:nvPr/>
          </p:nvSpPr>
          <p:spPr>
            <a:xfrm>
              <a:off x="4615177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E8A2866-1940-884B-BA97-5506F95BA5CE}"/>
                </a:ext>
              </a:extLst>
            </p:cNvPr>
            <p:cNvSpPr/>
            <p:nvPr/>
          </p:nvSpPr>
          <p:spPr>
            <a:xfrm>
              <a:off x="6452460" y="4664705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B3D1374A-CBE0-C640-819A-F99A74FD8ECA}"/>
              </a:ext>
            </a:extLst>
          </p:cNvPr>
          <p:cNvGrpSpPr/>
          <p:nvPr/>
        </p:nvGrpSpPr>
        <p:grpSpPr>
          <a:xfrm>
            <a:off x="3673790" y="4390256"/>
            <a:ext cx="3709466" cy="274449"/>
            <a:chOff x="3673790" y="4390256"/>
            <a:chExt cx="3709466" cy="274449"/>
          </a:xfrm>
        </p:grpSpPr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17C24DB5-7A89-9F49-BA6B-B0A2FD240E3B}"/>
                </a:ext>
              </a:extLst>
            </p:cNvPr>
            <p:cNvCxnSpPr>
              <a:cxnSpLocks/>
              <a:stCxn id="199" idx="2"/>
              <a:endCxn id="249" idx="0"/>
            </p:cNvCxnSpPr>
            <p:nvPr/>
          </p:nvCxnSpPr>
          <p:spPr>
            <a:xfrm flipH="1">
              <a:off x="3673790" y="4390256"/>
              <a:ext cx="287401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0712B35E-0B34-0049-ADDB-B0D8EDDCFFD1}"/>
                </a:ext>
              </a:extLst>
            </p:cNvPr>
            <p:cNvCxnSpPr>
              <a:cxnSpLocks/>
              <a:stCxn id="200" idx="2"/>
              <a:endCxn id="250" idx="0"/>
            </p:cNvCxnSpPr>
            <p:nvPr/>
          </p:nvCxnSpPr>
          <p:spPr>
            <a:xfrm>
              <a:off x="4418391" y="4390256"/>
              <a:ext cx="1106424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98E1483C-8D44-9E47-8A58-4E7836D28BDD}"/>
                </a:ext>
              </a:extLst>
            </p:cNvPr>
            <p:cNvCxnSpPr>
              <a:cxnSpLocks/>
              <a:stCxn id="201" idx="2"/>
              <a:endCxn id="251" idx="0"/>
            </p:cNvCxnSpPr>
            <p:nvPr/>
          </p:nvCxnSpPr>
          <p:spPr>
            <a:xfrm>
              <a:off x="4875591" y="4390256"/>
              <a:ext cx="2507665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75C29579-921C-8447-93F7-577DA7D31842}"/>
              </a:ext>
            </a:extLst>
          </p:cNvPr>
          <p:cNvCxnSpPr>
            <a:cxnSpLocks/>
            <a:stCxn id="235" idx="2"/>
            <a:endCxn id="218" idx="0"/>
          </p:cNvCxnSpPr>
          <p:nvPr/>
        </p:nvCxnSpPr>
        <p:spPr>
          <a:xfrm>
            <a:off x="3002596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35AA1C5E-4263-8F4E-A155-2FFCC86D3A3D}"/>
              </a:ext>
            </a:extLst>
          </p:cNvPr>
          <p:cNvCxnSpPr>
            <a:cxnSpLocks/>
            <a:stCxn id="236" idx="2"/>
            <a:endCxn id="219" idx="0"/>
          </p:cNvCxnSpPr>
          <p:nvPr/>
        </p:nvCxnSpPr>
        <p:spPr>
          <a:xfrm>
            <a:off x="3463923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C8BD57E4-E378-A94B-8F3C-2B1E31D8BAA3}"/>
              </a:ext>
            </a:extLst>
          </p:cNvPr>
          <p:cNvCxnSpPr>
            <a:cxnSpLocks/>
            <a:stCxn id="237" idx="2"/>
            <a:endCxn id="220" idx="0"/>
          </p:cNvCxnSpPr>
          <p:nvPr/>
        </p:nvCxnSpPr>
        <p:spPr>
          <a:xfrm>
            <a:off x="3925250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BF93A3CE-97CC-C34C-BE19-80E76EAED7B6}"/>
              </a:ext>
            </a:extLst>
          </p:cNvPr>
          <p:cNvCxnSpPr>
            <a:cxnSpLocks/>
          </p:cNvCxnSpPr>
          <p:nvPr/>
        </p:nvCxnSpPr>
        <p:spPr>
          <a:xfrm flipH="1">
            <a:off x="4386570" y="5238492"/>
            <a:ext cx="7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8AA7AD17-7709-6B4E-A3E4-313F5294FB16}"/>
              </a:ext>
            </a:extLst>
          </p:cNvPr>
          <p:cNvCxnSpPr>
            <a:cxnSpLocks/>
            <a:stCxn id="239" idx="2"/>
            <a:endCxn id="222" idx="0"/>
          </p:cNvCxnSpPr>
          <p:nvPr/>
        </p:nvCxnSpPr>
        <p:spPr>
          <a:xfrm>
            <a:off x="4847904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5FFC0B53-2287-9442-80B6-DD86E6F14F1C}"/>
              </a:ext>
            </a:extLst>
          </p:cNvPr>
          <p:cNvCxnSpPr>
            <a:cxnSpLocks/>
            <a:stCxn id="240" idx="2"/>
            <a:endCxn id="223" idx="0"/>
          </p:cNvCxnSpPr>
          <p:nvPr/>
        </p:nvCxnSpPr>
        <p:spPr>
          <a:xfrm>
            <a:off x="5309231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A63F02F0-F628-5743-BA68-ECC9C31D4610}"/>
              </a:ext>
            </a:extLst>
          </p:cNvPr>
          <p:cNvCxnSpPr>
            <a:cxnSpLocks/>
            <a:stCxn id="241" idx="2"/>
            <a:endCxn id="224" idx="0"/>
          </p:cNvCxnSpPr>
          <p:nvPr/>
        </p:nvCxnSpPr>
        <p:spPr>
          <a:xfrm>
            <a:off x="5770558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3C15C673-92E7-3C41-9340-95CC6F350DC5}"/>
              </a:ext>
            </a:extLst>
          </p:cNvPr>
          <p:cNvCxnSpPr>
            <a:cxnSpLocks/>
          </p:cNvCxnSpPr>
          <p:nvPr/>
        </p:nvCxnSpPr>
        <p:spPr>
          <a:xfrm flipH="1">
            <a:off x="6231878" y="5238492"/>
            <a:ext cx="7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CE51FD8B-7833-B44B-864E-729C5D8FF614}"/>
              </a:ext>
            </a:extLst>
          </p:cNvPr>
          <p:cNvCxnSpPr>
            <a:cxnSpLocks/>
            <a:stCxn id="243" idx="2"/>
            <a:endCxn id="226" idx="0"/>
          </p:cNvCxnSpPr>
          <p:nvPr/>
        </p:nvCxnSpPr>
        <p:spPr>
          <a:xfrm>
            <a:off x="6693212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E1CACE35-FCB1-D541-912B-5BB9149C166A}"/>
              </a:ext>
            </a:extLst>
          </p:cNvPr>
          <p:cNvCxnSpPr>
            <a:cxnSpLocks/>
            <a:stCxn id="244" idx="2"/>
            <a:endCxn id="227" idx="0"/>
          </p:cNvCxnSpPr>
          <p:nvPr/>
        </p:nvCxnSpPr>
        <p:spPr>
          <a:xfrm>
            <a:off x="7154539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907C90D2-5856-8A48-9B9A-4F0A5E97387B}"/>
              </a:ext>
            </a:extLst>
          </p:cNvPr>
          <p:cNvCxnSpPr>
            <a:cxnSpLocks/>
            <a:stCxn id="245" idx="2"/>
            <a:endCxn id="228" idx="0"/>
          </p:cNvCxnSpPr>
          <p:nvPr/>
        </p:nvCxnSpPr>
        <p:spPr>
          <a:xfrm>
            <a:off x="7615866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27F703C7-58D6-9E4E-B477-42D015785DFB}"/>
              </a:ext>
            </a:extLst>
          </p:cNvPr>
          <p:cNvCxnSpPr>
            <a:cxnSpLocks/>
            <a:endCxn id="230" idx="0"/>
          </p:cNvCxnSpPr>
          <p:nvPr/>
        </p:nvCxnSpPr>
        <p:spPr>
          <a:xfrm>
            <a:off x="8077200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136">
            <a:extLst>
              <a:ext uri="{FF2B5EF4-FFF2-40B4-BE49-F238E27FC236}">
                <a16:creationId xmlns:a16="http://schemas.microsoft.com/office/drawing/2014/main" id="{727CD56F-C73F-1448-BDAA-144BFC68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136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</a:t>
            </a:r>
          </a:p>
        </p:txBody>
      </p:sp>
      <p:sp>
        <p:nvSpPr>
          <p:cNvPr id="269" name="TextBox 136">
            <a:extLst>
              <a:ext uri="{FF2B5EF4-FFF2-40B4-BE49-F238E27FC236}">
                <a16:creationId xmlns:a16="http://schemas.microsoft.com/office/drawing/2014/main" id="{31156BF7-672D-7044-9568-94ECCBFAD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+14</a:t>
            </a:r>
          </a:p>
        </p:txBody>
      </p:sp>
      <p:sp>
        <p:nvSpPr>
          <p:cNvPr id="270" name="TextBox 136">
            <a:extLst>
              <a:ext uri="{FF2B5EF4-FFF2-40B4-BE49-F238E27FC236}">
                <a16:creationId xmlns:a16="http://schemas.microsoft.com/office/drawing/2014/main" id="{D9F5BACA-6295-D84F-8E7C-A0C0C90B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225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+20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42073FC7-8AD3-974E-BC22-1E0126AE9381}"/>
              </a:ext>
            </a:extLst>
          </p:cNvPr>
          <p:cNvGrpSpPr/>
          <p:nvPr/>
        </p:nvGrpSpPr>
        <p:grpSpPr>
          <a:xfrm>
            <a:off x="2763836" y="5852120"/>
            <a:ext cx="1841181" cy="457200"/>
            <a:chOff x="2763836" y="5852120"/>
            <a:chExt cx="1841181" cy="457200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0337CC3-B3EA-D143-B2FC-8685B8BE5D1F}"/>
                </a:ext>
              </a:extLst>
            </p:cNvPr>
            <p:cNvSpPr/>
            <p:nvPr/>
          </p:nvSpPr>
          <p:spPr bwMode="auto">
            <a:xfrm>
              <a:off x="2763836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4B4590DD-6FBE-AC47-988A-55D74270988E}"/>
                </a:ext>
              </a:extLst>
            </p:cNvPr>
            <p:cNvSpPr/>
            <p:nvPr/>
          </p:nvSpPr>
          <p:spPr bwMode="auto">
            <a:xfrm>
              <a:off x="3225163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989A1003-CD1F-F943-A475-0BCE771EFA41}"/>
                </a:ext>
              </a:extLst>
            </p:cNvPr>
            <p:cNvSpPr/>
            <p:nvPr/>
          </p:nvSpPr>
          <p:spPr bwMode="auto">
            <a:xfrm>
              <a:off x="3686490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8602282-B1BF-6544-B087-2F2F52C3C276}"/>
                </a:ext>
              </a:extLst>
            </p:cNvPr>
            <p:cNvSpPr/>
            <p:nvPr/>
          </p:nvSpPr>
          <p:spPr bwMode="auto">
            <a:xfrm>
              <a:off x="4147817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6F0FA74F-2CDB-7145-8EBA-F48EDF696723}"/>
              </a:ext>
            </a:extLst>
          </p:cNvPr>
          <p:cNvGrpSpPr/>
          <p:nvPr/>
        </p:nvGrpSpPr>
        <p:grpSpPr>
          <a:xfrm>
            <a:off x="4609144" y="5852120"/>
            <a:ext cx="1841181" cy="457200"/>
            <a:chOff x="4609144" y="5852120"/>
            <a:chExt cx="1841181" cy="45720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1958AA16-19F9-1F49-8175-4C3CE3B75CE0}"/>
                </a:ext>
              </a:extLst>
            </p:cNvPr>
            <p:cNvSpPr/>
            <p:nvPr/>
          </p:nvSpPr>
          <p:spPr bwMode="auto">
            <a:xfrm>
              <a:off x="4609144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D44690F3-EAA7-1647-8E3F-07A5785720A7}"/>
                </a:ext>
              </a:extLst>
            </p:cNvPr>
            <p:cNvSpPr/>
            <p:nvPr/>
          </p:nvSpPr>
          <p:spPr bwMode="auto">
            <a:xfrm>
              <a:off x="5070471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7D3CE4A4-1ACC-7A48-BB53-64883056F26F}"/>
                </a:ext>
              </a:extLst>
            </p:cNvPr>
            <p:cNvSpPr/>
            <p:nvPr/>
          </p:nvSpPr>
          <p:spPr bwMode="auto">
            <a:xfrm>
              <a:off x="5531798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5D8DEEC-78CB-DD41-A4D3-2D573978B6B4}"/>
                </a:ext>
              </a:extLst>
            </p:cNvPr>
            <p:cNvSpPr/>
            <p:nvPr/>
          </p:nvSpPr>
          <p:spPr bwMode="auto">
            <a:xfrm>
              <a:off x="5993125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BF92BF3B-F613-AB45-8810-36F66811A83F}"/>
              </a:ext>
            </a:extLst>
          </p:cNvPr>
          <p:cNvGrpSpPr/>
          <p:nvPr/>
        </p:nvGrpSpPr>
        <p:grpSpPr>
          <a:xfrm>
            <a:off x="6454452" y="5852120"/>
            <a:ext cx="1841188" cy="457200"/>
            <a:chOff x="6454452" y="5852120"/>
            <a:chExt cx="1841188" cy="457200"/>
          </a:xfrm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C6804A5-5859-FA4D-AD33-339AD744ACE3}"/>
                </a:ext>
              </a:extLst>
            </p:cNvPr>
            <p:cNvSpPr/>
            <p:nvPr/>
          </p:nvSpPr>
          <p:spPr bwMode="auto">
            <a:xfrm>
              <a:off x="6454452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4795439-A780-ED48-9245-3A7F7E2300D1}"/>
                </a:ext>
              </a:extLst>
            </p:cNvPr>
            <p:cNvSpPr/>
            <p:nvPr/>
          </p:nvSpPr>
          <p:spPr bwMode="auto">
            <a:xfrm>
              <a:off x="6915779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5BAC0C7E-07C3-5148-8C68-4E73DED26334}"/>
                </a:ext>
              </a:extLst>
            </p:cNvPr>
            <p:cNvSpPr/>
            <p:nvPr/>
          </p:nvSpPr>
          <p:spPr bwMode="auto">
            <a:xfrm>
              <a:off x="7377106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3D707A-B9A5-814B-9D16-10B3123DB64D}"/>
                </a:ext>
              </a:extLst>
            </p:cNvPr>
            <p:cNvSpPr/>
            <p:nvPr/>
          </p:nvSpPr>
          <p:spPr bwMode="auto">
            <a:xfrm>
              <a:off x="7838440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sp>
        <p:nvSpPr>
          <p:cNvPr id="286" name="Arc 285">
            <a:extLst>
              <a:ext uri="{FF2B5EF4-FFF2-40B4-BE49-F238E27FC236}">
                <a16:creationId xmlns:a16="http://schemas.microsoft.com/office/drawing/2014/main" id="{320784C1-8921-FF49-B517-1D3B67910D33}"/>
              </a:ext>
            </a:extLst>
          </p:cNvPr>
          <p:cNvSpPr/>
          <p:nvPr/>
        </p:nvSpPr>
        <p:spPr>
          <a:xfrm>
            <a:off x="534541" y="1966992"/>
            <a:ext cx="699939" cy="2686145"/>
          </a:xfrm>
          <a:prstGeom prst="arc">
            <a:avLst>
              <a:gd name="adj1" fmla="val 5253048"/>
              <a:gd name="adj2" fmla="val 16224855"/>
            </a:avLst>
          </a:prstGeom>
          <a:ln w="28575">
            <a:solidFill>
              <a:srgbClr val="002060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718D1C66-E3BE-D349-B011-E172B4CF4187}"/>
              </a:ext>
            </a:extLst>
          </p:cNvPr>
          <p:cNvCxnSpPr>
            <a:cxnSpLocks/>
          </p:cNvCxnSpPr>
          <p:nvPr/>
        </p:nvCxnSpPr>
        <p:spPr>
          <a:xfrm>
            <a:off x="971599" y="3275692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extBox 287">
            <a:extLst>
              <a:ext uri="{FF2B5EF4-FFF2-40B4-BE49-F238E27FC236}">
                <a16:creationId xmlns:a16="http://schemas.microsoft.com/office/drawing/2014/main" id="{011181A9-1C68-FF40-AF62-983B0DF28DD6}"/>
              </a:ext>
            </a:extLst>
          </p:cNvPr>
          <p:cNvSpPr txBox="1"/>
          <p:nvPr/>
        </p:nvSpPr>
        <p:spPr>
          <a:xfrm>
            <a:off x="6318750" y="3284984"/>
            <a:ext cx="264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DPU kernel termination</a:t>
            </a:r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D570A957-4F2A-F641-885E-FBDEA292372F}"/>
              </a:ext>
            </a:extLst>
          </p:cNvPr>
          <p:cNvCxnSpPr>
            <a:cxnSpLocks/>
          </p:cNvCxnSpPr>
          <p:nvPr/>
        </p:nvCxnSpPr>
        <p:spPr>
          <a:xfrm>
            <a:off x="971600" y="4509120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136">
            <a:extLst>
              <a:ext uri="{FF2B5EF4-FFF2-40B4-BE49-F238E27FC236}">
                <a16:creationId xmlns:a16="http://schemas.microsoft.com/office/drawing/2014/main" id="{35BD7B10-6427-5045-ACA8-E24B51D3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593" y="5391787"/>
            <a:ext cx="5854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2C86EE71-9988-8F47-A9F2-C36FF267F4AE}"/>
              </a:ext>
            </a:extLst>
          </p:cNvPr>
          <p:cNvGrpSpPr/>
          <p:nvPr/>
        </p:nvGrpSpPr>
        <p:grpSpPr>
          <a:xfrm>
            <a:off x="928688" y="4664705"/>
            <a:ext cx="7385364" cy="684000"/>
            <a:chOff x="928688" y="4664705"/>
            <a:chExt cx="7385364" cy="684000"/>
          </a:xfrm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30E2D200-B470-5643-8E7D-91BE309C3B27}"/>
                </a:ext>
              </a:extLst>
            </p:cNvPr>
            <p:cNvSpPr/>
            <p:nvPr/>
          </p:nvSpPr>
          <p:spPr bwMode="auto">
            <a:xfrm>
              <a:off x="139001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425A8DD6-28BE-C043-82B6-2A4491B5BB13}"/>
                </a:ext>
              </a:extLst>
            </p:cNvPr>
            <p:cNvSpPr/>
            <p:nvPr/>
          </p:nvSpPr>
          <p:spPr bwMode="auto">
            <a:xfrm>
              <a:off x="185134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497FE43-0AA8-1A40-97B2-5C11B19EB495}"/>
                </a:ext>
              </a:extLst>
            </p:cNvPr>
            <p:cNvSpPr/>
            <p:nvPr/>
          </p:nvSpPr>
          <p:spPr bwMode="auto">
            <a:xfrm>
              <a:off x="231266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4C3041B6-D735-3044-B7E2-876A94BECC9D}"/>
                </a:ext>
              </a:extLst>
            </p:cNvPr>
            <p:cNvSpPr/>
            <p:nvPr/>
          </p:nvSpPr>
          <p:spPr bwMode="auto">
            <a:xfrm>
              <a:off x="277399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0B53FDC-D9B8-F84F-B4B8-68E384D3D4AE}"/>
                </a:ext>
              </a:extLst>
            </p:cNvPr>
            <p:cNvSpPr/>
            <p:nvPr/>
          </p:nvSpPr>
          <p:spPr bwMode="auto">
            <a:xfrm>
              <a:off x="3235323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6333EC9-6650-2543-8A15-9B5835BB0EFA}"/>
                </a:ext>
              </a:extLst>
            </p:cNvPr>
            <p:cNvSpPr/>
            <p:nvPr/>
          </p:nvSpPr>
          <p:spPr bwMode="auto">
            <a:xfrm>
              <a:off x="369665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15B2CD03-E2E7-494F-BB5B-81BC55B503AB}"/>
                </a:ext>
              </a:extLst>
            </p:cNvPr>
            <p:cNvSpPr/>
            <p:nvPr/>
          </p:nvSpPr>
          <p:spPr bwMode="auto">
            <a:xfrm>
              <a:off x="4157977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3D38BD1-2BC5-EB41-9004-F45502190C8B}"/>
                </a:ext>
              </a:extLst>
            </p:cNvPr>
            <p:cNvSpPr/>
            <p:nvPr/>
          </p:nvSpPr>
          <p:spPr bwMode="auto">
            <a:xfrm>
              <a:off x="4619304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C54FD0B1-3394-3D44-B93D-EA4EA541FF13}"/>
                </a:ext>
              </a:extLst>
            </p:cNvPr>
            <p:cNvSpPr/>
            <p:nvPr/>
          </p:nvSpPr>
          <p:spPr bwMode="auto">
            <a:xfrm>
              <a:off x="5080631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BB3B6631-6DBB-3B47-84BA-BD65F3830430}"/>
                </a:ext>
              </a:extLst>
            </p:cNvPr>
            <p:cNvSpPr/>
            <p:nvPr/>
          </p:nvSpPr>
          <p:spPr bwMode="auto">
            <a:xfrm>
              <a:off x="554195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9AA727A7-632C-8A4E-8101-4497EEE75E06}"/>
                </a:ext>
              </a:extLst>
            </p:cNvPr>
            <p:cNvSpPr/>
            <p:nvPr/>
          </p:nvSpPr>
          <p:spPr bwMode="auto">
            <a:xfrm>
              <a:off x="600328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DA5E6AAE-BB25-AA48-AD38-959BDFE8D589}"/>
                </a:ext>
              </a:extLst>
            </p:cNvPr>
            <p:cNvSpPr/>
            <p:nvPr/>
          </p:nvSpPr>
          <p:spPr bwMode="auto">
            <a:xfrm>
              <a:off x="646461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C87E30-A071-934F-BCC6-9D4A1D47FB0B}"/>
                </a:ext>
              </a:extLst>
            </p:cNvPr>
            <p:cNvSpPr/>
            <p:nvPr/>
          </p:nvSpPr>
          <p:spPr bwMode="auto">
            <a:xfrm>
              <a:off x="692593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BA118885-A0B2-684B-A039-B9B927F83E97}"/>
                </a:ext>
              </a:extLst>
            </p:cNvPr>
            <p:cNvSpPr/>
            <p:nvPr/>
          </p:nvSpPr>
          <p:spPr bwMode="auto">
            <a:xfrm>
              <a:off x="738726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E9D1A50-BE5C-C24E-ACA1-E32B91E78F62}"/>
                </a:ext>
              </a:extLst>
            </p:cNvPr>
            <p:cNvSpPr/>
            <p:nvPr/>
          </p:nvSpPr>
          <p:spPr bwMode="auto">
            <a:xfrm>
              <a:off x="92868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A226BB03-6B84-9940-BEDE-0A166E287909}"/>
                </a:ext>
              </a:extLst>
            </p:cNvPr>
            <p:cNvSpPr/>
            <p:nvPr/>
          </p:nvSpPr>
          <p:spPr bwMode="auto">
            <a:xfrm>
              <a:off x="784860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46113329-F5BB-5946-B179-CF72A8F84237}"/>
                </a:ext>
              </a:extLst>
            </p:cNvPr>
            <p:cNvSpPr/>
            <p:nvPr/>
          </p:nvSpPr>
          <p:spPr>
            <a:xfrm>
              <a:off x="936940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FA63A9F7-73AC-2542-A306-CE973E7CB9AD}"/>
                </a:ext>
              </a:extLst>
            </p:cNvPr>
            <p:cNvSpPr/>
            <p:nvPr/>
          </p:nvSpPr>
          <p:spPr>
            <a:xfrm>
              <a:off x="2764152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B2376BD8-0395-6140-A6A0-5009B1D9C5A0}"/>
                </a:ext>
              </a:extLst>
            </p:cNvPr>
            <p:cNvSpPr/>
            <p:nvPr/>
          </p:nvSpPr>
          <p:spPr>
            <a:xfrm>
              <a:off x="4615177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B3EAD58F-0FC0-6042-80CD-9BF16624E9DE}"/>
                </a:ext>
              </a:extLst>
            </p:cNvPr>
            <p:cNvSpPr/>
            <p:nvPr/>
          </p:nvSpPr>
          <p:spPr>
            <a:xfrm>
              <a:off x="6452460" y="4664705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2" name="TextBox 136">
            <a:extLst>
              <a:ext uri="{FF2B5EF4-FFF2-40B4-BE49-F238E27FC236}">
                <a16:creationId xmlns:a16="http://schemas.microsoft.com/office/drawing/2014/main" id="{C6A3CD88-CF1D-CB4E-A483-185386F77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293096"/>
            <a:ext cx="1790875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Per-DPU Scan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91C48D6D-06EA-D64E-853E-84685B0BA21D}"/>
              </a:ext>
            </a:extLst>
          </p:cNvPr>
          <p:cNvSpPr txBox="1"/>
          <p:nvPr/>
        </p:nvSpPr>
        <p:spPr>
          <a:xfrm>
            <a:off x="1407585" y="89942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0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BA6260FF-05E7-9C45-8CCF-47AAD4E69AF8}"/>
              </a:ext>
            </a:extLst>
          </p:cNvPr>
          <p:cNvSpPr txBox="1"/>
          <p:nvPr/>
        </p:nvSpPr>
        <p:spPr>
          <a:xfrm>
            <a:off x="3256854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1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CA9D6548-4642-B641-A7F1-1DC20A034553}"/>
              </a:ext>
            </a:extLst>
          </p:cNvPr>
          <p:cNvSpPr txBox="1"/>
          <p:nvPr/>
        </p:nvSpPr>
        <p:spPr>
          <a:xfrm>
            <a:off x="5079993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2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A33BCBCD-FCA9-C547-B0F5-6E7EEE80FBC1}"/>
              </a:ext>
            </a:extLst>
          </p:cNvPr>
          <p:cNvSpPr txBox="1"/>
          <p:nvPr/>
        </p:nvSpPr>
        <p:spPr>
          <a:xfrm>
            <a:off x="6952201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3</a:t>
            </a:r>
          </a:p>
        </p:txBody>
      </p:sp>
    </p:spTree>
    <p:extLst>
      <p:ext uri="{BB962C8B-B14F-4D97-AF65-F5344CB8AC3E}">
        <p14:creationId xmlns:p14="http://schemas.microsoft.com/office/powerpoint/2010/main" val="10539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68" grpId="0" animBg="1"/>
      <p:bldP spid="269" grpId="0" animBg="1"/>
      <p:bldP spid="270" grpId="0" animBg="1"/>
      <p:bldP spid="286" grpId="0" animBg="1"/>
      <p:bldP spid="290" grpId="0"/>
      <p:bldP spid="3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RSS: Memory Accesses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908720"/>
            <a:ext cx="8735888" cy="547260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Reduce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First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per-DPU reduction</a:t>
            </a:r>
            <a:r>
              <a:rPr lang="en-US" altLang="ja-JP" dirty="0">
                <a:ea typeface="ＭＳ Ｐゴシック" panose="020B0600070205080204" pitchFamily="34" charset="-128"/>
              </a:rPr>
              <a:t> (N / PER_DPU_SIZE elements)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Second kernel reads and writes N / </a:t>
            </a:r>
            <a:r>
              <a:rPr lang="en-US" altLang="ja-JP" dirty="0">
                <a:ea typeface="ＭＳ Ｐゴシック" panose="020B0600070205080204" pitchFamily="34" charset="-128"/>
              </a:rPr>
              <a:t>PER_DPU_SIZE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elements 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Third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scan partial sums (N / </a:t>
            </a:r>
            <a:r>
              <a:rPr lang="en-US" altLang="ja-JP" dirty="0">
                <a:ea typeface="ＭＳ Ｐゴシック" panose="020B0600070205080204" pitchFamily="34" charset="-128"/>
              </a:rPr>
              <a:t>PER_DPU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_SIZE elements), and writes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output (N elements)</a:t>
            </a:r>
          </a:p>
          <a:p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3N elements </a:t>
            </a:r>
            <a:r>
              <a:rPr lang="en-US" altLang="ja-JP" dirty="0">
                <a:ea typeface="ＭＳ Ｐゴシック" panose="020B0600070205080204" pitchFamily="34" charset="-128"/>
              </a:rPr>
              <a:t>are read/written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ED58E-19D2-0646-B659-03203977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91000"/>
            <a:ext cx="3558762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SCAN-SSA vs. SCAN-RSS on UPMEM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SCAN-SSA vs. SCAN-RSS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E6759-66A5-8548-AE15-74FD1B008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1358900"/>
            <a:ext cx="6235700" cy="35941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4876800"/>
            <a:ext cx="8956722" cy="15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The cost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of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intra-DPU synchronization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in RSS (in Reduce step)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may be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noticeable for small arrays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For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 large arrays, RSS is faster than SSA</a:t>
            </a: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since it saves memory accesses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</a:t>
            </a:r>
            <a:r>
              <a:rPr lang="en-US"/>
              <a:t>(II)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In a UPMEM-based PIM system </a:t>
            </a:r>
            <a:r>
              <a:rPr lang="en-US" dirty="0"/>
              <a:t>UPMEM DIMMs coexist with regular DDR4 DIMMs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052D-6AD0-5E45-81CF-2FBF423F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65" y="2236016"/>
            <a:ext cx="6047670" cy="36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Prefix-Sum (Scan)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53745" y="6504801"/>
            <a:ext cx="2209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https://youtu.be/SG0gvcbf2eo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717B9-F9A3-8640-8FC5-7715771D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70" y="886602"/>
            <a:ext cx="7739461" cy="55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54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8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41723" y="6538972"/>
            <a:ext cx="2260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https://youtu.be/zF70xuhesME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80664-7791-0746-BB87-C6DE9E0F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914400"/>
            <a:ext cx="7696200" cy="549728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C3B1C2E-0D68-7D43-A5FD-99EF9B22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UPMEM PIM (I)</a:t>
            </a:r>
          </a:p>
        </p:txBody>
      </p:sp>
    </p:spTree>
    <p:extLst>
      <p:ext uri="{BB962C8B-B14F-4D97-AF65-F5344CB8AC3E}">
        <p14:creationId xmlns:p14="http://schemas.microsoft.com/office/powerpoint/2010/main" val="1491132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03475" y="6538972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https://youtu.be/pHEHdLsnNdk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E6378-D25E-4F49-8F95-4203B128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914399"/>
            <a:ext cx="7391400" cy="552457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A1980F6-A440-324C-B46D-4141EFA5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UPMEM PIM (II)</a:t>
            </a:r>
          </a:p>
        </p:txBody>
      </p:sp>
    </p:spTree>
    <p:extLst>
      <p:ext uri="{BB962C8B-B14F-4D97-AF65-F5344CB8AC3E}">
        <p14:creationId xmlns:p14="http://schemas.microsoft.com/office/powerpoint/2010/main" val="41324379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 err="1">
                <a:ea typeface="ＭＳ Ｐゴシック" panose="020B0600070205080204" pitchFamily="34" charset="-128"/>
              </a:rPr>
              <a:t>Microbenchmarking</a:t>
            </a:r>
            <a:r>
              <a:rPr lang="en-US" altLang="en-US" b="1" dirty="0">
                <a:ea typeface="ＭＳ Ｐゴシック" panose="020B0600070205080204" pitchFamily="34" charset="-128"/>
              </a:rPr>
              <a:t> of 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3086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6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Arithmetic Throughput: Microbenchmark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3114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maximum arithmetic throughput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stream over an </a:t>
            </a:r>
            <a:r>
              <a:rPr lang="en-US" dirty="0">
                <a:solidFill>
                  <a:srgbClr val="0070C0"/>
                </a:solidFill>
              </a:rPr>
              <a:t>array in WRAM and perform read-modify-write operations</a:t>
            </a:r>
          </a:p>
          <a:p>
            <a:pPr lvl="1"/>
            <a:r>
              <a:rPr lang="en-US" dirty="0"/>
              <a:t>Experiments on </a:t>
            </a:r>
            <a:r>
              <a:rPr lang="en-US" dirty="0">
                <a:solidFill>
                  <a:srgbClr val="C00000"/>
                </a:solidFill>
              </a:rPr>
              <a:t>one DPU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</a:t>
            </a:r>
            <a:r>
              <a:rPr lang="en-US" dirty="0">
                <a:solidFill>
                  <a:srgbClr val="C00000"/>
                </a:solidFill>
              </a:rPr>
              <a:t>1 to 24</a:t>
            </a:r>
          </a:p>
          <a:p>
            <a:pPr lvl="1"/>
            <a:r>
              <a:rPr lang="en-US" dirty="0"/>
              <a:t>Arithmetic operations: </a:t>
            </a:r>
            <a:r>
              <a:rPr lang="en-US" dirty="0">
                <a:solidFill>
                  <a:srgbClr val="7030A0"/>
                </a:solidFill>
              </a:rPr>
              <a:t>add, subtract, multiply, divide</a:t>
            </a:r>
          </a:p>
          <a:p>
            <a:pPr lvl="1"/>
            <a:r>
              <a:rPr lang="en-US" dirty="0"/>
              <a:t>Datatypes: </a:t>
            </a:r>
            <a:r>
              <a:rPr lang="en-US" dirty="0">
                <a:solidFill>
                  <a:srgbClr val="0070C0"/>
                </a:solidFill>
              </a:rPr>
              <a:t>int32, int64, float, double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We measure cycles with an </a:t>
            </a:r>
            <a:r>
              <a:rPr lang="en-US" dirty="0">
                <a:solidFill>
                  <a:srgbClr val="00B050"/>
                </a:solidFill>
              </a:rPr>
              <a:t>accurate cycle counter </a:t>
            </a:r>
            <a:r>
              <a:rPr lang="en-US" dirty="0"/>
              <a:t>that the SDK provides</a:t>
            </a:r>
          </a:p>
          <a:p>
            <a:pPr lvl="1"/>
            <a:r>
              <a:rPr lang="en-US" dirty="0"/>
              <a:t>We include WRAM accesses (including address calculation) and arithmetic operation</a:t>
            </a:r>
          </a:p>
        </p:txBody>
      </p:sp>
    </p:spTree>
    <p:extLst>
      <p:ext uri="{BB962C8B-B14F-4D97-AF65-F5344CB8AC3E}">
        <p14:creationId xmlns:p14="http://schemas.microsoft.com/office/powerpoint/2010/main" val="4449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11 </a:t>
            </a:r>
            <a:r>
              <a:rPr lang="en-US" dirty="0" err="1"/>
              <a:t>Tasklets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364064-2365-7C4B-9C7E-79E7AEC6A89C}"/>
              </a:ext>
            </a:extLst>
          </p:cNvPr>
          <p:cNvGrpSpPr/>
          <p:nvPr/>
        </p:nvGrpSpPr>
        <p:grpSpPr>
          <a:xfrm>
            <a:off x="5811688" y="1573740"/>
            <a:ext cx="3135922" cy="3957485"/>
            <a:chOff x="4546948" y="1816270"/>
            <a:chExt cx="4478145" cy="2697210"/>
          </a:xfrm>
          <a:solidFill>
            <a:srgbClr val="2D458A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D6FF53F-79F1-B541-B72E-4A2D34953DBA}"/>
                </a:ext>
              </a:extLst>
            </p:cNvPr>
            <p:cNvSpPr/>
            <p:nvPr/>
          </p:nvSpPr>
          <p:spPr>
            <a:xfrm>
              <a:off x="4546948" y="1816272"/>
              <a:ext cx="4472353" cy="2697208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5E9C6547-1660-2B4B-B99C-119636EA6AD9}"/>
                </a:ext>
              </a:extLst>
            </p:cNvPr>
            <p:cNvSpPr/>
            <p:nvPr/>
          </p:nvSpPr>
          <p:spPr>
            <a:xfrm>
              <a:off x="4546948" y="1816270"/>
              <a:ext cx="4472353" cy="269892"/>
            </a:xfrm>
            <a:prstGeom prst="round2SameRect">
              <a:avLst>
                <a:gd name="adj1" fmla="val 24871"/>
                <a:gd name="adj2" fmla="val 0"/>
              </a:avLst>
            </a:prstGeom>
            <a:grpFill/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AD0B00-1E27-1042-B564-6E7AD5BBC5B5}"/>
                </a:ext>
              </a:extLst>
            </p:cNvPr>
            <p:cNvSpPr txBox="1"/>
            <p:nvPr/>
          </p:nvSpPr>
          <p:spPr>
            <a:xfrm>
              <a:off x="4552740" y="2091279"/>
              <a:ext cx="4472353" cy="2370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arithmetic throughput of a DRAM Processing Unit saturates at 11 or more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This observation is consistent for different datatypes (INT32, INT64, UINT32, UINT64, FLOAT, DOUBLE) and operations (ADD, SUB, MUL, DIV). 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1E555F-259E-124A-8C6C-CE602D17A704}"/>
              </a:ext>
            </a:extLst>
          </p:cNvPr>
          <p:cNvCxnSpPr>
            <a:cxnSpLocks/>
          </p:cNvCxnSpPr>
          <p:nvPr/>
        </p:nvCxnSpPr>
        <p:spPr>
          <a:xfrm>
            <a:off x="1553031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5A56E6-55FA-114F-8F2F-C0518EC5C7E5}"/>
              </a:ext>
            </a:extLst>
          </p:cNvPr>
          <p:cNvCxnSpPr>
            <a:cxnSpLocks/>
          </p:cNvCxnSpPr>
          <p:nvPr/>
        </p:nvCxnSpPr>
        <p:spPr>
          <a:xfrm>
            <a:off x="4252688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012B37-95F2-DD41-823C-CF531447B984}"/>
              </a:ext>
            </a:extLst>
          </p:cNvPr>
          <p:cNvCxnSpPr>
            <a:cxnSpLocks/>
          </p:cNvCxnSpPr>
          <p:nvPr/>
        </p:nvCxnSpPr>
        <p:spPr>
          <a:xfrm>
            <a:off x="1553031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E2FE78-DBE6-FB4F-898B-B690A0869705}"/>
              </a:ext>
            </a:extLst>
          </p:cNvPr>
          <p:cNvCxnSpPr>
            <a:cxnSpLocks/>
          </p:cNvCxnSpPr>
          <p:nvPr/>
        </p:nvCxnSpPr>
        <p:spPr>
          <a:xfrm>
            <a:off x="4252688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series"/>
        </p:bldSub>
      </p:bldGraphic>
      <p:bldGraphic spid="25" grpId="0" uiExpand="1">
        <p:bldSub>
          <a:bldChart bld="series"/>
        </p:bldSub>
      </p:bldGraphic>
      <p:bldGraphic spid="26" grpId="0" uiExpand="1">
        <p:bldSub>
          <a:bldChart bld="series"/>
        </p:bldSub>
      </p:bldGraphic>
      <p:bldGraphic spid="27" grpId="0" uiExpand="1">
        <p:bldSub>
          <a:bldChart bld="series"/>
        </p:bldSub>
      </p:bldGraphic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6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P spid="23" grpId="0" animBg="1"/>
      <p:bldP spid="11" grpId="0"/>
      <p:bldP spid="32" grpId="0" animBg="1"/>
      <p:bldP spid="3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#Instructions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Compiler explorer: </a:t>
            </a:r>
            <a:r>
              <a:rPr lang="en-US" sz="2400" dirty="0">
                <a:hlinkClick r:id="rId3"/>
              </a:rPr>
              <a:t>https://dpu.dev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83972-1652-2E43-A073-C0D9D242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" y="1420281"/>
            <a:ext cx="8768080" cy="47552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85A54B-FC6B-6A41-9961-5A9771C87734}"/>
              </a:ext>
            </a:extLst>
          </p:cNvPr>
          <p:cNvSpPr/>
          <p:nvPr/>
        </p:nvSpPr>
        <p:spPr>
          <a:xfrm>
            <a:off x="576197" y="5410986"/>
            <a:ext cx="8054236" cy="969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32-bit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64-bit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FBFB3A-F8AF-8044-941D-F2FC24DC2728}"/>
              </a:ext>
            </a:extLst>
          </p:cNvPr>
          <p:cNvSpPr/>
          <p:nvPr/>
        </p:nvSpPr>
        <p:spPr>
          <a:xfrm>
            <a:off x="6565900" y="2198510"/>
            <a:ext cx="2064533" cy="107809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B66D62-20E1-EF42-B271-B4F2EADAD867}"/>
              </a:ext>
            </a:extLst>
          </p:cNvPr>
          <p:cNvSpPr/>
          <p:nvPr/>
        </p:nvSpPr>
        <p:spPr>
          <a:xfrm>
            <a:off x="6565899" y="3958462"/>
            <a:ext cx="2064533" cy="122400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3F61C4-EC24-1E49-A315-283C0A83C3F1}"/>
              </a:ext>
            </a:extLst>
          </p:cNvPr>
          <p:cNvSpPr/>
          <p:nvPr/>
        </p:nvSpPr>
        <p:spPr>
          <a:xfrm>
            <a:off x="6565898" y="4481562"/>
            <a:ext cx="2064533" cy="1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BD998C-6D4E-A64D-9B5E-E3CC2CCE7554}"/>
              </a:ext>
            </a:extLst>
          </p:cNvPr>
          <p:cNvSpPr/>
          <p:nvPr/>
        </p:nvSpPr>
        <p:spPr>
          <a:xfrm>
            <a:off x="169009" y="5405717"/>
            <a:ext cx="8819024" cy="1021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6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58.33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64-bit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7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50.00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frequency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DPU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= 350 MHz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4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1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00035 -0.067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00035 -0.067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3" grpId="0" animBg="1"/>
      <p:bldP spid="1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MUL/DIV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F09CEE-1431-474F-8B2B-41859D4BCEFD}"/>
              </a:ext>
            </a:extLst>
          </p:cNvPr>
          <p:cNvCxnSpPr>
            <a:cxnSpLocks/>
          </p:cNvCxnSpPr>
          <p:nvPr/>
        </p:nvCxnSpPr>
        <p:spPr>
          <a:xfrm>
            <a:off x="2869971" y="2329761"/>
            <a:ext cx="0" cy="1360714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A77E4F-E716-8941-AC4E-34974DE8DD2E}"/>
              </a:ext>
            </a:extLst>
          </p:cNvPr>
          <p:cNvSpPr/>
          <p:nvPr/>
        </p:nvSpPr>
        <p:spPr>
          <a:xfrm>
            <a:off x="5279661" y="1066825"/>
            <a:ext cx="3270449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Huge throughput difference between ADD/SUB and MUL/DIV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80BAD1-7D7F-8145-8881-9F0B9A47A3E8}"/>
              </a:ext>
            </a:extLst>
          </p:cNvPr>
          <p:cNvSpPr/>
          <p:nvPr/>
        </p:nvSpPr>
        <p:spPr>
          <a:xfrm>
            <a:off x="5279662" y="2554970"/>
            <a:ext cx="3270447" cy="967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DPUs do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have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32-bit multiplier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46E65C3-CC53-D84C-98A2-71EEBC2BC934}"/>
              </a:ext>
            </a:extLst>
          </p:cNvPr>
          <p:cNvSpPr/>
          <p:nvPr/>
        </p:nvSpPr>
        <p:spPr>
          <a:xfrm>
            <a:off x="5271409" y="3622742"/>
            <a:ext cx="3278700" cy="2740265"/>
          </a:xfrm>
          <a:prstGeom prst="roundRect">
            <a:avLst>
              <a:gd name="adj" fmla="val 678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MUL/DIV implementation is based on an instruction that performs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bit shifting and addition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1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(MUL/DIV take a maximum of 32 instructions)</a:t>
            </a:r>
          </a:p>
        </p:txBody>
      </p:sp>
    </p:spTree>
    <p:extLst>
      <p:ext uri="{BB962C8B-B14F-4D97-AF65-F5344CB8AC3E}">
        <p14:creationId xmlns:p14="http://schemas.microsoft.com/office/powerpoint/2010/main" val="18630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13334 " pathEditMode="relative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Graphic spid="26" grpId="0">
        <p:bldAsOne/>
      </p:bldGraphic>
      <p:bldGraphic spid="27" grpId="0">
        <p:bldAsOne/>
      </p:bldGraphic>
      <p:bldGraphic spid="27" grpId="1">
        <p:bldAsOne/>
      </p:bldGraphic>
      <p:bldP spid="19" grpId="0" animBg="1"/>
      <p:bldP spid="20" grpId="0" animBg="1"/>
      <p:bldP spid="3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Native Support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6FF53F-79F1-B541-B72E-4A2D34953DBA}"/>
              </a:ext>
            </a:extLst>
          </p:cNvPr>
          <p:cNvSpPr/>
          <p:nvPr/>
        </p:nvSpPr>
        <p:spPr>
          <a:xfrm>
            <a:off x="5562678" y="925426"/>
            <a:ext cx="3425321" cy="5442820"/>
          </a:xfrm>
          <a:prstGeom prst="roundRect">
            <a:avLst>
              <a:gd name="adj" fmla="val 2876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5E9C6547-1660-2B4B-B99C-119636EA6AD9}"/>
              </a:ext>
            </a:extLst>
          </p:cNvPr>
          <p:cNvSpPr/>
          <p:nvPr/>
        </p:nvSpPr>
        <p:spPr>
          <a:xfrm>
            <a:off x="5562678" y="925422"/>
            <a:ext cx="3425321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D0B00-1E27-1042-B564-6E7AD5BBC5B5}"/>
              </a:ext>
            </a:extLst>
          </p:cNvPr>
          <p:cNvSpPr txBox="1"/>
          <p:nvPr/>
        </p:nvSpPr>
        <p:spPr>
          <a:xfrm>
            <a:off x="5567114" y="1364187"/>
            <a:ext cx="3425321" cy="501675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provide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native hardware support for 32- and 64-bit integer addition and subtraction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high throughput for these operations. </a:t>
            </a: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do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natively support 32- and 64-bit multiplication and division, and floating point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These operations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emulated by the UPMEM runtime library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much lower throughput.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1CA90-8D8D-A24A-A007-849FC1278AC6}"/>
              </a:ext>
            </a:extLst>
          </p:cNvPr>
          <p:cNvSpPr/>
          <p:nvPr/>
        </p:nvSpPr>
        <p:spPr>
          <a:xfrm>
            <a:off x="33130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1814BF-7FDD-A242-8EF2-A604518ADDB5}"/>
              </a:ext>
            </a:extLst>
          </p:cNvPr>
          <p:cNvSpPr/>
          <p:nvPr/>
        </p:nvSpPr>
        <p:spPr>
          <a:xfrm>
            <a:off x="303226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DFA4E-15E1-7E4E-9468-947AE22B13DF}"/>
              </a:ext>
            </a:extLst>
          </p:cNvPr>
          <p:cNvSpPr/>
          <p:nvPr/>
        </p:nvSpPr>
        <p:spPr>
          <a:xfrm>
            <a:off x="33130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513E39-1DE7-F241-82C0-FFEF6C728B6A}"/>
              </a:ext>
            </a:extLst>
          </p:cNvPr>
          <p:cNvSpPr/>
          <p:nvPr/>
        </p:nvSpPr>
        <p:spPr>
          <a:xfrm>
            <a:off x="303226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Microbenchmark: Arithmetic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for different operations and datatypes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1F8C0-A924-DB43-BCEC-91FEDE30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8655"/>
            <a:ext cx="9144000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57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WRAM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698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49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DE718-C99B-054E-AD0C-9269E213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28" y="3002691"/>
            <a:ext cx="3845356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0.01806 L 0.26163 -0.100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5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Microbenchmark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5AE9-DABD-FF4A-A951-32BE255FF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WRAM bandwidth </a:t>
            </a:r>
            <a:r>
              <a:rPr lang="en-US" dirty="0"/>
              <a:t>for the STREAM benchmark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implement the four versions of STREAM: </a:t>
            </a:r>
            <a:r>
              <a:rPr lang="en-US" dirty="0">
                <a:solidFill>
                  <a:srgbClr val="0070C0"/>
                </a:solidFill>
              </a:rPr>
              <a:t>COPY, ADD, SCALE, and TRIAD</a:t>
            </a:r>
          </a:p>
          <a:p>
            <a:pPr lvl="1"/>
            <a:r>
              <a:rPr lang="en-US" dirty="0"/>
              <a:t>The operations performed in ADD, SCALE, and TRIAD are </a:t>
            </a:r>
            <a:r>
              <a:rPr lang="en-US" dirty="0">
                <a:solidFill>
                  <a:srgbClr val="0070C0"/>
                </a:solidFill>
              </a:rPr>
              <a:t>addition, multiplication, and </a:t>
            </a:r>
            <a:r>
              <a:rPr lang="en-US" dirty="0" err="1">
                <a:solidFill>
                  <a:srgbClr val="0070C0"/>
                </a:solidFill>
              </a:rPr>
              <a:t>addition+multiplication</a:t>
            </a:r>
            <a:r>
              <a:rPr lang="en-US" dirty="0"/>
              <a:t>, respectively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1 to 16</a:t>
            </a:r>
          </a:p>
          <a:p>
            <a:pPr lvl="1"/>
            <a:r>
              <a:rPr lang="en-US" dirty="0"/>
              <a:t>We show results for 1 DPU</a:t>
            </a:r>
          </a:p>
          <a:p>
            <a:pPr lvl="1"/>
            <a:endParaRPr lang="en-US" dirty="0"/>
          </a:p>
          <a:p>
            <a:r>
              <a:rPr lang="en-US" dirty="0"/>
              <a:t>We do </a:t>
            </a:r>
            <a:r>
              <a:rPr lang="en-US" i="1" dirty="0"/>
              <a:t>not</a:t>
            </a:r>
            <a:r>
              <a:rPr lang="en-US" dirty="0"/>
              <a:t> include accesses to MRAM</a:t>
            </a:r>
          </a:p>
        </p:txBody>
      </p:sp>
    </p:spTree>
    <p:extLst>
      <p:ext uri="{BB962C8B-B14F-4D97-AF65-F5344CB8AC3E}">
        <p14:creationId xmlns:p14="http://schemas.microsoft.com/office/powerpoint/2010/main" val="22719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WRAM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E8C85-F0C1-8546-B732-45B170D68828}"/>
              </a:ext>
            </a:extLst>
          </p:cNvPr>
          <p:cNvSpPr/>
          <p:nvPr/>
        </p:nvSpPr>
        <p:spPr>
          <a:xfrm>
            <a:off x="889000" y="5801191"/>
            <a:ext cx="7264400" cy="27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889000" y="1455446"/>
            <a:ext cx="72644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B171E-7983-1040-9664-06543EE8A133}"/>
              </a:ext>
            </a:extLst>
          </p:cNvPr>
          <p:cNvSpPr/>
          <p:nvPr/>
        </p:nvSpPr>
        <p:spPr>
          <a:xfrm>
            <a:off x="889000" y="2913909"/>
            <a:ext cx="7264400" cy="2700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DD690-927D-F64E-AD7C-6BFD636C3235}"/>
              </a:ext>
            </a:extLst>
          </p:cNvPr>
          <p:cNvSpPr/>
          <p:nvPr/>
        </p:nvSpPr>
        <p:spPr>
          <a:xfrm>
            <a:off x="889000" y="4347200"/>
            <a:ext cx="7264400" cy="270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C30B5B-45AD-8742-BC6F-5CDEFABDD91F}"/>
              </a:ext>
            </a:extLst>
          </p:cNvPr>
          <p:cNvSpPr/>
          <p:nvPr/>
        </p:nvSpPr>
        <p:spPr>
          <a:xfrm>
            <a:off x="5613400" y="952500"/>
            <a:ext cx="2882900" cy="5038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 arithmetic operations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36B261-E71C-2B45-B4B0-EC501DBEF17A}"/>
              </a:ext>
            </a:extLst>
          </p:cNvPr>
          <p:cNvSpPr/>
          <p:nvPr/>
        </p:nvSpPr>
        <p:spPr>
          <a:xfrm>
            <a:off x="5613400" y="2401118"/>
            <a:ext cx="2882900" cy="503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497C67-7E99-674B-A355-E6DCC3FB3F9C}"/>
              </a:ext>
            </a:extLst>
          </p:cNvPr>
          <p:cNvSpPr/>
          <p:nvPr/>
        </p:nvSpPr>
        <p:spPr>
          <a:xfrm>
            <a:off x="5613400" y="3841591"/>
            <a:ext cx="2882900" cy="5038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026CFF-767C-ED4E-A4B1-2847247FF251}"/>
              </a:ext>
            </a:extLst>
          </p:cNvPr>
          <p:cNvSpPr/>
          <p:nvPr/>
        </p:nvSpPr>
        <p:spPr>
          <a:xfrm>
            <a:off x="5613400" y="5300282"/>
            <a:ext cx="2882900" cy="5038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MUL,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800100" y="812800"/>
            <a:ext cx="7478329" cy="5647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SCALE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TRIAD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50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STREAM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F23680-0032-184E-A63E-1C430DE432A8}"/>
              </a:ext>
            </a:extLst>
          </p:cNvPr>
          <p:cNvSpPr/>
          <p:nvPr/>
        </p:nvSpPr>
        <p:spPr>
          <a:xfrm>
            <a:off x="464214" y="398377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How can we estimate the bandwidth?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A99AF4-247C-B943-A13C-DBFCB95B7C35}"/>
              </a:ext>
            </a:extLst>
          </p:cNvPr>
          <p:cNvSpPr/>
          <p:nvPr/>
        </p:nvSpPr>
        <p:spPr>
          <a:xfrm>
            <a:off x="464214" y="4600980"/>
            <a:ext cx="8215572" cy="8316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Assuming that the pipeline is full, 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Bytes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the number of bytes read and written:</a:t>
            </a:r>
          </a:p>
        </p:txBody>
      </p:sp>
    </p:spTree>
    <p:extLst>
      <p:ext uri="{BB962C8B-B14F-4D97-AF65-F5344CB8AC3E}">
        <p14:creationId xmlns:p14="http://schemas.microsoft.com/office/powerpoint/2010/main" val="15735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10" grpId="0" uiExpand="1">
        <p:bldSub>
          <a:bldChart bld="series"/>
        </p:bldSub>
      </p:bldGraphic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=2,800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COPY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0595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 instructions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(WRAM load and store).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16 bytes in 22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31741" y="1326776"/>
            <a:ext cx="600635" cy="2241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-0.23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1F3-1581-BC4B-BF7C-2B4961BC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4 schematically illustrates part of the computing system of FIG. 1 in more detail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9DD3-EEE0-CC40-8DB1-959993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12" y="1848678"/>
            <a:ext cx="5572100" cy="457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576E-7F6F-9343-B271-03E2DB2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2" y="1728303"/>
            <a:ext cx="2649083" cy="1825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31599-4F7F-2D49-A134-1A170F604BB0}"/>
              </a:ext>
            </a:extLst>
          </p:cNvPr>
          <p:cNvGrpSpPr/>
          <p:nvPr/>
        </p:nvGrpSpPr>
        <p:grpSpPr>
          <a:xfrm>
            <a:off x="2377438" y="2659890"/>
            <a:ext cx="537212" cy="629134"/>
            <a:chOff x="6172196" y="3975652"/>
            <a:chExt cx="1260000" cy="14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C3785-0302-1C49-AB1C-3D9C2CD6486A}"/>
                </a:ext>
              </a:extLst>
            </p:cNvPr>
            <p:cNvSpPr/>
            <p:nvPr/>
          </p:nvSpPr>
          <p:spPr>
            <a:xfrm>
              <a:off x="6172196" y="3975652"/>
              <a:ext cx="1260000" cy="14760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0377C0-6536-2143-943E-34FA7AAA66DA}"/>
                </a:ext>
              </a:extLst>
            </p:cNvPr>
            <p:cNvSpPr/>
            <p:nvPr/>
          </p:nvSpPr>
          <p:spPr>
            <a:xfrm>
              <a:off x="6599578" y="4323522"/>
              <a:ext cx="616226" cy="28823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91F34B-B053-E34F-966C-84B3A7705C83}"/>
                </a:ext>
              </a:extLst>
            </p:cNvPr>
            <p:cNvSpPr/>
            <p:nvPr/>
          </p:nvSpPr>
          <p:spPr>
            <a:xfrm>
              <a:off x="6251709" y="4810539"/>
              <a:ext cx="1083365" cy="556591"/>
            </a:xfrm>
            <a:prstGeom prst="rect">
              <a:avLst/>
            </a:prstGeom>
            <a:solidFill>
              <a:srgbClr val="ED7D31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4FD58-3B65-8A4F-B864-8887082AF680}"/>
              </a:ext>
            </a:extLst>
          </p:cNvPr>
          <p:cNvCxnSpPr>
            <a:cxnSpLocks/>
          </p:cNvCxnSpPr>
          <p:nvPr/>
        </p:nvCxnSpPr>
        <p:spPr>
          <a:xfrm flipV="1">
            <a:off x="3001618" y="1987826"/>
            <a:ext cx="2146852" cy="66295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EF018-2BB5-CC49-BF87-47E1D1F47773}"/>
              </a:ext>
            </a:extLst>
          </p:cNvPr>
          <p:cNvSpPr/>
          <p:nvPr/>
        </p:nvSpPr>
        <p:spPr>
          <a:xfrm>
            <a:off x="5216040" y="1921889"/>
            <a:ext cx="3768933" cy="396207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EBDE1-1E2E-B44C-B279-590E6DACF26D}"/>
              </a:ext>
            </a:extLst>
          </p:cNvPr>
          <p:cNvSpPr/>
          <p:nvPr/>
        </p:nvSpPr>
        <p:spPr>
          <a:xfrm>
            <a:off x="6338529" y="4943165"/>
            <a:ext cx="1848040" cy="683084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49549-B34F-A047-A2D9-2C6A04546AFF}"/>
              </a:ext>
            </a:extLst>
          </p:cNvPr>
          <p:cNvSpPr/>
          <p:nvPr/>
        </p:nvSpPr>
        <p:spPr>
          <a:xfrm>
            <a:off x="7111264" y="3470432"/>
            <a:ext cx="967729" cy="1152000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E1236-702F-374F-8C72-7C5D8AC100BC}"/>
              </a:ext>
            </a:extLst>
          </p:cNvPr>
          <p:cNvSpPr txBox="1"/>
          <p:nvPr/>
        </p:nvSpPr>
        <p:spPr>
          <a:xfrm>
            <a:off x="1911657" y="6476104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B5BB21-66E2-9647-80FB-DE2D10202955}"/>
              </a:ext>
            </a:extLst>
          </p:cNvPr>
          <p:cNvCxnSpPr>
            <a:cxnSpLocks/>
          </p:cNvCxnSpPr>
          <p:nvPr/>
        </p:nvCxnSpPr>
        <p:spPr>
          <a:xfrm>
            <a:off x="2948551" y="3344965"/>
            <a:ext cx="2267488" cy="2538999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ADD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8062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5 instructions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sd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24 bytes in 55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40706" y="1698787"/>
            <a:ext cx="600635" cy="22411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=1,680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16545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Access Patterns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52BBD0-AC47-3E47-99E4-482D832A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688118" cy="55363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8-byte </a:t>
            </a:r>
            <a:r>
              <a:rPr lang="en-US" dirty="0">
                <a:solidFill>
                  <a:srgbClr val="0070C0"/>
                </a:solidFill>
              </a:rPr>
              <a:t>WRAM loads and stores take one cycle </a:t>
            </a:r>
            <a:r>
              <a:rPr lang="en-US" dirty="0"/>
              <a:t>when the DPU pipeline is full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Microbenchmark:  </a:t>
            </a:r>
            <a:r>
              <a:rPr lang="en-US" sz="2400" dirty="0">
                <a:latin typeface="Courier" pitchFamily="2" charset="0"/>
              </a:rPr>
              <a:t>c[a[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]]=b[a[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]];</a:t>
            </a:r>
          </a:p>
          <a:p>
            <a:pPr lvl="1"/>
            <a:r>
              <a:rPr lang="en-US" sz="2000" dirty="0"/>
              <a:t>Unit-stride: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+1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 err="1"/>
              <a:t>Strided</a:t>
            </a:r>
            <a:r>
              <a:rPr lang="en-US" sz="2000" dirty="0"/>
              <a:t>:  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C00000"/>
                </a:solidFill>
                <a:latin typeface="Courier" pitchFamily="2" charset="0"/>
              </a:rPr>
              <a:t>+stride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/>
              <a:t>Random: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</a:t>
            </a:r>
            <a:r>
              <a:rPr lang="en-US" sz="2000" dirty="0">
                <a:solidFill>
                  <a:srgbClr val="7030A0"/>
                </a:solidFill>
                <a:latin typeface="Courier" pitchFamily="2" charset="0"/>
              </a:rPr>
              <a:t>rand()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579D5B-8D9E-634A-BB44-EE062A940F40}"/>
              </a:ext>
            </a:extLst>
          </p:cNvPr>
          <p:cNvGrpSpPr/>
          <p:nvPr/>
        </p:nvGrpSpPr>
        <p:grpSpPr>
          <a:xfrm>
            <a:off x="519294" y="2070845"/>
            <a:ext cx="8105413" cy="2393577"/>
            <a:chOff x="4546948" y="1816271"/>
            <a:chExt cx="4478145" cy="295906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A503BAE-9455-2941-BE89-7DFD28ED9D38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A8B85356-B08B-E140-8114-CA0CC7DFFF0D}"/>
                </a:ext>
              </a:extLst>
            </p:cNvPr>
            <p:cNvSpPr/>
            <p:nvPr/>
          </p:nvSpPr>
          <p:spPr>
            <a:xfrm>
              <a:off x="4546948" y="1816271"/>
              <a:ext cx="4472353" cy="484711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6A196-3D4D-0E4F-9957-C2F51F7B397F}"/>
                </a:ext>
              </a:extLst>
            </p:cNvPr>
            <p:cNvSpPr txBox="1"/>
            <p:nvPr/>
          </p:nvSpPr>
          <p:spPr>
            <a:xfrm>
              <a:off x="4552740" y="2319942"/>
              <a:ext cx="4472353" cy="239708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provided by the DPU’s internal Working memory (WRAM) is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independent of the memory access pattern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(either streaming,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strided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or random access pattern).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All 8-byte WRAM loads and stores take one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when the DPU’s pipeline is full (i.e., with 11 or more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9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STREAM and WRAM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STREAM benchmark and WRAM access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51872-4858-FF49-A116-EB49DB799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424"/>
            <a:ext cx="9144000" cy="4089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23310-6108-2749-9337-36DB35A5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7637"/>
            <a:ext cx="9144000" cy="31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MRAM Latency and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825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1B2B1-A360-5E44-ACDA-FF518EE8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41" y="3002691"/>
            <a:ext cx="5147957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96 0.00556 L -0.09895 -0.1043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234329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2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/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𝑠𝑖𝑧𝑒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𝑀𝑅𝐴𝑀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𝐿𝑎𝑡𝑒𝑛𝑐𝑦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8333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446786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model the MRAM latency with a linear expression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/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In our measurements,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equals 0.5 cycles/byte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Theoretical maximum MRAM bandwidth =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700 MB/s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at 350 MHz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1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Graphic spid="20" grpId="0" uiExpand="1">
        <p:bldSub>
          <a:bldChart bld="series"/>
        </p:bldSub>
      </p:bldGraphic>
      <p:bldGraphic spid="21" grpId="0" uiExpand="1">
        <p:bldSub>
          <a:bldChart bld="series"/>
        </p:bldSub>
      </p:bldGraphic>
      <p:bldP spid="2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E65E0BA-57C4-E54D-8AD8-270B06687B5B}"/>
              </a:ext>
            </a:extLst>
          </p:cNvPr>
          <p:cNvGrpSpPr/>
          <p:nvPr/>
        </p:nvGrpSpPr>
        <p:grpSpPr>
          <a:xfrm>
            <a:off x="464215" y="4529592"/>
            <a:ext cx="8224532" cy="1548480"/>
            <a:chOff x="4546948" y="1816269"/>
            <a:chExt cx="4478145" cy="232807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FFF1D9F-0D78-A447-B06E-7DD4F75E761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D0BCF65-5610-EC41-AD2D-AA08E3553E4E}"/>
                </a:ext>
              </a:extLst>
            </p:cNvPr>
            <p:cNvSpPr/>
            <p:nvPr/>
          </p:nvSpPr>
          <p:spPr>
            <a:xfrm>
              <a:off x="4546948" y="1816269"/>
              <a:ext cx="4472353" cy="59536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CDB484-5B9A-2547-AB59-7D405F5AC4F2}"/>
                </a:ext>
              </a:extLst>
            </p:cNvPr>
            <p:cNvSpPr txBox="1"/>
            <p:nvPr/>
          </p:nvSpPr>
          <p:spPr>
            <a:xfrm>
              <a:off x="4552740" y="2497658"/>
              <a:ext cx="4472353" cy="1527006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DPU’s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Main memory (MRAM) bank access latency increases linearly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with the transfer size.</a:t>
              </a:r>
            </a:p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maximum theoretical MRAM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bandwidth is 2 bytes per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26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0104 -0.180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(III)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3580357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Read and write accesses to MRAM are symmetric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464214" y="4135165"/>
            <a:ext cx="8215572" cy="75266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increases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data transfer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464215" y="4952692"/>
            <a:ext cx="8224532" cy="1446543"/>
            <a:chOff x="4546948" y="1816269"/>
            <a:chExt cx="4478145" cy="277122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277121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41730"/>
              <a:ext cx="4472353" cy="19457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data movement between the DPU’s MRAM bank and the WRAM,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use large DMA transfer sizes when all the accessed data is going to be used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ED969EB5-F839-BE41-97D2-9A95FD858970}"/>
              </a:ext>
            </a:extLst>
          </p:cNvPr>
          <p:cNvSpPr/>
          <p:nvPr/>
        </p:nvSpPr>
        <p:spPr>
          <a:xfrm rot="20410027">
            <a:off x="134251" y="1746414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ED15C81-8048-EF46-B953-E3769B7D4404}"/>
              </a:ext>
            </a:extLst>
          </p:cNvPr>
          <p:cNvSpPr/>
          <p:nvPr/>
        </p:nvSpPr>
        <p:spPr>
          <a:xfrm rot="20410027">
            <a:off x="4638500" y="1746415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8" grpId="0" animBg="1"/>
      <p:bldP spid="2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69011" y="3580357"/>
            <a:ext cx="8786808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MRAM latency changes slowly between 8 and 128 bytes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/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For small transfers, the fixed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 dominates the variable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𝑠𝑖𝑧𝑒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blipFill>
                <a:blip r:embed="rId5"/>
                <a:stretch>
                  <a:fillRect b="-7143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small transfers between the MRAM bank and the WRAM, 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fetch more bytes than necessary within a 128-byte limit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Doing so increases the likelihood of finding data in WRAM for later accesses (i.e., the program can check whether the desired data is in WRAM before issuing a new MRAM access). 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10A85B-EF93-1247-9BCF-F3BD93F76DA2}"/>
              </a:ext>
            </a:extLst>
          </p:cNvPr>
          <p:cNvCxnSpPr>
            <a:cxnSpLocks/>
          </p:cNvCxnSpPr>
          <p:nvPr/>
        </p:nvCxnSpPr>
        <p:spPr>
          <a:xfrm>
            <a:off x="1139252" y="232347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A6E077-76BE-4D40-8308-E9B8ED22C093}"/>
              </a:ext>
            </a:extLst>
          </p:cNvPr>
          <p:cNvCxnSpPr>
            <a:cxnSpLocks/>
          </p:cNvCxnSpPr>
          <p:nvPr/>
        </p:nvCxnSpPr>
        <p:spPr>
          <a:xfrm>
            <a:off x="5623808" y="238593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76800" y="3580357"/>
            <a:ext cx="87904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2,048-byte transfers are only 4% faster than 1,024-byte transfers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169011" y="4131850"/>
            <a:ext cx="8798189" cy="50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Larger transfers require more WRAM, which may limit the number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Choose the data transfer size between the MRAM bank and the WRAM based on the program’s WRAM usage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as it imposes a tradeoff between the sustained MRAM bandwidth and the number of </a:t>
              </a:r>
              <a:r>
                <a:rPr kumimoji="0" 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that can run in the DPU (which is dictated by the limited WRAM capacity).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9446AA7-420B-4440-930D-95A73729A0DA}"/>
              </a:ext>
            </a:extLst>
          </p:cNvPr>
          <p:cNvSpPr/>
          <p:nvPr/>
        </p:nvSpPr>
        <p:spPr>
          <a:xfrm>
            <a:off x="3087974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2DF301-92B8-A241-8D58-8D8BABD3B151}"/>
              </a:ext>
            </a:extLst>
          </p:cNvPr>
          <p:cNvSpPr/>
          <p:nvPr/>
        </p:nvSpPr>
        <p:spPr>
          <a:xfrm>
            <a:off x="7600011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0AA4E-EBDC-6041-B78E-B1FF87AD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4" y="2054386"/>
            <a:ext cx="9063613" cy="27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3BE86-857B-A848-BCA1-6FDAD350A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" y="876821"/>
            <a:ext cx="9134222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F57B4A-55EA-204C-B19D-97138EED41CC}"/>
              </a:ext>
            </a:extLst>
          </p:cNvPr>
          <p:cNvSpPr/>
          <p:nvPr/>
        </p:nvSpPr>
        <p:spPr>
          <a:xfrm flipV="1">
            <a:off x="4504623" y="2608433"/>
            <a:ext cx="4608000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A1C8A-5B3C-B04C-BCCF-70593A21B6FA}"/>
              </a:ext>
            </a:extLst>
          </p:cNvPr>
          <p:cNvSpPr/>
          <p:nvPr/>
        </p:nvSpPr>
        <p:spPr>
          <a:xfrm flipV="1">
            <a:off x="40194" y="1392484"/>
            <a:ext cx="9072000" cy="1215959"/>
          </a:xfrm>
          <a:prstGeom prst="roundRect">
            <a:avLst>
              <a:gd name="adj" fmla="val 2199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8C1B5C-D5DE-224C-BCE0-84902F66A049}"/>
              </a:ext>
            </a:extLst>
          </p:cNvPr>
          <p:cNvSpPr/>
          <p:nvPr/>
        </p:nvSpPr>
        <p:spPr>
          <a:xfrm flipV="1">
            <a:off x="2492942" y="2608436"/>
            <a:ext cx="2011681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49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3E2BE2-94C4-724C-9998-02C8E6710F08}"/>
              </a:ext>
            </a:extLst>
          </p:cNvPr>
          <p:cNvSpPr/>
          <p:nvPr/>
        </p:nvSpPr>
        <p:spPr>
          <a:xfrm flipV="1">
            <a:off x="40193" y="2608440"/>
            <a:ext cx="2452749" cy="3780000"/>
          </a:xfrm>
          <a:prstGeom prst="roundRect">
            <a:avLst>
              <a:gd name="adj" fmla="val 139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318657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MRAM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673100" y="2355860"/>
            <a:ext cx="77400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73100" y="140002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D4A95-0258-2948-989E-EAA408CFE53D}"/>
              </a:ext>
            </a:extLst>
          </p:cNvPr>
          <p:cNvSpPr/>
          <p:nvPr/>
        </p:nvSpPr>
        <p:spPr>
          <a:xfrm>
            <a:off x="609600" y="335936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08436-2F75-C94A-8995-75A088A31EA9}"/>
              </a:ext>
            </a:extLst>
          </p:cNvPr>
          <p:cNvSpPr/>
          <p:nvPr/>
        </p:nvSpPr>
        <p:spPr>
          <a:xfrm>
            <a:off x="609600" y="4559739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079C52-8E7B-7047-A86D-BC80E31558DC}"/>
              </a:ext>
            </a:extLst>
          </p:cNvPr>
          <p:cNvSpPr/>
          <p:nvPr/>
        </p:nvSpPr>
        <p:spPr>
          <a:xfrm>
            <a:off x="609600" y="5526678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629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COPY-DMA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Benchmark: COPY-DMA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75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bandwidth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close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theoretical maximum (700 MB/s):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~1.6 TB/s for 2,556 DPUs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68648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two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even though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DMA engine can perform only one transfer at a time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69011" y="5560058"/>
            <a:ext cx="8796789" cy="8316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two or more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guarantees that there is always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DMA request enqueued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to keep the DMA engine busy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6A21E6-1168-484C-B35E-534434E48A24}"/>
              </a:ext>
            </a:extLst>
          </p:cNvPr>
          <p:cNvCxnSpPr>
            <a:cxnSpLocks/>
          </p:cNvCxnSpPr>
          <p:nvPr/>
        </p:nvCxnSpPr>
        <p:spPr>
          <a:xfrm>
            <a:off x="2512401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7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  <p:bldP spid="10" grpId="0" animBg="1"/>
      <p:bldP spid="11" grpId="0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STREAM Benchmark: Bandwidth Saturation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ADD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 and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respectively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322966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78200" y="4825735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latency of MRAM accesses becomes longer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than the pipeline latency after 4 and 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respectively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C69240-3489-3940-AB10-54AFFB8B5D90}"/>
              </a:ext>
            </a:extLst>
          </p:cNvPr>
          <p:cNvSpPr/>
          <p:nvPr/>
        </p:nvSpPr>
        <p:spPr>
          <a:xfrm>
            <a:off x="178200" y="5652503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pipeline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SCALE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TRIAD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longer than the MRAM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for any number of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(both use costly MUL)</a:t>
            </a:r>
          </a:p>
        </p:txBody>
      </p:sp>
    </p:spTree>
    <p:extLst>
      <p:ext uri="{BB962C8B-B14F-4D97-AF65-F5344CB8AC3E}">
        <p14:creationId xmlns:p14="http://schemas.microsoft.com/office/powerpoint/2010/main" val="4477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STREAM Benchmark: Bandwidth Saturation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1A6635-9C01-FC49-A40D-F8074011809F}"/>
              </a:ext>
            </a:extLst>
          </p:cNvPr>
          <p:cNvSpPr/>
          <p:nvPr/>
        </p:nvSpPr>
        <p:spPr>
          <a:xfrm>
            <a:off x="169011" y="3849676"/>
            <a:ext cx="8782484" cy="252000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C2BDC9DE-4194-8942-9EC2-17369FDB1313}"/>
              </a:ext>
            </a:extLst>
          </p:cNvPr>
          <p:cNvSpPr/>
          <p:nvPr/>
        </p:nvSpPr>
        <p:spPr>
          <a:xfrm>
            <a:off x="169011" y="3849671"/>
            <a:ext cx="8782483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DE1461-CB21-4C42-A910-156E2C955D70}"/>
              </a:ext>
            </a:extLst>
          </p:cNvPr>
          <p:cNvSpPr txBox="1"/>
          <p:nvPr/>
        </p:nvSpPr>
        <p:spPr>
          <a:xfrm>
            <a:off x="169011" y="4276585"/>
            <a:ext cx="8782484" cy="206210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access latency to an MRAM bank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a streaming benchmark (COPY-DMA, COPY, ADD)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pipeline latency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(i.e., execution latency of arithmetic operations and WRAM accesses), the performance of the DPU saturates at a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smaller than 11.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memory-bound workload.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pipeline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for a streaming benchmark (SCALE, TRIAD)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MRAM access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the performance of a DPU saturates at 11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compute-bound workload.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8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4019690"/>
            <a:ext cx="8064500" cy="119239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 to MRAM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09600" y="1343420"/>
            <a:ext cx="7874000" cy="84098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A7E38-66BB-B34B-89A1-FB65545D269C}"/>
              </a:ext>
            </a:extLst>
          </p:cNvPr>
          <p:cNvSpPr/>
          <p:nvPr/>
        </p:nvSpPr>
        <p:spPr>
          <a:xfrm>
            <a:off x="609600" y="3230896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3285352" y="2418080"/>
            <a:ext cx="134112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EBBFA-6CE9-6E4A-8EF3-E89F62F196F9}"/>
              </a:ext>
            </a:extLst>
          </p:cNvPr>
          <p:cNvSpPr/>
          <p:nvPr/>
        </p:nvSpPr>
        <p:spPr>
          <a:xfrm>
            <a:off x="609600" y="4954913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02FE5-C9CB-F34F-AA29-D71C9B452A61}"/>
              </a:ext>
            </a:extLst>
          </p:cNvPr>
          <p:cNvSpPr/>
          <p:nvPr/>
        </p:nvSpPr>
        <p:spPr>
          <a:xfrm>
            <a:off x="609600" y="5796601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BF14F-53F7-5A42-A772-4E6C62374482}"/>
              </a:ext>
            </a:extLst>
          </p:cNvPr>
          <p:cNvSpPr/>
          <p:nvPr/>
        </p:nvSpPr>
        <p:spPr>
          <a:xfrm>
            <a:off x="3285352" y="4332884"/>
            <a:ext cx="1341120" cy="19225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2E5CA-945B-8741-A5DB-4EE9B32B5FD5}"/>
              </a:ext>
            </a:extLst>
          </p:cNvPr>
          <p:cNvSpPr/>
          <p:nvPr/>
        </p:nvSpPr>
        <p:spPr>
          <a:xfrm>
            <a:off x="1487032" y="4545456"/>
            <a:ext cx="313944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712EE1-C67A-DC41-955E-C93DF45827DA}"/>
              </a:ext>
            </a:extLst>
          </p:cNvPr>
          <p:cNvSpPr/>
          <p:nvPr/>
        </p:nvSpPr>
        <p:spPr>
          <a:xfrm>
            <a:off x="6445112" y="4982545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6A0F82-56B7-0644-A443-6CD99B18D8C4}"/>
              </a:ext>
            </a:extLst>
          </p:cNvPr>
          <p:cNvSpPr/>
          <p:nvPr/>
        </p:nvSpPr>
        <p:spPr>
          <a:xfrm>
            <a:off x="6912472" y="5824233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857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COARSE-GRAINED STRIDED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FINE-GRAINED STRIDED &amp; RANDOM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index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// Load current MRAM element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// Write WRAM element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	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70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difference in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between coarse-grained and fine-grained DMA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79203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Coarse-grained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1,024-byte transfers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while fine-grained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8-byte transfers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ADF3D-D010-3B4C-A644-84291B262075}"/>
              </a:ext>
            </a:extLst>
          </p:cNvPr>
          <p:cNvSpPr/>
          <p:nvPr/>
        </p:nvSpPr>
        <p:spPr>
          <a:xfrm>
            <a:off x="801974" y="1049026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C15AC3-1CB6-FD48-9C6A-0F01FC2782BC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355689-F381-0E40-BCFA-5A0800712E7D}"/>
              </a:ext>
            </a:extLst>
          </p:cNvPr>
          <p:cNvSpPr/>
          <p:nvPr/>
        </p:nvSpPr>
        <p:spPr>
          <a:xfrm>
            <a:off x="178200" y="563057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Random access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achieves very similar maximum sustained bandwidth to fine-grained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approach</a:t>
            </a:r>
          </a:p>
        </p:txBody>
      </p:sp>
    </p:spTree>
    <p:extLst>
      <p:ext uri="{BB962C8B-B14F-4D97-AF65-F5344CB8AC3E}">
        <p14:creationId xmlns:p14="http://schemas.microsoft.com/office/powerpoint/2010/main" val="12944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/>
        </p:bldSub>
      </p:bldGraphic>
      <p:bldGraphic spid="16" grpId="0" uiExpand="1">
        <p:bldSub>
          <a:bldChart bld="series"/>
        </p:bldSub>
      </p:bldGraphic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of coarse-grained 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decreases as the stride increases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2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 utilization of the transferred data decreases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the stride becomes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(e.g., a stride 4 means that only one fourth of the transferred data is used)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B3DEBC1B-A4AE-2F4F-8F58-40436B00B418}"/>
              </a:ext>
            </a:extLst>
          </p:cNvPr>
          <p:cNvSpPr/>
          <p:nvPr/>
        </p:nvSpPr>
        <p:spPr>
          <a:xfrm rot="13346287">
            <a:off x="996784" y="919956"/>
            <a:ext cx="3296509" cy="1828900"/>
          </a:xfrm>
          <a:prstGeom prst="arc">
            <a:avLst>
              <a:gd name="adj1" fmla="val 12481916"/>
              <a:gd name="adj2" fmla="val 20310381"/>
            </a:avLst>
          </a:prstGeom>
          <a:ln w="571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7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 of 16 or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fine-grained DMA approach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achieves higher bandwidth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542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stride 16,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only one sixteenth of the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(622.36 MB/s) of coarse-grained DMA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effectively used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which is lower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bandwidth of fine-grained DMA (72.58 MB/s)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F8F2ED-18A6-1246-8013-34EF495BEA42}"/>
              </a:ext>
            </a:extLst>
          </p:cNvPr>
          <p:cNvSpPr/>
          <p:nvPr/>
        </p:nvSpPr>
        <p:spPr>
          <a:xfrm>
            <a:off x="1677379" y="2745479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B8847A-F563-9F4D-977D-CDD54FF7A630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1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(IV)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63924D2-7B16-E44F-9C9C-B76A93D000E2}"/>
              </a:ext>
            </a:extLst>
          </p:cNvPr>
          <p:cNvGrpSpPr/>
          <p:nvPr/>
        </p:nvGrpSpPr>
        <p:grpSpPr>
          <a:xfrm>
            <a:off x="639241" y="3967330"/>
            <a:ext cx="7865519" cy="2386705"/>
            <a:chOff x="464215" y="3967330"/>
            <a:chExt cx="8213894" cy="190699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DED43E-B97D-9B4C-A2B5-9DC62C0F6D12}"/>
                </a:ext>
              </a:extLst>
            </p:cNvPr>
            <p:cNvSpPr/>
            <p:nvPr/>
          </p:nvSpPr>
          <p:spPr>
            <a:xfrm>
              <a:off x="464215" y="3967333"/>
              <a:ext cx="8213894" cy="1906994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0B37B348-5830-A446-A27E-34693EE3439E}"/>
                </a:ext>
              </a:extLst>
            </p:cNvPr>
            <p:cNvSpPr/>
            <p:nvPr/>
          </p:nvSpPr>
          <p:spPr>
            <a:xfrm>
              <a:off x="464215" y="3967330"/>
              <a:ext cx="8213894" cy="31640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A2FC96-7A3C-1C46-99DB-CE1AD6961632}"/>
              </a:ext>
            </a:extLst>
          </p:cNvPr>
          <p:cNvSpPr txBox="1"/>
          <p:nvPr/>
        </p:nvSpPr>
        <p:spPr>
          <a:xfrm>
            <a:off x="639241" y="4387333"/>
            <a:ext cx="7865519" cy="193899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 smaller than 16 8-byte elements, fetch a large contiguous chunk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1,024 bytes) from a DPU’s MRAM bank.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larger strides and random access patterns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fetch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only the data elements that are needed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from an MRAM bank.   </a:t>
            </a:r>
          </a:p>
        </p:txBody>
      </p:sp>
    </p:spTree>
    <p:extLst>
      <p:ext uri="{BB962C8B-B14F-4D97-AF65-F5344CB8AC3E}">
        <p14:creationId xmlns:p14="http://schemas.microsoft.com/office/powerpoint/2010/main" val="38392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</a:t>
            </a:r>
            <a:r>
              <a:rPr lang="en-US" dirty="0" err="1"/>
              <a:t>Strided</a:t>
            </a:r>
            <a:r>
              <a:rPr lang="en-US" dirty="0"/>
              <a:t> and Random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Strided</a:t>
            </a:r>
            <a:r>
              <a:rPr lang="en-US" sz="2400" dirty="0"/>
              <a:t> and random accesses to MRAM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440DC-5DBB-094A-8F34-39C04A7F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968"/>
            <a:ext cx="9144000" cy="411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84CBF-949F-434C-AD0F-ADF46424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1747"/>
            <a:ext cx="9144000" cy="30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DPU: Arithmetic Throughput vs. Operational Intensity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7235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0C09F-C747-2541-A3E2-DA1C4501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9" y="2997200"/>
            <a:ext cx="7630365" cy="31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2269 L 0.05434 -0.106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6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6029F-E62B-B040-8938-C00AEE81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27949" cy="56170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Characterize </a:t>
            </a:r>
            <a:r>
              <a:rPr lang="en-US" dirty="0">
                <a:solidFill>
                  <a:srgbClr val="00B050"/>
                </a:solidFill>
              </a:rPr>
              <a:t>memory-bound regions and compute-bound regions</a:t>
            </a:r>
            <a:r>
              <a:rPr lang="en-US" dirty="0"/>
              <a:t>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</a:t>
            </a:r>
            <a:r>
              <a:rPr lang="en-US" dirty="0">
                <a:solidFill>
                  <a:srgbClr val="0070C0"/>
                </a:solidFill>
              </a:rPr>
              <a:t>load one chunk of an MRAM array into WRAM</a:t>
            </a:r>
          </a:p>
          <a:p>
            <a:pPr lvl="1"/>
            <a:r>
              <a:rPr lang="en-US" dirty="0"/>
              <a:t>Perform a </a:t>
            </a:r>
            <a:r>
              <a:rPr lang="en-US" dirty="0">
                <a:solidFill>
                  <a:srgbClr val="00B050"/>
                </a:solidFill>
              </a:rPr>
              <a:t>variable number of operations on the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Write back </a:t>
            </a:r>
            <a:r>
              <a:rPr lang="en-US" dirty="0"/>
              <a:t>to MRAM</a:t>
            </a:r>
          </a:p>
          <a:p>
            <a:endParaRPr lang="en-US" dirty="0"/>
          </a:p>
          <a:p>
            <a:r>
              <a:rPr lang="en-US" dirty="0"/>
              <a:t>The experiment is inspired by the </a:t>
            </a:r>
            <a:r>
              <a:rPr lang="en-US" dirty="0">
                <a:solidFill>
                  <a:srgbClr val="0070C0"/>
                </a:solidFill>
              </a:rPr>
              <a:t>Roofline model</a:t>
            </a:r>
            <a:r>
              <a:rPr lang="en-US" dirty="0"/>
              <a:t>*</a:t>
            </a:r>
          </a:p>
          <a:p>
            <a:endParaRPr lang="en-US" dirty="0"/>
          </a:p>
          <a:p>
            <a:r>
              <a:rPr lang="en-US" dirty="0"/>
              <a:t>We define </a:t>
            </a:r>
            <a:r>
              <a:rPr lang="en-US" dirty="0">
                <a:solidFill>
                  <a:srgbClr val="C00000"/>
                </a:solidFill>
              </a:rPr>
              <a:t>operational intensity </a:t>
            </a:r>
            <a:r>
              <a:rPr lang="en-US" dirty="0"/>
              <a:t>(OI)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as the number of arithmetic operations performed per byte accessed from MRAM (OP/B)</a:t>
            </a:r>
          </a:p>
          <a:p>
            <a:endParaRPr lang="en-US" dirty="0"/>
          </a:p>
          <a:p>
            <a:r>
              <a:rPr lang="en-US" dirty="0"/>
              <a:t>The pipeline latency changes with the operational intensity, but the MRAM access latency is fixed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558A2-B31E-3240-AD07-810FDA6883D6}"/>
              </a:ext>
            </a:extLst>
          </p:cNvPr>
          <p:cNvSpPr txBox="1"/>
          <p:nvPr/>
        </p:nvSpPr>
        <p:spPr>
          <a:xfrm>
            <a:off x="1581667" y="6553200"/>
            <a:ext cx="6069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*S. Williams et al., “Roofline: An Insightful Visual Performance Model for Multi-core Architectures,” CACM, 2009</a:t>
            </a:r>
          </a:p>
        </p:txBody>
      </p:sp>
    </p:spTree>
    <p:extLst>
      <p:ext uri="{BB962C8B-B14F-4D97-AF65-F5344CB8AC3E}">
        <p14:creationId xmlns:p14="http://schemas.microsoft.com/office/powerpoint/2010/main" val="21865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(II)</a:t>
            </a:r>
            <a:endParaRPr lang="en-US" sz="30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389304" y="1955200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2360792" y="1140108"/>
            <a:ext cx="212400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3A86F-54C5-554B-B7F5-45DDCD71F73B}"/>
              </a:ext>
            </a:extLst>
          </p:cNvPr>
          <p:cNvSpPr/>
          <p:nvPr/>
        </p:nvSpPr>
        <p:spPr>
          <a:xfrm>
            <a:off x="389303" y="3243101"/>
            <a:ext cx="8454013" cy="25200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75770-494A-9C4D-BD75-FB307931F9AA}"/>
              </a:ext>
            </a:extLst>
          </p:cNvPr>
          <p:cNvSpPr/>
          <p:nvPr/>
        </p:nvSpPr>
        <p:spPr>
          <a:xfrm>
            <a:off x="389303" y="5801316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01A6FE-2B9D-4642-8EF2-5A609E671A67}"/>
              </a:ext>
            </a:extLst>
          </p:cNvPr>
          <p:cNvSpPr/>
          <p:nvPr/>
        </p:nvSpPr>
        <p:spPr>
          <a:xfrm>
            <a:off x="887592" y="1140108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A10F84-0A85-9C43-90FB-0524289FA0A1}"/>
              </a:ext>
            </a:extLst>
          </p:cNvPr>
          <p:cNvSpPr/>
          <p:nvPr/>
        </p:nvSpPr>
        <p:spPr>
          <a:xfrm>
            <a:off x="2482712" y="2644070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16DA1-F753-FB45-8A97-90474F098866}"/>
              </a:ext>
            </a:extLst>
          </p:cNvPr>
          <p:cNvSpPr/>
          <p:nvPr/>
        </p:nvSpPr>
        <p:spPr>
          <a:xfrm>
            <a:off x="887592" y="1343478"/>
            <a:ext cx="720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5C5A5A-4220-1C40-A842-74C89CF22F4A}"/>
              </a:ext>
            </a:extLst>
          </p:cNvPr>
          <p:cNvSpPr/>
          <p:nvPr/>
        </p:nvSpPr>
        <p:spPr>
          <a:xfrm>
            <a:off x="3682949" y="2848073"/>
            <a:ext cx="864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389305" y="1074420"/>
            <a:ext cx="84540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repetitions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: 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stride     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1 :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)(1 /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Update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 = 0; r &lt; repetitions; r++){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+=stride){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#ifdef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-=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MUL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*=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MUL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/=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#endif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0EC3F7-19D0-4F45-A792-6D714D4D2392}"/>
              </a:ext>
            </a:extLst>
          </p:cNvPr>
          <p:cNvSpPr/>
          <p:nvPr/>
        </p:nvSpPr>
        <p:spPr>
          <a:xfrm>
            <a:off x="5960417" y="2454324"/>
            <a:ext cx="2882900" cy="17942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greater or equal to 1 indicates the (integer) number of repetitions per input element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smaller than 1 indicates the fraction of elements that are updated</a:t>
            </a:r>
          </a:p>
        </p:txBody>
      </p:sp>
    </p:spTree>
    <p:extLst>
      <p:ext uri="{BB962C8B-B14F-4D97-AF65-F5344CB8AC3E}">
        <p14:creationId xmlns:p14="http://schemas.microsoft.com/office/powerpoint/2010/main" val="29606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93E1D88-E6DE-FA40-AB62-FF2BDC4CB736}"/>
              </a:ext>
            </a:extLst>
          </p:cNvPr>
          <p:cNvSpPr/>
          <p:nvPr/>
        </p:nvSpPr>
        <p:spPr>
          <a:xfrm>
            <a:off x="464214" y="5017564"/>
            <a:ext cx="8215572" cy="13959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show results of arithmetic throughput vs. operational intensity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(a)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(b)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MUL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(c)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and (d)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MUL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(results for other datatypes and operations show similar trends)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B82DE-2CFD-6949-8946-6828286B01F0}"/>
              </a:ext>
            </a:extLst>
          </p:cNvPr>
          <p:cNvSpPr/>
          <p:nvPr/>
        </p:nvSpPr>
        <p:spPr>
          <a:xfrm>
            <a:off x="1535070" y="922209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B1EF2-5690-E244-989A-C72CC816AD9E}"/>
              </a:ext>
            </a:extLst>
          </p:cNvPr>
          <p:cNvSpPr/>
          <p:nvPr/>
        </p:nvSpPr>
        <p:spPr>
          <a:xfrm>
            <a:off x="5090427" y="920803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BB1CA-EF79-EC4F-B489-FDAEAD1041AE}"/>
              </a:ext>
            </a:extLst>
          </p:cNvPr>
          <p:cNvSpPr/>
          <p:nvPr/>
        </p:nvSpPr>
        <p:spPr>
          <a:xfrm>
            <a:off x="1535070" y="3100179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76C0F-ABE5-A34A-9E23-C8F0EBF812C0}"/>
              </a:ext>
            </a:extLst>
          </p:cNvPr>
          <p:cNvSpPr/>
          <p:nvPr/>
        </p:nvSpPr>
        <p:spPr>
          <a:xfrm>
            <a:off x="5090427" y="3098773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(IV)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8A7E4E-46E7-A941-80D3-FF7FD6CFC8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E47C952-0691-0D41-B462-344133A31237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0B65AB58-6E39-E74F-9B09-13663BA35025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D7AB2-F16C-0E43-8506-49F562DF246B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Memory-bound region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8D4043-BC79-594D-8CAF-AFDF7EA7C71A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63AC6A-FF2B-4443-8C04-F757D7764BAC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30D2FD-15B9-3C47-A8D0-D0ABCBE3941B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Compute-bound region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7EF13-2289-E949-B65E-AAAF43AE5D4F}"/>
              </a:ext>
            </a:extLst>
          </p:cNvPr>
          <p:cNvSpPr/>
          <p:nvPr/>
        </p:nvSpPr>
        <p:spPr>
          <a:xfrm>
            <a:off x="5137078" y="1053733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increases with the operational intensity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44CA7D-8B32-0243-885E-B5D0E4098157}"/>
              </a:ext>
            </a:extLst>
          </p:cNvPr>
          <p:cNvSpPr/>
          <p:nvPr/>
        </p:nvSpPr>
        <p:spPr>
          <a:xfrm>
            <a:off x="5137077" y="2685989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compute-bound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is flat at its maximum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D9559C1-0047-5C43-AE57-37811C246327}"/>
              </a:ext>
            </a:extLst>
          </p:cNvPr>
          <p:cNvSpPr/>
          <p:nvPr/>
        </p:nvSpPr>
        <p:spPr>
          <a:xfrm>
            <a:off x="464214" y="4298099"/>
            <a:ext cx="8215572" cy="11645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throughput saturation point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the operational intensity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where the transition between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memory-bound region and the compute-bound region happens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D25F215-D3B2-E442-A8A6-6C42B6FD453A}"/>
              </a:ext>
            </a:extLst>
          </p:cNvPr>
          <p:cNvSpPr/>
          <p:nvPr/>
        </p:nvSpPr>
        <p:spPr>
          <a:xfrm>
            <a:off x="464214" y="5615161"/>
            <a:ext cx="8215572" cy="7179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</p:spTree>
    <p:extLst>
      <p:ext uri="{BB962C8B-B14F-4D97-AF65-F5344CB8AC3E}">
        <p14:creationId xmlns:p14="http://schemas.microsoft.com/office/powerpoint/2010/main" val="27928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  <p:bldP spid="18" grpId="0" animBg="1"/>
      <p:bldP spid="19" grpId="0" animBg="1"/>
      <p:bldP spid="20" grpId="0" animBg="1"/>
      <p:bldP spid="2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59E24-E535-D64D-85B0-011BC9DB4A07}"/>
              </a:ext>
            </a:extLst>
          </p:cNvPr>
          <p:cNvCxnSpPr/>
          <p:nvPr/>
        </p:nvCxnSpPr>
        <p:spPr>
          <a:xfrm>
            <a:off x="3491346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41E883-1B60-4245-BEE3-A3E5A2C7E597}"/>
              </a:ext>
            </a:extLst>
          </p:cNvPr>
          <p:cNvCxnSpPr/>
          <p:nvPr/>
        </p:nvCxnSpPr>
        <p:spPr>
          <a:xfrm>
            <a:off x="6458197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A803C-B0CE-994D-8E7E-4D96E70BB85C}"/>
              </a:ext>
            </a:extLst>
          </p:cNvPr>
          <p:cNvCxnSpPr/>
          <p:nvPr/>
        </p:nvCxnSpPr>
        <p:spPr>
          <a:xfrm>
            <a:off x="2693720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F0991-694A-0049-95C4-DF5503B8DF81}"/>
              </a:ext>
            </a:extLst>
          </p:cNvPr>
          <p:cNvCxnSpPr/>
          <p:nvPr/>
        </p:nvCxnSpPr>
        <p:spPr>
          <a:xfrm>
            <a:off x="6054437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943DF7-74DB-8946-95D6-77B823ED7BC0}"/>
              </a:ext>
            </a:extLst>
          </p:cNvPr>
          <p:cNvSpPr/>
          <p:nvPr/>
        </p:nvSpPr>
        <p:spPr>
          <a:xfrm>
            <a:off x="455254" y="4502818"/>
            <a:ext cx="8213894" cy="1904237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1D68544-6280-0F44-AB25-3F08225D1E62}"/>
              </a:ext>
            </a:extLst>
          </p:cNvPr>
          <p:cNvSpPr/>
          <p:nvPr/>
        </p:nvSpPr>
        <p:spPr>
          <a:xfrm>
            <a:off x="455254" y="4502813"/>
            <a:ext cx="8213894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59750-D689-3844-B105-218E641961E8}"/>
              </a:ext>
            </a:extLst>
          </p:cNvPr>
          <p:cNvSpPr txBox="1"/>
          <p:nvPr/>
        </p:nvSpPr>
        <p:spPr>
          <a:xfrm>
            <a:off x="465892" y="4929727"/>
            <a:ext cx="8213894" cy="1477328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arithmetic throughput of a DRAM Processing Unit (DPU) saturates at low or very low operational intensity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 integer addition per 32-bit element). Thus,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DPU is fundamentally a compute-bound processor.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We expect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most real-world workloads be compute-bound in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Microbenchmark: Arithmetic Throughput vs. Operational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versus Operational Intensity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C4D66-758B-C44A-A952-D8EC6D86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199"/>
            <a:ext cx="9144000" cy="412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291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Benchmarking and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Workload Suitability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1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Fine-grained Multithreading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10458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/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compute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93389" cy="5293805"/>
          </a:xfrm>
        </p:spPr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77686"/>
            <a:ext cx="4936389" cy="5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Strong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for a fixed problem size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Weak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fixed problem size per processor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BB410A76-AC54-BE41-AC8F-AD466BF4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(I)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BCB183F-52F5-624A-8FB9-B98CBA38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9676"/>
            <a:ext cx="8974989" cy="531157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Hardware has multiple thread contexts (</a:t>
            </a:r>
            <a:r>
              <a:rPr lang="en-US" altLang="en-US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PC+registers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). Each cycle, fetch engine fetches from a different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By the time the fetched branch/instruction resolves, no instruction is fetched from the same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Branch/instruction resolution latency overlapped with execution of other threads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 instructions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+ No logic needed for handling control and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  data dependences within a thread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Single thread performance suffers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Extra logic for keeping thread contexts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Does not overlap latency if not enough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threads to cover the whole pipeline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4A012089-33C0-BB4B-99B5-BFE31D4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7" y="3040926"/>
            <a:ext cx="23764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8680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repository includes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datasets and scripts used in our evaluation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/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TS, MLP, NW, HST-S, RED, SCAN-SSA (Scan kernel), SCAN-RSS (both kernels), and TRNS (Step 2 kernel),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best performing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1.5-2.0x as we double the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1 to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1.2-1.5x from 8 to 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since the pipeline throughput saturates at 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number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greater than 11 is a good choice for most real-world workloads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/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Intensive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intra-DPU synchronization across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mutexes, barriers, handshakes) may limit scalability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sometimes causing the best performing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/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SCAN-SSA (Add kernel)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 compute-intensive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Thus,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saturates with less that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(recall STREAM ADD).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Most real-world workloads are in the compute-bound region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TRNS performs step 1 of the matrix transposition via the CPU-DPU transfer.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Transferring large data chunks from/to the host CPU is preferred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of time spent on CPU-DPU and DPU-CPU transfers is 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the time spent on DPU execution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/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/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 suffers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load imbalance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irregular graph topology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computes a diagonal of a 2D matrix in each iteration.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More DPUs does not mean more parallelization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shorter diagonals.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EDF0EB8-9C1D-4E45-B8A8-1C3DB457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5008-BBBB-5546-86C2-D705D883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02825"/>
            <a:ext cx="8801369" cy="5602147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Switch to another thread every cycle such that no two instructions from a thread are in the pipeline concurrently</a:t>
            </a:r>
          </a:p>
          <a:p>
            <a:endParaRPr lang="en-US" altLang="en-US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Tolerates the control and data dependence latencies by overlapping the latency with useful work from other threads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Improves pipeline utilization by taking advantage of multiple threads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Thornton,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Parallel Operation in the Control Data 6600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AFIPS 1964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Smith,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 pipelined, shared resource MIMD computer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ICPP 1978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altLang="ja-JP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2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RED, SCAN-SSA, SCAN-RSS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 require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heavy inter-DPU synchronization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TS, MLP, HST-S, HST-L, RED, SCAN-SSA, SCAN-RSS,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 but do not reduce transfer times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transfers a complete array to all DPUs.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does not use all DPUs in all iterations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BFS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cannot 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Parallel CPU-DPU/DPU-CPU transfers inside a rank of DPUs are recommended for real-world workloads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Load balancing across DPUs ensures linear reduction of the execution time spent on the DPUs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overhead of merging partial results from DPUs in the host CPU is tolerable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across all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 only need to merge final 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NW, SCAN-SSA, SCAN-RSS have more complex communication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Equally-sized problems assigned to different DPUs and little/no inter-DPU synchronization lead to linear weak 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Sustained bandwidth of parallel CPU-DPU/DPU-CPU transfers inside a rank of DPUs increases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sublinearly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systems outperform the CPU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benchmarks except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and NW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are, respectively,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93.0x and 27.9x faster than the CPU for 13 of 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outperforms the GPU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with an average of 2.54x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is within 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the GPU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the same 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1370160" y="6538972"/>
            <a:ext cx="7111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=6e5KZcCGBYw&amp;list=PL5Q2soXY2Zi_uej3aY39YB5pfW4SJ7LlN&amp;index=16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9D7C-7DAE-204A-86F6-5CB0DE1D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7" y="896254"/>
            <a:ext cx="8003825" cy="55092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571C15-4604-BD4D-BE6B-39310160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altLang="en-US" dirty="0">
                <a:ea typeface="ＭＳ Ｐゴシック" panose="020B0600070205080204" pitchFamily="34" charset="-128"/>
              </a:rPr>
              <a:t>Fine-Grained Multithreading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5125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system consumes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 1.64x less energy than the CPU for all 16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12 benchmarks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640-DPU system provides energy savings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5.23x over the CPU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large energy savings over a state-of-the-art CPU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due to higher performance (thus, lower static energy) and less data movement between memory and processors.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energy savings over a state-of-the-art CPU/GPU on workloads where it outperforms the CPU/GPU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This is because the source of both performance improvement and energy savings is the same: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significant reduction in data movement between the memory and the processor cores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CPUs in terms of performance </a:t>
            </a:r>
            <a:r>
              <a:rPr lang="en-US" sz="2000" dirty="0">
                <a:latin typeface="Cambria" panose="02040503050406030204" pitchFamily="18" charset="0"/>
              </a:rPr>
              <a:t>(by 23.2× on 2,556 DPUs for 16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</a:t>
            </a:r>
            <a:r>
              <a:rPr lang="en-US" sz="2000" b="1" dirty="0">
                <a:latin typeface="Cambria" panose="02040503050406030204" pitchFamily="18" charset="0"/>
              </a:rPr>
              <a:t> and energy efficiency on most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benchmarks.</a:t>
            </a:r>
          </a:p>
          <a:p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GPUs on a majority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 </a:t>
            </a:r>
            <a:r>
              <a:rPr lang="en-US" sz="2000" dirty="0">
                <a:latin typeface="Cambria" panose="02040503050406030204" pitchFamily="18" charset="0"/>
              </a:rPr>
              <a:t>(by 2.54× on 2,556 DPUs for 10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benchmarks), and the outlook is even more positive for future PIM systems.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• UPMEM-based PIM systems are </a:t>
            </a:r>
            <a:r>
              <a:rPr lang="en-US" sz="2000" b="1" dirty="0">
                <a:latin typeface="Cambria" panose="02040503050406030204" pitchFamily="18" charset="0"/>
              </a:rPr>
              <a:t>more energy-efficient than state-of-the-art CPUs and GPUs on workloads that they provide performance improvements </a:t>
            </a:r>
            <a:r>
              <a:rPr lang="en-US" sz="2000" dirty="0">
                <a:latin typeface="Cambria" panose="02040503050406030204" pitchFamily="18" charset="0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38017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9125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Short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https://arxiv.org/pdf/2110.01709.pdf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A80F-0E24-9E43-B0BC-F2952B8E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" y="2249238"/>
            <a:ext cx="9081345" cy="2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92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038B2-BCCD-AB45-8600-5494E24D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1826"/>
            <a:ext cx="9144000" cy="1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3"/>
              </a:rPr>
              <a:t>Emerging Computing: From Devices to Systems - Looking Beyond Moore and Von Neumann</a:t>
            </a:r>
            <a:r>
              <a:rPr lang="en-US" sz="1200" dirty="0"/>
              <a:t>, Springer, 2022.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61695" y="6530113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MICRO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18668" y="653893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October 29, 2023</a:t>
            </a:r>
          </a:p>
        </p:txBody>
      </p:sp>
    </p:spTree>
    <p:extLst>
      <p:ext uri="{BB962C8B-B14F-4D97-AF65-F5344CB8AC3E}">
        <p14:creationId xmlns:p14="http://schemas.microsoft.com/office/powerpoint/2010/main" val="3911209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869590" cy="5293805"/>
          </a:xfrm>
        </p:spPr>
        <p:txBody>
          <a:bodyPr>
            <a:normAutofit/>
          </a:bodyPr>
          <a:lstStyle/>
          <a:p>
            <a:r>
              <a:rPr lang="en-US" dirty="0"/>
              <a:t>Specific 32-bit ISA</a:t>
            </a:r>
          </a:p>
          <a:p>
            <a:pPr lvl="1"/>
            <a:r>
              <a:rPr lang="en-US" dirty="0"/>
              <a:t>Aiming at scalar, in-order, and multithreaded implementation</a:t>
            </a:r>
          </a:p>
          <a:p>
            <a:pPr lvl="1"/>
            <a:r>
              <a:rPr lang="en-US" dirty="0"/>
              <a:t>Allowing compilation of 64-bit C code</a:t>
            </a:r>
          </a:p>
          <a:p>
            <a:pPr lvl="1"/>
            <a:r>
              <a:rPr lang="en-US" dirty="0"/>
              <a:t>LLVM/Clang compiler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585E-867C-894A-8067-48E225FE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90600"/>
            <a:ext cx="4788408" cy="5029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B0B0-3656-9843-B341-86EF3DE228D7}"/>
              </a:ext>
            </a:extLst>
          </p:cNvPr>
          <p:cNvSpPr txBox="1"/>
          <p:nvPr/>
        </p:nvSpPr>
        <p:spPr>
          <a:xfrm>
            <a:off x="6122421" y="6106866"/>
            <a:ext cx="2704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sdk.upmem.com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/2021.2.0/201_IS.html#</a:t>
            </a:r>
          </a:p>
        </p:txBody>
      </p:sp>
    </p:spTree>
    <p:extLst>
      <p:ext uri="{BB962C8B-B14F-4D97-AF65-F5344CB8AC3E}">
        <p14:creationId xmlns:p14="http://schemas.microsoft.com/office/powerpoint/2010/main" val="34523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More on the UPMEM PIM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909650" y="6427999"/>
            <a:ext cx="732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https://youtu.be/p_sLhKeo6ys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algn="ctr" defTabSz="914400"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https://youtu.be/7c6x5GJG6dw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567E2-8076-3D4A-B149-8CE36EA40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914400"/>
            <a:ext cx="754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4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1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26950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CPUs in terms of performance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23.2× on 2,556 DPUs for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and energy efficiency on most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GPUs on a majority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2.54× on 2,556 DPUs for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benchmarks), and the outlook is even more positive for future PIM systems.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energy-efficient than state-of-the-art CPUs and GPUs on workloads that they provide performance improvements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29797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859114"/>
            <a:ext cx="5417395" cy="5591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</a:rPr>
              <a:t>UPMEM</a:t>
            </a:r>
            <a:r>
              <a:rPr lang="en-US" dirty="0"/>
              <a:t>, founded in January 2015, </a:t>
            </a:r>
            <a:r>
              <a:rPr lang="en-US" dirty="0">
                <a:solidFill>
                  <a:srgbClr val="0070C0"/>
                </a:solidFill>
              </a:rPr>
              <a:t>announces the first real-world PIM </a:t>
            </a:r>
            <a:r>
              <a:rPr lang="en-US" dirty="0"/>
              <a:t>architecture in 2016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UPMEM’s PIM-enabled DIMMs start getting commercialized in 2019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2021, </a:t>
            </a:r>
            <a:r>
              <a:rPr lang="en-US" dirty="0">
                <a:solidFill>
                  <a:srgbClr val="7030A0"/>
                </a:solidFill>
              </a:rPr>
              <a:t>Samsung announces FIMDRAM </a:t>
            </a:r>
            <a:r>
              <a:rPr lang="en-US" dirty="0"/>
              <a:t>at ISSCC conference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Samsung’s LP-DDR5 and DIMM-based PIM announced a few months later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2022, </a:t>
            </a:r>
            <a:r>
              <a:rPr lang="en-US" dirty="0">
                <a:solidFill>
                  <a:srgbClr val="7030A0"/>
                </a:solidFill>
              </a:rPr>
              <a:t>SK Hynix announces </a:t>
            </a:r>
            <a:r>
              <a:rPr lang="en-US" dirty="0" err="1">
                <a:solidFill>
                  <a:srgbClr val="7030A0"/>
                </a:solidFill>
              </a:rPr>
              <a:t>AiM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Alibaba announces HB-PNM</a:t>
            </a:r>
            <a:r>
              <a:rPr lang="en-US" dirty="0"/>
              <a:t> at ISSCC conference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3972056" y="6529229"/>
            <a:ext cx="4700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www.eenewsautomotive.com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/news/startup-plans-embed-processors-dram-0#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4DA4C5-7185-C641-8510-00917199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98" y="922134"/>
            <a:ext cx="2729484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57B2D13-0135-2340-91AC-6FADCD88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Becomes Real</a:t>
            </a:r>
          </a:p>
        </p:txBody>
      </p:sp>
    </p:spTree>
    <p:extLst>
      <p:ext uri="{BB962C8B-B14F-4D97-AF65-F5344CB8AC3E}">
        <p14:creationId xmlns:p14="http://schemas.microsoft.com/office/powerpoint/2010/main" val="3614810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7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FIMDRAM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(aka HBM-PIM)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859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B81DD-E1C2-B742-9E26-9880117A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9" y="882515"/>
            <a:ext cx="8229600" cy="5552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204733" y="6528003"/>
            <a:ext cx="800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https://news.samsung.com/global/samsung-develops-industrys-first-high-bandwidth-memory-with-ai-processing-power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89819" y="1972999"/>
            <a:ext cx="228600" cy="609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989502C-4D24-9C4A-9B1A-56185097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3200135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956844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90611"/>
            <a:ext cx="2438400" cy="16807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16D359F-7EF9-9746-B12F-6A97AB5F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75573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75B62A-7CF5-E740-B603-F143F946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822"/>
            <a:ext cx="9144000" cy="480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172E2-3235-8D42-BF84-8638A7D0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5200478"/>
            <a:ext cx="1775114" cy="12235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F193B5F-0194-1D4D-BC67-4CB11364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646798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/>
          <a:lstStyle/>
          <a:p>
            <a:r>
              <a:rPr lang="en-US" sz="3800" dirty="0"/>
              <a:t>FIMDRAM: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32862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PIM units respond to standard DRAM column commands (RD or WR)</a:t>
            </a:r>
          </a:p>
          <a:p>
            <a:pPr lvl="1"/>
            <a:r>
              <a:rPr lang="en-US" dirty="0"/>
              <a:t>Compliant with </a:t>
            </a:r>
            <a:r>
              <a:rPr lang="en-US" dirty="0">
                <a:solidFill>
                  <a:srgbClr val="7030A0"/>
                </a:solidFill>
              </a:rPr>
              <a:t>unmodified JEDEC controllers</a:t>
            </a:r>
          </a:p>
          <a:p>
            <a:r>
              <a:rPr lang="en-US" dirty="0"/>
              <a:t>They execute </a:t>
            </a:r>
            <a:r>
              <a:rPr lang="en-US" dirty="0">
                <a:solidFill>
                  <a:srgbClr val="00B050"/>
                </a:solidFill>
              </a:rPr>
              <a:t>one wide-SIMD operation commanded by a PIM instruction with deterministic latency in a lock-step manner</a:t>
            </a:r>
          </a:p>
          <a:p>
            <a:r>
              <a:rPr lang="en-US" dirty="0"/>
              <a:t>A PIM unit can get </a:t>
            </a:r>
            <a:r>
              <a:rPr lang="en-US" dirty="0">
                <a:solidFill>
                  <a:srgbClr val="0432FF"/>
                </a:solidFill>
              </a:rPr>
              <a:t>16 16-bit operands from IOSAs, a register, and/or the result bus</a:t>
            </a:r>
          </a:p>
        </p:txBody>
      </p:sp>
      <p:pic>
        <p:nvPicPr>
          <p:cNvPr id="8" name="Google Shape;131;p18">
            <a:extLst>
              <a:ext uri="{FF2B5EF4-FFF2-40B4-BE49-F238E27FC236}">
                <a16:creationId xmlns:a16="http://schemas.microsoft.com/office/drawing/2014/main" id="{DE1567FE-23AA-D94F-B88C-399F3C11FA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" y="4165920"/>
            <a:ext cx="9072000" cy="2254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CE48922E-9A89-8A4A-B7F8-089DD6E3527B}"/>
              </a:ext>
            </a:extLst>
          </p:cNvPr>
          <p:cNvSpPr txBox="1"/>
          <p:nvPr/>
        </p:nvSpPr>
        <p:spPr>
          <a:xfrm>
            <a:off x="1407912" y="6550547"/>
            <a:ext cx="6721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000" dirty="0"/>
              <a:t>Lee et al., Hardware Architecture and Software Stack for PIM Based on Commercial DRAM Technology, ISCA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772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25693" y="6538972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https://youtu.be/67oMjDmeUvo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9EF27-068A-F247-A021-439FFC439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914400"/>
            <a:ext cx="7391400" cy="551133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3B0105B-7F3E-7C41-A699-3C2EE756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Lecture on FIMDRAM/HBM-PIM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91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AxDIMM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508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939215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1022909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95600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83156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42352" y="6551153"/>
            <a:ext cx="7236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7FE326-F698-4F43-A339-D7A18AE1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Samsung </a:t>
            </a:r>
            <a:r>
              <a:rPr lang="en-US" dirty="0" err="1"/>
              <a:t>AxDIMM</a:t>
            </a:r>
            <a:r>
              <a:rPr lang="en-US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1167056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A067-43C5-884B-AE9A-06938E3D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AxDIMM</a:t>
            </a:r>
            <a:r>
              <a:rPr lang="en-US" sz="3600" dirty="0"/>
              <a:t> Design: Hardware Architecture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87EFE-BFFF-EE4E-AF5E-972F2B71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33680"/>
            <a:ext cx="4419600" cy="2342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E4754-EC6D-F04D-AE9E-6E8CB7B4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3352800"/>
            <a:ext cx="5524500" cy="21407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57A04-D7FC-0E42-902A-18048D5601F5}"/>
              </a:ext>
            </a:extLst>
          </p:cNvPr>
          <p:cNvSpPr/>
          <p:nvPr/>
        </p:nvSpPr>
        <p:spPr>
          <a:xfrm>
            <a:off x="2590801" y="3429000"/>
            <a:ext cx="288000" cy="1962000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B4E1D2-7319-BF48-8295-DC100B7F106C}"/>
              </a:ext>
            </a:extLst>
          </p:cNvPr>
          <p:cNvSpPr/>
          <p:nvPr/>
        </p:nvSpPr>
        <p:spPr>
          <a:xfrm>
            <a:off x="819097" y="5638800"/>
            <a:ext cx="7505806" cy="704318"/>
          </a:xfrm>
          <a:prstGeom prst="roundRect">
            <a:avLst>
              <a:gd name="adj" fmla="val 563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DDR4 slave PHY receives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commands and NMP instructions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(via DQ pins) from the host side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982C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139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8BA1-D0C2-7249-8DA2-002823C3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AxDIMM</a:t>
            </a:r>
            <a:r>
              <a:rPr lang="en-US" dirty="0"/>
              <a:t> Design: Execution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06EC8-8200-6C4F-B791-205303D31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0" b="4756"/>
          <a:stretch/>
        </p:blipFill>
        <p:spPr>
          <a:xfrm>
            <a:off x="999061" y="937300"/>
            <a:ext cx="7145878" cy="54241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F6AFEE-A131-D94C-A062-BAEFF619CF4F}"/>
              </a:ext>
            </a:extLst>
          </p:cNvPr>
          <p:cNvSpPr/>
          <p:nvPr/>
        </p:nvSpPr>
        <p:spPr>
          <a:xfrm>
            <a:off x="1425041" y="1157175"/>
            <a:ext cx="6377047" cy="328657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AF576-A359-5A42-BCE0-6C1282CC02E6}"/>
              </a:ext>
            </a:extLst>
          </p:cNvPr>
          <p:cNvSpPr/>
          <p:nvPr/>
        </p:nvSpPr>
        <p:spPr>
          <a:xfrm>
            <a:off x="1852059" y="3454167"/>
            <a:ext cx="828000" cy="432000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2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01648" y="6538972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https://youtu.be/SXdzQZAKG-Y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C7ABF-BD5C-0242-BEA4-46E54827B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0" y="914400"/>
            <a:ext cx="7462121" cy="549273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D1FE49D-F9C7-4046-9FB6-4F19AB64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dirty="0" err="1"/>
              <a:t>AxDIMM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3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SK Hynix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AiM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876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630F2C-F1A4-504C-BD76-4C0CF610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6075"/>
            <a:ext cx="5514372" cy="5534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993410" y="6528003"/>
            <a:ext cx="5157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https://news.skhynix.com/sk-hynix-develops-pim-next-generation-ai-accelerator/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4774" y="3645615"/>
            <a:ext cx="477539" cy="511016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82F46-972B-F74E-B5E1-F30E8DD0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19" y="1600200"/>
            <a:ext cx="3724263" cy="238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C93C8-E662-634A-AE11-0C2FA422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09" y="4648200"/>
            <a:ext cx="3754081" cy="5242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8E4D7D1-19A2-F445-BEC2-A01F88F3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39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2DD25A5-B5E5-1544-AB13-ACAB993F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24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SK Hynix </a:t>
            </a:r>
            <a:r>
              <a:rPr lang="en-US" sz="3600" dirty="0" err="1"/>
              <a:t>AiM</a:t>
            </a:r>
            <a:r>
              <a:rPr lang="en-US" sz="3600" dirty="0"/>
              <a:t>: System Organization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dirty="0"/>
              <a:t>GDDR6-based </a:t>
            </a:r>
            <a:r>
              <a:rPr lang="en-US" dirty="0" err="1"/>
              <a:t>AiM</a:t>
            </a:r>
            <a:r>
              <a:rPr lang="en-US" dirty="0"/>
              <a:t>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3BB8F-3F49-D548-A49E-682CBCA6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98600"/>
            <a:ext cx="4699000" cy="482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2163E-DC27-E748-A11E-9A9599C3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02660"/>
            <a:ext cx="3678238" cy="306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39E97-4753-B74D-BC8D-0E53BDD9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238" y="4767911"/>
            <a:ext cx="3255962" cy="1404289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C12CD630-6071-ED45-9E40-71BA66B16F43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68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Accelerator-in-Memory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31720" y="6492015"/>
            <a:ext cx="2145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https://youtu.be/HUSrlKgR1cM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C4B34-3271-6F43-97BE-EAA7BD6B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63" y="998025"/>
            <a:ext cx="7420075" cy="52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1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Alibaba HB-PNM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835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5486400" cy="4702629"/>
          </a:xfrm>
          <a:prstGeom prst="rect">
            <a:avLst/>
          </a:prstGeom>
        </p:spPr>
      </p:pic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19DD39-708F-E740-864C-35B5A186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Alibaba HB-PNM: Overall Architecture (2022)</a:t>
            </a:r>
          </a:p>
        </p:txBody>
      </p:sp>
    </p:spTree>
    <p:extLst>
      <p:ext uri="{BB962C8B-B14F-4D97-AF65-F5344CB8AC3E}">
        <p14:creationId xmlns:p14="http://schemas.microsoft.com/office/powerpoint/2010/main" val="12355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sz="2200" dirty="0"/>
              <a:t>Match engine and neural engine for matching and ranking in a recommendation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3F600-C4D9-974B-A5F9-07BE8BD7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55556" y="1840445"/>
            <a:ext cx="4343400" cy="4320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287FF-8971-4446-8CD6-FBD662817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2649" y="2351953"/>
            <a:ext cx="3962400" cy="32208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899A44-DBAB-5440-A0AD-3FE718D1F57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389440"/>
            <a:ext cx="2362200" cy="106360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53BC90-47B0-7147-AD46-E4F6B512FCD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419600"/>
            <a:ext cx="4267200" cy="653406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8599C98-42C6-2143-A49C-6C2FDB5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Alibaba HB-PNM: Compute Engines</a:t>
            </a:r>
            <a:endParaRPr lang="en-US" dirty="0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B1CDA33-0141-144C-AB97-402109609542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88613" y="63877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84532" y="645279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84532" y="661327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57903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351954" y="6538972"/>
            <a:ext cx="2440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https://youtu.be/8MM6_36LmWQ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3E363-AA8A-5941-AE75-C0FEE21AC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914400"/>
            <a:ext cx="7543800" cy="55316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FF8B8DF-AF89-6747-A0D8-37D6AF7F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HB-PNM</a:t>
            </a:r>
          </a:p>
        </p:txBody>
      </p:sp>
    </p:spTree>
    <p:extLst>
      <p:ext uri="{BB962C8B-B14F-4D97-AF65-F5344CB8AC3E}">
        <p14:creationId xmlns:p14="http://schemas.microsoft.com/office/powerpoint/2010/main" val="2778046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More Real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30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FE39-F8D4-AB4E-A8BC-DBB3E292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18" y="990600"/>
            <a:ext cx="4993964" cy="5459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CC986-E9BD-2A42-A0EF-27E1528C7273}"/>
              </a:ext>
            </a:extLst>
          </p:cNvPr>
          <p:cNvSpPr txBox="1"/>
          <p:nvPr/>
        </p:nvSpPr>
        <p:spPr>
          <a:xfrm>
            <a:off x="1569842" y="6528003"/>
            <a:ext cx="6976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https://blocksandfiles.com/2021/10/06/neurobladers-build-a-processing-in-memory-analytics-chip-and-server/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46562F-168A-8D49-A47C-9CFE2A8E355C}"/>
              </a:ext>
            </a:extLst>
          </p:cNvPr>
          <p:cNvSpPr/>
          <p:nvPr/>
        </p:nvSpPr>
        <p:spPr bwMode="auto">
          <a:xfrm>
            <a:off x="2590800" y="4572000"/>
            <a:ext cx="35814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0E510-D752-9045-AFEE-7BD86098DB10}"/>
              </a:ext>
            </a:extLst>
          </p:cNvPr>
          <p:cNvSpPr/>
          <p:nvPr/>
        </p:nvSpPr>
        <p:spPr bwMode="auto">
          <a:xfrm>
            <a:off x="3195638" y="5282687"/>
            <a:ext cx="3384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E94F6-9C41-034C-ADAF-B217685C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25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C6524A-4706-164E-A36F-B571EA69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2" y="990601"/>
            <a:ext cx="4854498" cy="2318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6596B-3E1D-B344-B359-A2694F05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403600"/>
            <a:ext cx="4032417" cy="29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90A899-6999-0544-9925-AD7A4C1FDC4A}"/>
              </a:ext>
            </a:extLst>
          </p:cNvPr>
          <p:cNvSpPr/>
          <p:nvPr/>
        </p:nvSpPr>
        <p:spPr bwMode="auto">
          <a:xfrm>
            <a:off x="5791200" y="4038600"/>
            <a:ext cx="2362200" cy="152400"/>
          </a:xfrm>
          <a:prstGeom prst="rect">
            <a:avLst/>
          </a:prstGeom>
          <a:solidFill>
            <a:srgbClr val="0096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025C71-291D-F243-898E-232C172BD4BB}"/>
              </a:ext>
            </a:extLst>
          </p:cNvPr>
          <p:cNvSpPr/>
          <p:nvPr/>
        </p:nvSpPr>
        <p:spPr bwMode="auto">
          <a:xfrm>
            <a:off x="5259762" y="4208807"/>
            <a:ext cx="1044000" cy="152400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E40AF-D734-7745-BCD8-249E19F2DB67}"/>
              </a:ext>
            </a:extLst>
          </p:cNvPr>
          <p:cNvSpPr/>
          <p:nvPr/>
        </p:nvSpPr>
        <p:spPr bwMode="auto">
          <a:xfrm>
            <a:off x="4691050" y="4396132"/>
            <a:ext cx="1152000" cy="152400"/>
          </a:xfrm>
          <a:prstGeom prst="rect">
            <a:avLst/>
          </a:prstGeom>
          <a:solidFill>
            <a:srgbClr val="00B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C0C7A7-AFD0-304B-9AE1-5F91A7C1141F}"/>
              </a:ext>
            </a:extLst>
          </p:cNvPr>
          <p:cNvSpPr/>
          <p:nvPr/>
        </p:nvSpPr>
        <p:spPr bwMode="auto">
          <a:xfrm>
            <a:off x="6394721" y="4916290"/>
            <a:ext cx="2232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6003BB-24E0-0042-8A1F-54D641392EC4}"/>
              </a:ext>
            </a:extLst>
          </p:cNvPr>
          <p:cNvSpPr/>
          <p:nvPr/>
        </p:nvSpPr>
        <p:spPr bwMode="auto">
          <a:xfrm>
            <a:off x="4691050" y="5103615"/>
            <a:ext cx="3924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5F90DC-C09D-5246-A0AD-5A636800EC22}"/>
              </a:ext>
            </a:extLst>
          </p:cNvPr>
          <p:cNvSpPr/>
          <p:nvPr/>
        </p:nvSpPr>
        <p:spPr bwMode="auto">
          <a:xfrm>
            <a:off x="4691050" y="5290940"/>
            <a:ext cx="1548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DF25C-00D8-A545-86E4-E2EBCA60DBB1}"/>
              </a:ext>
            </a:extLst>
          </p:cNvPr>
          <p:cNvSpPr/>
          <p:nvPr/>
        </p:nvSpPr>
        <p:spPr bwMode="auto">
          <a:xfrm>
            <a:off x="5029200" y="5998423"/>
            <a:ext cx="3564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A6087F-AC27-3A4D-A827-8493495AACB4}"/>
              </a:ext>
            </a:extLst>
          </p:cNvPr>
          <p:cNvSpPr/>
          <p:nvPr/>
        </p:nvSpPr>
        <p:spPr bwMode="auto">
          <a:xfrm>
            <a:off x="4678040" y="6189663"/>
            <a:ext cx="3060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6F1013-AEBA-A14C-A385-8718D19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(I)</a:t>
            </a:r>
          </a:p>
        </p:txBody>
      </p:sp>
    </p:spTree>
    <p:extLst>
      <p:ext uri="{BB962C8B-B14F-4D97-AF65-F5344CB8AC3E}">
        <p14:creationId xmlns:p14="http://schemas.microsoft.com/office/powerpoint/2010/main" val="41974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B0179-E007-8241-831F-F15D9B99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7" y="1064753"/>
            <a:ext cx="5068633" cy="4269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BD17A-D79B-564E-9149-32913414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62" y="2133600"/>
            <a:ext cx="2814638" cy="40530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2EC3375-67D5-3E4E-AB38-10B49825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(II)</a:t>
            </a:r>
          </a:p>
        </p:txBody>
      </p:sp>
    </p:spTree>
    <p:extLst>
      <p:ext uri="{BB962C8B-B14F-4D97-AF65-F5344CB8AC3E}">
        <p14:creationId xmlns:p14="http://schemas.microsoft.com/office/powerpoint/2010/main" val="6156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238"/>
            <a:ext cx="8534400" cy="50593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/>
              <a:t>PIM XRAM chip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IMPU (Intensive Memory Processing Unit)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x86 CPU, 32 </a:t>
            </a:r>
            <a:r>
              <a:rPr lang="en-US" sz="2200" dirty="0" err="1"/>
              <a:t>NVMe</a:t>
            </a:r>
            <a:r>
              <a:rPr lang="en-US" sz="2200" dirty="0"/>
              <a:t> SSDs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PCIe fabric: </a:t>
            </a:r>
            <a:r>
              <a:rPr lang="en-US" sz="2200" dirty="0">
                <a:solidFill>
                  <a:srgbClr val="0070C0"/>
                </a:solidFill>
              </a:rPr>
              <a:t>“Everything is connected on top of PCIe fabric.”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Wide I/O bus: multiple x16 PCIe buses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13650-0F1F-2441-8E16-DC572A3F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631" y="4121150"/>
            <a:ext cx="4628738" cy="2127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1D3FC-F055-A843-9E3D-DE53072FCB66}"/>
              </a:ext>
            </a:extLst>
          </p:cNvPr>
          <p:cNvSpPr txBox="1"/>
          <p:nvPr/>
        </p:nvSpPr>
        <p:spPr>
          <a:xfrm>
            <a:off x="3590802" y="6528003"/>
            <a:ext cx="1962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https://www.neuroblade.com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F145E3-82D6-BD46-90FE-31DF681A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: </a:t>
            </a:r>
            <a:r>
              <a:rPr lang="en-US" dirty="0" err="1"/>
              <a:t>Xiphos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8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0" y="856525"/>
            <a:ext cx="8799656" cy="556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Differences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Near-bank (UPMEM, FIMDRAM, </a:t>
            </a:r>
            <a:r>
              <a:rPr lang="en-US" dirty="0" err="1"/>
              <a:t>AiM</a:t>
            </a:r>
            <a:r>
              <a:rPr lang="en-US" dirty="0"/>
              <a:t>, HB-PNM) vs. near-chip (</a:t>
            </a:r>
            <a:r>
              <a:rPr lang="en-US" dirty="0" err="1"/>
              <a:t>AxDIMM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General-purpose (UPMEM) vs. special-function (FIMDRAM, </a:t>
            </a:r>
            <a:r>
              <a:rPr lang="en-US" dirty="0" err="1"/>
              <a:t>AiM</a:t>
            </a:r>
            <a:r>
              <a:rPr lang="en-US" dirty="0"/>
              <a:t>, 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FGMT (UPMEM) vs. SIMD (FIMDRAM, </a:t>
            </a:r>
            <a:r>
              <a:rPr lang="en-US" dirty="0" err="1"/>
              <a:t>AiM</a:t>
            </a:r>
            <a:r>
              <a:rPr lang="en-US" dirty="0"/>
              <a:t>, </a:t>
            </a:r>
            <a:r>
              <a:rPr lang="en-US" dirty="0" err="1"/>
              <a:t>AxDIMM</a:t>
            </a:r>
            <a:r>
              <a:rPr lang="en-US" dirty="0"/>
              <a:t>) vs. systolic array (HB-PNM)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Natively integer (UPMEM, HB-PNM) vs. floating point (FIMDRAM)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FP16 (FIMDRAM) vs. BF16 (</a:t>
            </a:r>
            <a:r>
              <a:rPr lang="en-US" sz="2400" dirty="0" err="1"/>
              <a:t>AiM</a:t>
            </a:r>
            <a:r>
              <a:rPr lang="en-US" sz="2400" dirty="0"/>
              <a:t>) vs. FP32 (</a:t>
            </a:r>
            <a:r>
              <a:rPr lang="en-US" sz="2400" dirty="0" err="1"/>
              <a:t>AxDIMM</a:t>
            </a:r>
            <a:r>
              <a:rPr lang="en-US" sz="24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DDR4 (UPMEM, </a:t>
            </a:r>
            <a:r>
              <a:rPr lang="en-US" dirty="0" err="1"/>
              <a:t>AxDIMM</a:t>
            </a:r>
            <a:r>
              <a:rPr lang="en-US" dirty="0"/>
              <a:t>) vs. LPDDR4 (HB-PNM) vs. HBM2 (FIMDRAM) vs. GDDR6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A7A463-5964-2A4C-93E6-7B990A94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Variety of Current Real PIM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909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(PNM)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D412-D24F-F549-B5B1-E0C0860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" y="941818"/>
            <a:ext cx="8598098" cy="30346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0DC647-A5A8-2A49-AE29-7BA04BB3F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161639"/>
            <a:ext cx="8894602" cy="23229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Programming a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General-purpose PIM System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67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DIMMs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chips/DIMM (1 rank). DPUs @ 267 MHz</a:t>
            </a:r>
          </a:p>
          <a:p>
            <a:r>
              <a:rPr lang="en-US" sz="2600" dirty="0"/>
              <a:t>P21: 16 chips/DIMM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556419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47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GPU Computing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Computation is </a:t>
            </a:r>
            <a:r>
              <a:rPr lang="is-IS" dirty="0">
                <a:solidFill>
                  <a:srgbClr val="0070C0"/>
                </a:solidFill>
                <a:ea typeface="ヒラギノ角ゴ Pro W3" pitchFamily="-108" charset="-128"/>
                <a:cs typeface="ヒラギノ角ゴ Pro W3" pitchFamily="-108" charset="-128"/>
              </a:rPr>
              <a:t>offloaded to the GPU</a:t>
            </a:r>
          </a:p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Three steps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CPU-GPU data transfer (1)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 kernel execution (2)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GPU-CPU data transfer (3)</a:t>
            </a:r>
            <a:endParaRPr lang="is-IS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6" name="Imagen 5" descr="CPUtransposeonGP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52" y="3491116"/>
            <a:ext cx="6077096" cy="2008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D2262-6072-C646-927C-BC114994E5BB}"/>
              </a:ext>
            </a:extLst>
          </p:cNvPr>
          <p:cNvSpPr txBox="1"/>
          <p:nvPr/>
        </p:nvSpPr>
        <p:spPr>
          <a:xfrm>
            <a:off x="708932" y="6078711"/>
            <a:ext cx="7726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https://www.youtube.com/watch?v=y40-tY5WJ8A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https://safari.ethz.ch/digitaltechnik/spring2018/lib/exe/fetch.php?media=digitaldesign-2018-lecture22-gpuprogramming-afterlecture.pdf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57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880829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First Programming Example: Vector Addition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8418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8DE1-2DFF-8F4D-9D07-1B5E2425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Observations, Recommendations, Takeaways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6A7D6-A66D-5442-B215-449631D9D656}"/>
              </a:ext>
            </a:extLst>
          </p:cNvPr>
          <p:cNvGrpSpPr/>
          <p:nvPr/>
        </p:nvGrpSpPr>
        <p:grpSpPr>
          <a:xfrm>
            <a:off x="300460" y="913670"/>
            <a:ext cx="4791692" cy="1960161"/>
            <a:chOff x="1630496" y="1483683"/>
            <a:chExt cx="6271846" cy="34836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2956E0-8CDE-4B47-AF4F-DE0E5DD4B72D}"/>
                </a:ext>
              </a:extLst>
            </p:cNvPr>
            <p:cNvGrpSpPr/>
            <p:nvPr/>
          </p:nvGrpSpPr>
          <p:grpSpPr>
            <a:xfrm>
              <a:off x="1630496" y="1483683"/>
              <a:ext cx="6271845" cy="3483650"/>
              <a:chOff x="1652530" y="2170323"/>
              <a:chExt cx="5883007" cy="3483650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30D3F85-BDA6-1944-9DD5-4C7692DF9C31}"/>
                  </a:ext>
                </a:extLst>
              </p:cNvPr>
              <p:cNvSpPr/>
              <p:nvPr/>
            </p:nvSpPr>
            <p:spPr>
              <a:xfrm>
                <a:off x="1652530" y="2170323"/>
                <a:ext cx="5883007" cy="3483650"/>
              </a:xfrm>
              <a:prstGeom prst="roundRect">
                <a:avLst>
                  <a:gd name="adj" fmla="val 7357"/>
                </a:avLst>
              </a:prstGeom>
              <a:solidFill>
                <a:srgbClr val="F3FCF3"/>
              </a:solidFill>
              <a:ln w="44450"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 Same Side Corner Rectangle 8">
                <a:extLst>
                  <a:ext uri="{FF2B5EF4-FFF2-40B4-BE49-F238E27FC236}">
                    <a16:creationId xmlns:a16="http://schemas.microsoft.com/office/drawing/2014/main" id="{36AC87D9-2689-F149-9CF6-7C3DA9DCC1F2}"/>
                  </a:ext>
                </a:extLst>
              </p:cNvPr>
              <p:cNvSpPr/>
              <p:nvPr/>
            </p:nvSpPr>
            <p:spPr>
              <a:xfrm>
                <a:off x="1652530" y="2179287"/>
                <a:ext cx="5883007" cy="575821"/>
              </a:xfrm>
              <a:prstGeom prst="round2SameRect">
                <a:avLst>
                  <a:gd name="adj1" fmla="val 33688"/>
                  <a:gd name="adj2" fmla="val 0"/>
                </a:avLst>
              </a:prstGeom>
              <a:solidFill>
                <a:srgbClr val="009901"/>
              </a:solidFill>
              <a:ln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GENERAL PROGRAMMING RECOMMENDATIONS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974F1D-0403-9F4B-8942-DD2EADB81DC6}"/>
                </a:ext>
              </a:extLst>
            </p:cNvPr>
            <p:cNvSpPr txBox="1"/>
            <p:nvPr/>
          </p:nvSpPr>
          <p:spPr>
            <a:xfrm>
              <a:off x="1630496" y="2043988"/>
              <a:ext cx="6271846" cy="2578748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Execute on the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Processing Units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DPUs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portions of parallel code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that are as long as possible.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Split the workload into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independent data blocks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which the DPUs operate on independently.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many working DPUs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 the system as possible.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Launch at least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11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tasklets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(i.e., software threads)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per DPU.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5E813-C8D6-6043-B396-B074EA615142}"/>
              </a:ext>
            </a:extLst>
          </p:cNvPr>
          <p:cNvGrpSpPr/>
          <p:nvPr/>
        </p:nvGrpSpPr>
        <p:grpSpPr>
          <a:xfrm>
            <a:off x="3574543" y="3036080"/>
            <a:ext cx="5272574" cy="1071018"/>
            <a:chOff x="4546948" y="1816269"/>
            <a:chExt cx="4478145" cy="232807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0F5691-C71C-E14A-9B16-3F6393F2A21F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D1C95A56-ADE7-AF40-BCD9-73E46003A275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6FC7B-64B6-C248-A3F9-0C6391878FBE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For data movement between the DPU’s MRAM bank and the WRAM,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large DMA transfer sizes when all the accessed data is going to be used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597EDD-AF99-C74B-957D-3E0D3904C88E}"/>
              </a:ext>
            </a:extLst>
          </p:cNvPr>
          <p:cNvGrpSpPr/>
          <p:nvPr/>
        </p:nvGrpSpPr>
        <p:grpSpPr>
          <a:xfrm>
            <a:off x="300460" y="4255262"/>
            <a:ext cx="3384611" cy="1528185"/>
            <a:chOff x="1643281" y="4361976"/>
            <a:chExt cx="6864225" cy="170713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36B5677-DF2E-FE45-AA85-DB283C5C0122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5F25360B-332A-B849-82FD-C665D784F041}"/>
                </a:ext>
              </a:extLst>
            </p:cNvPr>
            <p:cNvSpPr/>
            <p:nvPr/>
          </p:nvSpPr>
          <p:spPr>
            <a:xfrm>
              <a:off x="1643281" y="4361976"/>
              <a:ext cx="6864225" cy="361939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A2A50-C25A-674F-8085-8824E02AE17B}"/>
                </a:ext>
              </a:extLst>
            </p:cNvPr>
            <p:cNvSpPr txBox="1"/>
            <p:nvPr/>
          </p:nvSpPr>
          <p:spPr>
            <a:xfrm>
              <a:off x="1643281" y="4731882"/>
              <a:ext cx="6864225" cy="1169551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Larger CPU-DPU and DPU-CPU transfers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result in higher sustained bandwidth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D33620-5C64-2549-B884-8B2B16CAE0BD}"/>
              </a:ext>
            </a:extLst>
          </p:cNvPr>
          <p:cNvGrpSpPr/>
          <p:nvPr/>
        </p:nvGrpSpPr>
        <p:grpSpPr>
          <a:xfrm>
            <a:off x="3883231" y="5299876"/>
            <a:ext cx="4960476" cy="1071018"/>
            <a:chOff x="4546948" y="1816269"/>
            <a:chExt cx="4478145" cy="232807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B0880E-31A3-9A43-948E-4959436BC3F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9F2F2"/>
            </a:solidFill>
            <a:ln w="44450"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5FB3EDB7-8409-3A4E-A7C7-48668EC08BA0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660000"/>
            </a:solidFill>
            <a:ln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TAKEAWAY 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D7673-D23A-5F41-85EC-946E24CDAEBF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UPMEM PIM architecture is fundamentally compute bound.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a result,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most suitable work- loads are memory-bound.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0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43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Programming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UPMEM programming guide</a:t>
            </a:r>
            <a:r>
              <a:rPr lang="en-US" baseline="30000" dirty="0"/>
              <a:t>✻</a:t>
            </a:r>
            <a:r>
              <a:rPr lang="en-US" dirty="0"/>
              <a:t>, presentations</a:t>
            </a:r>
            <a:r>
              <a:rPr lang="en-US" baseline="30000" dirty="0"/>
              <a:t>★</a:t>
            </a:r>
            <a:r>
              <a:rPr lang="en-US" dirty="0"/>
              <a:t>, and white papers</a:t>
            </a:r>
            <a:r>
              <a:rPr lang="en-US" baseline="30000" dirty="0"/>
              <a:t>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D1409-3F6A-404C-BA0C-B1E58EE0C5C1}"/>
              </a:ext>
            </a:extLst>
          </p:cNvPr>
          <p:cNvSpPr txBox="1"/>
          <p:nvPr/>
        </p:nvSpPr>
        <p:spPr>
          <a:xfrm>
            <a:off x="169011" y="5851726"/>
            <a:ext cx="723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✻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https://sdk.upmem.com/2021.1.1/index.html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★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☆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UPMEM, “Introduction to UPMEM PIM. Processing-in-memory (PIM) on DRAM Accelerator,” White paper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9C40A2-9B30-A54D-8764-D723E53E557A}"/>
              </a:ext>
            </a:extLst>
          </p:cNvPr>
          <p:cNvGrpSpPr/>
          <p:nvPr/>
        </p:nvGrpSpPr>
        <p:grpSpPr>
          <a:xfrm>
            <a:off x="1630497" y="2060153"/>
            <a:ext cx="5883007" cy="3593820"/>
            <a:chOff x="1630497" y="2060153"/>
            <a:chExt cx="5883007" cy="348365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C774D0-0374-7B43-914C-DDA905936022}"/>
                </a:ext>
              </a:extLst>
            </p:cNvPr>
            <p:cNvSpPr/>
            <p:nvPr/>
          </p:nvSpPr>
          <p:spPr>
            <a:xfrm>
              <a:off x="1630497" y="2060153"/>
              <a:ext cx="5883007" cy="3483650"/>
            </a:xfrm>
            <a:prstGeom prst="roundRect">
              <a:avLst>
                <a:gd name="adj" fmla="val 7357"/>
              </a:avLst>
            </a:prstGeom>
            <a:solidFill>
              <a:srgbClr val="F3FCF3"/>
            </a:solidFill>
            <a:ln w="44450"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C0955F9C-1712-B54F-9BAE-DD8C0C4C3A90}"/>
                </a:ext>
              </a:extLst>
            </p:cNvPr>
            <p:cNvSpPr/>
            <p:nvPr/>
          </p:nvSpPr>
          <p:spPr>
            <a:xfrm>
              <a:off x="1630497" y="2069119"/>
              <a:ext cx="5883007" cy="396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901"/>
            </a:solidFill>
            <a:ln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GENERAL PROGRAMMING RECOMMENDATIONS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A18A08A-B5EA-F040-B17C-5E2D7CC3B463}"/>
              </a:ext>
            </a:extLst>
          </p:cNvPr>
          <p:cNvSpPr txBox="1"/>
          <p:nvPr/>
        </p:nvSpPr>
        <p:spPr>
          <a:xfrm>
            <a:off x="1630497" y="2465119"/>
            <a:ext cx="5883007" cy="317009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Execute on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Processing Units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portions of parallel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that are as long as possible.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Split the workload into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independent data blocks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which the DPUs operate on independently.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as many working DPUs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 the system as possible.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Launch at least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11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(i.e., software threads)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per DPU. </a:t>
            </a:r>
          </a:p>
        </p:txBody>
      </p:sp>
    </p:spTree>
    <p:extLst>
      <p:ext uri="{BB962C8B-B14F-4D97-AF65-F5344CB8AC3E}">
        <p14:creationId xmlns:p14="http://schemas.microsoft.com/office/powerpoint/2010/main" val="39849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50DAA-E360-2847-8FC1-8ACFA0C5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022062"/>
            <a:ext cx="55499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dpu_alloc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allocates a number of DPUs</a:t>
            </a:r>
          </a:p>
          <a:p>
            <a:pPr lvl="1"/>
            <a:r>
              <a:rPr lang="en-US" dirty="0"/>
              <a:t>Creates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C0BA4-C882-2342-857C-D9075A4814AA}"/>
              </a:ext>
            </a:extLst>
          </p:cNvPr>
          <p:cNvSpPr/>
          <p:nvPr/>
        </p:nvSpPr>
        <p:spPr>
          <a:xfrm>
            <a:off x="576197" y="4339308"/>
            <a:ext cx="8054236" cy="90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allocate different DPU sets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over the course of a program?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FCA07D-5D31-C940-867D-A1CD65962359}"/>
              </a:ext>
            </a:extLst>
          </p:cNvPr>
          <p:cNvSpPr/>
          <p:nvPr/>
        </p:nvSpPr>
        <p:spPr>
          <a:xfrm>
            <a:off x="576197" y="5341760"/>
            <a:ext cx="8054236" cy="468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we can. We show an example 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C2A61-D701-914B-996C-59367929C56E}"/>
              </a:ext>
            </a:extLst>
          </p:cNvPr>
          <p:cNvSpPr/>
          <p:nvPr/>
        </p:nvSpPr>
        <p:spPr>
          <a:xfrm>
            <a:off x="2618374" y="2893670"/>
            <a:ext cx="4450866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30E365-08CE-964A-AAA0-AB875AF895CF}"/>
              </a:ext>
            </a:extLst>
          </p:cNvPr>
          <p:cNvSpPr/>
          <p:nvPr/>
        </p:nvSpPr>
        <p:spPr>
          <a:xfrm>
            <a:off x="576197" y="5903084"/>
            <a:ext cx="8054236" cy="46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deallocate a DPU set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dpu_free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700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2,560-DPU Processing-in-Memory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609" y="868571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45" y="2869568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530" y="1640260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923" y="3405134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895" y="1852739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83" y="2259477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90" y="2031718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59395" y="941102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62" y="898000"/>
            <a:ext cx="2598083" cy="3058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98B5C-ED8C-5E45-ADFE-D336315F8238}"/>
              </a:ext>
            </a:extLst>
          </p:cNvPr>
          <p:cNvSpPr txBox="1"/>
          <p:nvPr/>
        </p:nvSpPr>
        <p:spPr>
          <a:xfrm>
            <a:off x="2780819" y="6493319"/>
            <a:ext cx="40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C71662-8A7A-2045-B226-D20EE146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062" y="4030411"/>
            <a:ext cx="2405112" cy="24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25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A7871-1B99-BB48-8715-000EFDE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12" y="1808132"/>
            <a:ext cx="6546377" cy="4629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DPU Allocation: Needleman-Wunsch (NW)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NW we change the number of DPUs in the DPU set as computation progresses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47259-6EE9-264F-8D8D-77930A3F293D}"/>
              </a:ext>
            </a:extLst>
          </p:cNvPr>
          <p:cNvSpPr/>
          <p:nvPr/>
        </p:nvSpPr>
        <p:spPr>
          <a:xfrm>
            <a:off x="2738081" y="3287210"/>
            <a:ext cx="4947509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796E5-B034-7E45-BD71-384E04EC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59983"/>
            <a:ext cx="5689600" cy="2204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Load DPU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dpu_load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loads a program in all DPUs of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9E6352-6379-A545-AAE3-C3A60C35FC7D}"/>
              </a:ext>
            </a:extLst>
          </p:cNvPr>
          <p:cNvSpPr/>
          <p:nvPr/>
        </p:nvSpPr>
        <p:spPr>
          <a:xfrm>
            <a:off x="180000" y="4271178"/>
            <a:ext cx="87840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it possible to launch different kernels onto different DPUs?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E7B64D-547B-1945-A629-3AFB52D7DED1}"/>
              </a:ext>
            </a:extLst>
          </p:cNvPr>
          <p:cNvSpPr/>
          <p:nvPr/>
        </p:nvSpPr>
        <p:spPr>
          <a:xfrm>
            <a:off x="180000" y="5105090"/>
            <a:ext cx="8784000" cy="12790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it is possible. This enables: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Workloads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Different programs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different DPU 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FA5533-DD45-D948-96A3-F7B8A5044115}"/>
              </a:ext>
            </a:extLst>
          </p:cNvPr>
          <p:cNvSpPr/>
          <p:nvPr/>
        </p:nvSpPr>
        <p:spPr>
          <a:xfrm>
            <a:off x="2583652" y="3625612"/>
            <a:ext cx="4644000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Data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CPU-DPU and DPU-CPU transfers</a:t>
            </a:r>
          </a:p>
          <a:p>
            <a:pPr lvl="1"/>
            <a:r>
              <a:rPr lang="en-US" dirty="0"/>
              <a:t>Between host CPU’s main memory and DPUs’ MRAM banks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Serial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A single DPU (i.e., 1 MRAM bank)</a:t>
            </a:r>
          </a:p>
          <a:p>
            <a:r>
              <a:rPr lang="en-US" dirty="0">
                <a:solidFill>
                  <a:srgbClr val="00B0F0"/>
                </a:solidFill>
              </a:rPr>
              <a:t>Parallel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(i.e., many MRAM banks)</a:t>
            </a:r>
          </a:p>
          <a:p>
            <a:r>
              <a:rPr lang="en-US" dirty="0">
                <a:solidFill>
                  <a:srgbClr val="C00000"/>
                </a:solidFill>
              </a:rPr>
              <a:t>Broadcast CPU-DPU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with a single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EA4C-7C37-8149-BB9F-4DBD4123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BBFD5D-1D73-5A45-882D-127A0224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0C03D-7079-A345-905D-A3CC8913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9E19C-E116-394B-B3F6-A9B12088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647"/>
            <a:ext cx="9144000" cy="724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Serial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dpu_copy_to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r>
              <a:rPr lang="en-US" dirty="0" err="1">
                <a:latin typeface="Courier" pitchFamily="2" charset="0"/>
              </a:rPr>
              <a:t>dpu_copy_from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r>
              <a:rPr lang="en-US" dirty="0"/>
              <a:t>We transfer (part of) a buffer to/from each DPU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DPU_MRAM_HEAP_POINTER_NAME</a:t>
            </a:r>
            <a:r>
              <a:rPr lang="en-US" dirty="0"/>
              <a:t>: Start of the MRAM range that can be freely accessed by applications</a:t>
            </a:r>
          </a:p>
          <a:p>
            <a:pPr lvl="1"/>
            <a:r>
              <a:rPr lang="en-US" dirty="0"/>
              <a:t>We do not allocate MRAM explicitly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DF0F9-2BFB-4843-8527-5F94CC6962E3}"/>
              </a:ext>
            </a:extLst>
          </p:cNvPr>
          <p:cNvSpPr/>
          <p:nvPr/>
        </p:nvSpPr>
        <p:spPr>
          <a:xfrm>
            <a:off x="3366467" y="4583759"/>
            <a:ext cx="1833770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5249269" y="4583759"/>
            <a:ext cx="189997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7193399" y="4587072"/>
            <a:ext cx="191924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CF407-A637-6644-A466-07C9CDA664EE}"/>
              </a:ext>
            </a:extLst>
          </p:cNvPr>
          <p:cNvSpPr txBox="1"/>
          <p:nvPr/>
        </p:nvSpPr>
        <p:spPr>
          <a:xfrm>
            <a:off x="3453375" y="4931437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5213487" y="4931436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7639985" y="4931436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48039-D1F3-6F44-A4E5-AFC07248542B}"/>
              </a:ext>
            </a:extLst>
          </p:cNvPr>
          <p:cNvSpPr/>
          <p:nvPr/>
        </p:nvSpPr>
        <p:spPr>
          <a:xfrm>
            <a:off x="1894901" y="4583759"/>
            <a:ext cx="1431642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52FC9-EF50-E74C-9050-61BDD8C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2992"/>
            <a:ext cx="9144000" cy="11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push different buffers to/from a DPU set in one transfer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All buffers need to be of the same size</a:t>
            </a:r>
          </a:p>
          <a:p>
            <a:r>
              <a:rPr lang="en-US" dirty="0"/>
              <a:t>First, prepare (</a:t>
            </a:r>
            <a:r>
              <a:rPr lang="en-US" dirty="0" err="1">
                <a:latin typeface="Courier" pitchFamily="2" charset="0"/>
              </a:rPr>
              <a:t>dpu_prepare_xfer</a:t>
            </a:r>
            <a:r>
              <a:rPr lang="en-US" dirty="0"/>
              <a:t>); </a:t>
            </a:r>
          </a:p>
          <a:p>
            <a:pPr marL="0" indent="0">
              <a:buNone/>
            </a:pPr>
            <a:r>
              <a:rPr lang="en-US" dirty="0"/>
              <a:t>   then, push (</a:t>
            </a:r>
            <a:r>
              <a:rPr lang="en-US" dirty="0" err="1">
                <a:latin typeface="Courier" pitchFamily="2" charset="0"/>
              </a:rPr>
              <a:t>dpu_push_xfer</a:t>
            </a:r>
            <a:r>
              <a:rPr lang="en-US" dirty="0"/>
              <a:t>)</a:t>
            </a:r>
          </a:p>
          <a:p>
            <a:r>
              <a:rPr lang="en-US" dirty="0"/>
              <a:t>Direction: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DPU_XFER_TO_DPU</a:t>
            </a:r>
          </a:p>
          <a:p>
            <a:pPr lvl="1"/>
            <a:r>
              <a:rPr lang="en-US" dirty="0">
                <a:latin typeface="Courier" pitchFamily="2" charset="0"/>
              </a:rPr>
              <a:t>DPU_XFER_FROM_DPU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4E432-79B3-7A41-8E68-B145568FABDB}"/>
              </a:ext>
            </a:extLst>
          </p:cNvPr>
          <p:cNvSpPr txBox="1"/>
          <p:nvPr/>
        </p:nvSpPr>
        <p:spPr>
          <a:xfrm>
            <a:off x="4147987" y="468007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B90E8-B847-954F-8D72-FBACFEED0E58}"/>
              </a:ext>
            </a:extLst>
          </p:cNvPr>
          <p:cNvSpPr/>
          <p:nvPr/>
        </p:nvSpPr>
        <p:spPr>
          <a:xfrm>
            <a:off x="2201239" y="4851387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DC613-6990-024C-8074-B8D49D8D1D00}"/>
              </a:ext>
            </a:extLst>
          </p:cNvPr>
          <p:cNvSpPr/>
          <p:nvPr/>
        </p:nvSpPr>
        <p:spPr>
          <a:xfrm>
            <a:off x="2201238" y="5423356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02BF4-5D78-7A4C-B2FD-35C7371F727C}"/>
              </a:ext>
            </a:extLst>
          </p:cNvPr>
          <p:cNvSpPr txBox="1"/>
          <p:nvPr/>
        </p:nvSpPr>
        <p:spPr>
          <a:xfrm>
            <a:off x="4486503" y="5205579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F12E8-791D-6E45-AEB3-C557CB4D0152}"/>
              </a:ext>
            </a:extLst>
          </p:cNvPr>
          <p:cNvSpPr/>
          <p:nvPr/>
        </p:nvSpPr>
        <p:spPr>
          <a:xfrm>
            <a:off x="4396014" y="5074824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E8023-21F2-EC4E-8077-2560A7CDB347}"/>
              </a:ext>
            </a:extLst>
          </p:cNvPr>
          <p:cNvSpPr/>
          <p:nvPr/>
        </p:nvSpPr>
        <p:spPr>
          <a:xfrm>
            <a:off x="4396014" y="5655921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63A45-1083-B74F-8494-ECAF0DD27BA4}"/>
              </a:ext>
            </a:extLst>
          </p:cNvPr>
          <p:cNvSpPr txBox="1"/>
          <p:nvPr/>
        </p:nvSpPr>
        <p:spPr>
          <a:xfrm>
            <a:off x="6589850" y="5205579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591F47-E872-484C-AC72-622E01C6436B}"/>
              </a:ext>
            </a:extLst>
          </p:cNvPr>
          <p:cNvSpPr/>
          <p:nvPr/>
        </p:nvSpPr>
        <p:spPr>
          <a:xfrm>
            <a:off x="6234026" y="5074824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B6827-01C3-1D44-80F8-253AC5258CC4}"/>
              </a:ext>
            </a:extLst>
          </p:cNvPr>
          <p:cNvSpPr/>
          <p:nvPr/>
        </p:nvSpPr>
        <p:spPr>
          <a:xfrm>
            <a:off x="6234026" y="5655921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F78C7-D6E3-6E47-BA24-B9613909999E}"/>
              </a:ext>
            </a:extLst>
          </p:cNvPr>
          <p:cNvSpPr txBox="1"/>
          <p:nvPr/>
        </p:nvSpPr>
        <p:spPr>
          <a:xfrm>
            <a:off x="2848925" y="5706759"/>
            <a:ext cx="85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Direction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9B8A-7AC7-4245-B4AA-52EB53B86945}"/>
              </a:ext>
            </a:extLst>
          </p:cNvPr>
          <p:cNvSpPr/>
          <p:nvPr/>
        </p:nvSpPr>
        <p:spPr>
          <a:xfrm>
            <a:off x="2038259" y="5089012"/>
            <a:ext cx="85734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464AD-C55F-154C-85E1-B81225288AA0}"/>
              </a:ext>
            </a:extLst>
          </p:cNvPr>
          <p:cNvSpPr/>
          <p:nvPr/>
        </p:nvSpPr>
        <p:spPr>
          <a:xfrm>
            <a:off x="2038258" y="5660981"/>
            <a:ext cx="857343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4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0E579A-431B-0442-895F-E410DED7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3265172"/>
            <a:ext cx="8866909" cy="338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Broadcast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dpu_broadcast_to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pPr lvl="1"/>
            <a:r>
              <a:rPr lang="en-US" dirty="0"/>
              <a:t>Only CPU to DPU</a:t>
            </a:r>
          </a:p>
          <a:p>
            <a:r>
              <a:rPr lang="en-US" dirty="0"/>
              <a:t>We transfer the same buffer to all DPUs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4928341" y="3281556"/>
            <a:ext cx="56440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5549470" y="3281556"/>
            <a:ext cx="177843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3378314" y="336653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5897992" y="3378587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</p:spTree>
    <p:extLst>
      <p:ext uri="{BB962C8B-B14F-4D97-AF65-F5344CB8AC3E}">
        <p14:creationId xmlns:p14="http://schemas.microsoft.com/office/powerpoint/2010/main" val="13813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Different Types of Transfers in a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DEB4C7-6870-FC49-886F-6AC4FABE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benchmark that uses both parallel and serial transfers</a:t>
            </a:r>
          </a:p>
          <a:p>
            <a:r>
              <a:rPr lang="en-US" dirty="0"/>
              <a:t>Select (SEL)</a:t>
            </a:r>
          </a:p>
          <a:p>
            <a:pPr lvl="1"/>
            <a:r>
              <a:rPr lang="en-US" dirty="0"/>
              <a:t>Remove even values</a:t>
            </a:r>
          </a:p>
        </p:txBody>
      </p:sp>
      <p:pic>
        <p:nvPicPr>
          <p:cNvPr id="1026" name="Picture 2" descr="https://lh3.googleusercontent.com/3CySxnroF3B3ofCAVargSn8x_YDhnSqiFLkgtnUdHwwQWemW3YdUXwdYSbMY2Xx-eOAKokCwHHGh2PjC8OaxwjdJjdV1ZMwnKvet9SMSAZwEoxxi9FTtjWHLaBcj65CFBCEG-L4">
            <a:extLst>
              <a:ext uri="{FF2B5EF4-FFF2-40B4-BE49-F238E27FC236}">
                <a16:creationId xmlns:a16="http://schemas.microsoft.com/office/drawing/2014/main" id="{AE11AA65-E381-344B-B0A3-CCCF3187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0" y="3137414"/>
            <a:ext cx="6315765" cy="20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D0166-1F09-1F4F-AC75-9B0B7A873D9C}"/>
              </a:ext>
            </a:extLst>
          </p:cNvPr>
          <p:cNvSpPr/>
          <p:nvPr/>
        </p:nvSpPr>
        <p:spPr>
          <a:xfrm>
            <a:off x="1838863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29C51-D287-554E-95CB-D669A3DB5308}"/>
              </a:ext>
            </a:extLst>
          </p:cNvPr>
          <p:cNvSpPr txBox="1"/>
          <p:nvPr/>
        </p:nvSpPr>
        <p:spPr>
          <a:xfrm>
            <a:off x="2407944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71EB7-8A9C-144F-ABDE-C1F827BF26D6}"/>
              </a:ext>
            </a:extLst>
          </p:cNvPr>
          <p:cNvSpPr/>
          <p:nvPr/>
        </p:nvSpPr>
        <p:spPr>
          <a:xfrm>
            <a:off x="3678861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45036-4C95-7749-BF11-FCB7E07A5BDB}"/>
              </a:ext>
            </a:extLst>
          </p:cNvPr>
          <p:cNvSpPr txBox="1"/>
          <p:nvPr/>
        </p:nvSpPr>
        <p:spPr>
          <a:xfrm>
            <a:off x="4268239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49E219-4A5E-E047-9D34-51BC98BDEB81}"/>
              </a:ext>
            </a:extLst>
          </p:cNvPr>
          <p:cNvSpPr/>
          <p:nvPr/>
        </p:nvSpPr>
        <p:spPr>
          <a:xfrm>
            <a:off x="5518859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C3A0-6F9D-5D4C-8317-05EFEF69D13C}"/>
              </a:ext>
            </a:extLst>
          </p:cNvPr>
          <p:cNvSpPr txBox="1"/>
          <p:nvPr/>
        </p:nvSpPr>
        <p:spPr>
          <a:xfrm>
            <a:off x="6087940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3D260-4160-7148-A5D6-BC53CFB03E89}"/>
              </a:ext>
            </a:extLst>
          </p:cNvPr>
          <p:cNvSpPr/>
          <p:nvPr/>
        </p:nvSpPr>
        <p:spPr>
          <a:xfrm>
            <a:off x="183886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AAC44-C123-C34D-B7F0-41D2A9E54199}"/>
              </a:ext>
            </a:extLst>
          </p:cNvPr>
          <p:cNvSpPr txBox="1"/>
          <p:nvPr/>
        </p:nvSpPr>
        <p:spPr>
          <a:xfrm>
            <a:off x="1950744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4F227-B950-214F-BED2-4789E6294B7A}"/>
              </a:ext>
            </a:extLst>
          </p:cNvPr>
          <p:cNvSpPr/>
          <p:nvPr/>
        </p:nvSpPr>
        <p:spPr>
          <a:xfrm>
            <a:off x="276439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12962-8A93-694F-91A8-25DACD2F0435}"/>
              </a:ext>
            </a:extLst>
          </p:cNvPr>
          <p:cNvSpPr txBox="1"/>
          <p:nvPr/>
        </p:nvSpPr>
        <p:spPr>
          <a:xfrm>
            <a:off x="2864571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A486AB-4515-5C43-90C3-E770CBF7C1FF}"/>
              </a:ext>
            </a:extLst>
          </p:cNvPr>
          <p:cNvSpPr/>
          <p:nvPr/>
        </p:nvSpPr>
        <p:spPr>
          <a:xfrm>
            <a:off x="3689922" y="4731865"/>
            <a:ext cx="411093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DF037-A4F4-1840-9FE1-3A616C64B3E2}"/>
              </a:ext>
            </a:extLst>
          </p:cNvPr>
          <p:cNvSpPr txBox="1"/>
          <p:nvPr/>
        </p:nvSpPr>
        <p:spPr>
          <a:xfrm>
            <a:off x="3635550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DC5F1-D650-3A4D-A19B-9DC141195CEC}"/>
              </a:ext>
            </a:extLst>
          </p:cNvPr>
          <p:cNvSpPr txBox="1"/>
          <p:nvPr/>
        </p:nvSpPr>
        <p:spPr>
          <a:xfrm>
            <a:off x="7391717" y="3444845"/>
            <a:ext cx="144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Parallel transfers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EDAAB-1B0C-AD41-9543-D45741CDD8AD}"/>
              </a:ext>
            </a:extLst>
          </p:cNvPr>
          <p:cNvSpPr txBox="1"/>
          <p:nvPr/>
        </p:nvSpPr>
        <p:spPr>
          <a:xfrm>
            <a:off x="4168920" y="4630285"/>
            <a:ext cx="162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Serial transfers</a:t>
            </a:r>
          </a:p>
        </p:txBody>
      </p:sp>
    </p:spTree>
    <p:extLst>
      <p:ext uri="{BB962C8B-B14F-4D97-AF65-F5344CB8AC3E}">
        <p14:creationId xmlns:p14="http://schemas.microsoft.com/office/powerpoint/2010/main" val="21874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 animBg="1"/>
      <p:bldP spid="20" grpId="0"/>
      <p:bldP spid="21" grpId="0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Fast are these Data Transfers?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63509" cy="3596387"/>
          </a:xfrm>
        </p:spPr>
        <p:txBody>
          <a:bodyPr>
            <a:normAutofit fontScale="92500"/>
          </a:bodyPr>
          <a:lstStyle/>
          <a:p>
            <a:r>
              <a:rPr lang="en-US" dirty="0"/>
              <a:t>With a microbenchmark, we obtain the </a:t>
            </a:r>
            <a:r>
              <a:rPr lang="en-US" dirty="0">
                <a:solidFill>
                  <a:srgbClr val="00B050"/>
                </a:solidFill>
              </a:rPr>
              <a:t>sustained bandwidth of all types of CPU-DPU and DPU-CPU transfers</a:t>
            </a:r>
          </a:p>
          <a:p>
            <a:r>
              <a:rPr lang="en-US" dirty="0"/>
              <a:t>Two experiments: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DPU</a:t>
            </a:r>
            <a:r>
              <a:rPr lang="en-US" dirty="0"/>
              <a:t>: variable CPU-DPU and DPU-CPU transfer size (</a:t>
            </a:r>
            <a:r>
              <a:rPr lang="en-US" dirty="0">
                <a:solidFill>
                  <a:srgbClr val="0070C0"/>
                </a:solidFill>
              </a:rPr>
              <a:t>8 bytes to 32 MB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: 32 MB CPU-DPU and DPU-CPU transfers to/from a set of    </a:t>
            </a:r>
            <a:r>
              <a:rPr lang="en-US" dirty="0">
                <a:solidFill>
                  <a:srgbClr val="0070C0"/>
                </a:solidFill>
              </a:rPr>
              <a:t>1 to 64 MRAM banks </a:t>
            </a:r>
            <a:r>
              <a:rPr lang="en-US" dirty="0"/>
              <a:t>within the same rank</a:t>
            </a:r>
          </a:p>
          <a:p>
            <a:r>
              <a:rPr lang="en-US" dirty="0"/>
              <a:t>Preliminary experiments with more than one rank</a:t>
            </a:r>
          </a:p>
          <a:p>
            <a:pPr lvl="1"/>
            <a:r>
              <a:rPr lang="en-US" dirty="0"/>
              <a:t>Channel-level parallelism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BF6F1C-6357-FF41-8DAD-F141C5360C5E}"/>
              </a:ext>
            </a:extLst>
          </p:cNvPr>
          <p:cNvSpPr/>
          <p:nvPr/>
        </p:nvSpPr>
        <p:spPr>
          <a:xfrm>
            <a:off x="178200" y="4532559"/>
            <a:ext cx="8787600" cy="809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DDR4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bounds the maximum transfer bandwidth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0DB32E-BCF3-E341-8FD4-948C6D96182A}"/>
              </a:ext>
            </a:extLst>
          </p:cNvPr>
          <p:cNvSpPr/>
          <p:nvPr/>
        </p:nvSpPr>
        <p:spPr>
          <a:xfrm>
            <a:off x="178200" y="5467048"/>
            <a:ext cx="8787600" cy="8345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cost of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transfers can be amortized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if enough computation is run on the DPUs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 size varies between 8 bytes and 32 MB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11641A-D2D1-0A49-B19D-E493AEEC6F4E}"/>
              </a:ext>
            </a:extLst>
          </p:cNvPr>
          <p:cNvGraphicFramePr>
            <a:graphicFrameLocks/>
          </p:cNvGraphicFramePr>
          <p:nvPr/>
        </p:nvGraphicFramePr>
        <p:xfrm>
          <a:off x="1682750" y="1532510"/>
          <a:ext cx="57785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98109-C8EE-2342-9334-DD8DC3206000}"/>
              </a:ext>
            </a:extLst>
          </p:cNvPr>
          <p:cNvGrpSpPr/>
          <p:nvPr/>
        </p:nvGrpSpPr>
        <p:grpSpPr>
          <a:xfrm>
            <a:off x="832991" y="4512290"/>
            <a:ext cx="7478019" cy="1600415"/>
            <a:chOff x="1643281" y="4361975"/>
            <a:chExt cx="6864225" cy="179836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403D06A-5D97-DD45-9B05-3564ED166269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0193EC6-326B-7D4B-B7BB-74938269E67A}"/>
                </a:ext>
              </a:extLst>
            </p:cNvPr>
            <p:cNvSpPr/>
            <p:nvPr/>
          </p:nvSpPr>
          <p:spPr>
            <a:xfrm>
              <a:off x="1643281" y="4361975"/>
              <a:ext cx="6864225" cy="44498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F2F449-943C-994C-880E-C7AD4D78257B}"/>
                </a:ext>
              </a:extLst>
            </p:cNvPr>
            <p:cNvSpPr txBox="1"/>
            <p:nvPr/>
          </p:nvSpPr>
          <p:spPr>
            <a:xfrm>
              <a:off x="1643281" y="4836900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Larger CPU-DPU and DPU-CPU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result in higher sustained bandwidth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633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96F35F5-422B-DB4F-962C-E39AC8431745}"/>
              </a:ext>
            </a:extLst>
          </p:cNvPr>
          <p:cNvGrpSpPr/>
          <p:nvPr/>
        </p:nvGrpSpPr>
        <p:grpSpPr>
          <a:xfrm>
            <a:off x="701177" y="4612496"/>
            <a:ext cx="7741646" cy="1718559"/>
            <a:chOff x="1643281" y="4361976"/>
            <a:chExt cx="6864225" cy="17185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1643281" y="4361976"/>
              <a:ext cx="6864225" cy="39600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1643281" y="4757096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sustained bandwidth of parallel CPU-DPU and DPU-CPU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increases with the number of DRAM Processing Units inside a rank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 uiExpand="1">
        <p:bldSub>
          <a:bldChart bld="series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3D45A45-6386-8D42-8B38-71D9CBC603BB}"/>
              </a:ext>
            </a:extLst>
          </p:cNvPr>
          <p:cNvGrpSpPr/>
          <p:nvPr/>
        </p:nvGrpSpPr>
        <p:grpSpPr>
          <a:xfrm>
            <a:off x="4641505" y="1903954"/>
            <a:ext cx="4240151" cy="2959062"/>
            <a:chOff x="4546948" y="1816272"/>
            <a:chExt cx="4478145" cy="2959062"/>
          </a:xfrm>
          <a:solidFill>
            <a:srgbClr val="F5F6FB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4546948" y="1816272"/>
              <a:ext cx="4472353" cy="396000"/>
            </a:xfrm>
            <a:prstGeom prst="round2SameRect">
              <a:avLst>
                <a:gd name="adj1" fmla="val 29209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4552740" y="2251830"/>
              <a:ext cx="4472353" cy="2246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parallel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the sustained bandwidth of parallel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different implementations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of CPU-DPU and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UPMEM runtime library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B0052-A2F2-924B-8DA6-41540C4B5F0B}"/>
              </a:ext>
            </a:extLst>
          </p:cNvPr>
          <p:cNvGrpSpPr/>
          <p:nvPr/>
        </p:nvGrpSpPr>
        <p:grpSpPr>
          <a:xfrm>
            <a:off x="269029" y="4863016"/>
            <a:ext cx="8605942" cy="1442985"/>
            <a:chOff x="124699" y="4775334"/>
            <a:chExt cx="8894602" cy="1442985"/>
          </a:xfrm>
          <a:solidFill>
            <a:srgbClr val="F5F6FB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CC0183-07EE-3341-A13A-3F0D9898D507}"/>
                </a:ext>
              </a:extLst>
            </p:cNvPr>
            <p:cNvSpPr/>
            <p:nvPr/>
          </p:nvSpPr>
          <p:spPr>
            <a:xfrm>
              <a:off x="124699" y="4775334"/>
              <a:ext cx="8894602" cy="1442985"/>
            </a:xfrm>
            <a:prstGeom prst="roundRect">
              <a:avLst>
                <a:gd name="adj" fmla="val 7357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DE824E-D4D9-C44E-9A82-BACD2795D6EA}"/>
                </a:ext>
              </a:extLst>
            </p:cNvPr>
            <p:cNvSpPr txBox="1"/>
            <p:nvPr/>
          </p:nvSpPr>
          <p:spPr>
            <a:xfrm>
              <a:off x="124699" y="4832250"/>
              <a:ext cx="889460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broadcast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(i.e., the same buffer is copied to multiple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that of parallel CPU-DPU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(i.e., different buffers are copied to different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higher temporal locality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CPU cache hierarchy.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>
        <p:bldSub>
          <a:bldChart bld="series"/>
        </p:bldSub>
      </p:bldGraphic>
      <p:bldGraphic spid="10" grpId="2" uiExpand="1">
        <p:bldSub>
          <a:bldChart bld="series"/>
        </p:bldSub>
      </p:bldGraphic>
      <p:bldGraphic spid="10" grpId="3" uiExpand="1">
        <p:bldSub>
          <a:bldChart bld="series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“Transposing”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9D24D-ED5C-264E-9D4A-4E651D65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04"/>
            <a:ext cx="9144000" cy="516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C7166-78A4-C24C-9B0C-86721B846B1C}"/>
              </a:ext>
            </a:extLst>
          </p:cNvPr>
          <p:cNvSpPr txBox="1"/>
          <p:nvPr/>
        </p:nvSpPr>
        <p:spPr>
          <a:xfrm>
            <a:off x="1568614" y="6554456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89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CPU-DPU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CPU-DPU (serial/parallel/broadcast) and DPU-CPU (serial/parallel)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A35AE-066B-284F-BBFC-913CF710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423"/>
            <a:ext cx="9144000" cy="4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70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73E85-6A53-744E-836D-29767361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2928640"/>
            <a:ext cx="5956300" cy="85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Kernel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dpu_launch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launches a kernel on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DPU_SYNCHRONOUS </a:t>
            </a:r>
            <a:r>
              <a:rPr lang="en-US" dirty="0"/>
              <a:t>suspends the application until the kernel finishes</a:t>
            </a:r>
          </a:p>
          <a:p>
            <a:pPr lvl="1"/>
            <a:r>
              <a:rPr lang="en-US" dirty="0">
                <a:latin typeface="Courier" pitchFamily="2" charset="0"/>
              </a:rPr>
              <a:t>DPU_ASYNCHRONOUS </a:t>
            </a:r>
            <a:r>
              <a:rPr lang="en-US" dirty="0"/>
              <a:t>returns the control to the application</a:t>
            </a:r>
          </a:p>
          <a:p>
            <a:pPr lvl="2"/>
            <a:r>
              <a:rPr lang="en-US" dirty="0" err="1">
                <a:latin typeface="Courier" pitchFamily="2" charset="0"/>
              </a:rPr>
              <a:t>dpu_sync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or </a:t>
            </a:r>
            <a:r>
              <a:rPr lang="en-US" dirty="0" err="1">
                <a:latin typeface="Courier" pitchFamily="2" charset="0"/>
              </a:rPr>
              <a:t>dpu_status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to check kernel completion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FD8C99-188E-5345-B9FB-348EC45B104D}"/>
              </a:ext>
            </a:extLst>
          </p:cNvPr>
          <p:cNvSpPr/>
          <p:nvPr/>
        </p:nvSpPr>
        <p:spPr>
          <a:xfrm>
            <a:off x="178200" y="3927189"/>
            <a:ext cx="87876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What does the asynchronous execution enable?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0B15E8-C3EF-8E4C-9E8D-B7F6EBBB81AC}"/>
              </a:ext>
            </a:extLst>
          </p:cNvPr>
          <p:cNvSpPr/>
          <p:nvPr/>
        </p:nvSpPr>
        <p:spPr>
          <a:xfrm>
            <a:off x="178200" y="4765809"/>
            <a:ext cx="8787600" cy="15983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Some ideas: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 concurrent execution of different kernels on different DPU sets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Concurrent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heterogeneous computation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CPU and DPUs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18E13-3EC4-D648-84B0-37F217B0D836}"/>
              </a:ext>
            </a:extLst>
          </p:cNvPr>
          <p:cNvSpPr/>
          <p:nvPr/>
        </p:nvSpPr>
        <p:spPr>
          <a:xfrm>
            <a:off x="2193588" y="3383410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allAtOnce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CBA3-1EE0-134B-B185-537822BE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Pass Parameters to the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73267-2B4C-8544-9109-0944995BF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serial and parallel transfers</a:t>
            </a:r>
          </a:p>
          <a:p>
            <a:r>
              <a:rPr lang="en-US" dirty="0"/>
              <a:t>We pass them directly to the scratchpad memory of the DPU 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Working RAM (WRAM)</a:t>
            </a:r>
            <a:r>
              <a:rPr lang="en-US" dirty="0"/>
              <a:t>: 64KB per DPU</a:t>
            </a:r>
          </a:p>
          <a:p>
            <a:r>
              <a:rPr lang="en-US" dirty="0"/>
              <a:t>This is useful for </a:t>
            </a:r>
            <a:r>
              <a:rPr lang="en-US" dirty="0">
                <a:solidFill>
                  <a:srgbClr val="0070C0"/>
                </a:solidFill>
              </a:rPr>
              <a:t>input parameters and some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DA157-6CC3-B544-AF39-C8A219F8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176"/>
            <a:ext cx="9144000" cy="6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E7523-9B81-314B-AB22-875DB90BC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0866"/>
            <a:ext cx="9144000" cy="190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CA4BED-F7DD-7747-9A88-0A9CCB60F94D}"/>
              </a:ext>
            </a:extLst>
          </p:cNvPr>
          <p:cNvSpPr/>
          <p:nvPr/>
        </p:nvSpPr>
        <p:spPr>
          <a:xfrm>
            <a:off x="259948" y="3524973"/>
            <a:ext cx="2916000" cy="1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E0061-0039-A540-8DC5-031745BEDE76}"/>
              </a:ext>
            </a:extLst>
          </p:cNvPr>
          <p:cNvSpPr/>
          <p:nvPr/>
        </p:nvSpPr>
        <p:spPr>
          <a:xfrm>
            <a:off x="2949986" y="4638889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9C331-2F2C-614C-B4FD-A47E8065C4D5}"/>
              </a:ext>
            </a:extLst>
          </p:cNvPr>
          <p:cNvSpPr/>
          <p:nvPr/>
        </p:nvSpPr>
        <p:spPr>
          <a:xfrm>
            <a:off x="4186907" y="5641893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Recall: 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07860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FD8F1-F7E7-A745-BA19-7DB5453F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05"/>
            <a:ext cx="9144000" cy="46948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DFD3A-77D3-9743-B42F-A3C23780108D}"/>
              </a:ext>
            </a:extLst>
          </p:cNvPr>
          <p:cNvSpPr txBox="1"/>
          <p:nvPr/>
        </p:nvSpPr>
        <p:spPr>
          <a:xfrm>
            <a:off x="2189919" y="1547847"/>
            <a:ext cx="88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B0BAA-FFFB-1D47-9CE0-0091AD59DA14}"/>
              </a:ext>
            </a:extLst>
          </p:cNvPr>
          <p:cNvSpPr/>
          <p:nvPr/>
        </p:nvSpPr>
        <p:spPr>
          <a:xfrm>
            <a:off x="544220" y="1824593"/>
            <a:ext cx="2088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2319A-D0BA-6A45-ADD7-2991250C4A35}"/>
              </a:ext>
            </a:extLst>
          </p:cNvPr>
          <p:cNvSpPr txBox="1"/>
          <p:nvPr/>
        </p:nvSpPr>
        <p:spPr>
          <a:xfrm>
            <a:off x="3562135" y="1712135"/>
            <a:ext cx="341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Size of vector tile processed by a DPU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748E3-C9E2-BE46-998E-096447DD8658}"/>
              </a:ext>
            </a:extLst>
          </p:cNvPr>
          <p:cNvSpPr/>
          <p:nvPr/>
        </p:nvSpPr>
        <p:spPr>
          <a:xfrm>
            <a:off x="544220" y="1973461"/>
            <a:ext cx="3852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010B3-B0AC-8F4D-BE30-0B9FBFDE13BE}"/>
              </a:ext>
            </a:extLst>
          </p:cNvPr>
          <p:cNvSpPr txBox="1"/>
          <p:nvPr/>
        </p:nvSpPr>
        <p:spPr>
          <a:xfrm>
            <a:off x="5267522" y="2429624"/>
            <a:ext cx="3332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 addresses of arrays A and 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ACB72-765F-CC44-B331-941DBBF6E2F4}"/>
              </a:ext>
            </a:extLst>
          </p:cNvPr>
          <p:cNvSpPr/>
          <p:nvPr/>
        </p:nvSpPr>
        <p:spPr>
          <a:xfrm>
            <a:off x="544220" y="2691875"/>
            <a:ext cx="6300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DFC1F-F536-B048-AD49-3F3DF79BD992}"/>
              </a:ext>
            </a:extLst>
          </p:cNvPr>
          <p:cNvSpPr/>
          <p:nvPr/>
        </p:nvSpPr>
        <p:spPr>
          <a:xfrm>
            <a:off x="544220" y="3268875"/>
            <a:ext cx="280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8CBA5-B1CC-114E-A7B0-FEAD929934D8}"/>
              </a:ext>
            </a:extLst>
          </p:cNvPr>
          <p:cNvSpPr txBox="1"/>
          <p:nvPr/>
        </p:nvSpPr>
        <p:spPr>
          <a:xfrm>
            <a:off x="3352220" y="3275297"/>
            <a:ext cx="278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 allocation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6BD6-F8A5-4643-8152-12DD6CB99FF2}"/>
              </a:ext>
            </a:extLst>
          </p:cNvPr>
          <p:cNvSpPr/>
          <p:nvPr/>
        </p:nvSpPr>
        <p:spPr>
          <a:xfrm>
            <a:off x="802201" y="4439193"/>
            <a:ext cx="604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FF25A-F6AF-554F-8F33-9D267541E3EF}"/>
              </a:ext>
            </a:extLst>
          </p:cNvPr>
          <p:cNvSpPr txBox="1"/>
          <p:nvPr/>
        </p:nvSpPr>
        <p:spPr>
          <a:xfrm>
            <a:off x="6811806" y="4340423"/>
            <a:ext cx="2372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MRAM-WRAM DMA transfers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743F8-A950-0C44-A1E9-EF88F39328BF}"/>
              </a:ext>
            </a:extLst>
          </p:cNvPr>
          <p:cNvSpPr txBox="1"/>
          <p:nvPr/>
        </p:nvSpPr>
        <p:spPr>
          <a:xfrm>
            <a:off x="4524802" y="4947576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Vector addition (see next slide)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75B4D-E317-004E-BB15-AF48CEA111A6}"/>
              </a:ext>
            </a:extLst>
          </p:cNvPr>
          <p:cNvSpPr/>
          <p:nvPr/>
        </p:nvSpPr>
        <p:spPr>
          <a:xfrm>
            <a:off x="805255" y="5020461"/>
            <a:ext cx="374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4AA86-377B-E44A-BCA9-9875E981C8ED}"/>
              </a:ext>
            </a:extLst>
          </p:cNvPr>
          <p:cNvSpPr txBox="1"/>
          <p:nvPr/>
        </p:nvSpPr>
        <p:spPr>
          <a:xfrm>
            <a:off x="6522821" y="5379190"/>
            <a:ext cx="245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WRAM-MRAM DMA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9E4164-9376-ED49-94A0-BCE9AF28C05F}"/>
              </a:ext>
            </a:extLst>
          </p:cNvPr>
          <p:cNvSpPr/>
          <p:nvPr/>
        </p:nvSpPr>
        <p:spPr>
          <a:xfrm>
            <a:off x="798821" y="5447112"/>
            <a:ext cx="57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BF6B3-4A7E-2A41-A212-506896C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2590800"/>
            <a:ext cx="7683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Intra-DPU Synchronization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072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2F5B-2FA9-4644-9521-6571B9C0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Patent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BB8D6-4586-EC4C-9064-653F73D9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4" y="1191714"/>
            <a:ext cx="5844014" cy="273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17AD4-C0E1-B14E-896F-AC18656A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61" y="4105105"/>
            <a:ext cx="3958652" cy="2035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C25AE1-A9B4-E449-9534-6F0CF62D93CF}"/>
              </a:ext>
            </a:extLst>
          </p:cNvPr>
          <p:cNvSpPr/>
          <p:nvPr/>
        </p:nvSpPr>
        <p:spPr bwMode="auto">
          <a:xfrm>
            <a:off x="6899238" y="5005854"/>
            <a:ext cx="1188000" cy="174066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B044E-F24D-3549-B4A9-C4D2B91FECF4}"/>
              </a:ext>
            </a:extLst>
          </p:cNvPr>
          <p:cNvSpPr/>
          <p:nvPr/>
        </p:nvSpPr>
        <p:spPr bwMode="auto">
          <a:xfrm>
            <a:off x="4694131" y="4520252"/>
            <a:ext cx="1116000" cy="157488"/>
          </a:xfrm>
          <a:prstGeom prst="rect">
            <a:avLst/>
          </a:prstGeom>
          <a:solidFill>
            <a:srgbClr val="7030A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288ED-5C82-4D4B-8B35-1885F6AA3C45}"/>
              </a:ext>
            </a:extLst>
          </p:cNvPr>
          <p:cNvSpPr/>
          <p:nvPr/>
        </p:nvSpPr>
        <p:spPr bwMode="auto">
          <a:xfrm>
            <a:off x="4694131" y="4850746"/>
            <a:ext cx="1080000" cy="160104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F21AB-CED6-2F44-95DB-FF3035209C9B}"/>
              </a:ext>
            </a:extLst>
          </p:cNvPr>
          <p:cNvSpPr/>
          <p:nvPr/>
        </p:nvSpPr>
        <p:spPr bwMode="auto">
          <a:xfrm>
            <a:off x="6152052" y="4686912"/>
            <a:ext cx="1080000" cy="146095"/>
          </a:xfrm>
          <a:prstGeom prst="rect">
            <a:avLst/>
          </a:prstGeom>
          <a:solidFill>
            <a:srgbClr val="0432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E85F-2C23-6F45-9AFF-1C55921C5C68}"/>
              </a:ext>
            </a:extLst>
          </p:cNvPr>
          <p:cNvSpPr/>
          <p:nvPr/>
        </p:nvSpPr>
        <p:spPr bwMode="auto">
          <a:xfrm>
            <a:off x="6304985" y="4520252"/>
            <a:ext cx="997587" cy="157488"/>
          </a:xfrm>
          <a:prstGeom prst="rect">
            <a:avLst/>
          </a:prstGeom>
          <a:solidFill>
            <a:srgbClr val="00B05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FE6C1-E199-8048-A1CB-B97F932E986B}"/>
              </a:ext>
            </a:extLst>
          </p:cNvPr>
          <p:cNvSpPr/>
          <p:nvPr/>
        </p:nvSpPr>
        <p:spPr bwMode="auto">
          <a:xfrm>
            <a:off x="5116985" y="5685379"/>
            <a:ext cx="2772000" cy="174066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FD91A-B7F1-2446-A14D-F78F0CD77E31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333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Synchronization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>
                <a:solidFill>
                  <a:srgbClr val="00B050"/>
                </a:solidFill>
              </a:rPr>
              <a:t>tasklet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 the software abstraction of a hardware thread</a:t>
            </a:r>
          </a:p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can have its </a:t>
            </a:r>
            <a:r>
              <a:rPr lang="en-US" dirty="0">
                <a:solidFill>
                  <a:srgbClr val="ED7D31"/>
                </a:solidFill>
              </a:rPr>
              <a:t>own memory space in WRAM</a:t>
            </a:r>
          </a:p>
          <a:p>
            <a:pPr lvl="1"/>
            <a:r>
              <a:rPr lang="en-US" dirty="0" err="1"/>
              <a:t>Tasklets</a:t>
            </a:r>
            <a:r>
              <a:rPr lang="en-US" dirty="0"/>
              <a:t> can also share data in WRAM by sharing pointers</a:t>
            </a:r>
          </a:p>
          <a:p>
            <a:r>
              <a:rPr lang="en-US" dirty="0" err="1"/>
              <a:t>Tasklets</a:t>
            </a:r>
            <a:r>
              <a:rPr lang="en-US" dirty="0"/>
              <a:t> within the same DPU can </a:t>
            </a:r>
            <a:r>
              <a:rPr lang="en-US" dirty="0">
                <a:solidFill>
                  <a:srgbClr val="0070C0"/>
                </a:solidFill>
              </a:rPr>
              <a:t>synchronize</a:t>
            </a:r>
          </a:p>
          <a:p>
            <a:pPr lvl="1"/>
            <a:r>
              <a:rPr lang="en-US" dirty="0"/>
              <a:t>Mutual exclusion</a:t>
            </a:r>
          </a:p>
          <a:p>
            <a:pPr lvl="2"/>
            <a:r>
              <a:rPr lang="en-US" dirty="0" err="1">
                <a:latin typeface="Courier" pitchFamily="2" charset="0"/>
              </a:rPr>
              <a:t>mutex_lock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mutex_unlock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Handshakes</a:t>
            </a:r>
          </a:p>
          <a:p>
            <a:pPr lvl="2"/>
            <a:r>
              <a:rPr lang="en-US" dirty="0" err="1">
                <a:latin typeface="Courier" pitchFamily="2" charset="0"/>
              </a:rPr>
              <a:t>handshake_wait_for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handshake_notify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Barriers</a:t>
            </a:r>
          </a:p>
          <a:p>
            <a:pPr lvl="2"/>
            <a:r>
              <a:rPr lang="en-US" dirty="0" err="1">
                <a:latin typeface="Courier" pitchFamily="2" charset="0"/>
              </a:rPr>
              <a:t>barrier_wait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Semaphores</a:t>
            </a:r>
          </a:p>
          <a:p>
            <a:pPr lvl="2"/>
            <a:r>
              <a:rPr lang="en-US" dirty="0" err="1">
                <a:latin typeface="Courier" pitchFamily="2" charset="0"/>
              </a:rPr>
              <a:t>sem_give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sem_take</a:t>
            </a:r>
            <a:r>
              <a:rPr lang="en-US" dirty="0">
                <a:latin typeface="Courier" pitchFamily="2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4859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Tasklets</a:t>
            </a:r>
            <a:r>
              <a:rPr lang="en-US" dirty="0"/>
              <a:t> in a DPU can work together on a parallel reduction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5F4D6-0E5B-454D-B0EA-ED77FE3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4" y="2771848"/>
            <a:ext cx="8149213" cy="2824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064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B5DB3-BD5A-0045-8E47-5DB80392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2771012"/>
            <a:ext cx="8150400" cy="3058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9833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971FD-896F-D643-99F0-590FA96A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354"/>
            <a:ext cx="9144000" cy="235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tasklet</a:t>
            </a:r>
            <a:r>
              <a:rPr lang="en-US" dirty="0"/>
              <a:t> can perform the final reduction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EA728-1A57-2546-944F-5B07D9BD0724}"/>
              </a:ext>
            </a:extLst>
          </p:cNvPr>
          <p:cNvSpPr txBox="1"/>
          <p:nvPr/>
        </p:nvSpPr>
        <p:spPr>
          <a:xfrm>
            <a:off x="4000215" y="5171957"/>
            <a:ext cx="198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Sequential accumulation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7842E-36A0-B247-9DA8-5C9696EAB8F2}"/>
              </a:ext>
            </a:extLst>
          </p:cNvPr>
          <p:cNvSpPr/>
          <p:nvPr/>
        </p:nvSpPr>
        <p:spPr>
          <a:xfrm>
            <a:off x="1068155" y="5228761"/>
            <a:ext cx="2952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D1953-2BEE-1A4F-A987-D970F220FBC1}"/>
              </a:ext>
            </a:extLst>
          </p:cNvPr>
          <p:cNvSpPr txBox="1"/>
          <p:nvPr/>
        </p:nvSpPr>
        <p:spPr>
          <a:xfrm>
            <a:off x="2636301" y="4259388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F4DCC-13D1-2246-BA84-12FC7084C1FE}"/>
              </a:ext>
            </a:extLst>
          </p:cNvPr>
          <p:cNvSpPr/>
          <p:nvPr/>
        </p:nvSpPr>
        <p:spPr>
          <a:xfrm>
            <a:off x="407624" y="4329548"/>
            <a:ext cx="219235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Reduction: Naïve Mapping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88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96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92000" y="1605705"/>
            <a:ext cx="648000" cy="4320000"/>
          </a:xfrm>
          <a:prstGeom prst="rect">
            <a:avLst/>
          </a:prstGeom>
          <a:solidFill>
            <a:srgbClr val="FFD147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84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00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0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9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84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49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14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43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78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38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73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9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08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02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11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0+1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54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196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2+3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44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492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4+5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140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436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88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6+7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738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10+11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6732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6084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8+9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02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00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0...3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54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19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2844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492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4..7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414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543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478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738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732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084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8..11</a:t>
            </a: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802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900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0..7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54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219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844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49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414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543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478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738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673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6084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8..15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802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118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H="1">
            <a:off x="133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2556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>
            <a:off x="2700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378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392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514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529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6444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588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774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788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1188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1332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>
            <a:off x="3780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H="1">
            <a:off x="3924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444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>
            <a:off x="6516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1188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>
            <a:off x="1332000" y="4557705"/>
            <a:ext cx="2592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612000" y="304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612000" y="412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612000" y="520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6444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 flipH="1">
            <a:off x="6588000" y="4629705"/>
            <a:ext cx="23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>
            <a:off x="1188000" y="5637705"/>
            <a:ext cx="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H="1">
            <a:off x="1476000" y="5637705"/>
            <a:ext cx="496800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" name="Text Box 87"/>
          <p:cNvSpPr txBox="1">
            <a:spLocks noChangeArrowheads="1"/>
          </p:cNvSpPr>
          <p:nvPr/>
        </p:nvSpPr>
        <p:spPr bwMode="auto">
          <a:xfrm rot="16200000">
            <a:off x="-171000" y="4822959"/>
            <a:ext cx="972000" cy="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iterations</a:t>
            </a: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68000" y="4845705"/>
            <a:ext cx="0" cy="72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" name="Text Box 89"/>
          <p:cNvSpPr txBox="1">
            <a:spLocks noChangeArrowheads="1"/>
          </p:cNvSpPr>
          <p:nvPr/>
        </p:nvSpPr>
        <p:spPr bwMode="auto">
          <a:xfrm>
            <a:off x="828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0</a:t>
            </a: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6012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8</a:t>
            </a:r>
          </a:p>
        </p:txBody>
      </p:sp>
      <p:sp>
        <p:nvSpPr>
          <p:cNvPr id="92" name="Text Box 91"/>
          <p:cNvSpPr txBox="1">
            <a:spLocks noChangeArrowheads="1"/>
          </p:cNvSpPr>
          <p:nvPr/>
        </p:nvSpPr>
        <p:spPr bwMode="auto">
          <a:xfrm>
            <a:off x="2124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2</a:t>
            </a:r>
          </a:p>
        </p:txBody>
      </p:sp>
      <p:sp>
        <p:nvSpPr>
          <p:cNvPr id="93" name="Text Box 92"/>
          <p:cNvSpPr txBox="1">
            <a:spLocks noChangeArrowheads="1"/>
          </p:cNvSpPr>
          <p:nvPr/>
        </p:nvSpPr>
        <p:spPr bwMode="auto">
          <a:xfrm>
            <a:off x="3420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4</a:t>
            </a:r>
          </a:p>
        </p:txBody>
      </p:sp>
      <p:sp>
        <p:nvSpPr>
          <p:cNvPr id="94" name="Text Box 93"/>
          <p:cNvSpPr txBox="1">
            <a:spLocks noChangeArrowheads="1"/>
          </p:cNvSpPr>
          <p:nvPr/>
        </p:nvSpPr>
        <p:spPr bwMode="auto">
          <a:xfrm>
            <a:off x="4716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6</a:t>
            </a:r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7308000" y="1340768"/>
            <a:ext cx="877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10</a:t>
            </a:r>
          </a:p>
        </p:txBody>
      </p:sp>
      <p:sp>
        <p:nvSpPr>
          <p:cNvPr id="97" name="CuadroTexto 26">
            <a:extLst>
              <a:ext uri="{FF2B5EF4-FFF2-40B4-BE49-F238E27FC236}">
                <a16:creationId xmlns:a16="http://schemas.microsoft.com/office/drawing/2014/main" id="{1D24DD0F-C82B-9B44-A534-ADB88735E535}"/>
              </a:ext>
            </a:extLst>
          </p:cNvPr>
          <p:cNvSpPr txBox="1"/>
          <p:nvPr/>
        </p:nvSpPr>
        <p:spPr>
          <a:xfrm>
            <a:off x="124428" y="6275300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Slide credit: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Hwu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&amp; Kirk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9BA15-B558-6649-8760-B1A1BBE8F0F2}"/>
              </a:ext>
            </a:extLst>
          </p:cNvPr>
          <p:cNvSpPr txBox="1"/>
          <p:nvPr/>
        </p:nvSpPr>
        <p:spPr>
          <a:xfrm>
            <a:off x="8652290" y="2000392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474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3" grpId="0" animBg="1"/>
      <p:bldP spid="84" grpId="0" animBg="1"/>
      <p:bldP spid="85" grpId="0" animBg="1"/>
      <p:bldP spid="86" grpId="0" animBg="1"/>
      <p:bldP spid="88" grpId="0"/>
      <p:bldP spid="89" grpId="0" animBg="1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07565-983B-F540-84C3-EFECFAFB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540"/>
            <a:ext cx="9144000" cy="2503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Barriers: Tree-Based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 err="1"/>
              <a:t>tasklets</a:t>
            </a:r>
            <a:r>
              <a:rPr lang="en-US" dirty="0"/>
              <a:t> can perform a tree-based reduction</a:t>
            </a:r>
          </a:p>
          <a:p>
            <a:pPr lvl="1"/>
            <a:r>
              <a:rPr lang="en-US" dirty="0"/>
              <a:t>After every iteration </a:t>
            </a:r>
            <a:r>
              <a:rPr lang="en-US" dirty="0" err="1"/>
              <a:t>tasklets</a:t>
            </a:r>
            <a:r>
              <a:rPr lang="en-US" dirty="0"/>
              <a:t> synchronize with a barrier</a:t>
            </a:r>
          </a:p>
          <a:p>
            <a:pPr lvl="1"/>
            <a:r>
              <a:rPr lang="en-US" dirty="0"/>
              <a:t>Half of the </a:t>
            </a:r>
            <a:r>
              <a:rPr lang="en-US" dirty="0" err="1"/>
              <a:t>tasklets</a:t>
            </a:r>
            <a:r>
              <a:rPr lang="en-US" dirty="0"/>
              <a:t> retire at the end of an iteration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16E5F-AC72-C442-A1D6-1A4EA61EB72F}"/>
              </a:ext>
            </a:extLst>
          </p:cNvPr>
          <p:cNvSpPr txBox="1"/>
          <p:nvPr/>
        </p:nvSpPr>
        <p:spPr>
          <a:xfrm>
            <a:off x="5992566" y="3730717"/>
            <a:ext cx="1981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“offset”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working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A664B-7C47-444F-8113-4A0035D934FC}"/>
              </a:ext>
            </a:extLst>
          </p:cNvPr>
          <p:cNvSpPr/>
          <p:nvPr/>
        </p:nvSpPr>
        <p:spPr>
          <a:xfrm>
            <a:off x="1136226" y="3786472"/>
            <a:ext cx="4821141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336E8-DC8B-C34B-B303-4D68D193D67F}"/>
              </a:ext>
            </a:extLst>
          </p:cNvPr>
          <p:cNvSpPr txBox="1"/>
          <p:nvPr/>
        </p:nvSpPr>
        <p:spPr>
          <a:xfrm>
            <a:off x="3326186" y="4490794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4CB4E-5E92-F44D-BDE6-1769D47E590C}"/>
              </a:ext>
            </a:extLst>
          </p:cNvPr>
          <p:cNvSpPr/>
          <p:nvPr/>
        </p:nvSpPr>
        <p:spPr>
          <a:xfrm>
            <a:off x="786739" y="4554683"/>
            <a:ext cx="2520077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EC781D-DA8D-B449-B075-B773D4E97483}"/>
              </a:ext>
            </a:extLst>
          </p:cNvPr>
          <p:cNvSpPr/>
          <p:nvPr/>
        </p:nvSpPr>
        <p:spPr>
          <a:xfrm>
            <a:off x="464214" y="511841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handshake-based tree-based reduction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also possible.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compare single-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barrier-based,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handshake-based versions*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DEB62-E93C-A04B-B791-685EF862E068}"/>
              </a:ext>
            </a:extLst>
          </p:cNvPr>
          <p:cNvSpPr txBox="1"/>
          <p:nvPr/>
        </p:nvSpPr>
        <p:spPr>
          <a:xfrm>
            <a:off x="1219200" y="6457890"/>
            <a:ext cx="7401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*Gómez-Luna et al., “Benchmarking a New Paradigm: An Experimental Analysis of a Real Processing-in-Memory Architecture,”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Tree-Based Reduction on UPMEM PIM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Single-thread vs. Barrier-based vs. Handshake-based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5029200"/>
            <a:ext cx="8956722" cy="1199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High cost of intra-DPU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synchronization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(especially, barrier synchronization)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when there is small amount of computation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72E7C-506A-0349-AE58-1D7D3543D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917700"/>
            <a:ext cx="6565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Tree-Based Reduction on UPMEM PIM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Single-thread vs. Barrier-based vs. Handshake-based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5334000"/>
            <a:ext cx="8956722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Cost of intra-DPU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synchronization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gets amortized </a:t>
            </a: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when there is large amount of computation</a:t>
            </a:r>
            <a:endParaRPr kumimoji="0" lang="en-US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42ECE-3006-0749-931E-DEB0D2B7B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94000"/>
            <a:ext cx="4591511" cy="20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98081-4BDC-304C-BC6E-38EC1CAE9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70" y="3241800"/>
            <a:ext cx="4591511" cy="20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17FA68-175D-A849-B667-0C0BE2D85E2F}"/>
              </a:ext>
            </a:extLst>
          </p:cNvPr>
          <p:cNvSpPr txBox="1"/>
          <p:nvPr/>
        </p:nvSpPr>
        <p:spPr>
          <a:xfrm>
            <a:off x="3276600" y="157877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2K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30E99-3C95-B944-A4FF-C1569BF47A02}"/>
              </a:ext>
            </a:extLst>
          </p:cNvPr>
          <p:cNvSpPr txBox="1"/>
          <p:nvPr/>
        </p:nvSpPr>
        <p:spPr>
          <a:xfrm>
            <a:off x="7620000" y="301903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2M elements</a:t>
            </a:r>
          </a:p>
        </p:txBody>
      </p:sp>
    </p:spTree>
    <p:extLst>
      <p:ext uri="{BB962C8B-B14F-4D97-AF65-F5344CB8AC3E}">
        <p14:creationId xmlns:p14="http://schemas.microsoft.com/office/powerpoint/2010/main" val="24257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0" grpId="0"/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Reduction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53745" y="6504801"/>
            <a:ext cx="2236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https://youtu.be/tJmcV9AMfp4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074EF-DE63-514B-BB2F-C54362B80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914400"/>
            <a:ext cx="7696200" cy="54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4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12982</TotalTime>
  <Words>12565</Words>
  <Application>Microsoft Macintosh PowerPoint</Application>
  <PresentationFormat>On-screen Show (4:3)</PresentationFormat>
  <Paragraphs>2109</Paragraphs>
  <Slides>201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201</vt:i4>
      </vt:variant>
    </vt:vector>
  </HeadingPairs>
  <TitlesOfParts>
    <vt:vector size="221" baseType="lpstr">
      <vt:lpstr>Arial</vt:lpstr>
      <vt:lpstr>Calibri</vt:lpstr>
      <vt:lpstr>Calibri Light</vt:lpstr>
      <vt:lpstr>Cambria</vt:lpstr>
      <vt:lpstr>Cambria Math</vt:lpstr>
      <vt:lpstr>Candara</vt:lpstr>
      <vt:lpstr>Courier</vt:lpstr>
      <vt:lpstr>Garamond</vt:lpstr>
      <vt:lpstr>Segoe UI</vt:lpstr>
      <vt:lpstr>Segoe UI Symbol</vt:lpstr>
      <vt:lpstr>Tahoma</vt:lpstr>
      <vt:lpstr>Times</vt:lpstr>
      <vt:lpstr>Wingdings</vt:lpstr>
      <vt:lpstr>Office Theme</vt:lpstr>
      <vt:lpstr>Edge</vt:lpstr>
      <vt:lpstr>3_Edge</vt:lpstr>
      <vt:lpstr>4_Edge</vt:lpstr>
      <vt:lpstr>2_Edge</vt:lpstr>
      <vt:lpstr>26_Edge</vt:lpstr>
      <vt:lpstr>1_Office Theme</vt:lpstr>
      <vt:lpstr>PowerPoint Presentation</vt:lpstr>
      <vt:lpstr>Two PIM Approaches</vt:lpstr>
      <vt:lpstr>PIM Becomes Real</vt:lpstr>
      <vt:lpstr>UPMEM PIM</vt:lpstr>
      <vt:lpstr>UPMEM Processing-in-DRAM Engine (2019)</vt:lpstr>
      <vt:lpstr>UPMEM DIMMs</vt:lpstr>
      <vt:lpstr>2,560-DPU Processing-in-Memory System</vt:lpstr>
      <vt:lpstr>Understanding a Modern PIM Architecture</vt:lpstr>
      <vt:lpstr>UPMEM Patent</vt:lpstr>
      <vt:lpstr>UPMEM PIM System Organization (I)</vt:lpstr>
      <vt:lpstr>UPMEM PIM System Organization (II)</vt:lpstr>
      <vt:lpstr>UPMEM PIM System Organization (III)</vt:lpstr>
      <vt:lpstr>DRAM Processing Unit (I)</vt:lpstr>
      <vt:lpstr>DRAM Processing Unit (II)</vt:lpstr>
      <vt:lpstr>DPU Pipeline</vt:lpstr>
      <vt:lpstr>Fine-grained Multithreading</vt:lpstr>
      <vt:lpstr>Fine-Grained Multithreading (I)</vt:lpstr>
      <vt:lpstr>Fine-Grained Multithreading (II)</vt:lpstr>
      <vt:lpstr>Lecture on Fine-Grained Multithreading</vt:lpstr>
      <vt:lpstr>DPU Pipeline</vt:lpstr>
      <vt:lpstr>DPU Instruction Set Architecture</vt:lpstr>
      <vt:lpstr>Microbenchmark for INT32 ADD Throughput</vt:lpstr>
      <vt:lpstr>More on the UPMEM PIM Architecture</vt:lpstr>
      <vt:lpstr>Understanding a Modern PIM Architecture</vt:lpstr>
      <vt:lpstr>Key Takeaway 1</vt:lpstr>
      <vt:lpstr>CPU/GPU: Performance Comparison</vt:lpstr>
      <vt:lpstr>Key Takeaway 2</vt:lpstr>
      <vt:lpstr>Key Takeaway 3</vt:lpstr>
      <vt:lpstr>Key Takeaway 4</vt:lpstr>
      <vt:lpstr>PrIM Repository</vt:lpstr>
      <vt:lpstr>Samsung FIMDRAM  (aka HBM-PIM)</vt:lpstr>
      <vt:lpstr>Samsung Function-in-Memory DRAM (2021)</vt:lpstr>
      <vt:lpstr>Samsung Function-in-Memory DRAM (2021)</vt:lpstr>
      <vt:lpstr>Samsung Function-in-Memory DRAM (2021)</vt:lpstr>
      <vt:lpstr>FIMDRAM: System Organization</vt:lpstr>
      <vt:lpstr>Lecture on FIMDRAM/HBM-PIM</vt:lpstr>
      <vt:lpstr>Samsung AxDIMM</vt:lpstr>
      <vt:lpstr>Samsung AxDIMM (2021)</vt:lpstr>
      <vt:lpstr>AxDIMM Design: Hardware Architecture</vt:lpstr>
      <vt:lpstr>AxDIMM Design: Execution Flow</vt:lpstr>
      <vt:lpstr>Lecture on AxDIMM</vt:lpstr>
      <vt:lpstr>SK Hynix AiM</vt:lpstr>
      <vt:lpstr>SK Hynix Accelerator-in-Memory (2022)</vt:lpstr>
      <vt:lpstr>SK Hynix Accelerator-in-Memory (2022)</vt:lpstr>
      <vt:lpstr>SK Hynix AiM: System Organization (2022)</vt:lpstr>
      <vt:lpstr>Lecture on Accelerator-in-Memory</vt:lpstr>
      <vt:lpstr>Alibaba HB-PNM</vt:lpstr>
      <vt:lpstr>Alibaba HB-PNM: Overall Architecture (2022)</vt:lpstr>
      <vt:lpstr>Alibaba HB-PNM: Compute Engines</vt:lpstr>
      <vt:lpstr>Lecture on HB-PNM</vt:lpstr>
      <vt:lpstr>More Real PIM</vt:lpstr>
      <vt:lpstr>NeuroBlade</vt:lpstr>
      <vt:lpstr>NeuroBlade Patent (I)</vt:lpstr>
      <vt:lpstr>NeuroBlade Patent (II)</vt:lpstr>
      <vt:lpstr>NeuroBlade: Xiphos</vt:lpstr>
      <vt:lpstr>Variety of Current Real PIM Architectures</vt:lpstr>
      <vt:lpstr>Common Characteristics</vt:lpstr>
      <vt:lpstr>A State-of-the-Art PIM (PNM) System</vt:lpstr>
      <vt:lpstr>Programming a  General-purpose PIM System</vt:lpstr>
      <vt:lpstr>Accelerator Model (I)</vt:lpstr>
      <vt:lpstr>GPU Computing</vt:lpstr>
      <vt:lpstr>Accelerator Model (II)</vt:lpstr>
      <vt:lpstr>System Organization</vt:lpstr>
      <vt:lpstr>First Programming Example: Vector Addition</vt:lpstr>
      <vt:lpstr>Observations, Recommendations, Takeaways</vt:lpstr>
      <vt:lpstr>Vector Addition (VA)</vt:lpstr>
      <vt:lpstr>UPMEM SDK Documentation</vt:lpstr>
      <vt:lpstr>General Programming Recommendations</vt:lpstr>
      <vt:lpstr>DPU Allocation</vt:lpstr>
      <vt:lpstr>DPU Allocation: Needleman-Wunsch (NW)</vt:lpstr>
      <vt:lpstr>Load DPU Binary</vt:lpstr>
      <vt:lpstr>CPU-DPU/DPU-CPU Data Transfers</vt:lpstr>
      <vt:lpstr>Serial Transfers</vt:lpstr>
      <vt:lpstr>Parallel Transfers</vt:lpstr>
      <vt:lpstr>Broadcast Transfers</vt:lpstr>
      <vt:lpstr>Different Types of Transfers in a Program</vt:lpstr>
      <vt:lpstr>Inter-DPU Communication</vt:lpstr>
      <vt:lpstr>How Fast are these Data Transfers? </vt:lpstr>
      <vt:lpstr>CPU-DPU/DPU-CPU Transfers: 1 DPU</vt:lpstr>
      <vt:lpstr>CPU-DPU/DPU-CPU Transfers: 1 Rank (I)</vt:lpstr>
      <vt:lpstr>CPU-DPU/DPU-CPU Transfers: 1 Rank (II)</vt:lpstr>
      <vt:lpstr>“Transposing” Library</vt:lpstr>
      <vt:lpstr>Microbenchmark: CPU-DPU</vt:lpstr>
      <vt:lpstr>DPU Kernel Launch</vt:lpstr>
      <vt:lpstr>How to Pass Parameters to the Kernel?</vt:lpstr>
      <vt:lpstr>Recall: Vector Addition (VA)</vt:lpstr>
      <vt:lpstr>Programming a DPU Kernel (I)</vt:lpstr>
      <vt:lpstr>Programming a DPU Kernel (II)</vt:lpstr>
      <vt:lpstr>Intra-DPU Synchronization</vt:lpstr>
      <vt:lpstr>Synchronization Primitives</vt:lpstr>
      <vt:lpstr>Parallel Reduction (I)</vt:lpstr>
      <vt:lpstr>Parallel Reduction (II)</vt:lpstr>
      <vt:lpstr>Parallel Reduction (III)</vt:lpstr>
      <vt:lpstr>Final Reduction</vt:lpstr>
      <vt:lpstr>Vector Reduction: Naïve Mapping</vt:lpstr>
      <vt:lpstr>Using Barriers: Tree-Based Reduction</vt:lpstr>
      <vt:lpstr>Tree-Based Reduction on UPMEM PIM (I)</vt:lpstr>
      <vt:lpstr>Tree-Based Reduction on UPMEM PIM (II)</vt:lpstr>
      <vt:lpstr>Parallel Reduction on GPU</vt:lpstr>
      <vt:lpstr>Prefix-Sum (Scan)</vt:lpstr>
      <vt:lpstr>Hierarchical (Inclusive) Scan: 1 DPU</vt:lpstr>
      <vt:lpstr>Per-DPU (Inclusive) Scan (I)</vt:lpstr>
      <vt:lpstr>Per-DPU (Inclusive) Scan (II)</vt:lpstr>
      <vt:lpstr>Per-DPU (Inclusive) Scan (III)</vt:lpstr>
      <vt:lpstr>Scan-Scan-Add (SSA)</vt:lpstr>
      <vt:lpstr>SSA: Memory Accesses</vt:lpstr>
      <vt:lpstr>Reduce-Scan-Scan (RSS)</vt:lpstr>
      <vt:lpstr>RSS: Memory Accesses</vt:lpstr>
      <vt:lpstr>SCAN-SSA vs. SCAN-RSS on UPMEM PIM</vt:lpstr>
      <vt:lpstr>Parallel Prefix-Sum (Scan) on GPU</vt:lpstr>
      <vt:lpstr>UPMEM SDK Documentation</vt:lpstr>
      <vt:lpstr>Programming UPMEM PIM (I)</vt:lpstr>
      <vt:lpstr>Programming UPMEM PIM (II)</vt:lpstr>
      <vt:lpstr>Microbenchmarking of UPMEM PIM</vt:lpstr>
      <vt:lpstr>DPU Pipeline</vt:lpstr>
      <vt:lpstr>Arithmetic Throughput: Microbenchmark </vt:lpstr>
      <vt:lpstr>Microbenchmark for INT32 ADD Throughput</vt:lpstr>
      <vt:lpstr>Arithmetic Throughput: 11 Tasklets</vt:lpstr>
      <vt:lpstr>Arithmetic Throughput: ADD/SUB</vt:lpstr>
      <vt:lpstr>Arithmetic Throughput: #Instructions</vt:lpstr>
      <vt:lpstr>Arithmetic Throughput: ADD/SUB</vt:lpstr>
      <vt:lpstr>Arithmetic Throughput: MUL/DIV</vt:lpstr>
      <vt:lpstr>Arithmetic Throughput: Native Support</vt:lpstr>
      <vt:lpstr>Microbenchmark: Arithmetic Throughput</vt:lpstr>
      <vt:lpstr>DPU: WRAM Bandwidth</vt:lpstr>
      <vt:lpstr>WRAM Bandwidth: Microbenchmark</vt:lpstr>
      <vt:lpstr>STREAM Benchmark in WRAM</vt:lpstr>
      <vt:lpstr>WRAM Bandwidth: STREAM</vt:lpstr>
      <vt:lpstr>WRAM Bandwidth: COPY</vt:lpstr>
      <vt:lpstr>WRAM Bandwidth: ADD</vt:lpstr>
      <vt:lpstr>WRAM Bandwidth: Access Patterns</vt:lpstr>
      <vt:lpstr>Microbenchmark: STREAM and WRAM</vt:lpstr>
      <vt:lpstr>DPU: MRAM Latency and Bandwidth</vt:lpstr>
      <vt:lpstr>MRAM Bandwidth</vt:lpstr>
      <vt:lpstr>MRAM Read and Write Latency (I)</vt:lpstr>
      <vt:lpstr>MRAM Read and Write Latency (II)</vt:lpstr>
      <vt:lpstr>MRAM Read and Write Latency (III)</vt:lpstr>
      <vt:lpstr>MRAM Read and Write Latency (IV)</vt:lpstr>
      <vt:lpstr>MRAM Read and Write Latency (V)</vt:lpstr>
      <vt:lpstr>MRAM Bandwidth</vt:lpstr>
      <vt:lpstr>STREAM Benchmark in MRAM</vt:lpstr>
      <vt:lpstr>STREAM Benchmark: COPY-DMA</vt:lpstr>
      <vt:lpstr>STREAM Benchmark: Bandwidth Saturation (I)</vt:lpstr>
      <vt:lpstr>STREAM Benchmark: Bandwidth Saturation (II)</vt:lpstr>
      <vt:lpstr>MRAM Bandwidth</vt:lpstr>
      <vt:lpstr>Strided and Random Access to MRAM</vt:lpstr>
      <vt:lpstr>Strided and Random Accesses (I)</vt:lpstr>
      <vt:lpstr>Strided and Random Accesses (II)</vt:lpstr>
      <vt:lpstr>Strided and Random Accesses (III)</vt:lpstr>
      <vt:lpstr>Strided and Random Accesses (IV)</vt:lpstr>
      <vt:lpstr>Microbenchmark: Strided and Random</vt:lpstr>
      <vt:lpstr>DPU: Arithmetic Throughput vs. Operational Intensity</vt:lpstr>
      <vt:lpstr>Arithmetic Throughput vs. Operational Intensity (I)</vt:lpstr>
      <vt:lpstr>Arithmetic Throughput vs. Operational Intensity (II)</vt:lpstr>
      <vt:lpstr>Arithmetic Throughput vs. Operational Intensity (III)</vt:lpstr>
      <vt:lpstr>Arithmetic Throughput vs. Operational Intensity (IV)</vt:lpstr>
      <vt:lpstr>Arithmetic Throughput vs. Operational Intensity (V)</vt:lpstr>
      <vt:lpstr>Microbenchmark: Arithmetic Throughput vs. Operational Intensity</vt:lpstr>
      <vt:lpstr>Benchmarking and  Workload Suitability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PrIM Benchmarks</vt:lpstr>
      <vt:lpstr>Outline</vt:lpstr>
      <vt:lpstr>Evaluation Methodology</vt:lpstr>
      <vt:lpstr>Evaluation Methodology</vt:lpstr>
      <vt:lpstr>2,560-DPU System</vt:lpstr>
      <vt:lpstr>640-DPU System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Understanding a Modern PIM Architecture</vt:lpstr>
      <vt:lpstr>Short arXiv Version</vt:lpstr>
      <vt:lpstr>Long arXiv Version</vt:lpstr>
      <vt:lpstr>PrIM Repository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890</cp:revision>
  <dcterms:created xsi:type="dcterms:W3CDTF">2020-09-04T14:15:51Z</dcterms:created>
  <dcterms:modified xsi:type="dcterms:W3CDTF">2023-10-27T13:06:48Z</dcterms:modified>
</cp:coreProperties>
</file>