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6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4.xml" ContentType="application/vnd.openxmlformats-officedocument.drawingml.chartshape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31.xml" ContentType="application/vnd.openxmlformats-officedocument.presentationml.notesSl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4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5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44.xml" ContentType="application/vnd.openxmlformats-officedocument.presentationml.notesSlide+xml"/>
  <Override PartName="/ppt/charts/chart16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7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8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9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0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1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2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3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4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5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charts/chart26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7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notesSlides/notesSlide48.xml" ContentType="application/vnd.openxmlformats-officedocument.presentationml.notesSlide+xml"/>
  <Override PartName="/ppt/charts/chart28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charts/chart29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30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1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2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notesSlides/notesSlide51.xml" ContentType="application/vnd.openxmlformats-officedocument.presentationml.notesSlide+xml"/>
  <Override PartName="/ppt/charts/chart33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4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notesSlides/notesSlide52.xml" ContentType="application/vnd.openxmlformats-officedocument.presentationml.notesSlide+xml"/>
  <Override PartName="/ppt/charts/chart35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6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notesSlides/notesSlide53.xml" ContentType="application/vnd.openxmlformats-officedocument.presentationml.notesSlide+xml"/>
  <Override PartName="/ppt/charts/chart37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8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notesSlides/notesSlide54.xml" ContentType="application/vnd.openxmlformats-officedocument.presentationml.notesSlide+xml"/>
  <Override PartName="/ppt/charts/chart39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notesSlides/notesSlide55.xml" ContentType="application/vnd.openxmlformats-officedocument.presentationml.notesSlide+xml"/>
  <Override PartName="/ppt/charts/chart40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notesSlides/notesSlide56.xml" ContentType="application/vnd.openxmlformats-officedocument.presentationml.notesSlide+xml"/>
  <Override PartName="/ppt/charts/chart41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notesSlides/notesSlide57.xml" ContentType="application/vnd.openxmlformats-officedocument.presentationml.notesSlide+xml"/>
  <Override PartName="/ppt/charts/chart42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charts/chart43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charts/chart44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charts/chart45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ppt/drawings/drawing5.xml" ContentType="application/vnd.openxmlformats-officedocument.drawingml.chartshapes+xml"/>
  <Override PartName="/ppt/notesSlides/notesSlide58.xml" ContentType="application/vnd.openxmlformats-officedocument.presentationml.notesSlide+xml"/>
  <Override PartName="/ppt/charts/chart46.xml" ContentType="application/vnd.openxmlformats-officedocument.drawingml.chart+xml"/>
  <Override PartName="/ppt/charts/style45.xml" ContentType="application/vnd.ms-office.chartstyle+xml"/>
  <Override PartName="/ppt/charts/colors45.xml" ContentType="application/vnd.ms-office.chartcolorstyle+xml"/>
  <Override PartName="/ppt/charts/chart47.xml" ContentType="application/vnd.openxmlformats-officedocument.drawingml.chart+xml"/>
  <Override PartName="/ppt/charts/style46.xml" ContentType="application/vnd.ms-office.chartstyle+xml"/>
  <Override PartName="/ppt/charts/colors46.xml" ContentType="application/vnd.ms-office.chartcolorstyle+xml"/>
  <Override PartName="/ppt/charts/chart48.xml" ContentType="application/vnd.openxmlformats-officedocument.drawingml.chart+xml"/>
  <Override PartName="/ppt/charts/style47.xml" ContentType="application/vnd.ms-office.chartstyle+xml"/>
  <Override PartName="/ppt/charts/colors47.xml" ContentType="application/vnd.ms-office.chartcolorstyle+xml"/>
  <Override PartName="/ppt/charts/chart49.xml" ContentType="application/vnd.openxmlformats-officedocument.drawingml.chart+xml"/>
  <Override PartName="/ppt/charts/style48.xml" ContentType="application/vnd.ms-office.chartstyle+xml"/>
  <Override PartName="/ppt/charts/colors48.xml" ContentType="application/vnd.ms-office.chartcolorstyle+xml"/>
  <Override PartName="/ppt/drawings/drawing6.xml" ContentType="application/vnd.openxmlformats-officedocument.drawingml.chartshapes+xml"/>
  <Override PartName="/ppt/notesSlides/notesSlide59.xml" ContentType="application/vnd.openxmlformats-officedocument.presentationml.notesSlide+xml"/>
  <Override PartName="/ppt/charts/chart50.xml" ContentType="application/vnd.openxmlformats-officedocument.drawingml.chart+xml"/>
  <Override PartName="/ppt/charts/style49.xml" ContentType="application/vnd.ms-office.chartstyle+xml"/>
  <Override PartName="/ppt/charts/colors49.xml" ContentType="application/vnd.ms-office.chartcolorstyle+xml"/>
  <Override PartName="/ppt/charts/chart51.xml" ContentType="application/vnd.openxmlformats-officedocument.drawingml.chart+xml"/>
  <Override PartName="/ppt/charts/style50.xml" ContentType="application/vnd.ms-office.chartstyle+xml"/>
  <Override PartName="/ppt/charts/colors50.xml" ContentType="application/vnd.ms-office.chartcolorstyle+xml"/>
  <Override PartName="/ppt/charts/chart52.xml" ContentType="application/vnd.openxmlformats-officedocument.drawingml.chart+xml"/>
  <Override PartName="/ppt/charts/style51.xml" ContentType="application/vnd.ms-office.chartstyle+xml"/>
  <Override PartName="/ppt/charts/colors51.xml" ContentType="application/vnd.ms-office.chartcolorstyle+xml"/>
  <Override PartName="/ppt/charts/chart53.xml" ContentType="application/vnd.openxmlformats-officedocument.drawingml.chart+xml"/>
  <Override PartName="/ppt/charts/style52.xml" ContentType="application/vnd.ms-office.chartstyle+xml"/>
  <Override PartName="/ppt/charts/colors52.xml" ContentType="application/vnd.ms-office.chartcolorstyle+xml"/>
  <Override PartName="/ppt/drawings/drawing7.xml" ContentType="application/vnd.openxmlformats-officedocument.drawingml.chartshapes+xml"/>
  <Override PartName="/ppt/notesSlides/notesSlide60.xml" ContentType="application/vnd.openxmlformats-officedocument.presentationml.notesSlide+xml"/>
  <Override PartName="/ppt/charts/chart54.xml" ContentType="application/vnd.openxmlformats-officedocument.drawingml.chart+xml"/>
  <Override PartName="/ppt/charts/style53.xml" ContentType="application/vnd.ms-office.chartstyle+xml"/>
  <Override PartName="/ppt/charts/colors53.xml" ContentType="application/vnd.ms-office.chartcolorstyle+xml"/>
  <Override PartName="/ppt/charts/chart55.xml" ContentType="application/vnd.openxmlformats-officedocument.drawingml.chart+xml"/>
  <Override PartName="/ppt/charts/style54.xml" ContentType="application/vnd.ms-office.chartstyle+xml"/>
  <Override PartName="/ppt/charts/colors54.xml" ContentType="application/vnd.ms-office.chartcolorstyle+xml"/>
  <Override PartName="/ppt/charts/chart56.xml" ContentType="application/vnd.openxmlformats-officedocument.drawingml.chart+xml"/>
  <Override PartName="/ppt/charts/style55.xml" ContentType="application/vnd.ms-office.chartstyle+xml"/>
  <Override PartName="/ppt/charts/colors55.xml" ContentType="application/vnd.ms-office.chartcolorstyle+xml"/>
  <Override PartName="/ppt/charts/chart57.xml" ContentType="application/vnd.openxmlformats-officedocument.drawingml.chart+xml"/>
  <Override PartName="/ppt/charts/style56.xml" ContentType="application/vnd.ms-office.chartstyle+xml"/>
  <Override PartName="/ppt/charts/colors56.xml" ContentType="application/vnd.ms-office.chartcolorstyle+xml"/>
  <Override PartName="/ppt/drawings/drawing8.xml" ContentType="application/vnd.openxmlformats-officedocument.drawingml.chartshapes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charts/chart58.xml" ContentType="application/vnd.openxmlformats-officedocument.drawingml.chart+xml"/>
  <Override PartName="/ppt/drawings/drawing9.xml" ContentType="application/vnd.openxmlformats-officedocument.drawingml.chartshapes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charts/chart59.xml" ContentType="application/vnd.openxmlformats-officedocument.drawingml.chart+xml"/>
  <Override PartName="/ppt/charts/style57.xml" ContentType="application/vnd.ms-office.chartstyle+xml"/>
  <Override PartName="/ppt/charts/colors57.xml" ContentType="application/vnd.ms-office.chartcolorstyl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charts/chart60.xml" ContentType="application/vnd.openxmlformats-officedocument.drawingml.chart+xml"/>
  <Override PartName="/ppt/charts/style58.xml" ContentType="application/vnd.ms-office.chartstyle+xml"/>
  <Override PartName="/ppt/charts/colors58.xml" ContentType="application/vnd.ms-office.chartcolorstyl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charts/chart61.xml" ContentType="application/vnd.openxmlformats-officedocument.drawingml.chart+xml"/>
  <Override PartName="/ppt/charts/style59.xml" ContentType="application/vnd.ms-office.chartstyle+xml"/>
  <Override PartName="/ppt/charts/colors59.xml" ContentType="application/vnd.ms-office.chartcolorstyle+xml"/>
  <Override PartName="/ppt/notesSlides/notesSlide74.xml" ContentType="application/vnd.openxmlformats-officedocument.presentationml.notesSlide+xml"/>
  <Override PartName="/ppt/charts/chart62.xml" ContentType="application/vnd.openxmlformats-officedocument.drawingml.chart+xml"/>
  <Override PartName="/ppt/charts/style60.xml" ContentType="application/vnd.ms-office.chartstyle+xml"/>
  <Override PartName="/ppt/charts/colors60.xml" ContentType="application/vnd.ms-office.chartcolorstyle+xml"/>
  <Override PartName="/ppt/notesSlides/notesSlide75.xml" ContentType="application/vnd.openxmlformats-officedocument.presentationml.notesSlide+xml"/>
  <Override PartName="/ppt/charts/chart63.xml" ContentType="application/vnd.openxmlformats-officedocument.drawingml.chart+xml"/>
  <Override PartName="/ppt/charts/style61.xml" ContentType="application/vnd.ms-office.chartstyle+xml"/>
  <Override PartName="/ppt/charts/colors61.xml" ContentType="application/vnd.ms-office.chartcolorstyle+xml"/>
  <Override PartName="/ppt/notesSlides/notesSlide76.xml" ContentType="application/vnd.openxmlformats-officedocument.presentationml.notesSlide+xml"/>
  <Override PartName="/ppt/charts/chart64.xml" ContentType="application/vnd.openxmlformats-officedocument.drawingml.chart+xml"/>
  <Override PartName="/ppt/charts/style62.xml" ContentType="application/vnd.ms-office.chartstyle+xml"/>
  <Override PartName="/ppt/charts/colors62.xml" ContentType="application/vnd.ms-office.chartcolorstyle+xml"/>
  <Override PartName="/ppt/notesSlides/notesSlide77.xml" ContentType="application/vnd.openxmlformats-officedocument.presentationml.notesSlide+xml"/>
  <Override PartName="/ppt/charts/chart65.xml" ContentType="application/vnd.openxmlformats-officedocument.drawingml.chart+xml"/>
  <Override PartName="/ppt/charts/style63.xml" ContentType="application/vnd.ms-office.chartstyle+xml"/>
  <Override PartName="/ppt/charts/colors63.xml" ContentType="application/vnd.ms-office.chartcolorstyl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charts/chart66.xml" ContentType="application/vnd.openxmlformats-officedocument.drawingml.chart+xml"/>
  <Override PartName="/ppt/charts/style64.xml" ContentType="application/vnd.ms-office.chartstyle+xml"/>
  <Override PartName="/ppt/charts/colors64.xml" ContentType="application/vnd.ms-office.chartcolorstyle+xml"/>
  <Override PartName="/ppt/charts/chart67.xml" ContentType="application/vnd.openxmlformats-officedocument.drawingml.chart+xml"/>
  <Override PartName="/ppt/charts/style65.xml" ContentType="application/vnd.ms-office.chartstyle+xml"/>
  <Override PartName="/ppt/charts/colors65.xml" ContentType="application/vnd.ms-office.chartcolorstyle+xml"/>
  <Override PartName="/ppt/drawings/drawing10.xml" ContentType="application/vnd.openxmlformats-officedocument.drawingml.chartshapes+xml"/>
  <Override PartName="/ppt/notesSlides/notesSlide81.xml" ContentType="application/vnd.openxmlformats-officedocument.presentationml.notesSlide+xml"/>
  <Override PartName="/ppt/charts/chart68.xml" ContentType="application/vnd.openxmlformats-officedocument.drawingml.chart+xml"/>
  <Override PartName="/ppt/charts/style66.xml" ContentType="application/vnd.ms-office.chartstyle+xml"/>
  <Override PartName="/ppt/charts/colors66.xml" ContentType="application/vnd.ms-office.chartcolorstyle+xml"/>
  <Override PartName="/ppt/drawings/drawing11.xml" ContentType="application/vnd.openxmlformats-officedocument.drawingml.chartshapes+xml"/>
  <Override PartName="/ppt/notesSlides/notesSlide82.xml" ContentType="application/vnd.openxmlformats-officedocument.presentationml.notesSlide+xml"/>
  <Override PartName="/ppt/charts/chart69.xml" ContentType="application/vnd.openxmlformats-officedocument.drawingml.chart+xml"/>
  <Override PartName="/ppt/charts/style67.xml" ContentType="application/vnd.ms-office.chartstyle+xml"/>
  <Override PartName="/ppt/charts/colors67.xml" ContentType="application/vnd.ms-office.chartcolorstyle+xml"/>
  <Override PartName="/ppt/drawings/drawing12.xml" ContentType="application/vnd.openxmlformats-officedocument.drawingml.chartshapes+xml"/>
  <Override PartName="/ppt/charts/chart70.xml" ContentType="application/vnd.openxmlformats-officedocument.drawingml.chart+xml"/>
  <Override PartName="/ppt/charts/style68.xml" ContentType="application/vnd.ms-office.chartstyle+xml"/>
  <Override PartName="/ppt/charts/colors68.xml" ContentType="application/vnd.ms-office.chartcolorstyle+xml"/>
  <Override PartName="/ppt/drawings/drawing13.xml" ContentType="application/vnd.openxmlformats-officedocument.drawingml.chartshapes+xml"/>
  <Override PartName="/ppt/notesSlides/notesSlide83.xml" ContentType="application/vnd.openxmlformats-officedocument.presentationml.notesSlide+xml"/>
  <Override PartName="/ppt/charts/chart71.xml" ContentType="application/vnd.openxmlformats-officedocument.drawingml.chart+xml"/>
  <Override PartName="/ppt/charts/style69.xml" ContentType="application/vnd.ms-office.chartstyle+xml"/>
  <Override PartName="/ppt/charts/colors69.xml" ContentType="application/vnd.ms-office.chartcolorstyle+xml"/>
  <Override PartName="/ppt/drawings/drawing14.xml" ContentType="application/vnd.openxmlformats-officedocument.drawingml.chartshapes+xml"/>
  <Override PartName="/ppt/charts/chart72.xml" ContentType="application/vnd.openxmlformats-officedocument.drawingml.chart+xml"/>
  <Override PartName="/ppt/drawings/drawing15.xml" ContentType="application/vnd.openxmlformats-officedocument.drawingml.chartshapes+xml"/>
  <Override PartName="/ppt/charts/chart73.xml" ContentType="application/vnd.openxmlformats-officedocument.drawingml.chart+xml"/>
  <Override PartName="/ppt/charts/style70.xml" ContentType="application/vnd.ms-office.chartstyle+xml"/>
  <Override PartName="/ppt/charts/colors70.xml" ContentType="application/vnd.ms-office.chartcolorstyle+xml"/>
  <Override PartName="/ppt/drawings/drawing16.xml" ContentType="application/vnd.openxmlformats-officedocument.drawingml.chartshapes+xml"/>
  <Override PartName="/ppt/charts/chart74.xml" ContentType="application/vnd.openxmlformats-officedocument.drawingml.chart+xml"/>
  <Override PartName="/ppt/charts/style71.xml" ContentType="application/vnd.ms-office.chartstyle+xml"/>
  <Override PartName="/ppt/charts/colors71.xml" ContentType="application/vnd.ms-office.chartcolorstyle+xml"/>
  <Override PartName="/ppt/drawings/drawing17.xml" ContentType="application/vnd.openxmlformats-officedocument.drawingml.chartshapes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6" r:id="rId2"/>
    <p:sldMasterId id="2147483688" r:id="rId3"/>
    <p:sldMasterId id="2147483700" r:id="rId4"/>
    <p:sldMasterId id="2147483712" r:id="rId5"/>
    <p:sldMasterId id="2147483725" r:id="rId6"/>
    <p:sldMasterId id="2147483738" r:id="rId7"/>
  </p:sldMasterIdLst>
  <p:notesMasterIdLst>
    <p:notesMasterId r:id="rId209"/>
  </p:notesMasterIdLst>
  <p:handoutMasterIdLst>
    <p:handoutMasterId r:id="rId210"/>
  </p:handoutMasterIdLst>
  <p:sldIdLst>
    <p:sldId id="6035" r:id="rId8"/>
    <p:sldId id="7247" r:id="rId9"/>
    <p:sldId id="6149" r:id="rId10"/>
    <p:sldId id="7251" r:id="rId11"/>
    <p:sldId id="7287" r:id="rId12"/>
    <p:sldId id="5870" r:id="rId13"/>
    <p:sldId id="6495" r:id="rId14"/>
    <p:sldId id="7303" r:id="rId15"/>
    <p:sldId id="263" r:id="rId16"/>
    <p:sldId id="7315" r:id="rId17"/>
    <p:sldId id="7290" r:id="rId18"/>
    <p:sldId id="7291" r:id="rId19"/>
    <p:sldId id="7292" r:id="rId20"/>
    <p:sldId id="7293" r:id="rId21"/>
    <p:sldId id="7294" r:id="rId22"/>
    <p:sldId id="7295" r:id="rId23"/>
    <p:sldId id="7296" r:id="rId24"/>
    <p:sldId id="7297" r:id="rId25"/>
    <p:sldId id="7298" r:id="rId26"/>
    <p:sldId id="7299" r:id="rId27"/>
    <p:sldId id="7300" r:id="rId28"/>
    <p:sldId id="7301" r:id="rId29"/>
    <p:sldId id="7168" r:id="rId30"/>
    <p:sldId id="7316" r:id="rId31"/>
    <p:sldId id="7311" r:id="rId32"/>
    <p:sldId id="7310" r:id="rId33"/>
    <p:sldId id="7312" r:id="rId34"/>
    <p:sldId id="7313" r:id="rId35"/>
    <p:sldId id="7314" r:id="rId36"/>
    <p:sldId id="7317" r:id="rId37"/>
    <p:sldId id="7304" r:id="rId38"/>
    <p:sldId id="6148" r:id="rId39"/>
    <p:sldId id="5919" r:id="rId40"/>
    <p:sldId id="5920" r:id="rId41"/>
    <p:sldId id="6639" r:id="rId42"/>
    <p:sldId id="7263" r:id="rId43"/>
    <p:sldId id="7305" r:id="rId44"/>
    <p:sldId id="6498" r:id="rId45"/>
    <p:sldId id="6662" r:id="rId46"/>
    <p:sldId id="408" r:id="rId47"/>
    <p:sldId id="6858" r:id="rId48"/>
    <p:sldId id="7306" r:id="rId49"/>
    <p:sldId id="6804" r:id="rId50"/>
    <p:sldId id="6833" r:id="rId51"/>
    <p:sldId id="6834" r:id="rId52"/>
    <p:sldId id="7325" r:id="rId53"/>
    <p:sldId id="7307" r:id="rId54"/>
    <p:sldId id="6866" r:id="rId55"/>
    <p:sldId id="6867" r:id="rId56"/>
    <p:sldId id="6878" r:id="rId57"/>
    <p:sldId id="7309" r:id="rId58"/>
    <p:sldId id="6169" r:id="rId59"/>
    <p:sldId id="6654" r:id="rId60"/>
    <p:sldId id="6656" r:id="rId61"/>
    <p:sldId id="6655" r:id="rId62"/>
    <p:sldId id="6168" r:id="rId63"/>
    <p:sldId id="6735" r:id="rId64"/>
    <p:sldId id="6747" r:id="rId65"/>
    <p:sldId id="7308" r:id="rId66"/>
    <p:sldId id="264" r:id="rId67"/>
    <p:sldId id="3146" r:id="rId68"/>
    <p:sldId id="295" r:id="rId69"/>
    <p:sldId id="277" r:id="rId70"/>
    <p:sldId id="7318" r:id="rId71"/>
    <p:sldId id="5913" r:id="rId72"/>
    <p:sldId id="275" r:id="rId73"/>
    <p:sldId id="6167" r:id="rId74"/>
    <p:sldId id="5905" r:id="rId75"/>
    <p:sldId id="265" r:id="rId76"/>
    <p:sldId id="308" r:id="rId77"/>
    <p:sldId id="306" r:id="rId78"/>
    <p:sldId id="5906" r:id="rId79"/>
    <p:sldId id="266" r:id="rId80"/>
    <p:sldId id="310" r:id="rId81"/>
    <p:sldId id="5907" r:id="rId82"/>
    <p:sldId id="312" r:id="rId83"/>
    <p:sldId id="5975" r:id="rId84"/>
    <p:sldId id="5910" r:id="rId85"/>
    <p:sldId id="5908" r:id="rId86"/>
    <p:sldId id="6038" r:id="rId87"/>
    <p:sldId id="5911" r:id="rId88"/>
    <p:sldId id="300" r:id="rId89"/>
    <p:sldId id="5912" r:id="rId90"/>
    <p:sldId id="267" r:id="rId91"/>
    <p:sldId id="314" r:id="rId92"/>
    <p:sldId id="5904" r:id="rId93"/>
    <p:sldId id="5970" r:id="rId94"/>
    <p:sldId id="5971" r:id="rId95"/>
    <p:sldId id="7319" r:id="rId96"/>
    <p:sldId id="330" r:id="rId97"/>
    <p:sldId id="5852" r:id="rId98"/>
    <p:sldId id="5853" r:id="rId99"/>
    <p:sldId id="5855" r:id="rId100"/>
    <p:sldId id="5972" r:id="rId101"/>
    <p:sldId id="3171" r:id="rId102"/>
    <p:sldId id="5851" r:id="rId103"/>
    <p:sldId id="6887" r:id="rId104"/>
    <p:sldId id="6889" r:id="rId105"/>
    <p:sldId id="7326" r:id="rId106"/>
    <p:sldId id="6880" r:id="rId107"/>
    <p:sldId id="6881" r:id="rId108"/>
    <p:sldId id="6890" r:id="rId109"/>
    <p:sldId id="6891" r:id="rId110"/>
    <p:sldId id="6892" r:id="rId111"/>
    <p:sldId id="6882" r:id="rId112"/>
    <p:sldId id="6884" r:id="rId113"/>
    <p:sldId id="6883" r:id="rId114"/>
    <p:sldId id="6885" r:id="rId115"/>
    <p:sldId id="6886" r:id="rId116"/>
    <p:sldId id="6894" r:id="rId117"/>
    <p:sldId id="7322" r:id="rId118"/>
    <p:sldId id="7264" r:id="rId119"/>
    <p:sldId id="6661" r:id="rId120"/>
    <p:sldId id="7320" r:id="rId121"/>
    <p:sldId id="6154" r:id="rId122"/>
    <p:sldId id="279" r:id="rId123"/>
    <p:sldId id="5882" r:id="rId124"/>
    <p:sldId id="5915" r:id="rId125"/>
    <p:sldId id="5917" r:id="rId126"/>
    <p:sldId id="6157" r:id="rId127"/>
    <p:sldId id="7282" r:id="rId128"/>
    <p:sldId id="5916" r:id="rId129"/>
    <p:sldId id="7283" r:id="rId130"/>
    <p:sldId id="5953" r:id="rId131"/>
    <p:sldId id="5921" r:id="rId132"/>
    <p:sldId id="280" r:id="rId133"/>
    <p:sldId id="5958" r:id="rId134"/>
    <p:sldId id="5923" r:id="rId135"/>
    <p:sldId id="5924" r:id="rId136"/>
    <p:sldId id="6039" r:id="rId137"/>
    <p:sldId id="6040" r:id="rId138"/>
    <p:sldId id="5954" r:id="rId139"/>
    <p:sldId id="6158" r:id="rId140"/>
    <p:sldId id="281" r:id="rId141"/>
    <p:sldId id="5927" r:id="rId142"/>
    <p:sldId id="5928" r:id="rId143"/>
    <p:sldId id="5929" r:id="rId144"/>
    <p:sldId id="6041" r:id="rId145"/>
    <p:sldId id="5931" r:id="rId146"/>
    <p:sldId id="5964" r:id="rId147"/>
    <p:sldId id="5959" r:id="rId148"/>
    <p:sldId id="5932" r:id="rId149"/>
    <p:sldId id="5933" r:id="rId150"/>
    <p:sldId id="5934" r:id="rId151"/>
    <p:sldId id="5965" r:id="rId152"/>
    <p:sldId id="5962" r:id="rId153"/>
    <p:sldId id="5935" r:id="rId154"/>
    <p:sldId id="5936" r:id="rId155"/>
    <p:sldId id="5937" r:id="rId156"/>
    <p:sldId id="5939" r:id="rId157"/>
    <p:sldId id="5955" r:id="rId158"/>
    <p:sldId id="6159" r:id="rId159"/>
    <p:sldId id="334" r:id="rId160"/>
    <p:sldId id="5963" r:id="rId161"/>
    <p:sldId id="5942" r:id="rId162"/>
    <p:sldId id="5943" r:id="rId163"/>
    <p:sldId id="5944" r:id="rId164"/>
    <p:sldId id="5956" r:id="rId165"/>
    <p:sldId id="7321" r:id="rId166"/>
    <p:sldId id="273" r:id="rId167"/>
    <p:sldId id="5968" r:id="rId168"/>
    <p:sldId id="5969" r:id="rId169"/>
    <p:sldId id="5967" r:id="rId170"/>
    <p:sldId id="5976" r:id="rId171"/>
    <p:sldId id="6042" r:id="rId172"/>
    <p:sldId id="6020" r:id="rId173"/>
    <p:sldId id="5973" r:id="rId174"/>
    <p:sldId id="5990" r:id="rId175"/>
    <p:sldId id="296" r:id="rId176"/>
    <p:sldId id="5903" r:id="rId177"/>
    <p:sldId id="289" r:id="rId178"/>
    <p:sldId id="5977" r:id="rId179"/>
    <p:sldId id="5987" r:id="rId180"/>
    <p:sldId id="5992" r:id="rId181"/>
    <p:sldId id="5988" r:id="rId182"/>
    <p:sldId id="5993" r:id="rId183"/>
    <p:sldId id="6043" r:id="rId184"/>
    <p:sldId id="5994" r:id="rId185"/>
    <p:sldId id="5995" r:id="rId186"/>
    <p:sldId id="5996" r:id="rId187"/>
    <p:sldId id="6044" r:id="rId188"/>
    <p:sldId id="6045" r:id="rId189"/>
    <p:sldId id="6022" r:id="rId190"/>
    <p:sldId id="6024" r:id="rId191"/>
    <p:sldId id="6046" r:id="rId192"/>
    <p:sldId id="6003" r:id="rId193"/>
    <p:sldId id="292" r:id="rId194"/>
    <p:sldId id="6004" r:id="rId195"/>
    <p:sldId id="6005" r:id="rId196"/>
    <p:sldId id="6006" r:id="rId197"/>
    <p:sldId id="6047" r:id="rId198"/>
    <p:sldId id="6021" r:id="rId199"/>
    <p:sldId id="5877" r:id="rId200"/>
    <p:sldId id="6008" r:id="rId201"/>
    <p:sldId id="6011" r:id="rId202"/>
    <p:sldId id="7286" r:id="rId203"/>
    <p:sldId id="7166" r:id="rId204"/>
    <p:sldId id="6558" r:id="rId205"/>
    <p:sldId id="6879" r:id="rId206"/>
    <p:sldId id="5952" r:id="rId207"/>
    <p:sldId id="7327" r:id="rId20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E5D6"/>
    <a:srgbClr val="FFFFFF"/>
    <a:srgbClr val="2D458A"/>
    <a:srgbClr val="F5F6FB"/>
    <a:srgbClr val="000000"/>
    <a:srgbClr val="B9B9B9"/>
    <a:srgbClr val="0070C0"/>
    <a:srgbClr val="009193"/>
    <a:srgbClr val="006600"/>
    <a:srgbClr val="F2F9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07"/>
    <p:restoredTop sz="88671"/>
  </p:normalViewPr>
  <p:slideViewPr>
    <p:cSldViewPr snapToGrid="0" snapToObjects="1">
      <p:cViewPr varScale="1">
        <p:scale>
          <a:sx n="143" d="100"/>
          <a:sy n="143" d="100"/>
        </p:scale>
        <p:origin x="2936" y="200"/>
      </p:cViewPr>
      <p:guideLst/>
    </p:cSldViewPr>
  </p:slideViewPr>
  <p:outlineViewPr>
    <p:cViewPr>
      <p:scale>
        <a:sx n="33" d="100"/>
        <a:sy n="33" d="100"/>
      </p:scale>
      <p:origin x="0" y="-2897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11" d="100"/>
          <a:sy n="111" d="100"/>
        </p:scale>
        <p:origin x="345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0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63" Type="http://schemas.openxmlformats.org/officeDocument/2006/relationships/slide" Target="slides/slide56.xml"/><Relationship Id="rId84" Type="http://schemas.openxmlformats.org/officeDocument/2006/relationships/slide" Target="slides/slide77.xml"/><Relationship Id="rId138" Type="http://schemas.openxmlformats.org/officeDocument/2006/relationships/slide" Target="slides/slide131.xml"/><Relationship Id="rId159" Type="http://schemas.openxmlformats.org/officeDocument/2006/relationships/slide" Target="slides/slide152.xml"/><Relationship Id="rId170" Type="http://schemas.openxmlformats.org/officeDocument/2006/relationships/slide" Target="slides/slide163.xml"/><Relationship Id="rId191" Type="http://schemas.openxmlformats.org/officeDocument/2006/relationships/slide" Target="slides/slide184.xml"/><Relationship Id="rId205" Type="http://schemas.openxmlformats.org/officeDocument/2006/relationships/slide" Target="slides/slide198.xml"/><Relationship Id="rId107" Type="http://schemas.openxmlformats.org/officeDocument/2006/relationships/slide" Target="slides/slide100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53" Type="http://schemas.openxmlformats.org/officeDocument/2006/relationships/slide" Target="slides/slide46.xml"/><Relationship Id="rId74" Type="http://schemas.openxmlformats.org/officeDocument/2006/relationships/slide" Target="slides/slide67.xml"/><Relationship Id="rId128" Type="http://schemas.openxmlformats.org/officeDocument/2006/relationships/slide" Target="slides/slide121.xml"/><Relationship Id="rId149" Type="http://schemas.openxmlformats.org/officeDocument/2006/relationships/slide" Target="slides/slide142.xml"/><Relationship Id="rId5" Type="http://schemas.openxmlformats.org/officeDocument/2006/relationships/slideMaster" Target="slideMasters/slideMaster5.xml"/><Relationship Id="rId95" Type="http://schemas.openxmlformats.org/officeDocument/2006/relationships/slide" Target="slides/slide88.xml"/><Relationship Id="rId160" Type="http://schemas.openxmlformats.org/officeDocument/2006/relationships/slide" Target="slides/slide153.xml"/><Relationship Id="rId181" Type="http://schemas.openxmlformats.org/officeDocument/2006/relationships/slide" Target="slides/slide174.xml"/><Relationship Id="rId22" Type="http://schemas.openxmlformats.org/officeDocument/2006/relationships/slide" Target="slides/slide15.xml"/><Relationship Id="rId43" Type="http://schemas.openxmlformats.org/officeDocument/2006/relationships/slide" Target="slides/slide36.xml"/><Relationship Id="rId64" Type="http://schemas.openxmlformats.org/officeDocument/2006/relationships/slide" Target="slides/slide57.xml"/><Relationship Id="rId118" Type="http://schemas.openxmlformats.org/officeDocument/2006/relationships/slide" Target="slides/slide111.xml"/><Relationship Id="rId139" Type="http://schemas.openxmlformats.org/officeDocument/2006/relationships/slide" Target="slides/slide132.xml"/><Relationship Id="rId85" Type="http://schemas.openxmlformats.org/officeDocument/2006/relationships/slide" Target="slides/slide78.xml"/><Relationship Id="rId150" Type="http://schemas.openxmlformats.org/officeDocument/2006/relationships/slide" Target="slides/slide143.xml"/><Relationship Id="rId171" Type="http://schemas.openxmlformats.org/officeDocument/2006/relationships/slide" Target="slides/slide164.xml"/><Relationship Id="rId192" Type="http://schemas.openxmlformats.org/officeDocument/2006/relationships/slide" Target="slides/slide185.xml"/><Relationship Id="rId206" Type="http://schemas.openxmlformats.org/officeDocument/2006/relationships/slide" Target="slides/slide199.xml"/><Relationship Id="rId12" Type="http://schemas.openxmlformats.org/officeDocument/2006/relationships/slide" Target="slides/slide5.xml"/><Relationship Id="rId33" Type="http://schemas.openxmlformats.org/officeDocument/2006/relationships/slide" Target="slides/slide26.xml"/><Relationship Id="rId108" Type="http://schemas.openxmlformats.org/officeDocument/2006/relationships/slide" Target="slides/slide101.xml"/><Relationship Id="rId129" Type="http://schemas.openxmlformats.org/officeDocument/2006/relationships/slide" Target="slides/slide122.xml"/><Relationship Id="rId54" Type="http://schemas.openxmlformats.org/officeDocument/2006/relationships/slide" Target="slides/slide47.xml"/><Relationship Id="rId75" Type="http://schemas.openxmlformats.org/officeDocument/2006/relationships/slide" Target="slides/slide68.xml"/><Relationship Id="rId96" Type="http://schemas.openxmlformats.org/officeDocument/2006/relationships/slide" Target="slides/slide89.xml"/><Relationship Id="rId140" Type="http://schemas.openxmlformats.org/officeDocument/2006/relationships/slide" Target="slides/slide133.xml"/><Relationship Id="rId161" Type="http://schemas.openxmlformats.org/officeDocument/2006/relationships/slide" Target="slides/slide154.xml"/><Relationship Id="rId182" Type="http://schemas.openxmlformats.org/officeDocument/2006/relationships/slide" Target="slides/slide175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6.xml"/><Relationship Id="rId119" Type="http://schemas.openxmlformats.org/officeDocument/2006/relationships/slide" Target="slides/slide112.xml"/><Relationship Id="rId44" Type="http://schemas.openxmlformats.org/officeDocument/2006/relationships/slide" Target="slides/slide37.xml"/><Relationship Id="rId65" Type="http://schemas.openxmlformats.org/officeDocument/2006/relationships/slide" Target="slides/slide58.xml"/><Relationship Id="rId86" Type="http://schemas.openxmlformats.org/officeDocument/2006/relationships/slide" Target="slides/slide79.xml"/><Relationship Id="rId130" Type="http://schemas.openxmlformats.org/officeDocument/2006/relationships/slide" Target="slides/slide123.xml"/><Relationship Id="rId151" Type="http://schemas.openxmlformats.org/officeDocument/2006/relationships/slide" Target="slides/slide144.xml"/><Relationship Id="rId172" Type="http://schemas.openxmlformats.org/officeDocument/2006/relationships/slide" Target="slides/slide165.xml"/><Relationship Id="rId193" Type="http://schemas.openxmlformats.org/officeDocument/2006/relationships/slide" Target="slides/slide186.xml"/><Relationship Id="rId207" Type="http://schemas.openxmlformats.org/officeDocument/2006/relationships/slide" Target="slides/slide200.xml"/><Relationship Id="rId13" Type="http://schemas.openxmlformats.org/officeDocument/2006/relationships/slide" Target="slides/slide6.xml"/><Relationship Id="rId109" Type="http://schemas.openxmlformats.org/officeDocument/2006/relationships/slide" Target="slides/slide102.xml"/><Relationship Id="rId34" Type="http://schemas.openxmlformats.org/officeDocument/2006/relationships/slide" Target="slides/slide27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97" Type="http://schemas.openxmlformats.org/officeDocument/2006/relationships/slide" Target="slides/slide90.xml"/><Relationship Id="rId120" Type="http://schemas.openxmlformats.org/officeDocument/2006/relationships/slide" Target="slides/slide113.xml"/><Relationship Id="rId141" Type="http://schemas.openxmlformats.org/officeDocument/2006/relationships/slide" Target="slides/slide134.xml"/><Relationship Id="rId7" Type="http://schemas.openxmlformats.org/officeDocument/2006/relationships/slideMaster" Target="slideMasters/slideMaster7.xml"/><Relationship Id="rId162" Type="http://schemas.openxmlformats.org/officeDocument/2006/relationships/slide" Target="slides/slide155.xml"/><Relationship Id="rId183" Type="http://schemas.openxmlformats.org/officeDocument/2006/relationships/slide" Target="slides/slide176.xml"/><Relationship Id="rId24" Type="http://schemas.openxmlformats.org/officeDocument/2006/relationships/slide" Target="slides/slide17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slide" Target="slides/slide80.xml"/><Relationship Id="rId110" Type="http://schemas.openxmlformats.org/officeDocument/2006/relationships/slide" Target="slides/slide103.xml"/><Relationship Id="rId131" Type="http://schemas.openxmlformats.org/officeDocument/2006/relationships/slide" Target="slides/slide124.xml"/><Relationship Id="rId152" Type="http://schemas.openxmlformats.org/officeDocument/2006/relationships/slide" Target="slides/slide145.xml"/><Relationship Id="rId173" Type="http://schemas.openxmlformats.org/officeDocument/2006/relationships/slide" Target="slides/slide166.xml"/><Relationship Id="rId194" Type="http://schemas.openxmlformats.org/officeDocument/2006/relationships/slide" Target="slides/slide187.xml"/><Relationship Id="rId208" Type="http://schemas.openxmlformats.org/officeDocument/2006/relationships/slide" Target="slides/slide201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56" Type="http://schemas.openxmlformats.org/officeDocument/2006/relationships/slide" Target="slides/slide49.xml"/><Relationship Id="rId77" Type="http://schemas.openxmlformats.org/officeDocument/2006/relationships/slide" Target="slides/slide70.xml"/><Relationship Id="rId100" Type="http://schemas.openxmlformats.org/officeDocument/2006/relationships/slide" Target="slides/slide93.xml"/><Relationship Id="rId105" Type="http://schemas.openxmlformats.org/officeDocument/2006/relationships/slide" Target="slides/slide98.xml"/><Relationship Id="rId126" Type="http://schemas.openxmlformats.org/officeDocument/2006/relationships/slide" Target="slides/slide119.xml"/><Relationship Id="rId147" Type="http://schemas.openxmlformats.org/officeDocument/2006/relationships/slide" Target="slides/slide140.xml"/><Relationship Id="rId168" Type="http://schemas.openxmlformats.org/officeDocument/2006/relationships/slide" Target="slides/slide161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93" Type="http://schemas.openxmlformats.org/officeDocument/2006/relationships/slide" Target="slides/slide86.xml"/><Relationship Id="rId98" Type="http://schemas.openxmlformats.org/officeDocument/2006/relationships/slide" Target="slides/slide91.xml"/><Relationship Id="rId121" Type="http://schemas.openxmlformats.org/officeDocument/2006/relationships/slide" Target="slides/slide114.xml"/><Relationship Id="rId142" Type="http://schemas.openxmlformats.org/officeDocument/2006/relationships/slide" Target="slides/slide135.xml"/><Relationship Id="rId163" Type="http://schemas.openxmlformats.org/officeDocument/2006/relationships/slide" Target="slides/slide156.xml"/><Relationship Id="rId184" Type="http://schemas.openxmlformats.org/officeDocument/2006/relationships/slide" Target="slides/slide177.xml"/><Relationship Id="rId189" Type="http://schemas.openxmlformats.org/officeDocument/2006/relationships/slide" Target="slides/slide182.xml"/><Relationship Id="rId3" Type="http://schemas.openxmlformats.org/officeDocument/2006/relationships/slideMaster" Target="slideMasters/slideMaster3.xml"/><Relationship Id="rId214" Type="http://schemas.openxmlformats.org/officeDocument/2006/relationships/tableStyles" Target="tableStyles.xml"/><Relationship Id="rId25" Type="http://schemas.openxmlformats.org/officeDocument/2006/relationships/slide" Target="slides/slide18.xml"/><Relationship Id="rId46" Type="http://schemas.openxmlformats.org/officeDocument/2006/relationships/slide" Target="slides/slide39.xml"/><Relationship Id="rId67" Type="http://schemas.openxmlformats.org/officeDocument/2006/relationships/slide" Target="slides/slide60.xml"/><Relationship Id="rId116" Type="http://schemas.openxmlformats.org/officeDocument/2006/relationships/slide" Target="slides/slide109.xml"/><Relationship Id="rId137" Type="http://schemas.openxmlformats.org/officeDocument/2006/relationships/slide" Target="slides/slide130.xml"/><Relationship Id="rId158" Type="http://schemas.openxmlformats.org/officeDocument/2006/relationships/slide" Target="slides/slide151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62" Type="http://schemas.openxmlformats.org/officeDocument/2006/relationships/slide" Target="slides/slide55.xml"/><Relationship Id="rId83" Type="http://schemas.openxmlformats.org/officeDocument/2006/relationships/slide" Target="slides/slide76.xml"/><Relationship Id="rId88" Type="http://schemas.openxmlformats.org/officeDocument/2006/relationships/slide" Target="slides/slide81.xml"/><Relationship Id="rId111" Type="http://schemas.openxmlformats.org/officeDocument/2006/relationships/slide" Target="slides/slide104.xml"/><Relationship Id="rId132" Type="http://schemas.openxmlformats.org/officeDocument/2006/relationships/slide" Target="slides/slide125.xml"/><Relationship Id="rId153" Type="http://schemas.openxmlformats.org/officeDocument/2006/relationships/slide" Target="slides/slide146.xml"/><Relationship Id="rId174" Type="http://schemas.openxmlformats.org/officeDocument/2006/relationships/slide" Target="slides/slide167.xml"/><Relationship Id="rId179" Type="http://schemas.openxmlformats.org/officeDocument/2006/relationships/slide" Target="slides/slide172.xml"/><Relationship Id="rId195" Type="http://schemas.openxmlformats.org/officeDocument/2006/relationships/slide" Target="slides/slide188.xml"/><Relationship Id="rId209" Type="http://schemas.openxmlformats.org/officeDocument/2006/relationships/notesMaster" Target="notesMasters/notesMaster1.xml"/><Relationship Id="rId190" Type="http://schemas.openxmlformats.org/officeDocument/2006/relationships/slide" Target="slides/slide183.xml"/><Relationship Id="rId204" Type="http://schemas.openxmlformats.org/officeDocument/2006/relationships/slide" Target="slides/slide197.xml"/><Relationship Id="rId15" Type="http://schemas.openxmlformats.org/officeDocument/2006/relationships/slide" Target="slides/slide8.xml"/><Relationship Id="rId36" Type="http://schemas.openxmlformats.org/officeDocument/2006/relationships/slide" Target="slides/slide29.xml"/><Relationship Id="rId57" Type="http://schemas.openxmlformats.org/officeDocument/2006/relationships/slide" Target="slides/slide50.xml"/><Relationship Id="rId106" Type="http://schemas.openxmlformats.org/officeDocument/2006/relationships/slide" Target="slides/slide99.xml"/><Relationship Id="rId127" Type="http://schemas.openxmlformats.org/officeDocument/2006/relationships/slide" Target="slides/slide12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52" Type="http://schemas.openxmlformats.org/officeDocument/2006/relationships/slide" Target="slides/slide45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94" Type="http://schemas.openxmlformats.org/officeDocument/2006/relationships/slide" Target="slides/slide87.xml"/><Relationship Id="rId99" Type="http://schemas.openxmlformats.org/officeDocument/2006/relationships/slide" Target="slides/slide92.xml"/><Relationship Id="rId101" Type="http://schemas.openxmlformats.org/officeDocument/2006/relationships/slide" Target="slides/slide94.xml"/><Relationship Id="rId122" Type="http://schemas.openxmlformats.org/officeDocument/2006/relationships/slide" Target="slides/slide115.xml"/><Relationship Id="rId143" Type="http://schemas.openxmlformats.org/officeDocument/2006/relationships/slide" Target="slides/slide136.xml"/><Relationship Id="rId148" Type="http://schemas.openxmlformats.org/officeDocument/2006/relationships/slide" Target="slides/slide141.xml"/><Relationship Id="rId164" Type="http://schemas.openxmlformats.org/officeDocument/2006/relationships/slide" Target="slides/slide157.xml"/><Relationship Id="rId169" Type="http://schemas.openxmlformats.org/officeDocument/2006/relationships/slide" Target="slides/slide162.xml"/><Relationship Id="rId185" Type="http://schemas.openxmlformats.org/officeDocument/2006/relationships/slide" Target="slides/slide178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80" Type="http://schemas.openxmlformats.org/officeDocument/2006/relationships/slide" Target="slides/slide173.xml"/><Relationship Id="rId210" Type="http://schemas.openxmlformats.org/officeDocument/2006/relationships/handoutMaster" Target="handoutMasters/handoutMaster1.xml"/><Relationship Id="rId26" Type="http://schemas.openxmlformats.org/officeDocument/2006/relationships/slide" Target="slides/slide19.xml"/><Relationship Id="rId47" Type="http://schemas.openxmlformats.org/officeDocument/2006/relationships/slide" Target="slides/slide40.xml"/><Relationship Id="rId68" Type="http://schemas.openxmlformats.org/officeDocument/2006/relationships/slide" Target="slides/slide61.xml"/><Relationship Id="rId89" Type="http://schemas.openxmlformats.org/officeDocument/2006/relationships/slide" Target="slides/slide82.xml"/><Relationship Id="rId112" Type="http://schemas.openxmlformats.org/officeDocument/2006/relationships/slide" Target="slides/slide105.xml"/><Relationship Id="rId133" Type="http://schemas.openxmlformats.org/officeDocument/2006/relationships/slide" Target="slides/slide126.xml"/><Relationship Id="rId154" Type="http://schemas.openxmlformats.org/officeDocument/2006/relationships/slide" Target="slides/slide147.xml"/><Relationship Id="rId175" Type="http://schemas.openxmlformats.org/officeDocument/2006/relationships/slide" Target="slides/slide168.xml"/><Relationship Id="rId196" Type="http://schemas.openxmlformats.org/officeDocument/2006/relationships/slide" Target="slides/slide189.xml"/><Relationship Id="rId200" Type="http://schemas.openxmlformats.org/officeDocument/2006/relationships/slide" Target="slides/slide193.xml"/><Relationship Id="rId16" Type="http://schemas.openxmlformats.org/officeDocument/2006/relationships/slide" Target="slides/slide9.xml"/><Relationship Id="rId37" Type="http://schemas.openxmlformats.org/officeDocument/2006/relationships/slide" Target="slides/slide30.xml"/><Relationship Id="rId58" Type="http://schemas.openxmlformats.org/officeDocument/2006/relationships/slide" Target="slides/slide51.xml"/><Relationship Id="rId79" Type="http://schemas.openxmlformats.org/officeDocument/2006/relationships/slide" Target="slides/slide72.xml"/><Relationship Id="rId102" Type="http://schemas.openxmlformats.org/officeDocument/2006/relationships/slide" Target="slides/slide95.xml"/><Relationship Id="rId123" Type="http://schemas.openxmlformats.org/officeDocument/2006/relationships/slide" Target="slides/slide116.xml"/><Relationship Id="rId144" Type="http://schemas.openxmlformats.org/officeDocument/2006/relationships/slide" Target="slides/slide137.xml"/><Relationship Id="rId90" Type="http://schemas.openxmlformats.org/officeDocument/2006/relationships/slide" Target="slides/slide83.xml"/><Relationship Id="rId165" Type="http://schemas.openxmlformats.org/officeDocument/2006/relationships/slide" Target="slides/slide158.xml"/><Relationship Id="rId186" Type="http://schemas.openxmlformats.org/officeDocument/2006/relationships/slide" Target="slides/slide179.xml"/><Relationship Id="rId211" Type="http://schemas.openxmlformats.org/officeDocument/2006/relationships/presProps" Target="presProps.xml"/><Relationship Id="rId27" Type="http://schemas.openxmlformats.org/officeDocument/2006/relationships/slide" Target="slides/slide20.xml"/><Relationship Id="rId48" Type="http://schemas.openxmlformats.org/officeDocument/2006/relationships/slide" Target="slides/slide41.xml"/><Relationship Id="rId69" Type="http://schemas.openxmlformats.org/officeDocument/2006/relationships/slide" Target="slides/slide62.xml"/><Relationship Id="rId113" Type="http://schemas.openxmlformats.org/officeDocument/2006/relationships/slide" Target="slides/slide106.xml"/><Relationship Id="rId134" Type="http://schemas.openxmlformats.org/officeDocument/2006/relationships/slide" Target="slides/slide127.xml"/><Relationship Id="rId80" Type="http://schemas.openxmlformats.org/officeDocument/2006/relationships/slide" Target="slides/slide73.xml"/><Relationship Id="rId155" Type="http://schemas.openxmlformats.org/officeDocument/2006/relationships/slide" Target="slides/slide148.xml"/><Relationship Id="rId176" Type="http://schemas.openxmlformats.org/officeDocument/2006/relationships/slide" Target="slides/slide169.xml"/><Relationship Id="rId197" Type="http://schemas.openxmlformats.org/officeDocument/2006/relationships/slide" Target="slides/slide190.xml"/><Relationship Id="rId201" Type="http://schemas.openxmlformats.org/officeDocument/2006/relationships/slide" Target="slides/slide194.xml"/><Relationship Id="rId17" Type="http://schemas.openxmlformats.org/officeDocument/2006/relationships/slide" Target="slides/slide10.xml"/><Relationship Id="rId38" Type="http://schemas.openxmlformats.org/officeDocument/2006/relationships/slide" Target="slides/slide31.xml"/><Relationship Id="rId59" Type="http://schemas.openxmlformats.org/officeDocument/2006/relationships/slide" Target="slides/slide52.xml"/><Relationship Id="rId103" Type="http://schemas.openxmlformats.org/officeDocument/2006/relationships/slide" Target="slides/slide96.xml"/><Relationship Id="rId124" Type="http://schemas.openxmlformats.org/officeDocument/2006/relationships/slide" Target="slides/slide117.xml"/><Relationship Id="rId70" Type="http://schemas.openxmlformats.org/officeDocument/2006/relationships/slide" Target="slides/slide63.xml"/><Relationship Id="rId91" Type="http://schemas.openxmlformats.org/officeDocument/2006/relationships/slide" Target="slides/slide84.xml"/><Relationship Id="rId145" Type="http://schemas.openxmlformats.org/officeDocument/2006/relationships/slide" Target="slides/slide138.xml"/><Relationship Id="rId166" Type="http://schemas.openxmlformats.org/officeDocument/2006/relationships/slide" Target="slides/slide159.xml"/><Relationship Id="rId187" Type="http://schemas.openxmlformats.org/officeDocument/2006/relationships/slide" Target="slides/slide180.xml"/><Relationship Id="rId1" Type="http://schemas.openxmlformats.org/officeDocument/2006/relationships/slideMaster" Target="slideMasters/slideMaster1.xml"/><Relationship Id="rId212" Type="http://schemas.openxmlformats.org/officeDocument/2006/relationships/viewProps" Target="viewProps.xml"/><Relationship Id="rId28" Type="http://schemas.openxmlformats.org/officeDocument/2006/relationships/slide" Target="slides/slide21.xml"/><Relationship Id="rId49" Type="http://schemas.openxmlformats.org/officeDocument/2006/relationships/slide" Target="slides/slide42.xml"/><Relationship Id="rId114" Type="http://schemas.openxmlformats.org/officeDocument/2006/relationships/slide" Target="slides/slide107.xml"/><Relationship Id="rId60" Type="http://schemas.openxmlformats.org/officeDocument/2006/relationships/slide" Target="slides/slide53.xml"/><Relationship Id="rId81" Type="http://schemas.openxmlformats.org/officeDocument/2006/relationships/slide" Target="slides/slide74.xml"/><Relationship Id="rId135" Type="http://schemas.openxmlformats.org/officeDocument/2006/relationships/slide" Target="slides/slide128.xml"/><Relationship Id="rId156" Type="http://schemas.openxmlformats.org/officeDocument/2006/relationships/slide" Target="slides/slide149.xml"/><Relationship Id="rId177" Type="http://schemas.openxmlformats.org/officeDocument/2006/relationships/slide" Target="slides/slide170.xml"/><Relationship Id="rId198" Type="http://schemas.openxmlformats.org/officeDocument/2006/relationships/slide" Target="slides/slide191.xml"/><Relationship Id="rId202" Type="http://schemas.openxmlformats.org/officeDocument/2006/relationships/slide" Target="slides/slide195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50" Type="http://schemas.openxmlformats.org/officeDocument/2006/relationships/slide" Target="slides/slide43.xml"/><Relationship Id="rId104" Type="http://schemas.openxmlformats.org/officeDocument/2006/relationships/slide" Target="slides/slide97.xml"/><Relationship Id="rId125" Type="http://schemas.openxmlformats.org/officeDocument/2006/relationships/slide" Target="slides/slide118.xml"/><Relationship Id="rId146" Type="http://schemas.openxmlformats.org/officeDocument/2006/relationships/slide" Target="slides/slide139.xml"/><Relationship Id="rId167" Type="http://schemas.openxmlformats.org/officeDocument/2006/relationships/slide" Target="slides/slide160.xml"/><Relationship Id="rId188" Type="http://schemas.openxmlformats.org/officeDocument/2006/relationships/slide" Target="slides/slide181.xml"/><Relationship Id="rId71" Type="http://schemas.openxmlformats.org/officeDocument/2006/relationships/slide" Target="slides/slide64.xml"/><Relationship Id="rId92" Type="http://schemas.openxmlformats.org/officeDocument/2006/relationships/slide" Target="slides/slide85.xml"/><Relationship Id="rId21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40" Type="http://schemas.openxmlformats.org/officeDocument/2006/relationships/slide" Target="slides/slide33.xml"/><Relationship Id="rId115" Type="http://schemas.openxmlformats.org/officeDocument/2006/relationships/slide" Target="slides/slide108.xml"/><Relationship Id="rId136" Type="http://schemas.openxmlformats.org/officeDocument/2006/relationships/slide" Target="slides/slide129.xml"/><Relationship Id="rId157" Type="http://schemas.openxmlformats.org/officeDocument/2006/relationships/slide" Target="slides/slide150.xml"/><Relationship Id="rId178" Type="http://schemas.openxmlformats.org/officeDocument/2006/relationships/slide" Target="slides/slide171.xml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199" Type="http://schemas.openxmlformats.org/officeDocument/2006/relationships/slide" Target="slides/slide192.xml"/><Relationship Id="rId203" Type="http://schemas.openxmlformats.org/officeDocument/2006/relationships/slide" Target="slides/slide196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/Users/el1goluj/Documents/ZURICH/PROJECTS/UPMEM/upmem-workloads/Microbenchmarks/AI/ai_output-2021-03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Pipeline/pipeline_output_2021-03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Pipeline/pipeline_output_2021-03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Pipeline/pipeline_output_2021-03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Pipeline/pipeline_output_2021-03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Pipeline/pipeline_output_2021-03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Pipeline/pipeline_output_2021-03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Pipeline/pipeline_output_2021-03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Pipeline/pipeline_output_2021-03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Pipeline/pipeline_output_2021-03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Pipeline/pipeline_output_2021-03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Comparison-results-2021-06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Pipeline/pipeline_output_2021-03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Pipeline/pipeline_output_2021-03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Pipeline/pipeline_output_2021-03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Pipeline/pipeline_output_2021-03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Pipeline/pipeline_output_2021-03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Pipeline/pipeline_output_2021-03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STREAM/stream_output-2021-03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STREAM/stream_output-2021-03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STREAM/stream_output-2021-03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MRAM-latency/mram_output-2021-03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Comparison-results-2021-06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MRAM-latency/mram_output-2021-03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MRAM-latency/mram_output-2021-03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MRAM-latency/mram_output-2021-03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MRAM-latency/mram_output-2021-03.xlsx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MRAM-latency/mram_output-2021-03.xlsx" TargetMode="External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MRAM-latency/mram_output-2021-03.xlsx" TargetMode="External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MRAM-latency/mram_output-2021-03.xlsx" TargetMode="External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MRAM-latency/mram_output-2021-03.xlsx" TargetMode="External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MRAM-latency/mram_output-2021-03.xlsx" TargetMode="External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STREAM/stream_output-2021-03.xlsx" TargetMode="External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Comparison-results-2021-06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4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STREAM/stream_output-2021-03.xlsx" TargetMode="External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STREAM/stream_output-2021-03.xlsx" TargetMode="External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STRIDED/strided_output-2021-03.xlsx" TargetMode="External"/><Relationship Id="rId2" Type="http://schemas.microsoft.com/office/2011/relationships/chartColorStyle" Target="colors41.xml"/><Relationship Id="rId1" Type="http://schemas.microsoft.com/office/2011/relationships/chartStyle" Target="style41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STRIDED/strided_output-2021-03.xlsx" TargetMode="External"/><Relationship Id="rId2" Type="http://schemas.microsoft.com/office/2011/relationships/chartColorStyle" Target="colors42.xml"/><Relationship Id="rId1" Type="http://schemas.microsoft.com/office/2011/relationships/chartStyle" Target="style42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STRIDED/strided_output-2021-03.xlsx" TargetMode="External"/><Relationship Id="rId2" Type="http://schemas.microsoft.com/office/2011/relationships/chartColorStyle" Target="colors43.xml"/><Relationship Id="rId1" Type="http://schemas.microsoft.com/office/2011/relationships/chartStyle" Target="style43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STRIDED/strided_output-2021-03.xlsx" TargetMode="External"/><Relationship Id="rId2" Type="http://schemas.microsoft.com/office/2011/relationships/chartColorStyle" Target="colors44.xml"/><Relationship Id="rId1" Type="http://schemas.microsoft.com/office/2011/relationships/chartStyle" Target="style44.xml"/><Relationship Id="rId4" Type="http://schemas.openxmlformats.org/officeDocument/2006/relationships/chartUserShapes" Target="../drawings/drawing5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STRIDED/strided_output-2021-03.xlsx" TargetMode="External"/><Relationship Id="rId2" Type="http://schemas.microsoft.com/office/2011/relationships/chartColorStyle" Target="colors45.xml"/><Relationship Id="rId1" Type="http://schemas.microsoft.com/office/2011/relationships/chartStyle" Target="style45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STRIDED/strided_output-2021-03.xlsx" TargetMode="External"/><Relationship Id="rId2" Type="http://schemas.microsoft.com/office/2011/relationships/chartColorStyle" Target="colors46.xml"/><Relationship Id="rId1" Type="http://schemas.microsoft.com/office/2011/relationships/chartStyle" Target="style46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STRIDED/strided_output-2021-03.xlsx" TargetMode="External"/><Relationship Id="rId2" Type="http://schemas.microsoft.com/office/2011/relationships/chartColorStyle" Target="colors47.xml"/><Relationship Id="rId1" Type="http://schemas.microsoft.com/office/2011/relationships/chartStyle" Target="style47.xm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STRIDED/strided_output-2021-03.xlsx" TargetMode="External"/><Relationship Id="rId2" Type="http://schemas.microsoft.com/office/2011/relationships/chartColorStyle" Target="colors48.xml"/><Relationship Id="rId1" Type="http://schemas.microsoft.com/office/2011/relationships/chartStyle" Target="style48.xml"/><Relationship Id="rId4" Type="http://schemas.openxmlformats.org/officeDocument/2006/relationships/chartUserShapes" Target="../drawings/drawing6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CPU-DPU/cpudpu_output-2021-0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STRIDED/strided_output-2021-03.xlsx" TargetMode="External"/><Relationship Id="rId2" Type="http://schemas.microsoft.com/office/2011/relationships/chartColorStyle" Target="colors49.xml"/><Relationship Id="rId1" Type="http://schemas.microsoft.com/office/2011/relationships/chartStyle" Target="style49.xml"/></Relationships>
</file>

<file path=ppt/charts/_rels/chart5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STRIDED/strided_output-2021-03.xlsx" TargetMode="External"/><Relationship Id="rId2" Type="http://schemas.microsoft.com/office/2011/relationships/chartColorStyle" Target="colors50.xml"/><Relationship Id="rId1" Type="http://schemas.microsoft.com/office/2011/relationships/chartStyle" Target="style50.xml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STRIDED/strided_output-2021-03.xlsx" TargetMode="External"/><Relationship Id="rId2" Type="http://schemas.microsoft.com/office/2011/relationships/chartColorStyle" Target="colors51.xml"/><Relationship Id="rId1" Type="http://schemas.microsoft.com/office/2011/relationships/chartStyle" Target="style51.xml"/></Relationships>
</file>

<file path=ppt/charts/_rels/chart5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STRIDED/strided_output-2021-03.xlsx" TargetMode="External"/><Relationship Id="rId2" Type="http://schemas.microsoft.com/office/2011/relationships/chartColorStyle" Target="colors52.xml"/><Relationship Id="rId1" Type="http://schemas.microsoft.com/office/2011/relationships/chartStyle" Target="style52.xml"/><Relationship Id="rId4" Type="http://schemas.openxmlformats.org/officeDocument/2006/relationships/chartUserShapes" Target="../drawings/drawing7.xml"/></Relationships>
</file>

<file path=ppt/charts/_rels/chart5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STRIDED/strided_output-2021-03.xlsx" TargetMode="External"/><Relationship Id="rId2" Type="http://schemas.microsoft.com/office/2011/relationships/chartColorStyle" Target="colors53.xml"/><Relationship Id="rId1" Type="http://schemas.microsoft.com/office/2011/relationships/chartStyle" Target="style53.xml"/></Relationships>
</file>

<file path=ppt/charts/_rels/chart5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STRIDED/strided_output-2021-03.xlsx" TargetMode="External"/><Relationship Id="rId2" Type="http://schemas.microsoft.com/office/2011/relationships/chartColorStyle" Target="colors54.xml"/><Relationship Id="rId1" Type="http://schemas.microsoft.com/office/2011/relationships/chartStyle" Target="style54.xml"/></Relationships>
</file>

<file path=ppt/charts/_rels/chart5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STRIDED/strided_output-2021-03.xlsx" TargetMode="External"/><Relationship Id="rId2" Type="http://schemas.microsoft.com/office/2011/relationships/chartColorStyle" Target="colors55.xml"/><Relationship Id="rId1" Type="http://schemas.microsoft.com/office/2011/relationships/chartStyle" Target="style55.xml"/></Relationships>
</file>

<file path=ppt/charts/_rels/chart5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STRIDED/strided_output-2021-03.xlsx" TargetMode="External"/><Relationship Id="rId2" Type="http://schemas.microsoft.com/office/2011/relationships/chartColorStyle" Target="colors56.xml"/><Relationship Id="rId1" Type="http://schemas.microsoft.com/office/2011/relationships/chartStyle" Target="style56.xml"/><Relationship Id="rId4" Type="http://schemas.openxmlformats.org/officeDocument/2006/relationships/chartUserShapes" Target="../drawings/drawing8.xml"/></Relationships>
</file>

<file path=ppt/charts/_rels/chart5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/Users/el1goluj/Documents/ZURICH/PROJECTS/UPMEM/upmem-workloads/Microbenchmarks/AI/ai_output-2021-03.xlsx" TargetMode="External"/></Relationships>
</file>

<file path=ppt/charts/_rels/chart5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roofline.xlsx" TargetMode="External"/><Relationship Id="rId2" Type="http://schemas.microsoft.com/office/2011/relationships/chartColorStyle" Target="colors57.xml"/><Relationship Id="rId1" Type="http://schemas.microsoft.com/office/2011/relationships/chartStyle" Target="style57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CPU-DPU/cpudpu_output-2021-03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Benchmark-results-speedup-2021-06.xlsx" TargetMode="External"/><Relationship Id="rId2" Type="http://schemas.microsoft.com/office/2011/relationships/chartColorStyle" Target="colors58.xml"/><Relationship Id="rId1" Type="http://schemas.microsoft.com/office/2011/relationships/chartStyle" Target="style58.xml"/></Relationships>
</file>

<file path=ppt/charts/_rels/chart6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Benchmark-results-speedup-2021-06.xlsx" TargetMode="External"/><Relationship Id="rId2" Type="http://schemas.microsoft.com/office/2011/relationships/chartColorStyle" Target="colors59.xml"/><Relationship Id="rId1" Type="http://schemas.microsoft.com/office/2011/relationships/chartStyle" Target="style59.xml"/></Relationships>
</file>

<file path=ppt/charts/_rels/chart6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Benchmark-results-speedup-2021-06.xlsx" TargetMode="External"/><Relationship Id="rId2" Type="http://schemas.microsoft.com/office/2011/relationships/chartColorStyle" Target="colors60.xml"/><Relationship Id="rId1" Type="http://schemas.microsoft.com/office/2011/relationships/chartStyle" Target="style60.xml"/></Relationships>
</file>

<file path=ppt/charts/_rels/chart6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Benchmark-results-speedup-2021-06.xlsx" TargetMode="External"/><Relationship Id="rId2" Type="http://schemas.microsoft.com/office/2011/relationships/chartColorStyle" Target="colors61.xml"/><Relationship Id="rId1" Type="http://schemas.microsoft.com/office/2011/relationships/chartStyle" Target="style61.xml"/></Relationships>
</file>

<file path=ppt/charts/_rels/chart6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Benchmark-results-speedup-2021-06.xlsx" TargetMode="External"/><Relationship Id="rId2" Type="http://schemas.microsoft.com/office/2011/relationships/chartColorStyle" Target="colors62.xml"/><Relationship Id="rId1" Type="http://schemas.microsoft.com/office/2011/relationships/chartStyle" Target="style62.xml"/></Relationships>
</file>

<file path=ppt/charts/_rels/chart6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Benchmark-results-speedup-2021-06.xlsx" TargetMode="External"/><Relationship Id="rId2" Type="http://schemas.microsoft.com/office/2011/relationships/chartColorStyle" Target="colors63.xml"/><Relationship Id="rId1" Type="http://schemas.microsoft.com/office/2011/relationships/chartStyle" Target="style63.xml"/></Relationships>
</file>

<file path=ppt/charts/_rels/chart6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Benchmark-results-speedup-2021-06.xlsx" TargetMode="External"/><Relationship Id="rId2" Type="http://schemas.microsoft.com/office/2011/relationships/chartColorStyle" Target="colors64.xml"/><Relationship Id="rId1" Type="http://schemas.microsoft.com/office/2011/relationships/chartStyle" Target="style64.xml"/></Relationships>
</file>

<file path=ppt/charts/_rels/chart6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Comparison-results-2021-06.xlsx" TargetMode="External"/><Relationship Id="rId2" Type="http://schemas.microsoft.com/office/2011/relationships/chartColorStyle" Target="colors65.xml"/><Relationship Id="rId1" Type="http://schemas.microsoft.com/office/2011/relationships/chartStyle" Target="style65.xml"/><Relationship Id="rId4" Type="http://schemas.openxmlformats.org/officeDocument/2006/relationships/chartUserShapes" Target="../drawings/drawing10.xml"/></Relationships>
</file>

<file path=ppt/charts/_rels/chart6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Comparison-results-2021-06.xlsx" TargetMode="External"/><Relationship Id="rId2" Type="http://schemas.microsoft.com/office/2011/relationships/chartColorStyle" Target="colors66.xml"/><Relationship Id="rId1" Type="http://schemas.microsoft.com/office/2011/relationships/chartStyle" Target="style66.xml"/><Relationship Id="rId4" Type="http://schemas.openxmlformats.org/officeDocument/2006/relationships/chartUserShapes" Target="../drawings/drawing11.xml"/></Relationships>
</file>

<file path=ppt/charts/_rels/chart6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Comparison-results-2021-06.xlsx" TargetMode="External"/><Relationship Id="rId2" Type="http://schemas.microsoft.com/office/2011/relationships/chartColorStyle" Target="colors67.xml"/><Relationship Id="rId1" Type="http://schemas.microsoft.com/office/2011/relationships/chartStyle" Target="style67.xml"/><Relationship Id="rId4" Type="http://schemas.openxmlformats.org/officeDocument/2006/relationships/chartUserShapes" Target="../drawings/drawing1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CPU-DPU/cpudpu_output-2021-03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Comparison-results-2021-06.xlsx" TargetMode="External"/><Relationship Id="rId2" Type="http://schemas.microsoft.com/office/2011/relationships/chartColorStyle" Target="colors68.xml"/><Relationship Id="rId1" Type="http://schemas.microsoft.com/office/2011/relationships/chartStyle" Target="style68.xml"/><Relationship Id="rId4" Type="http://schemas.openxmlformats.org/officeDocument/2006/relationships/chartUserShapes" Target="../drawings/drawing13.xml"/></Relationships>
</file>

<file path=ppt/charts/_rels/chart7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Comparison-results-2021-06.xlsx" TargetMode="External"/><Relationship Id="rId2" Type="http://schemas.microsoft.com/office/2011/relationships/chartColorStyle" Target="colors69.xml"/><Relationship Id="rId1" Type="http://schemas.microsoft.com/office/2011/relationships/chartStyle" Target="style69.xml"/><Relationship Id="rId4" Type="http://schemas.openxmlformats.org/officeDocument/2006/relationships/chartUserShapes" Target="../drawings/drawing14.xml"/></Relationships>
</file>

<file path=ppt/charts/_rels/chart7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5.xml"/><Relationship Id="rId1" Type="http://schemas.openxmlformats.org/officeDocument/2006/relationships/oleObject" Target="file:////Users/el1goluj/Documents/ZURICH/PROJECTS/UPMEM/upmem-workloads/Microbenchmarks/AI/ai_output-2021-03.xlsx" TargetMode="External"/></Relationships>
</file>

<file path=ppt/charts/_rels/chart7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Comparison-results-2021-06.xlsx" TargetMode="External"/><Relationship Id="rId2" Type="http://schemas.microsoft.com/office/2011/relationships/chartColorStyle" Target="colors70.xml"/><Relationship Id="rId1" Type="http://schemas.microsoft.com/office/2011/relationships/chartStyle" Target="style70.xml"/><Relationship Id="rId4" Type="http://schemas.openxmlformats.org/officeDocument/2006/relationships/chartUserShapes" Target="../drawings/drawing16.xml"/></Relationships>
</file>

<file path=ppt/charts/_rels/chart7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Comparison-results-2021-06.xlsx" TargetMode="External"/><Relationship Id="rId2" Type="http://schemas.microsoft.com/office/2011/relationships/chartColorStyle" Target="colors71.xml"/><Relationship Id="rId1" Type="http://schemas.microsoft.com/office/2011/relationships/chartStyle" Target="style71.xml"/><Relationship Id="rId4" Type="http://schemas.openxmlformats.org/officeDocument/2006/relationships/chartUserShapes" Target="../drawings/drawing1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Pipeline/pipeline_output_2021-03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l1goluj/Documents/ZURICH/PROJECTS/UPMEM/upmem-workloads/Microbenchmarks/Pipeline/pipeline_output_2021-03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305042735042736"/>
          <c:y val="3.4725185185185185E-2"/>
          <c:w val="0.80509358974358969"/>
          <c:h val="0.68869192724792083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15"/>
            <c:spPr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dLbls>
            <c:dLbl>
              <c:idx val="0"/>
              <c:tx>
                <c:strRef>
                  <c:f>'/Users/el1goluj/Documents/ZURICH/PROJECTS/UPMEM/upmem-workloads/Microbenchmarks/AI/[ai_output.xlsx]ai_output (4)'!$J$2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{8EC1B27B-9A07-AF4A-BF21-DE8C5B82FFC6}</c15:txfldGUID>
                      <c15:f>'/Users/el1goluj/Documents/ZURICH/PROJECTS/UPMEM/upmem-workloads/Microbenchmarks/AI/[ai_output.xlsx]ai_output (4)'!$J$2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0-FF8B-5F4C-8BBF-ED4DE736661E}"/>
                </c:ext>
              </c:extLst>
            </c:dLbl>
            <c:dLbl>
              <c:idx val="1"/>
              <c:tx>
                <c:strRef>
                  <c:f>'/Users/el1goluj/Documents/ZURICH/PROJECTS/UPMEM/upmem-workloads/Microbenchmarks/AI/[ai_output.xlsx]ai_output (4)'!$J$3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{29E4DD5F-BCD5-E342-BA30-449EB42582F6}</c15:txfldGUID>
                      <c15:f>'/Users/el1goluj/Documents/ZURICH/PROJECTS/UPMEM/upmem-workloads/Microbenchmarks/AI/[ai_output.xlsx]ai_output (4)'!$J$3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1-FF8B-5F4C-8BBF-ED4DE736661E}"/>
                </c:ext>
              </c:extLst>
            </c:dLbl>
            <c:dLbl>
              <c:idx val="2"/>
              <c:tx>
                <c:strRef>
                  <c:f>'/Users/el1goluj/Documents/ZURICH/PROJECTS/UPMEM/upmem-workloads/Microbenchmarks/AI/[ai_output.xlsx]ai_output (4)'!$J$4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{C62EB3E8-0124-EE45-837B-04FD50E6A885}</c15:txfldGUID>
                      <c15:f>'/Users/el1goluj/Documents/ZURICH/PROJECTS/UPMEM/upmem-workloads/Microbenchmarks/AI/[ai_output.xlsx]ai_output (4)'!$J$4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2-FF8B-5F4C-8BBF-ED4DE736661E}"/>
                </c:ext>
              </c:extLst>
            </c:dLbl>
            <c:dLbl>
              <c:idx val="3"/>
              <c:tx>
                <c:strRef>
                  <c:f>'/Users/el1goluj/Documents/ZURICH/PROJECTS/UPMEM/upmem-workloads/Microbenchmarks/AI/[ai_output.xlsx]ai_output (4)'!$J$5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{AFF135E0-3C4E-BB47-BCE7-5D1278467E30}</c15:txfldGUID>
                      <c15:f>'/Users/el1goluj/Documents/ZURICH/PROJECTS/UPMEM/upmem-workloads/Microbenchmarks/AI/[ai_output.xlsx]ai_output (4)'!$J$5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3-FF8B-5F4C-8BBF-ED4DE736661E}"/>
                </c:ext>
              </c:extLst>
            </c:dLbl>
            <c:dLbl>
              <c:idx val="4"/>
              <c:tx>
                <c:strRef>
                  <c:f>'/Users/el1goluj/Documents/ZURICH/PROJECTS/UPMEM/upmem-workloads/Microbenchmarks/AI/[ai_output.xlsx]ai_output (4)'!$J$6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{62F41F40-B84E-3949-B36B-05D1D7D19F41}</c15:txfldGUID>
                      <c15:f>'/Users/el1goluj/Documents/ZURICH/PROJECTS/UPMEM/upmem-workloads/Microbenchmarks/AI/[ai_output.xlsx]ai_output (4)'!$J$6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4-FF8B-5F4C-8BBF-ED4DE736661E}"/>
                </c:ext>
              </c:extLst>
            </c:dLbl>
            <c:dLbl>
              <c:idx val="5"/>
              <c:tx>
                <c:strRef>
                  <c:f>'/Users/el1goluj/Documents/ZURICH/PROJECTS/UPMEM/upmem-workloads/Microbenchmarks/AI/[ai_output.xlsx]ai_output (4)'!$J$7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{CF48F30D-38FB-ED46-A22F-6A25D349A496}</c15:txfldGUID>
                      <c15:f>'/Users/el1goluj/Documents/ZURICH/PROJECTS/UPMEM/upmem-workloads/Microbenchmarks/AI/[ai_output.xlsx]ai_output (4)'!$J$7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5-FF8B-5F4C-8BBF-ED4DE736661E}"/>
                </c:ext>
              </c:extLst>
            </c:dLbl>
            <c:dLbl>
              <c:idx val="6"/>
              <c:tx>
                <c:strRef>
                  <c:f>'/Users/el1goluj/Documents/ZURICH/PROJECTS/UPMEM/upmem-workloads/Microbenchmarks/AI/[ai_output.xlsx]ai_output (4)'!$J$8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{A2B391A5-1C85-0442-90E2-09C157D8D67F}</c15:txfldGUID>
                      <c15:f>'/Users/el1goluj/Documents/ZURICH/PROJECTS/UPMEM/upmem-workloads/Microbenchmarks/AI/[ai_output.xlsx]ai_output (4)'!$J$8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6-FF8B-5F4C-8BBF-ED4DE736661E}"/>
                </c:ext>
              </c:extLst>
            </c:dLbl>
            <c:dLbl>
              <c:idx val="7"/>
              <c:tx>
                <c:strRef>
                  <c:f>'/Users/el1goluj/Documents/ZURICH/PROJECTS/UPMEM/upmem-workloads/Microbenchmarks/AI/[ai_output.xlsx]ai_output (4)'!$J$9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{BBE7E388-375C-F14C-88F4-2908817A613B}</c15:txfldGUID>
                      <c15:f>'/Users/el1goluj/Documents/ZURICH/PROJECTS/UPMEM/upmem-workloads/Microbenchmarks/AI/[ai_output.xlsx]ai_output (4)'!$J$9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7-FF8B-5F4C-8BBF-ED4DE736661E}"/>
                </c:ext>
              </c:extLst>
            </c:dLbl>
            <c:dLbl>
              <c:idx val="8"/>
              <c:tx>
                <c:strRef>
                  <c:f>'/Users/el1goluj/Documents/ZURICH/PROJECTS/UPMEM/upmem-workloads/Microbenchmarks/AI/[ai_output.xlsx]ai_output (4)'!$J$10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{62154EBE-B21F-8348-8EE0-78A9E8EDBE23}</c15:txfldGUID>
                      <c15:f>'/Users/el1goluj/Documents/ZURICH/PROJECTS/UPMEM/upmem-workloads/Microbenchmarks/AI/[ai_output.xlsx]ai_output (4)'!$J$10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8-FF8B-5F4C-8BBF-ED4DE736661E}"/>
                </c:ext>
              </c:extLst>
            </c:dLbl>
            <c:dLbl>
              <c:idx val="9"/>
              <c:tx>
                <c:strRef>
                  <c:f>'/Users/el1goluj/Documents/ZURICH/PROJECTS/UPMEM/upmem-workloads/Microbenchmarks/AI/[ai_output.xlsx]ai_output (4)'!$J$11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{3C602D4F-1739-C947-BC18-C939F01B7220}</c15:txfldGUID>
                      <c15:f>'/Users/el1goluj/Documents/ZURICH/PROJECTS/UPMEM/upmem-workloads/Microbenchmarks/AI/[ai_output.xlsx]ai_output (4)'!$J$11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9-FF8B-5F4C-8BBF-ED4DE736661E}"/>
                </c:ext>
              </c:extLst>
            </c:dLbl>
            <c:dLbl>
              <c:idx val="10"/>
              <c:tx>
                <c:strRef>
                  <c:f>'/Users/el1goluj/Documents/ZURICH/PROJECTS/UPMEM/upmem-workloads/Microbenchmarks/AI/[ai_output.xlsx]ai_output (4)'!$J$12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{D84ACC09-4F53-4B49-B7AA-A7977BF965FD}</c15:txfldGUID>
                      <c15:f>'/Users/el1goluj/Documents/ZURICH/PROJECTS/UPMEM/upmem-workloads/Microbenchmarks/AI/[ai_output.xlsx]ai_output (4)'!$J$12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A-FF8B-5F4C-8BBF-ED4DE736661E}"/>
                </c:ext>
              </c:extLst>
            </c:dLbl>
            <c:dLbl>
              <c:idx val="11"/>
              <c:tx>
                <c:strRef>
                  <c:f>'/Users/el1goluj/Documents/ZURICH/PROJECTS/UPMEM/upmem-workloads/Microbenchmarks/AI/[ai_output.xlsx]ai_output (4)'!$J$13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{0AD83E23-F12E-9243-B746-D884E294ABC2}</c15:txfldGUID>
                      <c15:f>'/Users/el1goluj/Documents/ZURICH/PROJECTS/UPMEM/upmem-workloads/Microbenchmarks/AI/[ai_output.xlsx]ai_output (4)'!$J$13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B-FF8B-5F4C-8BBF-ED4DE736661E}"/>
                </c:ext>
              </c:extLst>
            </c:dLbl>
            <c:dLbl>
              <c:idx val="12"/>
              <c:tx>
                <c:strRef>
                  <c:f>'/Users/el1goluj/Documents/ZURICH/PROJECTS/UPMEM/upmem-workloads/Microbenchmarks/AI/[ai_output.xlsx]ai_output (4)'!$J$14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{9D7F689B-77B1-FF41-8434-4F1C43813F9E}</c15:txfldGUID>
                      <c15:f>'/Users/el1goluj/Documents/ZURICH/PROJECTS/UPMEM/upmem-workloads/Microbenchmarks/AI/[ai_output.xlsx]ai_output (4)'!$J$14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C-FF8B-5F4C-8BBF-ED4DE736661E}"/>
                </c:ext>
              </c:extLst>
            </c:dLbl>
            <c:dLbl>
              <c:idx val="13"/>
              <c:tx>
                <c:strRef>
                  <c:f>'/Users/el1goluj/Documents/ZURICH/PROJECTS/UPMEM/upmem-workloads/Microbenchmarks/AI/[ai_output.xlsx]ai_output (4)'!$J$15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{A0EBC2E0-1241-DB4F-8C4F-2F9EF350C56F}</c15:txfldGUID>
                      <c15:f>'/Users/el1goluj/Documents/ZURICH/PROJECTS/UPMEM/upmem-workloads/Microbenchmarks/AI/[ai_output.xlsx]ai_output (4)'!$J$15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D-FF8B-5F4C-8BBF-ED4DE736661E}"/>
                </c:ext>
              </c:extLst>
            </c:dLbl>
            <c:dLbl>
              <c:idx val="14"/>
              <c:tx>
                <c:strRef>
                  <c:f>'/Users/el1goluj/Documents/ZURICH/PROJECTS/UPMEM/upmem-workloads/Microbenchmarks/AI/[ai_output.xlsx]ai_output (4)'!$J$16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{29675D5C-B1B6-4544-B53F-2D72BAB7F9F6}</c15:txfldGUID>
                      <c15:f>'/Users/el1goluj/Documents/ZURICH/PROJECTS/UPMEM/upmem-workloads/Microbenchmarks/AI/[ai_output.xlsx]ai_output (4)'!$J$16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E-FF8B-5F4C-8BBF-ED4DE736661E}"/>
                </c:ext>
              </c:extLst>
            </c:dLbl>
            <c:dLbl>
              <c:idx val="15"/>
              <c:tx>
                <c:strRef>
                  <c:f>'/Users/el1goluj/Documents/ZURICH/PROJECTS/UPMEM/upmem-workloads/Microbenchmarks/AI/[ai_output.xlsx]ai_output (4)'!$J$17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{E4A6391A-A7D0-E448-AEFC-EB43AF825FD3}</c15:txfldGUID>
                      <c15:f>'/Users/el1goluj/Documents/ZURICH/PROJECTS/UPMEM/upmem-workloads/Microbenchmarks/AI/[ai_output.xlsx]ai_output (4)'!$J$17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F-FF8B-5F4C-8BBF-ED4DE736661E}"/>
                </c:ext>
              </c:extLst>
            </c:dLbl>
            <c:dLbl>
              <c:idx val="16"/>
              <c:tx>
                <c:strRef>
                  <c:f>'/Users/el1goluj/Documents/ZURICH/PROJECTS/UPMEM/upmem-workloads/Microbenchmarks/AI/[ai_output.xlsx]ai_output (4)'!$J$18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{0F4A1458-2D83-244F-9DF0-9DDC183BD8F7}</c15:txfldGUID>
                      <c15:f>'/Users/el1goluj/Documents/ZURICH/PROJECTS/UPMEM/upmem-workloads/Microbenchmarks/AI/[ai_output.xlsx]ai_output (4)'!$J$18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0-FF8B-5F4C-8BBF-ED4DE736661E}"/>
                </c:ext>
              </c:extLst>
            </c:dLbl>
            <c:dLbl>
              <c:idx val="17"/>
              <c:tx>
                <c:strRef>
                  <c:f>'/Users/el1goluj/Documents/ZURICH/PROJECTS/UPMEM/upmem-workloads/Microbenchmarks/AI/[ai_output.xlsx]ai_output (4)'!$J$19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{31C2CAAC-9CF6-7242-8368-13035AD984FA}</c15:txfldGUID>
                      <c15:f>'/Users/el1goluj/Documents/ZURICH/PROJECTS/UPMEM/upmem-workloads/Microbenchmarks/AI/[ai_output.xlsx]ai_output (4)'!$J$19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1-FF8B-5F4C-8BBF-ED4DE736661E}"/>
                </c:ext>
              </c:extLst>
            </c:dLbl>
            <c:dLbl>
              <c:idx val="18"/>
              <c:tx>
                <c:strRef>
                  <c:f>'/Users/el1goluj/Documents/ZURICH/PROJECTS/UPMEM/upmem-workloads/Microbenchmarks/AI/[ai_output.xlsx]ai_output (4)'!$J$20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{D75448F3-B2AD-F946-BF1A-3329A9D98E02}</c15:txfldGUID>
                      <c15:f>'/Users/el1goluj/Documents/ZURICH/PROJECTS/UPMEM/upmem-workloads/Microbenchmarks/AI/[ai_output.xlsx]ai_output (4)'!$J$20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2-FF8B-5F4C-8BBF-ED4DE736661E}"/>
                </c:ext>
              </c:extLst>
            </c:dLbl>
            <c:dLbl>
              <c:idx val="19"/>
              <c:tx>
                <c:strRef>
                  <c:f>'/Users/el1goluj/Documents/ZURICH/PROJECTS/UPMEM/upmem-workloads/Microbenchmarks/AI/[ai_output.xlsx]ai_output (4)'!$J$21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{69D06008-86B7-304F-B7C7-CCDA2652250B}</c15:txfldGUID>
                      <c15:f>'/Users/el1goluj/Documents/ZURICH/PROJECTS/UPMEM/upmem-workloads/Microbenchmarks/AI/[ai_output.xlsx]ai_output (4)'!$J$21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3-FF8B-5F4C-8BBF-ED4DE736661E}"/>
                </c:ext>
              </c:extLst>
            </c:dLbl>
            <c:dLbl>
              <c:idx val="20"/>
              <c:tx>
                <c:strRef>
                  <c:f>'/Users/el1goluj/Documents/ZURICH/PROJECTS/UPMEM/upmem-workloads/Microbenchmarks/AI/[ai_output.xlsx]ai_output (4)'!$J$22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{557985FC-2C39-F94B-BB73-59672A3CC4B3}</c15:txfldGUID>
                      <c15:f>'/Users/el1goluj/Documents/ZURICH/PROJECTS/UPMEM/upmem-workloads/Microbenchmarks/AI/[ai_output.xlsx]ai_output (4)'!$J$22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4-FF8B-5F4C-8BBF-ED4DE736661E}"/>
                </c:ext>
              </c:extLst>
            </c:dLbl>
            <c:dLbl>
              <c:idx val="21"/>
              <c:tx>
                <c:strRef>
                  <c:f>'/Users/el1goluj/Documents/ZURICH/PROJECTS/UPMEM/upmem-workloads/Microbenchmarks/AI/[ai_output.xlsx]ai_output (4)'!$J$23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{88FE3684-FCA7-7842-A26B-86F44A7A8170}</c15:txfldGUID>
                      <c15:f>'/Users/el1goluj/Documents/ZURICH/PROJECTS/UPMEM/upmem-workloads/Microbenchmarks/AI/[ai_output.xlsx]ai_output (4)'!$J$23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5-FF8B-5F4C-8BBF-ED4DE736661E}"/>
                </c:ext>
              </c:extLst>
            </c:dLbl>
            <c:dLbl>
              <c:idx val="22"/>
              <c:tx>
                <c:strRef>
                  <c:f>'/Users/el1goluj/Documents/ZURICH/PROJECTS/UPMEM/upmem-workloads/Microbenchmarks/AI/[ai_output.xlsx]ai_output (4)'!$J$24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{F5011AC7-3341-CA4B-8D71-4F7395B21CF6}</c15:txfldGUID>
                      <c15:f>'/Users/el1goluj/Documents/ZURICH/PROJECTS/UPMEM/upmem-workloads/Microbenchmarks/AI/[ai_output.xlsx]ai_output (4)'!$J$24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6-FF8B-5F4C-8BBF-ED4DE736661E}"/>
                </c:ext>
              </c:extLst>
            </c:dLbl>
            <c:dLbl>
              <c:idx val="23"/>
              <c:tx>
                <c:strRef>
                  <c:f>'/Users/el1goluj/Documents/ZURICH/PROJECTS/UPMEM/upmem-workloads/Microbenchmarks/AI/[ai_output.xlsx]ai_output (4)'!$J$25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{A9B110AC-46EF-924C-AF66-B1715A1C8F3E}</c15:txfldGUID>
                      <c15:f>'/Users/el1goluj/Documents/ZURICH/PROJECTS/UPMEM/upmem-workloads/Microbenchmarks/AI/[ai_output.xlsx]ai_output (4)'!$J$25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7-FF8B-5F4C-8BBF-ED4DE736661E}"/>
                </c:ext>
              </c:extLst>
            </c:dLbl>
            <c:dLbl>
              <c:idx val="24"/>
              <c:tx>
                <c:strRef>
                  <c:f>'/Users/el1goluj/Documents/ZURICH/PROJECTS/UPMEM/upmem-workloads/Microbenchmarks/AI/[ai_output.xlsx]ai_output (4)'!$J$26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{06D2BFD8-F7D9-724A-A268-1D2109B6C4AF}</c15:txfldGUID>
                      <c15:f>'/Users/el1goluj/Documents/ZURICH/PROJECTS/UPMEM/upmem-workloads/Microbenchmarks/AI/[ai_output.xlsx]ai_output (4)'!$J$26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8-FF8B-5F4C-8BBF-ED4DE736661E}"/>
                </c:ext>
              </c:extLst>
            </c:dLbl>
            <c:dLbl>
              <c:idx val="25"/>
              <c:tx>
                <c:strRef>
                  <c:f>'/Users/el1goluj/Documents/ZURICH/PROJECTS/UPMEM/upmem-workloads/Microbenchmarks/AI/[ai_output.xlsx]ai_output (4)'!$J$27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{4D479564-5F47-7F44-A99D-BAD3517AE65F}</c15:txfldGUID>
                      <c15:f>'/Users/el1goluj/Documents/ZURICH/PROJECTS/UPMEM/upmem-workloads/Microbenchmarks/AI/[ai_output.xlsx]ai_output (4)'!$J$27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9-FF8B-5F4C-8BBF-ED4DE736661E}"/>
                </c:ext>
              </c:extLst>
            </c:dLbl>
            <c:dLbl>
              <c:idx val="26"/>
              <c:tx>
                <c:strRef>
                  <c:f>'/Users/el1goluj/Documents/ZURICH/PROJECTS/UPMEM/upmem-workloads/Microbenchmarks/AI/[ai_output.xlsx]ai_output (4)'!$J$28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{F276CDFE-86C9-0A40-BD96-2142E49FEB06}</c15:txfldGUID>
                      <c15:f>'/Users/el1goluj/Documents/ZURICH/PROJECTS/UPMEM/upmem-workloads/Microbenchmarks/AI/[ai_output.xlsx]ai_output (4)'!$J$28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A-FF8B-5F4C-8BBF-ED4DE736661E}"/>
                </c:ext>
              </c:extLst>
            </c:dLbl>
            <c:dLbl>
              <c:idx val="27"/>
              <c:tx>
                <c:strRef>
                  <c:f>'/Users/el1goluj/Documents/ZURICH/PROJECTS/UPMEM/upmem-workloads/Microbenchmarks/AI/[ai_output.xlsx]ai_output (4)'!$J$29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{83388383-EB10-3741-8827-2BCC7E3A1A5F}</c15:txfldGUID>
                      <c15:f>'/Users/el1goluj/Documents/ZURICH/PROJECTS/UPMEM/upmem-workloads/Microbenchmarks/AI/[ai_output.xlsx]ai_output (4)'!$J$29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B-FF8B-5F4C-8BBF-ED4DE736661E}"/>
                </c:ext>
              </c:extLst>
            </c:dLbl>
            <c:dLbl>
              <c:idx val="28"/>
              <c:tx>
                <c:strRef>
                  <c:f>'/Users/el1goluj/Documents/ZURICH/PROJECTS/UPMEM/upmem-workloads/Microbenchmarks/AI/[ai_output.xlsx]ai_output (4)'!$J$30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{A0D4D331-3B3D-114A-98F6-9925B4EA902E}</c15:txfldGUID>
                      <c15:f>'/Users/el1goluj/Documents/ZURICH/PROJECTS/UPMEM/upmem-workloads/Microbenchmarks/AI/[ai_output.xlsx]ai_output (4)'!$J$30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C-FF8B-5F4C-8BBF-ED4DE736661E}"/>
                </c:ext>
              </c:extLst>
            </c:dLbl>
            <c:dLbl>
              <c:idx val="29"/>
              <c:tx>
                <c:strRef>
                  <c:f>'/Users/el1goluj/Documents/ZURICH/PROJECTS/UPMEM/upmem-workloads/Microbenchmarks/AI/[ai_output.xlsx]ai_output (4)'!$J$31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{AD73058A-F68A-5D45-B94E-B3097BA47229}</c15:txfldGUID>
                      <c15:f>'/Users/el1goluj/Documents/ZURICH/PROJECTS/UPMEM/upmem-workloads/Microbenchmarks/AI/[ai_output.xlsx]ai_output (4)'!$J$31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D-FF8B-5F4C-8BBF-ED4DE736661E}"/>
                </c:ext>
              </c:extLst>
            </c:dLbl>
            <c:dLbl>
              <c:idx val="30"/>
              <c:tx>
                <c:strRef>
                  <c:f>'/Users/el1goluj/Documents/ZURICH/PROJECTS/UPMEM/upmem-workloads/Microbenchmarks/AI/[ai_output.xlsx]ai_output (4)'!$J$32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{0EB506BD-AC37-D04F-90E1-3BE69EC91CAD}</c15:txfldGUID>
                      <c15:f>'/Users/el1goluj/Documents/ZURICH/PROJECTS/UPMEM/upmem-workloads/Microbenchmarks/AI/[ai_output.xlsx]ai_output (4)'!$J$32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E-FF8B-5F4C-8BBF-ED4DE736661E}"/>
                </c:ext>
              </c:extLst>
            </c:dLbl>
            <c:dLbl>
              <c:idx val="31"/>
              <c:tx>
                <c:strRef>
                  <c:f>'/Users/el1goluj/Documents/ZURICH/PROJECTS/UPMEM/upmem-workloads/Microbenchmarks/AI/[ai_output.xlsx]ai_output (4)'!$J$33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{421F493F-35C7-6343-94B2-22EE6449974B}</c15:txfldGUID>
                      <c15:f>'/Users/el1goluj/Documents/ZURICH/PROJECTS/UPMEM/upmem-workloads/Microbenchmarks/AI/[ai_output.xlsx]ai_output (4)'!$J$33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F-FF8B-5F4C-8BBF-ED4DE736661E}"/>
                </c:ext>
              </c:extLst>
            </c:dLbl>
            <c:dLbl>
              <c:idx val="32"/>
              <c:tx>
                <c:strRef>
                  <c:f>'/Users/el1goluj/Documents/ZURICH/PROJECTS/UPMEM/upmem-workloads/Microbenchmarks/AI/[ai_output.xlsx]ai_output (4)'!$J$34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{4DC50D84-1C26-5940-ACF5-8643A78F6369}</c15:txfldGUID>
                      <c15:f>'/Users/el1goluj/Documents/ZURICH/PROJECTS/UPMEM/upmem-workloads/Microbenchmarks/AI/[ai_output.xlsx]ai_output (4)'!$J$34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0-FF8B-5F4C-8BBF-ED4DE736661E}"/>
                </c:ext>
              </c:extLst>
            </c:dLbl>
            <c:dLbl>
              <c:idx val="33"/>
              <c:tx>
                <c:strRef>
                  <c:f>'/Users/el1goluj/Documents/ZURICH/PROJECTS/UPMEM/upmem-workloads/Microbenchmarks/AI/[ai_output.xlsx]ai_output (4)'!$J$35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{ADA79041-EA6B-CE41-8A79-342D1611B3E4}</c15:txfldGUID>
                      <c15:f>'/Users/el1goluj/Documents/ZURICH/PROJECTS/UPMEM/upmem-workloads/Microbenchmarks/AI/[ai_output.xlsx]ai_output (4)'!$J$35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1-FF8B-5F4C-8BBF-ED4DE736661E}"/>
                </c:ext>
              </c:extLst>
            </c:dLbl>
            <c:dLbl>
              <c:idx val="34"/>
              <c:tx>
                <c:strRef>
                  <c:f>'/Users/el1goluj/Documents/ZURICH/PROJECTS/UPMEM/upmem-workloads/Microbenchmarks/AI/[ai_output.xlsx]ai_output (4)'!$J$36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{E3617549-2914-BD41-B376-84EBA3C15626}</c15:txfldGUID>
                      <c15:f>'/Users/el1goluj/Documents/ZURICH/PROJECTS/UPMEM/upmem-workloads/Microbenchmarks/AI/[ai_output.xlsx]ai_output (4)'!$J$36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2-FF8B-5F4C-8BBF-ED4DE736661E}"/>
                </c:ext>
              </c:extLst>
            </c:dLbl>
            <c:dLbl>
              <c:idx val="35"/>
              <c:tx>
                <c:strRef>
                  <c:f>'/Users/el1goluj/Documents/ZURICH/PROJECTS/UPMEM/upmem-workloads/Microbenchmarks/AI/[ai_output.xlsx]ai_output (4)'!$J$37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{61322162-96AE-DF47-8E19-B2C66EB1642C}</c15:txfldGUID>
                      <c15:f>'/Users/el1goluj/Documents/ZURICH/PROJECTS/UPMEM/upmem-workloads/Microbenchmarks/AI/[ai_output.xlsx]ai_output (4)'!$J$37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3-FF8B-5F4C-8BBF-ED4DE736661E}"/>
                </c:ext>
              </c:extLst>
            </c:dLbl>
            <c:dLbl>
              <c:idx val="36"/>
              <c:tx>
                <c:strRef>
                  <c:f>'/Users/el1goluj/Documents/ZURICH/PROJECTS/UPMEM/upmem-workloads/Microbenchmarks/AI/[ai_output.xlsx]ai_output (4)'!$J$38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{7BF71356-FF5E-B14C-8613-AC29C4C3C526}</c15:txfldGUID>
                      <c15:f>'/Users/el1goluj/Documents/ZURICH/PROJECTS/UPMEM/upmem-workloads/Microbenchmarks/AI/[ai_output.xlsx]ai_output (4)'!$J$38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4-FF8B-5F4C-8BBF-ED4DE736661E}"/>
                </c:ext>
              </c:extLst>
            </c:dLbl>
            <c:dLbl>
              <c:idx val="37"/>
              <c:tx>
                <c:strRef>
                  <c:f>'/Users/el1goluj/Documents/ZURICH/PROJECTS/UPMEM/upmem-workloads/Microbenchmarks/AI/[ai_output.xlsx]ai_output (4)'!$J$39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{7FFDCBEC-2C8F-6040-834C-EEE0308BE817}</c15:txfldGUID>
                      <c15:f>'/Users/el1goluj/Documents/ZURICH/PROJECTS/UPMEM/upmem-workloads/Microbenchmarks/AI/[ai_output.xlsx]ai_output (4)'!$J$39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5-FF8B-5F4C-8BBF-ED4DE736661E}"/>
                </c:ext>
              </c:extLst>
            </c:dLbl>
            <c:dLbl>
              <c:idx val="38"/>
              <c:tx>
                <c:strRef>
                  <c:f>'/Users/el1goluj/Documents/ZURICH/PROJECTS/UPMEM/upmem-workloads/Microbenchmarks/AI/[ai_output.xlsx]ai_output (4)'!$J$40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{A730422E-B0CA-5242-8390-67C7B7FAD888}</c15:txfldGUID>
                      <c15:f>'/Users/el1goluj/Documents/ZURICH/PROJECTS/UPMEM/upmem-workloads/Microbenchmarks/AI/[ai_output.xlsx]ai_output (4)'!$J$40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6-FF8B-5F4C-8BBF-ED4DE736661E}"/>
                </c:ext>
              </c:extLst>
            </c:dLbl>
            <c:dLbl>
              <c:idx val="39"/>
              <c:tx>
                <c:strRef>
                  <c:f>'/Users/el1goluj/Documents/ZURICH/PROJECTS/UPMEM/upmem-workloads/Microbenchmarks/AI/[ai_output.xlsx]ai_output (4)'!$J$41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{53CC2006-0113-C047-AE93-CDE2835F97ED}</c15:txfldGUID>
                      <c15:f>'/Users/el1goluj/Documents/ZURICH/PROJECTS/UPMEM/upmem-workloads/Microbenchmarks/AI/[ai_output.xlsx]ai_output (4)'!$J$41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7-FF8B-5F4C-8BBF-ED4DE736661E}"/>
                </c:ext>
              </c:extLst>
            </c:dLbl>
            <c:dLbl>
              <c:idx val="40"/>
              <c:tx>
                <c:strRef>
                  <c:f>'/Users/el1goluj/Documents/ZURICH/PROJECTS/UPMEM/upmem-workloads/Microbenchmarks/AI/[ai_output.xlsx]ai_output (4)'!$J$42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{781DA00C-4C30-304D-9EA3-B96555AAEA41}</c15:txfldGUID>
                      <c15:f>'/Users/el1goluj/Documents/ZURICH/PROJECTS/UPMEM/upmem-workloads/Microbenchmarks/AI/[ai_output.xlsx]ai_output (4)'!$J$42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8-FF8B-5F4C-8BBF-ED4DE736661E}"/>
                </c:ext>
              </c:extLst>
            </c:dLbl>
            <c:dLbl>
              <c:idx val="41"/>
              <c:tx>
                <c:strRef>
                  <c:f>'/Users/el1goluj/Documents/ZURICH/PROJECTS/UPMEM/upmem-workloads/Microbenchmarks/AI/[ai_output.xlsx]ai_output (4)'!$J$43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{78DBA8F5-B00C-0C42-8411-45608B40257E}</c15:txfldGUID>
                      <c15:f>'/Users/el1goluj/Documents/ZURICH/PROJECTS/UPMEM/upmem-workloads/Microbenchmarks/AI/[ai_output.xlsx]ai_output (4)'!$J$43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9-FF8B-5F4C-8BBF-ED4DE736661E}"/>
                </c:ext>
              </c:extLst>
            </c:dLbl>
            <c:dLbl>
              <c:idx val="42"/>
              <c:tx>
                <c:strRef>
                  <c:f>'/Users/el1goluj/Documents/ZURICH/PROJECTS/UPMEM/upmem-workloads/Microbenchmarks/AI/[ai_output.xlsx]ai_output (4)'!$J$44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{1CD0F4D5-81FA-B949-A738-E4DBB5C090C2}</c15:txfldGUID>
                      <c15:f>'/Users/el1goluj/Documents/ZURICH/PROJECTS/UPMEM/upmem-workloads/Microbenchmarks/AI/[ai_output.xlsx]ai_output (4)'!$J$44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A-FF8B-5F4C-8BBF-ED4DE736661E}"/>
                </c:ext>
              </c:extLst>
            </c:dLbl>
            <c:dLbl>
              <c:idx val="43"/>
              <c:tx>
                <c:strRef>
                  <c:f>'/Users/el1goluj/Documents/ZURICH/PROJECTS/UPMEM/upmem-workloads/Microbenchmarks/AI/[ai_output.xlsx]ai_output (4)'!$J$45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{176BBFCA-05CB-8F49-9136-6C90DB62FEC6}</c15:txfldGUID>
                      <c15:f>'/Users/el1goluj/Documents/ZURICH/PROJECTS/UPMEM/upmem-workloads/Microbenchmarks/AI/[ai_output.xlsx]ai_output (4)'!$J$45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B-FF8B-5F4C-8BBF-ED4DE736661E}"/>
                </c:ext>
              </c:extLst>
            </c:dLbl>
            <c:dLbl>
              <c:idx val="44"/>
              <c:tx>
                <c:strRef>
                  <c:f>'/Users/el1goluj/Documents/ZURICH/PROJECTS/UPMEM/upmem-workloads/Microbenchmarks/AI/[ai_output.xlsx]ai_output (4)'!$J$46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{D28500F6-655F-5C42-98DC-EA1EED487131}</c15:txfldGUID>
                      <c15:f>'/Users/el1goluj/Documents/ZURICH/PROJECTS/UPMEM/upmem-workloads/Microbenchmarks/AI/[ai_output.xlsx]ai_output (4)'!$J$46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C-FF8B-5F4C-8BBF-ED4DE736661E}"/>
                </c:ext>
              </c:extLst>
            </c:dLbl>
            <c:dLbl>
              <c:idx val="45"/>
              <c:tx>
                <c:strRef>
                  <c:f>'/Users/el1goluj/Documents/ZURICH/PROJECTS/UPMEM/upmem-workloads/Microbenchmarks/AI/[ai_output.xlsx]ai_output (4)'!$J$47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{A0186976-52B5-4E40-9992-C2CD62B7851B}</c15:txfldGUID>
                      <c15:f>'/Users/el1goluj/Documents/ZURICH/PROJECTS/UPMEM/upmem-workloads/Microbenchmarks/AI/[ai_output.xlsx]ai_output (4)'!$J$47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D-FF8B-5F4C-8BBF-ED4DE736661E}"/>
                </c:ext>
              </c:extLst>
            </c:dLbl>
            <c:dLbl>
              <c:idx val="46"/>
              <c:tx>
                <c:strRef>
                  <c:f>'/Users/el1goluj/Documents/ZURICH/PROJECTS/UPMEM/upmem-workloads/Microbenchmarks/AI/[ai_output.xlsx]ai_output (4)'!$J$48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{11484CEA-6C41-814E-8DDF-23DC76BE454D}</c15:txfldGUID>
                      <c15:f>'/Users/el1goluj/Documents/ZURICH/PROJECTS/UPMEM/upmem-workloads/Microbenchmarks/AI/[ai_output.xlsx]ai_output (4)'!$J$48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E-FF8B-5F4C-8BBF-ED4DE736661E}"/>
                </c:ext>
              </c:extLst>
            </c:dLbl>
            <c:dLbl>
              <c:idx val="47"/>
              <c:tx>
                <c:strRef>
                  <c:f>'/Users/el1goluj/Documents/ZURICH/PROJECTS/UPMEM/upmem-workloads/Microbenchmarks/AI/[ai_output.xlsx]ai_output (4)'!$J$49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{391E7045-6FD6-DA41-9285-62BF678D7DCB}</c15:txfldGUID>
                      <c15:f>'/Users/el1goluj/Documents/ZURICH/PROJECTS/UPMEM/upmem-workloads/Microbenchmarks/AI/[ai_output.xlsx]ai_output (4)'!$J$49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F-FF8B-5F4C-8BBF-ED4DE736661E}"/>
                </c:ext>
              </c:extLst>
            </c:dLbl>
            <c:dLbl>
              <c:idx val="48"/>
              <c:tx>
                <c:strRef>
                  <c:f>'/Users/el1goluj/Documents/ZURICH/PROJECTS/UPMEM/upmem-workloads/Microbenchmarks/AI/[ai_output.xlsx]ai_output (4)'!$J$50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{A49869AF-D0A6-C448-B834-9CFD16DA0B08}</c15:txfldGUID>
                      <c15:f>'/Users/el1goluj/Documents/ZURICH/PROJECTS/UPMEM/upmem-workloads/Microbenchmarks/AI/[ai_output.xlsx]ai_output (4)'!$J$50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0-FF8B-5F4C-8BBF-ED4DE736661E}"/>
                </c:ext>
              </c:extLst>
            </c:dLbl>
            <c:dLbl>
              <c:idx val="49"/>
              <c:tx>
                <c:strRef>
                  <c:f>'/Users/el1goluj/Documents/ZURICH/PROJECTS/UPMEM/upmem-workloads/Microbenchmarks/AI/[ai_output.xlsx]ai_output (4)'!$J$51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{0141DF8E-1558-5247-9695-0EE86891E333}</c15:txfldGUID>
                      <c15:f>'/Users/el1goluj/Documents/ZURICH/PROJECTS/UPMEM/upmem-workloads/Microbenchmarks/AI/[ai_output.xlsx]ai_output (4)'!$J$51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1-FF8B-5F4C-8BBF-ED4DE736661E}"/>
                </c:ext>
              </c:extLst>
            </c:dLbl>
            <c:dLbl>
              <c:idx val="50"/>
              <c:tx>
                <c:strRef>
                  <c:f>'/Users/el1goluj/Documents/ZURICH/PROJECTS/UPMEM/upmem-workloads/Microbenchmarks/AI/[ai_output.xlsx]ai_output (4)'!$J$52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{EDFC394B-F980-E348-828A-E2EA01088B16}</c15:txfldGUID>
                      <c15:f>'/Users/el1goluj/Documents/ZURICH/PROJECTS/UPMEM/upmem-workloads/Microbenchmarks/AI/[ai_output.xlsx]ai_output (4)'!$J$52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2-FF8B-5F4C-8BBF-ED4DE736661E}"/>
                </c:ext>
              </c:extLst>
            </c:dLbl>
            <c:dLbl>
              <c:idx val="51"/>
              <c:tx>
                <c:strRef>
                  <c:f>'/Users/el1goluj/Documents/ZURICH/PROJECTS/UPMEM/upmem-workloads/Microbenchmarks/AI/[ai_output.xlsx]ai_output (4)'!$J$53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{79A45DDD-4858-2148-8078-E6847B3AA173}</c15:txfldGUID>
                      <c15:f>'/Users/el1goluj/Documents/ZURICH/PROJECTS/UPMEM/upmem-workloads/Microbenchmarks/AI/[ai_output.xlsx]ai_output (4)'!$J$53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3-FF8B-5F4C-8BBF-ED4DE736661E}"/>
                </c:ext>
              </c:extLst>
            </c:dLbl>
            <c:dLbl>
              <c:idx val="52"/>
              <c:tx>
                <c:strRef>
                  <c:f>'/Users/el1goluj/Documents/ZURICH/PROJECTS/UPMEM/upmem-workloads/Microbenchmarks/AI/[ai_output.xlsx]ai_output (4)'!$J$54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{027BF2D2-2900-CC40-A588-BC7BDB692979}</c15:txfldGUID>
                      <c15:f>'/Users/el1goluj/Documents/ZURICH/PROJECTS/UPMEM/upmem-workloads/Microbenchmarks/AI/[ai_output.xlsx]ai_output (4)'!$J$54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4-FF8B-5F4C-8BBF-ED4DE736661E}"/>
                </c:ext>
              </c:extLst>
            </c:dLbl>
            <c:dLbl>
              <c:idx val="53"/>
              <c:tx>
                <c:strRef>
                  <c:f>'/Users/el1goluj/Documents/ZURICH/PROJECTS/UPMEM/upmem-workloads/Microbenchmarks/AI/[ai_output.xlsx]ai_output (4)'!$J$55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{0F4D5AC7-5871-7D47-B773-CD504661CCB7}</c15:txfldGUID>
                      <c15:f>'/Users/el1goluj/Documents/ZURICH/PROJECTS/UPMEM/upmem-workloads/Microbenchmarks/AI/[ai_output.xlsx]ai_output (4)'!$J$55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5-FF8B-5F4C-8BBF-ED4DE736661E}"/>
                </c:ext>
              </c:extLst>
            </c:dLbl>
            <c:dLbl>
              <c:idx val="54"/>
              <c:tx>
                <c:strRef>
                  <c:f>'/Users/el1goluj/Documents/ZURICH/PROJECTS/UPMEM/upmem-workloads/Microbenchmarks/AI/[ai_output.xlsx]ai_output (4)'!$J$56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{649BD94D-5C92-BF4A-9FC1-9E48EFE47907}</c15:txfldGUID>
                      <c15:f>'/Users/el1goluj/Documents/ZURICH/PROJECTS/UPMEM/upmem-workloads/Microbenchmarks/AI/[ai_output.xlsx]ai_output (4)'!$J$56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6-FF8B-5F4C-8BBF-ED4DE736661E}"/>
                </c:ext>
              </c:extLst>
            </c:dLbl>
            <c:dLbl>
              <c:idx val="55"/>
              <c:tx>
                <c:strRef>
                  <c:f>'/Users/el1goluj/Documents/ZURICH/PROJECTS/UPMEM/upmem-workloads/Microbenchmarks/AI/[ai_output.xlsx]ai_output (4)'!$J$57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{D4D552FF-8AED-1743-A2CF-510EBDF913A7}</c15:txfldGUID>
                      <c15:f>'/Users/el1goluj/Documents/ZURICH/PROJECTS/UPMEM/upmem-workloads/Microbenchmarks/AI/[ai_output.xlsx]ai_output (4)'!$J$57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7-FF8B-5F4C-8BBF-ED4DE736661E}"/>
                </c:ext>
              </c:extLst>
            </c:dLbl>
            <c:dLbl>
              <c:idx val="56"/>
              <c:tx>
                <c:strRef>
                  <c:f>'/Users/el1goluj/Documents/ZURICH/PROJECTS/UPMEM/upmem-workloads/Microbenchmarks/AI/[ai_output.xlsx]ai_output (4)'!$J$58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{1796B8D0-2C37-1541-97CD-20C9D778C7BD}</c15:txfldGUID>
                      <c15:f>'/Users/el1goluj/Documents/ZURICH/PROJECTS/UPMEM/upmem-workloads/Microbenchmarks/AI/[ai_output.xlsx]ai_output (4)'!$J$58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8-FF8B-5F4C-8BBF-ED4DE736661E}"/>
                </c:ext>
              </c:extLst>
            </c:dLbl>
            <c:dLbl>
              <c:idx val="57"/>
              <c:tx>
                <c:strRef>
                  <c:f>'/Users/el1goluj/Documents/ZURICH/PROJECTS/UPMEM/upmem-workloads/Microbenchmarks/AI/[ai_output.xlsx]ai_output (4)'!$J$59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{C738389E-AD52-8046-B132-12B863F9E3C2}</c15:txfldGUID>
                      <c15:f>'/Users/el1goluj/Documents/ZURICH/PROJECTS/UPMEM/upmem-workloads/Microbenchmarks/AI/[ai_output.xlsx]ai_output (4)'!$J$59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9-FF8B-5F4C-8BBF-ED4DE736661E}"/>
                </c:ext>
              </c:extLst>
            </c:dLbl>
            <c:dLbl>
              <c:idx val="58"/>
              <c:tx>
                <c:strRef>
                  <c:f>'/Users/el1goluj/Documents/ZURICH/PROJECTS/UPMEM/upmem-workloads/Microbenchmarks/AI/[ai_output.xlsx]ai_output (4)'!$J$60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{3D01C5F4-8A39-724A-A5D0-6A9B993E2FBA}</c15:txfldGUID>
                      <c15:f>'/Users/el1goluj/Documents/ZURICH/PROJECTS/UPMEM/upmem-workloads/Microbenchmarks/AI/[ai_output.xlsx]ai_output (4)'!$J$60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A-FF8B-5F4C-8BBF-ED4DE736661E}"/>
                </c:ext>
              </c:extLst>
            </c:dLbl>
            <c:dLbl>
              <c:idx val="59"/>
              <c:tx>
                <c:strRef>
                  <c:f>'/Users/el1goluj/Documents/ZURICH/PROJECTS/UPMEM/upmem-workloads/Microbenchmarks/AI/[ai_output.xlsx]ai_output (4)'!$J$61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{54F9B526-3784-144D-8961-CD1C92AF17D6}</c15:txfldGUID>
                      <c15:f>'/Users/el1goluj/Documents/ZURICH/PROJECTS/UPMEM/upmem-workloads/Microbenchmarks/AI/[ai_output.xlsx]ai_output (4)'!$J$61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B-FF8B-5F4C-8BBF-ED4DE736661E}"/>
                </c:ext>
              </c:extLst>
            </c:dLbl>
            <c:dLbl>
              <c:idx val="60"/>
              <c:tx>
                <c:strRef>
                  <c:f>'/Users/el1goluj/Documents/ZURICH/PROJECTS/UPMEM/upmem-workloads/Microbenchmarks/AI/[ai_output.xlsx]ai_output (4)'!$J$62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{F0BDA146-D792-A34A-B41E-E1836EDC3742}</c15:txfldGUID>
                      <c15:f>'/Users/el1goluj/Documents/ZURICH/PROJECTS/UPMEM/upmem-workloads/Microbenchmarks/AI/[ai_output.xlsx]ai_output (4)'!$J$62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C-FF8B-5F4C-8BBF-ED4DE736661E}"/>
                </c:ext>
              </c:extLst>
            </c:dLbl>
            <c:dLbl>
              <c:idx val="61"/>
              <c:tx>
                <c:strRef>
                  <c:f>'/Users/el1goluj/Documents/ZURICH/PROJECTS/UPMEM/upmem-workloads/Microbenchmarks/AI/[ai_output.xlsx]ai_output (4)'!$J$63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{1F36D0FC-4704-F44D-9ADD-E887651942D3}</c15:txfldGUID>
                      <c15:f>'/Users/el1goluj/Documents/ZURICH/PROJECTS/UPMEM/upmem-workloads/Microbenchmarks/AI/[ai_output.xlsx]ai_output (4)'!$J$63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D-FF8B-5F4C-8BBF-ED4DE736661E}"/>
                </c:ext>
              </c:extLst>
            </c:dLbl>
            <c:dLbl>
              <c:idx val="62"/>
              <c:tx>
                <c:strRef>
                  <c:f>'/Users/el1goluj/Documents/ZURICH/PROJECTS/UPMEM/upmem-workloads/Microbenchmarks/AI/[ai_output.xlsx]ai_output (4)'!$J$64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{F6490891-76CC-3541-AB53-61E69ABCB786}</c15:txfldGUID>
                      <c15:f>'/Users/el1goluj/Documents/ZURICH/PROJECTS/UPMEM/upmem-workloads/Microbenchmarks/AI/[ai_output.xlsx]ai_output (4)'!$J$64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E-FF8B-5F4C-8BBF-ED4DE736661E}"/>
                </c:ext>
              </c:extLst>
            </c:dLbl>
            <c:dLbl>
              <c:idx val="63"/>
              <c:tx>
                <c:strRef>
                  <c:f>'/Users/el1goluj/Documents/ZURICH/PROJECTS/UPMEM/upmem-workloads/Microbenchmarks/AI/[ai_output.xlsx]ai_output (4)'!$J$65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{A55BD4C0-DB88-AB4F-967B-FE16E3E0E823}</c15:txfldGUID>
                      <c15:f>'/Users/el1goluj/Documents/ZURICH/PROJECTS/UPMEM/upmem-workloads/Microbenchmarks/AI/[ai_output.xlsx]ai_output (4)'!$J$65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F-FF8B-5F4C-8BBF-ED4DE736661E}"/>
                </c:ext>
              </c:extLst>
            </c:dLbl>
            <c:dLbl>
              <c:idx val="64"/>
              <c:tx>
                <c:strRef>
                  <c:f>'/Users/el1goluj/Documents/ZURICH/PROJECTS/UPMEM/upmem-workloads/Microbenchmarks/AI/[ai_output.xlsx]ai_output (4)'!$J$66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{A80C0706-C9E5-1542-8CAA-D8566A0F2F80}</c15:txfldGUID>
                      <c15:f>'/Users/el1goluj/Documents/ZURICH/PROJECTS/UPMEM/upmem-workloads/Microbenchmarks/AI/[ai_output.xlsx]ai_output (4)'!$J$66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0-FF8B-5F4C-8BBF-ED4DE736661E}"/>
                </c:ext>
              </c:extLst>
            </c:dLbl>
            <c:dLbl>
              <c:idx val="65"/>
              <c:tx>
                <c:strRef>
                  <c:f>'/Users/el1goluj/Documents/ZURICH/PROJECTS/UPMEM/upmem-workloads/Microbenchmarks/AI/[ai_output.xlsx]ai_output (4)'!$J$67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{FE1ED141-293E-4543-9587-135A9C067264}</c15:txfldGUID>
                      <c15:f>'/Users/el1goluj/Documents/ZURICH/PROJECTS/UPMEM/upmem-workloads/Microbenchmarks/AI/[ai_output.xlsx]ai_output (4)'!$J$67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1-FF8B-5F4C-8BBF-ED4DE736661E}"/>
                </c:ext>
              </c:extLst>
            </c:dLbl>
            <c:dLbl>
              <c:idx val="66"/>
              <c:tx>
                <c:strRef>
                  <c:f>'/Users/el1goluj/Documents/ZURICH/PROJECTS/UPMEM/upmem-workloads/Microbenchmarks/AI/[ai_output.xlsx]ai_output (4)'!$J$68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{0ADECB9D-D2D0-2A42-A597-352001B35EEA}</c15:txfldGUID>
                      <c15:f>'/Users/el1goluj/Documents/ZURICH/PROJECTS/UPMEM/upmem-workloads/Microbenchmarks/AI/[ai_output.xlsx]ai_output (4)'!$J$68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2-FF8B-5F4C-8BBF-ED4DE736661E}"/>
                </c:ext>
              </c:extLst>
            </c:dLbl>
            <c:dLbl>
              <c:idx val="67"/>
              <c:tx>
                <c:strRef>
                  <c:f>'/Users/el1goluj/Documents/ZURICH/PROJECTS/UPMEM/upmem-workloads/Microbenchmarks/AI/[ai_output.xlsx]ai_output (4)'!$J$69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{CE89988D-75F1-F346-8F86-6F4FACDC12EB}</c15:txfldGUID>
                      <c15:f>'/Users/el1goluj/Documents/ZURICH/PROJECTS/UPMEM/upmem-workloads/Microbenchmarks/AI/[ai_output.xlsx]ai_output (4)'!$J$69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3-FF8B-5F4C-8BBF-ED4DE736661E}"/>
                </c:ext>
              </c:extLst>
            </c:dLbl>
            <c:dLbl>
              <c:idx val="68"/>
              <c:tx>
                <c:strRef>
                  <c:f>'/Users/el1goluj/Documents/ZURICH/PROJECTS/UPMEM/upmem-workloads/Microbenchmarks/AI/[ai_output.xlsx]ai_output (4)'!$J$70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{C3C82D27-23D6-D147-8254-32B39D6C4EB4}</c15:txfldGUID>
                      <c15:f>'/Users/el1goluj/Documents/ZURICH/PROJECTS/UPMEM/upmem-workloads/Microbenchmarks/AI/[ai_output.xlsx]ai_output (4)'!$J$70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4-FF8B-5F4C-8BBF-ED4DE736661E}"/>
                </c:ext>
              </c:extLst>
            </c:dLbl>
            <c:dLbl>
              <c:idx val="69"/>
              <c:tx>
                <c:strRef>
                  <c:f>'/Users/el1goluj/Documents/ZURICH/PROJECTS/UPMEM/upmem-workloads/Microbenchmarks/AI/[ai_output.xlsx]ai_output (4)'!$J$71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{651BEE08-795C-414C-9738-AC5E31EAF980}</c15:txfldGUID>
                      <c15:f>'/Users/el1goluj/Documents/ZURICH/PROJECTS/UPMEM/upmem-workloads/Microbenchmarks/AI/[ai_output.xlsx]ai_output (4)'!$J$71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5-FF8B-5F4C-8BBF-ED4DE736661E}"/>
                </c:ext>
              </c:extLst>
            </c:dLbl>
            <c:dLbl>
              <c:idx val="70"/>
              <c:tx>
                <c:strRef>
                  <c:f>'/Users/el1goluj/Documents/ZURICH/PROJECTS/UPMEM/upmem-workloads/Microbenchmarks/AI/[ai_output.xlsx]ai_output (4)'!$J$72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{673A1A86-7ACA-F54C-900E-BB100D586DC7}</c15:txfldGUID>
                      <c15:f>'/Users/el1goluj/Documents/ZURICH/PROJECTS/UPMEM/upmem-workloads/Microbenchmarks/AI/[ai_output.xlsx]ai_output (4)'!$J$72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6-FF8B-5F4C-8BBF-ED4DE736661E}"/>
                </c:ext>
              </c:extLst>
            </c:dLbl>
            <c:dLbl>
              <c:idx val="71"/>
              <c:tx>
                <c:strRef>
                  <c:f>'/Users/el1goluj/Documents/ZURICH/PROJECTS/UPMEM/upmem-workloads/Microbenchmarks/AI/[ai_output.xlsx]ai_output (4)'!$J$73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{B82D7F64-B55F-BF4A-8067-EF24F06E4C77}</c15:txfldGUID>
                      <c15:f>'/Users/el1goluj/Documents/ZURICH/PROJECTS/UPMEM/upmem-workloads/Microbenchmarks/AI/[ai_output.xlsx]ai_output (4)'!$J$73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7-FF8B-5F4C-8BBF-ED4DE736661E}"/>
                </c:ext>
              </c:extLst>
            </c:dLbl>
            <c:dLbl>
              <c:idx val="72"/>
              <c:tx>
                <c:strRef>
                  <c:f>'/Users/el1goluj/Documents/ZURICH/PROJECTS/UPMEM/upmem-workloads/Microbenchmarks/AI/[ai_output.xlsx]ai_output (4)'!$J$74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{65ECC4D8-7702-C244-8251-0DBDA286F6B9}</c15:txfldGUID>
                      <c15:f>'/Users/el1goluj/Documents/ZURICH/PROJECTS/UPMEM/upmem-workloads/Microbenchmarks/AI/[ai_output.xlsx]ai_output (4)'!$J$74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8-FF8B-5F4C-8BBF-ED4DE736661E}"/>
                </c:ext>
              </c:extLst>
            </c:dLbl>
            <c:dLbl>
              <c:idx val="73"/>
              <c:tx>
                <c:strRef>
                  <c:f>'/Users/el1goluj/Documents/ZURICH/PROJECTS/UPMEM/upmem-workloads/Microbenchmarks/AI/[ai_output.xlsx]ai_output (4)'!$J$75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{21644D9D-F6C5-7745-9EE0-3C4DBD1393F7}</c15:txfldGUID>
                      <c15:f>'/Users/el1goluj/Documents/ZURICH/PROJECTS/UPMEM/upmem-workloads/Microbenchmarks/AI/[ai_output.xlsx]ai_output (4)'!$J$75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9-FF8B-5F4C-8BBF-ED4DE736661E}"/>
                </c:ext>
              </c:extLst>
            </c:dLbl>
            <c:dLbl>
              <c:idx val="74"/>
              <c:tx>
                <c:strRef>
                  <c:f>'/Users/el1goluj/Documents/ZURICH/PROJECTS/UPMEM/upmem-workloads/Microbenchmarks/AI/[ai_output.xlsx]ai_output (4)'!$J$76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{2BFD853B-B6FB-7143-B25B-CABDCD0F27BA}</c15:txfldGUID>
                      <c15:f>'/Users/el1goluj/Documents/ZURICH/PROJECTS/UPMEM/upmem-workloads/Microbenchmarks/AI/[ai_output.xlsx]ai_output (4)'!$J$76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A-FF8B-5F4C-8BBF-ED4DE736661E}"/>
                </c:ext>
              </c:extLst>
            </c:dLbl>
            <c:dLbl>
              <c:idx val="75"/>
              <c:tx>
                <c:strRef>
                  <c:f>'/Users/el1goluj/Documents/ZURICH/PROJECTS/UPMEM/upmem-workloads/Microbenchmarks/AI/[ai_output.xlsx]ai_output (4)'!$J$77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{37012373-5ECC-9A44-8D46-A0D6B7A6A60D}</c15:txfldGUID>
                      <c15:f>'/Users/el1goluj/Documents/ZURICH/PROJECTS/UPMEM/upmem-workloads/Microbenchmarks/AI/[ai_output.xlsx]ai_output (4)'!$J$77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B-FF8B-5F4C-8BBF-ED4DE736661E}"/>
                </c:ext>
              </c:extLst>
            </c:dLbl>
            <c:dLbl>
              <c:idx val="76"/>
              <c:tx>
                <c:strRef>
                  <c:f>'/Users/el1goluj/Documents/ZURICH/PROJECTS/UPMEM/upmem-workloads/Microbenchmarks/AI/[ai_output.xlsx]ai_output (4)'!$J$78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{A92BA120-2216-AD4C-8420-038224DEEB34}</c15:txfldGUID>
                      <c15:f>'/Users/el1goluj/Documents/ZURICH/PROJECTS/UPMEM/upmem-workloads/Microbenchmarks/AI/[ai_output.xlsx]ai_output (4)'!$J$78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C-FF8B-5F4C-8BBF-ED4DE736661E}"/>
                </c:ext>
              </c:extLst>
            </c:dLbl>
            <c:dLbl>
              <c:idx val="77"/>
              <c:tx>
                <c:strRef>
                  <c:f>'/Users/el1goluj/Documents/ZURICH/PROJECTS/UPMEM/upmem-workloads/Microbenchmarks/AI/[ai_output.xlsx]ai_output (4)'!$J$79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{606C38D9-23FE-B14A-90FF-179CFEC70C76}</c15:txfldGUID>
                      <c15:f>'/Users/el1goluj/Documents/ZURICH/PROJECTS/UPMEM/upmem-workloads/Microbenchmarks/AI/[ai_output.xlsx]ai_output (4)'!$J$79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D-FF8B-5F4C-8BBF-ED4DE736661E}"/>
                </c:ext>
              </c:extLst>
            </c:dLbl>
            <c:dLbl>
              <c:idx val="78"/>
              <c:tx>
                <c:strRef>
                  <c:f>'/Users/el1goluj/Documents/ZURICH/PROJECTS/UPMEM/upmem-workloads/Microbenchmarks/AI/[ai_output.xlsx]ai_output (4)'!$J$80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{D213ACAC-4232-2C4D-A79D-577F08F437F9}</c15:txfldGUID>
                      <c15:f>'/Users/el1goluj/Documents/ZURICH/PROJECTS/UPMEM/upmem-workloads/Microbenchmarks/AI/[ai_output.xlsx]ai_output (4)'!$J$80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E-FF8B-5F4C-8BBF-ED4DE736661E}"/>
                </c:ext>
              </c:extLst>
            </c:dLbl>
            <c:dLbl>
              <c:idx val="79"/>
              <c:tx>
                <c:strRef>
                  <c:f>'/Users/el1goluj/Documents/ZURICH/PROJECTS/UPMEM/upmem-workloads/Microbenchmarks/AI/[ai_output.xlsx]ai_output (4)'!$J$81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{676DD5EF-D71B-C542-9270-34A5FA46BFCC}</c15:txfldGUID>
                      <c15:f>'/Users/el1goluj/Documents/ZURICH/PROJECTS/UPMEM/upmem-workloads/Microbenchmarks/AI/[ai_output.xlsx]ai_output (4)'!$J$81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F-FF8B-5F4C-8BBF-ED4DE736661E}"/>
                </c:ext>
              </c:extLst>
            </c:dLbl>
            <c:dLbl>
              <c:idx val="80"/>
              <c:tx>
                <c:strRef>
                  <c:f>'/Users/el1goluj/Documents/ZURICH/PROJECTS/UPMEM/upmem-workloads/Microbenchmarks/AI/[ai_output.xlsx]ai_output (4)'!$J$82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{CC053656-8EE4-B34A-AA92-A0B71A88A1A1}</c15:txfldGUID>
                      <c15:f>'/Users/el1goluj/Documents/ZURICH/PROJECTS/UPMEM/upmem-workloads/Microbenchmarks/AI/[ai_output.xlsx]ai_output (4)'!$J$82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0-FF8B-5F4C-8BBF-ED4DE736661E}"/>
                </c:ext>
              </c:extLst>
            </c:dLbl>
            <c:dLbl>
              <c:idx val="81"/>
              <c:tx>
                <c:strRef>
                  <c:f>'/Users/el1goluj/Documents/ZURICH/PROJECTS/UPMEM/upmem-workloads/Microbenchmarks/AI/[ai_output.xlsx]ai_output (4)'!$J$83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{D757FC0F-E889-5240-84B2-4E8E6D61E8F0}</c15:txfldGUID>
                      <c15:f>'/Users/el1goluj/Documents/ZURICH/PROJECTS/UPMEM/upmem-workloads/Microbenchmarks/AI/[ai_output.xlsx]ai_output (4)'!$J$83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1-FF8B-5F4C-8BBF-ED4DE736661E}"/>
                </c:ext>
              </c:extLst>
            </c:dLbl>
            <c:dLbl>
              <c:idx val="82"/>
              <c:tx>
                <c:strRef>
                  <c:f>'/Users/el1goluj/Documents/ZURICH/PROJECTS/UPMEM/upmem-workloads/Microbenchmarks/AI/[ai_output.xlsx]ai_output (4)'!$J$84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{56DB4A99-F4C2-F344-8DA0-2E5F2F6EC678}</c15:txfldGUID>
                      <c15:f>'/Users/el1goluj/Documents/ZURICH/PROJECTS/UPMEM/upmem-workloads/Microbenchmarks/AI/[ai_output.xlsx]ai_output (4)'!$J$84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2-FF8B-5F4C-8BBF-ED4DE736661E}"/>
                </c:ext>
              </c:extLst>
            </c:dLbl>
            <c:dLbl>
              <c:idx val="83"/>
              <c:tx>
                <c:strRef>
                  <c:f>'/Users/el1goluj/Documents/ZURICH/PROJECTS/UPMEM/upmem-workloads/Microbenchmarks/AI/[ai_output.xlsx]ai_output (4)'!$J$85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{4DC84A5C-E187-684B-9A33-7F817F49E4D7}</c15:txfldGUID>
                      <c15:f>'/Users/el1goluj/Documents/ZURICH/PROJECTS/UPMEM/upmem-workloads/Microbenchmarks/AI/[ai_output.xlsx]ai_output (4)'!$J$85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3-FF8B-5F4C-8BBF-ED4DE736661E}"/>
                </c:ext>
              </c:extLst>
            </c:dLbl>
            <c:dLbl>
              <c:idx val="84"/>
              <c:tx>
                <c:strRef>
                  <c:f>'/Users/el1goluj/Documents/ZURICH/PROJECTS/UPMEM/upmem-workloads/Microbenchmarks/AI/[ai_output.xlsx]ai_output (4)'!$J$86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{4DC8F5D5-B2A8-A840-9DDF-95AE67F37F97}</c15:txfldGUID>
                      <c15:f>'/Users/el1goluj/Documents/ZURICH/PROJECTS/UPMEM/upmem-workloads/Microbenchmarks/AI/[ai_output.xlsx]ai_output (4)'!$J$86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4-FF8B-5F4C-8BBF-ED4DE736661E}"/>
                </c:ext>
              </c:extLst>
            </c:dLbl>
            <c:dLbl>
              <c:idx val="85"/>
              <c:tx>
                <c:strRef>
                  <c:f>'/Users/el1goluj/Documents/ZURICH/PROJECTS/UPMEM/upmem-workloads/Microbenchmarks/AI/[ai_output.xlsx]ai_output (4)'!$J$87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{DD413517-2E42-504F-9BC1-CBD029D932C7}</c15:txfldGUID>
                      <c15:f>'/Users/el1goluj/Documents/ZURICH/PROJECTS/UPMEM/upmem-workloads/Microbenchmarks/AI/[ai_output.xlsx]ai_output (4)'!$J$87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5-FF8B-5F4C-8BBF-ED4DE736661E}"/>
                </c:ext>
              </c:extLst>
            </c:dLbl>
            <c:dLbl>
              <c:idx val="86"/>
              <c:tx>
                <c:strRef>
                  <c:f>'/Users/el1goluj/Documents/ZURICH/PROJECTS/UPMEM/upmem-workloads/Microbenchmarks/AI/[ai_output.xlsx]ai_output (4)'!$J$88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{1865108F-E57D-B84A-B815-8FC79832C760}</c15:txfldGUID>
                      <c15:f>'/Users/el1goluj/Documents/ZURICH/PROJECTS/UPMEM/upmem-workloads/Microbenchmarks/AI/[ai_output.xlsx]ai_output (4)'!$J$88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6-FF8B-5F4C-8BBF-ED4DE736661E}"/>
                </c:ext>
              </c:extLst>
            </c:dLbl>
            <c:dLbl>
              <c:idx val="87"/>
              <c:tx>
                <c:strRef>
                  <c:f>'/Users/el1goluj/Documents/ZURICH/PROJECTS/UPMEM/upmem-workloads/Microbenchmarks/AI/[ai_output.xlsx]ai_output (4)'!$J$89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{FD912C87-ACA9-EA45-A614-A1DEF3C01EE6}</c15:txfldGUID>
                      <c15:f>'/Users/el1goluj/Documents/ZURICH/PROJECTS/UPMEM/upmem-workloads/Microbenchmarks/AI/[ai_output.xlsx]ai_output (4)'!$J$89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7-FF8B-5F4C-8BBF-ED4DE736661E}"/>
                </c:ext>
              </c:extLst>
            </c:dLbl>
            <c:dLbl>
              <c:idx val="88"/>
              <c:tx>
                <c:strRef>
                  <c:f>'/Users/el1goluj/Documents/ZURICH/PROJECTS/UPMEM/upmem-workloads/Microbenchmarks/AI/[ai_output.xlsx]ai_output (4)'!$J$90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{3061B88C-67CC-BC44-86DD-289685774D94}</c15:txfldGUID>
                      <c15:f>'/Users/el1goluj/Documents/ZURICH/PROJECTS/UPMEM/upmem-workloads/Microbenchmarks/AI/[ai_output.xlsx]ai_output (4)'!$J$90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8-FF8B-5F4C-8BBF-ED4DE736661E}"/>
                </c:ext>
              </c:extLst>
            </c:dLbl>
            <c:dLbl>
              <c:idx val="89"/>
              <c:tx>
                <c:strRef>
                  <c:f>'/Users/el1goluj/Documents/ZURICH/PROJECTS/UPMEM/upmem-workloads/Microbenchmarks/AI/[ai_output.xlsx]ai_output (4)'!$J$91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{FB9063FE-3D90-5849-8A16-0666C4FB96FD}</c15:txfldGUID>
                      <c15:f>'/Users/el1goluj/Documents/ZURICH/PROJECTS/UPMEM/upmem-workloads/Microbenchmarks/AI/[ai_output.xlsx]ai_output (4)'!$J$91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9-FF8B-5F4C-8BBF-ED4DE736661E}"/>
                </c:ext>
              </c:extLst>
            </c:dLbl>
            <c:dLbl>
              <c:idx val="90"/>
              <c:tx>
                <c:strRef>
                  <c:f>'/Users/el1goluj/Documents/ZURICH/PROJECTS/UPMEM/upmem-workloads/Microbenchmarks/AI/[ai_output.xlsx]ai_output (4)'!$J$92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{5795FC4F-6776-4B4F-B56A-9FDFABF3442E}</c15:txfldGUID>
                      <c15:f>'/Users/el1goluj/Documents/ZURICH/PROJECTS/UPMEM/upmem-workloads/Microbenchmarks/AI/[ai_output.xlsx]ai_output (4)'!$J$92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A-FF8B-5F4C-8BBF-ED4DE736661E}"/>
                </c:ext>
              </c:extLst>
            </c:dLbl>
            <c:dLbl>
              <c:idx val="91"/>
              <c:tx>
                <c:strRef>
                  <c:f>'/Users/el1goluj/Documents/ZURICH/PROJECTS/UPMEM/upmem-workloads/Microbenchmarks/AI/[ai_output.xlsx]ai_output (4)'!$J$93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{81D0675B-F67F-7B42-BB0F-33C8E83D16D3}</c15:txfldGUID>
                      <c15:f>'/Users/el1goluj/Documents/ZURICH/PROJECTS/UPMEM/upmem-workloads/Microbenchmarks/AI/[ai_output.xlsx]ai_output (4)'!$J$93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B-FF8B-5F4C-8BBF-ED4DE736661E}"/>
                </c:ext>
              </c:extLst>
            </c:dLbl>
            <c:dLbl>
              <c:idx val="92"/>
              <c:tx>
                <c:strRef>
                  <c:f>'/Users/el1goluj/Documents/ZURICH/PROJECTS/UPMEM/upmem-workloads/Microbenchmarks/AI/[ai_output.xlsx]ai_output (4)'!$J$94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{F4C90FA7-13CF-6549-9245-52A82680E95D}</c15:txfldGUID>
                      <c15:f>'/Users/el1goluj/Documents/ZURICH/PROJECTS/UPMEM/upmem-workloads/Microbenchmarks/AI/[ai_output.xlsx]ai_output (4)'!$J$94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C-FF8B-5F4C-8BBF-ED4DE736661E}"/>
                </c:ext>
              </c:extLst>
            </c:dLbl>
            <c:dLbl>
              <c:idx val="93"/>
              <c:tx>
                <c:strRef>
                  <c:f>'/Users/el1goluj/Documents/ZURICH/PROJECTS/UPMEM/upmem-workloads/Microbenchmarks/AI/[ai_output.xlsx]ai_output (4)'!$J$95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{58155D8A-02E2-A14F-9389-7DB98744B7A8}</c15:txfldGUID>
                      <c15:f>'/Users/el1goluj/Documents/ZURICH/PROJECTS/UPMEM/upmem-workloads/Microbenchmarks/AI/[ai_output.xlsx]ai_output (4)'!$J$95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D-FF8B-5F4C-8BBF-ED4DE736661E}"/>
                </c:ext>
              </c:extLst>
            </c:dLbl>
            <c:dLbl>
              <c:idx val="94"/>
              <c:tx>
                <c:strRef>
                  <c:f>'/Users/el1goluj/Documents/ZURICH/PROJECTS/UPMEM/upmem-workloads/Microbenchmarks/AI/[ai_output.xlsx]ai_output (4)'!$J$96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{B8AF8FED-1487-B04D-A11A-76979F3D7314}</c15:txfldGUID>
                      <c15:f>'/Users/el1goluj/Documents/ZURICH/PROJECTS/UPMEM/upmem-workloads/Microbenchmarks/AI/[ai_output.xlsx]ai_output (4)'!$J$96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E-FF8B-5F4C-8BBF-ED4DE736661E}"/>
                </c:ext>
              </c:extLst>
            </c:dLbl>
            <c:dLbl>
              <c:idx val="95"/>
              <c:tx>
                <c:strRef>
                  <c:f>'/Users/el1goluj/Documents/ZURICH/PROJECTS/UPMEM/upmem-workloads/Microbenchmarks/AI/[ai_output.xlsx]ai_output (4)'!$J$97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{1114EED8-00D7-3A48-91B8-9609FA5D160E}</c15:txfldGUID>
                      <c15:f>'/Users/el1goluj/Documents/ZURICH/PROJECTS/UPMEM/upmem-workloads/Microbenchmarks/AI/[ai_output.xlsx]ai_output (4)'!$J$97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F-FF8B-5F4C-8BBF-ED4DE736661E}"/>
                </c:ext>
              </c:extLst>
            </c:dLbl>
            <c:dLbl>
              <c:idx val="96"/>
              <c:tx>
                <c:strRef>
                  <c:f>'/Users/el1goluj/Documents/ZURICH/PROJECTS/UPMEM/upmem-workloads/Microbenchmarks/AI/[ai_output.xlsx]ai_output (4)'!$J$98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{A113D5BD-4898-6648-9311-10C5416D1BEE}</c15:txfldGUID>
                      <c15:f>'/Users/el1goluj/Documents/ZURICH/PROJECTS/UPMEM/upmem-workloads/Microbenchmarks/AI/[ai_output.xlsx]ai_output (4)'!$J$98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0-FF8B-5F4C-8BBF-ED4DE736661E}"/>
                </c:ext>
              </c:extLst>
            </c:dLbl>
            <c:dLbl>
              <c:idx val="97"/>
              <c:tx>
                <c:strRef>
                  <c:f>'/Users/el1goluj/Documents/ZURICH/PROJECTS/UPMEM/upmem-workloads/Microbenchmarks/AI/[ai_output.xlsx]ai_output (4)'!$J$99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{725F4B47-D01B-6040-AE83-76BDA4CB0778}</c15:txfldGUID>
                      <c15:f>'/Users/el1goluj/Documents/ZURICH/PROJECTS/UPMEM/upmem-workloads/Microbenchmarks/AI/[ai_output.xlsx]ai_output (4)'!$J$99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1-FF8B-5F4C-8BBF-ED4DE736661E}"/>
                </c:ext>
              </c:extLst>
            </c:dLbl>
            <c:dLbl>
              <c:idx val="98"/>
              <c:tx>
                <c:strRef>
                  <c:f>'/Users/el1goluj/Documents/ZURICH/PROJECTS/UPMEM/upmem-workloads/Microbenchmarks/AI/[ai_output.xlsx]ai_output (4)'!$J$100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{3DCA18CA-A179-5B43-9CDF-6E23C4C63FCA}</c15:txfldGUID>
                      <c15:f>'/Users/el1goluj/Documents/ZURICH/PROJECTS/UPMEM/upmem-workloads/Microbenchmarks/AI/[ai_output.xlsx]ai_output (4)'!$J$100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2-FF8B-5F4C-8BBF-ED4DE736661E}"/>
                </c:ext>
              </c:extLst>
            </c:dLbl>
            <c:dLbl>
              <c:idx val="99"/>
              <c:tx>
                <c:strRef>
                  <c:f>'/Users/el1goluj/Documents/ZURICH/PROJECTS/UPMEM/upmem-workloads/Microbenchmarks/AI/[ai_output.xlsx]ai_output (4)'!$J$101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{CF89525B-238A-DA49-A0AD-C5A841214698}</c15:txfldGUID>
                      <c15:f>'/Users/el1goluj/Documents/ZURICH/PROJECTS/UPMEM/upmem-workloads/Microbenchmarks/AI/[ai_output.xlsx]ai_output (4)'!$J$101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3-FF8B-5F4C-8BBF-ED4DE736661E}"/>
                </c:ext>
              </c:extLst>
            </c:dLbl>
            <c:dLbl>
              <c:idx val="100"/>
              <c:tx>
                <c:strRef>
                  <c:f>'/Users/el1goluj/Documents/ZURICH/PROJECTS/UPMEM/upmem-workloads/Microbenchmarks/AI/[ai_output.xlsx]ai_output (4)'!$J$102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{6D05BF49-D4D7-E849-BAD3-07C3CCD329EE}</c15:txfldGUID>
                      <c15:f>'/Users/el1goluj/Documents/ZURICH/PROJECTS/UPMEM/upmem-workloads/Microbenchmarks/AI/[ai_output.xlsx]ai_output (4)'!$J$102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4-FF8B-5F4C-8BBF-ED4DE736661E}"/>
                </c:ext>
              </c:extLst>
            </c:dLbl>
            <c:dLbl>
              <c:idx val="101"/>
              <c:tx>
                <c:strRef>
                  <c:f>'/Users/el1goluj/Documents/ZURICH/PROJECTS/UPMEM/upmem-workloads/Microbenchmarks/AI/[ai_output.xlsx]ai_output (4)'!$J$103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{9838E09B-DB8E-BC41-81B2-94079486A33E}</c15:txfldGUID>
                      <c15:f>'/Users/el1goluj/Documents/ZURICH/PROJECTS/UPMEM/upmem-workloads/Microbenchmarks/AI/[ai_output.xlsx]ai_output (4)'!$J$103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5-FF8B-5F4C-8BBF-ED4DE736661E}"/>
                </c:ext>
              </c:extLst>
            </c:dLbl>
            <c:dLbl>
              <c:idx val="102"/>
              <c:tx>
                <c:strRef>
                  <c:f>'/Users/el1goluj/Documents/ZURICH/PROJECTS/UPMEM/upmem-workloads/Microbenchmarks/AI/[ai_output.xlsx]ai_output (4)'!$J$104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{9E707FFE-1E70-9545-9255-81650D6F3E68}</c15:txfldGUID>
                      <c15:f>'/Users/el1goluj/Documents/ZURICH/PROJECTS/UPMEM/upmem-workloads/Microbenchmarks/AI/[ai_output.xlsx]ai_output (4)'!$J$104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6-FF8B-5F4C-8BBF-ED4DE736661E}"/>
                </c:ext>
              </c:extLst>
            </c:dLbl>
            <c:dLbl>
              <c:idx val="103"/>
              <c:tx>
                <c:strRef>
                  <c:f>'/Users/el1goluj/Documents/ZURICH/PROJECTS/UPMEM/upmem-workloads/Microbenchmarks/AI/[ai_output.xlsx]ai_output (4)'!$J$105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{6F482D83-5451-F14A-A32F-296B6425FCFA}</c15:txfldGUID>
                      <c15:f>'/Users/el1goluj/Documents/ZURICH/PROJECTS/UPMEM/upmem-workloads/Microbenchmarks/AI/[ai_output.xlsx]ai_output (4)'!$J$105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7-FF8B-5F4C-8BBF-ED4DE736661E}"/>
                </c:ext>
              </c:extLst>
            </c:dLbl>
            <c:dLbl>
              <c:idx val="104"/>
              <c:tx>
                <c:strRef>
                  <c:f>'/Users/el1goluj/Documents/ZURICH/PROJECTS/UPMEM/upmem-workloads/Microbenchmarks/AI/[ai_output.xlsx]ai_output (4)'!$J$106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{58C867D1-A03D-FE43-98C4-88E8477A4585}</c15:txfldGUID>
                      <c15:f>'/Users/el1goluj/Documents/ZURICH/PROJECTS/UPMEM/upmem-workloads/Microbenchmarks/AI/[ai_output.xlsx]ai_output (4)'!$J$106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8-FF8B-5F4C-8BBF-ED4DE736661E}"/>
                </c:ext>
              </c:extLst>
            </c:dLbl>
            <c:dLbl>
              <c:idx val="105"/>
              <c:tx>
                <c:strRef>
                  <c:f>'/Users/el1goluj/Documents/ZURICH/PROJECTS/UPMEM/upmem-workloads/Microbenchmarks/AI/[ai_output.xlsx]ai_output (4)'!$J$107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{5C3D6935-8E3E-FE47-9FCA-766DE1FC88FC}</c15:txfldGUID>
                      <c15:f>'/Users/el1goluj/Documents/ZURICH/PROJECTS/UPMEM/upmem-workloads/Microbenchmarks/AI/[ai_output.xlsx]ai_output (4)'!$J$107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9-FF8B-5F4C-8BBF-ED4DE736661E}"/>
                </c:ext>
              </c:extLst>
            </c:dLbl>
            <c:dLbl>
              <c:idx val="106"/>
              <c:tx>
                <c:strRef>
                  <c:f>'/Users/el1goluj/Documents/ZURICH/PROJECTS/UPMEM/upmem-workloads/Microbenchmarks/AI/[ai_output.xlsx]ai_output (4)'!$J$108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{90E2ED17-46E9-A141-B0CB-94E87F486815}</c15:txfldGUID>
                      <c15:f>'/Users/el1goluj/Documents/ZURICH/PROJECTS/UPMEM/upmem-workloads/Microbenchmarks/AI/[ai_output.xlsx]ai_output (4)'!$J$108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A-FF8B-5F4C-8BBF-ED4DE736661E}"/>
                </c:ext>
              </c:extLst>
            </c:dLbl>
            <c:dLbl>
              <c:idx val="107"/>
              <c:tx>
                <c:strRef>
                  <c:f>'/Users/el1goluj/Documents/ZURICH/PROJECTS/UPMEM/upmem-workloads/Microbenchmarks/AI/[ai_output.xlsx]ai_output (4)'!$J$109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{ACDEF3ED-274D-6A4C-A1C6-CAB3A9AB0945}</c15:txfldGUID>
                      <c15:f>'/Users/el1goluj/Documents/ZURICH/PROJECTS/UPMEM/upmem-workloads/Microbenchmarks/AI/[ai_output.xlsx]ai_output (4)'!$J$109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B-FF8B-5F4C-8BBF-ED4DE736661E}"/>
                </c:ext>
              </c:extLst>
            </c:dLbl>
            <c:dLbl>
              <c:idx val="108"/>
              <c:tx>
                <c:strRef>
                  <c:f>'/Users/el1goluj/Documents/ZURICH/PROJECTS/UPMEM/upmem-workloads/Microbenchmarks/AI/[ai_output.xlsx]ai_output (4)'!$J$110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{161E4959-78C3-A048-A44D-8B72D0488FAE}</c15:txfldGUID>
                      <c15:f>'/Users/el1goluj/Documents/ZURICH/PROJECTS/UPMEM/upmem-workloads/Microbenchmarks/AI/[ai_output.xlsx]ai_output (4)'!$J$110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C-FF8B-5F4C-8BBF-ED4DE736661E}"/>
                </c:ext>
              </c:extLst>
            </c:dLbl>
            <c:dLbl>
              <c:idx val="109"/>
              <c:tx>
                <c:strRef>
                  <c:f>'/Users/el1goluj/Documents/ZURICH/PROJECTS/UPMEM/upmem-workloads/Microbenchmarks/AI/[ai_output.xlsx]ai_output (4)'!$J$111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{310FC9DB-9F12-074E-A556-4F8495C3232A}</c15:txfldGUID>
                      <c15:f>'/Users/el1goluj/Documents/ZURICH/PROJECTS/UPMEM/upmem-workloads/Microbenchmarks/AI/[ai_output.xlsx]ai_output (4)'!$J$111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D-FF8B-5F4C-8BBF-ED4DE736661E}"/>
                </c:ext>
              </c:extLst>
            </c:dLbl>
            <c:dLbl>
              <c:idx val="110"/>
              <c:tx>
                <c:strRef>
                  <c:f>'/Users/el1goluj/Documents/ZURICH/PROJECTS/UPMEM/upmem-workloads/Microbenchmarks/AI/[ai_output.xlsx]ai_output (4)'!$J$112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{A26C8F1F-14AD-BE41-8FE2-C968053A427C}</c15:txfldGUID>
                      <c15:f>'/Users/el1goluj/Documents/ZURICH/PROJECTS/UPMEM/upmem-workloads/Microbenchmarks/AI/[ai_output.xlsx]ai_output (4)'!$J$112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E-FF8B-5F4C-8BBF-ED4DE736661E}"/>
                </c:ext>
              </c:extLst>
            </c:dLbl>
            <c:dLbl>
              <c:idx val="111"/>
              <c:tx>
                <c:strRef>
                  <c:f>'/Users/el1goluj/Documents/ZURICH/PROJECTS/UPMEM/upmem-workloads/Microbenchmarks/AI/[ai_output.xlsx]ai_output (4)'!$J$113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{13081541-523B-6D4E-B3AB-2491A704B580}</c15:txfldGUID>
                      <c15:f>'/Users/el1goluj/Documents/ZURICH/PROJECTS/UPMEM/upmem-workloads/Microbenchmarks/AI/[ai_output.xlsx]ai_output (4)'!$J$113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F-FF8B-5F4C-8BBF-ED4DE736661E}"/>
                </c:ext>
              </c:extLst>
            </c:dLbl>
            <c:dLbl>
              <c:idx val="112"/>
              <c:tx>
                <c:strRef>
                  <c:f>'/Users/el1goluj/Documents/ZURICH/PROJECTS/UPMEM/upmem-workloads/Microbenchmarks/AI/[ai_output.xlsx]ai_output (4)'!$J$114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{7D22D2E4-6D31-194B-B97B-28043063533B}</c15:txfldGUID>
                      <c15:f>'/Users/el1goluj/Documents/ZURICH/PROJECTS/UPMEM/upmem-workloads/Microbenchmarks/AI/[ai_output.xlsx]ai_output (4)'!$J$114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0-FF8B-5F4C-8BBF-ED4DE736661E}"/>
                </c:ext>
              </c:extLst>
            </c:dLbl>
            <c:dLbl>
              <c:idx val="113"/>
              <c:tx>
                <c:strRef>
                  <c:f>'/Users/el1goluj/Documents/ZURICH/PROJECTS/UPMEM/upmem-workloads/Microbenchmarks/AI/[ai_output.xlsx]ai_output (4)'!$J$115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{E5E6CF78-A88F-B344-987B-07CFCFBB410C}</c15:txfldGUID>
                      <c15:f>'/Users/el1goluj/Documents/ZURICH/PROJECTS/UPMEM/upmem-workloads/Microbenchmarks/AI/[ai_output.xlsx]ai_output (4)'!$J$115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1-FF8B-5F4C-8BBF-ED4DE736661E}"/>
                </c:ext>
              </c:extLst>
            </c:dLbl>
            <c:dLbl>
              <c:idx val="114"/>
              <c:tx>
                <c:strRef>
                  <c:f>'/Users/el1goluj/Documents/ZURICH/PROJECTS/UPMEM/upmem-workloads/Microbenchmarks/AI/[ai_output.xlsx]ai_output (4)'!$J$116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{59F10571-657B-1643-8C14-31777AB39FDE}</c15:txfldGUID>
                      <c15:f>'/Users/el1goluj/Documents/ZURICH/PROJECTS/UPMEM/upmem-workloads/Microbenchmarks/AI/[ai_output.xlsx]ai_output (4)'!$J$116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2-FF8B-5F4C-8BBF-ED4DE736661E}"/>
                </c:ext>
              </c:extLst>
            </c:dLbl>
            <c:dLbl>
              <c:idx val="115"/>
              <c:tx>
                <c:strRef>
                  <c:f>'/Users/el1goluj/Documents/ZURICH/PROJECTS/UPMEM/upmem-workloads/Microbenchmarks/AI/[ai_output.xlsx]ai_output (4)'!$J$117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{C1D8337D-53EB-5743-A9CA-9CEE2DF6ACE8}</c15:txfldGUID>
                      <c15:f>'/Users/el1goluj/Documents/ZURICH/PROJECTS/UPMEM/upmem-workloads/Microbenchmarks/AI/[ai_output.xlsx]ai_output (4)'!$J$117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3-FF8B-5F4C-8BBF-ED4DE736661E}"/>
                </c:ext>
              </c:extLst>
            </c:dLbl>
            <c:dLbl>
              <c:idx val="116"/>
              <c:tx>
                <c:strRef>
                  <c:f>'/Users/el1goluj/Documents/ZURICH/PROJECTS/UPMEM/upmem-workloads/Microbenchmarks/AI/[ai_output.xlsx]ai_output (4)'!$J$118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{285E8EFD-B2A0-B442-AE25-39C51EAF34E5}</c15:txfldGUID>
                      <c15:f>'/Users/el1goluj/Documents/ZURICH/PROJECTS/UPMEM/upmem-workloads/Microbenchmarks/AI/[ai_output.xlsx]ai_output (4)'!$J$118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4-FF8B-5F4C-8BBF-ED4DE736661E}"/>
                </c:ext>
              </c:extLst>
            </c:dLbl>
            <c:dLbl>
              <c:idx val="117"/>
              <c:tx>
                <c:strRef>
                  <c:f>'/Users/el1goluj/Documents/ZURICH/PROJECTS/UPMEM/upmem-workloads/Microbenchmarks/AI/[ai_output.xlsx]ai_output (4)'!$J$119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{B3D8653E-4AC8-034C-9BD5-B6C8862834C3}</c15:txfldGUID>
                      <c15:f>'/Users/el1goluj/Documents/ZURICH/PROJECTS/UPMEM/upmem-workloads/Microbenchmarks/AI/[ai_output.xlsx]ai_output (4)'!$J$119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5-FF8B-5F4C-8BBF-ED4DE736661E}"/>
                </c:ext>
              </c:extLst>
            </c:dLbl>
            <c:dLbl>
              <c:idx val="118"/>
              <c:tx>
                <c:strRef>
                  <c:f>'/Users/el1goluj/Documents/ZURICH/PROJECTS/UPMEM/upmem-workloads/Microbenchmarks/AI/[ai_output.xlsx]ai_output (4)'!$J$120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{B660543D-95F3-7F45-86E0-9C936F8153A7}</c15:txfldGUID>
                      <c15:f>'/Users/el1goluj/Documents/ZURICH/PROJECTS/UPMEM/upmem-workloads/Microbenchmarks/AI/[ai_output.xlsx]ai_output (4)'!$J$120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6-FF8B-5F4C-8BBF-ED4DE736661E}"/>
                </c:ext>
              </c:extLst>
            </c:dLbl>
            <c:dLbl>
              <c:idx val="119"/>
              <c:tx>
                <c:strRef>
                  <c:f>'/Users/el1goluj/Documents/ZURICH/PROJECTS/UPMEM/upmem-workloads/Microbenchmarks/AI/[ai_output.xlsx]ai_output (4)'!$J$121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{6ACA5C72-C466-014C-B7E9-E66E2606F4B6}</c15:txfldGUID>
                      <c15:f>'/Users/el1goluj/Documents/ZURICH/PROJECTS/UPMEM/upmem-workloads/Microbenchmarks/AI/[ai_output.xlsx]ai_output (4)'!$J$121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7-FF8B-5F4C-8BBF-ED4DE736661E}"/>
                </c:ext>
              </c:extLst>
            </c:dLbl>
            <c:dLbl>
              <c:idx val="120"/>
              <c:tx>
                <c:strRef>
                  <c:f>'/Users/el1goluj/Documents/ZURICH/PROJECTS/UPMEM/upmem-workloads/Microbenchmarks/AI/[ai_output.xlsx]ai_output (4)'!$J$122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{8A7E2237-544E-FA4D-B635-811C3D0EA1A3}</c15:txfldGUID>
                      <c15:f>'/Users/el1goluj/Documents/ZURICH/PROJECTS/UPMEM/upmem-workloads/Microbenchmarks/AI/[ai_output.xlsx]ai_output (4)'!$J$122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8-FF8B-5F4C-8BBF-ED4DE736661E}"/>
                </c:ext>
              </c:extLst>
            </c:dLbl>
            <c:dLbl>
              <c:idx val="121"/>
              <c:tx>
                <c:strRef>
                  <c:f>'/Users/el1goluj/Documents/ZURICH/PROJECTS/UPMEM/upmem-workloads/Microbenchmarks/AI/[ai_output.xlsx]ai_output (4)'!$J$123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{2C6C0C75-7D56-2640-B498-AEA79FB46C70}</c15:txfldGUID>
                      <c15:f>'/Users/el1goluj/Documents/ZURICH/PROJECTS/UPMEM/upmem-workloads/Microbenchmarks/AI/[ai_output.xlsx]ai_output (4)'!$J$123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9-FF8B-5F4C-8BBF-ED4DE736661E}"/>
                </c:ext>
              </c:extLst>
            </c:dLbl>
            <c:dLbl>
              <c:idx val="122"/>
              <c:tx>
                <c:strRef>
                  <c:f>'/Users/el1goluj/Documents/ZURICH/PROJECTS/UPMEM/upmem-workloads/Microbenchmarks/AI/[ai_output.xlsx]ai_output (4)'!$J$124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{BBEA080F-0494-D44B-BE4B-624BF2D4C7B1}</c15:txfldGUID>
                      <c15:f>'/Users/el1goluj/Documents/ZURICH/PROJECTS/UPMEM/upmem-workloads/Microbenchmarks/AI/[ai_output.xlsx]ai_output (4)'!$J$124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A-FF8B-5F4C-8BBF-ED4DE736661E}"/>
                </c:ext>
              </c:extLst>
            </c:dLbl>
            <c:dLbl>
              <c:idx val="123"/>
              <c:tx>
                <c:strRef>
                  <c:f>'/Users/el1goluj/Documents/ZURICH/PROJECTS/UPMEM/upmem-workloads/Microbenchmarks/AI/[ai_output.xlsx]ai_output (4)'!$J$125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{7D23F2B4-1F36-0849-A25D-E5AE0600AE14}</c15:txfldGUID>
                      <c15:f>'/Users/el1goluj/Documents/ZURICH/PROJECTS/UPMEM/upmem-workloads/Microbenchmarks/AI/[ai_output.xlsx]ai_output (4)'!$J$125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B-FF8B-5F4C-8BBF-ED4DE736661E}"/>
                </c:ext>
              </c:extLst>
            </c:dLbl>
            <c:dLbl>
              <c:idx val="124"/>
              <c:tx>
                <c:strRef>
                  <c:f>'/Users/el1goluj/Documents/ZURICH/PROJECTS/UPMEM/upmem-workloads/Microbenchmarks/AI/[ai_output.xlsx]ai_output (4)'!$J$126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{643C0B11-459D-8344-9927-1F4C8219DB90}</c15:txfldGUID>
                      <c15:f>'/Users/el1goluj/Documents/ZURICH/PROJECTS/UPMEM/upmem-workloads/Microbenchmarks/AI/[ai_output.xlsx]ai_output (4)'!$J$126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C-FF8B-5F4C-8BBF-ED4DE736661E}"/>
                </c:ext>
              </c:extLst>
            </c:dLbl>
            <c:dLbl>
              <c:idx val="125"/>
              <c:tx>
                <c:strRef>
                  <c:f>'/Users/el1goluj/Documents/ZURICH/PROJECTS/UPMEM/upmem-workloads/Microbenchmarks/AI/[ai_output.xlsx]ai_output (4)'!$J$127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{9A03C0E4-5094-B24A-A381-4F44CE84A5F7}</c15:txfldGUID>
                      <c15:f>'/Users/el1goluj/Documents/ZURICH/PROJECTS/UPMEM/upmem-workloads/Microbenchmarks/AI/[ai_output.xlsx]ai_output (4)'!$J$127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D-FF8B-5F4C-8BBF-ED4DE736661E}"/>
                </c:ext>
              </c:extLst>
            </c:dLbl>
            <c:dLbl>
              <c:idx val="126"/>
              <c:tx>
                <c:strRef>
                  <c:f>'/Users/el1goluj/Documents/ZURICH/PROJECTS/UPMEM/upmem-workloads/Microbenchmarks/AI/[ai_output.xlsx]ai_output (4)'!$J$128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{8E1E2AE6-7554-DE42-9F19-D4EAD698EA66}</c15:txfldGUID>
                      <c15:f>'/Users/el1goluj/Documents/ZURICH/PROJECTS/UPMEM/upmem-workloads/Microbenchmarks/AI/[ai_output.xlsx]ai_output (4)'!$J$128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E-FF8B-5F4C-8BBF-ED4DE736661E}"/>
                </c:ext>
              </c:extLst>
            </c:dLbl>
            <c:dLbl>
              <c:idx val="127"/>
              <c:tx>
                <c:strRef>
                  <c:f>'/Users/el1goluj/Documents/ZURICH/PROJECTS/UPMEM/upmem-workloads/Microbenchmarks/AI/[ai_output.xlsx]ai_output (4)'!$J$129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{CC778620-EA94-C845-A97B-FEF96A9DF521}</c15:txfldGUID>
                      <c15:f>'/Users/el1goluj/Documents/ZURICH/PROJECTS/UPMEM/upmem-workloads/Microbenchmarks/AI/[ai_output.xlsx]ai_output (4)'!$J$129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F-FF8B-5F4C-8BBF-ED4DE736661E}"/>
                </c:ext>
              </c:extLst>
            </c:dLbl>
            <c:dLbl>
              <c:idx val="128"/>
              <c:tx>
                <c:strRef>
                  <c:f>'/Users/el1goluj/Documents/ZURICH/PROJECTS/UPMEM/upmem-workloads/Microbenchmarks/AI/[ai_output.xlsx]ai_output (4)'!$J$130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{C561E76B-1D10-A34F-81BA-C783B5963A92}</c15:txfldGUID>
                      <c15:f>'/Users/el1goluj/Documents/ZURICH/PROJECTS/UPMEM/upmem-workloads/Microbenchmarks/AI/[ai_output.xlsx]ai_output (4)'!$J$130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0-FF8B-5F4C-8BBF-ED4DE736661E}"/>
                </c:ext>
              </c:extLst>
            </c:dLbl>
            <c:dLbl>
              <c:idx val="129"/>
              <c:tx>
                <c:strRef>
                  <c:f>'/Users/el1goluj/Documents/ZURICH/PROJECTS/UPMEM/upmem-workloads/Microbenchmarks/AI/[ai_output.xlsx]ai_output (4)'!$J$131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{77FC28B6-12FF-4D4F-9AD6-68D79A2587D7}</c15:txfldGUID>
                      <c15:f>'/Users/el1goluj/Documents/ZURICH/PROJECTS/UPMEM/upmem-workloads/Microbenchmarks/AI/[ai_output.xlsx]ai_output (4)'!$J$131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1-FF8B-5F4C-8BBF-ED4DE736661E}"/>
                </c:ext>
              </c:extLst>
            </c:dLbl>
            <c:dLbl>
              <c:idx val="130"/>
              <c:tx>
                <c:strRef>
                  <c:f>'/Users/el1goluj/Documents/ZURICH/PROJECTS/UPMEM/upmem-workloads/Microbenchmarks/AI/[ai_output.xlsx]ai_output (4)'!$J$132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{1ABC4B6E-E2F9-FA43-B2A4-CC86CCE51D60}</c15:txfldGUID>
                      <c15:f>'/Users/el1goluj/Documents/ZURICH/PROJECTS/UPMEM/upmem-workloads/Microbenchmarks/AI/[ai_output.xlsx]ai_output (4)'!$J$132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2-FF8B-5F4C-8BBF-ED4DE736661E}"/>
                </c:ext>
              </c:extLst>
            </c:dLbl>
            <c:dLbl>
              <c:idx val="131"/>
              <c:tx>
                <c:strRef>
                  <c:f>'/Users/el1goluj/Documents/ZURICH/PROJECTS/UPMEM/upmem-workloads/Microbenchmarks/AI/[ai_output.xlsx]ai_output (4)'!$J$133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{4C822AB2-1DB3-A842-BAF9-55E401490A7D}</c15:txfldGUID>
                      <c15:f>'/Users/el1goluj/Documents/ZURICH/PROJECTS/UPMEM/upmem-workloads/Microbenchmarks/AI/[ai_output.xlsx]ai_output (4)'!$J$133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3-FF8B-5F4C-8BBF-ED4DE736661E}"/>
                </c:ext>
              </c:extLst>
            </c:dLbl>
            <c:dLbl>
              <c:idx val="132"/>
              <c:tx>
                <c:strRef>
                  <c:f>'/Users/el1goluj/Documents/ZURICH/PROJECTS/UPMEM/upmem-workloads/Microbenchmarks/AI/[ai_output.xlsx]ai_output (4)'!$J$134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{3A78A4ED-1612-1A45-A05B-25195687D854}</c15:txfldGUID>
                      <c15:f>'/Users/el1goluj/Documents/ZURICH/PROJECTS/UPMEM/upmem-workloads/Microbenchmarks/AI/[ai_output.xlsx]ai_output (4)'!$J$134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4-FF8B-5F4C-8BBF-ED4DE736661E}"/>
                </c:ext>
              </c:extLst>
            </c:dLbl>
            <c:dLbl>
              <c:idx val="133"/>
              <c:tx>
                <c:strRef>
                  <c:f>'/Users/el1goluj/Documents/ZURICH/PROJECTS/UPMEM/upmem-workloads/Microbenchmarks/AI/[ai_output.xlsx]ai_output (4)'!$J$135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{7F596861-6128-7F49-8FF1-77260B07B0AF}</c15:txfldGUID>
                      <c15:f>'/Users/el1goluj/Documents/ZURICH/PROJECTS/UPMEM/upmem-workloads/Microbenchmarks/AI/[ai_output.xlsx]ai_output (4)'!$J$135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5-FF8B-5F4C-8BBF-ED4DE736661E}"/>
                </c:ext>
              </c:extLst>
            </c:dLbl>
            <c:dLbl>
              <c:idx val="134"/>
              <c:tx>
                <c:strRef>
                  <c:f>'/Users/el1goluj/Documents/ZURICH/PROJECTS/UPMEM/upmem-workloads/Microbenchmarks/AI/[ai_output.xlsx]ai_output (4)'!$J$136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{BA64EC60-8DFA-694D-908A-8571E278C10C}</c15:txfldGUID>
                      <c15:f>'/Users/el1goluj/Documents/ZURICH/PROJECTS/UPMEM/upmem-workloads/Microbenchmarks/AI/[ai_output.xlsx]ai_output (4)'!$J$136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6-FF8B-5F4C-8BBF-ED4DE736661E}"/>
                </c:ext>
              </c:extLst>
            </c:dLbl>
            <c:dLbl>
              <c:idx val="135"/>
              <c:tx>
                <c:strRef>
                  <c:f>'/Users/el1goluj/Documents/ZURICH/PROJECTS/UPMEM/upmem-workloads/Microbenchmarks/AI/[ai_output.xlsx]ai_output (4)'!$J$137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{36860766-9BD8-6342-B202-FB13DBA8F08A}</c15:txfldGUID>
                      <c15:f>'/Users/el1goluj/Documents/ZURICH/PROJECTS/UPMEM/upmem-workloads/Microbenchmarks/AI/[ai_output.xlsx]ai_output (4)'!$J$137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7-FF8B-5F4C-8BBF-ED4DE736661E}"/>
                </c:ext>
              </c:extLst>
            </c:dLbl>
            <c:dLbl>
              <c:idx val="136"/>
              <c:tx>
                <c:strRef>
                  <c:f>'/Users/el1goluj/Documents/ZURICH/PROJECTS/UPMEM/upmem-workloads/Microbenchmarks/AI/[ai_output.xlsx]ai_output (4)'!$J$138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{949B380D-5BF4-8D41-BADB-886ABDC19366}</c15:txfldGUID>
                      <c15:f>'/Users/el1goluj/Documents/ZURICH/PROJECTS/UPMEM/upmem-workloads/Microbenchmarks/AI/[ai_output.xlsx]ai_output (4)'!$J$138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8-FF8B-5F4C-8BBF-ED4DE736661E}"/>
                </c:ext>
              </c:extLst>
            </c:dLbl>
            <c:dLbl>
              <c:idx val="137"/>
              <c:tx>
                <c:strRef>
                  <c:f>'/Users/el1goluj/Documents/ZURICH/PROJECTS/UPMEM/upmem-workloads/Microbenchmarks/AI/[ai_output.xlsx]ai_output (4)'!$J$139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{1D6AEB48-AD0A-224B-ADFA-42E89FDB9805}</c15:txfldGUID>
                      <c15:f>'/Users/el1goluj/Documents/ZURICH/PROJECTS/UPMEM/upmem-workloads/Microbenchmarks/AI/[ai_output.xlsx]ai_output (4)'!$J$139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9-FF8B-5F4C-8BBF-ED4DE736661E}"/>
                </c:ext>
              </c:extLst>
            </c:dLbl>
            <c:dLbl>
              <c:idx val="138"/>
              <c:tx>
                <c:strRef>
                  <c:f>'/Users/el1goluj/Documents/ZURICH/PROJECTS/UPMEM/upmem-workloads/Microbenchmarks/AI/[ai_output.xlsx]ai_output (4)'!$J$140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{7F376CF5-ABC7-9541-9D8A-A157F452846B}</c15:txfldGUID>
                      <c15:f>'/Users/el1goluj/Documents/ZURICH/PROJECTS/UPMEM/upmem-workloads/Microbenchmarks/AI/[ai_output.xlsx]ai_output (4)'!$J$140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A-FF8B-5F4C-8BBF-ED4DE736661E}"/>
                </c:ext>
              </c:extLst>
            </c:dLbl>
            <c:dLbl>
              <c:idx val="139"/>
              <c:tx>
                <c:strRef>
                  <c:f>'/Users/el1goluj/Documents/ZURICH/PROJECTS/UPMEM/upmem-workloads/Microbenchmarks/AI/[ai_output.xlsx]ai_output (4)'!$J$141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{A25CC17E-6A8A-A942-B570-95D86342F1D7}</c15:txfldGUID>
                      <c15:f>'/Users/el1goluj/Documents/ZURICH/PROJECTS/UPMEM/upmem-workloads/Microbenchmarks/AI/[ai_output.xlsx]ai_output (4)'!$J$141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B-FF8B-5F4C-8BBF-ED4DE736661E}"/>
                </c:ext>
              </c:extLst>
            </c:dLbl>
            <c:dLbl>
              <c:idx val="140"/>
              <c:tx>
                <c:strRef>
                  <c:f>'/Users/el1goluj/Documents/ZURICH/PROJECTS/UPMEM/upmem-workloads/Microbenchmarks/AI/[ai_output.xlsx]ai_output (4)'!$J$142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{3672F0DE-D03A-9945-8B96-7F78EFF6CDC4}</c15:txfldGUID>
                      <c15:f>'/Users/el1goluj/Documents/ZURICH/PROJECTS/UPMEM/upmem-workloads/Microbenchmarks/AI/[ai_output.xlsx]ai_output (4)'!$J$142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C-FF8B-5F4C-8BBF-ED4DE736661E}"/>
                </c:ext>
              </c:extLst>
            </c:dLbl>
            <c:dLbl>
              <c:idx val="141"/>
              <c:tx>
                <c:strRef>
                  <c:f>'/Users/el1goluj/Documents/ZURICH/PROJECTS/UPMEM/upmem-workloads/Microbenchmarks/AI/[ai_output.xlsx]ai_output (4)'!$J$143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{2E7FF46E-CB2E-A54D-BBA1-A7E59D7D9A3F}</c15:txfldGUID>
                      <c15:f>'/Users/el1goluj/Documents/ZURICH/PROJECTS/UPMEM/upmem-workloads/Microbenchmarks/AI/[ai_output.xlsx]ai_output (4)'!$J$143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D-FF8B-5F4C-8BBF-ED4DE736661E}"/>
                </c:ext>
              </c:extLst>
            </c:dLbl>
            <c:dLbl>
              <c:idx val="142"/>
              <c:tx>
                <c:strRef>
                  <c:f>'/Users/el1goluj/Documents/ZURICH/PROJECTS/UPMEM/upmem-workloads/Microbenchmarks/AI/[ai_output.xlsx]ai_output (4)'!$J$144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{3FF181F3-4060-3242-B2D5-A6C2B9CF2225}</c15:txfldGUID>
                      <c15:f>'/Users/el1goluj/Documents/ZURICH/PROJECTS/UPMEM/upmem-workloads/Microbenchmarks/AI/[ai_output.xlsx]ai_output (4)'!$J$144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E-FF8B-5F4C-8BBF-ED4DE736661E}"/>
                </c:ext>
              </c:extLst>
            </c:dLbl>
            <c:dLbl>
              <c:idx val="143"/>
              <c:tx>
                <c:strRef>
                  <c:f>'/Users/el1goluj/Documents/ZURICH/PROJECTS/UPMEM/upmem-workloads/Microbenchmarks/AI/[ai_output.xlsx]ai_output (4)'!$J$145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{3AB7E0EE-7F06-034A-A107-B426FD0C247E}</c15:txfldGUID>
                      <c15:f>'/Users/el1goluj/Documents/ZURICH/PROJECTS/UPMEM/upmem-workloads/Microbenchmarks/AI/[ai_output.xlsx]ai_output (4)'!$J$145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F-FF8B-5F4C-8BBF-ED4DE736661E}"/>
                </c:ext>
              </c:extLst>
            </c:dLbl>
            <c:dLbl>
              <c:idx val="144"/>
              <c:tx>
                <c:strRef>
                  <c:f>'/Users/el1goluj/Documents/ZURICH/PROJECTS/UPMEM/upmem-workloads/Microbenchmarks/AI/[ai_output.xlsx]ai_output (4)'!$J$146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{71E2A627-43CA-504C-B883-BED808E6A89F}</c15:txfldGUID>
                      <c15:f>'/Users/el1goluj/Documents/ZURICH/PROJECTS/UPMEM/upmem-workloads/Microbenchmarks/AI/[ai_output.xlsx]ai_output (4)'!$J$146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0-FF8B-5F4C-8BBF-ED4DE736661E}"/>
                </c:ext>
              </c:extLst>
            </c:dLbl>
            <c:dLbl>
              <c:idx val="145"/>
              <c:tx>
                <c:strRef>
                  <c:f>'/Users/el1goluj/Documents/ZURICH/PROJECTS/UPMEM/upmem-workloads/Microbenchmarks/AI/[ai_output.xlsx]ai_output (4)'!$J$147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{45F67C4E-534C-7544-B719-6CDA80677738}</c15:txfldGUID>
                      <c15:f>'/Users/el1goluj/Documents/ZURICH/PROJECTS/UPMEM/upmem-workloads/Microbenchmarks/AI/[ai_output.xlsx]ai_output (4)'!$J$147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1-FF8B-5F4C-8BBF-ED4DE736661E}"/>
                </c:ext>
              </c:extLst>
            </c:dLbl>
            <c:dLbl>
              <c:idx val="146"/>
              <c:tx>
                <c:strRef>
                  <c:f>'/Users/el1goluj/Documents/ZURICH/PROJECTS/UPMEM/upmem-workloads/Microbenchmarks/AI/[ai_output.xlsx]ai_output (4)'!$J$148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{C890C28F-CE6A-3E45-A423-43D9D61D449C}</c15:txfldGUID>
                      <c15:f>'/Users/el1goluj/Documents/ZURICH/PROJECTS/UPMEM/upmem-workloads/Microbenchmarks/AI/[ai_output.xlsx]ai_output (4)'!$J$148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2-FF8B-5F4C-8BBF-ED4DE736661E}"/>
                </c:ext>
              </c:extLst>
            </c:dLbl>
            <c:dLbl>
              <c:idx val="147"/>
              <c:tx>
                <c:strRef>
                  <c:f>'/Users/el1goluj/Documents/ZURICH/PROJECTS/UPMEM/upmem-workloads/Microbenchmarks/AI/[ai_output.xlsx]ai_output (4)'!$J$149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{2AB717E2-5722-5C48-BCF7-F79BBF810B82}</c15:txfldGUID>
                      <c15:f>'/Users/el1goluj/Documents/ZURICH/PROJECTS/UPMEM/upmem-workloads/Microbenchmarks/AI/[ai_output.xlsx]ai_output (4)'!$J$149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3-FF8B-5F4C-8BBF-ED4DE736661E}"/>
                </c:ext>
              </c:extLst>
            </c:dLbl>
            <c:dLbl>
              <c:idx val="148"/>
              <c:tx>
                <c:strRef>
                  <c:f>'/Users/el1goluj/Documents/ZURICH/PROJECTS/UPMEM/upmem-workloads/Microbenchmarks/AI/[ai_output.xlsx]ai_output (4)'!$J$150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{66399BE4-DCD1-FC4E-813B-019B6F3E8783}</c15:txfldGUID>
                      <c15:f>'/Users/el1goluj/Documents/ZURICH/PROJECTS/UPMEM/upmem-workloads/Microbenchmarks/AI/[ai_output.xlsx]ai_output (4)'!$J$150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4-FF8B-5F4C-8BBF-ED4DE736661E}"/>
                </c:ext>
              </c:extLst>
            </c:dLbl>
            <c:dLbl>
              <c:idx val="149"/>
              <c:tx>
                <c:strRef>
                  <c:f>'/Users/el1goluj/Documents/ZURICH/PROJECTS/UPMEM/upmem-workloads/Microbenchmarks/AI/[ai_output.xlsx]ai_output (4)'!$J$151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{E0BA5014-654A-8C42-8E48-0857A219108A}</c15:txfldGUID>
                      <c15:f>'/Users/el1goluj/Documents/ZURICH/PROJECTS/UPMEM/upmem-workloads/Microbenchmarks/AI/[ai_output.xlsx]ai_output (4)'!$J$151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5-FF8B-5F4C-8BBF-ED4DE736661E}"/>
                </c:ext>
              </c:extLst>
            </c:dLbl>
            <c:dLbl>
              <c:idx val="150"/>
              <c:tx>
                <c:strRef>
                  <c:f>'/Users/el1goluj/Documents/ZURICH/PROJECTS/UPMEM/upmem-workloads/Microbenchmarks/AI/[ai_output.xlsx]ai_output (4)'!$J$152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{A2B6E36C-5098-9E47-BAAC-26A2096158DB}</c15:txfldGUID>
                      <c15:f>'/Users/el1goluj/Documents/ZURICH/PROJECTS/UPMEM/upmem-workloads/Microbenchmarks/AI/[ai_output.xlsx]ai_output (4)'!$J$152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6-FF8B-5F4C-8BBF-ED4DE736661E}"/>
                </c:ext>
              </c:extLst>
            </c:dLbl>
            <c:dLbl>
              <c:idx val="151"/>
              <c:tx>
                <c:strRef>
                  <c:f>'/Users/el1goluj/Documents/ZURICH/PROJECTS/UPMEM/upmem-workloads/Microbenchmarks/AI/[ai_output.xlsx]ai_output (4)'!$J$153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{957BFE74-4E37-D047-B049-66BBF9F16E60}</c15:txfldGUID>
                      <c15:f>'/Users/el1goluj/Documents/ZURICH/PROJECTS/UPMEM/upmem-workloads/Microbenchmarks/AI/[ai_output.xlsx]ai_output (4)'!$J$153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7-FF8B-5F4C-8BBF-ED4DE736661E}"/>
                </c:ext>
              </c:extLst>
            </c:dLbl>
            <c:dLbl>
              <c:idx val="152"/>
              <c:tx>
                <c:strRef>
                  <c:f>'/Users/el1goluj/Documents/ZURICH/PROJECTS/UPMEM/upmem-workloads/Microbenchmarks/AI/[ai_output.xlsx]ai_output (4)'!$J$154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{0D4C2150-BAD2-0146-9AA2-FBA4C37108C9}</c15:txfldGUID>
                      <c15:f>'/Users/el1goluj/Documents/ZURICH/PROJECTS/UPMEM/upmem-workloads/Microbenchmarks/AI/[ai_output.xlsx]ai_output (4)'!$J$154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8-FF8B-5F4C-8BBF-ED4DE736661E}"/>
                </c:ext>
              </c:extLst>
            </c:dLbl>
            <c:dLbl>
              <c:idx val="153"/>
              <c:tx>
                <c:strRef>
                  <c:f>'/Users/el1goluj/Documents/ZURICH/PROJECTS/UPMEM/upmem-workloads/Microbenchmarks/AI/[ai_output.xlsx]ai_output (4)'!$J$155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{059DB73C-0091-954D-9938-B02827EA2D39}</c15:txfldGUID>
                      <c15:f>'/Users/el1goluj/Documents/ZURICH/PROJECTS/UPMEM/upmem-workloads/Microbenchmarks/AI/[ai_output.xlsx]ai_output (4)'!$J$155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9-FF8B-5F4C-8BBF-ED4DE736661E}"/>
                </c:ext>
              </c:extLst>
            </c:dLbl>
            <c:dLbl>
              <c:idx val="154"/>
              <c:tx>
                <c:strRef>
                  <c:f>'/Users/el1goluj/Documents/ZURICH/PROJECTS/UPMEM/upmem-workloads/Microbenchmarks/AI/[ai_output.xlsx]ai_output (4)'!$J$156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{79034BD8-441F-BB42-B05D-EF9BA3558CED}</c15:txfldGUID>
                      <c15:f>'/Users/el1goluj/Documents/ZURICH/PROJECTS/UPMEM/upmem-workloads/Microbenchmarks/AI/[ai_output.xlsx]ai_output (4)'!$J$156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A-FF8B-5F4C-8BBF-ED4DE736661E}"/>
                </c:ext>
              </c:extLst>
            </c:dLbl>
            <c:dLbl>
              <c:idx val="155"/>
              <c:tx>
                <c:strRef>
                  <c:f>'/Users/el1goluj/Documents/ZURICH/PROJECTS/UPMEM/upmem-workloads/Microbenchmarks/AI/[ai_output.xlsx]ai_output (4)'!$J$157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{29C1F0FE-C804-AA43-975E-D52298B86391}</c15:txfldGUID>
                      <c15:f>'/Users/el1goluj/Documents/ZURICH/PROJECTS/UPMEM/upmem-workloads/Microbenchmarks/AI/[ai_output.xlsx]ai_output (4)'!$J$157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B-FF8B-5F4C-8BBF-ED4DE736661E}"/>
                </c:ext>
              </c:extLst>
            </c:dLbl>
            <c:dLbl>
              <c:idx val="156"/>
              <c:tx>
                <c:strRef>
                  <c:f>'/Users/el1goluj/Documents/ZURICH/PROJECTS/UPMEM/upmem-workloads/Microbenchmarks/AI/[ai_output.xlsx]ai_output (4)'!$J$158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{4BDA5A0C-FE4D-0A44-A5D9-C993F18CFF31}</c15:txfldGUID>
                      <c15:f>'/Users/el1goluj/Documents/ZURICH/PROJECTS/UPMEM/upmem-workloads/Microbenchmarks/AI/[ai_output.xlsx]ai_output (4)'!$J$158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C-FF8B-5F4C-8BBF-ED4DE736661E}"/>
                </c:ext>
              </c:extLst>
            </c:dLbl>
            <c:dLbl>
              <c:idx val="157"/>
              <c:tx>
                <c:strRef>
                  <c:f>'/Users/el1goluj/Documents/ZURICH/PROJECTS/UPMEM/upmem-workloads/Microbenchmarks/AI/[ai_output.xlsx]ai_output (4)'!$J$159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{64B5BCAF-F42E-0640-AB01-2839B8DB3C87}</c15:txfldGUID>
                      <c15:f>'/Users/el1goluj/Documents/ZURICH/PROJECTS/UPMEM/upmem-workloads/Microbenchmarks/AI/[ai_output.xlsx]ai_output (4)'!$J$159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D-FF8B-5F4C-8BBF-ED4DE736661E}"/>
                </c:ext>
              </c:extLst>
            </c:dLbl>
            <c:dLbl>
              <c:idx val="158"/>
              <c:tx>
                <c:strRef>
                  <c:f>'/Users/el1goluj/Documents/ZURICH/PROJECTS/UPMEM/upmem-workloads/Microbenchmarks/AI/[ai_output.xlsx]ai_output (4)'!$J$160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{AF2EC14F-5AEE-1849-BC2E-9C2FE4FE0971}</c15:txfldGUID>
                      <c15:f>'/Users/el1goluj/Documents/ZURICH/PROJECTS/UPMEM/upmem-workloads/Microbenchmarks/AI/[ai_output.xlsx]ai_output (4)'!$J$160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E-FF8B-5F4C-8BBF-ED4DE736661E}"/>
                </c:ext>
              </c:extLst>
            </c:dLbl>
            <c:dLbl>
              <c:idx val="159"/>
              <c:tx>
                <c:strRef>
                  <c:f>'/Users/el1goluj/Documents/ZURICH/PROJECTS/UPMEM/upmem-workloads/Microbenchmarks/AI/[ai_output.xlsx]ai_output (4)'!$J$161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{74E9B4C5-2165-8945-9279-768FE155E912}</c15:txfldGUID>
                      <c15:f>'/Users/el1goluj/Documents/ZURICH/PROJECTS/UPMEM/upmem-workloads/Microbenchmarks/AI/[ai_output.xlsx]ai_output (4)'!$J$161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F-FF8B-5F4C-8BBF-ED4DE736661E}"/>
                </c:ext>
              </c:extLst>
            </c:dLbl>
            <c:dLbl>
              <c:idx val="160"/>
              <c:tx>
                <c:strRef>
                  <c:f>'/Users/el1goluj/Documents/ZURICH/PROJECTS/UPMEM/upmem-workloads/Microbenchmarks/AI/[ai_output.xlsx]ai_output (4)'!$J$162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{DE7C704E-AECC-0B4B-84CA-5AFBD6B02DBA}</c15:txfldGUID>
                      <c15:f>'/Users/el1goluj/Documents/ZURICH/PROJECTS/UPMEM/upmem-workloads/Microbenchmarks/AI/[ai_output.xlsx]ai_output (4)'!$J$162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0-FF8B-5F4C-8BBF-ED4DE736661E}"/>
                </c:ext>
              </c:extLst>
            </c:dLbl>
            <c:dLbl>
              <c:idx val="161"/>
              <c:tx>
                <c:strRef>
                  <c:f>'/Users/el1goluj/Documents/ZURICH/PROJECTS/UPMEM/upmem-workloads/Microbenchmarks/AI/[ai_output.xlsx]ai_output (4)'!$J$163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{F22E508E-F1DF-8D46-B4AF-4D8216D3CAB8}</c15:txfldGUID>
                      <c15:f>'/Users/el1goluj/Documents/ZURICH/PROJECTS/UPMEM/upmem-workloads/Microbenchmarks/AI/[ai_output.xlsx]ai_output (4)'!$J$163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1-FF8B-5F4C-8BBF-ED4DE736661E}"/>
                </c:ext>
              </c:extLst>
            </c:dLbl>
            <c:dLbl>
              <c:idx val="162"/>
              <c:tx>
                <c:strRef>
                  <c:f>'/Users/el1goluj/Documents/ZURICH/PROJECTS/UPMEM/upmem-workloads/Microbenchmarks/AI/[ai_output.xlsx]ai_output (4)'!$J$164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{53E55E6D-EE57-CF44-B512-02BF0418603D}</c15:txfldGUID>
                      <c15:f>'/Users/el1goluj/Documents/ZURICH/PROJECTS/UPMEM/upmem-workloads/Microbenchmarks/AI/[ai_output.xlsx]ai_output (4)'!$J$164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2-FF8B-5F4C-8BBF-ED4DE736661E}"/>
                </c:ext>
              </c:extLst>
            </c:dLbl>
            <c:dLbl>
              <c:idx val="163"/>
              <c:tx>
                <c:strRef>
                  <c:f>'/Users/el1goluj/Documents/ZURICH/PROJECTS/UPMEM/upmem-workloads/Microbenchmarks/AI/[ai_output.xlsx]ai_output (4)'!$J$165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{0798824F-1A0E-404B-AEB7-EA23C789C44B}</c15:txfldGUID>
                      <c15:f>'/Users/el1goluj/Documents/ZURICH/PROJECTS/UPMEM/upmem-workloads/Microbenchmarks/AI/[ai_output.xlsx]ai_output (4)'!$J$165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3-FF8B-5F4C-8BBF-ED4DE736661E}"/>
                </c:ext>
              </c:extLst>
            </c:dLbl>
            <c:dLbl>
              <c:idx val="164"/>
              <c:tx>
                <c:strRef>
                  <c:f>'/Users/el1goluj/Documents/ZURICH/PROJECTS/UPMEM/upmem-workloads/Microbenchmarks/AI/[ai_output.xlsx]ai_output (4)'!$J$166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{35F63E6C-F662-274A-9A89-5BADC68EF139}</c15:txfldGUID>
                      <c15:f>'/Users/el1goluj/Documents/ZURICH/PROJECTS/UPMEM/upmem-workloads/Microbenchmarks/AI/[ai_output.xlsx]ai_output (4)'!$J$166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4-FF8B-5F4C-8BBF-ED4DE736661E}"/>
                </c:ext>
              </c:extLst>
            </c:dLbl>
            <c:dLbl>
              <c:idx val="165"/>
              <c:tx>
                <c:strRef>
                  <c:f>'/Users/el1goluj/Documents/ZURICH/PROJECTS/UPMEM/upmem-workloads/Microbenchmarks/AI/[ai_output.xlsx]ai_output (4)'!$J$167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{7FCCAA05-2E7A-AA4B-B7D2-47B07AC2BEDC}</c15:txfldGUID>
                      <c15:f>'/Users/el1goluj/Documents/ZURICH/PROJECTS/UPMEM/upmem-workloads/Microbenchmarks/AI/[ai_output.xlsx]ai_output (4)'!$J$167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5-FF8B-5F4C-8BBF-ED4DE736661E}"/>
                </c:ext>
              </c:extLst>
            </c:dLbl>
            <c:dLbl>
              <c:idx val="166"/>
              <c:tx>
                <c:strRef>
                  <c:f>'/Users/el1goluj/Documents/ZURICH/PROJECTS/UPMEM/upmem-workloads/Microbenchmarks/AI/[ai_output.xlsx]ai_output (4)'!$J$168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{C3B65C6C-0898-4949-BC81-1C95882238C1}</c15:txfldGUID>
                      <c15:f>'/Users/el1goluj/Documents/ZURICH/PROJECTS/UPMEM/upmem-workloads/Microbenchmarks/AI/[ai_output.xlsx]ai_output (4)'!$J$168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6-FF8B-5F4C-8BBF-ED4DE736661E}"/>
                </c:ext>
              </c:extLst>
            </c:dLbl>
            <c:dLbl>
              <c:idx val="167"/>
              <c:tx>
                <c:strRef>
                  <c:f>'/Users/el1goluj/Documents/ZURICH/PROJECTS/UPMEM/upmem-workloads/Microbenchmarks/AI/[ai_output.xlsx]ai_output (4)'!$J$169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{39365A07-5C8D-A545-8137-0E653890D675}</c15:txfldGUID>
                      <c15:f>'/Users/el1goluj/Documents/ZURICH/PROJECTS/UPMEM/upmem-workloads/Microbenchmarks/AI/[ai_output.xlsx]ai_output (4)'!$J$169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7-FF8B-5F4C-8BBF-ED4DE736661E}"/>
                </c:ext>
              </c:extLst>
            </c:dLbl>
            <c:dLbl>
              <c:idx val="168"/>
              <c:tx>
                <c:strRef>
                  <c:f>'/Users/el1goluj/Documents/ZURICH/PROJECTS/UPMEM/upmem-workloads/Microbenchmarks/AI/[ai_output.xlsx]ai_output (4)'!$J$170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{36F2AF56-34A3-EE49-B11C-D9FC2105F9F3}</c15:txfldGUID>
                      <c15:f>'/Users/el1goluj/Documents/ZURICH/PROJECTS/UPMEM/upmem-workloads/Microbenchmarks/AI/[ai_output.xlsx]ai_output (4)'!$J$170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8-FF8B-5F4C-8BBF-ED4DE736661E}"/>
                </c:ext>
              </c:extLst>
            </c:dLbl>
            <c:dLbl>
              <c:idx val="169"/>
              <c:tx>
                <c:strRef>
                  <c:f>'/Users/el1goluj/Documents/ZURICH/PROJECTS/UPMEM/upmem-workloads/Microbenchmarks/AI/[ai_output.xlsx]ai_output (4)'!$J$171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{C2B35C28-616E-FC44-8438-530EC7654C08}</c15:txfldGUID>
                      <c15:f>'/Users/el1goluj/Documents/ZURICH/PROJECTS/UPMEM/upmem-workloads/Microbenchmarks/AI/[ai_output.xlsx]ai_output (4)'!$J$171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9-FF8B-5F4C-8BBF-ED4DE736661E}"/>
                </c:ext>
              </c:extLst>
            </c:dLbl>
            <c:dLbl>
              <c:idx val="170"/>
              <c:tx>
                <c:strRef>
                  <c:f>'/Users/el1goluj/Documents/ZURICH/PROJECTS/UPMEM/upmem-workloads/Microbenchmarks/AI/[ai_output.xlsx]ai_output (4)'!$J$172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{49864D2F-8690-A647-8EEA-B817333DF9D6}</c15:txfldGUID>
                      <c15:f>'/Users/el1goluj/Documents/ZURICH/PROJECTS/UPMEM/upmem-workloads/Microbenchmarks/AI/[ai_output.xlsx]ai_output (4)'!$J$172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A-FF8B-5F4C-8BBF-ED4DE736661E}"/>
                </c:ext>
              </c:extLst>
            </c:dLbl>
            <c:dLbl>
              <c:idx val="171"/>
              <c:tx>
                <c:strRef>
                  <c:f>'/Users/el1goluj/Documents/ZURICH/PROJECTS/UPMEM/upmem-workloads/Microbenchmarks/AI/[ai_output.xlsx]ai_output (4)'!$J$173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{F7A63E46-BA3E-BE4C-8B77-B2A1BC66FBF5}</c15:txfldGUID>
                      <c15:f>'/Users/el1goluj/Documents/ZURICH/PROJECTS/UPMEM/upmem-workloads/Microbenchmarks/AI/[ai_output.xlsx]ai_output (4)'!$J$173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B-FF8B-5F4C-8BBF-ED4DE736661E}"/>
                </c:ext>
              </c:extLst>
            </c:dLbl>
            <c:dLbl>
              <c:idx val="172"/>
              <c:tx>
                <c:strRef>
                  <c:f>'/Users/el1goluj/Documents/ZURICH/PROJECTS/UPMEM/upmem-workloads/Microbenchmarks/AI/[ai_output.xlsx]ai_output (4)'!$J$174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{2A07E502-2F3B-684A-A603-E7E93D21CD2F}</c15:txfldGUID>
                      <c15:f>'/Users/el1goluj/Documents/ZURICH/PROJECTS/UPMEM/upmem-workloads/Microbenchmarks/AI/[ai_output.xlsx]ai_output (4)'!$J$174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C-FF8B-5F4C-8BBF-ED4DE736661E}"/>
                </c:ext>
              </c:extLst>
            </c:dLbl>
            <c:dLbl>
              <c:idx val="173"/>
              <c:tx>
                <c:strRef>
                  <c:f>'/Users/el1goluj/Documents/ZURICH/PROJECTS/UPMEM/upmem-workloads/Microbenchmarks/AI/[ai_output.xlsx]ai_output (4)'!$J$175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{BF1D7A44-FF75-054D-8A37-AF856A250AFB}</c15:txfldGUID>
                      <c15:f>'/Users/el1goluj/Documents/ZURICH/PROJECTS/UPMEM/upmem-workloads/Microbenchmarks/AI/[ai_output.xlsx]ai_output (4)'!$J$175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D-FF8B-5F4C-8BBF-ED4DE736661E}"/>
                </c:ext>
              </c:extLst>
            </c:dLbl>
            <c:dLbl>
              <c:idx val="174"/>
              <c:tx>
                <c:strRef>
                  <c:f>'/Users/el1goluj/Documents/ZURICH/PROJECTS/UPMEM/upmem-workloads/Microbenchmarks/AI/[ai_output.xlsx]ai_output (4)'!$J$176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{3384FAD7-0A8C-DD4D-A05C-0B87E6B3CCFF}</c15:txfldGUID>
                      <c15:f>'/Users/el1goluj/Documents/ZURICH/PROJECTS/UPMEM/upmem-workloads/Microbenchmarks/AI/[ai_output.xlsx]ai_output (4)'!$J$176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E-FF8B-5F4C-8BBF-ED4DE736661E}"/>
                </c:ext>
              </c:extLst>
            </c:dLbl>
            <c:dLbl>
              <c:idx val="175"/>
              <c:tx>
                <c:strRef>
                  <c:f>'/Users/el1goluj/Documents/ZURICH/PROJECTS/UPMEM/upmem-workloads/Microbenchmarks/AI/[ai_output.xlsx]ai_output (4)'!$J$177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{39D18804-6168-DE4C-8089-79F9FABBDFFD}</c15:txfldGUID>
                      <c15:f>'/Users/el1goluj/Documents/ZURICH/PROJECTS/UPMEM/upmem-workloads/Microbenchmarks/AI/[ai_output.xlsx]ai_output (4)'!$J$177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F-FF8B-5F4C-8BBF-ED4DE736661E}"/>
                </c:ext>
              </c:extLst>
            </c:dLbl>
            <c:dLbl>
              <c:idx val="176"/>
              <c:tx>
                <c:strRef>
                  <c:f>'/Users/el1goluj/Documents/ZURICH/PROJECTS/UPMEM/upmem-workloads/Microbenchmarks/AI/[ai_output.xlsx]ai_output (4)'!$J$178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{6B63F0CD-5058-FC4B-81A6-A29C7656E429}</c15:txfldGUID>
                      <c15:f>'/Users/el1goluj/Documents/ZURICH/PROJECTS/UPMEM/upmem-workloads/Microbenchmarks/AI/[ai_output.xlsx]ai_output (4)'!$J$178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0-FF8B-5F4C-8BBF-ED4DE736661E}"/>
                </c:ext>
              </c:extLst>
            </c:dLbl>
            <c:dLbl>
              <c:idx val="177"/>
              <c:tx>
                <c:strRef>
                  <c:f>'/Users/el1goluj/Documents/ZURICH/PROJECTS/UPMEM/upmem-workloads/Microbenchmarks/AI/[ai_output.xlsx]ai_output (4)'!$J$179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{ABE0CE6C-6814-AE43-845A-FDFD647FA17A}</c15:txfldGUID>
                      <c15:f>'/Users/el1goluj/Documents/ZURICH/PROJECTS/UPMEM/upmem-workloads/Microbenchmarks/AI/[ai_output.xlsx]ai_output (4)'!$J$179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1-FF8B-5F4C-8BBF-ED4DE736661E}"/>
                </c:ext>
              </c:extLst>
            </c:dLbl>
            <c:dLbl>
              <c:idx val="178"/>
              <c:tx>
                <c:strRef>
                  <c:f>'/Users/el1goluj/Documents/ZURICH/PROJECTS/UPMEM/upmem-workloads/Microbenchmarks/AI/[ai_output.xlsx]ai_output (4)'!$J$180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{03FEABA9-AC79-5A44-B4BF-D5FD745948D0}</c15:txfldGUID>
                      <c15:f>'/Users/el1goluj/Documents/ZURICH/PROJECTS/UPMEM/upmem-workloads/Microbenchmarks/AI/[ai_output.xlsx]ai_output (4)'!$J$180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2-FF8B-5F4C-8BBF-ED4DE736661E}"/>
                </c:ext>
              </c:extLst>
            </c:dLbl>
            <c:dLbl>
              <c:idx val="179"/>
              <c:tx>
                <c:strRef>
                  <c:f>'/Users/el1goluj/Documents/ZURICH/PROJECTS/UPMEM/upmem-workloads/Microbenchmarks/AI/[ai_output.xlsx]ai_output (4)'!$J$181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{F1E6C7C6-5E06-6742-91E4-A293F25DB1C8}</c15:txfldGUID>
                      <c15:f>'/Users/el1goluj/Documents/ZURICH/PROJECTS/UPMEM/upmem-workloads/Microbenchmarks/AI/[ai_output.xlsx]ai_output (4)'!$J$181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3-FF8B-5F4C-8BBF-ED4DE736661E}"/>
                </c:ext>
              </c:extLst>
            </c:dLbl>
            <c:dLbl>
              <c:idx val="180"/>
              <c:tx>
                <c:strRef>
                  <c:f>'/Users/el1goluj/Documents/ZURICH/PROJECTS/UPMEM/upmem-workloads/Microbenchmarks/AI/[ai_output.xlsx]ai_output (4)'!$J$182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{51F77689-9518-AC4A-8999-12C0DE4BE401}</c15:txfldGUID>
                      <c15:f>'/Users/el1goluj/Documents/ZURICH/PROJECTS/UPMEM/upmem-workloads/Microbenchmarks/AI/[ai_output.xlsx]ai_output (4)'!$J$182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4-FF8B-5F4C-8BBF-ED4DE736661E}"/>
                </c:ext>
              </c:extLst>
            </c:dLbl>
            <c:dLbl>
              <c:idx val="181"/>
              <c:tx>
                <c:strRef>
                  <c:f>'/Users/el1goluj/Documents/ZURICH/PROJECTS/UPMEM/upmem-workloads/Microbenchmarks/AI/[ai_output.xlsx]ai_output (4)'!$J$183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{04A76A6E-A5CB-C94C-880F-352AEB8CE9A2}</c15:txfldGUID>
                      <c15:f>'/Users/el1goluj/Documents/ZURICH/PROJECTS/UPMEM/upmem-workloads/Microbenchmarks/AI/[ai_output.xlsx]ai_output (4)'!$J$183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5-FF8B-5F4C-8BBF-ED4DE736661E}"/>
                </c:ext>
              </c:extLst>
            </c:dLbl>
            <c:dLbl>
              <c:idx val="182"/>
              <c:tx>
                <c:strRef>
                  <c:f>'/Users/el1goluj/Documents/ZURICH/PROJECTS/UPMEM/upmem-workloads/Microbenchmarks/AI/[ai_output.xlsx]ai_output (4)'!$J$184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{8A3BB19C-24D1-7E44-9CD4-22491F71662B}</c15:txfldGUID>
                      <c15:f>'/Users/el1goluj/Documents/ZURICH/PROJECTS/UPMEM/upmem-workloads/Microbenchmarks/AI/[ai_output.xlsx]ai_output (4)'!$J$184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6-FF8B-5F4C-8BBF-ED4DE736661E}"/>
                </c:ext>
              </c:extLst>
            </c:dLbl>
            <c:dLbl>
              <c:idx val="183"/>
              <c:tx>
                <c:strRef>
                  <c:f>'/Users/el1goluj/Documents/ZURICH/PROJECTS/UPMEM/upmem-workloads/Microbenchmarks/AI/[ai_output.xlsx]ai_output (4)'!$J$185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{738963D8-E3B7-5946-9BC9-5D33532CD846}</c15:txfldGUID>
                      <c15:f>'/Users/el1goluj/Documents/ZURICH/PROJECTS/UPMEM/upmem-workloads/Microbenchmarks/AI/[ai_output.xlsx]ai_output (4)'!$J$185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7-FF8B-5F4C-8BBF-ED4DE736661E}"/>
                </c:ext>
              </c:extLst>
            </c:dLbl>
            <c:dLbl>
              <c:idx val="184"/>
              <c:tx>
                <c:strRef>
                  <c:f>'/Users/el1goluj/Documents/ZURICH/PROJECTS/UPMEM/upmem-workloads/Microbenchmarks/AI/[ai_output.xlsx]ai_output (4)'!$J$186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{41AF0EBA-6B96-0D4C-831B-1266101021AB}</c15:txfldGUID>
                      <c15:f>'/Users/el1goluj/Documents/ZURICH/PROJECTS/UPMEM/upmem-workloads/Microbenchmarks/AI/[ai_output.xlsx]ai_output (4)'!$J$186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8-FF8B-5F4C-8BBF-ED4DE736661E}"/>
                </c:ext>
              </c:extLst>
            </c:dLbl>
            <c:dLbl>
              <c:idx val="185"/>
              <c:tx>
                <c:strRef>
                  <c:f>'/Users/el1goluj/Documents/ZURICH/PROJECTS/UPMEM/upmem-workloads/Microbenchmarks/AI/[ai_output.xlsx]ai_output (4)'!$J$187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{1ED9734E-3C62-E341-9796-AD294EC9FAFB}</c15:txfldGUID>
                      <c15:f>'/Users/el1goluj/Documents/ZURICH/PROJECTS/UPMEM/upmem-workloads/Microbenchmarks/AI/[ai_output.xlsx]ai_output (4)'!$J$187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9-FF8B-5F4C-8BBF-ED4DE736661E}"/>
                </c:ext>
              </c:extLst>
            </c:dLbl>
            <c:dLbl>
              <c:idx val="186"/>
              <c:tx>
                <c:strRef>
                  <c:f>'/Users/el1goluj/Documents/ZURICH/PROJECTS/UPMEM/upmem-workloads/Microbenchmarks/AI/[ai_output.xlsx]ai_output (4)'!$J$188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{48EEC374-4720-2D49-8E6F-95B7AD20C88E}</c15:txfldGUID>
                      <c15:f>'/Users/el1goluj/Documents/ZURICH/PROJECTS/UPMEM/upmem-workloads/Microbenchmarks/AI/[ai_output.xlsx]ai_output (4)'!$J$188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A-FF8B-5F4C-8BBF-ED4DE736661E}"/>
                </c:ext>
              </c:extLst>
            </c:dLbl>
            <c:dLbl>
              <c:idx val="187"/>
              <c:tx>
                <c:strRef>
                  <c:f>'/Users/el1goluj/Documents/ZURICH/PROJECTS/UPMEM/upmem-workloads/Microbenchmarks/AI/[ai_output.xlsx]ai_output (4)'!$J$189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{0DFD72D0-0218-3649-98FB-DC7C1793B338}</c15:txfldGUID>
                      <c15:f>'/Users/el1goluj/Documents/ZURICH/PROJECTS/UPMEM/upmem-workloads/Microbenchmarks/AI/[ai_output.xlsx]ai_output (4)'!$J$189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B-FF8B-5F4C-8BBF-ED4DE736661E}"/>
                </c:ext>
              </c:extLst>
            </c:dLbl>
            <c:dLbl>
              <c:idx val="188"/>
              <c:tx>
                <c:strRef>
                  <c:f>'/Users/el1goluj/Documents/ZURICH/PROJECTS/UPMEM/upmem-workloads/Microbenchmarks/AI/[ai_output.xlsx]ai_output (4)'!$J$190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{1BC3A2F6-5212-924D-B737-FA1EB61F35E2}</c15:txfldGUID>
                      <c15:f>'/Users/el1goluj/Documents/ZURICH/PROJECTS/UPMEM/upmem-workloads/Microbenchmarks/AI/[ai_output.xlsx]ai_output (4)'!$J$190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C-FF8B-5F4C-8BBF-ED4DE736661E}"/>
                </c:ext>
              </c:extLst>
            </c:dLbl>
            <c:dLbl>
              <c:idx val="189"/>
              <c:tx>
                <c:strRef>
                  <c:f>'/Users/el1goluj/Documents/ZURICH/PROJECTS/UPMEM/upmem-workloads/Microbenchmarks/AI/[ai_output.xlsx]ai_output (4)'!$J$191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{811DB7E8-8BAC-C346-A094-06E54CB562AF}</c15:txfldGUID>
                      <c15:f>'/Users/el1goluj/Documents/ZURICH/PROJECTS/UPMEM/upmem-workloads/Microbenchmarks/AI/[ai_output.xlsx]ai_output (4)'!$J$191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D-FF8B-5F4C-8BBF-ED4DE736661E}"/>
                </c:ext>
              </c:extLst>
            </c:dLbl>
            <c:dLbl>
              <c:idx val="190"/>
              <c:tx>
                <c:strRef>
                  <c:f>'/Users/el1goluj/Documents/ZURICH/PROJECTS/UPMEM/upmem-workloads/Microbenchmarks/AI/[ai_output.xlsx]ai_output (4)'!$J$192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{E11F68BE-96A0-EC4B-BF85-1DB6213EF93D}</c15:txfldGUID>
                      <c15:f>'/Users/el1goluj/Documents/ZURICH/PROJECTS/UPMEM/upmem-workloads/Microbenchmarks/AI/[ai_output.xlsx]ai_output (4)'!$J$192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E-FF8B-5F4C-8BBF-ED4DE736661E}"/>
                </c:ext>
              </c:extLst>
            </c:dLbl>
            <c:dLbl>
              <c:idx val="191"/>
              <c:tx>
                <c:strRef>
                  <c:f>'/Users/el1goluj/Documents/ZURICH/PROJECTS/UPMEM/upmem-workloads/Microbenchmarks/AI/[ai_output.xlsx]ai_output (4)'!$J$193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{E2BEB257-4D22-D549-AA97-AF160741EE4A}</c15:txfldGUID>
                      <c15:f>'/Users/el1goluj/Documents/ZURICH/PROJECTS/UPMEM/upmem-workloads/Microbenchmarks/AI/[ai_output.xlsx]ai_output (4)'!$J$193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F-FF8B-5F4C-8BBF-ED4DE736661E}"/>
                </c:ext>
              </c:extLst>
            </c:dLbl>
            <c:dLbl>
              <c:idx val="192"/>
              <c:tx>
                <c:strRef>
                  <c:f>'/Users/el1goluj/Documents/ZURICH/PROJECTS/UPMEM/upmem-workloads/Microbenchmarks/AI/[ai_output.xlsx]ai_output (4)'!$J$194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{AFCAB907-15D3-C749-8E5E-9884E17807E6}</c15:txfldGUID>
                      <c15:f>'/Users/el1goluj/Documents/ZURICH/PROJECTS/UPMEM/upmem-workloads/Microbenchmarks/AI/[ai_output.xlsx]ai_output (4)'!$J$194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0-FF8B-5F4C-8BBF-ED4DE736661E}"/>
                </c:ext>
              </c:extLst>
            </c:dLbl>
            <c:dLbl>
              <c:idx val="193"/>
              <c:tx>
                <c:strRef>
                  <c:f>'/Users/el1goluj/Documents/ZURICH/PROJECTS/UPMEM/upmem-workloads/Microbenchmarks/AI/[ai_output.xlsx]ai_output (4)'!$J$195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{CE7D69C6-0DD4-CB46-A508-A9A8D4BD4C25}</c15:txfldGUID>
                      <c15:f>'/Users/el1goluj/Documents/ZURICH/PROJECTS/UPMEM/upmem-workloads/Microbenchmarks/AI/[ai_output.xlsx]ai_output (4)'!$J$195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1-FF8B-5F4C-8BBF-ED4DE736661E}"/>
                </c:ext>
              </c:extLst>
            </c:dLbl>
            <c:dLbl>
              <c:idx val="194"/>
              <c:tx>
                <c:strRef>
                  <c:f>'/Users/el1goluj/Documents/ZURICH/PROJECTS/UPMEM/upmem-workloads/Microbenchmarks/AI/[ai_output.xlsx]ai_output (4)'!$J$196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{2B280BD5-0AF9-EF45-B32F-DC62F0797D32}</c15:txfldGUID>
                      <c15:f>'/Users/el1goluj/Documents/ZURICH/PROJECTS/UPMEM/upmem-workloads/Microbenchmarks/AI/[ai_output.xlsx]ai_output (4)'!$J$196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2-FF8B-5F4C-8BBF-ED4DE736661E}"/>
                </c:ext>
              </c:extLst>
            </c:dLbl>
            <c:dLbl>
              <c:idx val="195"/>
              <c:tx>
                <c:strRef>
                  <c:f>'/Users/el1goluj/Documents/ZURICH/PROJECTS/UPMEM/upmem-workloads/Microbenchmarks/AI/[ai_output.xlsx]ai_output (4)'!$J$197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{741BE314-2950-5840-AC77-D066F9FE6770}</c15:txfldGUID>
                      <c15:f>'/Users/el1goluj/Documents/ZURICH/PROJECTS/UPMEM/upmem-workloads/Microbenchmarks/AI/[ai_output.xlsx]ai_output (4)'!$J$197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3-FF8B-5F4C-8BBF-ED4DE736661E}"/>
                </c:ext>
              </c:extLst>
            </c:dLbl>
            <c:dLbl>
              <c:idx val="196"/>
              <c:tx>
                <c:strRef>
                  <c:f>'/Users/el1goluj/Documents/ZURICH/PROJECTS/UPMEM/upmem-workloads/Microbenchmarks/AI/[ai_output.xlsx]ai_output (4)'!$J$198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{5EC8E435-F0B0-FF43-A76F-6A04508483E0}</c15:txfldGUID>
                      <c15:f>'/Users/el1goluj/Documents/ZURICH/PROJECTS/UPMEM/upmem-workloads/Microbenchmarks/AI/[ai_output.xlsx]ai_output (4)'!$J$198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4-FF8B-5F4C-8BBF-ED4DE736661E}"/>
                </c:ext>
              </c:extLst>
            </c:dLbl>
            <c:dLbl>
              <c:idx val="197"/>
              <c:tx>
                <c:strRef>
                  <c:f>'/Users/el1goluj/Documents/ZURICH/PROJECTS/UPMEM/upmem-workloads/Microbenchmarks/AI/[ai_output.xlsx]ai_output (4)'!$J$199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{8E543C8D-5325-C74A-9B1B-3F8C9E89F342}</c15:txfldGUID>
                      <c15:f>'/Users/el1goluj/Documents/ZURICH/PROJECTS/UPMEM/upmem-workloads/Microbenchmarks/AI/[ai_output.xlsx]ai_output (4)'!$J$199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5-FF8B-5F4C-8BBF-ED4DE736661E}"/>
                </c:ext>
              </c:extLst>
            </c:dLbl>
            <c:dLbl>
              <c:idx val="198"/>
              <c:tx>
                <c:strRef>
                  <c:f>'/Users/el1goluj/Documents/ZURICH/PROJECTS/UPMEM/upmem-workloads/Microbenchmarks/AI/[ai_output.xlsx]ai_output (4)'!$J$200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{8B62B3AC-4521-D846-BD7C-597338E9465E}</c15:txfldGUID>
                      <c15:f>'/Users/el1goluj/Documents/ZURICH/PROJECTS/UPMEM/upmem-workloads/Microbenchmarks/AI/[ai_output.xlsx]ai_output (4)'!$J$200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6-FF8B-5F4C-8BBF-ED4DE736661E}"/>
                </c:ext>
              </c:extLst>
            </c:dLbl>
            <c:dLbl>
              <c:idx val="199"/>
              <c:tx>
                <c:strRef>
                  <c:f>'/Users/el1goluj/Documents/ZURICH/PROJECTS/UPMEM/upmem-workloads/Microbenchmarks/AI/[ai_output.xlsx]ai_output (4)'!$J$201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{404858BD-D87A-6547-BC62-86AE40CD1079}</c15:txfldGUID>
                      <c15:f>'/Users/el1goluj/Documents/ZURICH/PROJECTS/UPMEM/upmem-workloads/Microbenchmarks/AI/[ai_output.xlsx]ai_output (4)'!$J$201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7-FF8B-5F4C-8BBF-ED4DE736661E}"/>
                </c:ext>
              </c:extLst>
            </c:dLbl>
            <c:dLbl>
              <c:idx val="200"/>
              <c:tx>
                <c:strRef>
                  <c:f>'/Users/el1goluj/Documents/ZURICH/PROJECTS/UPMEM/upmem-workloads/Microbenchmarks/AI/[ai_output.xlsx]ai_output (4)'!$J$202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{FFBB3AE5-249F-6F4A-ABED-1EA0F92545C5}</c15:txfldGUID>
                      <c15:f>'/Users/el1goluj/Documents/ZURICH/PROJECTS/UPMEM/upmem-workloads/Microbenchmarks/AI/[ai_output.xlsx]ai_output (4)'!$J$202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8-FF8B-5F4C-8BBF-ED4DE736661E}"/>
                </c:ext>
              </c:extLst>
            </c:dLbl>
            <c:dLbl>
              <c:idx val="201"/>
              <c:tx>
                <c:strRef>
                  <c:f>'/Users/el1goluj/Documents/ZURICH/PROJECTS/UPMEM/upmem-workloads/Microbenchmarks/AI/[ai_output.xlsx]ai_output (4)'!$J$203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{13302ED5-C90B-D945-8F51-DC2BBCEC34E5}</c15:txfldGUID>
                      <c15:f>'/Users/el1goluj/Documents/ZURICH/PROJECTS/UPMEM/upmem-workloads/Microbenchmarks/AI/[ai_output.xlsx]ai_output (4)'!$J$203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9-FF8B-5F4C-8BBF-ED4DE736661E}"/>
                </c:ext>
              </c:extLst>
            </c:dLbl>
            <c:dLbl>
              <c:idx val="202"/>
              <c:tx>
                <c:strRef>
                  <c:f>'/Users/el1goluj/Documents/ZURICH/PROJECTS/UPMEM/upmem-workloads/Microbenchmarks/AI/[ai_output.xlsx]ai_output (4)'!$J$204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{64F87292-92A4-E34B-98BA-BAE08AED5A10}</c15:txfldGUID>
                      <c15:f>'/Users/el1goluj/Documents/ZURICH/PROJECTS/UPMEM/upmem-workloads/Microbenchmarks/AI/[ai_output.xlsx]ai_output (4)'!$J$204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A-FF8B-5F4C-8BBF-ED4DE736661E}"/>
                </c:ext>
              </c:extLst>
            </c:dLbl>
            <c:dLbl>
              <c:idx val="203"/>
              <c:tx>
                <c:strRef>
                  <c:f>'/Users/el1goluj/Documents/ZURICH/PROJECTS/UPMEM/upmem-workloads/Microbenchmarks/AI/[ai_output.xlsx]ai_output (4)'!$J$205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{7722D9F1-BCA5-1146-9E30-7B48A62CDFA6}</c15:txfldGUID>
                      <c15:f>'/Users/el1goluj/Documents/ZURICH/PROJECTS/UPMEM/upmem-workloads/Microbenchmarks/AI/[ai_output.xlsx]ai_output (4)'!$J$205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B-FF8B-5F4C-8BBF-ED4DE736661E}"/>
                </c:ext>
              </c:extLst>
            </c:dLbl>
            <c:dLbl>
              <c:idx val="204"/>
              <c:tx>
                <c:strRef>
                  <c:f>'/Users/el1goluj/Documents/ZURICH/PROJECTS/UPMEM/upmem-workloads/Microbenchmarks/AI/[ai_output.xlsx]ai_output (4)'!$J$206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{B7631CA4-35F4-F445-9F75-4DEF2D81770E}</c15:txfldGUID>
                      <c15:f>'/Users/el1goluj/Documents/ZURICH/PROJECTS/UPMEM/upmem-workloads/Microbenchmarks/AI/[ai_output.xlsx]ai_output (4)'!$J$206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C-FF8B-5F4C-8BBF-ED4DE736661E}"/>
                </c:ext>
              </c:extLst>
            </c:dLbl>
            <c:dLbl>
              <c:idx val="205"/>
              <c:tx>
                <c:strRef>
                  <c:f>'/Users/el1goluj/Documents/ZURICH/PROJECTS/UPMEM/upmem-workloads/Microbenchmarks/AI/[ai_output.xlsx]ai_output (4)'!$J$207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{D22870EE-8F37-CA45-8278-AA3DA282114E}</c15:txfldGUID>
                      <c15:f>'/Users/el1goluj/Documents/ZURICH/PROJECTS/UPMEM/upmem-workloads/Microbenchmarks/AI/[ai_output.xlsx]ai_output (4)'!$J$207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D-FF8B-5F4C-8BBF-ED4DE736661E}"/>
                </c:ext>
              </c:extLst>
            </c:dLbl>
            <c:dLbl>
              <c:idx val="206"/>
              <c:tx>
                <c:strRef>
                  <c:f>'/Users/el1goluj/Documents/ZURICH/PROJECTS/UPMEM/upmem-workloads/Microbenchmarks/AI/[ai_output.xlsx]ai_output (4)'!$J$208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{B3A20782-6792-A948-BE88-186877DEE21E}</c15:txfldGUID>
                      <c15:f>'/Users/el1goluj/Documents/ZURICH/PROJECTS/UPMEM/upmem-workloads/Microbenchmarks/AI/[ai_output.xlsx]ai_output (4)'!$J$208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E-FF8B-5F4C-8BBF-ED4DE736661E}"/>
                </c:ext>
              </c:extLst>
            </c:dLbl>
            <c:dLbl>
              <c:idx val="207"/>
              <c:tx>
                <c:strRef>
                  <c:f>'/Users/el1goluj/Documents/ZURICH/PROJECTS/UPMEM/upmem-workloads/Microbenchmarks/AI/[ai_output.xlsx]ai_output (4)'!$J$209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{8F551BE8-D49F-B649-8064-21545400B9D1}</c15:txfldGUID>
                      <c15:f>'/Users/el1goluj/Documents/ZURICH/PROJECTS/UPMEM/upmem-workloads/Microbenchmarks/AI/[ai_output.xlsx]ai_output (4)'!$J$209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F-FF8B-5F4C-8BBF-ED4DE736661E}"/>
                </c:ext>
              </c:extLst>
            </c:dLbl>
            <c:dLbl>
              <c:idx val="208"/>
              <c:tx>
                <c:strRef>
                  <c:f>'/Users/el1goluj/Documents/ZURICH/PROJECTS/UPMEM/upmem-workloads/Microbenchmarks/AI/[ai_output.xlsx]ai_output (4)'!$J$210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{8600A149-2EB0-314D-B549-B253351C286C}</c15:txfldGUID>
                      <c15:f>'/Users/el1goluj/Documents/ZURICH/PROJECTS/UPMEM/upmem-workloads/Microbenchmarks/AI/[ai_output.xlsx]ai_output (4)'!$J$210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0-FF8B-5F4C-8BBF-ED4DE736661E}"/>
                </c:ext>
              </c:extLst>
            </c:dLbl>
            <c:dLbl>
              <c:idx val="209"/>
              <c:tx>
                <c:strRef>
                  <c:f>'/Users/el1goluj/Documents/ZURICH/PROJECTS/UPMEM/upmem-workloads/Microbenchmarks/AI/[ai_output.xlsx]ai_output (4)'!$J$211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{C810F46E-6940-7746-AB0D-C4F29FCDF8B0}</c15:txfldGUID>
                      <c15:f>'/Users/el1goluj/Documents/ZURICH/PROJECTS/UPMEM/upmem-workloads/Microbenchmarks/AI/[ai_output.xlsx]ai_output (4)'!$J$211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1-FF8B-5F4C-8BBF-ED4DE736661E}"/>
                </c:ext>
              </c:extLst>
            </c:dLbl>
            <c:dLbl>
              <c:idx val="210"/>
              <c:tx>
                <c:strRef>
                  <c:f>'/Users/el1goluj/Documents/ZURICH/PROJECTS/UPMEM/upmem-workloads/Microbenchmarks/AI/[ai_output.xlsx]ai_output (4)'!$J$212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{F39B3633-FEBE-484B-BD3A-757635F3CD63}</c15:txfldGUID>
                      <c15:f>'/Users/el1goluj/Documents/ZURICH/PROJECTS/UPMEM/upmem-workloads/Microbenchmarks/AI/[ai_output.xlsx]ai_output (4)'!$J$212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2-FF8B-5F4C-8BBF-ED4DE736661E}"/>
                </c:ext>
              </c:extLst>
            </c:dLbl>
            <c:dLbl>
              <c:idx val="211"/>
              <c:tx>
                <c:strRef>
                  <c:f>'/Users/el1goluj/Documents/ZURICH/PROJECTS/UPMEM/upmem-workloads/Microbenchmarks/AI/[ai_output.xlsx]ai_output (4)'!$J$213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{8B1285C8-32E3-6F49-9B53-ADF77EFE5022}</c15:txfldGUID>
                      <c15:f>'/Users/el1goluj/Documents/ZURICH/PROJECTS/UPMEM/upmem-workloads/Microbenchmarks/AI/[ai_output.xlsx]ai_output (4)'!$J$213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3-FF8B-5F4C-8BBF-ED4DE736661E}"/>
                </c:ext>
              </c:extLst>
            </c:dLbl>
            <c:dLbl>
              <c:idx val="212"/>
              <c:tx>
                <c:strRef>
                  <c:f>'/Users/el1goluj/Documents/ZURICH/PROJECTS/UPMEM/upmem-workloads/Microbenchmarks/AI/[ai_output.xlsx]ai_output (4)'!$J$214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{3DF350DE-A094-5B41-8B2B-62B6B5D565F7}</c15:txfldGUID>
                      <c15:f>'/Users/el1goluj/Documents/ZURICH/PROJECTS/UPMEM/upmem-workloads/Microbenchmarks/AI/[ai_output.xlsx]ai_output (4)'!$J$214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4-FF8B-5F4C-8BBF-ED4DE736661E}"/>
                </c:ext>
              </c:extLst>
            </c:dLbl>
            <c:dLbl>
              <c:idx val="213"/>
              <c:tx>
                <c:strRef>
                  <c:f>'/Users/el1goluj/Documents/ZURICH/PROJECTS/UPMEM/upmem-workloads/Microbenchmarks/AI/[ai_output.xlsx]ai_output (4)'!$J$215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{80F5F94C-8265-8345-8D8C-8E2305E8D653}</c15:txfldGUID>
                      <c15:f>'/Users/el1goluj/Documents/ZURICH/PROJECTS/UPMEM/upmem-workloads/Microbenchmarks/AI/[ai_output.xlsx]ai_output (4)'!$J$215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5-FF8B-5F4C-8BBF-ED4DE736661E}"/>
                </c:ext>
              </c:extLst>
            </c:dLbl>
            <c:dLbl>
              <c:idx val="214"/>
              <c:tx>
                <c:strRef>
                  <c:f>'/Users/el1goluj/Documents/ZURICH/PROJECTS/UPMEM/upmem-workloads/Microbenchmarks/AI/[ai_output.xlsx]ai_output (4)'!$J$216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{12A9E006-F374-1F4C-938F-7712833842E6}</c15:txfldGUID>
                      <c15:f>'/Users/el1goluj/Documents/ZURICH/PROJECTS/UPMEM/upmem-workloads/Microbenchmarks/AI/[ai_output.xlsx]ai_output (4)'!$J$216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6-FF8B-5F4C-8BBF-ED4DE736661E}"/>
                </c:ext>
              </c:extLst>
            </c:dLbl>
            <c:dLbl>
              <c:idx val="215"/>
              <c:tx>
                <c:strRef>
                  <c:f>'/Users/el1goluj/Documents/ZURICH/PROJECTS/UPMEM/upmem-workloads/Microbenchmarks/AI/[ai_output.xlsx]ai_output (4)'!$J$217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{37480DBA-075C-C144-B7BD-62E371F71F2D}</c15:txfldGUID>
                      <c15:f>'/Users/el1goluj/Documents/ZURICH/PROJECTS/UPMEM/upmem-workloads/Microbenchmarks/AI/[ai_output.xlsx]ai_output (4)'!$J$217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7-FF8B-5F4C-8BBF-ED4DE736661E}"/>
                </c:ext>
              </c:extLst>
            </c:dLbl>
            <c:dLbl>
              <c:idx val="216"/>
              <c:tx>
                <c:strRef>
                  <c:f>'/Users/el1goluj/Documents/ZURICH/PROJECTS/UPMEM/upmem-workloads/Microbenchmarks/AI/[ai_output.xlsx]ai_output (4)'!$J$218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{FCCC8FC7-8AFE-E646-862E-9308E9C98294}</c15:txfldGUID>
                      <c15:f>'/Users/el1goluj/Documents/ZURICH/PROJECTS/UPMEM/upmem-workloads/Microbenchmarks/AI/[ai_output.xlsx]ai_output (4)'!$J$218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8-FF8B-5F4C-8BBF-ED4DE736661E}"/>
                </c:ext>
              </c:extLst>
            </c:dLbl>
            <c:dLbl>
              <c:idx val="217"/>
              <c:tx>
                <c:strRef>
                  <c:f>'/Users/el1goluj/Documents/ZURICH/PROJECTS/UPMEM/upmem-workloads/Microbenchmarks/AI/[ai_output.xlsx]ai_output (4)'!$J$219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{52E90ECC-F930-7146-8CCE-B565D4ABC265}</c15:txfldGUID>
                      <c15:f>'/Users/el1goluj/Documents/ZURICH/PROJECTS/UPMEM/upmem-workloads/Microbenchmarks/AI/[ai_output.xlsx]ai_output (4)'!$J$219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9-FF8B-5F4C-8BBF-ED4DE736661E}"/>
                </c:ext>
              </c:extLst>
            </c:dLbl>
            <c:dLbl>
              <c:idx val="218"/>
              <c:tx>
                <c:strRef>
                  <c:f>'/Users/el1goluj/Documents/ZURICH/PROJECTS/UPMEM/upmem-workloads/Microbenchmarks/AI/[ai_output.xlsx]ai_output (4)'!$J$220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{1563CC59-B11E-2D4A-93BB-1837F800EE09}</c15:txfldGUID>
                      <c15:f>'/Users/el1goluj/Documents/ZURICH/PROJECTS/UPMEM/upmem-workloads/Microbenchmarks/AI/[ai_output.xlsx]ai_output (4)'!$J$220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A-FF8B-5F4C-8BBF-ED4DE736661E}"/>
                </c:ext>
              </c:extLst>
            </c:dLbl>
            <c:dLbl>
              <c:idx val="219"/>
              <c:tx>
                <c:strRef>
                  <c:f>'/Users/el1goluj/Documents/ZURICH/PROJECTS/UPMEM/upmem-workloads/Microbenchmarks/AI/[ai_output.xlsx]ai_output (4)'!$J$221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{B164257F-8177-204A-9828-8568DA6D9495}</c15:txfldGUID>
                      <c15:f>'/Users/el1goluj/Documents/ZURICH/PROJECTS/UPMEM/upmem-workloads/Microbenchmarks/AI/[ai_output.xlsx]ai_output (4)'!$J$221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B-FF8B-5F4C-8BBF-ED4DE736661E}"/>
                </c:ext>
              </c:extLst>
            </c:dLbl>
            <c:dLbl>
              <c:idx val="220"/>
              <c:tx>
                <c:strRef>
                  <c:f>'/Users/el1goluj/Documents/ZURICH/PROJECTS/UPMEM/upmem-workloads/Microbenchmarks/AI/[ai_output.xlsx]ai_output (4)'!$J$222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{87C94591-5AAD-FF4D-AAED-1EA1CB1B4172}</c15:txfldGUID>
                      <c15:f>'/Users/el1goluj/Documents/ZURICH/PROJECTS/UPMEM/upmem-workloads/Microbenchmarks/AI/[ai_output.xlsx]ai_output (4)'!$J$222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C-FF8B-5F4C-8BBF-ED4DE736661E}"/>
                </c:ext>
              </c:extLst>
            </c:dLbl>
            <c:dLbl>
              <c:idx val="221"/>
              <c:tx>
                <c:strRef>
                  <c:f>'/Users/el1goluj/Documents/ZURICH/PROJECTS/UPMEM/upmem-workloads/Microbenchmarks/AI/[ai_output.xlsx]ai_output (4)'!$J$223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{89239CD5-3ACF-6B48-8DCC-0DD5274689FF}</c15:txfldGUID>
                      <c15:f>'/Users/el1goluj/Documents/ZURICH/PROJECTS/UPMEM/upmem-workloads/Microbenchmarks/AI/[ai_output.xlsx]ai_output (4)'!$J$223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D-FF8B-5F4C-8BBF-ED4DE736661E}"/>
                </c:ext>
              </c:extLst>
            </c:dLbl>
            <c:dLbl>
              <c:idx val="222"/>
              <c:tx>
                <c:strRef>
                  <c:f>'/Users/el1goluj/Documents/ZURICH/PROJECTS/UPMEM/upmem-workloads/Microbenchmarks/AI/[ai_output.xlsx]ai_output (4)'!$J$224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{159D40D1-4212-954D-B351-EF57DFB68683}</c15:txfldGUID>
                      <c15:f>'/Users/el1goluj/Documents/ZURICH/PROJECTS/UPMEM/upmem-workloads/Microbenchmarks/AI/[ai_output.xlsx]ai_output (4)'!$J$224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E-FF8B-5F4C-8BBF-ED4DE736661E}"/>
                </c:ext>
              </c:extLst>
            </c:dLbl>
            <c:dLbl>
              <c:idx val="223"/>
              <c:tx>
                <c:strRef>
                  <c:f>'/Users/el1goluj/Documents/ZURICH/PROJECTS/UPMEM/upmem-workloads/Microbenchmarks/AI/[ai_output.xlsx]ai_output (4)'!$J$225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{1E178C31-2F15-2049-82BD-F4936486946F}</c15:txfldGUID>
                      <c15:f>'/Users/el1goluj/Documents/ZURICH/PROJECTS/UPMEM/upmem-workloads/Microbenchmarks/AI/[ai_output.xlsx]ai_output (4)'!$J$225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F-FF8B-5F4C-8BBF-ED4DE736661E}"/>
                </c:ext>
              </c:extLst>
            </c:dLbl>
            <c:dLbl>
              <c:idx val="224"/>
              <c:tx>
                <c:strRef>
                  <c:f>'/Users/el1goluj/Documents/ZURICH/PROJECTS/UPMEM/upmem-workloads/Microbenchmarks/AI/[ai_output.xlsx]ai_output (4)'!$J$226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{C254E2B1-F0FD-B34B-8F3D-A3CDD118DD40}</c15:txfldGUID>
                      <c15:f>'/Users/el1goluj/Documents/ZURICH/PROJECTS/UPMEM/upmem-workloads/Microbenchmarks/AI/[ai_output.xlsx]ai_output (4)'!$J$226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0-FF8B-5F4C-8BBF-ED4DE736661E}"/>
                </c:ext>
              </c:extLst>
            </c:dLbl>
            <c:dLbl>
              <c:idx val="225"/>
              <c:tx>
                <c:strRef>
                  <c:f>'/Users/el1goluj/Documents/ZURICH/PROJECTS/UPMEM/upmem-workloads/Microbenchmarks/AI/[ai_output.xlsx]ai_output (4)'!$J$227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{8D6C4085-8E98-5A4D-B8BB-20DC89841B50}</c15:txfldGUID>
                      <c15:f>'/Users/el1goluj/Documents/ZURICH/PROJECTS/UPMEM/upmem-workloads/Microbenchmarks/AI/[ai_output.xlsx]ai_output (4)'!$J$227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1-FF8B-5F4C-8BBF-ED4DE736661E}"/>
                </c:ext>
              </c:extLst>
            </c:dLbl>
            <c:dLbl>
              <c:idx val="226"/>
              <c:tx>
                <c:strRef>
                  <c:f>'/Users/el1goluj/Documents/ZURICH/PROJECTS/UPMEM/upmem-workloads/Microbenchmarks/AI/[ai_output.xlsx]ai_output (4)'!$J$228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{F0681C73-2C88-8443-B460-C6000C564159}</c15:txfldGUID>
                      <c15:f>'/Users/el1goluj/Documents/ZURICH/PROJECTS/UPMEM/upmem-workloads/Microbenchmarks/AI/[ai_output.xlsx]ai_output (4)'!$J$228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2-FF8B-5F4C-8BBF-ED4DE736661E}"/>
                </c:ext>
              </c:extLst>
            </c:dLbl>
            <c:dLbl>
              <c:idx val="227"/>
              <c:tx>
                <c:strRef>
                  <c:f>'/Users/el1goluj/Documents/ZURICH/PROJECTS/UPMEM/upmem-workloads/Microbenchmarks/AI/[ai_output.xlsx]ai_output (4)'!$J$229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{876427B7-A12A-F44C-92AE-3FCAFDF67465}</c15:txfldGUID>
                      <c15:f>'/Users/el1goluj/Documents/ZURICH/PROJECTS/UPMEM/upmem-workloads/Microbenchmarks/AI/[ai_output.xlsx]ai_output (4)'!$J$229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3-FF8B-5F4C-8BBF-ED4DE736661E}"/>
                </c:ext>
              </c:extLst>
            </c:dLbl>
            <c:dLbl>
              <c:idx val="228"/>
              <c:tx>
                <c:strRef>
                  <c:f>'/Users/el1goluj/Documents/ZURICH/PROJECTS/UPMEM/upmem-workloads/Microbenchmarks/AI/[ai_output.xlsx]ai_output (4)'!$J$230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{01A94352-A3E0-3942-A0DF-13508FB25F4D}</c15:txfldGUID>
                      <c15:f>'/Users/el1goluj/Documents/ZURICH/PROJECTS/UPMEM/upmem-workloads/Microbenchmarks/AI/[ai_output.xlsx]ai_output (4)'!$J$230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4-FF8B-5F4C-8BBF-ED4DE736661E}"/>
                </c:ext>
              </c:extLst>
            </c:dLbl>
            <c:dLbl>
              <c:idx val="229"/>
              <c:tx>
                <c:strRef>
                  <c:f>'/Users/el1goluj/Documents/ZURICH/PROJECTS/UPMEM/upmem-workloads/Microbenchmarks/AI/[ai_output.xlsx]ai_output (4)'!$J$231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{8B8017AF-7F8E-2B4B-BB3F-E8BC35F06E20}</c15:txfldGUID>
                      <c15:f>'/Users/el1goluj/Documents/ZURICH/PROJECTS/UPMEM/upmem-workloads/Microbenchmarks/AI/[ai_output.xlsx]ai_output (4)'!$J$231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5-FF8B-5F4C-8BBF-ED4DE736661E}"/>
                </c:ext>
              </c:extLst>
            </c:dLbl>
            <c:dLbl>
              <c:idx val="230"/>
              <c:tx>
                <c:strRef>
                  <c:f>'/Users/el1goluj/Documents/ZURICH/PROJECTS/UPMEM/upmem-workloads/Microbenchmarks/AI/[ai_output.xlsx]ai_output (4)'!$J$232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{F0E55B10-B890-ED4D-A83E-AB7C4F5B950E}</c15:txfldGUID>
                      <c15:f>'/Users/el1goluj/Documents/ZURICH/PROJECTS/UPMEM/upmem-workloads/Microbenchmarks/AI/[ai_output.xlsx]ai_output (4)'!$J$232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6-FF8B-5F4C-8BBF-ED4DE736661E}"/>
                </c:ext>
              </c:extLst>
            </c:dLbl>
            <c:dLbl>
              <c:idx val="231"/>
              <c:tx>
                <c:strRef>
                  <c:f>'/Users/el1goluj/Documents/ZURICH/PROJECTS/UPMEM/upmem-workloads/Microbenchmarks/AI/[ai_output.xlsx]ai_output (4)'!$J$233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{870926E1-CDA2-424F-B6C1-2F8F0A2B76DF}</c15:txfldGUID>
                      <c15:f>'/Users/el1goluj/Documents/ZURICH/PROJECTS/UPMEM/upmem-workloads/Microbenchmarks/AI/[ai_output.xlsx]ai_output (4)'!$J$233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7-FF8B-5F4C-8BBF-ED4DE736661E}"/>
                </c:ext>
              </c:extLst>
            </c:dLbl>
            <c:dLbl>
              <c:idx val="232"/>
              <c:tx>
                <c:strRef>
                  <c:f>'/Users/el1goluj/Documents/ZURICH/PROJECTS/UPMEM/upmem-workloads/Microbenchmarks/AI/[ai_output.xlsx]ai_output (4)'!$J$234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{6F5FFEFE-A975-1F46-9AC1-61D9A562E7AD}</c15:txfldGUID>
                      <c15:f>'/Users/el1goluj/Documents/ZURICH/PROJECTS/UPMEM/upmem-workloads/Microbenchmarks/AI/[ai_output.xlsx]ai_output (4)'!$J$234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8-FF8B-5F4C-8BBF-ED4DE736661E}"/>
                </c:ext>
              </c:extLst>
            </c:dLbl>
            <c:dLbl>
              <c:idx val="233"/>
              <c:tx>
                <c:strRef>
                  <c:f>'/Users/el1goluj/Documents/ZURICH/PROJECTS/UPMEM/upmem-workloads/Microbenchmarks/AI/[ai_output.xlsx]ai_output (4)'!$J$235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{88DFD384-4BC8-A844-B63F-5C76F694E77E}</c15:txfldGUID>
                      <c15:f>'/Users/el1goluj/Documents/ZURICH/PROJECTS/UPMEM/upmem-workloads/Microbenchmarks/AI/[ai_output.xlsx]ai_output (4)'!$J$235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9-FF8B-5F4C-8BBF-ED4DE736661E}"/>
                </c:ext>
              </c:extLst>
            </c:dLbl>
            <c:dLbl>
              <c:idx val="234"/>
              <c:tx>
                <c:strRef>
                  <c:f>'/Users/el1goluj/Documents/ZURICH/PROJECTS/UPMEM/upmem-workloads/Microbenchmarks/AI/[ai_output.xlsx]ai_output (4)'!$J$236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{42317BDE-513C-B244-A2A6-EE6F0C30498C}</c15:txfldGUID>
                      <c15:f>'/Users/el1goluj/Documents/ZURICH/PROJECTS/UPMEM/upmem-workloads/Microbenchmarks/AI/[ai_output.xlsx]ai_output (4)'!$J$236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A-FF8B-5F4C-8BBF-ED4DE736661E}"/>
                </c:ext>
              </c:extLst>
            </c:dLbl>
            <c:dLbl>
              <c:idx val="235"/>
              <c:tx>
                <c:strRef>
                  <c:f>'/Users/el1goluj/Documents/ZURICH/PROJECTS/UPMEM/upmem-workloads/Microbenchmarks/AI/[ai_output.xlsx]ai_output (4)'!$J$237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{5562A338-CCCB-FA4D-9203-3F1CBFF26C63}</c15:txfldGUID>
                      <c15:f>'/Users/el1goluj/Documents/ZURICH/PROJECTS/UPMEM/upmem-workloads/Microbenchmarks/AI/[ai_output.xlsx]ai_output (4)'!$J$237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B-FF8B-5F4C-8BBF-ED4DE736661E}"/>
                </c:ext>
              </c:extLst>
            </c:dLbl>
            <c:dLbl>
              <c:idx val="236"/>
              <c:tx>
                <c:strRef>
                  <c:f>'/Users/el1goluj/Documents/ZURICH/PROJECTS/UPMEM/upmem-workloads/Microbenchmarks/AI/[ai_output.xlsx]ai_output (4)'!$J$238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{35202C11-50F6-694C-ABB1-2DBC859DF427}</c15:txfldGUID>
                      <c15:f>'/Users/el1goluj/Documents/ZURICH/PROJECTS/UPMEM/upmem-workloads/Microbenchmarks/AI/[ai_output.xlsx]ai_output (4)'!$J$238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C-FF8B-5F4C-8BBF-ED4DE736661E}"/>
                </c:ext>
              </c:extLst>
            </c:dLbl>
            <c:dLbl>
              <c:idx val="237"/>
              <c:tx>
                <c:strRef>
                  <c:f>'/Users/el1goluj/Documents/ZURICH/PROJECTS/UPMEM/upmem-workloads/Microbenchmarks/AI/[ai_output.xlsx]ai_output (4)'!$J$239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{35069A00-47D1-9448-96DE-CC98A8BB0B9B}</c15:txfldGUID>
                      <c15:f>'/Users/el1goluj/Documents/ZURICH/PROJECTS/UPMEM/upmem-workloads/Microbenchmarks/AI/[ai_output.xlsx]ai_output (4)'!$J$239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D-FF8B-5F4C-8BBF-ED4DE736661E}"/>
                </c:ext>
              </c:extLst>
            </c:dLbl>
            <c:dLbl>
              <c:idx val="238"/>
              <c:tx>
                <c:strRef>
                  <c:f>'/Users/el1goluj/Documents/ZURICH/PROJECTS/UPMEM/upmem-workloads/Microbenchmarks/AI/[ai_output.xlsx]ai_output (4)'!$J$240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{96038598-61C0-4E4D-AAA2-7D676E1F47C6}</c15:txfldGUID>
                      <c15:f>'/Users/el1goluj/Documents/ZURICH/PROJECTS/UPMEM/upmem-workloads/Microbenchmarks/AI/[ai_output.xlsx]ai_output (4)'!$J$240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E-FF8B-5F4C-8BBF-ED4DE736661E}"/>
                </c:ext>
              </c:extLst>
            </c:dLbl>
            <c:dLbl>
              <c:idx val="239"/>
              <c:tx>
                <c:strRef>
                  <c:f>'/Users/el1goluj/Documents/ZURICH/PROJECTS/UPMEM/upmem-workloads/Microbenchmarks/AI/[ai_output.xlsx]ai_output (4)'!$J$241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{C5A7C75F-421C-3847-9588-255FAD1DDF85}</c15:txfldGUID>
                      <c15:f>'/Users/el1goluj/Documents/ZURICH/PROJECTS/UPMEM/upmem-workloads/Microbenchmarks/AI/[ai_output.xlsx]ai_output (4)'!$J$241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F-FF8B-5F4C-8BBF-ED4DE736661E}"/>
                </c:ext>
              </c:extLst>
            </c:dLbl>
            <c:dLbl>
              <c:idx val="240"/>
              <c:tx>
                <c:strRef>
                  <c:f>'/Users/el1goluj/Documents/ZURICH/PROJECTS/UPMEM/upmem-workloads/Microbenchmarks/AI/[ai_output.xlsx]ai_output (4)'!$J$242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{7D75F5D6-D6A6-4E49-862F-33BAAB8F313F}</c15:txfldGUID>
                      <c15:f>'/Users/el1goluj/Documents/ZURICH/PROJECTS/UPMEM/upmem-workloads/Microbenchmarks/AI/[ai_output.xlsx]ai_output (4)'!$J$242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0-FF8B-5F4C-8BBF-ED4DE736661E}"/>
                </c:ext>
              </c:extLst>
            </c:dLbl>
            <c:dLbl>
              <c:idx val="241"/>
              <c:tx>
                <c:strRef>
                  <c:f>'/Users/el1goluj/Documents/ZURICH/PROJECTS/UPMEM/upmem-workloads/Microbenchmarks/AI/[ai_output.xlsx]ai_output (4)'!$J$243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{69A4DBC2-96D8-4242-8154-79BA8C0B5FFD}</c15:txfldGUID>
                      <c15:f>'/Users/el1goluj/Documents/ZURICH/PROJECTS/UPMEM/upmem-workloads/Microbenchmarks/AI/[ai_output.xlsx]ai_output (4)'!$J$243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1-FF8B-5F4C-8BBF-ED4DE736661E}"/>
                </c:ext>
              </c:extLst>
            </c:dLbl>
            <c:dLbl>
              <c:idx val="242"/>
              <c:tx>
                <c:strRef>
                  <c:f>'/Users/el1goluj/Documents/ZURICH/PROJECTS/UPMEM/upmem-workloads/Microbenchmarks/AI/[ai_output.xlsx]ai_output (4)'!$J$244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{7F0A3DF4-05C1-704F-8A0B-B22EF2D76806}</c15:txfldGUID>
                      <c15:f>'/Users/el1goluj/Documents/ZURICH/PROJECTS/UPMEM/upmem-workloads/Microbenchmarks/AI/[ai_output.xlsx]ai_output (4)'!$J$244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2-FF8B-5F4C-8BBF-ED4DE736661E}"/>
                </c:ext>
              </c:extLst>
            </c:dLbl>
            <c:dLbl>
              <c:idx val="243"/>
              <c:tx>
                <c:strRef>
                  <c:f>'/Users/el1goluj/Documents/ZURICH/PROJECTS/UPMEM/upmem-workloads/Microbenchmarks/AI/[ai_output.xlsx]ai_output (4)'!$J$245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{DF9BCB31-649D-4A4B-8662-9E0938DFEEA9}</c15:txfldGUID>
                      <c15:f>'/Users/el1goluj/Documents/ZURICH/PROJECTS/UPMEM/upmem-workloads/Microbenchmarks/AI/[ai_output.xlsx]ai_output (4)'!$J$245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3-FF8B-5F4C-8BBF-ED4DE736661E}"/>
                </c:ext>
              </c:extLst>
            </c:dLbl>
            <c:dLbl>
              <c:idx val="244"/>
              <c:tx>
                <c:strRef>
                  <c:f>'/Users/el1goluj/Documents/ZURICH/PROJECTS/UPMEM/upmem-workloads/Microbenchmarks/AI/[ai_output.xlsx]ai_output (4)'!$J$246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{05A4CC20-D4EE-3141-A7FC-EA3480B2A1FA}</c15:txfldGUID>
                      <c15:f>'/Users/el1goluj/Documents/ZURICH/PROJECTS/UPMEM/upmem-workloads/Microbenchmarks/AI/[ai_output.xlsx]ai_output (4)'!$J$246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4-FF8B-5F4C-8BBF-ED4DE736661E}"/>
                </c:ext>
              </c:extLst>
            </c:dLbl>
            <c:dLbl>
              <c:idx val="245"/>
              <c:tx>
                <c:strRef>
                  <c:f>'/Users/el1goluj/Documents/ZURICH/PROJECTS/UPMEM/upmem-workloads/Microbenchmarks/AI/[ai_output.xlsx]ai_output (4)'!$J$247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{7DCA88C1-67D0-C546-AE2C-AE9BBF143216}</c15:txfldGUID>
                      <c15:f>'/Users/el1goluj/Documents/ZURICH/PROJECTS/UPMEM/upmem-workloads/Microbenchmarks/AI/[ai_output.xlsx]ai_output (4)'!$J$247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5-FF8B-5F4C-8BBF-ED4DE736661E}"/>
                </c:ext>
              </c:extLst>
            </c:dLbl>
            <c:dLbl>
              <c:idx val="246"/>
              <c:tx>
                <c:strRef>
                  <c:f>'/Users/el1goluj/Documents/ZURICH/PROJECTS/UPMEM/upmem-workloads/Microbenchmarks/AI/[ai_output.xlsx]ai_output (4)'!$J$248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{73B3D917-BD13-0D44-A359-8522080C1098}</c15:txfldGUID>
                      <c15:f>'/Users/el1goluj/Documents/ZURICH/PROJECTS/UPMEM/upmem-workloads/Microbenchmarks/AI/[ai_output.xlsx]ai_output (4)'!$J$248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6-FF8B-5F4C-8BBF-ED4DE736661E}"/>
                </c:ext>
              </c:extLst>
            </c:dLbl>
            <c:dLbl>
              <c:idx val="247"/>
              <c:tx>
                <c:strRef>
                  <c:f>'/Users/el1goluj/Documents/ZURICH/PROJECTS/UPMEM/upmem-workloads/Microbenchmarks/AI/[ai_output.xlsx]ai_output (4)'!$J$249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{84C5E51A-2E8B-9F4D-B513-B04308B359BA}</c15:txfldGUID>
                      <c15:f>'/Users/el1goluj/Documents/ZURICH/PROJECTS/UPMEM/upmem-workloads/Microbenchmarks/AI/[ai_output.xlsx]ai_output (4)'!$J$249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7-FF8B-5F4C-8BBF-ED4DE736661E}"/>
                </c:ext>
              </c:extLst>
            </c:dLbl>
            <c:dLbl>
              <c:idx val="248"/>
              <c:tx>
                <c:strRef>
                  <c:f>'/Users/el1goluj/Documents/ZURICH/PROJECTS/UPMEM/upmem-workloads/Microbenchmarks/AI/[ai_output.xlsx]ai_output (4)'!$J$250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{F16E50B7-57AB-1A45-8BC2-F88C7FE6BEA1}</c15:txfldGUID>
                      <c15:f>'/Users/el1goluj/Documents/ZURICH/PROJECTS/UPMEM/upmem-workloads/Microbenchmarks/AI/[ai_output.xlsx]ai_output (4)'!$J$250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8-FF8B-5F4C-8BBF-ED4DE736661E}"/>
                </c:ext>
              </c:extLst>
            </c:dLbl>
            <c:dLbl>
              <c:idx val="249"/>
              <c:tx>
                <c:strRef>
                  <c:f>'/Users/el1goluj/Documents/ZURICH/PROJECTS/UPMEM/upmem-workloads/Microbenchmarks/AI/[ai_output.xlsx]ai_output (4)'!$J$251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{FAE2909C-2A9A-C74E-8A42-62A68BD91B2F}</c15:txfldGUID>
                      <c15:f>'/Users/el1goluj/Documents/ZURICH/PROJECTS/UPMEM/upmem-workloads/Microbenchmarks/AI/[ai_output.xlsx]ai_output (4)'!$J$251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9-FF8B-5F4C-8BBF-ED4DE736661E}"/>
                </c:ext>
              </c:extLst>
            </c:dLbl>
            <c:dLbl>
              <c:idx val="250"/>
              <c:tx>
                <c:strRef>
                  <c:f>'/Users/el1goluj/Documents/ZURICH/PROJECTS/UPMEM/upmem-workloads/Microbenchmarks/AI/[ai_output.xlsx]ai_output (4)'!$J$252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{3E8D04CB-0B94-2545-AF6B-5DFDA1C7CA34}</c15:txfldGUID>
                      <c15:f>'/Users/el1goluj/Documents/ZURICH/PROJECTS/UPMEM/upmem-workloads/Microbenchmarks/AI/[ai_output.xlsx]ai_output (4)'!$J$252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A-FF8B-5F4C-8BBF-ED4DE736661E}"/>
                </c:ext>
              </c:extLst>
            </c:dLbl>
            <c:dLbl>
              <c:idx val="251"/>
              <c:tx>
                <c:strRef>
                  <c:f>'/Users/el1goluj/Documents/ZURICH/PROJECTS/UPMEM/upmem-workloads/Microbenchmarks/AI/[ai_output.xlsx]ai_output (4)'!$J$253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{4F94807B-11A1-0A47-9F13-E85833089926}</c15:txfldGUID>
                      <c15:f>'/Users/el1goluj/Documents/ZURICH/PROJECTS/UPMEM/upmem-workloads/Microbenchmarks/AI/[ai_output.xlsx]ai_output (4)'!$J$253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B-FF8B-5F4C-8BBF-ED4DE736661E}"/>
                </c:ext>
              </c:extLst>
            </c:dLbl>
            <c:dLbl>
              <c:idx val="252"/>
              <c:tx>
                <c:strRef>
                  <c:f>'/Users/el1goluj/Documents/ZURICH/PROJECTS/UPMEM/upmem-workloads/Microbenchmarks/AI/[ai_output.xlsx]ai_output (4)'!$J$254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{9E043FF5-E33B-4F48-9B0C-4DE4599264B9}</c15:txfldGUID>
                      <c15:f>'/Users/el1goluj/Documents/ZURICH/PROJECTS/UPMEM/upmem-workloads/Microbenchmarks/AI/[ai_output.xlsx]ai_output (4)'!$J$254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C-FF8B-5F4C-8BBF-ED4DE736661E}"/>
                </c:ext>
              </c:extLst>
            </c:dLbl>
            <c:dLbl>
              <c:idx val="253"/>
              <c:tx>
                <c:strRef>
                  <c:f>'/Users/el1goluj/Documents/ZURICH/PROJECTS/UPMEM/upmem-workloads/Microbenchmarks/AI/[ai_output.xlsx]ai_output (4)'!$J$255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{35228CF8-E2AA-2540-AE28-6191F72A183E}</c15:txfldGUID>
                      <c15:f>'/Users/el1goluj/Documents/ZURICH/PROJECTS/UPMEM/upmem-workloads/Microbenchmarks/AI/[ai_output.xlsx]ai_output (4)'!$J$255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D-FF8B-5F4C-8BBF-ED4DE736661E}"/>
                </c:ext>
              </c:extLst>
            </c:dLbl>
            <c:dLbl>
              <c:idx val="254"/>
              <c:tx>
                <c:strRef>
                  <c:f>'/Users/el1goluj/Documents/ZURICH/PROJECTS/UPMEM/upmem-workloads/Microbenchmarks/AI/[ai_output.xlsx]ai_output (4)'!$J$256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{30479942-F262-3B40-B76A-5E8A8268CFEB}</c15:txfldGUID>
                      <c15:f>'/Users/el1goluj/Documents/ZURICH/PROJECTS/UPMEM/upmem-workloads/Microbenchmarks/AI/[ai_output.xlsx]ai_output (4)'!$J$256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E-FF8B-5F4C-8BBF-ED4DE736661E}"/>
                </c:ext>
              </c:extLst>
            </c:dLbl>
            <c:dLbl>
              <c:idx val="255"/>
              <c:tx>
                <c:strRef>
                  <c:f>'/Users/el1goluj/Documents/ZURICH/PROJECTS/UPMEM/upmem-workloads/Microbenchmarks/AI/[ai_output.xlsx]ai_output (4)'!$J$257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{7702AC26-058C-0B46-B9E0-D7539D7A0431}</c15:txfldGUID>
                      <c15:f>'/Users/el1goluj/Documents/ZURICH/PROJECTS/UPMEM/upmem-workloads/Microbenchmarks/AI/[ai_output.xlsx]ai_output (4)'!$J$257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F-FF8B-5F4C-8BBF-ED4DE736661E}"/>
                </c:ext>
              </c:extLst>
            </c:dLbl>
            <c:dLbl>
              <c:idx val="256"/>
              <c:tx>
                <c:strRef>
                  <c:f>'/Users/el1goluj/Documents/ZURICH/PROJECTS/UPMEM/upmem-workloads/Microbenchmarks/AI/[ai_output.xlsx]ai_output (4)'!$J$258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{27A7EEBA-63C0-CF4C-B133-C5547A11BAD9}</c15:txfldGUID>
                      <c15:f>'/Users/el1goluj/Documents/ZURICH/PROJECTS/UPMEM/upmem-workloads/Microbenchmarks/AI/[ai_output.xlsx]ai_output (4)'!$J$258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0-FF8B-5F4C-8BBF-ED4DE736661E}"/>
                </c:ext>
              </c:extLst>
            </c:dLbl>
            <c:dLbl>
              <c:idx val="257"/>
              <c:tx>
                <c:strRef>
                  <c:f>'/Users/el1goluj/Documents/ZURICH/PROJECTS/UPMEM/upmem-workloads/Microbenchmarks/AI/[ai_output.xlsx]ai_output (4)'!$J$259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{35A4D46F-EF06-0D47-9F11-3522AA34DF2C}</c15:txfldGUID>
                      <c15:f>'/Users/el1goluj/Documents/ZURICH/PROJECTS/UPMEM/upmem-workloads/Microbenchmarks/AI/[ai_output.xlsx]ai_output (4)'!$J$259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1-FF8B-5F4C-8BBF-ED4DE736661E}"/>
                </c:ext>
              </c:extLst>
            </c:dLbl>
            <c:dLbl>
              <c:idx val="258"/>
              <c:tx>
                <c:strRef>
                  <c:f>'/Users/el1goluj/Documents/ZURICH/PROJECTS/UPMEM/upmem-workloads/Microbenchmarks/AI/[ai_output.xlsx]ai_output (4)'!$J$260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{A33159F5-92E6-EC4A-83E9-20E8E6556957}</c15:txfldGUID>
                      <c15:f>'/Users/el1goluj/Documents/ZURICH/PROJECTS/UPMEM/upmem-workloads/Microbenchmarks/AI/[ai_output.xlsx]ai_output (4)'!$J$260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2-FF8B-5F4C-8BBF-ED4DE736661E}"/>
                </c:ext>
              </c:extLst>
            </c:dLbl>
            <c:dLbl>
              <c:idx val="259"/>
              <c:tx>
                <c:strRef>
                  <c:f>'/Users/el1goluj/Documents/ZURICH/PROJECTS/UPMEM/upmem-workloads/Microbenchmarks/AI/[ai_output.xlsx]ai_output (4)'!$J$261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{63920E4E-948B-7C47-9E06-EA3C813A0D2A}</c15:txfldGUID>
                      <c15:f>'/Users/el1goluj/Documents/ZURICH/PROJECTS/UPMEM/upmem-workloads/Microbenchmarks/AI/[ai_output.xlsx]ai_output (4)'!$J$261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3-FF8B-5F4C-8BBF-ED4DE736661E}"/>
                </c:ext>
              </c:extLst>
            </c:dLbl>
            <c:dLbl>
              <c:idx val="260"/>
              <c:tx>
                <c:strRef>
                  <c:f>'/Users/el1goluj/Documents/ZURICH/PROJECTS/UPMEM/upmem-workloads/Microbenchmarks/AI/[ai_output.xlsx]ai_output (4)'!$J$262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{6289DB7A-84E8-084B-A7A1-BBA4648F324B}</c15:txfldGUID>
                      <c15:f>'/Users/el1goluj/Documents/ZURICH/PROJECTS/UPMEM/upmem-workloads/Microbenchmarks/AI/[ai_output.xlsx]ai_output (4)'!$J$262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4-FF8B-5F4C-8BBF-ED4DE736661E}"/>
                </c:ext>
              </c:extLst>
            </c:dLbl>
            <c:dLbl>
              <c:idx val="261"/>
              <c:tx>
                <c:strRef>
                  <c:f>'/Users/el1goluj/Documents/ZURICH/PROJECTS/UPMEM/upmem-workloads/Microbenchmarks/AI/[ai_output.xlsx]ai_output (4)'!$J$263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{D229782E-EC04-884A-BA9E-55990D6CDDA9}</c15:txfldGUID>
                      <c15:f>'/Users/el1goluj/Documents/ZURICH/PROJECTS/UPMEM/upmem-workloads/Microbenchmarks/AI/[ai_output.xlsx]ai_output (4)'!$J$263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5-FF8B-5F4C-8BBF-ED4DE736661E}"/>
                </c:ext>
              </c:extLst>
            </c:dLbl>
            <c:dLbl>
              <c:idx val="262"/>
              <c:tx>
                <c:strRef>
                  <c:f>'/Users/el1goluj/Documents/ZURICH/PROJECTS/UPMEM/upmem-workloads/Microbenchmarks/AI/[ai_output.xlsx]ai_output (4)'!$J$264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{7BE10683-B8C8-2641-A832-8A2C3417716F}</c15:txfldGUID>
                      <c15:f>'/Users/el1goluj/Documents/ZURICH/PROJECTS/UPMEM/upmem-workloads/Microbenchmarks/AI/[ai_output.xlsx]ai_output (4)'!$J$264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6-FF8B-5F4C-8BBF-ED4DE736661E}"/>
                </c:ext>
              </c:extLst>
            </c:dLbl>
            <c:dLbl>
              <c:idx val="263"/>
              <c:tx>
                <c:strRef>
                  <c:f>'/Users/el1goluj/Documents/ZURICH/PROJECTS/UPMEM/upmem-workloads/Microbenchmarks/AI/[ai_output.xlsx]ai_output (4)'!$J$265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{3E17E021-E6CC-E640-8956-A12935A61C5B}</c15:txfldGUID>
                      <c15:f>'/Users/el1goluj/Documents/ZURICH/PROJECTS/UPMEM/upmem-workloads/Microbenchmarks/AI/[ai_output.xlsx]ai_output (4)'!$J$265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7-FF8B-5F4C-8BBF-ED4DE736661E}"/>
                </c:ext>
              </c:extLst>
            </c:dLbl>
            <c:dLbl>
              <c:idx val="264"/>
              <c:tx>
                <c:strRef>
                  <c:f>'/Users/el1goluj/Documents/ZURICH/PROJECTS/UPMEM/upmem-workloads/Microbenchmarks/AI/[ai_output.xlsx]ai_output (4)'!$J$266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{A0A291B9-C501-F440-9ED7-C2C1F3B152A0}</c15:txfldGUID>
                      <c15:f>'/Users/el1goluj/Documents/ZURICH/PROJECTS/UPMEM/upmem-workloads/Microbenchmarks/AI/[ai_output.xlsx]ai_output (4)'!$J$266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8-FF8B-5F4C-8BBF-ED4DE736661E}"/>
                </c:ext>
              </c:extLst>
            </c:dLbl>
            <c:dLbl>
              <c:idx val="265"/>
              <c:tx>
                <c:strRef>
                  <c:f>'/Users/el1goluj/Documents/ZURICH/PROJECTS/UPMEM/upmem-workloads/Microbenchmarks/AI/[ai_output.xlsx]ai_output (4)'!$J$267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{44A2BC80-DCF6-1A48-925F-19C27ABB863F}</c15:txfldGUID>
                      <c15:f>'/Users/el1goluj/Documents/ZURICH/PROJECTS/UPMEM/upmem-workloads/Microbenchmarks/AI/[ai_output.xlsx]ai_output (4)'!$J$267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9-FF8B-5F4C-8BBF-ED4DE736661E}"/>
                </c:ext>
              </c:extLst>
            </c:dLbl>
            <c:dLbl>
              <c:idx val="266"/>
              <c:tx>
                <c:strRef>
                  <c:f>'/Users/el1goluj/Documents/ZURICH/PROJECTS/UPMEM/upmem-workloads/Microbenchmarks/AI/[ai_output.xlsx]ai_output (4)'!$J$268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{0A633E17-021A-FF41-BF7A-FC1E37C6AA5A}</c15:txfldGUID>
                      <c15:f>'/Users/el1goluj/Documents/ZURICH/PROJECTS/UPMEM/upmem-workloads/Microbenchmarks/AI/[ai_output.xlsx]ai_output (4)'!$J$268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A-FF8B-5F4C-8BBF-ED4DE736661E}"/>
                </c:ext>
              </c:extLst>
            </c:dLbl>
            <c:dLbl>
              <c:idx val="267"/>
              <c:tx>
                <c:strRef>
                  <c:f>'/Users/el1goluj/Documents/ZURICH/PROJECTS/UPMEM/upmem-workloads/Microbenchmarks/AI/[ai_output.xlsx]ai_output (4)'!$J$269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{D41FE920-B5C8-6F4B-82B7-28C1EFD6EAB8}</c15:txfldGUID>
                      <c15:f>'/Users/el1goluj/Documents/ZURICH/PROJECTS/UPMEM/upmem-workloads/Microbenchmarks/AI/[ai_output.xlsx]ai_output (4)'!$J$269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B-FF8B-5F4C-8BBF-ED4DE736661E}"/>
                </c:ext>
              </c:extLst>
            </c:dLbl>
            <c:dLbl>
              <c:idx val="268"/>
              <c:tx>
                <c:strRef>
                  <c:f>'/Users/el1goluj/Documents/ZURICH/PROJECTS/UPMEM/upmem-workloads/Microbenchmarks/AI/[ai_output.xlsx]ai_output (4)'!$J$270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{D989E5F0-FA28-FE42-BC02-4C82A3E5467B}</c15:txfldGUID>
                      <c15:f>'/Users/el1goluj/Documents/ZURICH/PROJECTS/UPMEM/upmem-workloads/Microbenchmarks/AI/[ai_output.xlsx]ai_output (4)'!$J$270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C-FF8B-5F4C-8BBF-ED4DE736661E}"/>
                </c:ext>
              </c:extLst>
            </c:dLbl>
            <c:dLbl>
              <c:idx val="269"/>
              <c:tx>
                <c:strRef>
                  <c:f>'/Users/el1goluj/Documents/ZURICH/PROJECTS/UPMEM/upmem-workloads/Microbenchmarks/AI/[ai_output.xlsx]ai_output (4)'!$J$271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{56A0C8F8-E273-4043-9581-BDA1B44BB19C}</c15:txfldGUID>
                      <c15:f>'/Users/el1goluj/Documents/ZURICH/PROJECTS/UPMEM/upmem-workloads/Microbenchmarks/AI/[ai_output.xlsx]ai_output (4)'!$J$271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D-FF8B-5F4C-8BBF-ED4DE736661E}"/>
                </c:ext>
              </c:extLst>
            </c:dLbl>
            <c:dLbl>
              <c:idx val="270"/>
              <c:tx>
                <c:strRef>
                  <c:f>'/Users/el1goluj/Documents/ZURICH/PROJECTS/UPMEM/upmem-workloads/Microbenchmarks/AI/[ai_output.xlsx]ai_output (4)'!$J$272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{0661CB9D-46E2-FB4B-91F2-E99278CC74AD}</c15:txfldGUID>
                      <c15:f>'/Users/el1goluj/Documents/ZURICH/PROJECTS/UPMEM/upmem-workloads/Microbenchmarks/AI/[ai_output.xlsx]ai_output (4)'!$J$272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E-FF8B-5F4C-8BBF-ED4DE736661E}"/>
                </c:ext>
              </c:extLst>
            </c:dLbl>
            <c:dLbl>
              <c:idx val="271"/>
              <c:tx>
                <c:strRef>
                  <c:f>'/Users/el1goluj/Documents/ZURICH/PROJECTS/UPMEM/upmem-workloads/Microbenchmarks/AI/[ai_output.xlsx]ai_output (4)'!$J$273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{940EDD8E-4EFB-1348-87B7-26FE99B9BED0}</c15:txfldGUID>
                      <c15:f>'/Users/el1goluj/Documents/ZURICH/PROJECTS/UPMEM/upmem-workloads/Microbenchmarks/AI/[ai_output.xlsx]ai_output (4)'!$J$273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F-FF8B-5F4C-8BBF-ED4DE736661E}"/>
                </c:ext>
              </c:extLst>
            </c:dLbl>
            <c:dLbl>
              <c:idx val="272"/>
              <c:tx>
                <c:strRef>
                  <c:f>'/Users/el1goluj/Documents/ZURICH/PROJECTS/UPMEM/upmem-workloads/Microbenchmarks/AI/[ai_output.xlsx]ai_output (4)'!$J$274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{D3E14A38-A349-2244-8719-217AEBDA2843}</c15:txfldGUID>
                      <c15:f>'/Users/el1goluj/Documents/ZURICH/PROJECTS/UPMEM/upmem-workloads/Microbenchmarks/AI/[ai_output.xlsx]ai_output (4)'!$J$274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0-FF8B-5F4C-8BBF-ED4DE736661E}"/>
                </c:ext>
              </c:extLst>
            </c:dLbl>
            <c:dLbl>
              <c:idx val="273"/>
              <c:tx>
                <c:strRef>
                  <c:f>'/Users/el1goluj/Documents/ZURICH/PROJECTS/UPMEM/upmem-workloads/Microbenchmarks/AI/[ai_output.xlsx]ai_output (4)'!$J$275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{0EC75510-53C3-1646-B58D-6971CAE4F294}</c15:txfldGUID>
                      <c15:f>'/Users/el1goluj/Documents/ZURICH/PROJECTS/UPMEM/upmem-workloads/Microbenchmarks/AI/[ai_output.xlsx]ai_output (4)'!$J$275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1-FF8B-5F4C-8BBF-ED4DE736661E}"/>
                </c:ext>
              </c:extLst>
            </c:dLbl>
            <c:dLbl>
              <c:idx val="274"/>
              <c:tx>
                <c:strRef>
                  <c:f>'/Users/el1goluj/Documents/ZURICH/PROJECTS/UPMEM/upmem-workloads/Microbenchmarks/AI/[ai_output.xlsx]ai_output (4)'!$J$276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{D8F86701-D1E6-BC47-B6B0-006FD65F1545}</c15:txfldGUID>
                      <c15:f>'/Users/el1goluj/Documents/ZURICH/PROJECTS/UPMEM/upmem-workloads/Microbenchmarks/AI/[ai_output.xlsx]ai_output (4)'!$J$276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2-FF8B-5F4C-8BBF-ED4DE736661E}"/>
                </c:ext>
              </c:extLst>
            </c:dLbl>
            <c:dLbl>
              <c:idx val="275"/>
              <c:tx>
                <c:strRef>
                  <c:f>'/Users/el1goluj/Documents/ZURICH/PROJECTS/UPMEM/upmem-workloads/Microbenchmarks/AI/[ai_output.xlsx]ai_output (4)'!$J$277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{464DDC46-CC92-6B48-B35E-E2A8B52F794D}</c15:txfldGUID>
                      <c15:f>'/Users/el1goluj/Documents/ZURICH/PROJECTS/UPMEM/upmem-workloads/Microbenchmarks/AI/[ai_output.xlsx]ai_output (4)'!$J$277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3-FF8B-5F4C-8BBF-ED4DE736661E}"/>
                </c:ext>
              </c:extLst>
            </c:dLbl>
            <c:dLbl>
              <c:idx val="276"/>
              <c:tx>
                <c:strRef>
                  <c:f>'/Users/el1goluj/Documents/ZURICH/PROJECTS/UPMEM/upmem-workloads/Microbenchmarks/AI/[ai_output.xlsx]ai_output (4)'!$J$278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{1B5D9F92-63F2-A947-8A1B-E56C8DF67DBC}</c15:txfldGUID>
                      <c15:f>'/Users/el1goluj/Documents/ZURICH/PROJECTS/UPMEM/upmem-workloads/Microbenchmarks/AI/[ai_output.xlsx]ai_output (4)'!$J$278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4-FF8B-5F4C-8BBF-ED4DE736661E}"/>
                </c:ext>
              </c:extLst>
            </c:dLbl>
            <c:dLbl>
              <c:idx val="277"/>
              <c:tx>
                <c:strRef>
                  <c:f>'/Users/el1goluj/Documents/ZURICH/PROJECTS/UPMEM/upmem-workloads/Microbenchmarks/AI/[ai_output.xlsx]ai_output (4)'!$J$279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{E90B7683-6540-5F46-B42C-E92B63AADD42}</c15:txfldGUID>
                      <c15:f>'/Users/el1goluj/Documents/ZURICH/PROJECTS/UPMEM/upmem-workloads/Microbenchmarks/AI/[ai_output.xlsx]ai_output (4)'!$J$279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5-FF8B-5F4C-8BBF-ED4DE736661E}"/>
                </c:ext>
              </c:extLst>
            </c:dLbl>
            <c:dLbl>
              <c:idx val="278"/>
              <c:tx>
                <c:strRef>
                  <c:f>'/Users/el1goluj/Documents/ZURICH/PROJECTS/UPMEM/upmem-workloads/Microbenchmarks/AI/[ai_output.xlsx]ai_output (4)'!$J$280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{7E365C86-4706-2F40-849C-CE665D4D9334}</c15:txfldGUID>
                      <c15:f>'/Users/el1goluj/Documents/ZURICH/PROJECTS/UPMEM/upmem-workloads/Microbenchmarks/AI/[ai_output.xlsx]ai_output (4)'!$J$280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6-FF8B-5F4C-8BBF-ED4DE736661E}"/>
                </c:ext>
              </c:extLst>
            </c:dLbl>
            <c:dLbl>
              <c:idx val="279"/>
              <c:tx>
                <c:strRef>
                  <c:f>'/Users/el1goluj/Documents/ZURICH/PROJECTS/UPMEM/upmem-workloads/Microbenchmarks/AI/[ai_output.xlsx]ai_output (4)'!$J$281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{20ED91D5-F580-384E-B809-54A29957C675}</c15:txfldGUID>
                      <c15:f>'/Users/el1goluj/Documents/ZURICH/PROJECTS/UPMEM/upmem-workloads/Microbenchmarks/AI/[ai_output.xlsx]ai_output (4)'!$J$281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7-FF8B-5F4C-8BBF-ED4DE736661E}"/>
                </c:ext>
              </c:extLst>
            </c:dLbl>
            <c:dLbl>
              <c:idx val="280"/>
              <c:tx>
                <c:strRef>
                  <c:f>'/Users/el1goluj/Documents/ZURICH/PROJECTS/UPMEM/upmem-workloads/Microbenchmarks/AI/[ai_output.xlsx]ai_output (4)'!$J$282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{0F7F3458-07F3-DE45-BC6E-80C465A519D4}</c15:txfldGUID>
                      <c15:f>'/Users/el1goluj/Documents/ZURICH/PROJECTS/UPMEM/upmem-workloads/Microbenchmarks/AI/[ai_output.xlsx]ai_output (4)'!$J$282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8-FF8B-5F4C-8BBF-ED4DE736661E}"/>
                </c:ext>
              </c:extLst>
            </c:dLbl>
            <c:dLbl>
              <c:idx val="281"/>
              <c:tx>
                <c:strRef>
                  <c:f>'/Users/el1goluj/Documents/ZURICH/PROJECTS/UPMEM/upmem-workloads/Microbenchmarks/AI/[ai_output.xlsx]ai_output (4)'!$J$283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{EAA6C2A3-DE25-7B40-9B69-EA7A5F0583F9}</c15:txfldGUID>
                      <c15:f>'/Users/el1goluj/Documents/ZURICH/PROJECTS/UPMEM/upmem-workloads/Microbenchmarks/AI/[ai_output.xlsx]ai_output (4)'!$J$283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9-FF8B-5F4C-8BBF-ED4DE736661E}"/>
                </c:ext>
              </c:extLst>
            </c:dLbl>
            <c:dLbl>
              <c:idx val="282"/>
              <c:tx>
                <c:strRef>
                  <c:f>'/Users/el1goluj/Documents/ZURICH/PROJECTS/UPMEM/upmem-workloads/Microbenchmarks/AI/[ai_output.xlsx]ai_output (4)'!$J$284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{32637830-E5F5-9A44-8098-34EEF06E8F5C}</c15:txfldGUID>
                      <c15:f>'/Users/el1goluj/Documents/ZURICH/PROJECTS/UPMEM/upmem-workloads/Microbenchmarks/AI/[ai_output.xlsx]ai_output (4)'!$J$284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A-FF8B-5F4C-8BBF-ED4DE736661E}"/>
                </c:ext>
              </c:extLst>
            </c:dLbl>
            <c:dLbl>
              <c:idx val="283"/>
              <c:tx>
                <c:strRef>
                  <c:f>'/Users/el1goluj/Documents/ZURICH/PROJECTS/UPMEM/upmem-workloads/Microbenchmarks/AI/[ai_output.xlsx]ai_output (4)'!$J$285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{72EB8BF9-1652-FB4A-8A88-3CC51E2017FA}</c15:txfldGUID>
                      <c15:f>'/Users/el1goluj/Documents/ZURICH/PROJECTS/UPMEM/upmem-workloads/Microbenchmarks/AI/[ai_output.xlsx]ai_output (4)'!$J$285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B-FF8B-5F4C-8BBF-ED4DE736661E}"/>
                </c:ext>
              </c:extLst>
            </c:dLbl>
            <c:dLbl>
              <c:idx val="284"/>
              <c:tx>
                <c:strRef>
                  <c:f>'/Users/el1goluj/Documents/ZURICH/PROJECTS/UPMEM/upmem-workloads/Microbenchmarks/AI/[ai_output.xlsx]ai_output (4)'!$J$286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{FDC65F5D-9C3A-3842-B500-8F0CF435DDB7}</c15:txfldGUID>
                      <c15:f>'/Users/el1goluj/Documents/ZURICH/PROJECTS/UPMEM/upmem-workloads/Microbenchmarks/AI/[ai_output.xlsx]ai_output (4)'!$J$286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C-FF8B-5F4C-8BBF-ED4DE736661E}"/>
                </c:ext>
              </c:extLst>
            </c:dLbl>
            <c:dLbl>
              <c:idx val="285"/>
              <c:tx>
                <c:strRef>
                  <c:f>'/Users/el1goluj/Documents/ZURICH/PROJECTS/UPMEM/upmem-workloads/Microbenchmarks/AI/[ai_output.xlsx]ai_output (4)'!$J$287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{E62F2B9D-F718-EE4C-BE81-4EB8EFF35BC9}</c15:txfldGUID>
                      <c15:f>'/Users/el1goluj/Documents/ZURICH/PROJECTS/UPMEM/upmem-workloads/Microbenchmarks/AI/[ai_output.xlsx]ai_output (4)'!$J$287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D-FF8B-5F4C-8BBF-ED4DE736661E}"/>
                </c:ext>
              </c:extLst>
            </c:dLbl>
            <c:dLbl>
              <c:idx val="286"/>
              <c:tx>
                <c:strRef>
                  <c:f>'/Users/el1goluj/Documents/ZURICH/PROJECTS/UPMEM/upmem-workloads/Microbenchmarks/AI/[ai_output.xlsx]ai_output (4)'!$J$288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{413BF068-378D-1C46-861B-0B0511CCAAE3}</c15:txfldGUID>
                      <c15:f>'/Users/el1goluj/Documents/ZURICH/PROJECTS/UPMEM/upmem-workloads/Microbenchmarks/AI/[ai_output.xlsx]ai_output (4)'!$J$288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E-FF8B-5F4C-8BBF-ED4DE736661E}"/>
                </c:ext>
              </c:extLst>
            </c:dLbl>
            <c:dLbl>
              <c:idx val="287"/>
              <c:tx>
                <c:strRef>
                  <c:f>'/Users/el1goluj/Documents/ZURICH/PROJECTS/UPMEM/upmem-workloads/Microbenchmarks/AI/[ai_output.xlsx]ai_output (4)'!$J$289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{7F9AADCA-67E2-AF40-9102-77C5B2DFA6E5}</c15:txfldGUID>
                      <c15:f>'/Users/el1goluj/Documents/ZURICH/PROJECTS/UPMEM/upmem-workloads/Microbenchmarks/AI/[ai_output.xlsx]ai_output (4)'!$J$289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F-FF8B-5F4C-8BBF-ED4DE736661E}"/>
                </c:ext>
              </c:extLst>
            </c:dLbl>
            <c:dLbl>
              <c:idx val="288"/>
              <c:tx>
                <c:strRef>
                  <c:f>'/Users/el1goluj/Documents/ZURICH/PROJECTS/UPMEM/upmem-workloads/Microbenchmarks/AI/[ai_output.xlsx]ai_output (4)'!$J$290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{4AA71C30-8E7D-3546-B1D1-5A1625CF15E0}</c15:txfldGUID>
                      <c15:f>'/Users/el1goluj/Documents/ZURICH/PROJECTS/UPMEM/upmem-workloads/Microbenchmarks/AI/[ai_output.xlsx]ai_output (4)'!$J$290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0-FF8B-5F4C-8BBF-ED4DE736661E}"/>
                </c:ext>
              </c:extLst>
            </c:dLbl>
            <c:dLbl>
              <c:idx val="289"/>
              <c:tx>
                <c:strRef>
                  <c:f>'/Users/el1goluj/Documents/ZURICH/PROJECTS/UPMEM/upmem-workloads/Microbenchmarks/AI/[ai_output.xlsx]ai_output (4)'!$J$291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{A82B9295-5E15-2A42-9555-BE2A05FA4EC0}</c15:txfldGUID>
                      <c15:f>'/Users/el1goluj/Documents/ZURICH/PROJECTS/UPMEM/upmem-workloads/Microbenchmarks/AI/[ai_output.xlsx]ai_output (4)'!$J$291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1-FF8B-5F4C-8BBF-ED4DE736661E}"/>
                </c:ext>
              </c:extLst>
            </c:dLbl>
            <c:dLbl>
              <c:idx val="290"/>
              <c:tx>
                <c:strRef>
                  <c:f>'/Users/el1goluj/Documents/ZURICH/PROJECTS/UPMEM/upmem-workloads/Microbenchmarks/AI/[ai_output.xlsx]ai_output (4)'!$J$292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{F50DA753-90A1-D848-B110-E8CDDAFADBEA}</c15:txfldGUID>
                      <c15:f>'/Users/el1goluj/Documents/ZURICH/PROJECTS/UPMEM/upmem-workloads/Microbenchmarks/AI/[ai_output.xlsx]ai_output (4)'!$J$292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2-FF8B-5F4C-8BBF-ED4DE736661E}"/>
                </c:ext>
              </c:extLst>
            </c:dLbl>
            <c:dLbl>
              <c:idx val="291"/>
              <c:tx>
                <c:strRef>
                  <c:f>'/Users/el1goluj/Documents/ZURICH/PROJECTS/UPMEM/upmem-workloads/Microbenchmarks/AI/[ai_output.xlsx]ai_output (4)'!$J$293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{62E887F5-5833-0842-A8FE-2FF167432CD0}</c15:txfldGUID>
                      <c15:f>'/Users/el1goluj/Documents/ZURICH/PROJECTS/UPMEM/upmem-workloads/Microbenchmarks/AI/[ai_output.xlsx]ai_output (4)'!$J$293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3-FF8B-5F4C-8BBF-ED4DE736661E}"/>
                </c:ext>
              </c:extLst>
            </c:dLbl>
            <c:dLbl>
              <c:idx val="292"/>
              <c:tx>
                <c:strRef>
                  <c:f>'/Users/el1goluj/Documents/ZURICH/PROJECTS/UPMEM/upmem-workloads/Microbenchmarks/AI/[ai_output.xlsx]ai_output (4)'!$J$294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{4A0C3641-3C95-484B-B9F8-AE39EB04CB72}</c15:txfldGUID>
                      <c15:f>'/Users/el1goluj/Documents/ZURICH/PROJECTS/UPMEM/upmem-workloads/Microbenchmarks/AI/[ai_output.xlsx]ai_output (4)'!$J$294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4-FF8B-5F4C-8BBF-ED4DE736661E}"/>
                </c:ext>
              </c:extLst>
            </c:dLbl>
            <c:dLbl>
              <c:idx val="293"/>
              <c:tx>
                <c:strRef>
                  <c:f>'/Users/el1goluj/Documents/ZURICH/PROJECTS/UPMEM/upmem-workloads/Microbenchmarks/AI/[ai_output.xlsx]ai_output (4)'!$J$295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{603DBF6E-AA92-DF4E-8906-5D9883779B13}</c15:txfldGUID>
                      <c15:f>'/Users/el1goluj/Documents/ZURICH/PROJECTS/UPMEM/upmem-workloads/Microbenchmarks/AI/[ai_output.xlsx]ai_output (4)'!$J$295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5-FF8B-5F4C-8BBF-ED4DE736661E}"/>
                </c:ext>
              </c:extLst>
            </c:dLbl>
            <c:dLbl>
              <c:idx val="294"/>
              <c:tx>
                <c:strRef>
                  <c:f>'/Users/el1goluj/Documents/ZURICH/PROJECTS/UPMEM/upmem-workloads/Microbenchmarks/AI/[ai_output.xlsx]ai_output (4)'!$J$296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{3F22F4FC-0BEF-064A-A8E3-46ADEB9C5ABC}</c15:txfldGUID>
                      <c15:f>'/Users/el1goluj/Documents/ZURICH/PROJECTS/UPMEM/upmem-workloads/Microbenchmarks/AI/[ai_output.xlsx]ai_output (4)'!$J$296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6-FF8B-5F4C-8BBF-ED4DE736661E}"/>
                </c:ext>
              </c:extLst>
            </c:dLbl>
            <c:dLbl>
              <c:idx val="295"/>
              <c:tx>
                <c:strRef>
                  <c:f>'/Users/el1goluj/Documents/ZURICH/PROJECTS/UPMEM/upmem-workloads/Microbenchmarks/AI/[ai_output.xlsx]ai_output (4)'!$J$297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{7BD8E730-6BC6-394A-BB0C-24300F2C29FC}</c15:txfldGUID>
                      <c15:f>'/Users/el1goluj/Documents/ZURICH/PROJECTS/UPMEM/upmem-workloads/Microbenchmarks/AI/[ai_output.xlsx]ai_output (4)'!$J$297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7-FF8B-5F4C-8BBF-ED4DE736661E}"/>
                </c:ext>
              </c:extLst>
            </c:dLbl>
            <c:dLbl>
              <c:idx val="296"/>
              <c:tx>
                <c:strRef>
                  <c:f>'/Users/el1goluj/Documents/ZURICH/PROJECTS/UPMEM/upmem-workloads/Microbenchmarks/AI/[ai_output.xlsx]ai_output (4)'!$J$298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{B02953BF-CE5A-0C43-8F9F-CD066F2C89EE}</c15:txfldGUID>
                      <c15:f>'/Users/el1goluj/Documents/ZURICH/PROJECTS/UPMEM/upmem-workloads/Microbenchmarks/AI/[ai_output.xlsx]ai_output (4)'!$J$298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8-FF8B-5F4C-8BBF-ED4DE736661E}"/>
                </c:ext>
              </c:extLst>
            </c:dLbl>
            <c:dLbl>
              <c:idx val="297"/>
              <c:tx>
                <c:strRef>
                  <c:f>'/Users/el1goluj/Documents/ZURICH/PROJECTS/UPMEM/upmem-workloads/Microbenchmarks/AI/[ai_output.xlsx]ai_output (4)'!$J$299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{27203B8E-7150-6B4C-89C9-308FCF0E1218}</c15:txfldGUID>
                      <c15:f>'/Users/el1goluj/Documents/ZURICH/PROJECTS/UPMEM/upmem-workloads/Microbenchmarks/AI/[ai_output.xlsx]ai_output (4)'!$J$299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9-FF8B-5F4C-8BBF-ED4DE736661E}"/>
                </c:ext>
              </c:extLst>
            </c:dLbl>
            <c:dLbl>
              <c:idx val="298"/>
              <c:tx>
                <c:strRef>
                  <c:f>'/Users/el1goluj/Documents/ZURICH/PROJECTS/UPMEM/upmem-workloads/Microbenchmarks/AI/[ai_output.xlsx]ai_output (4)'!$J$300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{FE933984-20AD-874B-8677-7AC19C12FC00}</c15:txfldGUID>
                      <c15:f>'/Users/el1goluj/Documents/ZURICH/PROJECTS/UPMEM/upmem-workloads/Microbenchmarks/AI/[ai_output.xlsx]ai_output (4)'!$J$300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A-FF8B-5F4C-8BBF-ED4DE736661E}"/>
                </c:ext>
              </c:extLst>
            </c:dLbl>
            <c:dLbl>
              <c:idx val="299"/>
              <c:tx>
                <c:strRef>
                  <c:f>'/Users/el1goluj/Documents/ZURICH/PROJECTS/UPMEM/upmem-workloads/Microbenchmarks/AI/[ai_output.xlsx]ai_output (4)'!$J$301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{05FAE2A2-8AA1-2444-87EE-35D53CA77376}</c15:txfldGUID>
                      <c15:f>'/Users/el1goluj/Documents/ZURICH/PROJECTS/UPMEM/upmem-workloads/Microbenchmarks/AI/[ai_output.xlsx]ai_output (4)'!$J$301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B-FF8B-5F4C-8BBF-ED4DE736661E}"/>
                </c:ext>
              </c:extLst>
            </c:dLbl>
            <c:dLbl>
              <c:idx val="300"/>
              <c:tx>
                <c:strRef>
                  <c:f>'/Users/el1goluj/Documents/ZURICH/PROJECTS/UPMEM/upmem-workloads/Microbenchmarks/AI/[ai_output.xlsx]ai_output (4)'!$J$302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{E019957A-ED72-CC44-B519-C5B0A57DC524}</c15:txfldGUID>
                      <c15:f>'/Users/el1goluj/Documents/ZURICH/PROJECTS/UPMEM/upmem-workloads/Microbenchmarks/AI/[ai_output.xlsx]ai_output (4)'!$J$302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C-FF8B-5F4C-8BBF-ED4DE736661E}"/>
                </c:ext>
              </c:extLst>
            </c:dLbl>
            <c:dLbl>
              <c:idx val="301"/>
              <c:tx>
                <c:strRef>
                  <c:f>'/Users/el1goluj/Documents/ZURICH/PROJECTS/UPMEM/upmem-workloads/Microbenchmarks/AI/[ai_output.xlsx]ai_output (4)'!$J$303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{705CC8FD-EC4D-8445-BADC-D2E37B6DDE23}</c15:txfldGUID>
                      <c15:f>'/Users/el1goluj/Documents/ZURICH/PROJECTS/UPMEM/upmem-workloads/Microbenchmarks/AI/[ai_output.xlsx]ai_output (4)'!$J$303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D-FF8B-5F4C-8BBF-ED4DE736661E}"/>
                </c:ext>
              </c:extLst>
            </c:dLbl>
            <c:dLbl>
              <c:idx val="302"/>
              <c:tx>
                <c:strRef>
                  <c:f>'/Users/el1goluj/Documents/ZURICH/PROJECTS/UPMEM/upmem-workloads/Microbenchmarks/AI/[ai_output.xlsx]ai_output (4)'!$J$304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{B695ACAE-FC38-974F-A614-9374F84BCBD5}</c15:txfldGUID>
                      <c15:f>'/Users/el1goluj/Documents/ZURICH/PROJECTS/UPMEM/upmem-workloads/Microbenchmarks/AI/[ai_output.xlsx]ai_output (4)'!$J$304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E-FF8B-5F4C-8BBF-ED4DE736661E}"/>
                </c:ext>
              </c:extLst>
            </c:dLbl>
            <c:dLbl>
              <c:idx val="303"/>
              <c:tx>
                <c:strRef>
                  <c:f>'/Users/el1goluj/Documents/ZURICH/PROJECTS/UPMEM/upmem-workloads/Microbenchmarks/AI/[ai_output.xlsx]ai_output (4)'!$J$305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{E5AE9CBA-8951-E44F-8ED0-F1FCF0474F71}</c15:txfldGUID>
                      <c15:f>'/Users/el1goluj/Documents/ZURICH/PROJECTS/UPMEM/upmem-workloads/Microbenchmarks/AI/[ai_output.xlsx]ai_output (4)'!$J$305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F-FF8B-5F4C-8BBF-ED4DE73666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CH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'ai_output-frac'!$K$610:$K$849</c:f>
              <c:numCache>
                <c:formatCode>#\ ????/????</c:formatCode>
                <c:ptCount val="240"/>
                <c:pt idx="0">
                  <c:v>4.8825000000000002E-4</c:v>
                </c:pt>
                <c:pt idx="1">
                  <c:v>4.8825000000000002E-4</c:v>
                </c:pt>
                <c:pt idx="2">
                  <c:v>4.8825000000000002E-4</c:v>
                </c:pt>
                <c:pt idx="3">
                  <c:v>4.8825000000000002E-4</c:v>
                </c:pt>
                <c:pt idx="4">
                  <c:v>4.8825000000000002E-4</c:v>
                </c:pt>
                <c:pt idx="5">
                  <c:v>4.8825000000000002E-4</c:v>
                </c:pt>
                <c:pt idx="6">
                  <c:v>4.8825000000000002E-4</c:v>
                </c:pt>
                <c:pt idx="7">
                  <c:v>4.8825000000000002E-4</c:v>
                </c:pt>
                <c:pt idx="8">
                  <c:v>4.8825000000000002E-4</c:v>
                </c:pt>
                <c:pt idx="9">
                  <c:v>4.8825000000000002E-4</c:v>
                </c:pt>
                <c:pt idx="10">
                  <c:v>4.8825000000000002E-4</c:v>
                </c:pt>
                <c:pt idx="11">
                  <c:v>4.8825000000000002E-4</c:v>
                </c:pt>
                <c:pt idx="12">
                  <c:v>4.8825000000000002E-4</c:v>
                </c:pt>
                <c:pt idx="13">
                  <c:v>4.8825000000000002E-4</c:v>
                </c:pt>
                <c:pt idx="14">
                  <c:v>4.8825000000000002E-4</c:v>
                </c:pt>
                <c:pt idx="15">
                  <c:v>4.8825000000000002E-4</c:v>
                </c:pt>
                <c:pt idx="16">
                  <c:v>9.7650000000000005E-4</c:v>
                </c:pt>
                <c:pt idx="17">
                  <c:v>9.7650000000000005E-4</c:v>
                </c:pt>
                <c:pt idx="18">
                  <c:v>9.7650000000000005E-4</c:v>
                </c:pt>
                <c:pt idx="19">
                  <c:v>9.7650000000000005E-4</c:v>
                </c:pt>
                <c:pt idx="20">
                  <c:v>9.7650000000000005E-4</c:v>
                </c:pt>
                <c:pt idx="21">
                  <c:v>9.7650000000000005E-4</c:v>
                </c:pt>
                <c:pt idx="22">
                  <c:v>9.7650000000000005E-4</c:v>
                </c:pt>
                <c:pt idx="23">
                  <c:v>9.7650000000000005E-4</c:v>
                </c:pt>
                <c:pt idx="24">
                  <c:v>9.7650000000000005E-4</c:v>
                </c:pt>
                <c:pt idx="25">
                  <c:v>9.7650000000000005E-4</c:v>
                </c:pt>
                <c:pt idx="26">
                  <c:v>9.7650000000000005E-4</c:v>
                </c:pt>
                <c:pt idx="27">
                  <c:v>9.7650000000000005E-4</c:v>
                </c:pt>
                <c:pt idx="28">
                  <c:v>9.7650000000000005E-4</c:v>
                </c:pt>
                <c:pt idx="29">
                  <c:v>9.7650000000000005E-4</c:v>
                </c:pt>
                <c:pt idx="30">
                  <c:v>9.7650000000000005E-4</c:v>
                </c:pt>
                <c:pt idx="31">
                  <c:v>9.7650000000000005E-4</c:v>
                </c:pt>
                <c:pt idx="32">
                  <c:v>1.9530000000000001E-3</c:v>
                </c:pt>
                <c:pt idx="33">
                  <c:v>1.9530000000000001E-3</c:v>
                </c:pt>
                <c:pt idx="34">
                  <c:v>1.9530000000000001E-3</c:v>
                </c:pt>
                <c:pt idx="35">
                  <c:v>1.9530000000000001E-3</c:v>
                </c:pt>
                <c:pt idx="36">
                  <c:v>1.9530000000000001E-3</c:v>
                </c:pt>
                <c:pt idx="37">
                  <c:v>1.9530000000000001E-3</c:v>
                </c:pt>
                <c:pt idx="38">
                  <c:v>1.9530000000000001E-3</c:v>
                </c:pt>
                <c:pt idx="39">
                  <c:v>1.9530000000000001E-3</c:v>
                </c:pt>
                <c:pt idx="40">
                  <c:v>1.9530000000000001E-3</c:v>
                </c:pt>
                <c:pt idx="41">
                  <c:v>1.9530000000000001E-3</c:v>
                </c:pt>
                <c:pt idx="42">
                  <c:v>1.9530000000000001E-3</c:v>
                </c:pt>
                <c:pt idx="43">
                  <c:v>1.9530000000000001E-3</c:v>
                </c:pt>
                <c:pt idx="44">
                  <c:v>1.9530000000000001E-3</c:v>
                </c:pt>
                <c:pt idx="45">
                  <c:v>1.9530000000000001E-3</c:v>
                </c:pt>
                <c:pt idx="46">
                  <c:v>1.9530000000000001E-3</c:v>
                </c:pt>
                <c:pt idx="47">
                  <c:v>1.9530000000000001E-3</c:v>
                </c:pt>
                <c:pt idx="48">
                  <c:v>3.90625E-3</c:v>
                </c:pt>
                <c:pt idx="49">
                  <c:v>3.90625E-3</c:v>
                </c:pt>
                <c:pt idx="50">
                  <c:v>3.90625E-3</c:v>
                </c:pt>
                <c:pt idx="51">
                  <c:v>3.90625E-3</c:v>
                </c:pt>
                <c:pt idx="52">
                  <c:v>3.90625E-3</c:v>
                </c:pt>
                <c:pt idx="53">
                  <c:v>3.90625E-3</c:v>
                </c:pt>
                <c:pt idx="54">
                  <c:v>3.90625E-3</c:v>
                </c:pt>
                <c:pt idx="55">
                  <c:v>3.90625E-3</c:v>
                </c:pt>
                <c:pt idx="56">
                  <c:v>3.90625E-3</c:v>
                </c:pt>
                <c:pt idx="57">
                  <c:v>3.90625E-3</c:v>
                </c:pt>
                <c:pt idx="58">
                  <c:v>3.90625E-3</c:v>
                </c:pt>
                <c:pt idx="59">
                  <c:v>3.90625E-3</c:v>
                </c:pt>
                <c:pt idx="60">
                  <c:v>3.90625E-3</c:v>
                </c:pt>
                <c:pt idx="61">
                  <c:v>3.90625E-3</c:v>
                </c:pt>
                <c:pt idx="62">
                  <c:v>3.90625E-3</c:v>
                </c:pt>
                <c:pt idx="63">
                  <c:v>3.90625E-3</c:v>
                </c:pt>
                <c:pt idx="64">
                  <c:v>7.8125E-3</c:v>
                </c:pt>
                <c:pt idx="65">
                  <c:v>7.8125E-3</c:v>
                </c:pt>
                <c:pt idx="66">
                  <c:v>7.8125E-3</c:v>
                </c:pt>
                <c:pt idx="67">
                  <c:v>7.8125E-3</c:v>
                </c:pt>
                <c:pt idx="68">
                  <c:v>7.8125E-3</c:v>
                </c:pt>
                <c:pt idx="69">
                  <c:v>7.8125E-3</c:v>
                </c:pt>
                <c:pt idx="70">
                  <c:v>7.8125E-3</c:v>
                </c:pt>
                <c:pt idx="71">
                  <c:v>7.8125E-3</c:v>
                </c:pt>
                <c:pt idx="72">
                  <c:v>7.8125E-3</c:v>
                </c:pt>
                <c:pt idx="73">
                  <c:v>7.8125E-3</c:v>
                </c:pt>
                <c:pt idx="74">
                  <c:v>7.8125E-3</c:v>
                </c:pt>
                <c:pt idx="75">
                  <c:v>7.8125E-3</c:v>
                </c:pt>
                <c:pt idx="76">
                  <c:v>7.8125E-3</c:v>
                </c:pt>
                <c:pt idx="77">
                  <c:v>7.8125E-3</c:v>
                </c:pt>
                <c:pt idx="78">
                  <c:v>7.8125E-3</c:v>
                </c:pt>
                <c:pt idx="79">
                  <c:v>7.8125E-3</c:v>
                </c:pt>
                <c:pt idx="80">
                  <c:v>1.5625E-2</c:v>
                </c:pt>
                <c:pt idx="81">
                  <c:v>1.5625E-2</c:v>
                </c:pt>
                <c:pt idx="82">
                  <c:v>1.5625E-2</c:v>
                </c:pt>
                <c:pt idx="83">
                  <c:v>1.5625E-2</c:v>
                </c:pt>
                <c:pt idx="84">
                  <c:v>1.5625E-2</c:v>
                </c:pt>
                <c:pt idx="85">
                  <c:v>1.5625E-2</c:v>
                </c:pt>
                <c:pt idx="86">
                  <c:v>1.5625E-2</c:v>
                </c:pt>
                <c:pt idx="87">
                  <c:v>1.5625E-2</c:v>
                </c:pt>
                <c:pt idx="88">
                  <c:v>1.5625E-2</c:v>
                </c:pt>
                <c:pt idx="89">
                  <c:v>1.5625E-2</c:v>
                </c:pt>
                <c:pt idx="90">
                  <c:v>1.5625E-2</c:v>
                </c:pt>
                <c:pt idx="91">
                  <c:v>1.5625E-2</c:v>
                </c:pt>
                <c:pt idx="92">
                  <c:v>1.5625E-2</c:v>
                </c:pt>
                <c:pt idx="93">
                  <c:v>1.5625E-2</c:v>
                </c:pt>
                <c:pt idx="94">
                  <c:v>1.5625E-2</c:v>
                </c:pt>
                <c:pt idx="95">
                  <c:v>1.5625E-2</c:v>
                </c:pt>
                <c:pt idx="96">
                  <c:v>3.125E-2</c:v>
                </c:pt>
                <c:pt idx="97">
                  <c:v>3.125E-2</c:v>
                </c:pt>
                <c:pt idx="98">
                  <c:v>3.125E-2</c:v>
                </c:pt>
                <c:pt idx="99">
                  <c:v>3.125E-2</c:v>
                </c:pt>
                <c:pt idx="100">
                  <c:v>3.125E-2</c:v>
                </c:pt>
                <c:pt idx="101">
                  <c:v>3.125E-2</c:v>
                </c:pt>
                <c:pt idx="102">
                  <c:v>3.125E-2</c:v>
                </c:pt>
                <c:pt idx="103">
                  <c:v>3.125E-2</c:v>
                </c:pt>
                <c:pt idx="104">
                  <c:v>3.125E-2</c:v>
                </c:pt>
                <c:pt idx="105">
                  <c:v>3.125E-2</c:v>
                </c:pt>
                <c:pt idx="106">
                  <c:v>3.125E-2</c:v>
                </c:pt>
                <c:pt idx="107">
                  <c:v>3.125E-2</c:v>
                </c:pt>
                <c:pt idx="108">
                  <c:v>3.125E-2</c:v>
                </c:pt>
                <c:pt idx="109">
                  <c:v>3.125E-2</c:v>
                </c:pt>
                <c:pt idx="110">
                  <c:v>3.125E-2</c:v>
                </c:pt>
                <c:pt idx="111">
                  <c:v>3.125E-2</c:v>
                </c:pt>
                <c:pt idx="112">
                  <c:v>6.25E-2</c:v>
                </c:pt>
                <c:pt idx="113">
                  <c:v>6.25E-2</c:v>
                </c:pt>
                <c:pt idx="114">
                  <c:v>6.25E-2</c:v>
                </c:pt>
                <c:pt idx="115">
                  <c:v>6.25E-2</c:v>
                </c:pt>
                <c:pt idx="116">
                  <c:v>6.25E-2</c:v>
                </c:pt>
                <c:pt idx="117">
                  <c:v>6.25E-2</c:v>
                </c:pt>
                <c:pt idx="118">
                  <c:v>6.25E-2</c:v>
                </c:pt>
                <c:pt idx="119">
                  <c:v>6.25E-2</c:v>
                </c:pt>
                <c:pt idx="120">
                  <c:v>6.25E-2</c:v>
                </c:pt>
                <c:pt idx="121">
                  <c:v>6.25E-2</c:v>
                </c:pt>
                <c:pt idx="122">
                  <c:v>6.25E-2</c:v>
                </c:pt>
                <c:pt idx="123">
                  <c:v>6.25E-2</c:v>
                </c:pt>
                <c:pt idx="124">
                  <c:v>6.25E-2</c:v>
                </c:pt>
                <c:pt idx="125">
                  <c:v>6.25E-2</c:v>
                </c:pt>
                <c:pt idx="126">
                  <c:v>6.25E-2</c:v>
                </c:pt>
                <c:pt idx="127">
                  <c:v>6.25E-2</c:v>
                </c:pt>
                <c:pt idx="128">
                  <c:v>0.125</c:v>
                </c:pt>
                <c:pt idx="129">
                  <c:v>0.125</c:v>
                </c:pt>
                <c:pt idx="130">
                  <c:v>0.125</c:v>
                </c:pt>
                <c:pt idx="131">
                  <c:v>0.125</c:v>
                </c:pt>
                <c:pt idx="132">
                  <c:v>0.125</c:v>
                </c:pt>
                <c:pt idx="133">
                  <c:v>0.125</c:v>
                </c:pt>
                <c:pt idx="134">
                  <c:v>0.125</c:v>
                </c:pt>
                <c:pt idx="135">
                  <c:v>0.125</c:v>
                </c:pt>
                <c:pt idx="136">
                  <c:v>0.125</c:v>
                </c:pt>
                <c:pt idx="137">
                  <c:v>0.125</c:v>
                </c:pt>
                <c:pt idx="138">
                  <c:v>0.125</c:v>
                </c:pt>
                <c:pt idx="139">
                  <c:v>0.125</c:v>
                </c:pt>
                <c:pt idx="140">
                  <c:v>0.125</c:v>
                </c:pt>
                <c:pt idx="141">
                  <c:v>0.125</c:v>
                </c:pt>
                <c:pt idx="142">
                  <c:v>0.125</c:v>
                </c:pt>
                <c:pt idx="143">
                  <c:v>0.125</c:v>
                </c:pt>
                <c:pt idx="144">
                  <c:v>0.25</c:v>
                </c:pt>
                <c:pt idx="145">
                  <c:v>0.25</c:v>
                </c:pt>
                <c:pt idx="146">
                  <c:v>0.25</c:v>
                </c:pt>
                <c:pt idx="147">
                  <c:v>0.25</c:v>
                </c:pt>
                <c:pt idx="148">
                  <c:v>0.25</c:v>
                </c:pt>
                <c:pt idx="149">
                  <c:v>0.25</c:v>
                </c:pt>
                <c:pt idx="150">
                  <c:v>0.25</c:v>
                </c:pt>
                <c:pt idx="151">
                  <c:v>0.25</c:v>
                </c:pt>
                <c:pt idx="152">
                  <c:v>0.25</c:v>
                </c:pt>
                <c:pt idx="153">
                  <c:v>0.25</c:v>
                </c:pt>
                <c:pt idx="154">
                  <c:v>0.25</c:v>
                </c:pt>
                <c:pt idx="155">
                  <c:v>0.25</c:v>
                </c:pt>
                <c:pt idx="156">
                  <c:v>0.25</c:v>
                </c:pt>
                <c:pt idx="157">
                  <c:v>0.25</c:v>
                </c:pt>
                <c:pt idx="158">
                  <c:v>0.25</c:v>
                </c:pt>
                <c:pt idx="159">
                  <c:v>0.25</c:v>
                </c:pt>
                <c:pt idx="160">
                  <c:v>0.5</c:v>
                </c:pt>
                <c:pt idx="161">
                  <c:v>0.5</c:v>
                </c:pt>
                <c:pt idx="162">
                  <c:v>0.5</c:v>
                </c:pt>
                <c:pt idx="163">
                  <c:v>0.5</c:v>
                </c:pt>
                <c:pt idx="164">
                  <c:v>0.5</c:v>
                </c:pt>
                <c:pt idx="165">
                  <c:v>0.5</c:v>
                </c:pt>
                <c:pt idx="166">
                  <c:v>0.5</c:v>
                </c:pt>
                <c:pt idx="167">
                  <c:v>0.5</c:v>
                </c:pt>
                <c:pt idx="168">
                  <c:v>0.5</c:v>
                </c:pt>
                <c:pt idx="169">
                  <c:v>0.5</c:v>
                </c:pt>
                <c:pt idx="170">
                  <c:v>0.5</c:v>
                </c:pt>
                <c:pt idx="171">
                  <c:v>0.5</c:v>
                </c:pt>
                <c:pt idx="172">
                  <c:v>0.5</c:v>
                </c:pt>
                <c:pt idx="173">
                  <c:v>0.5</c:v>
                </c:pt>
                <c:pt idx="174">
                  <c:v>0.5</c:v>
                </c:pt>
                <c:pt idx="175">
                  <c:v>0.5</c:v>
                </c:pt>
                <c:pt idx="176">
                  <c:v>1</c:v>
                </c:pt>
                <c:pt idx="177">
                  <c:v>1</c:v>
                </c:pt>
                <c:pt idx="178">
                  <c:v>1</c:v>
                </c:pt>
                <c:pt idx="179">
                  <c:v>1</c:v>
                </c:pt>
                <c:pt idx="180">
                  <c:v>1</c:v>
                </c:pt>
                <c:pt idx="181">
                  <c:v>1</c:v>
                </c:pt>
                <c:pt idx="182">
                  <c:v>1</c:v>
                </c:pt>
                <c:pt idx="183">
                  <c:v>1</c:v>
                </c:pt>
                <c:pt idx="184">
                  <c:v>1</c:v>
                </c:pt>
                <c:pt idx="185">
                  <c:v>1</c:v>
                </c:pt>
                <c:pt idx="186">
                  <c:v>1</c:v>
                </c:pt>
                <c:pt idx="187">
                  <c:v>1</c:v>
                </c:pt>
                <c:pt idx="188">
                  <c:v>1</c:v>
                </c:pt>
                <c:pt idx="189">
                  <c:v>1</c:v>
                </c:pt>
                <c:pt idx="190">
                  <c:v>1</c:v>
                </c:pt>
                <c:pt idx="191">
                  <c:v>1</c:v>
                </c:pt>
                <c:pt idx="192">
                  <c:v>2</c:v>
                </c:pt>
                <c:pt idx="193">
                  <c:v>2</c:v>
                </c:pt>
                <c:pt idx="194">
                  <c:v>2</c:v>
                </c:pt>
                <c:pt idx="195">
                  <c:v>2</c:v>
                </c:pt>
                <c:pt idx="196">
                  <c:v>2</c:v>
                </c:pt>
                <c:pt idx="197">
                  <c:v>2</c:v>
                </c:pt>
                <c:pt idx="198">
                  <c:v>2</c:v>
                </c:pt>
                <c:pt idx="199">
                  <c:v>2</c:v>
                </c:pt>
                <c:pt idx="200">
                  <c:v>2</c:v>
                </c:pt>
                <c:pt idx="201">
                  <c:v>2</c:v>
                </c:pt>
                <c:pt idx="202">
                  <c:v>2</c:v>
                </c:pt>
                <c:pt idx="203">
                  <c:v>2</c:v>
                </c:pt>
                <c:pt idx="204">
                  <c:v>2</c:v>
                </c:pt>
                <c:pt idx="205">
                  <c:v>2</c:v>
                </c:pt>
                <c:pt idx="206">
                  <c:v>2</c:v>
                </c:pt>
                <c:pt idx="207">
                  <c:v>2</c:v>
                </c:pt>
                <c:pt idx="208">
                  <c:v>4</c:v>
                </c:pt>
                <c:pt idx="209">
                  <c:v>4</c:v>
                </c:pt>
                <c:pt idx="210">
                  <c:v>4</c:v>
                </c:pt>
                <c:pt idx="211">
                  <c:v>4</c:v>
                </c:pt>
                <c:pt idx="212">
                  <c:v>4</c:v>
                </c:pt>
                <c:pt idx="213">
                  <c:v>4</c:v>
                </c:pt>
                <c:pt idx="214">
                  <c:v>4</c:v>
                </c:pt>
                <c:pt idx="215">
                  <c:v>4</c:v>
                </c:pt>
                <c:pt idx="216">
                  <c:v>4</c:v>
                </c:pt>
                <c:pt idx="217">
                  <c:v>4</c:v>
                </c:pt>
                <c:pt idx="218">
                  <c:v>4</c:v>
                </c:pt>
                <c:pt idx="219">
                  <c:v>4</c:v>
                </c:pt>
                <c:pt idx="220">
                  <c:v>4</c:v>
                </c:pt>
                <c:pt idx="221">
                  <c:v>4</c:v>
                </c:pt>
                <c:pt idx="222">
                  <c:v>4</c:v>
                </c:pt>
                <c:pt idx="223">
                  <c:v>4</c:v>
                </c:pt>
                <c:pt idx="224">
                  <c:v>8</c:v>
                </c:pt>
                <c:pt idx="225">
                  <c:v>8</c:v>
                </c:pt>
                <c:pt idx="226">
                  <c:v>8</c:v>
                </c:pt>
                <c:pt idx="227">
                  <c:v>8</c:v>
                </c:pt>
                <c:pt idx="228">
                  <c:v>8</c:v>
                </c:pt>
                <c:pt idx="229">
                  <c:v>8</c:v>
                </c:pt>
                <c:pt idx="230">
                  <c:v>8</c:v>
                </c:pt>
                <c:pt idx="231">
                  <c:v>8</c:v>
                </c:pt>
                <c:pt idx="232">
                  <c:v>8</c:v>
                </c:pt>
                <c:pt idx="233">
                  <c:v>8</c:v>
                </c:pt>
                <c:pt idx="234">
                  <c:v>8</c:v>
                </c:pt>
                <c:pt idx="235">
                  <c:v>8</c:v>
                </c:pt>
                <c:pt idx="236">
                  <c:v>8</c:v>
                </c:pt>
                <c:pt idx="237">
                  <c:v>8</c:v>
                </c:pt>
                <c:pt idx="238">
                  <c:v>8</c:v>
                </c:pt>
                <c:pt idx="239">
                  <c:v>8</c:v>
                </c:pt>
              </c:numCache>
            </c:numRef>
          </c:xVal>
          <c:yVal>
            <c:numRef>
              <c:f>'ai_output-frac'!$L$610:$L$849</c:f>
              <c:numCache>
                <c:formatCode>0.0000</c:formatCode>
                <c:ptCount val="240"/>
                <c:pt idx="0">
                  <c:v>0.129720096644761</c:v>
                </c:pt>
                <c:pt idx="1">
                  <c:v>0.15234270051520901</c:v>
                </c:pt>
                <c:pt idx="2">
                  <c:v>0.15231421168950299</c:v>
                </c:pt>
                <c:pt idx="3">
                  <c:v>0.15245416825483199</c:v>
                </c:pt>
                <c:pt idx="4">
                  <c:v>0.15226696963388101</c:v>
                </c:pt>
                <c:pt idx="5">
                  <c:v>0.152366665277819</c:v>
                </c:pt>
                <c:pt idx="6">
                  <c:v>0.152222666403318</c:v>
                </c:pt>
                <c:pt idx="7">
                  <c:v>0.152499904213377</c:v>
                </c:pt>
                <c:pt idx="8">
                  <c:v>0.15219002140309101</c:v>
                </c:pt>
                <c:pt idx="9">
                  <c:v>0.15237832653738001</c:v>
                </c:pt>
                <c:pt idx="10">
                  <c:v>0.15225629569521301</c:v>
                </c:pt>
                <c:pt idx="11">
                  <c:v>0.15219616147245599</c:v>
                </c:pt>
                <c:pt idx="12">
                  <c:v>0.15208507056239801</c:v>
                </c:pt>
                <c:pt idx="13">
                  <c:v>0.152284762857816</c:v>
                </c:pt>
                <c:pt idx="14">
                  <c:v>0.15203087578189101</c:v>
                </c:pt>
                <c:pt idx="15">
                  <c:v>0.15252846255173799</c:v>
                </c:pt>
                <c:pt idx="16">
                  <c:v>0.25947917111950902</c:v>
                </c:pt>
                <c:pt idx="17">
                  <c:v>0.30461936071739698</c:v>
                </c:pt>
                <c:pt idx="18">
                  <c:v>0.30461159315089997</c:v>
                </c:pt>
                <c:pt idx="19">
                  <c:v>0.30490833650966498</c:v>
                </c:pt>
                <c:pt idx="20">
                  <c:v>0.30464072356802602</c:v>
                </c:pt>
                <c:pt idx="21">
                  <c:v>0.30484479259615199</c:v>
                </c:pt>
                <c:pt idx="22">
                  <c:v>0.30444533280663599</c:v>
                </c:pt>
                <c:pt idx="23">
                  <c:v>0.30501927761807501</c:v>
                </c:pt>
                <c:pt idx="24">
                  <c:v>0.30450030154596402</c:v>
                </c:pt>
                <c:pt idx="25">
                  <c:v>0.30483895825846102</c:v>
                </c:pt>
                <c:pt idx="26">
                  <c:v>0.304579879698545</c:v>
                </c:pt>
                <c:pt idx="27">
                  <c:v>0.30443175535168099</c:v>
                </c:pt>
                <c:pt idx="28">
                  <c:v>0.304089486773721</c:v>
                </c:pt>
                <c:pt idx="29">
                  <c:v>0.30475665307476102</c:v>
                </c:pt>
                <c:pt idx="30">
                  <c:v>0.30410432396311299</c:v>
                </c:pt>
                <c:pt idx="31">
                  <c:v>0.30501408559069398</c:v>
                </c:pt>
                <c:pt idx="32">
                  <c:v>0.50430006986635301</c:v>
                </c:pt>
                <c:pt idx="33">
                  <c:v>0.60915717082436505</c:v>
                </c:pt>
                <c:pt idx="34">
                  <c:v>0.60943686385212004</c:v>
                </c:pt>
                <c:pt idx="35">
                  <c:v>0.60953663134620295</c:v>
                </c:pt>
                <c:pt idx="36">
                  <c:v>0.60918694073900903</c:v>
                </c:pt>
                <c:pt idx="37">
                  <c:v>0.60988672364866303</c:v>
                </c:pt>
                <c:pt idx="38">
                  <c:v>0.60904200160597499</c:v>
                </c:pt>
                <c:pt idx="39">
                  <c:v>0.60989191322438796</c:v>
                </c:pt>
                <c:pt idx="40">
                  <c:v>0.60895921020547705</c:v>
                </c:pt>
                <c:pt idx="41">
                  <c:v>0.60982315851269497</c:v>
                </c:pt>
                <c:pt idx="42">
                  <c:v>0.60925425736009697</c:v>
                </c:pt>
                <c:pt idx="43">
                  <c:v>0.60892170276211399</c:v>
                </c:pt>
                <c:pt idx="44">
                  <c:v>0.60829510718832203</c:v>
                </c:pt>
                <c:pt idx="45">
                  <c:v>0.60965328411338104</c:v>
                </c:pt>
                <c:pt idx="46">
                  <c:v>0.60812608292272097</c:v>
                </c:pt>
                <c:pt idx="47">
                  <c:v>0.61032555459050697</c:v>
                </c:pt>
                <c:pt idx="48">
                  <c:v>0.913094847599909</c:v>
                </c:pt>
                <c:pt idx="49">
                  <c:v>1.2192627525690101</c:v>
                </c:pt>
                <c:pt idx="50">
                  <c:v>1.2192627525690101</c:v>
                </c:pt>
                <c:pt idx="51">
                  <c:v>1.22086958002801</c:v>
                </c:pt>
                <c:pt idx="52">
                  <c:v>1.2177222071214999</c:v>
                </c:pt>
                <c:pt idx="53">
                  <c:v>1.21933793760419</c:v>
                </c:pt>
                <c:pt idx="54">
                  <c:v>1.21834313492198</c:v>
                </c:pt>
                <c:pt idx="55">
                  <c:v>1.2204382544736301</c:v>
                </c:pt>
                <c:pt idx="56">
                  <c:v>1.2178308237942499</c:v>
                </c:pt>
                <c:pt idx="57">
                  <c:v>1.21871599564744</c:v>
                </c:pt>
                <c:pt idx="58">
                  <c:v>1.21833795790717</c:v>
                </c:pt>
                <c:pt idx="59">
                  <c:v>1.2181024502671101</c:v>
                </c:pt>
                <c:pt idx="60">
                  <c:v>1.2164899902203901</c:v>
                </c:pt>
                <c:pt idx="61">
                  <c:v>1.2188118369958101</c:v>
                </c:pt>
                <c:pt idx="62">
                  <c:v>1.2161442814030199</c:v>
                </c:pt>
                <c:pt idx="63">
                  <c:v>1.2202356886594501</c:v>
                </c:pt>
                <c:pt idx="64">
                  <c:v>1.5570634539199399</c:v>
                </c:pt>
                <c:pt idx="65">
                  <c:v>2.4137778628990598</c:v>
                </c:pt>
                <c:pt idx="66">
                  <c:v>2.4344621759194398</c:v>
                </c:pt>
                <c:pt idx="67">
                  <c:v>2.4338163984661301</c:v>
                </c:pt>
                <c:pt idx="68">
                  <c:v>2.4362618267715099</c:v>
                </c:pt>
                <c:pt idx="69">
                  <c:v>2.43545992962546</c:v>
                </c:pt>
                <c:pt idx="70">
                  <c:v>2.4341779916248698</c:v>
                </c:pt>
                <c:pt idx="71">
                  <c:v>2.4380537745956699</c:v>
                </c:pt>
                <c:pt idx="72">
                  <c:v>2.4352892712903</c:v>
                </c:pt>
                <c:pt idx="73">
                  <c:v>2.4358685725208602</c:v>
                </c:pt>
                <c:pt idx="74">
                  <c:v>2.4347826086956501</c:v>
                </c:pt>
                <c:pt idx="75">
                  <c:v>2.4337492572786599</c:v>
                </c:pt>
                <c:pt idx="76">
                  <c:v>2.4335013834428199</c:v>
                </c:pt>
                <c:pt idx="77">
                  <c:v>2.4362152505613199</c:v>
                </c:pt>
                <c:pt idx="78">
                  <c:v>2.4324845965407098</c:v>
                </c:pt>
                <c:pt idx="79">
                  <c:v>2.4413597263347402</c:v>
                </c:pt>
                <c:pt idx="80">
                  <c:v>2.4077678055949101</c:v>
                </c:pt>
                <c:pt idx="81">
                  <c:v>4.7512184815637903</c:v>
                </c:pt>
                <c:pt idx="82">
                  <c:v>4.8611234735873898</c:v>
                </c:pt>
                <c:pt idx="83">
                  <c:v>4.8647215641694999</c:v>
                </c:pt>
                <c:pt idx="84">
                  <c:v>4.8658154487773704</c:v>
                </c:pt>
                <c:pt idx="85">
                  <c:v>4.8669821129241004</c:v>
                </c:pt>
                <c:pt idx="86">
                  <c:v>4.8645771256121098</c:v>
                </c:pt>
                <c:pt idx="87">
                  <c:v>4.8673642395910397</c:v>
                </c:pt>
                <c:pt idx="88">
                  <c:v>4.8568312953258097</c:v>
                </c:pt>
                <c:pt idx="89">
                  <c:v>4.8646080760094996</c:v>
                </c:pt>
                <c:pt idx="90">
                  <c:v>4.8616180242046498</c:v>
                </c:pt>
                <c:pt idx="91">
                  <c:v>4.8616386326641301</c:v>
                </c:pt>
                <c:pt idx="92">
                  <c:v>4.85429249855033</c:v>
                </c:pt>
                <c:pt idx="93">
                  <c:v>4.8612883126131203</c:v>
                </c:pt>
                <c:pt idx="94">
                  <c:v>4.8528341485706497</c:v>
                </c:pt>
                <c:pt idx="95">
                  <c:v>4.86849031294041</c:v>
                </c:pt>
                <c:pt idx="96">
                  <c:v>3.3092304584932299</c:v>
                </c:pt>
                <c:pt idx="97">
                  <c:v>6.6138235879277802</c:v>
                </c:pt>
                <c:pt idx="98">
                  <c:v>9.5714911640134304</c:v>
                </c:pt>
                <c:pt idx="99">
                  <c:v>9.7467864958463402</c:v>
                </c:pt>
                <c:pt idx="100">
                  <c:v>9.7215876581406597</c:v>
                </c:pt>
                <c:pt idx="101">
                  <c:v>9.7362780095844794</c:v>
                </c:pt>
                <c:pt idx="102">
                  <c:v>9.7188278562106998</c:v>
                </c:pt>
                <c:pt idx="103">
                  <c:v>9.74720067991076</c:v>
                </c:pt>
                <c:pt idx="104">
                  <c:v>9.7144442303334895</c:v>
                </c:pt>
                <c:pt idx="105">
                  <c:v>9.7321883167577408</c:v>
                </c:pt>
                <c:pt idx="106">
                  <c:v>9.7176132163200108</c:v>
                </c:pt>
                <c:pt idx="107">
                  <c:v>9.7309084121347809</c:v>
                </c:pt>
                <c:pt idx="108">
                  <c:v>9.7075372482134998</c:v>
                </c:pt>
                <c:pt idx="109">
                  <c:v>9.7269675952920593</c:v>
                </c:pt>
                <c:pt idx="110">
                  <c:v>9.7138271359209902</c:v>
                </c:pt>
                <c:pt idx="111">
                  <c:v>9.74595823330713</c:v>
                </c:pt>
                <c:pt idx="112">
                  <c:v>4.0847123351096704</c:v>
                </c:pt>
                <c:pt idx="113">
                  <c:v>8.1625564926515004</c:v>
                </c:pt>
                <c:pt idx="114">
                  <c:v>12.2315274744905</c:v>
                </c:pt>
                <c:pt idx="115">
                  <c:v>16.305790440849702</c:v>
                </c:pt>
                <c:pt idx="116">
                  <c:v>19.191030977431002</c:v>
                </c:pt>
                <c:pt idx="117">
                  <c:v>19.466358883834602</c:v>
                </c:pt>
                <c:pt idx="118">
                  <c:v>19.430205101597799</c:v>
                </c:pt>
                <c:pt idx="119">
                  <c:v>19.476689635262101</c:v>
                </c:pt>
                <c:pt idx="120">
                  <c:v>19.422924666900901</c:v>
                </c:pt>
                <c:pt idx="121">
                  <c:v>19.4533989763422</c:v>
                </c:pt>
                <c:pt idx="122">
                  <c:v>19.431851153728001</c:v>
                </c:pt>
                <c:pt idx="123">
                  <c:v>19.453357730317201</c:v>
                </c:pt>
                <c:pt idx="124">
                  <c:v>19.4368733356918</c:v>
                </c:pt>
                <c:pt idx="125">
                  <c:v>19.447214026520101</c:v>
                </c:pt>
                <c:pt idx="126">
                  <c:v>19.416594714476702</c:v>
                </c:pt>
                <c:pt idx="127">
                  <c:v>19.4604958958152</c:v>
                </c:pt>
                <c:pt idx="128">
                  <c:v>4.6042564722767203</c:v>
                </c:pt>
                <c:pt idx="129">
                  <c:v>9.2057873296811294</c:v>
                </c:pt>
                <c:pt idx="130">
                  <c:v>13.798297590760001</c:v>
                </c:pt>
                <c:pt idx="131">
                  <c:v>18.402896312416601</c:v>
                </c:pt>
                <c:pt idx="132">
                  <c:v>22.969383884950801</c:v>
                </c:pt>
                <c:pt idx="133">
                  <c:v>27.566497312466002</c:v>
                </c:pt>
                <c:pt idx="134">
                  <c:v>32.110199624828503</c:v>
                </c:pt>
                <c:pt idx="135">
                  <c:v>36.681012511469</c:v>
                </c:pt>
                <c:pt idx="136">
                  <c:v>38.758794617303401</c:v>
                </c:pt>
                <c:pt idx="137">
                  <c:v>38.869217831890801</c:v>
                </c:pt>
                <c:pt idx="138">
                  <c:v>38.862138488385803</c:v>
                </c:pt>
                <c:pt idx="139">
                  <c:v>38.839764972822799</c:v>
                </c:pt>
                <c:pt idx="140">
                  <c:v>38.818977425858101</c:v>
                </c:pt>
                <c:pt idx="141">
                  <c:v>38.905643095815499</c:v>
                </c:pt>
                <c:pt idx="142">
                  <c:v>38.803627013127603</c:v>
                </c:pt>
                <c:pt idx="143">
                  <c:v>38.946847865997903</c:v>
                </c:pt>
                <c:pt idx="144">
                  <c:v>4.9238497091989704</c:v>
                </c:pt>
                <c:pt idx="145">
                  <c:v>9.8477126305084504</c:v>
                </c:pt>
                <c:pt idx="146">
                  <c:v>14.7608946591535</c:v>
                </c:pt>
                <c:pt idx="147">
                  <c:v>19.685230777482701</c:v>
                </c:pt>
                <c:pt idx="148">
                  <c:v>24.577536096006</c:v>
                </c:pt>
                <c:pt idx="149">
                  <c:v>29.4981794799662</c:v>
                </c:pt>
                <c:pt idx="150">
                  <c:v>34.377608752669602</c:v>
                </c:pt>
                <c:pt idx="151">
                  <c:v>39.336660321380101</c:v>
                </c:pt>
                <c:pt idx="152">
                  <c:v>44.149081294103702</c:v>
                </c:pt>
                <c:pt idx="153">
                  <c:v>49.0764573103544</c:v>
                </c:pt>
                <c:pt idx="154">
                  <c:v>53.912312813446498</c:v>
                </c:pt>
                <c:pt idx="155">
                  <c:v>57.367484814095697</c:v>
                </c:pt>
                <c:pt idx="156">
                  <c:v>57.3523340110359</c:v>
                </c:pt>
                <c:pt idx="157">
                  <c:v>57.435627774934702</c:v>
                </c:pt>
                <c:pt idx="158">
                  <c:v>57.340684991648899</c:v>
                </c:pt>
                <c:pt idx="159">
                  <c:v>57.539634758177797</c:v>
                </c:pt>
                <c:pt idx="160">
                  <c:v>5.0965012046854197</c:v>
                </c:pt>
                <c:pt idx="161">
                  <c:v>10.193441229651301</c:v>
                </c:pt>
                <c:pt idx="162">
                  <c:v>15.2808139183874</c:v>
                </c:pt>
                <c:pt idx="163">
                  <c:v>20.3819007289135</c:v>
                </c:pt>
                <c:pt idx="164">
                  <c:v>25.451756302229601</c:v>
                </c:pt>
                <c:pt idx="165">
                  <c:v>30.549480369755301</c:v>
                </c:pt>
                <c:pt idx="166">
                  <c:v>35.602706569980299</c:v>
                </c:pt>
                <c:pt idx="167">
                  <c:v>40.743097572077197</c:v>
                </c:pt>
                <c:pt idx="168">
                  <c:v>45.7359910771589</c:v>
                </c:pt>
                <c:pt idx="169">
                  <c:v>50.853433284604698</c:v>
                </c:pt>
                <c:pt idx="170">
                  <c:v>55.8840297234742</c:v>
                </c:pt>
                <c:pt idx="171">
                  <c:v>57.685153603734499</c:v>
                </c:pt>
                <c:pt idx="172">
                  <c:v>57.638949310927003</c:v>
                </c:pt>
                <c:pt idx="173">
                  <c:v>57.723713804872602</c:v>
                </c:pt>
                <c:pt idx="174">
                  <c:v>57.616327171396001</c:v>
                </c:pt>
                <c:pt idx="175">
                  <c:v>57.819201562844597</c:v>
                </c:pt>
                <c:pt idx="176">
                  <c:v>5.1878883831387297</c:v>
                </c:pt>
                <c:pt idx="177">
                  <c:v>10.3751167902299</c:v>
                </c:pt>
                <c:pt idx="178">
                  <c:v>15.5547874735765</c:v>
                </c:pt>
                <c:pt idx="179">
                  <c:v>20.747506211504898</c:v>
                </c:pt>
                <c:pt idx="180">
                  <c:v>25.909180599261902</c:v>
                </c:pt>
                <c:pt idx="181">
                  <c:v>31.1044005754712</c:v>
                </c:pt>
                <c:pt idx="182">
                  <c:v>36.252084238808301</c:v>
                </c:pt>
                <c:pt idx="183">
                  <c:v>41.488679687875297</c:v>
                </c:pt>
                <c:pt idx="184">
                  <c:v>46.579127057658802</c:v>
                </c:pt>
                <c:pt idx="185">
                  <c:v>51.797609134405</c:v>
                </c:pt>
                <c:pt idx="186">
                  <c:v>56.926170801034502</c:v>
                </c:pt>
                <c:pt idx="187">
                  <c:v>57.835146911663898</c:v>
                </c:pt>
                <c:pt idx="188">
                  <c:v>57.789157100792004</c:v>
                </c:pt>
                <c:pt idx="189">
                  <c:v>57.8604497172023</c:v>
                </c:pt>
                <c:pt idx="190">
                  <c:v>57.765962302758403</c:v>
                </c:pt>
                <c:pt idx="191">
                  <c:v>57.963255878230299</c:v>
                </c:pt>
                <c:pt idx="192">
                  <c:v>5.23494345180253</c:v>
                </c:pt>
                <c:pt idx="193">
                  <c:v>10.4696068922234</c:v>
                </c:pt>
                <c:pt idx="194">
                  <c:v>15.696490224486601</c:v>
                </c:pt>
                <c:pt idx="195">
                  <c:v>20.9395124595261</c:v>
                </c:pt>
                <c:pt idx="196">
                  <c:v>26.147863027118401</c:v>
                </c:pt>
                <c:pt idx="197">
                  <c:v>31.388650956729599</c:v>
                </c:pt>
                <c:pt idx="198">
                  <c:v>36.584689573533502</c:v>
                </c:pt>
                <c:pt idx="199">
                  <c:v>41.8739479858233</c:v>
                </c:pt>
                <c:pt idx="200">
                  <c:v>47.013213601747204</c:v>
                </c:pt>
                <c:pt idx="201">
                  <c:v>52.280826589029203</c:v>
                </c:pt>
                <c:pt idx="202">
                  <c:v>57.463641096501703</c:v>
                </c:pt>
                <c:pt idx="203">
                  <c:v>57.921289729471603</c:v>
                </c:pt>
                <c:pt idx="204">
                  <c:v>57.859993614933103</c:v>
                </c:pt>
                <c:pt idx="205">
                  <c:v>57.936033845862397</c:v>
                </c:pt>
                <c:pt idx="206">
                  <c:v>57.840274070294498</c:v>
                </c:pt>
                <c:pt idx="207">
                  <c:v>58.026032546612299</c:v>
                </c:pt>
                <c:pt idx="208">
                  <c:v>5.2584676003868598</c:v>
                </c:pt>
                <c:pt idx="209">
                  <c:v>10.516841021232301</c:v>
                </c:pt>
                <c:pt idx="210">
                  <c:v>15.7676790840178</c:v>
                </c:pt>
                <c:pt idx="211">
                  <c:v>21.035528106954001</c:v>
                </c:pt>
                <c:pt idx="212">
                  <c:v>26.2645841160789</c:v>
                </c:pt>
                <c:pt idx="213">
                  <c:v>31.528162064355399</c:v>
                </c:pt>
                <c:pt idx="214">
                  <c:v>36.756673385329897</c:v>
                </c:pt>
                <c:pt idx="215">
                  <c:v>42.0580989421059</c:v>
                </c:pt>
                <c:pt idx="216">
                  <c:v>47.222517451024501</c:v>
                </c:pt>
                <c:pt idx="217">
                  <c:v>52.528698328070298</c:v>
                </c:pt>
                <c:pt idx="218">
                  <c:v>57.738698131760003</c:v>
                </c:pt>
                <c:pt idx="219">
                  <c:v>57.943808959936803</c:v>
                </c:pt>
                <c:pt idx="220">
                  <c:v>57.898102938276402</c:v>
                </c:pt>
                <c:pt idx="221">
                  <c:v>57.965544609188299</c:v>
                </c:pt>
                <c:pt idx="222">
                  <c:v>57.872424974128997</c:v>
                </c:pt>
                <c:pt idx="223">
                  <c:v>58.074467916765499</c:v>
                </c:pt>
                <c:pt idx="224">
                  <c:v>5.2708579019886797</c:v>
                </c:pt>
                <c:pt idx="225">
                  <c:v>10.5414792474508</c:v>
                </c:pt>
                <c:pt idx="226">
                  <c:v>15.804303101096499</c:v>
                </c:pt>
                <c:pt idx="227">
                  <c:v>21.0829206467746</c:v>
                </c:pt>
                <c:pt idx="228">
                  <c:v>26.3262277038401</c:v>
                </c:pt>
                <c:pt idx="229">
                  <c:v>31.6063944538339</c:v>
                </c:pt>
                <c:pt idx="230">
                  <c:v>36.836685967366499</c:v>
                </c:pt>
                <c:pt idx="231">
                  <c:v>42.1612243359384</c:v>
                </c:pt>
                <c:pt idx="232">
                  <c:v>47.337484481563202</c:v>
                </c:pt>
                <c:pt idx="233">
                  <c:v>52.648560733418499</c:v>
                </c:pt>
                <c:pt idx="234">
                  <c:v>57.861590004335604</c:v>
                </c:pt>
                <c:pt idx="235">
                  <c:v>57.973842774281103</c:v>
                </c:pt>
                <c:pt idx="236">
                  <c:v>57.917233556735802</c:v>
                </c:pt>
                <c:pt idx="237">
                  <c:v>57.990446234143299</c:v>
                </c:pt>
                <c:pt idx="238">
                  <c:v>57.8898264397221</c:v>
                </c:pt>
                <c:pt idx="239">
                  <c:v>58.087681152251903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130-FF8B-5F4C-8BBF-ED4DE7366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3850848"/>
        <c:axId val="119669536"/>
      </c:scatterChart>
      <c:valAx>
        <c:axId val="123850848"/>
        <c:scaling>
          <c:logBase val="2"/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vert="horz"/>
              <a:lstStyle/>
              <a:p>
                <a:pPr>
                  <a:defRPr sz="1200" b="0"/>
                </a:pPr>
                <a:r>
                  <a:rPr lang="en-US" sz="1200" b="0"/>
                  <a:t>Operational Intensity (OP/B)</a:t>
                </a:r>
              </a:p>
            </c:rich>
          </c:tx>
          <c:layout>
            <c:manualLayout>
              <c:xMode val="edge"/>
              <c:yMode val="edge"/>
              <c:x val="0.36643746180033554"/>
              <c:y val="0.93376597222222224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#\ ????/????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2700000"/>
          <a:lstStyle/>
          <a:p>
            <a:pPr>
              <a:defRPr/>
            </a:pPr>
            <a:endParaRPr lang="en-CH"/>
          </a:p>
        </c:txPr>
        <c:crossAx val="119669536"/>
        <c:crossesAt val="1.0000000000000002E-3"/>
        <c:crossBetween val="midCat"/>
        <c:majorUnit val="2"/>
        <c:minorUnit val="2"/>
      </c:valAx>
      <c:valAx>
        <c:axId val="119669536"/>
        <c:scaling>
          <c:logBase val="2"/>
          <c:orientation val="minMax"/>
          <c:max val="64"/>
          <c:min val="3.1250000000000007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 sz="1000" b="0"/>
                </a:pPr>
                <a:r>
                  <a:rPr lang="en-US" sz="1000" b="0"/>
                  <a:t>Arithmetic Throughput (MOPS, log scale)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.0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CH"/>
          </a:p>
        </c:txPr>
        <c:crossAx val="123850848"/>
        <c:crossesAt val="4.8830000000000019E-5"/>
        <c:crossBetween val="midCat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CH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/>
              <a:t>(</a:t>
            </a:r>
            <a:r>
              <a:rPr lang="en-US" sz="1400" b="1" dirty="0"/>
              <a:t>b) INT64</a:t>
            </a:r>
            <a:r>
              <a:rPr lang="en-US" sz="1400" dirty="0"/>
              <a:t> (1 DPU)</a:t>
            </a:r>
          </a:p>
        </c:rich>
      </c:tx>
      <c:layout>
        <c:manualLayout>
          <c:xMode val="edge"/>
          <c:yMode val="edge"/>
          <c:x val="0.18885888888888888"/>
          <c:y val="5.64444444444444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762161111111111"/>
          <c:y val="4.2501111111111094E-2"/>
          <c:w val="0.78497833333333333"/>
          <c:h val="0.81472666666666671"/>
        </c:manualLayout>
      </c:layout>
      <c:lineChart>
        <c:grouping val="standard"/>
        <c:varyColors val="0"/>
        <c:ser>
          <c:idx val="0"/>
          <c:order val="0"/>
          <c:tx>
            <c:strRef>
              <c:f>'pipeline_output (2)'!$W$2</c:f>
              <c:strCache>
                <c:ptCount val="1"/>
                <c:pt idx="0">
                  <c:v>ADD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cat>
            <c:numRef>
              <c:f>'pipeline_output (2)'!$V$3:$V$26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(2)'!$W$3:$W$26</c:f>
              <c:numCache>
                <c:formatCode>General</c:formatCode>
                <c:ptCount val="24"/>
                <c:pt idx="0">
                  <c:v>4.53164481937708</c:v>
                </c:pt>
                <c:pt idx="1">
                  <c:v>9.0630434406817706</c:v>
                </c:pt>
                <c:pt idx="2">
                  <c:v>13.5935580890577</c:v>
                </c:pt>
                <c:pt idx="3">
                  <c:v>18.124251822294202</c:v>
                </c:pt>
                <c:pt idx="4">
                  <c:v>22.647849080822201</c:v>
                </c:pt>
                <c:pt idx="5">
                  <c:v>27.171818430852799</c:v>
                </c:pt>
                <c:pt idx="6">
                  <c:v>31.695722391591602</c:v>
                </c:pt>
                <c:pt idx="7">
                  <c:v>36.245281714483198</c:v>
                </c:pt>
                <c:pt idx="8">
                  <c:v>40.736675724154999</c:v>
                </c:pt>
                <c:pt idx="9">
                  <c:v>45.255984985436697</c:v>
                </c:pt>
                <c:pt idx="10">
                  <c:v>49.809868282652801</c:v>
                </c:pt>
                <c:pt idx="11">
                  <c:v>49.856422280697203</c:v>
                </c:pt>
                <c:pt idx="12">
                  <c:v>49.847551368560502</c:v>
                </c:pt>
                <c:pt idx="13">
                  <c:v>49.895803876356801</c:v>
                </c:pt>
                <c:pt idx="14">
                  <c:v>49.927503404442298</c:v>
                </c:pt>
                <c:pt idx="15">
                  <c:v>50.033346330131302</c:v>
                </c:pt>
                <c:pt idx="16">
                  <c:v>50.064264774691303</c:v>
                </c:pt>
                <c:pt idx="17">
                  <c:v>49.976795616223399</c:v>
                </c:pt>
                <c:pt idx="18">
                  <c:v>50.010778842943601</c:v>
                </c:pt>
                <c:pt idx="19">
                  <c:v>50.110132579636499</c:v>
                </c:pt>
                <c:pt idx="20">
                  <c:v>50.056412102960202</c:v>
                </c:pt>
                <c:pt idx="21">
                  <c:v>50.097956776708699</c:v>
                </c:pt>
                <c:pt idx="22">
                  <c:v>50.118754984540999</c:v>
                </c:pt>
                <c:pt idx="23">
                  <c:v>50.160608922535602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AFF-9248-85A7-98461A3038CA}"/>
            </c:ext>
          </c:extLst>
        </c:ser>
        <c:ser>
          <c:idx val="3"/>
          <c:order val="1"/>
          <c:tx>
            <c:strRef>
              <c:f>'pipeline_output (2)'!$Z$2</c:f>
              <c:strCache>
                <c:ptCount val="1"/>
                <c:pt idx="0">
                  <c:v>SUB</c:v>
                </c:pt>
              </c:strCache>
            </c:strRef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FFC000"/>
                </a:solidFill>
              </a:ln>
              <a:effectLst/>
            </c:spPr>
          </c:marker>
          <c:cat>
            <c:numRef>
              <c:f>'pipeline_output (2)'!$V$3:$V$26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(2)'!$Z$3:$Z$26</c:f>
              <c:numCache>
                <c:formatCode>General</c:formatCode>
                <c:ptCount val="24"/>
                <c:pt idx="0">
                  <c:v>4.5319973672544203</c:v>
                </c:pt>
                <c:pt idx="1">
                  <c:v>9.0630210597020806</c:v>
                </c:pt>
                <c:pt idx="2">
                  <c:v>13.593155302048199</c:v>
                </c:pt>
                <c:pt idx="3">
                  <c:v>18.1258630737773</c:v>
                </c:pt>
                <c:pt idx="4">
                  <c:v>22.647569562292801</c:v>
                </c:pt>
                <c:pt idx="5">
                  <c:v>27.1730255218012</c:v>
                </c:pt>
                <c:pt idx="6">
                  <c:v>31.695174927239499</c:v>
                </c:pt>
                <c:pt idx="7">
                  <c:v>36.238839572245297</c:v>
                </c:pt>
                <c:pt idx="8">
                  <c:v>40.736449639644903</c:v>
                </c:pt>
                <c:pt idx="9">
                  <c:v>45.2517440957212</c:v>
                </c:pt>
                <c:pt idx="10">
                  <c:v>49.802771030383603</c:v>
                </c:pt>
                <c:pt idx="11">
                  <c:v>49.8506659856941</c:v>
                </c:pt>
                <c:pt idx="12">
                  <c:v>49.858792906225098</c:v>
                </c:pt>
                <c:pt idx="13">
                  <c:v>49.882918369066701</c:v>
                </c:pt>
                <c:pt idx="14">
                  <c:v>49.927435482335</c:v>
                </c:pt>
                <c:pt idx="15">
                  <c:v>50.037507515819001</c:v>
                </c:pt>
                <c:pt idx="16">
                  <c:v>50.054637057727597</c:v>
                </c:pt>
                <c:pt idx="17">
                  <c:v>49.979722212008397</c:v>
                </c:pt>
                <c:pt idx="18">
                  <c:v>50.023457764438199</c:v>
                </c:pt>
                <c:pt idx="19">
                  <c:v>50.1058224896341</c:v>
                </c:pt>
                <c:pt idx="20">
                  <c:v>50.020185169284197</c:v>
                </c:pt>
                <c:pt idx="21">
                  <c:v>50.104180745607003</c:v>
                </c:pt>
                <c:pt idx="22">
                  <c:v>50.120260788100097</c:v>
                </c:pt>
                <c:pt idx="23">
                  <c:v>50.166094156017202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AFF-9248-85A7-98461A3038CA}"/>
            </c:ext>
          </c:extLst>
        </c:ser>
        <c:ser>
          <c:idx val="2"/>
          <c:order val="2"/>
          <c:tx>
            <c:strRef>
              <c:f>'pipeline_output (2)'!$Y$2</c:f>
              <c:strCache>
                <c:ptCount val="1"/>
                <c:pt idx="0">
                  <c:v>MUL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'pipeline_output (2)'!$V$3:$V$26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(2)'!$Y$3:$Y$26</c:f>
              <c:numCache>
                <c:formatCode>General</c:formatCode>
                <c:ptCount val="24"/>
                <c:pt idx="0">
                  <c:v>0.23352099770934001</c:v>
                </c:pt>
                <c:pt idx="1">
                  <c:v>0.46703902367635702</c:v>
                </c:pt>
                <c:pt idx="2">
                  <c:v>0.70044221186089695</c:v>
                </c:pt>
                <c:pt idx="3">
                  <c:v>0.93403169076814196</c:v>
                </c:pt>
                <c:pt idx="4">
                  <c:v>1.16710000763222</c:v>
                </c:pt>
                <c:pt idx="5">
                  <c:v>1.40034722354709</c:v>
                </c:pt>
                <c:pt idx="6">
                  <c:v>1.63352858440009</c:v>
                </c:pt>
                <c:pt idx="7">
                  <c:v>1.8681204347051401</c:v>
                </c:pt>
                <c:pt idx="8">
                  <c:v>2.0997316703378401</c:v>
                </c:pt>
                <c:pt idx="9">
                  <c:v>2.33282015751234</c:v>
                </c:pt>
                <c:pt idx="10">
                  <c:v>2.5678094651703001</c:v>
                </c:pt>
                <c:pt idx="11">
                  <c:v>2.5673065084783699</c:v>
                </c:pt>
                <c:pt idx="12">
                  <c:v>2.5653504449150999</c:v>
                </c:pt>
                <c:pt idx="13">
                  <c:v>2.56572706935123</c:v>
                </c:pt>
                <c:pt idx="14">
                  <c:v>2.5649739310325499</c:v>
                </c:pt>
                <c:pt idx="15">
                  <c:v>2.56890587485913</c:v>
                </c:pt>
                <c:pt idx="16">
                  <c:v>2.5689418385703502</c:v>
                </c:pt>
                <c:pt idx="17">
                  <c:v>2.5642391509401001</c:v>
                </c:pt>
                <c:pt idx="18">
                  <c:v>2.56434665343739</c:v>
                </c:pt>
                <c:pt idx="19">
                  <c:v>2.5671808000895302</c:v>
                </c:pt>
                <c:pt idx="20">
                  <c:v>2.5646871374861901</c:v>
                </c:pt>
                <c:pt idx="21">
                  <c:v>2.5653683769047899</c:v>
                </c:pt>
                <c:pt idx="22">
                  <c:v>2.5637555012224902</c:v>
                </c:pt>
                <c:pt idx="23">
                  <c:v>2.5644900041227299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AFF-9248-85A7-98461A3038CA}"/>
            </c:ext>
          </c:extLst>
        </c:ser>
        <c:ser>
          <c:idx val="1"/>
          <c:order val="3"/>
          <c:tx>
            <c:strRef>
              <c:f>'pipeline_output (2)'!$X$2</c:f>
              <c:strCache>
                <c:ptCount val="1"/>
                <c:pt idx="0">
                  <c:v>DIV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2060"/>
                </a:solidFill>
              </a:ln>
              <a:effectLst/>
            </c:spPr>
          </c:marker>
          <c:cat>
            <c:numRef>
              <c:f>'pipeline_output (2)'!$V$3:$V$26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(2)'!$X$3:$X$26</c:f>
              <c:numCache>
                <c:formatCode>General</c:formatCode>
                <c:ptCount val="24"/>
                <c:pt idx="0">
                  <c:v>0.12701698282336399</c:v>
                </c:pt>
                <c:pt idx="1">
                  <c:v>0.25401726202423802</c:v>
                </c:pt>
                <c:pt idx="2">
                  <c:v>0.38092952626897197</c:v>
                </c:pt>
                <c:pt idx="3">
                  <c:v>0.50792554148501801</c:v>
                </c:pt>
                <c:pt idx="4">
                  <c:v>0.63489374658335196</c:v>
                </c:pt>
                <c:pt idx="5">
                  <c:v>0.76165745902217696</c:v>
                </c:pt>
                <c:pt idx="6">
                  <c:v>0.88826240173488702</c:v>
                </c:pt>
                <c:pt idx="7">
                  <c:v>1.01565710237336</c:v>
                </c:pt>
                <c:pt idx="8">
                  <c:v>1.1418771507333401</c:v>
                </c:pt>
                <c:pt idx="9">
                  <c:v>1.2691156688417899</c:v>
                </c:pt>
                <c:pt idx="10">
                  <c:v>1.3961175168237101</c:v>
                </c:pt>
                <c:pt idx="11">
                  <c:v>1.3979575434145799</c:v>
                </c:pt>
                <c:pt idx="12">
                  <c:v>1.3991140253898</c:v>
                </c:pt>
                <c:pt idx="13">
                  <c:v>1.39923137924723</c:v>
                </c:pt>
                <c:pt idx="14">
                  <c:v>1.40050219423774</c:v>
                </c:pt>
                <c:pt idx="15">
                  <c:v>1.40191989609794</c:v>
                </c:pt>
                <c:pt idx="16">
                  <c:v>1.40255745874511</c:v>
                </c:pt>
                <c:pt idx="17">
                  <c:v>1.4015130164476499</c:v>
                </c:pt>
                <c:pt idx="18">
                  <c:v>1.4016896588600101</c:v>
                </c:pt>
                <c:pt idx="19">
                  <c:v>1.4027665340350901</c:v>
                </c:pt>
                <c:pt idx="20">
                  <c:v>1.40200022920884</c:v>
                </c:pt>
                <c:pt idx="21">
                  <c:v>1.4029005894450299</c:v>
                </c:pt>
                <c:pt idx="22">
                  <c:v>1.4023966740034199</c:v>
                </c:pt>
                <c:pt idx="23">
                  <c:v>1.40311513140287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AFF-9248-85A7-98461A3038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960319"/>
        <c:axId val="1700961999"/>
      </c:lineChart>
      <c:catAx>
        <c:axId val="17009603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#Tasklets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1999"/>
        <c:crosses val="autoZero"/>
        <c:auto val="1"/>
        <c:lblAlgn val="ctr"/>
        <c:lblOffset val="100"/>
        <c:noMultiLvlLbl val="0"/>
      </c:catAx>
      <c:valAx>
        <c:axId val="1700961999"/>
        <c:scaling>
          <c:orientation val="minMax"/>
          <c:max val="7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Arithmetic Throughput (MOPS)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0319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r"/>
      <c:layout>
        <c:manualLayout>
          <c:xMode val="edge"/>
          <c:yMode val="edge"/>
          <c:x val="0.71523722222222219"/>
          <c:y val="0.46392055555555556"/>
          <c:w val="0.22831833333333335"/>
          <c:h val="0.2316222222222222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b="1" baseline="0"/>
              <a:t>(a)</a:t>
            </a:r>
            <a:r>
              <a:rPr lang="en-US" sz="1400" baseline="0"/>
              <a:t> </a:t>
            </a:r>
            <a:r>
              <a:rPr lang="en-US" sz="1400" b="1" baseline="0"/>
              <a:t>INT32</a:t>
            </a:r>
            <a:r>
              <a:rPr lang="en-US" sz="1400" baseline="0"/>
              <a:t> (1 DPU)</a:t>
            </a:r>
            <a:endParaRPr lang="en-US" sz="1400"/>
          </a:p>
        </c:rich>
      </c:tx>
      <c:layout>
        <c:manualLayout>
          <c:xMode val="edge"/>
          <c:yMode val="edge"/>
          <c:x val="0.17827555555555558"/>
          <c:y val="5.64444444444444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6916055555555556"/>
          <c:y val="4.2501111111111094E-2"/>
          <c:w val="0.79203388888888893"/>
          <c:h val="0.81472666666666671"/>
        </c:manualLayout>
      </c:layout>
      <c:lineChart>
        <c:grouping val="standard"/>
        <c:varyColors val="0"/>
        <c:ser>
          <c:idx val="0"/>
          <c:order val="0"/>
          <c:tx>
            <c:strRef>
              <c:f>'pipeline_output (2)'!$R$2</c:f>
              <c:strCache>
                <c:ptCount val="1"/>
                <c:pt idx="0">
                  <c:v>ADD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cat>
            <c:numRef>
              <c:f>'pipeline_output (2)'!$Q$3:$Q$26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(2)'!$R$3:$R$26</c:f>
              <c:numCache>
                <c:formatCode>General</c:formatCode>
                <c:ptCount val="24"/>
                <c:pt idx="0">
                  <c:v>5.2846742235738597</c:v>
                </c:pt>
                <c:pt idx="1">
                  <c:v>10.5723322981903</c:v>
                </c:pt>
                <c:pt idx="2">
                  <c:v>15.8562830787842</c:v>
                </c:pt>
                <c:pt idx="3">
                  <c:v>21.142715588508</c:v>
                </c:pt>
                <c:pt idx="4">
                  <c:v>26.421240569026001</c:v>
                </c:pt>
                <c:pt idx="5">
                  <c:v>31.694353766170899</c:v>
                </c:pt>
                <c:pt idx="6">
                  <c:v>36.9717545086203</c:v>
                </c:pt>
                <c:pt idx="7">
                  <c:v>42.273984910441698</c:v>
                </c:pt>
                <c:pt idx="8">
                  <c:v>47.514571503292302</c:v>
                </c:pt>
                <c:pt idx="9">
                  <c:v>52.787604891534102</c:v>
                </c:pt>
                <c:pt idx="10">
                  <c:v>58.093588838481502</c:v>
                </c:pt>
                <c:pt idx="11">
                  <c:v>58.154528744374701</c:v>
                </c:pt>
                <c:pt idx="12">
                  <c:v>58.163929645724501</c:v>
                </c:pt>
                <c:pt idx="13">
                  <c:v>58.209594866158099</c:v>
                </c:pt>
                <c:pt idx="14">
                  <c:v>58.276885455454902</c:v>
                </c:pt>
                <c:pt idx="15">
                  <c:v>58.3888873863052</c:v>
                </c:pt>
                <c:pt idx="16">
                  <c:v>58.422069755965502</c:v>
                </c:pt>
                <c:pt idx="17">
                  <c:v>58.3891660727013</c:v>
                </c:pt>
                <c:pt idx="18">
                  <c:v>58.366136973752802</c:v>
                </c:pt>
                <c:pt idx="19">
                  <c:v>58.512979620990599</c:v>
                </c:pt>
                <c:pt idx="20">
                  <c:v>58.488174921909803</c:v>
                </c:pt>
                <c:pt idx="21">
                  <c:v>58.508781858849296</c:v>
                </c:pt>
                <c:pt idx="22">
                  <c:v>58.523523323993999</c:v>
                </c:pt>
                <c:pt idx="23">
                  <c:v>58.558166993761198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126-C54F-AD34-E6D519FE23B3}"/>
            </c:ext>
          </c:extLst>
        </c:ser>
        <c:ser>
          <c:idx val="3"/>
          <c:order val="1"/>
          <c:tx>
            <c:strRef>
              <c:f>'pipeline_output (2)'!$U$2</c:f>
              <c:strCache>
                <c:ptCount val="1"/>
                <c:pt idx="0">
                  <c:v>SUB</c:v>
                </c:pt>
              </c:strCache>
            </c:strRef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>
                  <a:alpha val="70000"/>
                </a:schemeClr>
              </a:solidFill>
              <a:ln w="22225">
                <a:solidFill>
                  <a:srgbClr val="FFC000"/>
                </a:solidFill>
              </a:ln>
              <a:effectLst/>
            </c:spPr>
          </c:marker>
          <c:cat>
            <c:numRef>
              <c:f>'pipeline_output (2)'!$Q$3:$Q$26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(2)'!$U$3:$U$26</c:f>
              <c:numCache>
                <c:formatCode>General</c:formatCode>
                <c:ptCount val="24"/>
                <c:pt idx="0">
                  <c:v>5.2860595550511098</c:v>
                </c:pt>
                <c:pt idx="1">
                  <c:v>10.5721495650169</c:v>
                </c:pt>
                <c:pt idx="2">
                  <c:v>15.8553925380614</c:v>
                </c:pt>
                <c:pt idx="3">
                  <c:v>21.141741219302801</c:v>
                </c:pt>
                <c:pt idx="4">
                  <c:v>26.416676263964</c:v>
                </c:pt>
                <c:pt idx="5">
                  <c:v>31.696269874856402</c:v>
                </c:pt>
                <c:pt idx="6">
                  <c:v>36.970786154651996</c:v>
                </c:pt>
                <c:pt idx="7">
                  <c:v>42.2762249684369</c:v>
                </c:pt>
                <c:pt idx="8">
                  <c:v>47.511126876163502</c:v>
                </c:pt>
                <c:pt idx="9">
                  <c:v>52.778495229822703</c:v>
                </c:pt>
                <c:pt idx="10">
                  <c:v>58.102970046228798</c:v>
                </c:pt>
                <c:pt idx="11">
                  <c:v>58.166326440046099</c:v>
                </c:pt>
                <c:pt idx="12">
                  <c:v>58.173979066969501</c:v>
                </c:pt>
                <c:pt idx="13">
                  <c:v>58.224370679794298</c:v>
                </c:pt>
                <c:pt idx="14">
                  <c:v>58.263100408951203</c:v>
                </c:pt>
                <c:pt idx="15">
                  <c:v>58.367065214971099</c:v>
                </c:pt>
                <c:pt idx="16">
                  <c:v>58.421697755788799</c:v>
                </c:pt>
                <c:pt idx="17">
                  <c:v>58.376813530636497</c:v>
                </c:pt>
                <c:pt idx="18">
                  <c:v>58.368643292804101</c:v>
                </c:pt>
                <c:pt idx="19">
                  <c:v>58.4811849160631</c:v>
                </c:pt>
                <c:pt idx="20">
                  <c:v>58.481930437082802</c:v>
                </c:pt>
                <c:pt idx="21">
                  <c:v>58.519977229928202</c:v>
                </c:pt>
                <c:pt idx="22">
                  <c:v>58.511113874566703</c:v>
                </c:pt>
                <c:pt idx="23">
                  <c:v>58.516524867022902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126-C54F-AD34-E6D519FE23B3}"/>
            </c:ext>
          </c:extLst>
        </c:ser>
        <c:ser>
          <c:idx val="2"/>
          <c:order val="2"/>
          <c:tx>
            <c:strRef>
              <c:f>'pipeline_output (2)'!$T$2</c:f>
              <c:strCache>
                <c:ptCount val="1"/>
                <c:pt idx="0">
                  <c:v>MUL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'pipeline_output (2)'!$Q$3:$Q$26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(2)'!$T$3:$T$26</c:f>
              <c:numCache>
                <c:formatCode>General</c:formatCode>
                <c:ptCount val="24"/>
                <c:pt idx="0">
                  <c:v>0.93379403697502905</c:v>
                </c:pt>
                <c:pt idx="1">
                  <c:v>1.8677781679568</c:v>
                </c:pt>
                <c:pt idx="2">
                  <c:v>2.8014106224142399</c:v>
                </c:pt>
                <c:pt idx="3">
                  <c:v>3.7353966475215699</c:v>
                </c:pt>
                <c:pt idx="4">
                  <c:v>4.6671829794810096</c:v>
                </c:pt>
                <c:pt idx="5">
                  <c:v>5.6002734508520904</c:v>
                </c:pt>
                <c:pt idx="6">
                  <c:v>6.5320326279836696</c:v>
                </c:pt>
                <c:pt idx="7">
                  <c:v>7.4704207233045503</c:v>
                </c:pt>
                <c:pt idx="8">
                  <c:v>8.3964382784402307</c:v>
                </c:pt>
                <c:pt idx="9">
                  <c:v>9.3291102558757792</c:v>
                </c:pt>
                <c:pt idx="10">
                  <c:v>10.2673011663267</c:v>
                </c:pt>
                <c:pt idx="11">
                  <c:v>10.268852495712</c:v>
                </c:pt>
                <c:pt idx="12">
                  <c:v>10.2622195378386</c:v>
                </c:pt>
                <c:pt idx="13">
                  <c:v>10.263051776451</c:v>
                </c:pt>
                <c:pt idx="14">
                  <c:v>10.262678687277599</c:v>
                </c:pt>
                <c:pt idx="15">
                  <c:v>10.2795809758556</c:v>
                </c:pt>
                <c:pt idx="16">
                  <c:v>10.2798689112349</c:v>
                </c:pt>
                <c:pt idx="17">
                  <c:v>10.2635971094256</c:v>
                </c:pt>
                <c:pt idx="18">
                  <c:v>10.2660949008221</c:v>
                </c:pt>
                <c:pt idx="19">
                  <c:v>10.275206343162299</c:v>
                </c:pt>
                <c:pt idx="20">
                  <c:v>10.2639128550053</c:v>
                </c:pt>
                <c:pt idx="21">
                  <c:v>10.273307990751199</c:v>
                </c:pt>
                <c:pt idx="22">
                  <c:v>10.265319594088</c:v>
                </c:pt>
                <c:pt idx="23">
                  <c:v>10.268680102630301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126-C54F-AD34-E6D519FE23B3}"/>
            </c:ext>
          </c:extLst>
        </c:ser>
        <c:ser>
          <c:idx val="1"/>
          <c:order val="3"/>
          <c:tx>
            <c:strRef>
              <c:f>'pipeline_output (2)'!$S$2</c:f>
              <c:strCache>
                <c:ptCount val="1"/>
                <c:pt idx="0">
                  <c:v>DIV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chemeClr val="bg1">
                  <a:alpha val="70000"/>
                </a:schemeClr>
              </a:solidFill>
              <a:ln w="25400" cap="flat">
                <a:solidFill>
                  <a:srgbClr val="002060"/>
                </a:solidFill>
              </a:ln>
              <a:effectLst/>
            </c:spPr>
          </c:marker>
          <c:cat>
            <c:numRef>
              <c:f>'pipeline_output (2)'!$Q$3:$Q$26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(2)'!$S$3:$S$26</c:f>
              <c:numCache>
                <c:formatCode>General</c:formatCode>
                <c:ptCount val="24"/>
                <c:pt idx="0">
                  <c:v>1.0240142859135799</c:v>
                </c:pt>
                <c:pt idx="1">
                  <c:v>2.0482857541509598</c:v>
                </c:pt>
                <c:pt idx="2">
                  <c:v>3.07186286326503</c:v>
                </c:pt>
                <c:pt idx="3">
                  <c:v>4.0959588575561101</c:v>
                </c:pt>
                <c:pt idx="4">
                  <c:v>5.11938578797744</c:v>
                </c:pt>
                <c:pt idx="5">
                  <c:v>6.1409192598132902</c:v>
                </c:pt>
                <c:pt idx="6">
                  <c:v>7.1632291774423598</c:v>
                </c:pt>
                <c:pt idx="7">
                  <c:v>8.1916891546526092</c:v>
                </c:pt>
                <c:pt idx="8">
                  <c:v>9.2088133228615892</c:v>
                </c:pt>
                <c:pt idx="9">
                  <c:v>10.231635409667801</c:v>
                </c:pt>
                <c:pt idx="10">
                  <c:v>11.258719333928401</c:v>
                </c:pt>
                <c:pt idx="11">
                  <c:v>11.261966938446101</c:v>
                </c:pt>
                <c:pt idx="12">
                  <c:v>11.2568545356951</c:v>
                </c:pt>
                <c:pt idx="13">
                  <c:v>11.2597901454255</c:v>
                </c:pt>
                <c:pt idx="14">
                  <c:v>11.261517690018101</c:v>
                </c:pt>
                <c:pt idx="15">
                  <c:v>11.2770548271422</c:v>
                </c:pt>
                <c:pt idx="16">
                  <c:v>11.278649026567701</c:v>
                </c:pt>
                <c:pt idx="17">
                  <c:v>11.2635223059736</c:v>
                </c:pt>
                <c:pt idx="18">
                  <c:v>11.2657351243829</c:v>
                </c:pt>
                <c:pt idx="19">
                  <c:v>11.274040942714599</c:v>
                </c:pt>
                <c:pt idx="20">
                  <c:v>11.2633840336856</c:v>
                </c:pt>
                <c:pt idx="21">
                  <c:v>11.2705786971636</c:v>
                </c:pt>
                <c:pt idx="22">
                  <c:v>11.2688829730069</c:v>
                </c:pt>
                <c:pt idx="23">
                  <c:v>11.2754610783226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126-C54F-AD34-E6D519FE23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960319"/>
        <c:axId val="1700961999"/>
      </c:lineChart>
      <c:catAx>
        <c:axId val="17009603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/>
                  <a:t>#Tasklets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1999"/>
        <c:crosses val="autoZero"/>
        <c:auto val="1"/>
        <c:lblAlgn val="ctr"/>
        <c:lblOffset val="100"/>
        <c:noMultiLvlLbl val="0"/>
      </c:catAx>
      <c:valAx>
        <c:axId val="17009619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/>
                  <a:t>Arithmetic Throughput (MOPS)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0319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r"/>
      <c:layout>
        <c:manualLayout>
          <c:xMode val="edge"/>
          <c:yMode val="edge"/>
          <c:x val="0.71523722222222219"/>
          <c:y val="0.36161500000000002"/>
          <c:w val="0.22831833333333335"/>
          <c:h val="0.2316222222222222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/>
              <a:t>(d) DOUBLE</a:t>
            </a:r>
            <a:r>
              <a:rPr lang="en-US" sz="1400" dirty="0"/>
              <a:t> (1 DPU)</a:t>
            </a:r>
          </a:p>
        </c:rich>
      </c:tx>
      <c:layout>
        <c:manualLayout>
          <c:xMode val="edge"/>
          <c:yMode val="edge"/>
          <c:x val="0.18470472222222226"/>
          <c:y val="5.29166666666666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7268833333333333"/>
          <c:y val="4.2501111111111094E-2"/>
          <c:w val="0.78850611111111113"/>
          <c:h val="0.81472666666666671"/>
        </c:manualLayout>
      </c:layout>
      <c:lineChart>
        <c:grouping val="standard"/>
        <c:varyColors val="0"/>
        <c:ser>
          <c:idx val="0"/>
          <c:order val="0"/>
          <c:tx>
            <c:strRef>
              <c:f>'pipeline_output (2)'!$H$2</c:f>
              <c:strCache>
                <c:ptCount val="1"/>
                <c:pt idx="0">
                  <c:v>ADD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cat>
            <c:numRef>
              <c:f>'pipeline_output (2)'!$G$3:$G$26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(2)'!$H$3:$H$26</c:f>
              <c:numCache>
                <c:formatCode>General</c:formatCode>
                <c:ptCount val="24"/>
                <c:pt idx="0">
                  <c:v>0.302342609526634</c:v>
                </c:pt>
                <c:pt idx="1">
                  <c:v>0.60468422275349198</c:v>
                </c:pt>
                <c:pt idx="2">
                  <c:v>0.90680819731269602</c:v>
                </c:pt>
                <c:pt idx="3">
                  <c:v>1.2092787853226401</c:v>
                </c:pt>
                <c:pt idx="4">
                  <c:v>1.51104084321475</c:v>
                </c:pt>
                <c:pt idx="5">
                  <c:v>1.81313255571529</c:v>
                </c:pt>
                <c:pt idx="6">
                  <c:v>2.1151245151660101</c:v>
                </c:pt>
                <c:pt idx="7">
                  <c:v>2.4186372653042301</c:v>
                </c:pt>
                <c:pt idx="8">
                  <c:v>2.7184900964430101</c:v>
                </c:pt>
                <c:pt idx="9">
                  <c:v>3.02009216589861</c:v>
                </c:pt>
                <c:pt idx="10">
                  <c:v>3.3242898550724602</c:v>
                </c:pt>
                <c:pt idx="11">
                  <c:v>3.3244404184972098</c:v>
                </c:pt>
                <c:pt idx="12">
                  <c:v>3.3214317389927102</c:v>
                </c:pt>
                <c:pt idx="13">
                  <c:v>3.3221232529509699</c:v>
                </c:pt>
                <c:pt idx="14">
                  <c:v>3.32068041983351</c:v>
                </c:pt>
                <c:pt idx="15">
                  <c:v>3.32667035287932</c:v>
                </c:pt>
                <c:pt idx="16">
                  <c:v>3.3257056899223398</c:v>
                </c:pt>
                <c:pt idx="17">
                  <c:v>3.3206503741370401</c:v>
                </c:pt>
                <c:pt idx="18">
                  <c:v>3.32041002813741</c:v>
                </c:pt>
                <c:pt idx="19">
                  <c:v>3.3239887691332299</c:v>
                </c:pt>
                <c:pt idx="20">
                  <c:v>3.3198393458045299</c:v>
                </c:pt>
                <c:pt idx="21">
                  <c:v>3.3216421692853499</c:v>
                </c:pt>
                <c:pt idx="22">
                  <c:v>3.3190887468007499</c:v>
                </c:pt>
                <c:pt idx="23">
                  <c:v>3.3210109583834799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8EB-B444-99E4-A6197333686A}"/>
            </c:ext>
          </c:extLst>
        </c:ser>
        <c:ser>
          <c:idx val="3"/>
          <c:order val="1"/>
          <c:tx>
            <c:strRef>
              <c:f>'pipeline_output (2)'!$K$2</c:f>
              <c:strCache>
                <c:ptCount val="1"/>
                <c:pt idx="0">
                  <c:v>SUB</c:v>
                </c:pt>
              </c:strCache>
            </c:strRef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FFC000"/>
                </a:solidFill>
              </a:ln>
              <a:effectLst/>
            </c:spPr>
          </c:marker>
          <c:cat>
            <c:numRef>
              <c:f>'pipeline_output (2)'!$G$3:$G$26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(2)'!$K$3:$K$26</c:f>
              <c:numCache>
                <c:formatCode>General</c:formatCode>
                <c:ptCount val="24"/>
                <c:pt idx="0">
                  <c:v>0.28328954071786899</c:v>
                </c:pt>
                <c:pt idx="1">
                  <c:v>0.56661931993626702</c:v>
                </c:pt>
                <c:pt idx="2">
                  <c:v>0.84982598325826897</c:v>
                </c:pt>
                <c:pt idx="3">
                  <c:v>1.1332106465756799</c:v>
                </c:pt>
                <c:pt idx="4">
                  <c:v>1.4158903094883499</c:v>
                </c:pt>
                <c:pt idx="5">
                  <c:v>1.6988691228411199</c:v>
                </c:pt>
                <c:pt idx="6">
                  <c:v>1.9817785169665401</c:v>
                </c:pt>
                <c:pt idx="7">
                  <c:v>2.26622536185348</c:v>
                </c:pt>
                <c:pt idx="8">
                  <c:v>2.5475784227295701</c:v>
                </c:pt>
                <c:pt idx="9">
                  <c:v>2.8298154844977601</c:v>
                </c:pt>
                <c:pt idx="10">
                  <c:v>3.11493464607027</c:v>
                </c:pt>
                <c:pt idx="11">
                  <c:v>3.1147231557863999</c:v>
                </c:pt>
                <c:pt idx="12">
                  <c:v>3.1119763931757198</c:v>
                </c:pt>
                <c:pt idx="13">
                  <c:v>3.11208194830744</c:v>
                </c:pt>
                <c:pt idx="14">
                  <c:v>3.11173892030761</c:v>
                </c:pt>
                <c:pt idx="15">
                  <c:v>3.1169981824667401</c:v>
                </c:pt>
                <c:pt idx="16">
                  <c:v>3.1162306510091602</c:v>
                </c:pt>
                <c:pt idx="17">
                  <c:v>3.11110583647692</c:v>
                </c:pt>
                <c:pt idx="18">
                  <c:v>3.1112904593160202</c:v>
                </c:pt>
                <c:pt idx="19">
                  <c:v>3.1144324035336299</c:v>
                </c:pt>
                <c:pt idx="20">
                  <c:v>3.11160700659623</c:v>
                </c:pt>
                <c:pt idx="21">
                  <c:v>3.1126362302492598</c:v>
                </c:pt>
                <c:pt idx="22">
                  <c:v>3.1102884843554</c:v>
                </c:pt>
                <c:pt idx="23">
                  <c:v>3.1117125366705598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8EB-B444-99E4-A6197333686A}"/>
            </c:ext>
          </c:extLst>
        </c:ser>
        <c:ser>
          <c:idx val="2"/>
          <c:order val="2"/>
          <c:tx>
            <c:strRef>
              <c:f>'pipeline_output (2)'!$J$2</c:f>
              <c:strCache>
                <c:ptCount val="1"/>
                <c:pt idx="0">
                  <c:v>MUL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'pipeline_output (2)'!$G$3:$G$26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(2)'!$J$3:$J$26</c:f>
              <c:numCache>
                <c:formatCode>General</c:formatCode>
                <c:ptCount val="24"/>
                <c:pt idx="0">
                  <c:v>4.78322567864162E-2</c:v>
                </c:pt>
                <c:pt idx="1">
                  <c:v>9.5663765486644903E-2</c:v>
                </c:pt>
                <c:pt idx="2">
                  <c:v>0.143485549856124</c:v>
                </c:pt>
                <c:pt idx="3">
                  <c:v>0.19131805575828301</c:v>
                </c:pt>
                <c:pt idx="4">
                  <c:v>0.239068743363754</c:v>
                </c:pt>
                <c:pt idx="5">
                  <c:v>0.28683652733923098</c:v>
                </c:pt>
                <c:pt idx="6">
                  <c:v>0.33460513119746099</c:v>
                </c:pt>
                <c:pt idx="7">
                  <c:v>0.38263970198023001</c:v>
                </c:pt>
                <c:pt idx="8">
                  <c:v>0.43013561519087001</c:v>
                </c:pt>
                <c:pt idx="9">
                  <c:v>0.47785546692915998</c:v>
                </c:pt>
                <c:pt idx="10">
                  <c:v>0.52598241477903795</c:v>
                </c:pt>
                <c:pt idx="11">
                  <c:v>0.525808337249418</c:v>
                </c:pt>
                <c:pt idx="12">
                  <c:v>0.52541990459446897</c:v>
                </c:pt>
                <c:pt idx="13">
                  <c:v>0.52545300437541498</c:v>
                </c:pt>
                <c:pt idx="14">
                  <c:v>0.52531235910024499</c:v>
                </c:pt>
                <c:pt idx="15">
                  <c:v>0.52615057302852097</c:v>
                </c:pt>
                <c:pt idx="16">
                  <c:v>0.52599673797450497</c:v>
                </c:pt>
                <c:pt idx="17">
                  <c:v>0.52510115664829504</c:v>
                </c:pt>
                <c:pt idx="18">
                  <c:v>0.52516277113019605</c:v>
                </c:pt>
                <c:pt idx="19">
                  <c:v>0.52570063270015499</c:v>
                </c:pt>
                <c:pt idx="20">
                  <c:v>0.52533341349285001</c:v>
                </c:pt>
                <c:pt idx="21">
                  <c:v>0.52529581754709398</c:v>
                </c:pt>
                <c:pt idx="22">
                  <c:v>0.52490889223252601</c:v>
                </c:pt>
                <c:pt idx="23">
                  <c:v>0.52514248183830503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8EB-B444-99E4-A6197333686A}"/>
            </c:ext>
          </c:extLst>
        </c:ser>
        <c:ser>
          <c:idx val="1"/>
          <c:order val="3"/>
          <c:tx>
            <c:strRef>
              <c:f>'pipeline_output (2)'!$I$2</c:f>
              <c:strCache>
                <c:ptCount val="1"/>
                <c:pt idx="0">
                  <c:v>DIV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2060"/>
                </a:solidFill>
              </a:ln>
              <a:effectLst/>
            </c:spPr>
          </c:marker>
          <c:cat>
            <c:numRef>
              <c:f>'pipeline_output (2)'!$G$3:$G$26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(2)'!$I$3:$I$26</c:f>
              <c:numCache>
                <c:formatCode>General</c:formatCode>
                <c:ptCount val="24"/>
                <c:pt idx="0">
                  <c:v>1.48197849323421E-2</c:v>
                </c:pt>
                <c:pt idx="1">
                  <c:v>2.9636817326560701E-2</c:v>
                </c:pt>
                <c:pt idx="2">
                  <c:v>4.4454005445894701E-2</c:v>
                </c:pt>
                <c:pt idx="3">
                  <c:v>5.9279283353739103E-2</c:v>
                </c:pt>
                <c:pt idx="4">
                  <c:v>7.4078134934651998E-2</c:v>
                </c:pt>
                <c:pt idx="5">
                  <c:v>8.8875284544970207E-2</c:v>
                </c:pt>
                <c:pt idx="6">
                  <c:v>0.103666032997856</c:v>
                </c:pt>
                <c:pt idx="7">
                  <c:v>0.1185715901124</c:v>
                </c:pt>
                <c:pt idx="8">
                  <c:v>0.133263712122587</c:v>
                </c:pt>
                <c:pt idx="9">
                  <c:v>0.148059142713061</c:v>
                </c:pt>
                <c:pt idx="10">
                  <c:v>0.162957555736125</c:v>
                </c:pt>
                <c:pt idx="11">
                  <c:v>0.162938021665778</c:v>
                </c:pt>
                <c:pt idx="12">
                  <c:v>0.162799969835559</c:v>
                </c:pt>
                <c:pt idx="13">
                  <c:v>0.16279058214013201</c:v>
                </c:pt>
                <c:pt idx="14">
                  <c:v>0.16277469773713099</c:v>
                </c:pt>
                <c:pt idx="15">
                  <c:v>0.16301980659805301</c:v>
                </c:pt>
                <c:pt idx="16">
                  <c:v>0.16298071329286201</c:v>
                </c:pt>
                <c:pt idx="17">
                  <c:v>0.16270253495650899</c:v>
                </c:pt>
                <c:pt idx="18">
                  <c:v>0.16270181365181899</c:v>
                </c:pt>
                <c:pt idx="19">
                  <c:v>0.162862100335041</c:v>
                </c:pt>
                <c:pt idx="20">
                  <c:v>0.16275592925691301</c:v>
                </c:pt>
                <c:pt idx="21">
                  <c:v>0.16274799004891199</c:v>
                </c:pt>
                <c:pt idx="22">
                  <c:v>0.16264557158368201</c:v>
                </c:pt>
                <c:pt idx="23">
                  <c:v>0.16270325626759399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8EB-B444-99E4-A619733368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960319"/>
        <c:axId val="1700961999"/>
      </c:lineChart>
      <c:catAx>
        <c:axId val="17009603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#Tasklets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1999"/>
        <c:crosses val="autoZero"/>
        <c:auto val="1"/>
        <c:lblAlgn val="ctr"/>
        <c:lblOffset val="100"/>
        <c:noMultiLvlLbl val="0"/>
      </c:catAx>
      <c:valAx>
        <c:axId val="1700961999"/>
        <c:scaling>
          <c:orientation val="minMax"/>
          <c:max val="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Arithmetic Throughput (MOPS)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0319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r"/>
      <c:layout>
        <c:manualLayout>
          <c:xMode val="edge"/>
          <c:yMode val="edge"/>
          <c:x val="0.7105206767761959"/>
          <c:y val="0.49892691629650016"/>
          <c:w val="0.22831833333333335"/>
          <c:h val="0.2316222222222222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/>
              <a:t>(c) FLOAT</a:t>
            </a:r>
            <a:r>
              <a:rPr lang="en-US" sz="1400" dirty="0"/>
              <a:t> (1 DPU)</a:t>
            </a:r>
          </a:p>
        </c:rich>
      </c:tx>
      <c:layout>
        <c:manualLayout>
          <c:xMode val="edge"/>
          <c:yMode val="edge"/>
          <c:x val="0.17890166666666665"/>
          <c:y val="5.29166666666666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6916055555555556"/>
          <c:y val="4.2501111111111094E-2"/>
          <c:w val="0.79203388888888893"/>
          <c:h val="0.81472666666666671"/>
        </c:manualLayout>
      </c:layout>
      <c:lineChart>
        <c:grouping val="standard"/>
        <c:varyColors val="0"/>
        <c:ser>
          <c:idx val="0"/>
          <c:order val="0"/>
          <c:tx>
            <c:strRef>
              <c:f>'pipeline_output (2)'!$M$2</c:f>
              <c:strCache>
                <c:ptCount val="1"/>
                <c:pt idx="0">
                  <c:v>ADD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cat>
            <c:numRef>
              <c:f>'pipeline_output (2)'!$L$3:$L$26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(2)'!$M$3:$M$26</c:f>
              <c:numCache>
                <c:formatCode>General</c:formatCode>
                <c:ptCount val="24"/>
                <c:pt idx="0">
                  <c:v>0.44709293401326899</c:v>
                </c:pt>
                <c:pt idx="1">
                  <c:v>0.89417061773032702</c:v>
                </c:pt>
                <c:pt idx="2">
                  <c:v>1.3411056216563799</c:v>
                </c:pt>
                <c:pt idx="3">
                  <c:v>1.7883848080540301</c:v>
                </c:pt>
                <c:pt idx="4">
                  <c:v>2.2348303180508902</c:v>
                </c:pt>
                <c:pt idx="5">
                  <c:v>2.6814861359734001</c:v>
                </c:pt>
                <c:pt idx="6">
                  <c:v>3.1278101163335701</c:v>
                </c:pt>
                <c:pt idx="7">
                  <c:v>3.57666504239352</c:v>
                </c:pt>
                <c:pt idx="8">
                  <c:v>4.0206267110869103</c:v>
                </c:pt>
                <c:pt idx="9">
                  <c:v>4.4664403842338896</c:v>
                </c:pt>
                <c:pt idx="10">
                  <c:v>4.9156586485078204</c:v>
                </c:pt>
                <c:pt idx="11">
                  <c:v>4.9161920173177798</c:v>
                </c:pt>
                <c:pt idx="12">
                  <c:v>4.9122964819008699</c:v>
                </c:pt>
                <c:pt idx="13">
                  <c:v>4.9120334926948797</c:v>
                </c:pt>
                <c:pt idx="14">
                  <c:v>4.9123293575316902</c:v>
                </c:pt>
                <c:pt idx="15">
                  <c:v>4.9200409688818798</c:v>
                </c:pt>
                <c:pt idx="16">
                  <c:v>4.9187946727139398</c:v>
                </c:pt>
                <c:pt idx="17">
                  <c:v>4.9109752458487703</c:v>
                </c:pt>
                <c:pt idx="18">
                  <c:v>4.9116850753679397</c:v>
                </c:pt>
                <c:pt idx="19">
                  <c:v>4.9166332863999997</c:v>
                </c:pt>
                <c:pt idx="20">
                  <c:v>4.9106992564404104</c:v>
                </c:pt>
                <c:pt idx="21">
                  <c:v>4.9134671254334403</c:v>
                </c:pt>
                <c:pt idx="22">
                  <c:v>4.9107978205251701</c:v>
                </c:pt>
                <c:pt idx="23">
                  <c:v>4.9129146173967202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5BA-0B4E-BD0E-FB4AC8023DFB}"/>
            </c:ext>
          </c:extLst>
        </c:ser>
        <c:ser>
          <c:idx val="3"/>
          <c:order val="1"/>
          <c:tx>
            <c:strRef>
              <c:f>'pipeline_output (2)'!$P$2</c:f>
              <c:strCache>
                <c:ptCount val="1"/>
                <c:pt idx="0">
                  <c:v>SUB</c:v>
                </c:pt>
              </c:strCache>
            </c:strRef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FFC000"/>
                </a:solidFill>
              </a:ln>
              <a:effectLst/>
            </c:spPr>
          </c:marker>
          <c:cat>
            <c:numRef>
              <c:f>'pipeline_output (2)'!$L$3:$L$26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(2)'!$P$3:$P$26</c:f>
              <c:numCache>
                <c:formatCode>General</c:formatCode>
                <c:ptCount val="24"/>
                <c:pt idx="0">
                  <c:v>0.41766570273939702</c:v>
                </c:pt>
                <c:pt idx="1">
                  <c:v>0.83533045483203505</c:v>
                </c:pt>
                <c:pt idx="2">
                  <c:v>1.2528473990728199</c:v>
                </c:pt>
                <c:pt idx="3">
                  <c:v>1.6706723174900799</c:v>
                </c:pt>
                <c:pt idx="4">
                  <c:v>2.0874780303848999</c:v>
                </c:pt>
                <c:pt idx="5">
                  <c:v>2.5046687641185499</c:v>
                </c:pt>
                <c:pt idx="6">
                  <c:v>2.9220105255614999</c:v>
                </c:pt>
                <c:pt idx="7">
                  <c:v>3.3408731748170202</c:v>
                </c:pt>
                <c:pt idx="8">
                  <c:v>3.7553026791460802</c:v>
                </c:pt>
                <c:pt idx="9">
                  <c:v>4.1728911073462998</c:v>
                </c:pt>
                <c:pt idx="10">
                  <c:v>4.5924683846844898</c:v>
                </c:pt>
                <c:pt idx="11">
                  <c:v>4.5926522889328796</c:v>
                </c:pt>
                <c:pt idx="12">
                  <c:v>4.5893844374277002</c:v>
                </c:pt>
                <c:pt idx="13">
                  <c:v>4.5890458577477</c:v>
                </c:pt>
                <c:pt idx="14">
                  <c:v>4.5881738147686004</c:v>
                </c:pt>
                <c:pt idx="15">
                  <c:v>4.5955794975438096</c:v>
                </c:pt>
                <c:pt idx="16">
                  <c:v>4.5949868536371596</c:v>
                </c:pt>
                <c:pt idx="17">
                  <c:v>4.5873537084280596</c:v>
                </c:pt>
                <c:pt idx="18">
                  <c:v>4.5883975310278</c:v>
                </c:pt>
                <c:pt idx="19">
                  <c:v>4.5926522889328796</c:v>
                </c:pt>
                <c:pt idx="20">
                  <c:v>4.5880476254769302</c:v>
                </c:pt>
                <c:pt idx="21">
                  <c:v>4.5898321279344403</c:v>
                </c:pt>
                <c:pt idx="22">
                  <c:v>4.58732503868585</c:v>
                </c:pt>
                <c:pt idx="23">
                  <c:v>4.58899421439137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5BA-0B4E-BD0E-FB4AC8023DFB}"/>
            </c:ext>
          </c:extLst>
        </c:ser>
        <c:ser>
          <c:idx val="2"/>
          <c:order val="2"/>
          <c:tx>
            <c:strRef>
              <c:f>'pipeline_output (2)'!$O$2</c:f>
              <c:strCache>
                <c:ptCount val="1"/>
                <c:pt idx="0">
                  <c:v>MUL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'pipeline_output (2)'!$L$3:$L$26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(2)'!$O$3:$O$26</c:f>
              <c:numCache>
                <c:formatCode>General</c:formatCode>
                <c:ptCount val="24"/>
                <c:pt idx="0">
                  <c:v>0.17352813791407701</c:v>
                </c:pt>
                <c:pt idx="1">
                  <c:v>0.34709238102443801</c:v>
                </c:pt>
                <c:pt idx="2">
                  <c:v>0.52051574801474398</c:v>
                </c:pt>
                <c:pt idx="3">
                  <c:v>0.69407842106357998</c:v>
                </c:pt>
                <c:pt idx="4">
                  <c:v>0.86731056909032</c:v>
                </c:pt>
                <c:pt idx="5">
                  <c:v>1.0406905391150401</c:v>
                </c:pt>
                <c:pt idx="6">
                  <c:v>1.21381427068932</c:v>
                </c:pt>
                <c:pt idx="7">
                  <c:v>1.38821722667937</c:v>
                </c:pt>
                <c:pt idx="8">
                  <c:v>1.5603411477598299</c:v>
                </c:pt>
                <c:pt idx="9">
                  <c:v>1.7335764423576501</c:v>
                </c:pt>
                <c:pt idx="10">
                  <c:v>1.9080679206829501</c:v>
                </c:pt>
                <c:pt idx="11">
                  <c:v>1.90801832105517</c:v>
                </c:pt>
                <c:pt idx="12">
                  <c:v>1.90654143462721</c:v>
                </c:pt>
                <c:pt idx="13">
                  <c:v>1.9063730761039499</c:v>
                </c:pt>
                <c:pt idx="14">
                  <c:v>1.9056801482996899</c:v>
                </c:pt>
                <c:pt idx="15">
                  <c:v>1.9093186831481199</c:v>
                </c:pt>
                <c:pt idx="16">
                  <c:v>1.9084350380905299</c:v>
                </c:pt>
                <c:pt idx="17">
                  <c:v>1.90529430698466</c:v>
                </c:pt>
                <c:pt idx="18">
                  <c:v>1.9053437650882299</c:v>
                </c:pt>
                <c:pt idx="19">
                  <c:v>1.9075422957977</c:v>
                </c:pt>
                <c:pt idx="20">
                  <c:v>1.9056801482996899</c:v>
                </c:pt>
                <c:pt idx="21">
                  <c:v>1.9060562465916999</c:v>
                </c:pt>
                <c:pt idx="22">
                  <c:v>1.9046417005729399</c:v>
                </c:pt>
                <c:pt idx="23">
                  <c:v>1.90584838445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5BA-0B4E-BD0E-FB4AC8023DFB}"/>
            </c:ext>
          </c:extLst>
        </c:ser>
        <c:ser>
          <c:idx val="1"/>
          <c:order val="3"/>
          <c:tx>
            <c:strRef>
              <c:f>'pipeline_output (2)'!$N$2</c:f>
              <c:strCache>
                <c:ptCount val="1"/>
                <c:pt idx="0">
                  <c:v>DIV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2060"/>
                </a:solidFill>
              </a:ln>
              <a:effectLst/>
            </c:spPr>
          </c:marker>
          <c:cat>
            <c:numRef>
              <c:f>'pipeline_output (2)'!$L$3:$L$26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(2)'!$N$3:$N$26</c:f>
              <c:numCache>
                <c:formatCode>General</c:formatCode>
                <c:ptCount val="24"/>
                <c:pt idx="0">
                  <c:v>3.0772460863805199E-2</c:v>
                </c:pt>
                <c:pt idx="1">
                  <c:v>6.15470891875484E-2</c:v>
                </c:pt>
                <c:pt idx="2">
                  <c:v>9.2308868655364903E-2</c:v>
                </c:pt>
                <c:pt idx="3">
                  <c:v>0.12309417837509599</c:v>
                </c:pt>
                <c:pt idx="4">
                  <c:v>0.153811361874227</c:v>
                </c:pt>
                <c:pt idx="5">
                  <c:v>0.184573170118387</c:v>
                </c:pt>
                <c:pt idx="6">
                  <c:v>0.21528682297868801</c:v>
                </c:pt>
                <c:pt idx="7">
                  <c:v>0.24620074329491601</c:v>
                </c:pt>
                <c:pt idx="8">
                  <c:v>0.27673588803933102</c:v>
                </c:pt>
                <c:pt idx="9">
                  <c:v>0.30745392399973098</c:v>
                </c:pt>
                <c:pt idx="10">
                  <c:v>0.33839066894103498</c:v>
                </c:pt>
                <c:pt idx="11">
                  <c:v>0.338353231858537</c:v>
                </c:pt>
                <c:pt idx="12">
                  <c:v>0.33807583182873302</c:v>
                </c:pt>
                <c:pt idx="13">
                  <c:v>0.33805403314204602</c:v>
                </c:pt>
                <c:pt idx="14">
                  <c:v>0.33799799228225902</c:v>
                </c:pt>
                <c:pt idx="15">
                  <c:v>0.33852176399509198</c:v>
                </c:pt>
                <c:pt idx="16">
                  <c:v>0.33845932511320298</c:v>
                </c:pt>
                <c:pt idx="17">
                  <c:v>0.33788907711570998</c:v>
                </c:pt>
                <c:pt idx="18">
                  <c:v>0.33786108170310702</c:v>
                </c:pt>
                <c:pt idx="19">
                  <c:v>0.33820979974749499</c:v>
                </c:pt>
                <c:pt idx="20">
                  <c:v>0.33795130575711801</c:v>
                </c:pt>
                <c:pt idx="21">
                  <c:v>0.337957529881945</c:v>
                </c:pt>
                <c:pt idx="22">
                  <c:v>0.33774603817341797</c:v>
                </c:pt>
                <c:pt idx="23">
                  <c:v>0.33786730250499403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5BA-0B4E-BD0E-FB4AC8023D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960319"/>
        <c:axId val="1700961999"/>
      </c:lineChart>
      <c:catAx>
        <c:axId val="17009603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#Tasklets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1999"/>
        <c:crosses val="autoZero"/>
        <c:auto val="1"/>
        <c:lblAlgn val="ctr"/>
        <c:lblOffset val="100"/>
        <c:noMultiLvlLbl val="0"/>
      </c:catAx>
      <c:valAx>
        <c:axId val="17009619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Arithmetic Throughput (MOPS)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0319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r"/>
      <c:layout>
        <c:manualLayout>
          <c:xMode val="edge"/>
          <c:yMode val="edge"/>
          <c:x val="0.71523712011741347"/>
          <c:y val="0.30148991331028591"/>
          <c:w val="0.22831833333333335"/>
          <c:h val="0.2316222222222222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/>
              <a:t>(</a:t>
            </a:r>
            <a:r>
              <a:rPr lang="en-US" sz="1400" b="1" dirty="0"/>
              <a:t>b) INT64</a:t>
            </a:r>
            <a:r>
              <a:rPr lang="en-US" sz="1400" dirty="0"/>
              <a:t> (1 DPU)</a:t>
            </a:r>
          </a:p>
        </c:rich>
      </c:tx>
      <c:layout>
        <c:manualLayout>
          <c:xMode val="edge"/>
          <c:yMode val="edge"/>
          <c:x val="0.18885888888888888"/>
          <c:y val="5.64444444444444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762161111111111"/>
          <c:y val="4.2501111111111094E-2"/>
          <c:w val="0.78497833333333333"/>
          <c:h val="0.81472666666666671"/>
        </c:manualLayout>
      </c:layout>
      <c:lineChart>
        <c:grouping val="standard"/>
        <c:varyColors val="0"/>
        <c:ser>
          <c:idx val="0"/>
          <c:order val="0"/>
          <c:tx>
            <c:strRef>
              <c:f>'pipeline_output (2)'!$W$2</c:f>
              <c:strCache>
                <c:ptCount val="1"/>
                <c:pt idx="0">
                  <c:v>ADD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cat>
            <c:numRef>
              <c:f>'pipeline_output (2)'!$V$3:$V$26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(2)'!$W$3:$W$26</c:f>
              <c:numCache>
                <c:formatCode>General</c:formatCode>
                <c:ptCount val="24"/>
                <c:pt idx="0">
                  <c:v>4.53164481937708</c:v>
                </c:pt>
                <c:pt idx="1">
                  <c:v>9.0630434406817706</c:v>
                </c:pt>
                <c:pt idx="2">
                  <c:v>13.5935580890577</c:v>
                </c:pt>
                <c:pt idx="3">
                  <c:v>18.124251822294202</c:v>
                </c:pt>
                <c:pt idx="4">
                  <c:v>22.647849080822201</c:v>
                </c:pt>
                <c:pt idx="5">
                  <c:v>27.171818430852799</c:v>
                </c:pt>
                <c:pt idx="6">
                  <c:v>31.695722391591602</c:v>
                </c:pt>
                <c:pt idx="7">
                  <c:v>36.245281714483198</c:v>
                </c:pt>
                <c:pt idx="8">
                  <c:v>40.736675724154999</c:v>
                </c:pt>
                <c:pt idx="9">
                  <c:v>45.255984985436697</c:v>
                </c:pt>
                <c:pt idx="10">
                  <c:v>49.809868282652801</c:v>
                </c:pt>
                <c:pt idx="11">
                  <c:v>49.856422280697203</c:v>
                </c:pt>
                <c:pt idx="12">
                  <c:v>49.847551368560502</c:v>
                </c:pt>
                <c:pt idx="13">
                  <c:v>49.895803876356801</c:v>
                </c:pt>
                <c:pt idx="14">
                  <c:v>49.927503404442298</c:v>
                </c:pt>
                <c:pt idx="15">
                  <c:v>50.033346330131302</c:v>
                </c:pt>
                <c:pt idx="16">
                  <c:v>50.064264774691303</c:v>
                </c:pt>
                <c:pt idx="17">
                  <c:v>49.976795616223399</c:v>
                </c:pt>
                <c:pt idx="18">
                  <c:v>50.010778842943601</c:v>
                </c:pt>
                <c:pt idx="19">
                  <c:v>50.110132579636499</c:v>
                </c:pt>
                <c:pt idx="20">
                  <c:v>50.056412102960202</c:v>
                </c:pt>
                <c:pt idx="21">
                  <c:v>50.097956776708699</c:v>
                </c:pt>
                <c:pt idx="22">
                  <c:v>50.118754984540999</c:v>
                </c:pt>
                <c:pt idx="23">
                  <c:v>50.160608922535602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AFF-9248-85A7-98461A3038CA}"/>
            </c:ext>
          </c:extLst>
        </c:ser>
        <c:ser>
          <c:idx val="3"/>
          <c:order val="1"/>
          <c:tx>
            <c:strRef>
              <c:f>'pipeline_output (2)'!$Z$2</c:f>
              <c:strCache>
                <c:ptCount val="1"/>
                <c:pt idx="0">
                  <c:v>SUB</c:v>
                </c:pt>
              </c:strCache>
            </c:strRef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FFC000"/>
                </a:solidFill>
              </a:ln>
              <a:effectLst/>
            </c:spPr>
          </c:marker>
          <c:cat>
            <c:numRef>
              <c:f>'pipeline_output (2)'!$V$3:$V$26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(2)'!$Z$3:$Z$26</c:f>
              <c:numCache>
                <c:formatCode>General</c:formatCode>
                <c:ptCount val="24"/>
                <c:pt idx="0">
                  <c:v>4.5319973672544203</c:v>
                </c:pt>
                <c:pt idx="1">
                  <c:v>9.0630210597020806</c:v>
                </c:pt>
                <c:pt idx="2">
                  <c:v>13.593155302048199</c:v>
                </c:pt>
                <c:pt idx="3">
                  <c:v>18.1258630737773</c:v>
                </c:pt>
                <c:pt idx="4">
                  <c:v>22.647569562292801</c:v>
                </c:pt>
                <c:pt idx="5">
                  <c:v>27.1730255218012</c:v>
                </c:pt>
                <c:pt idx="6">
                  <c:v>31.695174927239499</c:v>
                </c:pt>
                <c:pt idx="7">
                  <c:v>36.238839572245297</c:v>
                </c:pt>
                <c:pt idx="8">
                  <c:v>40.736449639644903</c:v>
                </c:pt>
                <c:pt idx="9">
                  <c:v>45.2517440957212</c:v>
                </c:pt>
                <c:pt idx="10">
                  <c:v>49.802771030383603</c:v>
                </c:pt>
                <c:pt idx="11">
                  <c:v>49.8506659856941</c:v>
                </c:pt>
                <c:pt idx="12">
                  <c:v>49.858792906225098</c:v>
                </c:pt>
                <c:pt idx="13">
                  <c:v>49.882918369066701</c:v>
                </c:pt>
                <c:pt idx="14">
                  <c:v>49.927435482335</c:v>
                </c:pt>
                <c:pt idx="15">
                  <c:v>50.037507515819001</c:v>
                </c:pt>
                <c:pt idx="16">
                  <c:v>50.054637057727597</c:v>
                </c:pt>
                <c:pt idx="17">
                  <c:v>49.979722212008397</c:v>
                </c:pt>
                <c:pt idx="18">
                  <c:v>50.023457764438199</c:v>
                </c:pt>
                <c:pt idx="19">
                  <c:v>50.1058224896341</c:v>
                </c:pt>
                <c:pt idx="20">
                  <c:v>50.020185169284197</c:v>
                </c:pt>
                <c:pt idx="21">
                  <c:v>50.104180745607003</c:v>
                </c:pt>
                <c:pt idx="22">
                  <c:v>50.120260788100097</c:v>
                </c:pt>
                <c:pt idx="23">
                  <c:v>50.166094156017202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AFF-9248-85A7-98461A3038CA}"/>
            </c:ext>
          </c:extLst>
        </c:ser>
        <c:ser>
          <c:idx val="2"/>
          <c:order val="2"/>
          <c:tx>
            <c:strRef>
              <c:f>'pipeline_output (2)'!$Y$2</c:f>
              <c:strCache>
                <c:ptCount val="1"/>
                <c:pt idx="0">
                  <c:v>MUL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'pipeline_output (2)'!$V$3:$V$26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(2)'!$Y$3:$Y$26</c:f>
              <c:numCache>
                <c:formatCode>General</c:formatCode>
                <c:ptCount val="24"/>
                <c:pt idx="0">
                  <c:v>0.23352099770934001</c:v>
                </c:pt>
                <c:pt idx="1">
                  <c:v>0.46703902367635702</c:v>
                </c:pt>
                <c:pt idx="2">
                  <c:v>0.70044221186089695</c:v>
                </c:pt>
                <c:pt idx="3">
                  <c:v>0.93403169076814196</c:v>
                </c:pt>
                <c:pt idx="4">
                  <c:v>1.16710000763222</c:v>
                </c:pt>
                <c:pt idx="5">
                  <c:v>1.40034722354709</c:v>
                </c:pt>
                <c:pt idx="6">
                  <c:v>1.63352858440009</c:v>
                </c:pt>
                <c:pt idx="7">
                  <c:v>1.8681204347051401</c:v>
                </c:pt>
                <c:pt idx="8">
                  <c:v>2.0997316703378401</c:v>
                </c:pt>
                <c:pt idx="9">
                  <c:v>2.33282015751234</c:v>
                </c:pt>
                <c:pt idx="10">
                  <c:v>2.5678094651703001</c:v>
                </c:pt>
                <c:pt idx="11">
                  <c:v>2.5673065084783699</c:v>
                </c:pt>
                <c:pt idx="12">
                  <c:v>2.5653504449150999</c:v>
                </c:pt>
                <c:pt idx="13">
                  <c:v>2.56572706935123</c:v>
                </c:pt>
                <c:pt idx="14">
                  <c:v>2.5649739310325499</c:v>
                </c:pt>
                <c:pt idx="15">
                  <c:v>2.56890587485913</c:v>
                </c:pt>
                <c:pt idx="16">
                  <c:v>2.5689418385703502</c:v>
                </c:pt>
                <c:pt idx="17">
                  <c:v>2.5642391509401001</c:v>
                </c:pt>
                <c:pt idx="18">
                  <c:v>2.56434665343739</c:v>
                </c:pt>
                <c:pt idx="19">
                  <c:v>2.5671808000895302</c:v>
                </c:pt>
                <c:pt idx="20">
                  <c:v>2.5646871374861901</c:v>
                </c:pt>
                <c:pt idx="21">
                  <c:v>2.5653683769047899</c:v>
                </c:pt>
                <c:pt idx="22">
                  <c:v>2.5637555012224902</c:v>
                </c:pt>
                <c:pt idx="23">
                  <c:v>2.5644900041227299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AFF-9248-85A7-98461A3038CA}"/>
            </c:ext>
          </c:extLst>
        </c:ser>
        <c:ser>
          <c:idx val="1"/>
          <c:order val="3"/>
          <c:tx>
            <c:strRef>
              <c:f>'pipeline_output (2)'!$X$2</c:f>
              <c:strCache>
                <c:ptCount val="1"/>
                <c:pt idx="0">
                  <c:v>DIV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2060"/>
                </a:solidFill>
              </a:ln>
              <a:effectLst/>
            </c:spPr>
          </c:marker>
          <c:cat>
            <c:numRef>
              <c:f>'pipeline_output (2)'!$V$3:$V$26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(2)'!$X$3:$X$26</c:f>
              <c:numCache>
                <c:formatCode>General</c:formatCode>
                <c:ptCount val="24"/>
                <c:pt idx="0">
                  <c:v>0.12701698282336399</c:v>
                </c:pt>
                <c:pt idx="1">
                  <c:v>0.25401726202423802</c:v>
                </c:pt>
                <c:pt idx="2">
                  <c:v>0.38092952626897197</c:v>
                </c:pt>
                <c:pt idx="3">
                  <c:v>0.50792554148501801</c:v>
                </c:pt>
                <c:pt idx="4">
                  <c:v>0.63489374658335196</c:v>
                </c:pt>
                <c:pt idx="5">
                  <c:v>0.76165745902217696</c:v>
                </c:pt>
                <c:pt idx="6">
                  <c:v>0.88826240173488702</c:v>
                </c:pt>
                <c:pt idx="7">
                  <c:v>1.01565710237336</c:v>
                </c:pt>
                <c:pt idx="8">
                  <c:v>1.1418771507333401</c:v>
                </c:pt>
                <c:pt idx="9">
                  <c:v>1.2691156688417899</c:v>
                </c:pt>
                <c:pt idx="10">
                  <c:v>1.3961175168237101</c:v>
                </c:pt>
                <c:pt idx="11">
                  <c:v>1.3979575434145799</c:v>
                </c:pt>
                <c:pt idx="12">
                  <c:v>1.3991140253898</c:v>
                </c:pt>
                <c:pt idx="13">
                  <c:v>1.39923137924723</c:v>
                </c:pt>
                <c:pt idx="14">
                  <c:v>1.40050219423774</c:v>
                </c:pt>
                <c:pt idx="15">
                  <c:v>1.40191989609794</c:v>
                </c:pt>
                <c:pt idx="16">
                  <c:v>1.40255745874511</c:v>
                </c:pt>
                <c:pt idx="17">
                  <c:v>1.4015130164476499</c:v>
                </c:pt>
                <c:pt idx="18">
                  <c:v>1.4016896588600101</c:v>
                </c:pt>
                <c:pt idx="19">
                  <c:v>1.4027665340350901</c:v>
                </c:pt>
                <c:pt idx="20">
                  <c:v>1.40200022920884</c:v>
                </c:pt>
                <c:pt idx="21">
                  <c:v>1.4029005894450299</c:v>
                </c:pt>
                <c:pt idx="22">
                  <c:v>1.4023966740034199</c:v>
                </c:pt>
                <c:pt idx="23">
                  <c:v>1.40311513140287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AFF-9248-85A7-98461A3038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960319"/>
        <c:axId val="1700961999"/>
      </c:lineChart>
      <c:catAx>
        <c:axId val="17009603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#Tasklets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1999"/>
        <c:crosses val="autoZero"/>
        <c:auto val="1"/>
        <c:lblAlgn val="ctr"/>
        <c:lblOffset val="100"/>
        <c:noMultiLvlLbl val="0"/>
      </c:catAx>
      <c:valAx>
        <c:axId val="1700961999"/>
        <c:scaling>
          <c:orientation val="minMax"/>
          <c:max val="7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Arithmetic Throughput (MOPS)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0319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r"/>
      <c:layout>
        <c:manualLayout>
          <c:xMode val="edge"/>
          <c:yMode val="edge"/>
          <c:x val="0.71523722222222219"/>
          <c:y val="0.46392055555555556"/>
          <c:w val="0.22831833333333335"/>
          <c:h val="0.2316222222222222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b="1" baseline="0"/>
              <a:t>(a)</a:t>
            </a:r>
            <a:r>
              <a:rPr lang="en-US" sz="1400" baseline="0"/>
              <a:t> </a:t>
            </a:r>
            <a:r>
              <a:rPr lang="en-US" sz="1400" b="1" baseline="0"/>
              <a:t>INT32</a:t>
            </a:r>
            <a:r>
              <a:rPr lang="en-US" sz="1400" baseline="0"/>
              <a:t> (1 DPU)</a:t>
            </a:r>
            <a:endParaRPr lang="en-US" sz="1400"/>
          </a:p>
        </c:rich>
      </c:tx>
      <c:layout>
        <c:manualLayout>
          <c:xMode val="edge"/>
          <c:yMode val="edge"/>
          <c:x val="0.17827555555555558"/>
          <c:y val="5.64444444444444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6916055555555556"/>
          <c:y val="4.2501111111111094E-2"/>
          <c:w val="0.79203388888888893"/>
          <c:h val="0.81472666666666671"/>
        </c:manualLayout>
      </c:layout>
      <c:lineChart>
        <c:grouping val="standard"/>
        <c:varyColors val="0"/>
        <c:ser>
          <c:idx val="0"/>
          <c:order val="0"/>
          <c:tx>
            <c:strRef>
              <c:f>'pipeline_output (2)'!$R$2</c:f>
              <c:strCache>
                <c:ptCount val="1"/>
                <c:pt idx="0">
                  <c:v>ADD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cat>
            <c:numRef>
              <c:f>'pipeline_output (2)'!$Q$3:$Q$26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(2)'!$R$3:$R$26</c:f>
              <c:numCache>
                <c:formatCode>General</c:formatCode>
                <c:ptCount val="24"/>
                <c:pt idx="0">
                  <c:v>5.2846742235738597</c:v>
                </c:pt>
                <c:pt idx="1">
                  <c:v>10.5723322981903</c:v>
                </c:pt>
                <c:pt idx="2">
                  <c:v>15.8562830787842</c:v>
                </c:pt>
                <c:pt idx="3">
                  <c:v>21.142715588508</c:v>
                </c:pt>
                <c:pt idx="4">
                  <c:v>26.421240569026001</c:v>
                </c:pt>
                <c:pt idx="5">
                  <c:v>31.694353766170899</c:v>
                </c:pt>
                <c:pt idx="6">
                  <c:v>36.9717545086203</c:v>
                </c:pt>
                <c:pt idx="7">
                  <c:v>42.273984910441698</c:v>
                </c:pt>
                <c:pt idx="8">
                  <c:v>47.514571503292302</c:v>
                </c:pt>
                <c:pt idx="9">
                  <c:v>52.787604891534102</c:v>
                </c:pt>
                <c:pt idx="10">
                  <c:v>58.093588838481502</c:v>
                </c:pt>
                <c:pt idx="11">
                  <c:v>58.154528744374701</c:v>
                </c:pt>
                <c:pt idx="12">
                  <c:v>58.163929645724501</c:v>
                </c:pt>
                <c:pt idx="13">
                  <c:v>58.209594866158099</c:v>
                </c:pt>
                <c:pt idx="14">
                  <c:v>58.276885455454902</c:v>
                </c:pt>
                <c:pt idx="15">
                  <c:v>58.3888873863052</c:v>
                </c:pt>
                <c:pt idx="16">
                  <c:v>58.422069755965502</c:v>
                </c:pt>
                <c:pt idx="17">
                  <c:v>58.3891660727013</c:v>
                </c:pt>
                <c:pt idx="18">
                  <c:v>58.366136973752802</c:v>
                </c:pt>
                <c:pt idx="19">
                  <c:v>58.512979620990599</c:v>
                </c:pt>
                <c:pt idx="20">
                  <c:v>58.488174921909803</c:v>
                </c:pt>
                <c:pt idx="21">
                  <c:v>58.508781858849296</c:v>
                </c:pt>
                <c:pt idx="22">
                  <c:v>58.523523323993999</c:v>
                </c:pt>
                <c:pt idx="23">
                  <c:v>58.558166993761198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126-C54F-AD34-E6D519FE23B3}"/>
            </c:ext>
          </c:extLst>
        </c:ser>
        <c:ser>
          <c:idx val="3"/>
          <c:order val="1"/>
          <c:tx>
            <c:strRef>
              <c:f>'pipeline_output (2)'!$U$2</c:f>
              <c:strCache>
                <c:ptCount val="1"/>
                <c:pt idx="0">
                  <c:v>SUB</c:v>
                </c:pt>
              </c:strCache>
            </c:strRef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>
                  <a:alpha val="70000"/>
                </a:schemeClr>
              </a:solidFill>
              <a:ln w="22225">
                <a:solidFill>
                  <a:srgbClr val="FFC000"/>
                </a:solidFill>
              </a:ln>
              <a:effectLst/>
            </c:spPr>
          </c:marker>
          <c:cat>
            <c:numRef>
              <c:f>'pipeline_output (2)'!$Q$3:$Q$26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(2)'!$U$3:$U$26</c:f>
              <c:numCache>
                <c:formatCode>General</c:formatCode>
                <c:ptCount val="24"/>
                <c:pt idx="0">
                  <c:v>5.2860595550511098</c:v>
                </c:pt>
                <c:pt idx="1">
                  <c:v>10.5721495650169</c:v>
                </c:pt>
                <c:pt idx="2">
                  <c:v>15.8553925380614</c:v>
                </c:pt>
                <c:pt idx="3">
                  <c:v>21.141741219302801</c:v>
                </c:pt>
                <c:pt idx="4">
                  <c:v>26.416676263964</c:v>
                </c:pt>
                <c:pt idx="5">
                  <c:v>31.696269874856402</c:v>
                </c:pt>
                <c:pt idx="6">
                  <c:v>36.970786154651996</c:v>
                </c:pt>
                <c:pt idx="7">
                  <c:v>42.2762249684369</c:v>
                </c:pt>
                <c:pt idx="8">
                  <c:v>47.511126876163502</c:v>
                </c:pt>
                <c:pt idx="9">
                  <c:v>52.778495229822703</c:v>
                </c:pt>
                <c:pt idx="10">
                  <c:v>58.102970046228798</c:v>
                </c:pt>
                <c:pt idx="11">
                  <c:v>58.166326440046099</c:v>
                </c:pt>
                <c:pt idx="12">
                  <c:v>58.173979066969501</c:v>
                </c:pt>
                <c:pt idx="13">
                  <c:v>58.224370679794298</c:v>
                </c:pt>
                <c:pt idx="14">
                  <c:v>58.263100408951203</c:v>
                </c:pt>
                <c:pt idx="15">
                  <c:v>58.367065214971099</c:v>
                </c:pt>
                <c:pt idx="16">
                  <c:v>58.421697755788799</c:v>
                </c:pt>
                <c:pt idx="17">
                  <c:v>58.376813530636497</c:v>
                </c:pt>
                <c:pt idx="18">
                  <c:v>58.368643292804101</c:v>
                </c:pt>
                <c:pt idx="19">
                  <c:v>58.4811849160631</c:v>
                </c:pt>
                <c:pt idx="20">
                  <c:v>58.481930437082802</c:v>
                </c:pt>
                <c:pt idx="21">
                  <c:v>58.519977229928202</c:v>
                </c:pt>
                <c:pt idx="22">
                  <c:v>58.511113874566703</c:v>
                </c:pt>
                <c:pt idx="23">
                  <c:v>58.516524867022902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126-C54F-AD34-E6D519FE23B3}"/>
            </c:ext>
          </c:extLst>
        </c:ser>
        <c:ser>
          <c:idx val="2"/>
          <c:order val="2"/>
          <c:tx>
            <c:strRef>
              <c:f>'pipeline_output (2)'!$T$2</c:f>
              <c:strCache>
                <c:ptCount val="1"/>
                <c:pt idx="0">
                  <c:v>MUL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'pipeline_output (2)'!$Q$3:$Q$26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(2)'!$T$3:$T$26</c:f>
              <c:numCache>
                <c:formatCode>General</c:formatCode>
                <c:ptCount val="24"/>
                <c:pt idx="0">
                  <c:v>0.93379403697502905</c:v>
                </c:pt>
                <c:pt idx="1">
                  <c:v>1.8677781679568</c:v>
                </c:pt>
                <c:pt idx="2">
                  <c:v>2.8014106224142399</c:v>
                </c:pt>
                <c:pt idx="3">
                  <c:v>3.7353966475215699</c:v>
                </c:pt>
                <c:pt idx="4">
                  <c:v>4.6671829794810096</c:v>
                </c:pt>
                <c:pt idx="5">
                  <c:v>5.6002734508520904</c:v>
                </c:pt>
                <c:pt idx="6">
                  <c:v>6.5320326279836696</c:v>
                </c:pt>
                <c:pt idx="7">
                  <c:v>7.4704207233045503</c:v>
                </c:pt>
                <c:pt idx="8">
                  <c:v>8.3964382784402307</c:v>
                </c:pt>
                <c:pt idx="9">
                  <c:v>9.3291102558757792</c:v>
                </c:pt>
                <c:pt idx="10">
                  <c:v>10.2673011663267</c:v>
                </c:pt>
                <c:pt idx="11">
                  <c:v>10.268852495712</c:v>
                </c:pt>
                <c:pt idx="12">
                  <c:v>10.2622195378386</c:v>
                </c:pt>
                <c:pt idx="13">
                  <c:v>10.263051776451</c:v>
                </c:pt>
                <c:pt idx="14">
                  <c:v>10.262678687277599</c:v>
                </c:pt>
                <c:pt idx="15">
                  <c:v>10.2795809758556</c:v>
                </c:pt>
                <c:pt idx="16">
                  <c:v>10.2798689112349</c:v>
                </c:pt>
                <c:pt idx="17">
                  <c:v>10.2635971094256</c:v>
                </c:pt>
                <c:pt idx="18">
                  <c:v>10.2660949008221</c:v>
                </c:pt>
                <c:pt idx="19">
                  <c:v>10.275206343162299</c:v>
                </c:pt>
                <c:pt idx="20">
                  <c:v>10.2639128550053</c:v>
                </c:pt>
                <c:pt idx="21">
                  <c:v>10.273307990751199</c:v>
                </c:pt>
                <c:pt idx="22">
                  <c:v>10.265319594088</c:v>
                </c:pt>
                <c:pt idx="23">
                  <c:v>10.268680102630301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126-C54F-AD34-E6D519FE23B3}"/>
            </c:ext>
          </c:extLst>
        </c:ser>
        <c:ser>
          <c:idx val="1"/>
          <c:order val="3"/>
          <c:tx>
            <c:strRef>
              <c:f>'pipeline_output (2)'!$S$2</c:f>
              <c:strCache>
                <c:ptCount val="1"/>
                <c:pt idx="0">
                  <c:v>DIV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chemeClr val="bg1">
                  <a:alpha val="70000"/>
                </a:schemeClr>
              </a:solidFill>
              <a:ln w="25400" cap="flat">
                <a:solidFill>
                  <a:srgbClr val="002060"/>
                </a:solidFill>
              </a:ln>
              <a:effectLst/>
            </c:spPr>
          </c:marker>
          <c:cat>
            <c:numRef>
              <c:f>'pipeline_output (2)'!$Q$3:$Q$26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(2)'!$S$3:$S$26</c:f>
              <c:numCache>
                <c:formatCode>General</c:formatCode>
                <c:ptCount val="24"/>
                <c:pt idx="0">
                  <c:v>1.0240142859135799</c:v>
                </c:pt>
                <c:pt idx="1">
                  <c:v>2.0482857541509598</c:v>
                </c:pt>
                <c:pt idx="2">
                  <c:v>3.07186286326503</c:v>
                </c:pt>
                <c:pt idx="3">
                  <c:v>4.0959588575561101</c:v>
                </c:pt>
                <c:pt idx="4">
                  <c:v>5.11938578797744</c:v>
                </c:pt>
                <c:pt idx="5">
                  <c:v>6.1409192598132902</c:v>
                </c:pt>
                <c:pt idx="6">
                  <c:v>7.1632291774423598</c:v>
                </c:pt>
                <c:pt idx="7">
                  <c:v>8.1916891546526092</c:v>
                </c:pt>
                <c:pt idx="8">
                  <c:v>9.2088133228615892</c:v>
                </c:pt>
                <c:pt idx="9">
                  <c:v>10.231635409667801</c:v>
                </c:pt>
                <c:pt idx="10">
                  <c:v>11.258719333928401</c:v>
                </c:pt>
                <c:pt idx="11">
                  <c:v>11.261966938446101</c:v>
                </c:pt>
                <c:pt idx="12">
                  <c:v>11.2568545356951</c:v>
                </c:pt>
                <c:pt idx="13">
                  <c:v>11.2597901454255</c:v>
                </c:pt>
                <c:pt idx="14">
                  <c:v>11.261517690018101</c:v>
                </c:pt>
                <c:pt idx="15">
                  <c:v>11.2770548271422</c:v>
                </c:pt>
                <c:pt idx="16">
                  <c:v>11.278649026567701</c:v>
                </c:pt>
                <c:pt idx="17">
                  <c:v>11.2635223059736</c:v>
                </c:pt>
                <c:pt idx="18">
                  <c:v>11.2657351243829</c:v>
                </c:pt>
                <c:pt idx="19">
                  <c:v>11.274040942714599</c:v>
                </c:pt>
                <c:pt idx="20">
                  <c:v>11.2633840336856</c:v>
                </c:pt>
                <c:pt idx="21">
                  <c:v>11.2705786971636</c:v>
                </c:pt>
                <c:pt idx="22">
                  <c:v>11.2688829730069</c:v>
                </c:pt>
                <c:pt idx="23">
                  <c:v>11.2754610783226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126-C54F-AD34-E6D519FE23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960319"/>
        <c:axId val="1700961999"/>
      </c:lineChart>
      <c:catAx>
        <c:axId val="17009603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/>
                  <a:t>#Tasklets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1999"/>
        <c:crosses val="autoZero"/>
        <c:auto val="1"/>
        <c:lblAlgn val="ctr"/>
        <c:lblOffset val="100"/>
        <c:noMultiLvlLbl val="0"/>
      </c:catAx>
      <c:valAx>
        <c:axId val="17009619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/>
                  <a:t>Arithmetic Throughput (MOPS)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0319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r"/>
      <c:layout>
        <c:manualLayout>
          <c:xMode val="edge"/>
          <c:yMode val="edge"/>
          <c:x val="0.71523722222222219"/>
          <c:y val="0.36161500000000002"/>
          <c:w val="0.22831833333333335"/>
          <c:h val="0.2316222222222222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/>
              <a:t>(</a:t>
            </a:r>
            <a:r>
              <a:rPr lang="en-US" sz="1400" b="1" dirty="0"/>
              <a:t>b) INT64</a:t>
            </a:r>
            <a:r>
              <a:rPr lang="en-US" sz="1400" dirty="0"/>
              <a:t> (1 DPU)</a:t>
            </a:r>
          </a:p>
        </c:rich>
      </c:tx>
      <c:layout>
        <c:manualLayout>
          <c:xMode val="edge"/>
          <c:yMode val="edge"/>
          <c:x val="0.18885888888888888"/>
          <c:y val="5.64444444444444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762161111111111"/>
          <c:y val="4.2501111111111094E-2"/>
          <c:w val="0.78497833333333333"/>
          <c:h val="0.81472666666666671"/>
        </c:manualLayout>
      </c:layout>
      <c:lineChart>
        <c:grouping val="standard"/>
        <c:varyColors val="0"/>
        <c:ser>
          <c:idx val="0"/>
          <c:order val="0"/>
          <c:tx>
            <c:strRef>
              <c:f>'pipeline_output (2)'!$W$2</c:f>
              <c:strCache>
                <c:ptCount val="1"/>
                <c:pt idx="0">
                  <c:v>ADD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cat>
            <c:numRef>
              <c:f>'pipeline_output (2)'!$V$3:$V$26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(2)'!$W$3:$W$26</c:f>
              <c:numCache>
                <c:formatCode>General</c:formatCode>
                <c:ptCount val="24"/>
                <c:pt idx="0">
                  <c:v>4.53164481937708</c:v>
                </c:pt>
                <c:pt idx="1">
                  <c:v>9.0630434406817706</c:v>
                </c:pt>
                <c:pt idx="2">
                  <c:v>13.5935580890577</c:v>
                </c:pt>
                <c:pt idx="3">
                  <c:v>18.124251822294202</c:v>
                </c:pt>
                <c:pt idx="4">
                  <c:v>22.647849080822201</c:v>
                </c:pt>
                <c:pt idx="5">
                  <c:v>27.171818430852799</c:v>
                </c:pt>
                <c:pt idx="6">
                  <c:v>31.695722391591602</c:v>
                </c:pt>
                <c:pt idx="7">
                  <c:v>36.245281714483198</c:v>
                </c:pt>
                <c:pt idx="8">
                  <c:v>40.736675724154999</c:v>
                </c:pt>
                <c:pt idx="9">
                  <c:v>45.255984985436697</c:v>
                </c:pt>
                <c:pt idx="10">
                  <c:v>49.809868282652801</c:v>
                </c:pt>
                <c:pt idx="11">
                  <c:v>49.856422280697203</c:v>
                </c:pt>
                <c:pt idx="12">
                  <c:v>49.847551368560502</c:v>
                </c:pt>
                <c:pt idx="13">
                  <c:v>49.895803876356801</c:v>
                </c:pt>
                <c:pt idx="14">
                  <c:v>49.927503404442298</c:v>
                </c:pt>
                <c:pt idx="15">
                  <c:v>50.033346330131302</c:v>
                </c:pt>
                <c:pt idx="16">
                  <c:v>50.064264774691303</c:v>
                </c:pt>
                <c:pt idx="17">
                  <c:v>49.976795616223399</c:v>
                </c:pt>
                <c:pt idx="18">
                  <c:v>50.010778842943601</c:v>
                </c:pt>
                <c:pt idx="19">
                  <c:v>50.110132579636499</c:v>
                </c:pt>
                <c:pt idx="20">
                  <c:v>50.056412102960202</c:v>
                </c:pt>
                <c:pt idx="21">
                  <c:v>50.097956776708699</c:v>
                </c:pt>
                <c:pt idx="22">
                  <c:v>50.118754984540999</c:v>
                </c:pt>
                <c:pt idx="23">
                  <c:v>50.160608922535602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AFF-9248-85A7-98461A3038CA}"/>
            </c:ext>
          </c:extLst>
        </c:ser>
        <c:ser>
          <c:idx val="3"/>
          <c:order val="1"/>
          <c:tx>
            <c:strRef>
              <c:f>'pipeline_output (2)'!$Z$2</c:f>
              <c:strCache>
                <c:ptCount val="1"/>
                <c:pt idx="0">
                  <c:v>SUB</c:v>
                </c:pt>
              </c:strCache>
            </c:strRef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FFC000"/>
                </a:solidFill>
              </a:ln>
              <a:effectLst/>
            </c:spPr>
          </c:marker>
          <c:cat>
            <c:numRef>
              <c:f>'pipeline_output (2)'!$V$3:$V$26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(2)'!$Z$3:$Z$26</c:f>
              <c:numCache>
                <c:formatCode>General</c:formatCode>
                <c:ptCount val="24"/>
                <c:pt idx="0">
                  <c:v>4.5319973672544203</c:v>
                </c:pt>
                <c:pt idx="1">
                  <c:v>9.0630210597020806</c:v>
                </c:pt>
                <c:pt idx="2">
                  <c:v>13.593155302048199</c:v>
                </c:pt>
                <c:pt idx="3">
                  <c:v>18.1258630737773</c:v>
                </c:pt>
                <c:pt idx="4">
                  <c:v>22.647569562292801</c:v>
                </c:pt>
                <c:pt idx="5">
                  <c:v>27.1730255218012</c:v>
                </c:pt>
                <c:pt idx="6">
                  <c:v>31.695174927239499</c:v>
                </c:pt>
                <c:pt idx="7">
                  <c:v>36.238839572245297</c:v>
                </c:pt>
                <c:pt idx="8">
                  <c:v>40.736449639644903</c:v>
                </c:pt>
                <c:pt idx="9">
                  <c:v>45.2517440957212</c:v>
                </c:pt>
                <c:pt idx="10">
                  <c:v>49.802771030383603</c:v>
                </c:pt>
                <c:pt idx="11">
                  <c:v>49.8506659856941</c:v>
                </c:pt>
                <c:pt idx="12">
                  <c:v>49.858792906225098</c:v>
                </c:pt>
                <c:pt idx="13">
                  <c:v>49.882918369066701</c:v>
                </c:pt>
                <c:pt idx="14">
                  <c:v>49.927435482335</c:v>
                </c:pt>
                <c:pt idx="15">
                  <c:v>50.037507515819001</c:v>
                </c:pt>
                <c:pt idx="16">
                  <c:v>50.054637057727597</c:v>
                </c:pt>
                <c:pt idx="17">
                  <c:v>49.979722212008397</c:v>
                </c:pt>
                <c:pt idx="18">
                  <c:v>50.023457764438199</c:v>
                </c:pt>
                <c:pt idx="19">
                  <c:v>50.1058224896341</c:v>
                </c:pt>
                <c:pt idx="20">
                  <c:v>50.020185169284197</c:v>
                </c:pt>
                <c:pt idx="21">
                  <c:v>50.104180745607003</c:v>
                </c:pt>
                <c:pt idx="22">
                  <c:v>50.120260788100097</c:v>
                </c:pt>
                <c:pt idx="23">
                  <c:v>50.166094156017202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AFF-9248-85A7-98461A3038CA}"/>
            </c:ext>
          </c:extLst>
        </c:ser>
        <c:ser>
          <c:idx val="2"/>
          <c:order val="2"/>
          <c:tx>
            <c:strRef>
              <c:f>'pipeline_output (2)'!$Y$2</c:f>
              <c:strCache>
                <c:ptCount val="1"/>
                <c:pt idx="0">
                  <c:v>MUL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'pipeline_output (2)'!$V$3:$V$26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(2)'!$Y$3:$Y$26</c:f>
              <c:numCache>
                <c:formatCode>General</c:formatCode>
                <c:ptCount val="24"/>
                <c:pt idx="0">
                  <c:v>0.23352099770934001</c:v>
                </c:pt>
                <c:pt idx="1">
                  <c:v>0.46703902367635702</c:v>
                </c:pt>
                <c:pt idx="2">
                  <c:v>0.70044221186089695</c:v>
                </c:pt>
                <c:pt idx="3">
                  <c:v>0.93403169076814196</c:v>
                </c:pt>
                <c:pt idx="4">
                  <c:v>1.16710000763222</c:v>
                </c:pt>
                <c:pt idx="5">
                  <c:v>1.40034722354709</c:v>
                </c:pt>
                <c:pt idx="6">
                  <c:v>1.63352858440009</c:v>
                </c:pt>
                <c:pt idx="7">
                  <c:v>1.8681204347051401</c:v>
                </c:pt>
                <c:pt idx="8">
                  <c:v>2.0997316703378401</c:v>
                </c:pt>
                <c:pt idx="9">
                  <c:v>2.33282015751234</c:v>
                </c:pt>
                <c:pt idx="10">
                  <c:v>2.5678094651703001</c:v>
                </c:pt>
                <c:pt idx="11">
                  <c:v>2.5673065084783699</c:v>
                </c:pt>
                <c:pt idx="12">
                  <c:v>2.5653504449150999</c:v>
                </c:pt>
                <c:pt idx="13">
                  <c:v>2.56572706935123</c:v>
                </c:pt>
                <c:pt idx="14">
                  <c:v>2.5649739310325499</c:v>
                </c:pt>
                <c:pt idx="15">
                  <c:v>2.56890587485913</c:v>
                </c:pt>
                <c:pt idx="16">
                  <c:v>2.5689418385703502</c:v>
                </c:pt>
                <c:pt idx="17">
                  <c:v>2.5642391509401001</c:v>
                </c:pt>
                <c:pt idx="18">
                  <c:v>2.56434665343739</c:v>
                </c:pt>
                <c:pt idx="19">
                  <c:v>2.5671808000895302</c:v>
                </c:pt>
                <c:pt idx="20">
                  <c:v>2.5646871374861901</c:v>
                </c:pt>
                <c:pt idx="21">
                  <c:v>2.5653683769047899</c:v>
                </c:pt>
                <c:pt idx="22">
                  <c:v>2.5637555012224902</c:v>
                </c:pt>
                <c:pt idx="23">
                  <c:v>2.5644900041227299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AFF-9248-85A7-98461A3038CA}"/>
            </c:ext>
          </c:extLst>
        </c:ser>
        <c:ser>
          <c:idx val="1"/>
          <c:order val="3"/>
          <c:tx>
            <c:strRef>
              <c:f>'pipeline_output (2)'!$X$2</c:f>
              <c:strCache>
                <c:ptCount val="1"/>
                <c:pt idx="0">
                  <c:v>DIV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2060"/>
                </a:solidFill>
              </a:ln>
              <a:effectLst/>
            </c:spPr>
          </c:marker>
          <c:cat>
            <c:numRef>
              <c:f>'pipeline_output (2)'!$V$3:$V$26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(2)'!$X$3:$X$26</c:f>
              <c:numCache>
                <c:formatCode>General</c:formatCode>
                <c:ptCount val="24"/>
                <c:pt idx="0">
                  <c:v>0.12701698282336399</c:v>
                </c:pt>
                <c:pt idx="1">
                  <c:v>0.25401726202423802</c:v>
                </c:pt>
                <c:pt idx="2">
                  <c:v>0.38092952626897197</c:v>
                </c:pt>
                <c:pt idx="3">
                  <c:v>0.50792554148501801</c:v>
                </c:pt>
                <c:pt idx="4">
                  <c:v>0.63489374658335196</c:v>
                </c:pt>
                <c:pt idx="5">
                  <c:v>0.76165745902217696</c:v>
                </c:pt>
                <c:pt idx="6">
                  <c:v>0.88826240173488702</c:v>
                </c:pt>
                <c:pt idx="7">
                  <c:v>1.01565710237336</c:v>
                </c:pt>
                <c:pt idx="8">
                  <c:v>1.1418771507333401</c:v>
                </c:pt>
                <c:pt idx="9">
                  <c:v>1.2691156688417899</c:v>
                </c:pt>
                <c:pt idx="10">
                  <c:v>1.3961175168237101</c:v>
                </c:pt>
                <c:pt idx="11">
                  <c:v>1.3979575434145799</c:v>
                </c:pt>
                <c:pt idx="12">
                  <c:v>1.3991140253898</c:v>
                </c:pt>
                <c:pt idx="13">
                  <c:v>1.39923137924723</c:v>
                </c:pt>
                <c:pt idx="14">
                  <c:v>1.40050219423774</c:v>
                </c:pt>
                <c:pt idx="15">
                  <c:v>1.40191989609794</c:v>
                </c:pt>
                <c:pt idx="16">
                  <c:v>1.40255745874511</c:v>
                </c:pt>
                <c:pt idx="17">
                  <c:v>1.4015130164476499</c:v>
                </c:pt>
                <c:pt idx="18">
                  <c:v>1.4016896588600101</c:v>
                </c:pt>
                <c:pt idx="19">
                  <c:v>1.4027665340350901</c:v>
                </c:pt>
                <c:pt idx="20">
                  <c:v>1.40200022920884</c:v>
                </c:pt>
                <c:pt idx="21">
                  <c:v>1.4029005894450299</c:v>
                </c:pt>
                <c:pt idx="22">
                  <c:v>1.4023966740034199</c:v>
                </c:pt>
                <c:pt idx="23">
                  <c:v>1.40311513140287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AFF-9248-85A7-98461A3038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960319"/>
        <c:axId val="1700961999"/>
      </c:lineChart>
      <c:catAx>
        <c:axId val="17009603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#Tasklets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1999"/>
        <c:crosses val="autoZero"/>
        <c:auto val="1"/>
        <c:lblAlgn val="ctr"/>
        <c:lblOffset val="100"/>
        <c:noMultiLvlLbl val="0"/>
      </c:catAx>
      <c:valAx>
        <c:axId val="1700961999"/>
        <c:scaling>
          <c:orientation val="minMax"/>
          <c:max val="7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Arithmetic Throughput (MOPS)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0319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r"/>
      <c:layout>
        <c:manualLayout>
          <c:xMode val="edge"/>
          <c:yMode val="edge"/>
          <c:x val="0.71523722222222219"/>
          <c:y val="0.46392055555555556"/>
          <c:w val="0.22831833333333335"/>
          <c:h val="0.2316222222222222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b="1" baseline="0"/>
              <a:t>(a)</a:t>
            </a:r>
            <a:r>
              <a:rPr lang="en-US" sz="1400" baseline="0"/>
              <a:t> </a:t>
            </a:r>
            <a:r>
              <a:rPr lang="en-US" sz="1400" b="1" baseline="0"/>
              <a:t>INT32</a:t>
            </a:r>
            <a:r>
              <a:rPr lang="en-US" sz="1400" baseline="0"/>
              <a:t> (1 DPU)</a:t>
            </a:r>
            <a:endParaRPr lang="en-US" sz="1400"/>
          </a:p>
        </c:rich>
      </c:tx>
      <c:layout>
        <c:manualLayout>
          <c:xMode val="edge"/>
          <c:yMode val="edge"/>
          <c:x val="0.17827555555555558"/>
          <c:y val="5.64444444444444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6916055555555556"/>
          <c:y val="4.2501111111111094E-2"/>
          <c:w val="0.79203388888888893"/>
          <c:h val="0.81472666666666671"/>
        </c:manualLayout>
      </c:layout>
      <c:lineChart>
        <c:grouping val="standard"/>
        <c:varyColors val="0"/>
        <c:ser>
          <c:idx val="0"/>
          <c:order val="0"/>
          <c:tx>
            <c:strRef>
              <c:f>'pipeline_output (2)'!$R$2</c:f>
              <c:strCache>
                <c:ptCount val="1"/>
                <c:pt idx="0">
                  <c:v>ADD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cat>
            <c:numRef>
              <c:f>'pipeline_output (2)'!$Q$3:$Q$26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(2)'!$R$3:$R$26</c:f>
              <c:numCache>
                <c:formatCode>General</c:formatCode>
                <c:ptCount val="24"/>
                <c:pt idx="0">
                  <c:v>5.2846742235738597</c:v>
                </c:pt>
                <c:pt idx="1">
                  <c:v>10.5723322981903</c:v>
                </c:pt>
                <c:pt idx="2">
                  <c:v>15.8562830787842</c:v>
                </c:pt>
                <c:pt idx="3">
                  <c:v>21.142715588508</c:v>
                </c:pt>
                <c:pt idx="4">
                  <c:v>26.421240569026001</c:v>
                </c:pt>
                <c:pt idx="5">
                  <c:v>31.694353766170899</c:v>
                </c:pt>
                <c:pt idx="6">
                  <c:v>36.9717545086203</c:v>
                </c:pt>
                <c:pt idx="7">
                  <c:v>42.273984910441698</c:v>
                </c:pt>
                <c:pt idx="8">
                  <c:v>47.514571503292302</c:v>
                </c:pt>
                <c:pt idx="9">
                  <c:v>52.787604891534102</c:v>
                </c:pt>
                <c:pt idx="10">
                  <c:v>58.093588838481502</c:v>
                </c:pt>
                <c:pt idx="11">
                  <c:v>58.154528744374701</c:v>
                </c:pt>
                <c:pt idx="12">
                  <c:v>58.163929645724501</c:v>
                </c:pt>
                <c:pt idx="13">
                  <c:v>58.209594866158099</c:v>
                </c:pt>
                <c:pt idx="14">
                  <c:v>58.276885455454902</c:v>
                </c:pt>
                <c:pt idx="15">
                  <c:v>58.3888873863052</c:v>
                </c:pt>
                <c:pt idx="16">
                  <c:v>58.422069755965502</c:v>
                </c:pt>
                <c:pt idx="17">
                  <c:v>58.3891660727013</c:v>
                </c:pt>
                <c:pt idx="18">
                  <c:v>58.366136973752802</c:v>
                </c:pt>
                <c:pt idx="19">
                  <c:v>58.512979620990599</c:v>
                </c:pt>
                <c:pt idx="20">
                  <c:v>58.488174921909803</c:v>
                </c:pt>
                <c:pt idx="21">
                  <c:v>58.508781858849296</c:v>
                </c:pt>
                <c:pt idx="22">
                  <c:v>58.523523323993999</c:v>
                </c:pt>
                <c:pt idx="23">
                  <c:v>58.558166993761198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126-C54F-AD34-E6D519FE23B3}"/>
            </c:ext>
          </c:extLst>
        </c:ser>
        <c:ser>
          <c:idx val="3"/>
          <c:order val="1"/>
          <c:tx>
            <c:strRef>
              <c:f>'pipeline_output (2)'!$U$2</c:f>
              <c:strCache>
                <c:ptCount val="1"/>
                <c:pt idx="0">
                  <c:v>SUB</c:v>
                </c:pt>
              </c:strCache>
            </c:strRef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>
                  <a:alpha val="70000"/>
                </a:schemeClr>
              </a:solidFill>
              <a:ln w="22225">
                <a:solidFill>
                  <a:srgbClr val="FFC000"/>
                </a:solidFill>
              </a:ln>
              <a:effectLst/>
            </c:spPr>
          </c:marker>
          <c:cat>
            <c:numRef>
              <c:f>'pipeline_output (2)'!$Q$3:$Q$26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(2)'!$U$3:$U$26</c:f>
              <c:numCache>
                <c:formatCode>General</c:formatCode>
                <c:ptCount val="24"/>
                <c:pt idx="0">
                  <c:v>5.2860595550511098</c:v>
                </c:pt>
                <c:pt idx="1">
                  <c:v>10.5721495650169</c:v>
                </c:pt>
                <c:pt idx="2">
                  <c:v>15.8553925380614</c:v>
                </c:pt>
                <c:pt idx="3">
                  <c:v>21.141741219302801</c:v>
                </c:pt>
                <c:pt idx="4">
                  <c:v>26.416676263964</c:v>
                </c:pt>
                <c:pt idx="5">
                  <c:v>31.696269874856402</c:v>
                </c:pt>
                <c:pt idx="6">
                  <c:v>36.970786154651996</c:v>
                </c:pt>
                <c:pt idx="7">
                  <c:v>42.2762249684369</c:v>
                </c:pt>
                <c:pt idx="8">
                  <c:v>47.511126876163502</c:v>
                </c:pt>
                <c:pt idx="9">
                  <c:v>52.778495229822703</c:v>
                </c:pt>
                <c:pt idx="10">
                  <c:v>58.102970046228798</c:v>
                </c:pt>
                <c:pt idx="11">
                  <c:v>58.166326440046099</c:v>
                </c:pt>
                <c:pt idx="12">
                  <c:v>58.173979066969501</c:v>
                </c:pt>
                <c:pt idx="13">
                  <c:v>58.224370679794298</c:v>
                </c:pt>
                <c:pt idx="14">
                  <c:v>58.263100408951203</c:v>
                </c:pt>
                <c:pt idx="15">
                  <c:v>58.367065214971099</c:v>
                </c:pt>
                <c:pt idx="16">
                  <c:v>58.421697755788799</c:v>
                </c:pt>
                <c:pt idx="17">
                  <c:v>58.376813530636497</c:v>
                </c:pt>
                <c:pt idx="18">
                  <c:v>58.368643292804101</c:v>
                </c:pt>
                <c:pt idx="19">
                  <c:v>58.4811849160631</c:v>
                </c:pt>
                <c:pt idx="20">
                  <c:v>58.481930437082802</c:v>
                </c:pt>
                <c:pt idx="21">
                  <c:v>58.519977229928202</c:v>
                </c:pt>
                <c:pt idx="22">
                  <c:v>58.511113874566703</c:v>
                </c:pt>
                <c:pt idx="23">
                  <c:v>58.516524867022902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126-C54F-AD34-E6D519FE23B3}"/>
            </c:ext>
          </c:extLst>
        </c:ser>
        <c:ser>
          <c:idx val="2"/>
          <c:order val="2"/>
          <c:tx>
            <c:strRef>
              <c:f>'pipeline_output (2)'!$T$2</c:f>
              <c:strCache>
                <c:ptCount val="1"/>
                <c:pt idx="0">
                  <c:v>MUL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'pipeline_output (2)'!$Q$3:$Q$26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(2)'!$T$3:$T$26</c:f>
              <c:numCache>
                <c:formatCode>General</c:formatCode>
                <c:ptCount val="24"/>
                <c:pt idx="0">
                  <c:v>0.93379403697502905</c:v>
                </c:pt>
                <c:pt idx="1">
                  <c:v>1.8677781679568</c:v>
                </c:pt>
                <c:pt idx="2">
                  <c:v>2.8014106224142399</c:v>
                </c:pt>
                <c:pt idx="3">
                  <c:v>3.7353966475215699</c:v>
                </c:pt>
                <c:pt idx="4">
                  <c:v>4.6671829794810096</c:v>
                </c:pt>
                <c:pt idx="5">
                  <c:v>5.6002734508520904</c:v>
                </c:pt>
                <c:pt idx="6">
                  <c:v>6.5320326279836696</c:v>
                </c:pt>
                <c:pt idx="7">
                  <c:v>7.4704207233045503</c:v>
                </c:pt>
                <c:pt idx="8">
                  <c:v>8.3964382784402307</c:v>
                </c:pt>
                <c:pt idx="9">
                  <c:v>9.3291102558757792</c:v>
                </c:pt>
                <c:pt idx="10">
                  <c:v>10.2673011663267</c:v>
                </c:pt>
                <c:pt idx="11">
                  <c:v>10.268852495712</c:v>
                </c:pt>
                <c:pt idx="12">
                  <c:v>10.2622195378386</c:v>
                </c:pt>
                <c:pt idx="13">
                  <c:v>10.263051776451</c:v>
                </c:pt>
                <c:pt idx="14">
                  <c:v>10.262678687277599</c:v>
                </c:pt>
                <c:pt idx="15">
                  <c:v>10.2795809758556</c:v>
                </c:pt>
                <c:pt idx="16">
                  <c:v>10.2798689112349</c:v>
                </c:pt>
                <c:pt idx="17">
                  <c:v>10.2635971094256</c:v>
                </c:pt>
                <c:pt idx="18">
                  <c:v>10.2660949008221</c:v>
                </c:pt>
                <c:pt idx="19">
                  <c:v>10.275206343162299</c:v>
                </c:pt>
                <c:pt idx="20">
                  <c:v>10.2639128550053</c:v>
                </c:pt>
                <c:pt idx="21">
                  <c:v>10.273307990751199</c:v>
                </c:pt>
                <c:pt idx="22">
                  <c:v>10.265319594088</c:v>
                </c:pt>
                <c:pt idx="23">
                  <c:v>10.268680102630301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126-C54F-AD34-E6D519FE23B3}"/>
            </c:ext>
          </c:extLst>
        </c:ser>
        <c:ser>
          <c:idx val="1"/>
          <c:order val="3"/>
          <c:tx>
            <c:strRef>
              <c:f>'pipeline_output (2)'!$S$2</c:f>
              <c:strCache>
                <c:ptCount val="1"/>
                <c:pt idx="0">
                  <c:v>DIV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chemeClr val="bg1">
                  <a:alpha val="70000"/>
                </a:schemeClr>
              </a:solidFill>
              <a:ln w="25400" cap="flat">
                <a:solidFill>
                  <a:srgbClr val="002060"/>
                </a:solidFill>
              </a:ln>
              <a:effectLst/>
            </c:spPr>
          </c:marker>
          <c:cat>
            <c:numRef>
              <c:f>'pipeline_output (2)'!$Q$3:$Q$26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(2)'!$S$3:$S$26</c:f>
              <c:numCache>
                <c:formatCode>General</c:formatCode>
                <c:ptCount val="24"/>
                <c:pt idx="0">
                  <c:v>1.0240142859135799</c:v>
                </c:pt>
                <c:pt idx="1">
                  <c:v>2.0482857541509598</c:v>
                </c:pt>
                <c:pt idx="2">
                  <c:v>3.07186286326503</c:v>
                </c:pt>
                <c:pt idx="3">
                  <c:v>4.0959588575561101</c:v>
                </c:pt>
                <c:pt idx="4">
                  <c:v>5.11938578797744</c:v>
                </c:pt>
                <c:pt idx="5">
                  <c:v>6.1409192598132902</c:v>
                </c:pt>
                <c:pt idx="6">
                  <c:v>7.1632291774423598</c:v>
                </c:pt>
                <c:pt idx="7">
                  <c:v>8.1916891546526092</c:v>
                </c:pt>
                <c:pt idx="8">
                  <c:v>9.2088133228615892</c:v>
                </c:pt>
                <c:pt idx="9">
                  <c:v>10.231635409667801</c:v>
                </c:pt>
                <c:pt idx="10">
                  <c:v>11.258719333928401</c:v>
                </c:pt>
                <c:pt idx="11">
                  <c:v>11.261966938446101</c:v>
                </c:pt>
                <c:pt idx="12">
                  <c:v>11.2568545356951</c:v>
                </c:pt>
                <c:pt idx="13">
                  <c:v>11.2597901454255</c:v>
                </c:pt>
                <c:pt idx="14">
                  <c:v>11.261517690018101</c:v>
                </c:pt>
                <c:pt idx="15">
                  <c:v>11.2770548271422</c:v>
                </c:pt>
                <c:pt idx="16">
                  <c:v>11.278649026567701</c:v>
                </c:pt>
                <c:pt idx="17">
                  <c:v>11.2635223059736</c:v>
                </c:pt>
                <c:pt idx="18">
                  <c:v>11.2657351243829</c:v>
                </c:pt>
                <c:pt idx="19">
                  <c:v>11.274040942714599</c:v>
                </c:pt>
                <c:pt idx="20">
                  <c:v>11.2633840336856</c:v>
                </c:pt>
                <c:pt idx="21">
                  <c:v>11.2705786971636</c:v>
                </c:pt>
                <c:pt idx="22">
                  <c:v>11.2688829730069</c:v>
                </c:pt>
                <c:pt idx="23">
                  <c:v>11.2754610783226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126-C54F-AD34-E6D519FE23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960319"/>
        <c:axId val="1700961999"/>
      </c:lineChart>
      <c:catAx>
        <c:axId val="17009603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/>
                  <a:t>#Tasklets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1999"/>
        <c:crosses val="autoZero"/>
        <c:auto val="1"/>
        <c:lblAlgn val="ctr"/>
        <c:lblOffset val="100"/>
        <c:noMultiLvlLbl val="0"/>
      </c:catAx>
      <c:valAx>
        <c:axId val="17009619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/>
                  <a:t>Arithmetic Throughput (MOPS)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0319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r"/>
      <c:layout>
        <c:manualLayout>
          <c:xMode val="edge"/>
          <c:yMode val="edge"/>
          <c:x val="0.71523722222222219"/>
          <c:y val="0.36161500000000002"/>
          <c:w val="0.22831833333333335"/>
          <c:h val="0.2316222222222222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/>
              <a:t>(d) DOUBLE</a:t>
            </a:r>
            <a:r>
              <a:rPr lang="en-US" sz="1400" dirty="0"/>
              <a:t> (1 DPU)</a:t>
            </a:r>
          </a:p>
        </c:rich>
      </c:tx>
      <c:layout>
        <c:manualLayout>
          <c:xMode val="edge"/>
          <c:yMode val="edge"/>
          <c:x val="0.18470472222222226"/>
          <c:y val="5.29166666666666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7268833333333333"/>
          <c:y val="4.2501111111111094E-2"/>
          <c:w val="0.78850611111111113"/>
          <c:h val="0.81472666666666671"/>
        </c:manualLayout>
      </c:layout>
      <c:lineChart>
        <c:grouping val="standard"/>
        <c:varyColors val="0"/>
        <c:ser>
          <c:idx val="0"/>
          <c:order val="0"/>
          <c:tx>
            <c:strRef>
              <c:f>'pipeline_output (2)'!$H$2</c:f>
              <c:strCache>
                <c:ptCount val="1"/>
                <c:pt idx="0">
                  <c:v>ADD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cat>
            <c:numRef>
              <c:f>'pipeline_output (2)'!$G$3:$G$26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(2)'!$H$3:$H$26</c:f>
              <c:numCache>
                <c:formatCode>General</c:formatCode>
                <c:ptCount val="24"/>
                <c:pt idx="0">
                  <c:v>0.302342609526634</c:v>
                </c:pt>
                <c:pt idx="1">
                  <c:v>0.60468422275349198</c:v>
                </c:pt>
                <c:pt idx="2">
                  <c:v>0.90680819731269602</c:v>
                </c:pt>
                <c:pt idx="3">
                  <c:v>1.2092787853226401</c:v>
                </c:pt>
                <c:pt idx="4">
                  <c:v>1.51104084321475</c:v>
                </c:pt>
                <c:pt idx="5">
                  <c:v>1.81313255571529</c:v>
                </c:pt>
                <c:pt idx="6">
                  <c:v>2.1151245151660101</c:v>
                </c:pt>
                <c:pt idx="7">
                  <c:v>2.4186372653042301</c:v>
                </c:pt>
                <c:pt idx="8">
                  <c:v>2.7184900964430101</c:v>
                </c:pt>
                <c:pt idx="9">
                  <c:v>3.02009216589861</c:v>
                </c:pt>
                <c:pt idx="10">
                  <c:v>3.3242898550724602</c:v>
                </c:pt>
                <c:pt idx="11">
                  <c:v>3.3244404184972098</c:v>
                </c:pt>
                <c:pt idx="12">
                  <c:v>3.3214317389927102</c:v>
                </c:pt>
                <c:pt idx="13">
                  <c:v>3.3221232529509699</c:v>
                </c:pt>
                <c:pt idx="14">
                  <c:v>3.32068041983351</c:v>
                </c:pt>
                <c:pt idx="15">
                  <c:v>3.32667035287932</c:v>
                </c:pt>
                <c:pt idx="16">
                  <c:v>3.3257056899223398</c:v>
                </c:pt>
                <c:pt idx="17">
                  <c:v>3.3206503741370401</c:v>
                </c:pt>
                <c:pt idx="18">
                  <c:v>3.32041002813741</c:v>
                </c:pt>
                <c:pt idx="19">
                  <c:v>3.3239887691332299</c:v>
                </c:pt>
                <c:pt idx="20">
                  <c:v>3.3198393458045299</c:v>
                </c:pt>
                <c:pt idx="21">
                  <c:v>3.3216421692853499</c:v>
                </c:pt>
                <c:pt idx="22">
                  <c:v>3.3190887468007499</c:v>
                </c:pt>
                <c:pt idx="23">
                  <c:v>3.3210109583834799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8EB-B444-99E4-A6197333686A}"/>
            </c:ext>
          </c:extLst>
        </c:ser>
        <c:ser>
          <c:idx val="3"/>
          <c:order val="1"/>
          <c:tx>
            <c:strRef>
              <c:f>'pipeline_output (2)'!$K$2</c:f>
              <c:strCache>
                <c:ptCount val="1"/>
                <c:pt idx="0">
                  <c:v>SUB</c:v>
                </c:pt>
              </c:strCache>
            </c:strRef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FFC000"/>
                </a:solidFill>
              </a:ln>
              <a:effectLst/>
            </c:spPr>
          </c:marker>
          <c:cat>
            <c:numRef>
              <c:f>'pipeline_output (2)'!$G$3:$G$26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(2)'!$K$3:$K$26</c:f>
              <c:numCache>
                <c:formatCode>General</c:formatCode>
                <c:ptCount val="24"/>
                <c:pt idx="0">
                  <c:v>0.28328954071786899</c:v>
                </c:pt>
                <c:pt idx="1">
                  <c:v>0.56661931993626702</c:v>
                </c:pt>
                <c:pt idx="2">
                  <c:v>0.84982598325826897</c:v>
                </c:pt>
                <c:pt idx="3">
                  <c:v>1.1332106465756799</c:v>
                </c:pt>
                <c:pt idx="4">
                  <c:v>1.4158903094883499</c:v>
                </c:pt>
                <c:pt idx="5">
                  <c:v>1.6988691228411199</c:v>
                </c:pt>
                <c:pt idx="6">
                  <c:v>1.9817785169665401</c:v>
                </c:pt>
                <c:pt idx="7">
                  <c:v>2.26622536185348</c:v>
                </c:pt>
                <c:pt idx="8">
                  <c:v>2.5475784227295701</c:v>
                </c:pt>
                <c:pt idx="9">
                  <c:v>2.8298154844977601</c:v>
                </c:pt>
                <c:pt idx="10">
                  <c:v>3.11493464607027</c:v>
                </c:pt>
                <c:pt idx="11">
                  <c:v>3.1147231557863999</c:v>
                </c:pt>
                <c:pt idx="12">
                  <c:v>3.1119763931757198</c:v>
                </c:pt>
                <c:pt idx="13">
                  <c:v>3.11208194830744</c:v>
                </c:pt>
                <c:pt idx="14">
                  <c:v>3.11173892030761</c:v>
                </c:pt>
                <c:pt idx="15">
                  <c:v>3.1169981824667401</c:v>
                </c:pt>
                <c:pt idx="16">
                  <c:v>3.1162306510091602</c:v>
                </c:pt>
                <c:pt idx="17">
                  <c:v>3.11110583647692</c:v>
                </c:pt>
                <c:pt idx="18">
                  <c:v>3.1112904593160202</c:v>
                </c:pt>
                <c:pt idx="19">
                  <c:v>3.1144324035336299</c:v>
                </c:pt>
                <c:pt idx="20">
                  <c:v>3.11160700659623</c:v>
                </c:pt>
                <c:pt idx="21">
                  <c:v>3.1126362302492598</c:v>
                </c:pt>
                <c:pt idx="22">
                  <c:v>3.1102884843554</c:v>
                </c:pt>
                <c:pt idx="23">
                  <c:v>3.1117125366705598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8EB-B444-99E4-A6197333686A}"/>
            </c:ext>
          </c:extLst>
        </c:ser>
        <c:ser>
          <c:idx val="2"/>
          <c:order val="2"/>
          <c:tx>
            <c:strRef>
              <c:f>'pipeline_output (2)'!$J$2</c:f>
              <c:strCache>
                <c:ptCount val="1"/>
                <c:pt idx="0">
                  <c:v>MUL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'pipeline_output (2)'!$G$3:$G$26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(2)'!$J$3:$J$26</c:f>
              <c:numCache>
                <c:formatCode>General</c:formatCode>
                <c:ptCount val="24"/>
                <c:pt idx="0">
                  <c:v>4.78322567864162E-2</c:v>
                </c:pt>
                <c:pt idx="1">
                  <c:v>9.5663765486644903E-2</c:v>
                </c:pt>
                <c:pt idx="2">
                  <c:v>0.143485549856124</c:v>
                </c:pt>
                <c:pt idx="3">
                  <c:v>0.19131805575828301</c:v>
                </c:pt>
                <c:pt idx="4">
                  <c:v>0.239068743363754</c:v>
                </c:pt>
                <c:pt idx="5">
                  <c:v>0.28683652733923098</c:v>
                </c:pt>
                <c:pt idx="6">
                  <c:v>0.33460513119746099</c:v>
                </c:pt>
                <c:pt idx="7">
                  <c:v>0.38263970198023001</c:v>
                </c:pt>
                <c:pt idx="8">
                  <c:v>0.43013561519087001</c:v>
                </c:pt>
                <c:pt idx="9">
                  <c:v>0.47785546692915998</c:v>
                </c:pt>
                <c:pt idx="10">
                  <c:v>0.52598241477903795</c:v>
                </c:pt>
                <c:pt idx="11">
                  <c:v>0.525808337249418</c:v>
                </c:pt>
                <c:pt idx="12">
                  <c:v>0.52541990459446897</c:v>
                </c:pt>
                <c:pt idx="13">
                  <c:v>0.52545300437541498</c:v>
                </c:pt>
                <c:pt idx="14">
                  <c:v>0.52531235910024499</c:v>
                </c:pt>
                <c:pt idx="15">
                  <c:v>0.52615057302852097</c:v>
                </c:pt>
                <c:pt idx="16">
                  <c:v>0.52599673797450497</c:v>
                </c:pt>
                <c:pt idx="17">
                  <c:v>0.52510115664829504</c:v>
                </c:pt>
                <c:pt idx="18">
                  <c:v>0.52516277113019605</c:v>
                </c:pt>
                <c:pt idx="19">
                  <c:v>0.52570063270015499</c:v>
                </c:pt>
                <c:pt idx="20">
                  <c:v>0.52533341349285001</c:v>
                </c:pt>
                <c:pt idx="21">
                  <c:v>0.52529581754709398</c:v>
                </c:pt>
                <c:pt idx="22">
                  <c:v>0.52490889223252601</c:v>
                </c:pt>
                <c:pt idx="23">
                  <c:v>0.52514248183830503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8EB-B444-99E4-A6197333686A}"/>
            </c:ext>
          </c:extLst>
        </c:ser>
        <c:ser>
          <c:idx val="1"/>
          <c:order val="3"/>
          <c:tx>
            <c:strRef>
              <c:f>'pipeline_output (2)'!$I$2</c:f>
              <c:strCache>
                <c:ptCount val="1"/>
                <c:pt idx="0">
                  <c:v>DIV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2060"/>
                </a:solidFill>
              </a:ln>
              <a:effectLst/>
            </c:spPr>
          </c:marker>
          <c:cat>
            <c:numRef>
              <c:f>'pipeline_output (2)'!$G$3:$G$26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(2)'!$I$3:$I$26</c:f>
              <c:numCache>
                <c:formatCode>General</c:formatCode>
                <c:ptCount val="24"/>
                <c:pt idx="0">
                  <c:v>1.48197849323421E-2</c:v>
                </c:pt>
                <c:pt idx="1">
                  <c:v>2.9636817326560701E-2</c:v>
                </c:pt>
                <c:pt idx="2">
                  <c:v>4.4454005445894701E-2</c:v>
                </c:pt>
                <c:pt idx="3">
                  <c:v>5.9279283353739103E-2</c:v>
                </c:pt>
                <c:pt idx="4">
                  <c:v>7.4078134934651998E-2</c:v>
                </c:pt>
                <c:pt idx="5">
                  <c:v>8.8875284544970207E-2</c:v>
                </c:pt>
                <c:pt idx="6">
                  <c:v>0.103666032997856</c:v>
                </c:pt>
                <c:pt idx="7">
                  <c:v>0.1185715901124</c:v>
                </c:pt>
                <c:pt idx="8">
                  <c:v>0.133263712122587</c:v>
                </c:pt>
                <c:pt idx="9">
                  <c:v>0.148059142713061</c:v>
                </c:pt>
                <c:pt idx="10">
                  <c:v>0.162957555736125</c:v>
                </c:pt>
                <c:pt idx="11">
                  <c:v>0.162938021665778</c:v>
                </c:pt>
                <c:pt idx="12">
                  <c:v>0.162799969835559</c:v>
                </c:pt>
                <c:pt idx="13">
                  <c:v>0.16279058214013201</c:v>
                </c:pt>
                <c:pt idx="14">
                  <c:v>0.16277469773713099</c:v>
                </c:pt>
                <c:pt idx="15">
                  <c:v>0.16301980659805301</c:v>
                </c:pt>
                <c:pt idx="16">
                  <c:v>0.16298071329286201</c:v>
                </c:pt>
                <c:pt idx="17">
                  <c:v>0.16270253495650899</c:v>
                </c:pt>
                <c:pt idx="18">
                  <c:v>0.16270181365181899</c:v>
                </c:pt>
                <c:pt idx="19">
                  <c:v>0.162862100335041</c:v>
                </c:pt>
                <c:pt idx="20">
                  <c:v>0.16275592925691301</c:v>
                </c:pt>
                <c:pt idx="21">
                  <c:v>0.16274799004891199</c:v>
                </c:pt>
                <c:pt idx="22">
                  <c:v>0.16264557158368201</c:v>
                </c:pt>
                <c:pt idx="23">
                  <c:v>0.16270325626759399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8EB-B444-99E4-A619733368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960319"/>
        <c:axId val="1700961999"/>
      </c:lineChart>
      <c:catAx>
        <c:axId val="17009603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#Tasklets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1999"/>
        <c:crosses val="autoZero"/>
        <c:auto val="1"/>
        <c:lblAlgn val="ctr"/>
        <c:lblOffset val="100"/>
        <c:noMultiLvlLbl val="0"/>
      </c:catAx>
      <c:valAx>
        <c:axId val="1700961999"/>
        <c:scaling>
          <c:orientation val="minMax"/>
          <c:max val="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Arithmetic Throughput (MOPS)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0319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r"/>
      <c:layout>
        <c:manualLayout>
          <c:xMode val="edge"/>
          <c:yMode val="edge"/>
          <c:x val="0.7105206767761959"/>
          <c:y val="0.49892691629650016"/>
          <c:w val="0.22831833333333335"/>
          <c:h val="0.2316222222222222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/>
              <a:t>(c) FLOAT</a:t>
            </a:r>
            <a:r>
              <a:rPr lang="en-US" sz="1400" dirty="0"/>
              <a:t> (1 DPU)</a:t>
            </a:r>
          </a:p>
        </c:rich>
      </c:tx>
      <c:layout>
        <c:manualLayout>
          <c:xMode val="edge"/>
          <c:yMode val="edge"/>
          <c:x val="0.17890166666666665"/>
          <c:y val="5.29166666666666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6916055555555556"/>
          <c:y val="4.2501111111111094E-2"/>
          <c:w val="0.79203388888888893"/>
          <c:h val="0.81472666666666671"/>
        </c:manualLayout>
      </c:layout>
      <c:lineChart>
        <c:grouping val="standard"/>
        <c:varyColors val="0"/>
        <c:ser>
          <c:idx val="0"/>
          <c:order val="0"/>
          <c:tx>
            <c:strRef>
              <c:f>'pipeline_output (2)'!$M$2</c:f>
              <c:strCache>
                <c:ptCount val="1"/>
                <c:pt idx="0">
                  <c:v>ADD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cat>
            <c:numRef>
              <c:f>'pipeline_output (2)'!$L$3:$L$26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(2)'!$M$3:$M$26</c:f>
              <c:numCache>
                <c:formatCode>General</c:formatCode>
                <c:ptCount val="24"/>
                <c:pt idx="0">
                  <c:v>0.44709293401326899</c:v>
                </c:pt>
                <c:pt idx="1">
                  <c:v>0.89417061773032702</c:v>
                </c:pt>
                <c:pt idx="2">
                  <c:v>1.3411056216563799</c:v>
                </c:pt>
                <c:pt idx="3">
                  <c:v>1.7883848080540301</c:v>
                </c:pt>
                <c:pt idx="4">
                  <c:v>2.2348303180508902</c:v>
                </c:pt>
                <c:pt idx="5">
                  <c:v>2.6814861359734001</c:v>
                </c:pt>
                <c:pt idx="6">
                  <c:v>3.1278101163335701</c:v>
                </c:pt>
                <c:pt idx="7">
                  <c:v>3.57666504239352</c:v>
                </c:pt>
                <c:pt idx="8">
                  <c:v>4.0206267110869103</c:v>
                </c:pt>
                <c:pt idx="9">
                  <c:v>4.4664403842338896</c:v>
                </c:pt>
                <c:pt idx="10">
                  <c:v>4.9156586485078204</c:v>
                </c:pt>
                <c:pt idx="11">
                  <c:v>4.9161920173177798</c:v>
                </c:pt>
                <c:pt idx="12">
                  <c:v>4.9122964819008699</c:v>
                </c:pt>
                <c:pt idx="13">
                  <c:v>4.9120334926948797</c:v>
                </c:pt>
                <c:pt idx="14">
                  <c:v>4.9123293575316902</c:v>
                </c:pt>
                <c:pt idx="15">
                  <c:v>4.9200409688818798</c:v>
                </c:pt>
                <c:pt idx="16">
                  <c:v>4.9187946727139398</c:v>
                </c:pt>
                <c:pt idx="17">
                  <c:v>4.9109752458487703</c:v>
                </c:pt>
                <c:pt idx="18">
                  <c:v>4.9116850753679397</c:v>
                </c:pt>
                <c:pt idx="19">
                  <c:v>4.9166332863999997</c:v>
                </c:pt>
                <c:pt idx="20">
                  <c:v>4.9106992564404104</c:v>
                </c:pt>
                <c:pt idx="21">
                  <c:v>4.9134671254334403</c:v>
                </c:pt>
                <c:pt idx="22">
                  <c:v>4.9107978205251701</c:v>
                </c:pt>
                <c:pt idx="23">
                  <c:v>4.9129146173967202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5BA-0B4E-BD0E-FB4AC8023DFB}"/>
            </c:ext>
          </c:extLst>
        </c:ser>
        <c:ser>
          <c:idx val="3"/>
          <c:order val="1"/>
          <c:tx>
            <c:strRef>
              <c:f>'pipeline_output (2)'!$P$2</c:f>
              <c:strCache>
                <c:ptCount val="1"/>
                <c:pt idx="0">
                  <c:v>SUB</c:v>
                </c:pt>
              </c:strCache>
            </c:strRef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FFC000"/>
                </a:solidFill>
              </a:ln>
              <a:effectLst/>
            </c:spPr>
          </c:marker>
          <c:cat>
            <c:numRef>
              <c:f>'pipeline_output (2)'!$L$3:$L$26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(2)'!$P$3:$P$26</c:f>
              <c:numCache>
                <c:formatCode>General</c:formatCode>
                <c:ptCount val="24"/>
                <c:pt idx="0">
                  <c:v>0.41766570273939702</c:v>
                </c:pt>
                <c:pt idx="1">
                  <c:v>0.83533045483203505</c:v>
                </c:pt>
                <c:pt idx="2">
                  <c:v>1.2528473990728199</c:v>
                </c:pt>
                <c:pt idx="3">
                  <c:v>1.6706723174900799</c:v>
                </c:pt>
                <c:pt idx="4">
                  <c:v>2.0874780303848999</c:v>
                </c:pt>
                <c:pt idx="5">
                  <c:v>2.5046687641185499</c:v>
                </c:pt>
                <c:pt idx="6">
                  <c:v>2.9220105255614999</c:v>
                </c:pt>
                <c:pt idx="7">
                  <c:v>3.3408731748170202</c:v>
                </c:pt>
                <c:pt idx="8">
                  <c:v>3.7553026791460802</c:v>
                </c:pt>
                <c:pt idx="9">
                  <c:v>4.1728911073462998</c:v>
                </c:pt>
                <c:pt idx="10">
                  <c:v>4.5924683846844898</c:v>
                </c:pt>
                <c:pt idx="11">
                  <c:v>4.5926522889328796</c:v>
                </c:pt>
                <c:pt idx="12">
                  <c:v>4.5893844374277002</c:v>
                </c:pt>
                <c:pt idx="13">
                  <c:v>4.5890458577477</c:v>
                </c:pt>
                <c:pt idx="14">
                  <c:v>4.5881738147686004</c:v>
                </c:pt>
                <c:pt idx="15">
                  <c:v>4.5955794975438096</c:v>
                </c:pt>
                <c:pt idx="16">
                  <c:v>4.5949868536371596</c:v>
                </c:pt>
                <c:pt idx="17">
                  <c:v>4.5873537084280596</c:v>
                </c:pt>
                <c:pt idx="18">
                  <c:v>4.5883975310278</c:v>
                </c:pt>
                <c:pt idx="19">
                  <c:v>4.5926522889328796</c:v>
                </c:pt>
                <c:pt idx="20">
                  <c:v>4.5880476254769302</c:v>
                </c:pt>
                <c:pt idx="21">
                  <c:v>4.5898321279344403</c:v>
                </c:pt>
                <c:pt idx="22">
                  <c:v>4.58732503868585</c:v>
                </c:pt>
                <c:pt idx="23">
                  <c:v>4.58899421439137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5BA-0B4E-BD0E-FB4AC8023DFB}"/>
            </c:ext>
          </c:extLst>
        </c:ser>
        <c:ser>
          <c:idx val="2"/>
          <c:order val="2"/>
          <c:tx>
            <c:strRef>
              <c:f>'pipeline_output (2)'!$O$2</c:f>
              <c:strCache>
                <c:ptCount val="1"/>
                <c:pt idx="0">
                  <c:v>MUL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'pipeline_output (2)'!$L$3:$L$26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(2)'!$O$3:$O$26</c:f>
              <c:numCache>
                <c:formatCode>General</c:formatCode>
                <c:ptCount val="24"/>
                <c:pt idx="0">
                  <c:v>0.17352813791407701</c:v>
                </c:pt>
                <c:pt idx="1">
                  <c:v>0.34709238102443801</c:v>
                </c:pt>
                <c:pt idx="2">
                  <c:v>0.52051574801474398</c:v>
                </c:pt>
                <c:pt idx="3">
                  <c:v>0.69407842106357998</c:v>
                </c:pt>
                <c:pt idx="4">
                  <c:v>0.86731056909032</c:v>
                </c:pt>
                <c:pt idx="5">
                  <c:v>1.0406905391150401</c:v>
                </c:pt>
                <c:pt idx="6">
                  <c:v>1.21381427068932</c:v>
                </c:pt>
                <c:pt idx="7">
                  <c:v>1.38821722667937</c:v>
                </c:pt>
                <c:pt idx="8">
                  <c:v>1.5603411477598299</c:v>
                </c:pt>
                <c:pt idx="9">
                  <c:v>1.7335764423576501</c:v>
                </c:pt>
                <c:pt idx="10">
                  <c:v>1.9080679206829501</c:v>
                </c:pt>
                <c:pt idx="11">
                  <c:v>1.90801832105517</c:v>
                </c:pt>
                <c:pt idx="12">
                  <c:v>1.90654143462721</c:v>
                </c:pt>
                <c:pt idx="13">
                  <c:v>1.9063730761039499</c:v>
                </c:pt>
                <c:pt idx="14">
                  <c:v>1.9056801482996899</c:v>
                </c:pt>
                <c:pt idx="15">
                  <c:v>1.9093186831481199</c:v>
                </c:pt>
                <c:pt idx="16">
                  <c:v>1.9084350380905299</c:v>
                </c:pt>
                <c:pt idx="17">
                  <c:v>1.90529430698466</c:v>
                </c:pt>
                <c:pt idx="18">
                  <c:v>1.9053437650882299</c:v>
                </c:pt>
                <c:pt idx="19">
                  <c:v>1.9075422957977</c:v>
                </c:pt>
                <c:pt idx="20">
                  <c:v>1.9056801482996899</c:v>
                </c:pt>
                <c:pt idx="21">
                  <c:v>1.9060562465916999</c:v>
                </c:pt>
                <c:pt idx="22">
                  <c:v>1.9046417005729399</c:v>
                </c:pt>
                <c:pt idx="23">
                  <c:v>1.90584838445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5BA-0B4E-BD0E-FB4AC8023DFB}"/>
            </c:ext>
          </c:extLst>
        </c:ser>
        <c:ser>
          <c:idx val="1"/>
          <c:order val="3"/>
          <c:tx>
            <c:strRef>
              <c:f>'pipeline_output (2)'!$N$2</c:f>
              <c:strCache>
                <c:ptCount val="1"/>
                <c:pt idx="0">
                  <c:v>DIV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2060"/>
                </a:solidFill>
              </a:ln>
              <a:effectLst/>
            </c:spPr>
          </c:marker>
          <c:cat>
            <c:numRef>
              <c:f>'pipeline_output (2)'!$L$3:$L$26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(2)'!$N$3:$N$26</c:f>
              <c:numCache>
                <c:formatCode>General</c:formatCode>
                <c:ptCount val="24"/>
                <c:pt idx="0">
                  <c:v>3.0772460863805199E-2</c:v>
                </c:pt>
                <c:pt idx="1">
                  <c:v>6.15470891875484E-2</c:v>
                </c:pt>
                <c:pt idx="2">
                  <c:v>9.2308868655364903E-2</c:v>
                </c:pt>
                <c:pt idx="3">
                  <c:v>0.12309417837509599</c:v>
                </c:pt>
                <c:pt idx="4">
                  <c:v>0.153811361874227</c:v>
                </c:pt>
                <c:pt idx="5">
                  <c:v>0.184573170118387</c:v>
                </c:pt>
                <c:pt idx="6">
                  <c:v>0.21528682297868801</c:v>
                </c:pt>
                <c:pt idx="7">
                  <c:v>0.24620074329491601</c:v>
                </c:pt>
                <c:pt idx="8">
                  <c:v>0.27673588803933102</c:v>
                </c:pt>
                <c:pt idx="9">
                  <c:v>0.30745392399973098</c:v>
                </c:pt>
                <c:pt idx="10">
                  <c:v>0.33839066894103498</c:v>
                </c:pt>
                <c:pt idx="11">
                  <c:v>0.338353231858537</c:v>
                </c:pt>
                <c:pt idx="12">
                  <c:v>0.33807583182873302</c:v>
                </c:pt>
                <c:pt idx="13">
                  <c:v>0.33805403314204602</c:v>
                </c:pt>
                <c:pt idx="14">
                  <c:v>0.33799799228225902</c:v>
                </c:pt>
                <c:pt idx="15">
                  <c:v>0.33852176399509198</c:v>
                </c:pt>
                <c:pt idx="16">
                  <c:v>0.33845932511320298</c:v>
                </c:pt>
                <c:pt idx="17">
                  <c:v>0.33788907711570998</c:v>
                </c:pt>
                <c:pt idx="18">
                  <c:v>0.33786108170310702</c:v>
                </c:pt>
                <c:pt idx="19">
                  <c:v>0.33820979974749499</c:v>
                </c:pt>
                <c:pt idx="20">
                  <c:v>0.33795130575711801</c:v>
                </c:pt>
                <c:pt idx="21">
                  <c:v>0.337957529881945</c:v>
                </c:pt>
                <c:pt idx="22">
                  <c:v>0.33774603817341797</c:v>
                </c:pt>
                <c:pt idx="23">
                  <c:v>0.33786730250499403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5BA-0B4E-BD0E-FB4AC8023D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960319"/>
        <c:axId val="1700961999"/>
      </c:lineChart>
      <c:catAx>
        <c:axId val="17009603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#Tasklets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1999"/>
        <c:crosses val="autoZero"/>
        <c:auto val="1"/>
        <c:lblAlgn val="ctr"/>
        <c:lblOffset val="100"/>
        <c:noMultiLvlLbl val="0"/>
      </c:catAx>
      <c:valAx>
        <c:axId val="17009619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Arithmetic Throughput (MOPS)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0319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r"/>
      <c:layout>
        <c:manualLayout>
          <c:xMode val="edge"/>
          <c:yMode val="edge"/>
          <c:x val="0.71523712011741347"/>
          <c:y val="0.30148991331028591"/>
          <c:w val="0.22831833333333335"/>
          <c:h val="0.2316222222222222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949567901234568"/>
          <c:y val="7.2466666666666665E-2"/>
          <c:w val="0.84894567901234563"/>
          <c:h val="0.58538282828282828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'2021-06-09'!$F$2</c:f>
              <c:strCache>
                <c:ptCount val="1"/>
                <c:pt idx="0">
                  <c:v>CPU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'2021-06-09'!$F$3:$F$23</c:f>
              <c:numCache>
                <c:formatCode>0.00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 formatCode="0.0">
                  <c:v>1</c:v>
                </c:pt>
                <c:pt idx="5" formatCode="0.0">
                  <c:v>1</c:v>
                </c:pt>
                <c:pt idx="6">
                  <c:v>1</c:v>
                </c:pt>
                <c:pt idx="7" formatCode="0.0">
                  <c:v>1</c:v>
                </c:pt>
                <c:pt idx="8" formatCode="0.0">
                  <c:v>1</c:v>
                </c:pt>
                <c:pt idx="9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8" formatCode="0.0">
                  <c:v>1</c:v>
                </c:pt>
                <c:pt idx="19" formatCode="0.0">
                  <c:v>1</c:v>
                </c:pt>
                <c:pt idx="20" formatCode="0.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54-C944-B59C-21B120ECDAA8}"/>
            </c:ext>
          </c:extLst>
        </c:ser>
        <c:ser>
          <c:idx val="0"/>
          <c:order val="1"/>
          <c:tx>
            <c:strRef>
              <c:f>'2021-06-09'!$E$2</c:f>
              <c:strCache>
                <c:ptCount val="1"/>
                <c:pt idx="0">
                  <c:v>GPU</c:v>
                </c:pt>
              </c:strCache>
            </c:strRef>
          </c:tx>
          <c:spPr>
            <a:pattFill prst="wdUpDiag">
              <a:fgClr>
                <a:schemeClr val="accent6">
                  <a:lumMod val="60000"/>
                  <a:lumOff val="40000"/>
                </a:schemeClr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solidFill>
                <a:schemeClr val="accent6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'2021-06-09'!$E$3:$E$23</c:f>
              <c:numCache>
                <c:formatCode>0.0</c:formatCode>
                <c:ptCount val="21"/>
                <c:pt idx="0">
                  <c:v>93.4</c:v>
                </c:pt>
                <c:pt idx="1">
                  <c:v>410.1</c:v>
                </c:pt>
                <c:pt idx="2">
                  <c:v>439.4</c:v>
                </c:pt>
                <c:pt idx="3">
                  <c:v>0.4</c:v>
                </c:pt>
                <c:pt idx="4">
                  <c:v>71.099999999999994</c:v>
                </c:pt>
                <c:pt idx="5">
                  <c:v>71.099999999999994</c:v>
                </c:pt>
                <c:pt idx="6">
                  <c:v>26.1</c:v>
                </c:pt>
                <c:pt idx="7">
                  <c:v>57.6</c:v>
                </c:pt>
                <c:pt idx="8">
                  <c:v>57.6</c:v>
                </c:pt>
                <c:pt idx="9">
                  <c:v>51.3</c:v>
                </c:pt>
                <c:pt idx="11">
                  <c:v>447.2</c:v>
                </c:pt>
                <c:pt idx="12">
                  <c:v>30.7</c:v>
                </c:pt>
                <c:pt idx="13">
                  <c:v>1552.7</c:v>
                </c:pt>
                <c:pt idx="14">
                  <c:v>1.6</c:v>
                </c:pt>
                <c:pt idx="15">
                  <c:v>305</c:v>
                </c:pt>
                <c:pt idx="16">
                  <c:v>68.8</c:v>
                </c:pt>
                <c:pt idx="18">
                  <c:v>52.233589665378666</c:v>
                </c:pt>
                <c:pt idx="19">
                  <c:v>94.577826795981181</c:v>
                </c:pt>
                <c:pt idx="20">
                  <c:v>65.638241188110143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54-C944-B59C-21B120ECDAA8}"/>
            </c:ext>
          </c:extLst>
        </c:ser>
        <c:ser>
          <c:idx val="2"/>
          <c:order val="2"/>
          <c:tx>
            <c:strRef>
              <c:f>'2021-06-09'!$C$2</c:f>
              <c:strCache>
                <c:ptCount val="1"/>
                <c:pt idx="0">
                  <c:v>640 DPUs</c:v>
                </c:pt>
              </c:strCache>
            </c:strRef>
          </c:tx>
          <c:spPr>
            <a:solidFill>
              <a:srgbClr val="FFFD78"/>
            </a:solidFill>
            <a:ln>
              <a:solidFill>
                <a:schemeClr val="accent4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'2021-06-09'!$C$3:$C$23</c:f>
              <c:numCache>
                <c:formatCode>0.0</c:formatCode>
                <c:ptCount val="21"/>
                <c:pt idx="0">
                  <c:v>38.6</c:v>
                </c:pt>
                <c:pt idx="1">
                  <c:v>167</c:v>
                </c:pt>
                <c:pt idx="2">
                  <c:v>234.4</c:v>
                </c:pt>
                <c:pt idx="3">
                  <c:v>4.4000000000000004</c:v>
                </c:pt>
                <c:pt idx="4">
                  <c:v>134.4</c:v>
                </c:pt>
                <c:pt idx="5">
                  <c:v>33.6</c:v>
                </c:pt>
                <c:pt idx="6">
                  <c:v>9.1</c:v>
                </c:pt>
                <c:pt idx="7">
                  <c:v>13.5</c:v>
                </c:pt>
                <c:pt idx="8">
                  <c:v>16</c:v>
                </c:pt>
                <c:pt idx="9">
                  <c:v>36.6</c:v>
                </c:pt>
                <c:pt idx="11">
                  <c:v>25.2</c:v>
                </c:pt>
                <c:pt idx="12">
                  <c:v>0.4</c:v>
                </c:pt>
                <c:pt idx="13">
                  <c:v>20.100000000000001</c:v>
                </c:pt>
                <c:pt idx="14" formatCode="0.0000">
                  <c:v>3.6799999999999999E-2</c:v>
                </c:pt>
                <c:pt idx="15">
                  <c:v>5.6</c:v>
                </c:pt>
                <c:pt idx="16">
                  <c:v>0.1</c:v>
                </c:pt>
                <c:pt idx="18">
                  <c:v>34.154102972882662</c:v>
                </c:pt>
                <c:pt idx="19">
                  <c:v>1.2689623569961614</c:v>
                </c:pt>
                <c:pt idx="20">
                  <c:v>10.100450522505204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154-C944-B59C-21B120ECDAA8}"/>
            </c:ext>
          </c:extLst>
        </c:ser>
        <c:ser>
          <c:idx val="1"/>
          <c:order val="3"/>
          <c:tx>
            <c:strRef>
              <c:f>'2021-06-09'!$D$2</c:f>
              <c:strCache>
                <c:ptCount val="1"/>
                <c:pt idx="0">
                  <c:v>2556 DPUs</c:v>
                </c:pt>
              </c:strCache>
            </c:strRef>
          </c:tx>
          <c:spPr>
            <a:pattFill prst="wdDnDiag">
              <a:fgClr>
                <a:schemeClr val="accent2"/>
              </a:fgClr>
              <a:bgClr>
                <a:schemeClr val="accent2">
                  <a:lumMod val="40000"/>
                  <a:lumOff val="60000"/>
                </a:schemeClr>
              </a:bgClr>
            </a:pattFill>
            <a:ln>
              <a:solidFill>
                <a:schemeClr val="accent2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'2021-06-09'!$D$3:$D$23</c:f>
              <c:numCache>
                <c:formatCode>0.0</c:formatCode>
                <c:ptCount val="21"/>
                <c:pt idx="0">
                  <c:v>149.1</c:v>
                </c:pt>
                <c:pt idx="1">
                  <c:v>498.2</c:v>
                </c:pt>
                <c:pt idx="2">
                  <c:v>629.5</c:v>
                </c:pt>
                <c:pt idx="3">
                  <c:v>23</c:v>
                </c:pt>
                <c:pt idx="4">
                  <c:v>496.6</c:v>
                </c:pt>
                <c:pt idx="5">
                  <c:v>167.1</c:v>
                </c:pt>
                <c:pt idx="6">
                  <c:v>45.3</c:v>
                </c:pt>
                <c:pt idx="7">
                  <c:v>61.3</c:v>
                </c:pt>
                <c:pt idx="8">
                  <c:v>70.2</c:v>
                </c:pt>
                <c:pt idx="9">
                  <c:v>96.3</c:v>
                </c:pt>
                <c:pt idx="11">
                  <c:v>46.3</c:v>
                </c:pt>
                <c:pt idx="12">
                  <c:v>0.9</c:v>
                </c:pt>
                <c:pt idx="13">
                  <c:v>86.6</c:v>
                </c:pt>
                <c:pt idx="14" formatCode="0.0000">
                  <c:v>1.9E-3</c:v>
                </c:pt>
                <c:pt idx="15">
                  <c:v>5.8</c:v>
                </c:pt>
                <c:pt idx="16">
                  <c:v>0.1</c:v>
                </c:pt>
                <c:pt idx="18">
                  <c:v>132.55954898885241</c:v>
                </c:pt>
                <c:pt idx="19">
                  <c:v>1.2586949733620922</c:v>
                </c:pt>
                <c:pt idx="20">
                  <c:v>23.226702722854029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154-C944-B59C-21B120ECDA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925439"/>
        <c:axId val="41607039"/>
      </c:barChart>
      <c:catAx>
        <c:axId val="4192543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1607039"/>
        <c:crossesAt val="1.0000000000000003E-4"/>
        <c:auto val="1"/>
        <c:lblAlgn val="ctr"/>
        <c:lblOffset val="100"/>
        <c:noMultiLvlLbl val="0"/>
      </c:catAx>
      <c:valAx>
        <c:axId val="41607039"/>
        <c:scaling>
          <c:logBase val="2"/>
          <c:orientation val="minMax"/>
          <c:max val="204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Speedup over CPU (log scale)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.00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1925439"/>
        <c:crosses val="autoZero"/>
        <c:crossBetween val="between"/>
        <c:majorUnit val="4"/>
        <c:minorUnit val="4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12842992551563362"/>
          <c:y val="9.4994949494949521E-3"/>
          <c:w val="0.52368132716049387"/>
          <c:h val="6.4185101010101012E-2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CH"/>
    </a:p>
  </c:txPr>
  <c:externalData r:id="rId3">
    <c:autoUpdate val="0"/>
  </c:externalData>
  <c:userShapes r:id="rId4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/>
              <a:t>(</a:t>
            </a:r>
            <a:r>
              <a:rPr lang="en-US" sz="1400" b="1" dirty="0"/>
              <a:t>b) INT64</a:t>
            </a:r>
            <a:r>
              <a:rPr lang="en-US" sz="1400" dirty="0"/>
              <a:t> (1 DPU)</a:t>
            </a:r>
          </a:p>
        </c:rich>
      </c:tx>
      <c:layout>
        <c:manualLayout>
          <c:xMode val="edge"/>
          <c:yMode val="edge"/>
          <c:x val="0.18885888888888888"/>
          <c:y val="5.64444444444444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762161111111111"/>
          <c:y val="4.2501111111111094E-2"/>
          <c:w val="0.78497833333333333"/>
          <c:h val="0.81472666666666671"/>
        </c:manualLayout>
      </c:layout>
      <c:lineChart>
        <c:grouping val="standard"/>
        <c:varyColors val="0"/>
        <c:ser>
          <c:idx val="0"/>
          <c:order val="0"/>
          <c:tx>
            <c:strRef>
              <c:f>'pipeline_output (2)'!$W$2</c:f>
              <c:strCache>
                <c:ptCount val="1"/>
                <c:pt idx="0">
                  <c:v>ADD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cat>
            <c:numRef>
              <c:f>'pipeline_output (2)'!$V$3:$V$26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(2)'!$W$3:$W$26</c:f>
              <c:numCache>
                <c:formatCode>General</c:formatCode>
                <c:ptCount val="24"/>
                <c:pt idx="0">
                  <c:v>4.53164481937708</c:v>
                </c:pt>
                <c:pt idx="1">
                  <c:v>9.0630434406817706</c:v>
                </c:pt>
                <c:pt idx="2">
                  <c:v>13.5935580890577</c:v>
                </c:pt>
                <c:pt idx="3">
                  <c:v>18.124251822294202</c:v>
                </c:pt>
                <c:pt idx="4">
                  <c:v>22.647849080822201</c:v>
                </c:pt>
                <c:pt idx="5">
                  <c:v>27.171818430852799</c:v>
                </c:pt>
                <c:pt idx="6">
                  <c:v>31.695722391591602</c:v>
                </c:pt>
                <c:pt idx="7">
                  <c:v>36.245281714483198</c:v>
                </c:pt>
                <c:pt idx="8">
                  <c:v>40.736675724154999</c:v>
                </c:pt>
                <c:pt idx="9">
                  <c:v>45.255984985436697</c:v>
                </c:pt>
                <c:pt idx="10">
                  <c:v>49.809868282652801</c:v>
                </c:pt>
                <c:pt idx="11">
                  <c:v>49.856422280697203</c:v>
                </c:pt>
                <c:pt idx="12">
                  <c:v>49.847551368560502</c:v>
                </c:pt>
                <c:pt idx="13">
                  <c:v>49.895803876356801</c:v>
                </c:pt>
                <c:pt idx="14">
                  <c:v>49.927503404442298</c:v>
                </c:pt>
                <c:pt idx="15">
                  <c:v>50.033346330131302</c:v>
                </c:pt>
                <c:pt idx="16">
                  <c:v>50.064264774691303</c:v>
                </c:pt>
                <c:pt idx="17">
                  <c:v>49.976795616223399</c:v>
                </c:pt>
                <c:pt idx="18">
                  <c:v>50.010778842943601</c:v>
                </c:pt>
                <c:pt idx="19">
                  <c:v>50.110132579636499</c:v>
                </c:pt>
                <c:pt idx="20">
                  <c:v>50.056412102960202</c:v>
                </c:pt>
                <c:pt idx="21">
                  <c:v>50.097956776708699</c:v>
                </c:pt>
                <c:pt idx="22">
                  <c:v>50.118754984540999</c:v>
                </c:pt>
                <c:pt idx="23">
                  <c:v>50.160608922535602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AFF-9248-85A7-98461A3038CA}"/>
            </c:ext>
          </c:extLst>
        </c:ser>
        <c:ser>
          <c:idx val="3"/>
          <c:order val="1"/>
          <c:tx>
            <c:strRef>
              <c:f>'pipeline_output (2)'!$Z$2</c:f>
              <c:strCache>
                <c:ptCount val="1"/>
                <c:pt idx="0">
                  <c:v>SUB</c:v>
                </c:pt>
              </c:strCache>
            </c:strRef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FFC000"/>
                </a:solidFill>
              </a:ln>
              <a:effectLst/>
            </c:spPr>
          </c:marker>
          <c:cat>
            <c:numRef>
              <c:f>'pipeline_output (2)'!$V$3:$V$26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(2)'!$Z$3:$Z$26</c:f>
              <c:numCache>
                <c:formatCode>General</c:formatCode>
                <c:ptCount val="24"/>
                <c:pt idx="0">
                  <c:v>4.5319973672544203</c:v>
                </c:pt>
                <c:pt idx="1">
                  <c:v>9.0630210597020806</c:v>
                </c:pt>
                <c:pt idx="2">
                  <c:v>13.593155302048199</c:v>
                </c:pt>
                <c:pt idx="3">
                  <c:v>18.1258630737773</c:v>
                </c:pt>
                <c:pt idx="4">
                  <c:v>22.647569562292801</c:v>
                </c:pt>
                <c:pt idx="5">
                  <c:v>27.1730255218012</c:v>
                </c:pt>
                <c:pt idx="6">
                  <c:v>31.695174927239499</c:v>
                </c:pt>
                <c:pt idx="7">
                  <c:v>36.238839572245297</c:v>
                </c:pt>
                <c:pt idx="8">
                  <c:v>40.736449639644903</c:v>
                </c:pt>
                <c:pt idx="9">
                  <c:v>45.2517440957212</c:v>
                </c:pt>
                <c:pt idx="10">
                  <c:v>49.802771030383603</c:v>
                </c:pt>
                <c:pt idx="11">
                  <c:v>49.8506659856941</c:v>
                </c:pt>
                <c:pt idx="12">
                  <c:v>49.858792906225098</c:v>
                </c:pt>
                <c:pt idx="13">
                  <c:v>49.882918369066701</c:v>
                </c:pt>
                <c:pt idx="14">
                  <c:v>49.927435482335</c:v>
                </c:pt>
                <c:pt idx="15">
                  <c:v>50.037507515819001</c:v>
                </c:pt>
                <c:pt idx="16">
                  <c:v>50.054637057727597</c:v>
                </c:pt>
                <c:pt idx="17">
                  <c:v>49.979722212008397</c:v>
                </c:pt>
                <c:pt idx="18">
                  <c:v>50.023457764438199</c:v>
                </c:pt>
                <c:pt idx="19">
                  <c:v>50.1058224896341</c:v>
                </c:pt>
                <c:pt idx="20">
                  <c:v>50.020185169284197</c:v>
                </c:pt>
                <c:pt idx="21">
                  <c:v>50.104180745607003</c:v>
                </c:pt>
                <c:pt idx="22">
                  <c:v>50.120260788100097</c:v>
                </c:pt>
                <c:pt idx="23">
                  <c:v>50.166094156017202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AFF-9248-85A7-98461A3038CA}"/>
            </c:ext>
          </c:extLst>
        </c:ser>
        <c:ser>
          <c:idx val="2"/>
          <c:order val="2"/>
          <c:tx>
            <c:strRef>
              <c:f>'pipeline_output (2)'!$Y$2</c:f>
              <c:strCache>
                <c:ptCount val="1"/>
                <c:pt idx="0">
                  <c:v>MUL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'pipeline_output (2)'!$V$3:$V$26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(2)'!$Y$3:$Y$26</c:f>
              <c:numCache>
                <c:formatCode>General</c:formatCode>
                <c:ptCount val="24"/>
                <c:pt idx="0">
                  <c:v>0.23352099770934001</c:v>
                </c:pt>
                <c:pt idx="1">
                  <c:v>0.46703902367635702</c:v>
                </c:pt>
                <c:pt idx="2">
                  <c:v>0.70044221186089695</c:v>
                </c:pt>
                <c:pt idx="3">
                  <c:v>0.93403169076814196</c:v>
                </c:pt>
                <c:pt idx="4">
                  <c:v>1.16710000763222</c:v>
                </c:pt>
                <c:pt idx="5">
                  <c:v>1.40034722354709</c:v>
                </c:pt>
                <c:pt idx="6">
                  <c:v>1.63352858440009</c:v>
                </c:pt>
                <c:pt idx="7">
                  <c:v>1.8681204347051401</c:v>
                </c:pt>
                <c:pt idx="8">
                  <c:v>2.0997316703378401</c:v>
                </c:pt>
                <c:pt idx="9">
                  <c:v>2.33282015751234</c:v>
                </c:pt>
                <c:pt idx="10">
                  <c:v>2.5678094651703001</c:v>
                </c:pt>
                <c:pt idx="11">
                  <c:v>2.5673065084783699</c:v>
                </c:pt>
                <c:pt idx="12">
                  <c:v>2.5653504449150999</c:v>
                </c:pt>
                <c:pt idx="13">
                  <c:v>2.56572706935123</c:v>
                </c:pt>
                <c:pt idx="14">
                  <c:v>2.5649739310325499</c:v>
                </c:pt>
                <c:pt idx="15">
                  <c:v>2.56890587485913</c:v>
                </c:pt>
                <c:pt idx="16">
                  <c:v>2.5689418385703502</c:v>
                </c:pt>
                <c:pt idx="17">
                  <c:v>2.5642391509401001</c:v>
                </c:pt>
                <c:pt idx="18">
                  <c:v>2.56434665343739</c:v>
                </c:pt>
                <c:pt idx="19">
                  <c:v>2.5671808000895302</c:v>
                </c:pt>
                <c:pt idx="20">
                  <c:v>2.5646871374861901</c:v>
                </c:pt>
                <c:pt idx="21">
                  <c:v>2.5653683769047899</c:v>
                </c:pt>
                <c:pt idx="22">
                  <c:v>2.5637555012224902</c:v>
                </c:pt>
                <c:pt idx="23">
                  <c:v>2.5644900041227299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AFF-9248-85A7-98461A3038CA}"/>
            </c:ext>
          </c:extLst>
        </c:ser>
        <c:ser>
          <c:idx val="1"/>
          <c:order val="3"/>
          <c:tx>
            <c:strRef>
              <c:f>'pipeline_output (2)'!$X$2</c:f>
              <c:strCache>
                <c:ptCount val="1"/>
                <c:pt idx="0">
                  <c:v>DIV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2060"/>
                </a:solidFill>
              </a:ln>
              <a:effectLst/>
            </c:spPr>
          </c:marker>
          <c:cat>
            <c:numRef>
              <c:f>'pipeline_output (2)'!$V$3:$V$26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(2)'!$X$3:$X$26</c:f>
              <c:numCache>
                <c:formatCode>General</c:formatCode>
                <c:ptCount val="24"/>
                <c:pt idx="0">
                  <c:v>0.12701698282336399</c:v>
                </c:pt>
                <c:pt idx="1">
                  <c:v>0.25401726202423802</c:v>
                </c:pt>
                <c:pt idx="2">
                  <c:v>0.38092952626897197</c:v>
                </c:pt>
                <c:pt idx="3">
                  <c:v>0.50792554148501801</c:v>
                </c:pt>
                <c:pt idx="4">
                  <c:v>0.63489374658335196</c:v>
                </c:pt>
                <c:pt idx="5">
                  <c:v>0.76165745902217696</c:v>
                </c:pt>
                <c:pt idx="6">
                  <c:v>0.88826240173488702</c:v>
                </c:pt>
                <c:pt idx="7">
                  <c:v>1.01565710237336</c:v>
                </c:pt>
                <c:pt idx="8">
                  <c:v>1.1418771507333401</c:v>
                </c:pt>
                <c:pt idx="9">
                  <c:v>1.2691156688417899</c:v>
                </c:pt>
                <c:pt idx="10">
                  <c:v>1.3961175168237101</c:v>
                </c:pt>
                <c:pt idx="11">
                  <c:v>1.3979575434145799</c:v>
                </c:pt>
                <c:pt idx="12">
                  <c:v>1.3991140253898</c:v>
                </c:pt>
                <c:pt idx="13">
                  <c:v>1.39923137924723</c:v>
                </c:pt>
                <c:pt idx="14">
                  <c:v>1.40050219423774</c:v>
                </c:pt>
                <c:pt idx="15">
                  <c:v>1.40191989609794</c:v>
                </c:pt>
                <c:pt idx="16">
                  <c:v>1.40255745874511</c:v>
                </c:pt>
                <c:pt idx="17">
                  <c:v>1.4015130164476499</c:v>
                </c:pt>
                <c:pt idx="18">
                  <c:v>1.4016896588600101</c:v>
                </c:pt>
                <c:pt idx="19">
                  <c:v>1.4027665340350901</c:v>
                </c:pt>
                <c:pt idx="20">
                  <c:v>1.40200022920884</c:v>
                </c:pt>
                <c:pt idx="21">
                  <c:v>1.4029005894450299</c:v>
                </c:pt>
                <c:pt idx="22">
                  <c:v>1.4023966740034199</c:v>
                </c:pt>
                <c:pt idx="23">
                  <c:v>1.40311513140287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AFF-9248-85A7-98461A3038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960319"/>
        <c:axId val="1700961999"/>
      </c:lineChart>
      <c:catAx>
        <c:axId val="17009603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#Tasklets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1999"/>
        <c:crosses val="autoZero"/>
        <c:auto val="1"/>
        <c:lblAlgn val="ctr"/>
        <c:lblOffset val="100"/>
        <c:noMultiLvlLbl val="0"/>
      </c:catAx>
      <c:valAx>
        <c:axId val="1700961999"/>
        <c:scaling>
          <c:orientation val="minMax"/>
          <c:max val="7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Arithmetic Throughput (MOPS)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0319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r"/>
      <c:layout>
        <c:manualLayout>
          <c:xMode val="edge"/>
          <c:yMode val="edge"/>
          <c:x val="0.71523722222222219"/>
          <c:y val="0.46392055555555556"/>
          <c:w val="0.22831833333333335"/>
          <c:h val="0.2316222222222222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b="1" baseline="0"/>
              <a:t>(a)</a:t>
            </a:r>
            <a:r>
              <a:rPr lang="en-US" sz="1400" baseline="0"/>
              <a:t> </a:t>
            </a:r>
            <a:r>
              <a:rPr lang="en-US" sz="1400" b="1" baseline="0"/>
              <a:t>INT32</a:t>
            </a:r>
            <a:r>
              <a:rPr lang="en-US" sz="1400" baseline="0"/>
              <a:t> (1 DPU)</a:t>
            </a:r>
            <a:endParaRPr lang="en-US" sz="1400"/>
          </a:p>
        </c:rich>
      </c:tx>
      <c:layout>
        <c:manualLayout>
          <c:xMode val="edge"/>
          <c:yMode val="edge"/>
          <c:x val="0.17827555555555558"/>
          <c:y val="5.64444444444444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6916055555555556"/>
          <c:y val="4.2501111111111094E-2"/>
          <c:w val="0.79203388888888893"/>
          <c:h val="0.81472666666666671"/>
        </c:manualLayout>
      </c:layout>
      <c:lineChart>
        <c:grouping val="standard"/>
        <c:varyColors val="0"/>
        <c:ser>
          <c:idx val="0"/>
          <c:order val="0"/>
          <c:tx>
            <c:strRef>
              <c:f>'pipeline_output (2)'!$R$2</c:f>
              <c:strCache>
                <c:ptCount val="1"/>
                <c:pt idx="0">
                  <c:v>ADD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cat>
            <c:numRef>
              <c:f>'pipeline_output (2)'!$Q$3:$Q$26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(2)'!$R$3:$R$26</c:f>
              <c:numCache>
                <c:formatCode>General</c:formatCode>
                <c:ptCount val="24"/>
                <c:pt idx="0">
                  <c:v>5.2846742235738597</c:v>
                </c:pt>
                <c:pt idx="1">
                  <c:v>10.5723322981903</c:v>
                </c:pt>
                <c:pt idx="2">
                  <c:v>15.8562830787842</c:v>
                </c:pt>
                <c:pt idx="3">
                  <c:v>21.142715588508</c:v>
                </c:pt>
                <c:pt idx="4">
                  <c:v>26.421240569026001</c:v>
                </c:pt>
                <c:pt idx="5">
                  <c:v>31.694353766170899</c:v>
                </c:pt>
                <c:pt idx="6">
                  <c:v>36.9717545086203</c:v>
                </c:pt>
                <c:pt idx="7">
                  <c:v>42.273984910441698</c:v>
                </c:pt>
                <c:pt idx="8">
                  <c:v>47.514571503292302</c:v>
                </c:pt>
                <c:pt idx="9">
                  <c:v>52.787604891534102</c:v>
                </c:pt>
                <c:pt idx="10">
                  <c:v>58.093588838481502</c:v>
                </c:pt>
                <c:pt idx="11">
                  <c:v>58.154528744374701</c:v>
                </c:pt>
                <c:pt idx="12">
                  <c:v>58.163929645724501</c:v>
                </c:pt>
                <c:pt idx="13">
                  <c:v>58.209594866158099</c:v>
                </c:pt>
                <c:pt idx="14">
                  <c:v>58.276885455454902</c:v>
                </c:pt>
                <c:pt idx="15">
                  <c:v>58.3888873863052</c:v>
                </c:pt>
                <c:pt idx="16">
                  <c:v>58.422069755965502</c:v>
                </c:pt>
                <c:pt idx="17">
                  <c:v>58.3891660727013</c:v>
                </c:pt>
                <c:pt idx="18">
                  <c:v>58.366136973752802</c:v>
                </c:pt>
                <c:pt idx="19">
                  <c:v>58.512979620990599</c:v>
                </c:pt>
                <c:pt idx="20">
                  <c:v>58.488174921909803</c:v>
                </c:pt>
                <c:pt idx="21">
                  <c:v>58.508781858849296</c:v>
                </c:pt>
                <c:pt idx="22">
                  <c:v>58.523523323993999</c:v>
                </c:pt>
                <c:pt idx="23">
                  <c:v>58.558166993761198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126-C54F-AD34-E6D519FE23B3}"/>
            </c:ext>
          </c:extLst>
        </c:ser>
        <c:ser>
          <c:idx val="3"/>
          <c:order val="1"/>
          <c:tx>
            <c:strRef>
              <c:f>'pipeline_output (2)'!$U$2</c:f>
              <c:strCache>
                <c:ptCount val="1"/>
                <c:pt idx="0">
                  <c:v>SUB</c:v>
                </c:pt>
              </c:strCache>
            </c:strRef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>
                  <a:alpha val="70000"/>
                </a:schemeClr>
              </a:solidFill>
              <a:ln w="22225">
                <a:solidFill>
                  <a:srgbClr val="FFC000"/>
                </a:solidFill>
              </a:ln>
              <a:effectLst/>
            </c:spPr>
          </c:marker>
          <c:cat>
            <c:numRef>
              <c:f>'pipeline_output (2)'!$Q$3:$Q$26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(2)'!$U$3:$U$26</c:f>
              <c:numCache>
                <c:formatCode>General</c:formatCode>
                <c:ptCount val="24"/>
                <c:pt idx="0">
                  <c:v>5.2860595550511098</c:v>
                </c:pt>
                <c:pt idx="1">
                  <c:v>10.5721495650169</c:v>
                </c:pt>
                <c:pt idx="2">
                  <c:v>15.8553925380614</c:v>
                </c:pt>
                <c:pt idx="3">
                  <c:v>21.141741219302801</c:v>
                </c:pt>
                <c:pt idx="4">
                  <c:v>26.416676263964</c:v>
                </c:pt>
                <c:pt idx="5">
                  <c:v>31.696269874856402</c:v>
                </c:pt>
                <c:pt idx="6">
                  <c:v>36.970786154651996</c:v>
                </c:pt>
                <c:pt idx="7">
                  <c:v>42.2762249684369</c:v>
                </c:pt>
                <c:pt idx="8">
                  <c:v>47.511126876163502</c:v>
                </c:pt>
                <c:pt idx="9">
                  <c:v>52.778495229822703</c:v>
                </c:pt>
                <c:pt idx="10">
                  <c:v>58.102970046228798</c:v>
                </c:pt>
                <c:pt idx="11">
                  <c:v>58.166326440046099</c:v>
                </c:pt>
                <c:pt idx="12">
                  <c:v>58.173979066969501</c:v>
                </c:pt>
                <c:pt idx="13">
                  <c:v>58.224370679794298</c:v>
                </c:pt>
                <c:pt idx="14">
                  <c:v>58.263100408951203</c:v>
                </c:pt>
                <c:pt idx="15">
                  <c:v>58.367065214971099</c:v>
                </c:pt>
                <c:pt idx="16">
                  <c:v>58.421697755788799</c:v>
                </c:pt>
                <c:pt idx="17">
                  <c:v>58.376813530636497</c:v>
                </c:pt>
                <c:pt idx="18">
                  <c:v>58.368643292804101</c:v>
                </c:pt>
                <c:pt idx="19">
                  <c:v>58.4811849160631</c:v>
                </c:pt>
                <c:pt idx="20">
                  <c:v>58.481930437082802</c:v>
                </c:pt>
                <c:pt idx="21">
                  <c:v>58.519977229928202</c:v>
                </c:pt>
                <c:pt idx="22">
                  <c:v>58.511113874566703</c:v>
                </c:pt>
                <c:pt idx="23">
                  <c:v>58.516524867022902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126-C54F-AD34-E6D519FE23B3}"/>
            </c:ext>
          </c:extLst>
        </c:ser>
        <c:ser>
          <c:idx val="2"/>
          <c:order val="2"/>
          <c:tx>
            <c:strRef>
              <c:f>'pipeline_output (2)'!$T$2</c:f>
              <c:strCache>
                <c:ptCount val="1"/>
                <c:pt idx="0">
                  <c:v>MUL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'pipeline_output (2)'!$Q$3:$Q$26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(2)'!$T$3:$T$26</c:f>
              <c:numCache>
                <c:formatCode>General</c:formatCode>
                <c:ptCount val="24"/>
                <c:pt idx="0">
                  <c:v>0.93379403697502905</c:v>
                </c:pt>
                <c:pt idx="1">
                  <c:v>1.8677781679568</c:v>
                </c:pt>
                <c:pt idx="2">
                  <c:v>2.8014106224142399</c:v>
                </c:pt>
                <c:pt idx="3">
                  <c:v>3.7353966475215699</c:v>
                </c:pt>
                <c:pt idx="4">
                  <c:v>4.6671829794810096</c:v>
                </c:pt>
                <c:pt idx="5">
                  <c:v>5.6002734508520904</c:v>
                </c:pt>
                <c:pt idx="6">
                  <c:v>6.5320326279836696</c:v>
                </c:pt>
                <c:pt idx="7">
                  <c:v>7.4704207233045503</c:v>
                </c:pt>
                <c:pt idx="8">
                  <c:v>8.3964382784402307</c:v>
                </c:pt>
                <c:pt idx="9">
                  <c:v>9.3291102558757792</c:v>
                </c:pt>
                <c:pt idx="10">
                  <c:v>10.2673011663267</c:v>
                </c:pt>
                <c:pt idx="11">
                  <c:v>10.268852495712</c:v>
                </c:pt>
                <c:pt idx="12">
                  <c:v>10.2622195378386</c:v>
                </c:pt>
                <c:pt idx="13">
                  <c:v>10.263051776451</c:v>
                </c:pt>
                <c:pt idx="14">
                  <c:v>10.262678687277599</c:v>
                </c:pt>
                <c:pt idx="15">
                  <c:v>10.2795809758556</c:v>
                </c:pt>
                <c:pt idx="16">
                  <c:v>10.2798689112349</c:v>
                </c:pt>
                <c:pt idx="17">
                  <c:v>10.2635971094256</c:v>
                </c:pt>
                <c:pt idx="18">
                  <c:v>10.2660949008221</c:v>
                </c:pt>
                <c:pt idx="19">
                  <c:v>10.275206343162299</c:v>
                </c:pt>
                <c:pt idx="20">
                  <c:v>10.2639128550053</c:v>
                </c:pt>
                <c:pt idx="21">
                  <c:v>10.273307990751199</c:v>
                </c:pt>
                <c:pt idx="22">
                  <c:v>10.265319594088</c:v>
                </c:pt>
                <c:pt idx="23">
                  <c:v>10.268680102630301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126-C54F-AD34-E6D519FE23B3}"/>
            </c:ext>
          </c:extLst>
        </c:ser>
        <c:ser>
          <c:idx val="1"/>
          <c:order val="3"/>
          <c:tx>
            <c:strRef>
              <c:f>'pipeline_output (2)'!$S$2</c:f>
              <c:strCache>
                <c:ptCount val="1"/>
                <c:pt idx="0">
                  <c:v>DIV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chemeClr val="bg1">
                  <a:alpha val="70000"/>
                </a:schemeClr>
              </a:solidFill>
              <a:ln w="25400" cap="flat">
                <a:solidFill>
                  <a:srgbClr val="002060"/>
                </a:solidFill>
              </a:ln>
              <a:effectLst/>
            </c:spPr>
          </c:marker>
          <c:cat>
            <c:numRef>
              <c:f>'pipeline_output (2)'!$Q$3:$Q$26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(2)'!$S$3:$S$26</c:f>
              <c:numCache>
                <c:formatCode>General</c:formatCode>
                <c:ptCount val="24"/>
                <c:pt idx="0">
                  <c:v>1.0240142859135799</c:v>
                </c:pt>
                <c:pt idx="1">
                  <c:v>2.0482857541509598</c:v>
                </c:pt>
                <c:pt idx="2">
                  <c:v>3.07186286326503</c:v>
                </c:pt>
                <c:pt idx="3">
                  <c:v>4.0959588575561101</c:v>
                </c:pt>
                <c:pt idx="4">
                  <c:v>5.11938578797744</c:v>
                </c:pt>
                <c:pt idx="5">
                  <c:v>6.1409192598132902</c:v>
                </c:pt>
                <c:pt idx="6">
                  <c:v>7.1632291774423598</c:v>
                </c:pt>
                <c:pt idx="7">
                  <c:v>8.1916891546526092</c:v>
                </c:pt>
                <c:pt idx="8">
                  <c:v>9.2088133228615892</c:v>
                </c:pt>
                <c:pt idx="9">
                  <c:v>10.231635409667801</c:v>
                </c:pt>
                <c:pt idx="10">
                  <c:v>11.258719333928401</c:v>
                </c:pt>
                <c:pt idx="11">
                  <c:v>11.261966938446101</c:v>
                </c:pt>
                <c:pt idx="12">
                  <c:v>11.2568545356951</c:v>
                </c:pt>
                <c:pt idx="13">
                  <c:v>11.2597901454255</c:v>
                </c:pt>
                <c:pt idx="14">
                  <c:v>11.261517690018101</c:v>
                </c:pt>
                <c:pt idx="15">
                  <c:v>11.2770548271422</c:v>
                </c:pt>
                <c:pt idx="16">
                  <c:v>11.278649026567701</c:v>
                </c:pt>
                <c:pt idx="17">
                  <c:v>11.2635223059736</c:v>
                </c:pt>
                <c:pt idx="18">
                  <c:v>11.2657351243829</c:v>
                </c:pt>
                <c:pt idx="19">
                  <c:v>11.274040942714599</c:v>
                </c:pt>
                <c:pt idx="20">
                  <c:v>11.2633840336856</c:v>
                </c:pt>
                <c:pt idx="21">
                  <c:v>11.2705786971636</c:v>
                </c:pt>
                <c:pt idx="22">
                  <c:v>11.2688829730069</c:v>
                </c:pt>
                <c:pt idx="23">
                  <c:v>11.2754610783226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126-C54F-AD34-E6D519FE23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960319"/>
        <c:axId val="1700961999"/>
      </c:lineChart>
      <c:catAx>
        <c:axId val="17009603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/>
                  <a:t>#Tasklets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1999"/>
        <c:crosses val="autoZero"/>
        <c:auto val="1"/>
        <c:lblAlgn val="ctr"/>
        <c:lblOffset val="100"/>
        <c:noMultiLvlLbl val="0"/>
      </c:catAx>
      <c:valAx>
        <c:axId val="17009619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/>
                  <a:t>Arithmetic Throughput (MOPS)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0319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r"/>
      <c:layout>
        <c:manualLayout>
          <c:xMode val="edge"/>
          <c:yMode val="edge"/>
          <c:x val="0.71523722222222219"/>
          <c:y val="0.36161500000000002"/>
          <c:w val="0.22831833333333335"/>
          <c:h val="0.2316222222222222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/>
              <a:t>(d) DOUBLE</a:t>
            </a:r>
            <a:r>
              <a:rPr lang="en-US" sz="1400" dirty="0"/>
              <a:t> (1 DPU)</a:t>
            </a:r>
          </a:p>
        </c:rich>
      </c:tx>
      <c:layout>
        <c:manualLayout>
          <c:xMode val="edge"/>
          <c:yMode val="edge"/>
          <c:x val="0.18470472222222226"/>
          <c:y val="5.29166666666666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7268833333333333"/>
          <c:y val="4.2501111111111094E-2"/>
          <c:w val="0.78850611111111113"/>
          <c:h val="0.81472666666666671"/>
        </c:manualLayout>
      </c:layout>
      <c:lineChart>
        <c:grouping val="standard"/>
        <c:varyColors val="0"/>
        <c:ser>
          <c:idx val="0"/>
          <c:order val="0"/>
          <c:tx>
            <c:strRef>
              <c:f>'pipeline_output (2)'!$H$2</c:f>
              <c:strCache>
                <c:ptCount val="1"/>
                <c:pt idx="0">
                  <c:v>ADD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cat>
            <c:numRef>
              <c:f>'pipeline_output (2)'!$G$3:$G$26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(2)'!$H$3:$H$26</c:f>
              <c:numCache>
                <c:formatCode>General</c:formatCode>
                <c:ptCount val="24"/>
                <c:pt idx="0">
                  <c:v>0.302342609526634</c:v>
                </c:pt>
                <c:pt idx="1">
                  <c:v>0.60468422275349198</c:v>
                </c:pt>
                <c:pt idx="2">
                  <c:v>0.90680819731269602</c:v>
                </c:pt>
                <c:pt idx="3">
                  <c:v>1.2092787853226401</c:v>
                </c:pt>
                <c:pt idx="4">
                  <c:v>1.51104084321475</c:v>
                </c:pt>
                <c:pt idx="5">
                  <c:v>1.81313255571529</c:v>
                </c:pt>
                <c:pt idx="6">
                  <c:v>2.1151245151660101</c:v>
                </c:pt>
                <c:pt idx="7">
                  <c:v>2.4186372653042301</c:v>
                </c:pt>
                <c:pt idx="8">
                  <c:v>2.7184900964430101</c:v>
                </c:pt>
                <c:pt idx="9">
                  <c:v>3.02009216589861</c:v>
                </c:pt>
                <c:pt idx="10">
                  <c:v>3.3242898550724602</c:v>
                </c:pt>
                <c:pt idx="11">
                  <c:v>3.3244404184972098</c:v>
                </c:pt>
                <c:pt idx="12">
                  <c:v>3.3214317389927102</c:v>
                </c:pt>
                <c:pt idx="13">
                  <c:v>3.3221232529509699</c:v>
                </c:pt>
                <c:pt idx="14">
                  <c:v>3.32068041983351</c:v>
                </c:pt>
                <c:pt idx="15">
                  <c:v>3.32667035287932</c:v>
                </c:pt>
                <c:pt idx="16">
                  <c:v>3.3257056899223398</c:v>
                </c:pt>
                <c:pt idx="17">
                  <c:v>3.3206503741370401</c:v>
                </c:pt>
                <c:pt idx="18">
                  <c:v>3.32041002813741</c:v>
                </c:pt>
                <c:pt idx="19">
                  <c:v>3.3239887691332299</c:v>
                </c:pt>
                <c:pt idx="20">
                  <c:v>3.3198393458045299</c:v>
                </c:pt>
                <c:pt idx="21">
                  <c:v>3.3216421692853499</c:v>
                </c:pt>
                <c:pt idx="22">
                  <c:v>3.3190887468007499</c:v>
                </c:pt>
                <c:pt idx="23">
                  <c:v>3.3210109583834799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8EB-B444-99E4-A6197333686A}"/>
            </c:ext>
          </c:extLst>
        </c:ser>
        <c:ser>
          <c:idx val="3"/>
          <c:order val="1"/>
          <c:tx>
            <c:strRef>
              <c:f>'pipeline_output (2)'!$K$2</c:f>
              <c:strCache>
                <c:ptCount val="1"/>
                <c:pt idx="0">
                  <c:v>SUB</c:v>
                </c:pt>
              </c:strCache>
            </c:strRef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FFC000"/>
                </a:solidFill>
              </a:ln>
              <a:effectLst/>
            </c:spPr>
          </c:marker>
          <c:cat>
            <c:numRef>
              <c:f>'pipeline_output (2)'!$G$3:$G$26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(2)'!$K$3:$K$26</c:f>
              <c:numCache>
                <c:formatCode>General</c:formatCode>
                <c:ptCount val="24"/>
                <c:pt idx="0">
                  <c:v>0.28328954071786899</c:v>
                </c:pt>
                <c:pt idx="1">
                  <c:v>0.56661931993626702</c:v>
                </c:pt>
                <c:pt idx="2">
                  <c:v>0.84982598325826897</c:v>
                </c:pt>
                <c:pt idx="3">
                  <c:v>1.1332106465756799</c:v>
                </c:pt>
                <c:pt idx="4">
                  <c:v>1.4158903094883499</c:v>
                </c:pt>
                <c:pt idx="5">
                  <c:v>1.6988691228411199</c:v>
                </c:pt>
                <c:pt idx="6">
                  <c:v>1.9817785169665401</c:v>
                </c:pt>
                <c:pt idx="7">
                  <c:v>2.26622536185348</c:v>
                </c:pt>
                <c:pt idx="8">
                  <c:v>2.5475784227295701</c:v>
                </c:pt>
                <c:pt idx="9">
                  <c:v>2.8298154844977601</c:v>
                </c:pt>
                <c:pt idx="10">
                  <c:v>3.11493464607027</c:v>
                </c:pt>
                <c:pt idx="11">
                  <c:v>3.1147231557863999</c:v>
                </c:pt>
                <c:pt idx="12">
                  <c:v>3.1119763931757198</c:v>
                </c:pt>
                <c:pt idx="13">
                  <c:v>3.11208194830744</c:v>
                </c:pt>
                <c:pt idx="14">
                  <c:v>3.11173892030761</c:v>
                </c:pt>
                <c:pt idx="15">
                  <c:v>3.1169981824667401</c:v>
                </c:pt>
                <c:pt idx="16">
                  <c:v>3.1162306510091602</c:v>
                </c:pt>
                <c:pt idx="17">
                  <c:v>3.11110583647692</c:v>
                </c:pt>
                <c:pt idx="18">
                  <c:v>3.1112904593160202</c:v>
                </c:pt>
                <c:pt idx="19">
                  <c:v>3.1144324035336299</c:v>
                </c:pt>
                <c:pt idx="20">
                  <c:v>3.11160700659623</c:v>
                </c:pt>
                <c:pt idx="21">
                  <c:v>3.1126362302492598</c:v>
                </c:pt>
                <c:pt idx="22">
                  <c:v>3.1102884843554</c:v>
                </c:pt>
                <c:pt idx="23">
                  <c:v>3.1117125366705598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8EB-B444-99E4-A6197333686A}"/>
            </c:ext>
          </c:extLst>
        </c:ser>
        <c:ser>
          <c:idx val="2"/>
          <c:order val="2"/>
          <c:tx>
            <c:strRef>
              <c:f>'pipeline_output (2)'!$J$2</c:f>
              <c:strCache>
                <c:ptCount val="1"/>
                <c:pt idx="0">
                  <c:v>MUL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'pipeline_output (2)'!$G$3:$G$26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(2)'!$J$3:$J$26</c:f>
              <c:numCache>
                <c:formatCode>General</c:formatCode>
                <c:ptCount val="24"/>
                <c:pt idx="0">
                  <c:v>4.78322567864162E-2</c:v>
                </c:pt>
                <c:pt idx="1">
                  <c:v>9.5663765486644903E-2</c:v>
                </c:pt>
                <c:pt idx="2">
                  <c:v>0.143485549856124</c:v>
                </c:pt>
                <c:pt idx="3">
                  <c:v>0.19131805575828301</c:v>
                </c:pt>
                <c:pt idx="4">
                  <c:v>0.239068743363754</c:v>
                </c:pt>
                <c:pt idx="5">
                  <c:v>0.28683652733923098</c:v>
                </c:pt>
                <c:pt idx="6">
                  <c:v>0.33460513119746099</c:v>
                </c:pt>
                <c:pt idx="7">
                  <c:v>0.38263970198023001</c:v>
                </c:pt>
                <c:pt idx="8">
                  <c:v>0.43013561519087001</c:v>
                </c:pt>
                <c:pt idx="9">
                  <c:v>0.47785546692915998</c:v>
                </c:pt>
                <c:pt idx="10">
                  <c:v>0.52598241477903795</c:v>
                </c:pt>
                <c:pt idx="11">
                  <c:v>0.525808337249418</c:v>
                </c:pt>
                <c:pt idx="12">
                  <c:v>0.52541990459446897</c:v>
                </c:pt>
                <c:pt idx="13">
                  <c:v>0.52545300437541498</c:v>
                </c:pt>
                <c:pt idx="14">
                  <c:v>0.52531235910024499</c:v>
                </c:pt>
                <c:pt idx="15">
                  <c:v>0.52615057302852097</c:v>
                </c:pt>
                <c:pt idx="16">
                  <c:v>0.52599673797450497</c:v>
                </c:pt>
                <c:pt idx="17">
                  <c:v>0.52510115664829504</c:v>
                </c:pt>
                <c:pt idx="18">
                  <c:v>0.52516277113019605</c:v>
                </c:pt>
                <c:pt idx="19">
                  <c:v>0.52570063270015499</c:v>
                </c:pt>
                <c:pt idx="20">
                  <c:v>0.52533341349285001</c:v>
                </c:pt>
                <c:pt idx="21">
                  <c:v>0.52529581754709398</c:v>
                </c:pt>
                <c:pt idx="22">
                  <c:v>0.52490889223252601</c:v>
                </c:pt>
                <c:pt idx="23">
                  <c:v>0.52514248183830503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8EB-B444-99E4-A6197333686A}"/>
            </c:ext>
          </c:extLst>
        </c:ser>
        <c:ser>
          <c:idx val="1"/>
          <c:order val="3"/>
          <c:tx>
            <c:strRef>
              <c:f>'pipeline_output (2)'!$I$2</c:f>
              <c:strCache>
                <c:ptCount val="1"/>
                <c:pt idx="0">
                  <c:v>DIV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2060"/>
                </a:solidFill>
              </a:ln>
              <a:effectLst/>
            </c:spPr>
          </c:marker>
          <c:cat>
            <c:numRef>
              <c:f>'pipeline_output (2)'!$G$3:$G$26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(2)'!$I$3:$I$26</c:f>
              <c:numCache>
                <c:formatCode>General</c:formatCode>
                <c:ptCount val="24"/>
                <c:pt idx="0">
                  <c:v>1.48197849323421E-2</c:v>
                </c:pt>
                <c:pt idx="1">
                  <c:v>2.9636817326560701E-2</c:v>
                </c:pt>
                <c:pt idx="2">
                  <c:v>4.4454005445894701E-2</c:v>
                </c:pt>
                <c:pt idx="3">
                  <c:v>5.9279283353739103E-2</c:v>
                </c:pt>
                <c:pt idx="4">
                  <c:v>7.4078134934651998E-2</c:v>
                </c:pt>
                <c:pt idx="5">
                  <c:v>8.8875284544970207E-2</c:v>
                </c:pt>
                <c:pt idx="6">
                  <c:v>0.103666032997856</c:v>
                </c:pt>
                <c:pt idx="7">
                  <c:v>0.1185715901124</c:v>
                </c:pt>
                <c:pt idx="8">
                  <c:v>0.133263712122587</c:v>
                </c:pt>
                <c:pt idx="9">
                  <c:v>0.148059142713061</c:v>
                </c:pt>
                <c:pt idx="10">
                  <c:v>0.162957555736125</c:v>
                </c:pt>
                <c:pt idx="11">
                  <c:v>0.162938021665778</c:v>
                </c:pt>
                <c:pt idx="12">
                  <c:v>0.162799969835559</c:v>
                </c:pt>
                <c:pt idx="13">
                  <c:v>0.16279058214013201</c:v>
                </c:pt>
                <c:pt idx="14">
                  <c:v>0.16277469773713099</c:v>
                </c:pt>
                <c:pt idx="15">
                  <c:v>0.16301980659805301</c:v>
                </c:pt>
                <c:pt idx="16">
                  <c:v>0.16298071329286201</c:v>
                </c:pt>
                <c:pt idx="17">
                  <c:v>0.16270253495650899</c:v>
                </c:pt>
                <c:pt idx="18">
                  <c:v>0.16270181365181899</c:v>
                </c:pt>
                <c:pt idx="19">
                  <c:v>0.162862100335041</c:v>
                </c:pt>
                <c:pt idx="20">
                  <c:v>0.16275592925691301</c:v>
                </c:pt>
                <c:pt idx="21">
                  <c:v>0.16274799004891199</c:v>
                </c:pt>
                <c:pt idx="22">
                  <c:v>0.16264557158368201</c:v>
                </c:pt>
                <c:pt idx="23">
                  <c:v>0.16270325626759399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8EB-B444-99E4-A619733368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960319"/>
        <c:axId val="1700961999"/>
      </c:lineChart>
      <c:catAx>
        <c:axId val="17009603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#Tasklets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1999"/>
        <c:crosses val="autoZero"/>
        <c:auto val="1"/>
        <c:lblAlgn val="ctr"/>
        <c:lblOffset val="100"/>
        <c:noMultiLvlLbl val="0"/>
      </c:catAx>
      <c:valAx>
        <c:axId val="1700961999"/>
        <c:scaling>
          <c:orientation val="minMax"/>
          <c:max val="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Arithmetic Throughput (MOPS)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0319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r"/>
      <c:layout>
        <c:manualLayout>
          <c:xMode val="edge"/>
          <c:yMode val="edge"/>
          <c:x val="0.7105206767761959"/>
          <c:y val="0.49892691629650016"/>
          <c:w val="0.22831833333333335"/>
          <c:h val="0.2316222222222222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/>
              <a:t>(c) FLOAT</a:t>
            </a:r>
            <a:r>
              <a:rPr lang="en-US" sz="1400" dirty="0"/>
              <a:t> (1 DPU)</a:t>
            </a:r>
          </a:p>
        </c:rich>
      </c:tx>
      <c:layout>
        <c:manualLayout>
          <c:xMode val="edge"/>
          <c:yMode val="edge"/>
          <c:x val="0.17890166666666665"/>
          <c:y val="5.29166666666666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6916055555555556"/>
          <c:y val="4.2501111111111094E-2"/>
          <c:w val="0.79203388888888893"/>
          <c:h val="0.81472666666666671"/>
        </c:manualLayout>
      </c:layout>
      <c:lineChart>
        <c:grouping val="standard"/>
        <c:varyColors val="0"/>
        <c:ser>
          <c:idx val="0"/>
          <c:order val="0"/>
          <c:tx>
            <c:strRef>
              <c:f>'pipeline_output (2)'!$M$2</c:f>
              <c:strCache>
                <c:ptCount val="1"/>
                <c:pt idx="0">
                  <c:v>ADD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cat>
            <c:numRef>
              <c:f>'pipeline_output (2)'!$L$3:$L$26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(2)'!$M$3:$M$26</c:f>
              <c:numCache>
                <c:formatCode>General</c:formatCode>
                <c:ptCount val="24"/>
                <c:pt idx="0">
                  <c:v>0.44709293401326899</c:v>
                </c:pt>
                <c:pt idx="1">
                  <c:v>0.89417061773032702</c:v>
                </c:pt>
                <c:pt idx="2">
                  <c:v>1.3411056216563799</c:v>
                </c:pt>
                <c:pt idx="3">
                  <c:v>1.7883848080540301</c:v>
                </c:pt>
                <c:pt idx="4">
                  <c:v>2.2348303180508902</c:v>
                </c:pt>
                <c:pt idx="5">
                  <c:v>2.6814861359734001</c:v>
                </c:pt>
                <c:pt idx="6">
                  <c:v>3.1278101163335701</c:v>
                </c:pt>
                <c:pt idx="7">
                  <c:v>3.57666504239352</c:v>
                </c:pt>
                <c:pt idx="8">
                  <c:v>4.0206267110869103</c:v>
                </c:pt>
                <c:pt idx="9">
                  <c:v>4.4664403842338896</c:v>
                </c:pt>
                <c:pt idx="10">
                  <c:v>4.9156586485078204</c:v>
                </c:pt>
                <c:pt idx="11">
                  <c:v>4.9161920173177798</c:v>
                </c:pt>
                <c:pt idx="12">
                  <c:v>4.9122964819008699</c:v>
                </c:pt>
                <c:pt idx="13">
                  <c:v>4.9120334926948797</c:v>
                </c:pt>
                <c:pt idx="14">
                  <c:v>4.9123293575316902</c:v>
                </c:pt>
                <c:pt idx="15">
                  <c:v>4.9200409688818798</c:v>
                </c:pt>
                <c:pt idx="16">
                  <c:v>4.9187946727139398</c:v>
                </c:pt>
                <c:pt idx="17">
                  <c:v>4.9109752458487703</c:v>
                </c:pt>
                <c:pt idx="18">
                  <c:v>4.9116850753679397</c:v>
                </c:pt>
                <c:pt idx="19">
                  <c:v>4.9166332863999997</c:v>
                </c:pt>
                <c:pt idx="20">
                  <c:v>4.9106992564404104</c:v>
                </c:pt>
                <c:pt idx="21">
                  <c:v>4.9134671254334403</c:v>
                </c:pt>
                <c:pt idx="22">
                  <c:v>4.9107978205251701</c:v>
                </c:pt>
                <c:pt idx="23">
                  <c:v>4.9129146173967202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5BA-0B4E-BD0E-FB4AC8023DFB}"/>
            </c:ext>
          </c:extLst>
        </c:ser>
        <c:ser>
          <c:idx val="3"/>
          <c:order val="1"/>
          <c:tx>
            <c:strRef>
              <c:f>'pipeline_output (2)'!$P$2</c:f>
              <c:strCache>
                <c:ptCount val="1"/>
                <c:pt idx="0">
                  <c:v>SUB</c:v>
                </c:pt>
              </c:strCache>
            </c:strRef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FFC000"/>
                </a:solidFill>
              </a:ln>
              <a:effectLst/>
            </c:spPr>
          </c:marker>
          <c:cat>
            <c:numRef>
              <c:f>'pipeline_output (2)'!$L$3:$L$26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(2)'!$P$3:$P$26</c:f>
              <c:numCache>
                <c:formatCode>General</c:formatCode>
                <c:ptCount val="24"/>
                <c:pt idx="0">
                  <c:v>0.41766570273939702</c:v>
                </c:pt>
                <c:pt idx="1">
                  <c:v>0.83533045483203505</c:v>
                </c:pt>
                <c:pt idx="2">
                  <c:v>1.2528473990728199</c:v>
                </c:pt>
                <c:pt idx="3">
                  <c:v>1.6706723174900799</c:v>
                </c:pt>
                <c:pt idx="4">
                  <c:v>2.0874780303848999</c:v>
                </c:pt>
                <c:pt idx="5">
                  <c:v>2.5046687641185499</c:v>
                </c:pt>
                <c:pt idx="6">
                  <c:v>2.9220105255614999</c:v>
                </c:pt>
                <c:pt idx="7">
                  <c:v>3.3408731748170202</c:v>
                </c:pt>
                <c:pt idx="8">
                  <c:v>3.7553026791460802</c:v>
                </c:pt>
                <c:pt idx="9">
                  <c:v>4.1728911073462998</c:v>
                </c:pt>
                <c:pt idx="10">
                  <c:v>4.5924683846844898</c:v>
                </c:pt>
                <c:pt idx="11">
                  <c:v>4.5926522889328796</c:v>
                </c:pt>
                <c:pt idx="12">
                  <c:v>4.5893844374277002</c:v>
                </c:pt>
                <c:pt idx="13">
                  <c:v>4.5890458577477</c:v>
                </c:pt>
                <c:pt idx="14">
                  <c:v>4.5881738147686004</c:v>
                </c:pt>
                <c:pt idx="15">
                  <c:v>4.5955794975438096</c:v>
                </c:pt>
                <c:pt idx="16">
                  <c:v>4.5949868536371596</c:v>
                </c:pt>
                <c:pt idx="17">
                  <c:v>4.5873537084280596</c:v>
                </c:pt>
                <c:pt idx="18">
                  <c:v>4.5883975310278</c:v>
                </c:pt>
                <c:pt idx="19">
                  <c:v>4.5926522889328796</c:v>
                </c:pt>
                <c:pt idx="20">
                  <c:v>4.5880476254769302</c:v>
                </c:pt>
                <c:pt idx="21">
                  <c:v>4.5898321279344403</c:v>
                </c:pt>
                <c:pt idx="22">
                  <c:v>4.58732503868585</c:v>
                </c:pt>
                <c:pt idx="23">
                  <c:v>4.58899421439137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5BA-0B4E-BD0E-FB4AC8023DFB}"/>
            </c:ext>
          </c:extLst>
        </c:ser>
        <c:ser>
          <c:idx val="2"/>
          <c:order val="2"/>
          <c:tx>
            <c:strRef>
              <c:f>'pipeline_output (2)'!$O$2</c:f>
              <c:strCache>
                <c:ptCount val="1"/>
                <c:pt idx="0">
                  <c:v>MUL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'pipeline_output (2)'!$L$3:$L$26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(2)'!$O$3:$O$26</c:f>
              <c:numCache>
                <c:formatCode>General</c:formatCode>
                <c:ptCount val="24"/>
                <c:pt idx="0">
                  <c:v>0.17352813791407701</c:v>
                </c:pt>
                <c:pt idx="1">
                  <c:v>0.34709238102443801</c:v>
                </c:pt>
                <c:pt idx="2">
                  <c:v>0.52051574801474398</c:v>
                </c:pt>
                <c:pt idx="3">
                  <c:v>0.69407842106357998</c:v>
                </c:pt>
                <c:pt idx="4">
                  <c:v>0.86731056909032</c:v>
                </c:pt>
                <c:pt idx="5">
                  <c:v>1.0406905391150401</c:v>
                </c:pt>
                <c:pt idx="6">
                  <c:v>1.21381427068932</c:v>
                </c:pt>
                <c:pt idx="7">
                  <c:v>1.38821722667937</c:v>
                </c:pt>
                <c:pt idx="8">
                  <c:v>1.5603411477598299</c:v>
                </c:pt>
                <c:pt idx="9">
                  <c:v>1.7335764423576501</c:v>
                </c:pt>
                <c:pt idx="10">
                  <c:v>1.9080679206829501</c:v>
                </c:pt>
                <c:pt idx="11">
                  <c:v>1.90801832105517</c:v>
                </c:pt>
                <c:pt idx="12">
                  <c:v>1.90654143462721</c:v>
                </c:pt>
                <c:pt idx="13">
                  <c:v>1.9063730761039499</c:v>
                </c:pt>
                <c:pt idx="14">
                  <c:v>1.9056801482996899</c:v>
                </c:pt>
                <c:pt idx="15">
                  <c:v>1.9093186831481199</c:v>
                </c:pt>
                <c:pt idx="16">
                  <c:v>1.9084350380905299</c:v>
                </c:pt>
                <c:pt idx="17">
                  <c:v>1.90529430698466</c:v>
                </c:pt>
                <c:pt idx="18">
                  <c:v>1.9053437650882299</c:v>
                </c:pt>
                <c:pt idx="19">
                  <c:v>1.9075422957977</c:v>
                </c:pt>
                <c:pt idx="20">
                  <c:v>1.9056801482996899</c:v>
                </c:pt>
                <c:pt idx="21">
                  <c:v>1.9060562465916999</c:v>
                </c:pt>
                <c:pt idx="22">
                  <c:v>1.9046417005729399</c:v>
                </c:pt>
                <c:pt idx="23">
                  <c:v>1.90584838445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5BA-0B4E-BD0E-FB4AC8023DFB}"/>
            </c:ext>
          </c:extLst>
        </c:ser>
        <c:ser>
          <c:idx val="1"/>
          <c:order val="3"/>
          <c:tx>
            <c:strRef>
              <c:f>'pipeline_output (2)'!$N$2</c:f>
              <c:strCache>
                <c:ptCount val="1"/>
                <c:pt idx="0">
                  <c:v>DIV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2060"/>
                </a:solidFill>
              </a:ln>
              <a:effectLst/>
            </c:spPr>
          </c:marker>
          <c:cat>
            <c:numRef>
              <c:f>'pipeline_output (2)'!$L$3:$L$26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(2)'!$N$3:$N$26</c:f>
              <c:numCache>
                <c:formatCode>General</c:formatCode>
                <c:ptCount val="24"/>
                <c:pt idx="0">
                  <c:v>3.0772460863805199E-2</c:v>
                </c:pt>
                <c:pt idx="1">
                  <c:v>6.15470891875484E-2</c:v>
                </c:pt>
                <c:pt idx="2">
                  <c:v>9.2308868655364903E-2</c:v>
                </c:pt>
                <c:pt idx="3">
                  <c:v>0.12309417837509599</c:v>
                </c:pt>
                <c:pt idx="4">
                  <c:v>0.153811361874227</c:v>
                </c:pt>
                <c:pt idx="5">
                  <c:v>0.184573170118387</c:v>
                </c:pt>
                <c:pt idx="6">
                  <c:v>0.21528682297868801</c:v>
                </c:pt>
                <c:pt idx="7">
                  <c:v>0.24620074329491601</c:v>
                </c:pt>
                <c:pt idx="8">
                  <c:v>0.27673588803933102</c:v>
                </c:pt>
                <c:pt idx="9">
                  <c:v>0.30745392399973098</c:v>
                </c:pt>
                <c:pt idx="10">
                  <c:v>0.33839066894103498</c:v>
                </c:pt>
                <c:pt idx="11">
                  <c:v>0.338353231858537</c:v>
                </c:pt>
                <c:pt idx="12">
                  <c:v>0.33807583182873302</c:v>
                </c:pt>
                <c:pt idx="13">
                  <c:v>0.33805403314204602</c:v>
                </c:pt>
                <c:pt idx="14">
                  <c:v>0.33799799228225902</c:v>
                </c:pt>
                <c:pt idx="15">
                  <c:v>0.33852176399509198</c:v>
                </c:pt>
                <c:pt idx="16">
                  <c:v>0.33845932511320298</c:v>
                </c:pt>
                <c:pt idx="17">
                  <c:v>0.33788907711570998</c:v>
                </c:pt>
                <c:pt idx="18">
                  <c:v>0.33786108170310702</c:v>
                </c:pt>
                <c:pt idx="19">
                  <c:v>0.33820979974749499</c:v>
                </c:pt>
                <c:pt idx="20">
                  <c:v>0.33795130575711801</c:v>
                </c:pt>
                <c:pt idx="21">
                  <c:v>0.337957529881945</c:v>
                </c:pt>
                <c:pt idx="22">
                  <c:v>0.33774603817341797</c:v>
                </c:pt>
                <c:pt idx="23">
                  <c:v>0.33786730250499403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5BA-0B4E-BD0E-FB4AC8023D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960319"/>
        <c:axId val="1700961999"/>
      </c:lineChart>
      <c:catAx>
        <c:axId val="17009603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#Tasklets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1999"/>
        <c:crosses val="autoZero"/>
        <c:auto val="1"/>
        <c:lblAlgn val="ctr"/>
        <c:lblOffset val="100"/>
        <c:noMultiLvlLbl val="0"/>
      </c:catAx>
      <c:valAx>
        <c:axId val="17009619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Arithmetic Throughput (MOPS)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0319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r"/>
      <c:layout>
        <c:manualLayout>
          <c:xMode val="edge"/>
          <c:yMode val="edge"/>
          <c:x val="0.71523712011741347"/>
          <c:y val="0.30148991331028591"/>
          <c:w val="0.22831833333333335"/>
          <c:h val="0.2316222222222222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/>
              <a:t>(</a:t>
            </a:r>
            <a:r>
              <a:rPr lang="en-US" sz="1400" b="1" dirty="0"/>
              <a:t>b) INT64</a:t>
            </a:r>
            <a:r>
              <a:rPr lang="en-US" sz="1400" dirty="0"/>
              <a:t> (1 DPU)</a:t>
            </a:r>
          </a:p>
        </c:rich>
      </c:tx>
      <c:layout>
        <c:manualLayout>
          <c:xMode val="edge"/>
          <c:yMode val="edge"/>
          <c:x val="0.18885888888888888"/>
          <c:y val="5.64444444444444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762161111111111"/>
          <c:y val="4.2501111111111094E-2"/>
          <c:w val="0.78497833333333333"/>
          <c:h val="0.81472666666666671"/>
        </c:manualLayout>
      </c:layout>
      <c:lineChart>
        <c:grouping val="standard"/>
        <c:varyColors val="0"/>
        <c:ser>
          <c:idx val="0"/>
          <c:order val="0"/>
          <c:tx>
            <c:strRef>
              <c:f>'pipeline_output (2)'!$W$2</c:f>
              <c:strCache>
                <c:ptCount val="1"/>
                <c:pt idx="0">
                  <c:v>ADD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cat>
            <c:numRef>
              <c:f>'pipeline_output (2)'!$V$3:$V$26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(2)'!$W$3:$W$26</c:f>
              <c:numCache>
                <c:formatCode>General</c:formatCode>
                <c:ptCount val="24"/>
                <c:pt idx="0">
                  <c:v>4.53164481937708</c:v>
                </c:pt>
                <c:pt idx="1">
                  <c:v>9.0630434406817706</c:v>
                </c:pt>
                <c:pt idx="2">
                  <c:v>13.5935580890577</c:v>
                </c:pt>
                <c:pt idx="3">
                  <c:v>18.124251822294202</c:v>
                </c:pt>
                <c:pt idx="4">
                  <c:v>22.647849080822201</c:v>
                </c:pt>
                <c:pt idx="5">
                  <c:v>27.171818430852799</c:v>
                </c:pt>
                <c:pt idx="6">
                  <c:v>31.695722391591602</c:v>
                </c:pt>
                <c:pt idx="7">
                  <c:v>36.245281714483198</c:v>
                </c:pt>
                <c:pt idx="8">
                  <c:v>40.736675724154999</c:v>
                </c:pt>
                <c:pt idx="9">
                  <c:v>45.255984985436697</c:v>
                </c:pt>
                <c:pt idx="10">
                  <c:v>49.809868282652801</c:v>
                </c:pt>
                <c:pt idx="11">
                  <c:v>49.856422280697203</c:v>
                </c:pt>
                <c:pt idx="12">
                  <c:v>49.847551368560502</c:v>
                </c:pt>
                <c:pt idx="13">
                  <c:v>49.895803876356801</c:v>
                </c:pt>
                <c:pt idx="14">
                  <c:v>49.927503404442298</c:v>
                </c:pt>
                <c:pt idx="15">
                  <c:v>50.033346330131302</c:v>
                </c:pt>
                <c:pt idx="16">
                  <c:v>50.064264774691303</c:v>
                </c:pt>
                <c:pt idx="17">
                  <c:v>49.976795616223399</c:v>
                </c:pt>
                <c:pt idx="18">
                  <c:v>50.010778842943601</c:v>
                </c:pt>
                <c:pt idx="19">
                  <c:v>50.110132579636499</c:v>
                </c:pt>
                <c:pt idx="20">
                  <c:v>50.056412102960202</c:v>
                </c:pt>
                <c:pt idx="21">
                  <c:v>50.097956776708699</c:v>
                </c:pt>
                <c:pt idx="22">
                  <c:v>50.118754984540999</c:v>
                </c:pt>
                <c:pt idx="23">
                  <c:v>50.160608922535602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AFF-9248-85A7-98461A3038CA}"/>
            </c:ext>
          </c:extLst>
        </c:ser>
        <c:ser>
          <c:idx val="3"/>
          <c:order val="1"/>
          <c:tx>
            <c:strRef>
              <c:f>'pipeline_output (2)'!$Z$2</c:f>
              <c:strCache>
                <c:ptCount val="1"/>
                <c:pt idx="0">
                  <c:v>SUB</c:v>
                </c:pt>
              </c:strCache>
            </c:strRef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FFC000"/>
                </a:solidFill>
              </a:ln>
              <a:effectLst/>
            </c:spPr>
          </c:marker>
          <c:cat>
            <c:numRef>
              <c:f>'pipeline_output (2)'!$V$3:$V$26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(2)'!$Z$3:$Z$26</c:f>
              <c:numCache>
                <c:formatCode>General</c:formatCode>
                <c:ptCount val="24"/>
                <c:pt idx="0">
                  <c:v>4.5319973672544203</c:v>
                </c:pt>
                <c:pt idx="1">
                  <c:v>9.0630210597020806</c:v>
                </c:pt>
                <c:pt idx="2">
                  <c:v>13.593155302048199</c:v>
                </c:pt>
                <c:pt idx="3">
                  <c:v>18.1258630737773</c:v>
                </c:pt>
                <c:pt idx="4">
                  <c:v>22.647569562292801</c:v>
                </c:pt>
                <c:pt idx="5">
                  <c:v>27.1730255218012</c:v>
                </c:pt>
                <c:pt idx="6">
                  <c:v>31.695174927239499</c:v>
                </c:pt>
                <c:pt idx="7">
                  <c:v>36.238839572245297</c:v>
                </c:pt>
                <c:pt idx="8">
                  <c:v>40.736449639644903</c:v>
                </c:pt>
                <c:pt idx="9">
                  <c:v>45.2517440957212</c:v>
                </c:pt>
                <c:pt idx="10">
                  <c:v>49.802771030383603</c:v>
                </c:pt>
                <c:pt idx="11">
                  <c:v>49.8506659856941</c:v>
                </c:pt>
                <c:pt idx="12">
                  <c:v>49.858792906225098</c:v>
                </c:pt>
                <c:pt idx="13">
                  <c:v>49.882918369066701</c:v>
                </c:pt>
                <c:pt idx="14">
                  <c:v>49.927435482335</c:v>
                </c:pt>
                <c:pt idx="15">
                  <c:v>50.037507515819001</c:v>
                </c:pt>
                <c:pt idx="16">
                  <c:v>50.054637057727597</c:v>
                </c:pt>
                <c:pt idx="17">
                  <c:v>49.979722212008397</c:v>
                </c:pt>
                <c:pt idx="18">
                  <c:v>50.023457764438199</c:v>
                </c:pt>
                <c:pt idx="19">
                  <c:v>50.1058224896341</c:v>
                </c:pt>
                <c:pt idx="20">
                  <c:v>50.020185169284197</c:v>
                </c:pt>
                <c:pt idx="21">
                  <c:v>50.104180745607003</c:v>
                </c:pt>
                <c:pt idx="22">
                  <c:v>50.120260788100097</c:v>
                </c:pt>
                <c:pt idx="23">
                  <c:v>50.166094156017202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AFF-9248-85A7-98461A3038CA}"/>
            </c:ext>
          </c:extLst>
        </c:ser>
        <c:ser>
          <c:idx val="2"/>
          <c:order val="2"/>
          <c:tx>
            <c:strRef>
              <c:f>'pipeline_output (2)'!$Y$2</c:f>
              <c:strCache>
                <c:ptCount val="1"/>
                <c:pt idx="0">
                  <c:v>MUL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'pipeline_output (2)'!$V$3:$V$26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(2)'!$Y$3:$Y$26</c:f>
              <c:numCache>
                <c:formatCode>General</c:formatCode>
                <c:ptCount val="24"/>
                <c:pt idx="0">
                  <c:v>0.23352099770934001</c:v>
                </c:pt>
                <c:pt idx="1">
                  <c:v>0.46703902367635702</c:v>
                </c:pt>
                <c:pt idx="2">
                  <c:v>0.70044221186089695</c:v>
                </c:pt>
                <c:pt idx="3">
                  <c:v>0.93403169076814196</c:v>
                </c:pt>
                <c:pt idx="4">
                  <c:v>1.16710000763222</c:v>
                </c:pt>
                <c:pt idx="5">
                  <c:v>1.40034722354709</c:v>
                </c:pt>
                <c:pt idx="6">
                  <c:v>1.63352858440009</c:v>
                </c:pt>
                <c:pt idx="7">
                  <c:v>1.8681204347051401</c:v>
                </c:pt>
                <c:pt idx="8">
                  <c:v>2.0997316703378401</c:v>
                </c:pt>
                <c:pt idx="9">
                  <c:v>2.33282015751234</c:v>
                </c:pt>
                <c:pt idx="10">
                  <c:v>2.5678094651703001</c:v>
                </c:pt>
                <c:pt idx="11">
                  <c:v>2.5673065084783699</c:v>
                </c:pt>
                <c:pt idx="12">
                  <c:v>2.5653504449150999</c:v>
                </c:pt>
                <c:pt idx="13">
                  <c:v>2.56572706935123</c:v>
                </c:pt>
                <c:pt idx="14">
                  <c:v>2.5649739310325499</c:v>
                </c:pt>
                <c:pt idx="15">
                  <c:v>2.56890587485913</c:v>
                </c:pt>
                <c:pt idx="16">
                  <c:v>2.5689418385703502</c:v>
                </c:pt>
                <c:pt idx="17">
                  <c:v>2.5642391509401001</c:v>
                </c:pt>
                <c:pt idx="18">
                  <c:v>2.56434665343739</c:v>
                </c:pt>
                <c:pt idx="19">
                  <c:v>2.5671808000895302</c:v>
                </c:pt>
                <c:pt idx="20">
                  <c:v>2.5646871374861901</c:v>
                </c:pt>
                <c:pt idx="21">
                  <c:v>2.5653683769047899</c:v>
                </c:pt>
                <c:pt idx="22">
                  <c:v>2.5637555012224902</c:v>
                </c:pt>
                <c:pt idx="23">
                  <c:v>2.5644900041227299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AFF-9248-85A7-98461A3038CA}"/>
            </c:ext>
          </c:extLst>
        </c:ser>
        <c:ser>
          <c:idx val="1"/>
          <c:order val="3"/>
          <c:tx>
            <c:strRef>
              <c:f>'pipeline_output (2)'!$X$2</c:f>
              <c:strCache>
                <c:ptCount val="1"/>
                <c:pt idx="0">
                  <c:v>DIV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2060"/>
                </a:solidFill>
              </a:ln>
              <a:effectLst/>
            </c:spPr>
          </c:marker>
          <c:cat>
            <c:numRef>
              <c:f>'pipeline_output (2)'!$V$3:$V$26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(2)'!$X$3:$X$26</c:f>
              <c:numCache>
                <c:formatCode>General</c:formatCode>
                <c:ptCount val="24"/>
                <c:pt idx="0">
                  <c:v>0.12701698282336399</c:v>
                </c:pt>
                <c:pt idx="1">
                  <c:v>0.25401726202423802</c:v>
                </c:pt>
                <c:pt idx="2">
                  <c:v>0.38092952626897197</c:v>
                </c:pt>
                <c:pt idx="3">
                  <c:v>0.50792554148501801</c:v>
                </c:pt>
                <c:pt idx="4">
                  <c:v>0.63489374658335196</c:v>
                </c:pt>
                <c:pt idx="5">
                  <c:v>0.76165745902217696</c:v>
                </c:pt>
                <c:pt idx="6">
                  <c:v>0.88826240173488702</c:v>
                </c:pt>
                <c:pt idx="7">
                  <c:v>1.01565710237336</c:v>
                </c:pt>
                <c:pt idx="8">
                  <c:v>1.1418771507333401</c:v>
                </c:pt>
                <c:pt idx="9">
                  <c:v>1.2691156688417899</c:v>
                </c:pt>
                <c:pt idx="10">
                  <c:v>1.3961175168237101</c:v>
                </c:pt>
                <c:pt idx="11">
                  <c:v>1.3979575434145799</c:v>
                </c:pt>
                <c:pt idx="12">
                  <c:v>1.3991140253898</c:v>
                </c:pt>
                <c:pt idx="13">
                  <c:v>1.39923137924723</c:v>
                </c:pt>
                <c:pt idx="14">
                  <c:v>1.40050219423774</c:v>
                </c:pt>
                <c:pt idx="15">
                  <c:v>1.40191989609794</c:v>
                </c:pt>
                <c:pt idx="16">
                  <c:v>1.40255745874511</c:v>
                </c:pt>
                <c:pt idx="17">
                  <c:v>1.4015130164476499</c:v>
                </c:pt>
                <c:pt idx="18">
                  <c:v>1.4016896588600101</c:v>
                </c:pt>
                <c:pt idx="19">
                  <c:v>1.4027665340350901</c:v>
                </c:pt>
                <c:pt idx="20">
                  <c:v>1.40200022920884</c:v>
                </c:pt>
                <c:pt idx="21">
                  <c:v>1.4029005894450299</c:v>
                </c:pt>
                <c:pt idx="22">
                  <c:v>1.4023966740034199</c:v>
                </c:pt>
                <c:pt idx="23">
                  <c:v>1.40311513140287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AFF-9248-85A7-98461A3038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960319"/>
        <c:axId val="1700961999"/>
      </c:lineChart>
      <c:catAx>
        <c:axId val="17009603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#Tasklets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1999"/>
        <c:crosses val="autoZero"/>
        <c:auto val="1"/>
        <c:lblAlgn val="ctr"/>
        <c:lblOffset val="100"/>
        <c:noMultiLvlLbl val="0"/>
      </c:catAx>
      <c:valAx>
        <c:axId val="1700961999"/>
        <c:scaling>
          <c:orientation val="minMax"/>
          <c:max val="7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Arithmetic Throughput (MOPS)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0319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r"/>
      <c:layout>
        <c:manualLayout>
          <c:xMode val="edge"/>
          <c:yMode val="edge"/>
          <c:x val="0.71523722222222219"/>
          <c:y val="0.46392055555555556"/>
          <c:w val="0.22831833333333335"/>
          <c:h val="0.2316222222222222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b="1" baseline="0"/>
              <a:t>(a)</a:t>
            </a:r>
            <a:r>
              <a:rPr lang="en-US" sz="1400" baseline="0"/>
              <a:t> </a:t>
            </a:r>
            <a:r>
              <a:rPr lang="en-US" sz="1400" b="1" baseline="0"/>
              <a:t>INT32</a:t>
            </a:r>
            <a:r>
              <a:rPr lang="en-US" sz="1400" baseline="0"/>
              <a:t> (1 DPU)</a:t>
            </a:r>
            <a:endParaRPr lang="en-US" sz="1400"/>
          </a:p>
        </c:rich>
      </c:tx>
      <c:layout>
        <c:manualLayout>
          <c:xMode val="edge"/>
          <c:yMode val="edge"/>
          <c:x val="0.17827555555555558"/>
          <c:y val="5.64444444444444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6916055555555556"/>
          <c:y val="4.2501111111111094E-2"/>
          <c:w val="0.79203388888888893"/>
          <c:h val="0.81472666666666671"/>
        </c:manualLayout>
      </c:layout>
      <c:lineChart>
        <c:grouping val="standard"/>
        <c:varyColors val="0"/>
        <c:ser>
          <c:idx val="0"/>
          <c:order val="0"/>
          <c:tx>
            <c:strRef>
              <c:f>'pipeline_output (2)'!$R$2</c:f>
              <c:strCache>
                <c:ptCount val="1"/>
                <c:pt idx="0">
                  <c:v>ADD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cat>
            <c:numRef>
              <c:f>'pipeline_output (2)'!$Q$3:$Q$26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(2)'!$R$3:$R$26</c:f>
              <c:numCache>
                <c:formatCode>General</c:formatCode>
                <c:ptCount val="24"/>
                <c:pt idx="0">
                  <c:v>5.2846742235738597</c:v>
                </c:pt>
                <c:pt idx="1">
                  <c:v>10.5723322981903</c:v>
                </c:pt>
                <c:pt idx="2">
                  <c:v>15.8562830787842</c:v>
                </c:pt>
                <c:pt idx="3">
                  <c:v>21.142715588508</c:v>
                </c:pt>
                <c:pt idx="4">
                  <c:v>26.421240569026001</c:v>
                </c:pt>
                <c:pt idx="5">
                  <c:v>31.694353766170899</c:v>
                </c:pt>
                <c:pt idx="6">
                  <c:v>36.9717545086203</c:v>
                </c:pt>
                <c:pt idx="7">
                  <c:v>42.273984910441698</c:v>
                </c:pt>
                <c:pt idx="8">
                  <c:v>47.514571503292302</c:v>
                </c:pt>
                <c:pt idx="9">
                  <c:v>52.787604891534102</c:v>
                </c:pt>
                <c:pt idx="10">
                  <c:v>58.093588838481502</c:v>
                </c:pt>
                <c:pt idx="11">
                  <c:v>58.154528744374701</c:v>
                </c:pt>
                <c:pt idx="12">
                  <c:v>58.163929645724501</c:v>
                </c:pt>
                <c:pt idx="13">
                  <c:v>58.209594866158099</c:v>
                </c:pt>
                <c:pt idx="14">
                  <c:v>58.276885455454902</c:v>
                </c:pt>
                <c:pt idx="15">
                  <c:v>58.3888873863052</c:v>
                </c:pt>
                <c:pt idx="16">
                  <c:v>58.422069755965502</c:v>
                </c:pt>
                <c:pt idx="17">
                  <c:v>58.3891660727013</c:v>
                </c:pt>
                <c:pt idx="18">
                  <c:v>58.366136973752802</c:v>
                </c:pt>
                <c:pt idx="19">
                  <c:v>58.512979620990599</c:v>
                </c:pt>
                <c:pt idx="20">
                  <c:v>58.488174921909803</c:v>
                </c:pt>
                <c:pt idx="21">
                  <c:v>58.508781858849296</c:v>
                </c:pt>
                <c:pt idx="22">
                  <c:v>58.523523323993999</c:v>
                </c:pt>
                <c:pt idx="23">
                  <c:v>58.558166993761198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126-C54F-AD34-E6D519FE23B3}"/>
            </c:ext>
          </c:extLst>
        </c:ser>
        <c:ser>
          <c:idx val="3"/>
          <c:order val="1"/>
          <c:tx>
            <c:strRef>
              <c:f>'pipeline_output (2)'!$U$2</c:f>
              <c:strCache>
                <c:ptCount val="1"/>
                <c:pt idx="0">
                  <c:v>SUB</c:v>
                </c:pt>
              </c:strCache>
            </c:strRef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>
                  <a:alpha val="70000"/>
                </a:schemeClr>
              </a:solidFill>
              <a:ln w="22225">
                <a:solidFill>
                  <a:srgbClr val="FFC000"/>
                </a:solidFill>
              </a:ln>
              <a:effectLst/>
            </c:spPr>
          </c:marker>
          <c:cat>
            <c:numRef>
              <c:f>'pipeline_output (2)'!$Q$3:$Q$26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(2)'!$U$3:$U$26</c:f>
              <c:numCache>
                <c:formatCode>General</c:formatCode>
                <c:ptCount val="24"/>
                <c:pt idx="0">
                  <c:v>5.2860595550511098</c:v>
                </c:pt>
                <c:pt idx="1">
                  <c:v>10.5721495650169</c:v>
                </c:pt>
                <c:pt idx="2">
                  <c:v>15.8553925380614</c:v>
                </c:pt>
                <c:pt idx="3">
                  <c:v>21.141741219302801</c:v>
                </c:pt>
                <c:pt idx="4">
                  <c:v>26.416676263964</c:v>
                </c:pt>
                <c:pt idx="5">
                  <c:v>31.696269874856402</c:v>
                </c:pt>
                <c:pt idx="6">
                  <c:v>36.970786154651996</c:v>
                </c:pt>
                <c:pt idx="7">
                  <c:v>42.2762249684369</c:v>
                </c:pt>
                <c:pt idx="8">
                  <c:v>47.511126876163502</c:v>
                </c:pt>
                <c:pt idx="9">
                  <c:v>52.778495229822703</c:v>
                </c:pt>
                <c:pt idx="10">
                  <c:v>58.102970046228798</c:v>
                </c:pt>
                <c:pt idx="11">
                  <c:v>58.166326440046099</c:v>
                </c:pt>
                <c:pt idx="12">
                  <c:v>58.173979066969501</c:v>
                </c:pt>
                <c:pt idx="13">
                  <c:v>58.224370679794298</c:v>
                </c:pt>
                <c:pt idx="14">
                  <c:v>58.263100408951203</c:v>
                </c:pt>
                <c:pt idx="15">
                  <c:v>58.367065214971099</c:v>
                </c:pt>
                <c:pt idx="16">
                  <c:v>58.421697755788799</c:v>
                </c:pt>
                <c:pt idx="17">
                  <c:v>58.376813530636497</c:v>
                </c:pt>
                <c:pt idx="18">
                  <c:v>58.368643292804101</c:v>
                </c:pt>
                <c:pt idx="19">
                  <c:v>58.4811849160631</c:v>
                </c:pt>
                <c:pt idx="20">
                  <c:v>58.481930437082802</c:v>
                </c:pt>
                <c:pt idx="21">
                  <c:v>58.519977229928202</c:v>
                </c:pt>
                <c:pt idx="22">
                  <c:v>58.511113874566703</c:v>
                </c:pt>
                <c:pt idx="23">
                  <c:v>58.516524867022902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126-C54F-AD34-E6D519FE23B3}"/>
            </c:ext>
          </c:extLst>
        </c:ser>
        <c:ser>
          <c:idx val="2"/>
          <c:order val="2"/>
          <c:tx>
            <c:strRef>
              <c:f>'pipeline_output (2)'!$T$2</c:f>
              <c:strCache>
                <c:ptCount val="1"/>
                <c:pt idx="0">
                  <c:v>MUL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'pipeline_output (2)'!$Q$3:$Q$26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(2)'!$T$3:$T$26</c:f>
              <c:numCache>
                <c:formatCode>General</c:formatCode>
                <c:ptCount val="24"/>
                <c:pt idx="0">
                  <c:v>0.93379403697502905</c:v>
                </c:pt>
                <c:pt idx="1">
                  <c:v>1.8677781679568</c:v>
                </c:pt>
                <c:pt idx="2">
                  <c:v>2.8014106224142399</c:v>
                </c:pt>
                <c:pt idx="3">
                  <c:v>3.7353966475215699</c:v>
                </c:pt>
                <c:pt idx="4">
                  <c:v>4.6671829794810096</c:v>
                </c:pt>
                <c:pt idx="5">
                  <c:v>5.6002734508520904</c:v>
                </c:pt>
                <c:pt idx="6">
                  <c:v>6.5320326279836696</c:v>
                </c:pt>
                <c:pt idx="7">
                  <c:v>7.4704207233045503</c:v>
                </c:pt>
                <c:pt idx="8">
                  <c:v>8.3964382784402307</c:v>
                </c:pt>
                <c:pt idx="9">
                  <c:v>9.3291102558757792</c:v>
                </c:pt>
                <c:pt idx="10">
                  <c:v>10.2673011663267</c:v>
                </c:pt>
                <c:pt idx="11">
                  <c:v>10.268852495712</c:v>
                </c:pt>
                <c:pt idx="12">
                  <c:v>10.2622195378386</c:v>
                </c:pt>
                <c:pt idx="13">
                  <c:v>10.263051776451</c:v>
                </c:pt>
                <c:pt idx="14">
                  <c:v>10.262678687277599</c:v>
                </c:pt>
                <c:pt idx="15">
                  <c:v>10.2795809758556</c:v>
                </c:pt>
                <c:pt idx="16">
                  <c:v>10.2798689112349</c:v>
                </c:pt>
                <c:pt idx="17">
                  <c:v>10.2635971094256</c:v>
                </c:pt>
                <c:pt idx="18">
                  <c:v>10.2660949008221</c:v>
                </c:pt>
                <c:pt idx="19">
                  <c:v>10.275206343162299</c:v>
                </c:pt>
                <c:pt idx="20">
                  <c:v>10.2639128550053</c:v>
                </c:pt>
                <c:pt idx="21">
                  <c:v>10.273307990751199</c:v>
                </c:pt>
                <c:pt idx="22">
                  <c:v>10.265319594088</c:v>
                </c:pt>
                <c:pt idx="23">
                  <c:v>10.268680102630301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126-C54F-AD34-E6D519FE23B3}"/>
            </c:ext>
          </c:extLst>
        </c:ser>
        <c:ser>
          <c:idx val="1"/>
          <c:order val="3"/>
          <c:tx>
            <c:strRef>
              <c:f>'pipeline_output (2)'!$S$2</c:f>
              <c:strCache>
                <c:ptCount val="1"/>
                <c:pt idx="0">
                  <c:v>DIV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chemeClr val="bg1">
                  <a:alpha val="70000"/>
                </a:schemeClr>
              </a:solidFill>
              <a:ln w="25400" cap="flat">
                <a:solidFill>
                  <a:srgbClr val="002060"/>
                </a:solidFill>
              </a:ln>
              <a:effectLst/>
            </c:spPr>
          </c:marker>
          <c:cat>
            <c:numRef>
              <c:f>'pipeline_output (2)'!$Q$3:$Q$26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(2)'!$S$3:$S$26</c:f>
              <c:numCache>
                <c:formatCode>General</c:formatCode>
                <c:ptCount val="24"/>
                <c:pt idx="0">
                  <c:v>1.0240142859135799</c:v>
                </c:pt>
                <c:pt idx="1">
                  <c:v>2.0482857541509598</c:v>
                </c:pt>
                <c:pt idx="2">
                  <c:v>3.07186286326503</c:v>
                </c:pt>
                <c:pt idx="3">
                  <c:v>4.0959588575561101</c:v>
                </c:pt>
                <c:pt idx="4">
                  <c:v>5.11938578797744</c:v>
                </c:pt>
                <c:pt idx="5">
                  <c:v>6.1409192598132902</c:v>
                </c:pt>
                <c:pt idx="6">
                  <c:v>7.1632291774423598</c:v>
                </c:pt>
                <c:pt idx="7">
                  <c:v>8.1916891546526092</c:v>
                </c:pt>
                <c:pt idx="8">
                  <c:v>9.2088133228615892</c:v>
                </c:pt>
                <c:pt idx="9">
                  <c:v>10.231635409667801</c:v>
                </c:pt>
                <c:pt idx="10">
                  <c:v>11.258719333928401</c:v>
                </c:pt>
                <c:pt idx="11">
                  <c:v>11.261966938446101</c:v>
                </c:pt>
                <c:pt idx="12">
                  <c:v>11.2568545356951</c:v>
                </c:pt>
                <c:pt idx="13">
                  <c:v>11.2597901454255</c:v>
                </c:pt>
                <c:pt idx="14">
                  <c:v>11.261517690018101</c:v>
                </c:pt>
                <c:pt idx="15">
                  <c:v>11.2770548271422</c:v>
                </c:pt>
                <c:pt idx="16">
                  <c:v>11.278649026567701</c:v>
                </c:pt>
                <c:pt idx="17">
                  <c:v>11.2635223059736</c:v>
                </c:pt>
                <c:pt idx="18">
                  <c:v>11.2657351243829</c:v>
                </c:pt>
                <c:pt idx="19">
                  <c:v>11.274040942714599</c:v>
                </c:pt>
                <c:pt idx="20">
                  <c:v>11.2633840336856</c:v>
                </c:pt>
                <c:pt idx="21">
                  <c:v>11.2705786971636</c:v>
                </c:pt>
                <c:pt idx="22">
                  <c:v>11.2688829730069</c:v>
                </c:pt>
                <c:pt idx="23">
                  <c:v>11.2754610783226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126-C54F-AD34-E6D519FE23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960319"/>
        <c:axId val="1700961999"/>
      </c:lineChart>
      <c:catAx>
        <c:axId val="17009603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/>
                  <a:t>#Tasklets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1999"/>
        <c:crosses val="autoZero"/>
        <c:auto val="1"/>
        <c:lblAlgn val="ctr"/>
        <c:lblOffset val="100"/>
        <c:noMultiLvlLbl val="0"/>
      </c:catAx>
      <c:valAx>
        <c:axId val="17009619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/>
                  <a:t>Arithmetic Throughput (MOPS)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0319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r"/>
      <c:layout>
        <c:manualLayout>
          <c:xMode val="edge"/>
          <c:yMode val="edge"/>
          <c:x val="0.71523722222222219"/>
          <c:y val="0.36161500000000002"/>
          <c:w val="0.22831833333333335"/>
          <c:h val="0.2316222222222222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STREAM</a:t>
            </a:r>
            <a:r>
              <a:rPr lang="en-US"/>
              <a:t> (WRAM,</a:t>
            </a:r>
            <a:r>
              <a:rPr lang="en-US" baseline="0"/>
              <a:t> INT64, 1DPU)</a:t>
            </a:r>
            <a:endParaRPr lang="en-US"/>
          </a:p>
        </c:rich>
      </c:tx>
      <c:layout>
        <c:manualLayout>
          <c:xMode val="edge"/>
          <c:yMode val="edge"/>
          <c:x val="0.15044055555555555"/>
          <c:y val="3.96875000000000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4921361111111112"/>
          <c:y val="3.7680902777777775E-2"/>
          <c:w val="0.84567819444444448"/>
          <c:h val="0.73750416666666652"/>
        </c:manualLayout>
      </c:layout>
      <c:lineChart>
        <c:grouping val="standard"/>
        <c:varyColors val="0"/>
        <c:ser>
          <c:idx val="1"/>
          <c:order val="0"/>
          <c:tx>
            <c:strRef>
              <c:f>'stream_output-camera-ready'!$Q$2</c:f>
              <c:strCache>
                <c:ptCount val="1"/>
                <c:pt idx="0">
                  <c:v>COPY</c:v>
                </c:pt>
              </c:strCache>
            </c:strRef>
          </c:tx>
          <c:spPr>
            <a:ln w="25400" cap="rnd">
              <a:solidFill>
                <a:srgbClr val="00B0F0"/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F0"/>
                </a:solidFill>
              </a:ln>
              <a:effectLst/>
            </c:spPr>
          </c:marker>
          <c:dLbls>
            <c:dLbl>
              <c:idx val="15"/>
              <c:layout>
                <c:manualLayout>
                  <c:x val="-1.763888888888902E-2"/>
                  <c:y val="7.57972222222222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5E3-A844-914D-B65521A9AE8B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B0F0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'stream_output-camera-ready'!$O$3:$O$18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'stream_output-camera-ready'!$Q$3:$Q$18</c:f>
              <c:numCache>
                <c:formatCode>General</c:formatCode>
                <c:ptCount val="16"/>
                <c:pt idx="0">
                  <c:v>252.07993371769001</c:v>
                </c:pt>
                <c:pt idx="1">
                  <c:v>504.177182475797</c:v>
                </c:pt>
                <c:pt idx="2">
                  <c:v>755.96395282970195</c:v>
                </c:pt>
                <c:pt idx="3">
                  <c:v>1008.03845361532</c:v>
                </c:pt>
                <c:pt idx="4">
                  <c:v>1259.73449580805</c:v>
                </c:pt>
                <c:pt idx="5">
                  <c:v>1511.35197463245</c:v>
                </c:pt>
                <c:pt idx="6">
                  <c:v>1762.7093733583399</c:v>
                </c:pt>
                <c:pt idx="7">
                  <c:v>2014.4239259825899</c:v>
                </c:pt>
                <c:pt idx="8">
                  <c:v>2265.4987875853299</c:v>
                </c:pt>
                <c:pt idx="9">
                  <c:v>2516.4835381467101</c:v>
                </c:pt>
                <c:pt idx="10">
                  <c:v>2767.1736968845798</c:v>
                </c:pt>
                <c:pt idx="11">
                  <c:v>2779.6834052866702</c:v>
                </c:pt>
                <c:pt idx="12">
                  <c:v>2790.2899094775298</c:v>
                </c:pt>
                <c:pt idx="13">
                  <c:v>2798.9216190966399</c:v>
                </c:pt>
                <c:pt idx="14">
                  <c:v>2808.5737653951901</c:v>
                </c:pt>
                <c:pt idx="15">
                  <c:v>2818.9827318857601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5E3-A844-914D-B65521A9AE8B}"/>
            </c:ext>
          </c:extLst>
        </c:ser>
        <c:ser>
          <c:idx val="0"/>
          <c:order val="1"/>
          <c:tx>
            <c:strRef>
              <c:f>'stream_output-camera-ready'!$P$2</c:f>
              <c:strCache>
                <c:ptCount val="1"/>
                <c:pt idx="0">
                  <c:v>ADD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12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dLbls>
            <c:dLbl>
              <c:idx val="15"/>
              <c:layout>
                <c:manualLayout>
                  <c:x val="-1.5875000000000129E-2"/>
                  <c:y val="-7.4965277777777825E-2"/>
                </c:manualLayout>
              </c:layout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CH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5E3-A844-914D-B65521A9AE8B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'stream_output-camera-ready'!$O$3:$O$18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'stream_output-camera-ready'!$P$3:$P$18</c:f>
              <c:numCache>
                <c:formatCode>General</c:formatCode>
                <c:ptCount val="16"/>
                <c:pt idx="0">
                  <c:v>151.96098166918199</c:v>
                </c:pt>
                <c:pt idx="1">
                  <c:v>303.914098405907</c:v>
                </c:pt>
                <c:pt idx="2">
                  <c:v>455.798803585104</c:v>
                </c:pt>
                <c:pt idx="3">
                  <c:v>607.77786671450804</c:v>
                </c:pt>
                <c:pt idx="4">
                  <c:v>759.61160627659899</c:v>
                </c:pt>
                <c:pt idx="5">
                  <c:v>911.39480668643</c:v>
                </c:pt>
                <c:pt idx="6">
                  <c:v>1063.15643105446</c:v>
                </c:pt>
                <c:pt idx="7">
                  <c:v>1215.1616414543701</c:v>
                </c:pt>
                <c:pt idx="8">
                  <c:v>1366.4453494054401</c:v>
                </c:pt>
                <c:pt idx="9">
                  <c:v>1518.1038262668001</c:v>
                </c:pt>
                <c:pt idx="10">
                  <c:v>1669.8969400523199</c:v>
                </c:pt>
                <c:pt idx="11">
                  <c:v>1672.7034895314</c:v>
                </c:pt>
                <c:pt idx="12">
                  <c:v>1675.16896158235</c:v>
                </c:pt>
                <c:pt idx="13">
                  <c:v>1676.8911396260801</c:v>
                </c:pt>
                <c:pt idx="14">
                  <c:v>1679.4010010009999</c:v>
                </c:pt>
                <c:pt idx="15">
                  <c:v>1682.46454767726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5E3-A844-914D-B65521A9AE8B}"/>
            </c:ext>
          </c:extLst>
        </c:ser>
        <c:ser>
          <c:idx val="2"/>
          <c:order val="2"/>
          <c:tx>
            <c:strRef>
              <c:f>'stream_output-camera-ready'!$R$2</c:f>
              <c:strCache>
                <c:ptCount val="1"/>
                <c:pt idx="0">
                  <c:v>SCALE</c:v>
                </c:pt>
              </c:strCache>
            </c:strRef>
          </c:tx>
          <c:spPr>
            <a:ln w="25400" cap="rnd">
              <a:solidFill>
                <a:srgbClr val="FF0000"/>
              </a:solidFill>
              <a:round/>
            </a:ln>
            <a:effectLst/>
          </c:spPr>
          <c:marker>
            <c:symbol val="square"/>
            <c:size val="12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FF0000"/>
                </a:solidFill>
              </a:ln>
              <a:effectLst/>
            </c:spPr>
          </c:marker>
          <c:dLbls>
            <c:dLbl>
              <c:idx val="15"/>
              <c:layout>
                <c:manualLayout>
                  <c:x val="-5.8208333333333334E-2"/>
                  <c:y val="-7.4965277777777853E-2"/>
                </c:manualLayout>
              </c:layout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CH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5E3-A844-914D-B65521A9AE8B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'stream_output-camera-ready'!$O$3:$O$18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'stream_output-camera-ready'!$R$3:$R$18</c:f>
              <c:numCache>
                <c:formatCode>General</c:formatCode>
                <c:ptCount val="16"/>
                <c:pt idx="0">
                  <c:v>3.8203590679457502</c:v>
                </c:pt>
                <c:pt idx="1">
                  <c:v>7.6406932805912602</c:v>
                </c:pt>
                <c:pt idx="2">
                  <c:v>11.4596233484904</c:v>
                </c:pt>
                <c:pt idx="3">
                  <c:v>15.2812871409518</c:v>
                </c:pt>
                <c:pt idx="4">
                  <c:v>19.1004594564264</c:v>
                </c:pt>
                <c:pt idx="5">
                  <c:v>22.918888875878601</c:v>
                </c:pt>
                <c:pt idx="6">
                  <c:v>26.736842680411399</c:v>
                </c:pt>
                <c:pt idx="7">
                  <c:v>30.561898243687398</c:v>
                </c:pt>
                <c:pt idx="8">
                  <c:v>34.372698643127201</c:v>
                </c:pt>
                <c:pt idx="9">
                  <c:v>38.188434911829397</c:v>
                </c:pt>
                <c:pt idx="10">
                  <c:v>42.007100828763797</c:v>
                </c:pt>
                <c:pt idx="11">
                  <c:v>42.004546657605701</c:v>
                </c:pt>
                <c:pt idx="12">
                  <c:v>42.004095953761301</c:v>
                </c:pt>
                <c:pt idx="13">
                  <c:v>42.0111580920492</c:v>
                </c:pt>
                <c:pt idx="14">
                  <c:v>42.003645259588801</c:v>
                </c:pt>
                <c:pt idx="15">
                  <c:v>42.033562278764599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5E3-A844-914D-B65521A9AE8B}"/>
            </c:ext>
          </c:extLst>
        </c:ser>
        <c:ser>
          <c:idx val="3"/>
          <c:order val="3"/>
          <c:tx>
            <c:strRef>
              <c:f>'stream_output-camera-ready'!$S$2</c:f>
              <c:strCache>
                <c:ptCount val="1"/>
                <c:pt idx="0">
                  <c:v>TRIAD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4"/>
                </a:solidFill>
              </a:ln>
              <a:effectLst/>
            </c:spPr>
          </c:marker>
          <c:dLbls>
            <c:dLbl>
              <c:idx val="15"/>
              <c:layout>
                <c:manualLayout>
                  <c:x val="-1.0583333333333333E-2"/>
                  <c:y val="-0.1367013888888889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5E3-A844-914D-B65521A9AE8B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accent4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'stream_output-camera-ready'!$O$3:$O$18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'stream_output-camera-ready'!$S$3:$S$18</c:f>
              <c:numCache>
                <c:formatCode>General</c:formatCode>
                <c:ptCount val="16"/>
                <c:pt idx="0">
                  <c:v>5.6040938719806004</c:v>
                </c:pt>
                <c:pt idx="1">
                  <c:v>11.208223399991001</c:v>
                </c:pt>
                <c:pt idx="2">
                  <c:v>16.810196003587901</c:v>
                </c:pt>
                <c:pt idx="3">
                  <c:v>22.416218602988</c:v>
                </c:pt>
                <c:pt idx="4">
                  <c:v>28.017839982822899</c:v>
                </c:pt>
                <c:pt idx="5">
                  <c:v>33.620199514097102</c:v>
                </c:pt>
                <c:pt idx="6">
                  <c:v>39.220921295780897</c:v>
                </c:pt>
                <c:pt idx="7">
                  <c:v>44.831239215965702</c:v>
                </c:pt>
                <c:pt idx="8">
                  <c:v>50.420099259844399</c:v>
                </c:pt>
                <c:pt idx="9">
                  <c:v>56.0186626302199</c:v>
                </c:pt>
                <c:pt idx="10">
                  <c:v>61.620528893241897</c:v>
                </c:pt>
                <c:pt idx="11">
                  <c:v>61.617080336905701</c:v>
                </c:pt>
                <c:pt idx="12">
                  <c:v>61.616649294503603</c:v>
                </c:pt>
                <c:pt idx="13">
                  <c:v>61.626349207459697</c:v>
                </c:pt>
                <c:pt idx="14">
                  <c:v>61.6155717148823</c:v>
                </c:pt>
                <c:pt idx="15">
                  <c:v>61.659567586865897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A5E3-A844-914D-B65521A9AE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960319"/>
        <c:axId val="1700961999"/>
      </c:lineChart>
      <c:catAx>
        <c:axId val="170096031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#Tasklets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1999"/>
        <c:crosses val="autoZero"/>
        <c:auto val="1"/>
        <c:lblAlgn val="ctr"/>
        <c:lblOffset val="100"/>
        <c:noMultiLvlLbl val="0"/>
      </c:catAx>
      <c:valAx>
        <c:axId val="17009619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Sustained WRAM</a:t>
                </a:r>
                <a:r>
                  <a:rPr lang="en-US" sz="1600" baseline="0"/>
                  <a:t> </a:t>
                </a:r>
                <a:r>
                  <a:rPr lang="en-US" sz="1600"/>
                  <a:t>Bandwidth</a:t>
                </a:r>
                <a:r>
                  <a:rPr lang="en-US" sz="1600" baseline="0"/>
                  <a:t> (MB/s)</a:t>
                </a:r>
                <a:endParaRPr lang="en-US" sz="16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0319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16793805555555552"/>
          <c:y val="0.17441701388888889"/>
          <c:w val="0.12827027777777777"/>
          <c:h val="0.28961249999999999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STREAM</a:t>
            </a:r>
            <a:r>
              <a:rPr lang="en-US"/>
              <a:t> (WRAM,</a:t>
            </a:r>
            <a:r>
              <a:rPr lang="en-US" baseline="0"/>
              <a:t> INT64, 1DPU)</a:t>
            </a:r>
            <a:endParaRPr lang="en-US"/>
          </a:p>
        </c:rich>
      </c:tx>
      <c:layout>
        <c:manualLayout>
          <c:xMode val="edge"/>
          <c:yMode val="edge"/>
          <c:x val="0.15044055555555555"/>
          <c:y val="3.96875000000000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4921361111111112"/>
          <c:y val="3.7680902777777775E-2"/>
          <c:w val="0.84567819444444448"/>
          <c:h val="0.73750416666666652"/>
        </c:manualLayout>
      </c:layout>
      <c:lineChart>
        <c:grouping val="standard"/>
        <c:varyColors val="0"/>
        <c:ser>
          <c:idx val="1"/>
          <c:order val="0"/>
          <c:tx>
            <c:strRef>
              <c:f>'stream_output-camera-ready'!$Q$2</c:f>
              <c:strCache>
                <c:ptCount val="1"/>
                <c:pt idx="0">
                  <c:v>COPY</c:v>
                </c:pt>
              </c:strCache>
            </c:strRef>
          </c:tx>
          <c:spPr>
            <a:ln w="25400" cap="rnd">
              <a:solidFill>
                <a:srgbClr val="00B0F0"/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F0"/>
                </a:solidFill>
              </a:ln>
              <a:effectLst/>
            </c:spPr>
          </c:marker>
          <c:dLbls>
            <c:dLbl>
              <c:idx val="15"/>
              <c:layout>
                <c:manualLayout>
                  <c:x val="-1.763888888888902E-2"/>
                  <c:y val="7.57972222222222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5E3-A844-914D-B65521A9AE8B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B0F0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'stream_output-camera-ready'!$O$3:$O$18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'stream_output-camera-ready'!$Q$3:$Q$18</c:f>
              <c:numCache>
                <c:formatCode>General</c:formatCode>
                <c:ptCount val="16"/>
                <c:pt idx="0">
                  <c:v>252.07993371769001</c:v>
                </c:pt>
                <c:pt idx="1">
                  <c:v>504.177182475797</c:v>
                </c:pt>
                <c:pt idx="2">
                  <c:v>755.96395282970195</c:v>
                </c:pt>
                <c:pt idx="3">
                  <c:v>1008.03845361532</c:v>
                </c:pt>
                <c:pt idx="4">
                  <c:v>1259.73449580805</c:v>
                </c:pt>
                <c:pt idx="5">
                  <c:v>1511.35197463245</c:v>
                </c:pt>
                <c:pt idx="6">
                  <c:v>1762.7093733583399</c:v>
                </c:pt>
                <c:pt idx="7">
                  <c:v>2014.4239259825899</c:v>
                </c:pt>
                <c:pt idx="8">
                  <c:v>2265.4987875853299</c:v>
                </c:pt>
                <c:pt idx="9">
                  <c:v>2516.4835381467101</c:v>
                </c:pt>
                <c:pt idx="10">
                  <c:v>2767.1736968845798</c:v>
                </c:pt>
                <c:pt idx="11">
                  <c:v>2779.6834052866702</c:v>
                </c:pt>
                <c:pt idx="12">
                  <c:v>2790.2899094775298</c:v>
                </c:pt>
                <c:pt idx="13">
                  <c:v>2798.9216190966399</c:v>
                </c:pt>
                <c:pt idx="14">
                  <c:v>2808.5737653951901</c:v>
                </c:pt>
                <c:pt idx="15">
                  <c:v>2818.9827318857601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5E3-A844-914D-B65521A9AE8B}"/>
            </c:ext>
          </c:extLst>
        </c:ser>
        <c:ser>
          <c:idx val="0"/>
          <c:order val="1"/>
          <c:tx>
            <c:strRef>
              <c:f>'stream_output-camera-ready'!$P$2</c:f>
              <c:strCache>
                <c:ptCount val="1"/>
                <c:pt idx="0">
                  <c:v>ADD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12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dLbls>
            <c:dLbl>
              <c:idx val="15"/>
              <c:layout>
                <c:manualLayout>
                  <c:x val="-1.5875000000000129E-2"/>
                  <c:y val="-7.4965277777777825E-2"/>
                </c:manualLayout>
              </c:layout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CH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5E3-A844-914D-B65521A9AE8B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'stream_output-camera-ready'!$O$3:$O$18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'stream_output-camera-ready'!$P$3:$P$18</c:f>
              <c:numCache>
                <c:formatCode>General</c:formatCode>
                <c:ptCount val="16"/>
                <c:pt idx="0">
                  <c:v>151.96098166918199</c:v>
                </c:pt>
                <c:pt idx="1">
                  <c:v>303.914098405907</c:v>
                </c:pt>
                <c:pt idx="2">
                  <c:v>455.798803585104</c:v>
                </c:pt>
                <c:pt idx="3">
                  <c:v>607.77786671450804</c:v>
                </c:pt>
                <c:pt idx="4">
                  <c:v>759.61160627659899</c:v>
                </c:pt>
                <c:pt idx="5">
                  <c:v>911.39480668643</c:v>
                </c:pt>
                <c:pt idx="6">
                  <c:v>1063.15643105446</c:v>
                </c:pt>
                <c:pt idx="7">
                  <c:v>1215.1616414543701</c:v>
                </c:pt>
                <c:pt idx="8">
                  <c:v>1366.4453494054401</c:v>
                </c:pt>
                <c:pt idx="9">
                  <c:v>1518.1038262668001</c:v>
                </c:pt>
                <c:pt idx="10">
                  <c:v>1669.8969400523199</c:v>
                </c:pt>
                <c:pt idx="11">
                  <c:v>1672.7034895314</c:v>
                </c:pt>
                <c:pt idx="12">
                  <c:v>1675.16896158235</c:v>
                </c:pt>
                <c:pt idx="13">
                  <c:v>1676.8911396260801</c:v>
                </c:pt>
                <c:pt idx="14">
                  <c:v>1679.4010010009999</c:v>
                </c:pt>
                <c:pt idx="15">
                  <c:v>1682.46454767726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5E3-A844-914D-B65521A9AE8B}"/>
            </c:ext>
          </c:extLst>
        </c:ser>
        <c:ser>
          <c:idx val="2"/>
          <c:order val="2"/>
          <c:tx>
            <c:strRef>
              <c:f>'stream_output-camera-ready'!$R$2</c:f>
              <c:strCache>
                <c:ptCount val="1"/>
                <c:pt idx="0">
                  <c:v>SCALE</c:v>
                </c:pt>
              </c:strCache>
            </c:strRef>
          </c:tx>
          <c:spPr>
            <a:ln w="25400" cap="rnd">
              <a:solidFill>
                <a:srgbClr val="FF0000"/>
              </a:solidFill>
              <a:round/>
            </a:ln>
            <a:effectLst/>
          </c:spPr>
          <c:marker>
            <c:symbol val="square"/>
            <c:size val="12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FF0000"/>
                </a:solidFill>
              </a:ln>
              <a:effectLst/>
            </c:spPr>
          </c:marker>
          <c:dLbls>
            <c:dLbl>
              <c:idx val="15"/>
              <c:layout>
                <c:manualLayout>
                  <c:x val="-5.8208333333333334E-2"/>
                  <c:y val="-7.4965277777777853E-2"/>
                </c:manualLayout>
              </c:layout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CH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5E3-A844-914D-B65521A9AE8B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'stream_output-camera-ready'!$O$3:$O$18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'stream_output-camera-ready'!$R$3:$R$18</c:f>
              <c:numCache>
                <c:formatCode>General</c:formatCode>
                <c:ptCount val="16"/>
                <c:pt idx="0">
                  <c:v>3.8203590679457502</c:v>
                </c:pt>
                <c:pt idx="1">
                  <c:v>7.6406932805912602</c:v>
                </c:pt>
                <c:pt idx="2">
                  <c:v>11.4596233484904</c:v>
                </c:pt>
                <c:pt idx="3">
                  <c:v>15.2812871409518</c:v>
                </c:pt>
                <c:pt idx="4">
                  <c:v>19.1004594564264</c:v>
                </c:pt>
                <c:pt idx="5">
                  <c:v>22.918888875878601</c:v>
                </c:pt>
                <c:pt idx="6">
                  <c:v>26.736842680411399</c:v>
                </c:pt>
                <c:pt idx="7">
                  <c:v>30.561898243687398</c:v>
                </c:pt>
                <c:pt idx="8">
                  <c:v>34.372698643127201</c:v>
                </c:pt>
                <c:pt idx="9">
                  <c:v>38.188434911829397</c:v>
                </c:pt>
                <c:pt idx="10">
                  <c:v>42.007100828763797</c:v>
                </c:pt>
                <c:pt idx="11">
                  <c:v>42.004546657605701</c:v>
                </c:pt>
                <c:pt idx="12">
                  <c:v>42.004095953761301</c:v>
                </c:pt>
                <c:pt idx="13">
                  <c:v>42.0111580920492</c:v>
                </c:pt>
                <c:pt idx="14">
                  <c:v>42.003645259588801</c:v>
                </c:pt>
                <c:pt idx="15">
                  <c:v>42.033562278764599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5E3-A844-914D-B65521A9AE8B}"/>
            </c:ext>
          </c:extLst>
        </c:ser>
        <c:ser>
          <c:idx val="3"/>
          <c:order val="3"/>
          <c:tx>
            <c:strRef>
              <c:f>'stream_output-camera-ready'!$S$2</c:f>
              <c:strCache>
                <c:ptCount val="1"/>
                <c:pt idx="0">
                  <c:v>TRIAD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4"/>
                </a:solidFill>
              </a:ln>
              <a:effectLst/>
            </c:spPr>
          </c:marker>
          <c:dLbls>
            <c:dLbl>
              <c:idx val="15"/>
              <c:layout>
                <c:manualLayout>
                  <c:x val="-1.0583333333333333E-2"/>
                  <c:y val="-0.1367013888888889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5E3-A844-914D-B65521A9AE8B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accent4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'stream_output-camera-ready'!$O$3:$O$18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'stream_output-camera-ready'!$S$3:$S$18</c:f>
              <c:numCache>
                <c:formatCode>General</c:formatCode>
                <c:ptCount val="16"/>
                <c:pt idx="0">
                  <c:v>5.6040938719806004</c:v>
                </c:pt>
                <c:pt idx="1">
                  <c:v>11.208223399991001</c:v>
                </c:pt>
                <c:pt idx="2">
                  <c:v>16.810196003587901</c:v>
                </c:pt>
                <c:pt idx="3">
                  <c:v>22.416218602988</c:v>
                </c:pt>
                <c:pt idx="4">
                  <c:v>28.017839982822899</c:v>
                </c:pt>
                <c:pt idx="5">
                  <c:v>33.620199514097102</c:v>
                </c:pt>
                <c:pt idx="6">
                  <c:v>39.220921295780897</c:v>
                </c:pt>
                <c:pt idx="7">
                  <c:v>44.831239215965702</c:v>
                </c:pt>
                <c:pt idx="8">
                  <c:v>50.420099259844399</c:v>
                </c:pt>
                <c:pt idx="9">
                  <c:v>56.0186626302199</c:v>
                </c:pt>
                <c:pt idx="10">
                  <c:v>61.620528893241897</c:v>
                </c:pt>
                <c:pt idx="11">
                  <c:v>61.617080336905701</c:v>
                </c:pt>
                <c:pt idx="12">
                  <c:v>61.616649294503603</c:v>
                </c:pt>
                <c:pt idx="13">
                  <c:v>61.626349207459697</c:v>
                </c:pt>
                <c:pt idx="14">
                  <c:v>61.6155717148823</c:v>
                </c:pt>
                <c:pt idx="15">
                  <c:v>61.659567586865897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A5E3-A844-914D-B65521A9AE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960319"/>
        <c:axId val="1700961999"/>
      </c:lineChart>
      <c:catAx>
        <c:axId val="170096031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#Tasklets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1999"/>
        <c:crosses val="autoZero"/>
        <c:auto val="1"/>
        <c:lblAlgn val="ctr"/>
        <c:lblOffset val="100"/>
        <c:noMultiLvlLbl val="0"/>
      </c:catAx>
      <c:valAx>
        <c:axId val="17009619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Sustained WRAM</a:t>
                </a:r>
                <a:r>
                  <a:rPr lang="en-US" sz="1600" baseline="0"/>
                  <a:t> </a:t>
                </a:r>
                <a:r>
                  <a:rPr lang="en-US" sz="1600"/>
                  <a:t>Bandwidth</a:t>
                </a:r>
                <a:r>
                  <a:rPr lang="en-US" sz="1600" baseline="0"/>
                  <a:t> (MB/s)</a:t>
                </a:r>
                <a:endParaRPr lang="en-US" sz="16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0319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16793805555555552"/>
          <c:y val="0.17441701388888889"/>
          <c:w val="0.12827027777777777"/>
          <c:h val="0.28961249999999999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STREAM</a:t>
            </a:r>
            <a:r>
              <a:rPr lang="en-US"/>
              <a:t> (WRAM,</a:t>
            </a:r>
            <a:r>
              <a:rPr lang="en-US" baseline="0"/>
              <a:t> INT64, 1DPU)</a:t>
            </a:r>
            <a:endParaRPr lang="en-US"/>
          </a:p>
        </c:rich>
      </c:tx>
      <c:layout>
        <c:manualLayout>
          <c:xMode val="edge"/>
          <c:yMode val="edge"/>
          <c:x val="0.15044055555555555"/>
          <c:y val="3.96875000000000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4921361111111112"/>
          <c:y val="3.7680902777777775E-2"/>
          <c:w val="0.84567819444444448"/>
          <c:h val="0.73750416666666652"/>
        </c:manualLayout>
      </c:layout>
      <c:lineChart>
        <c:grouping val="standard"/>
        <c:varyColors val="0"/>
        <c:ser>
          <c:idx val="1"/>
          <c:order val="0"/>
          <c:tx>
            <c:strRef>
              <c:f>'stream_output-camera-ready'!$Q$2</c:f>
              <c:strCache>
                <c:ptCount val="1"/>
                <c:pt idx="0">
                  <c:v>COPY</c:v>
                </c:pt>
              </c:strCache>
            </c:strRef>
          </c:tx>
          <c:spPr>
            <a:ln w="25400" cap="rnd">
              <a:solidFill>
                <a:srgbClr val="00B0F0"/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F0"/>
                </a:solidFill>
              </a:ln>
              <a:effectLst/>
            </c:spPr>
          </c:marker>
          <c:dLbls>
            <c:dLbl>
              <c:idx val="15"/>
              <c:layout>
                <c:manualLayout>
                  <c:x val="-1.763888888888902E-2"/>
                  <c:y val="7.57972222222222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5E3-A844-914D-B65521A9AE8B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B0F0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'stream_output-camera-ready'!$O$3:$O$18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'stream_output-camera-ready'!$Q$3:$Q$18</c:f>
              <c:numCache>
                <c:formatCode>General</c:formatCode>
                <c:ptCount val="16"/>
                <c:pt idx="0">
                  <c:v>252.07993371769001</c:v>
                </c:pt>
                <c:pt idx="1">
                  <c:v>504.177182475797</c:v>
                </c:pt>
                <c:pt idx="2">
                  <c:v>755.96395282970195</c:v>
                </c:pt>
                <c:pt idx="3">
                  <c:v>1008.03845361532</c:v>
                </c:pt>
                <c:pt idx="4">
                  <c:v>1259.73449580805</c:v>
                </c:pt>
                <c:pt idx="5">
                  <c:v>1511.35197463245</c:v>
                </c:pt>
                <c:pt idx="6">
                  <c:v>1762.7093733583399</c:v>
                </c:pt>
                <c:pt idx="7">
                  <c:v>2014.4239259825899</c:v>
                </c:pt>
                <c:pt idx="8">
                  <c:v>2265.4987875853299</c:v>
                </c:pt>
                <c:pt idx="9">
                  <c:v>2516.4835381467101</c:v>
                </c:pt>
                <c:pt idx="10">
                  <c:v>2767.1736968845798</c:v>
                </c:pt>
                <c:pt idx="11">
                  <c:v>2779.6834052866702</c:v>
                </c:pt>
                <c:pt idx="12">
                  <c:v>2790.2899094775298</c:v>
                </c:pt>
                <c:pt idx="13">
                  <c:v>2798.9216190966399</c:v>
                </c:pt>
                <c:pt idx="14">
                  <c:v>2808.5737653951901</c:v>
                </c:pt>
                <c:pt idx="15">
                  <c:v>2818.9827318857601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5E3-A844-914D-B65521A9AE8B}"/>
            </c:ext>
          </c:extLst>
        </c:ser>
        <c:ser>
          <c:idx val="0"/>
          <c:order val="1"/>
          <c:tx>
            <c:strRef>
              <c:f>'stream_output-camera-ready'!$P$2</c:f>
              <c:strCache>
                <c:ptCount val="1"/>
                <c:pt idx="0">
                  <c:v>ADD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12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dLbls>
            <c:dLbl>
              <c:idx val="15"/>
              <c:layout>
                <c:manualLayout>
                  <c:x val="-1.5875000000000129E-2"/>
                  <c:y val="-7.4965277777777825E-2"/>
                </c:manualLayout>
              </c:layout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00B05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CH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5E3-A844-914D-B65521A9AE8B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'stream_output-camera-ready'!$O$3:$O$18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'stream_output-camera-ready'!$P$3:$P$18</c:f>
              <c:numCache>
                <c:formatCode>General</c:formatCode>
                <c:ptCount val="16"/>
                <c:pt idx="0">
                  <c:v>151.96098166918199</c:v>
                </c:pt>
                <c:pt idx="1">
                  <c:v>303.914098405907</c:v>
                </c:pt>
                <c:pt idx="2">
                  <c:v>455.798803585104</c:v>
                </c:pt>
                <c:pt idx="3">
                  <c:v>607.77786671450804</c:v>
                </c:pt>
                <c:pt idx="4">
                  <c:v>759.61160627659899</c:v>
                </c:pt>
                <c:pt idx="5">
                  <c:v>911.39480668643</c:v>
                </c:pt>
                <c:pt idx="6">
                  <c:v>1063.15643105446</c:v>
                </c:pt>
                <c:pt idx="7">
                  <c:v>1215.1616414543701</c:v>
                </c:pt>
                <c:pt idx="8">
                  <c:v>1366.4453494054401</c:v>
                </c:pt>
                <c:pt idx="9">
                  <c:v>1518.1038262668001</c:v>
                </c:pt>
                <c:pt idx="10">
                  <c:v>1669.8969400523199</c:v>
                </c:pt>
                <c:pt idx="11">
                  <c:v>1672.7034895314</c:v>
                </c:pt>
                <c:pt idx="12">
                  <c:v>1675.16896158235</c:v>
                </c:pt>
                <c:pt idx="13">
                  <c:v>1676.8911396260801</c:v>
                </c:pt>
                <c:pt idx="14">
                  <c:v>1679.4010010009999</c:v>
                </c:pt>
                <c:pt idx="15">
                  <c:v>1682.46454767726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5E3-A844-914D-B65521A9AE8B}"/>
            </c:ext>
          </c:extLst>
        </c:ser>
        <c:ser>
          <c:idx val="2"/>
          <c:order val="2"/>
          <c:tx>
            <c:strRef>
              <c:f>'stream_output-camera-ready'!$R$2</c:f>
              <c:strCache>
                <c:ptCount val="1"/>
                <c:pt idx="0">
                  <c:v>SCALE</c:v>
                </c:pt>
              </c:strCache>
            </c:strRef>
          </c:tx>
          <c:spPr>
            <a:ln w="25400" cap="rnd">
              <a:solidFill>
                <a:srgbClr val="FF0000"/>
              </a:solidFill>
              <a:round/>
            </a:ln>
            <a:effectLst/>
          </c:spPr>
          <c:marker>
            <c:symbol val="square"/>
            <c:size val="12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FF0000"/>
                </a:solidFill>
              </a:ln>
              <a:effectLst/>
            </c:spPr>
          </c:marker>
          <c:dLbls>
            <c:dLbl>
              <c:idx val="15"/>
              <c:layout>
                <c:manualLayout>
                  <c:x val="-5.8208333333333334E-2"/>
                  <c:y val="-7.4965277777777853E-2"/>
                </c:manualLayout>
              </c:layout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CH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5E3-A844-914D-B65521A9AE8B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'stream_output-camera-ready'!$O$3:$O$18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'stream_output-camera-ready'!$R$3:$R$18</c:f>
              <c:numCache>
                <c:formatCode>General</c:formatCode>
                <c:ptCount val="16"/>
                <c:pt idx="0">
                  <c:v>3.8203590679457502</c:v>
                </c:pt>
                <c:pt idx="1">
                  <c:v>7.6406932805912602</c:v>
                </c:pt>
                <c:pt idx="2">
                  <c:v>11.4596233484904</c:v>
                </c:pt>
                <c:pt idx="3">
                  <c:v>15.2812871409518</c:v>
                </c:pt>
                <c:pt idx="4">
                  <c:v>19.1004594564264</c:v>
                </c:pt>
                <c:pt idx="5">
                  <c:v>22.918888875878601</c:v>
                </c:pt>
                <c:pt idx="6">
                  <c:v>26.736842680411399</c:v>
                </c:pt>
                <c:pt idx="7">
                  <c:v>30.561898243687398</c:v>
                </c:pt>
                <c:pt idx="8">
                  <c:v>34.372698643127201</c:v>
                </c:pt>
                <c:pt idx="9">
                  <c:v>38.188434911829397</c:v>
                </c:pt>
                <c:pt idx="10">
                  <c:v>42.007100828763797</c:v>
                </c:pt>
                <c:pt idx="11">
                  <c:v>42.004546657605701</c:v>
                </c:pt>
                <c:pt idx="12">
                  <c:v>42.004095953761301</c:v>
                </c:pt>
                <c:pt idx="13">
                  <c:v>42.0111580920492</c:v>
                </c:pt>
                <c:pt idx="14">
                  <c:v>42.003645259588801</c:v>
                </c:pt>
                <c:pt idx="15">
                  <c:v>42.033562278764599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5E3-A844-914D-B65521A9AE8B}"/>
            </c:ext>
          </c:extLst>
        </c:ser>
        <c:ser>
          <c:idx val="3"/>
          <c:order val="3"/>
          <c:tx>
            <c:strRef>
              <c:f>'stream_output-camera-ready'!$S$2</c:f>
              <c:strCache>
                <c:ptCount val="1"/>
                <c:pt idx="0">
                  <c:v>TRIAD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4"/>
                </a:solidFill>
              </a:ln>
              <a:effectLst/>
            </c:spPr>
          </c:marker>
          <c:dLbls>
            <c:dLbl>
              <c:idx val="15"/>
              <c:layout>
                <c:manualLayout>
                  <c:x val="-1.0583333333333333E-2"/>
                  <c:y val="-0.1367013888888889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5E3-A844-914D-B65521A9AE8B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accent4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'stream_output-camera-ready'!$O$3:$O$18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'stream_output-camera-ready'!$S$3:$S$18</c:f>
              <c:numCache>
                <c:formatCode>General</c:formatCode>
                <c:ptCount val="16"/>
                <c:pt idx="0">
                  <c:v>5.6040938719806004</c:v>
                </c:pt>
                <c:pt idx="1">
                  <c:v>11.208223399991001</c:v>
                </c:pt>
                <c:pt idx="2">
                  <c:v>16.810196003587901</c:v>
                </c:pt>
                <c:pt idx="3">
                  <c:v>22.416218602988</c:v>
                </c:pt>
                <c:pt idx="4">
                  <c:v>28.017839982822899</c:v>
                </c:pt>
                <c:pt idx="5">
                  <c:v>33.620199514097102</c:v>
                </c:pt>
                <c:pt idx="6">
                  <c:v>39.220921295780897</c:v>
                </c:pt>
                <c:pt idx="7">
                  <c:v>44.831239215965702</c:v>
                </c:pt>
                <c:pt idx="8">
                  <c:v>50.420099259844399</c:v>
                </c:pt>
                <c:pt idx="9">
                  <c:v>56.0186626302199</c:v>
                </c:pt>
                <c:pt idx="10">
                  <c:v>61.620528893241897</c:v>
                </c:pt>
                <c:pt idx="11">
                  <c:v>61.617080336905701</c:v>
                </c:pt>
                <c:pt idx="12">
                  <c:v>61.616649294503603</c:v>
                </c:pt>
                <c:pt idx="13">
                  <c:v>61.626349207459697</c:v>
                </c:pt>
                <c:pt idx="14">
                  <c:v>61.6155717148823</c:v>
                </c:pt>
                <c:pt idx="15">
                  <c:v>61.659567586865897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A5E3-A844-914D-B65521A9AE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960319"/>
        <c:axId val="1700961999"/>
      </c:lineChart>
      <c:catAx>
        <c:axId val="170096031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#Tasklets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1999"/>
        <c:crosses val="autoZero"/>
        <c:auto val="1"/>
        <c:lblAlgn val="ctr"/>
        <c:lblOffset val="100"/>
        <c:noMultiLvlLbl val="0"/>
      </c:catAx>
      <c:valAx>
        <c:axId val="17009619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Sustained WRAM</a:t>
                </a:r>
                <a:r>
                  <a:rPr lang="en-US" sz="1600" baseline="0"/>
                  <a:t> </a:t>
                </a:r>
                <a:r>
                  <a:rPr lang="en-US" sz="1600"/>
                  <a:t>Bandwidth</a:t>
                </a:r>
                <a:r>
                  <a:rPr lang="en-US" sz="1600" baseline="0"/>
                  <a:t> (MB/s)</a:t>
                </a:r>
                <a:endParaRPr lang="en-US" sz="16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0319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16793805555555552"/>
          <c:y val="0.17441701388888889"/>
          <c:w val="0.12827027777777777"/>
          <c:h val="0.28961249999999999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/>
              <a:t>MRAM Read</a:t>
            </a:r>
          </a:p>
        </c:rich>
      </c:tx>
      <c:layout>
        <c:manualLayout>
          <c:xMode val="edge"/>
          <c:yMode val="edge"/>
          <c:x val="0.19185740740740742"/>
          <c:y val="8.23148148148148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9035333333333335"/>
          <c:y val="7.7787499999999996E-2"/>
          <c:w val="0.63399236111111112"/>
          <c:h val="0.62914523809523815"/>
        </c:manualLayout>
      </c:layout>
      <c:lineChart>
        <c:grouping val="standard"/>
        <c:varyColors val="0"/>
        <c:ser>
          <c:idx val="0"/>
          <c:order val="1"/>
          <c:spPr>
            <a:ln w="38100" cap="rnd">
              <a:solidFill>
                <a:srgbClr val="002060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002060"/>
              </a:solidFill>
              <a:ln w="25400">
                <a:solidFill>
                  <a:srgbClr val="002060"/>
                </a:solidFill>
              </a:ln>
              <a:effectLst/>
            </c:spPr>
          </c:marker>
          <c:dLbls>
            <c:dLbl>
              <c:idx val="8"/>
              <c:layout>
                <c:manualLayout>
                  <c:x val="-0.1605138888888889"/>
                  <c:y val="-7.2571428571428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A3B-9945-A671-3A26BFA4B71B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mram_output!$H$2:$H$10</c:f>
              <c:numCache>
                <c:formatCode>General</c:formatCode>
                <c:ptCount val="9"/>
                <c:pt idx="0">
                  <c:v>8</c:v>
                </c:pt>
                <c:pt idx="1">
                  <c:v>16</c:v>
                </c:pt>
                <c:pt idx="2">
                  <c:v>32</c:v>
                </c:pt>
                <c:pt idx="3">
                  <c:v>64</c:v>
                </c:pt>
                <c:pt idx="4">
                  <c:v>128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</c:numCache>
            </c:numRef>
          </c:cat>
          <c:val>
            <c:numRef>
              <c:f>mram_output!$I$2:$I$10</c:f>
              <c:numCache>
                <c:formatCode>General</c:formatCode>
                <c:ptCount val="9"/>
                <c:pt idx="0">
                  <c:v>34.3749120434601</c:v>
                </c:pt>
                <c:pt idx="1">
                  <c:v>63.742045576666499</c:v>
                </c:pt>
                <c:pt idx="2">
                  <c:v>113.018548279996</c:v>
                </c:pt>
                <c:pt idx="3">
                  <c:v>201.26563726414199</c:v>
                </c:pt>
                <c:pt idx="4">
                  <c:v>308.83454387671901</c:v>
                </c:pt>
                <c:pt idx="5">
                  <c:v>419.13999586001103</c:v>
                </c:pt>
                <c:pt idx="6">
                  <c:v>534.23818621831595</c:v>
                </c:pt>
                <c:pt idx="7">
                  <c:v>605.03038533425899</c:v>
                </c:pt>
                <c:pt idx="8">
                  <c:v>628.22637020046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A3B-9945-A671-3A26BFA4B7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328800"/>
        <c:axId val="69330480"/>
      </c:lineChart>
      <c:lineChart>
        <c:grouping val="standard"/>
        <c:varyColors val="0"/>
        <c:ser>
          <c:idx val="1"/>
          <c:order val="0"/>
          <c:tx>
            <c:v>Latency</c:v>
          </c:tx>
          <c:spPr>
            <a:ln w="38100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</c:spPr>
          </c:marker>
          <c:val>
            <c:numRef>
              <c:f>mram_output!$G$2:$G$10</c:f>
              <c:numCache>
                <c:formatCode>General</c:formatCode>
                <c:ptCount val="9"/>
                <c:pt idx="0">
                  <c:v>81.454753875732422</c:v>
                </c:pt>
                <c:pt idx="1">
                  <c:v>87.854099273681641</c:v>
                </c:pt>
                <c:pt idx="2">
                  <c:v>99.098777770996094</c:v>
                </c:pt>
                <c:pt idx="3">
                  <c:v>111.29570007324219</c:v>
                </c:pt>
                <c:pt idx="4">
                  <c:v>145.06149291992188</c:v>
                </c:pt>
                <c:pt idx="5">
                  <c:v>213.77105712890625</c:v>
                </c:pt>
                <c:pt idx="6">
                  <c:v>335.430908203125</c:v>
                </c:pt>
                <c:pt idx="7">
                  <c:v>592.366943359375</c:v>
                </c:pt>
                <c:pt idx="8">
                  <c:v>1140.989990234375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A3B-9945-A671-3A26BFA4B71B}"/>
            </c:ext>
          </c:extLst>
        </c:ser>
        <c:ser>
          <c:idx val="2"/>
          <c:order val="2"/>
          <c:spPr>
            <a:ln w="15875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x"/>
            <c:size val="12"/>
            <c:spPr>
              <a:noFill/>
              <a:ln w="12700">
                <a:solidFill>
                  <a:schemeClr val="tx1"/>
                </a:solidFill>
              </a:ln>
              <a:effectLst/>
            </c:spPr>
          </c:marker>
          <c:val>
            <c:numRef>
              <c:f>mram_output!$J$2:$J$10</c:f>
              <c:numCache>
                <c:formatCode>General</c:formatCode>
                <c:ptCount val="9"/>
                <c:pt idx="0">
                  <c:v>81.454753875732422</c:v>
                </c:pt>
                <c:pt idx="1">
                  <c:v>85.454753875732422</c:v>
                </c:pt>
                <c:pt idx="2">
                  <c:v>93.454753875732422</c:v>
                </c:pt>
                <c:pt idx="3">
                  <c:v>109.45475387573242</c:v>
                </c:pt>
                <c:pt idx="4">
                  <c:v>141.45475387573242</c:v>
                </c:pt>
                <c:pt idx="5">
                  <c:v>205.45475387573242</c:v>
                </c:pt>
                <c:pt idx="6">
                  <c:v>333.45475387573242</c:v>
                </c:pt>
                <c:pt idx="7">
                  <c:v>589.45475387573242</c:v>
                </c:pt>
                <c:pt idx="8">
                  <c:v>1101.4547538757324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A3B-9945-A671-3A26BFA4B7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778560"/>
        <c:axId val="81347600"/>
      </c:lineChart>
      <c:catAx>
        <c:axId val="693288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Data transfer size (bytes)</a:t>
                </a:r>
              </a:p>
            </c:rich>
          </c:tx>
          <c:layout>
            <c:manualLayout>
              <c:xMode val="edge"/>
              <c:yMode val="edge"/>
              <c:x val="0.25914490740740742"/>
              <c:y val="0.8826511904761904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69330480"/>
        <c:crosses val="autoZero"/>
        <c:auto val="1"/>
        <c:lblAlgn val="ctr"/>
        <c:lblOffset val="100"/>
        <c:noMultiLvlLbl val="0"/>
      </c:catAx>
      <c:valAx>
        <c:axId val="69330480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rgbClr val="002060"/>
                    </a:solidFill>
                  </a:rPr>
                  <a:t>Bandwidth (MB/s</a:t>
                </a:r>
                <a:r>
                  <a:rPr lang="en-US" sz="1600" baseline="0">
                    <a:solidFill>
                      <a:srgbClr val="002060"/>
                    </a:solidFill>
                  </a:rPr>
                  <a:t>)</a:t>
                </a:r>
                <a:endParaRPr lang="en-US" sz="1600">
                  <a:solidFill>
                    <a:srgbClr val="00206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002060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69328800"/>
        <c:crosses val="autoZero"/>
        <c:crossBetween val="between"/>
      </c:valAx>
      <c:valAx>
        <c:axId val="81347600"/>
        <c:scaling>
          <c:logBase val="2"/>
          <c:orientation val="minMax"/>
          <c:max val="3200"/>
          <c:min val="32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B0F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rgbClr val="00B0F0"/>
                    </a:solidFill>
                  </a:rPr>
                  <a:t>Latency (cycles)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00B0F0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B0F0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82778560"/>
        <c:crosses val="max"/>
        <c:crossBetween val="between"/>
      </c:valAx>
      <c:catAx>
        <c:axId val="827785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1347600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949567901234568"/>
          <c:y val="7.2466666666666665E-2"/>
          <c:w val="0.84894567901234563"/>
          <c:h val="0.58538282828282828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'2021-06-09'!$F$2</c:f>
              <c:strCache>
                <c:ptCount val="1"/>
                <c:pt idx="0">
                  <c:v>CPU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'2021-06-09'!$F$3:$F$23</c:f>
              <c:numCache>
                <c:formatCode>0.00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 formatCode="0.0">
                  <c:v>1</c:v>
                </c:pt>
                <c:pt idx="5" formatCode="0.0">
                  <c:v>1</c:v>
                </c:pt>
                <c:pt idx="6">
                  <c:v>1</c:v>
                </c:pt>
                <c:pt idx="7" formatCode="0.0">
                  <c:v>1</c:v>
                </c:pt>
                <c:pt idx="8" formatCode="0.0">
                  <c:v>1</c:v>
                </c:pt>
                <c:pt idx="9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8" formatCode="0.0">
                  <c:v>1</c:v>
                </c:pt>
                <c:pt idx="19" formatCode="0.0">
                  <c:v>1</c:v>
                </c:pt>
                <c:pt idx="20" formatCode="0.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00-6B41-8A32-3EE0779DB6AB}"/>
            </c:ext>
          </c:extLst>
        </c:ser>
        <c:ser>
          <c:idx val="0"/>
          <c:order val="1"/>
          <c:tx>
            <c:strRef>
              <c:f>'2021-06-09'!$E$2</c:f>
              <c:strCache>
                <c:ptCount val="1"/>
                <c:pt idx="0">
                  <c:v>GPU</c:v>
                </c:pt>
              </c:strCache>
            </c:strRef>
          </c:tx>
          <c:spPr>
            <a:pattFill prst="wdUpDiag">
              <a:fgClr>
                <a:schemeClr val="accent6">
                  <a:lumMod val="60000"/>
                  <a:lumOff val="40000"/>
                </a:schemeClr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solidFill>
                <a:schemeClr val="accent6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'2021-06-09'!$E$3:$E$23</c:f>
              <c:numCache>
                <c:formatCode>0.0</c:formatCode>
                <c:ptCount val="21"/>
                <c:pt idx="0">
                  <c:v>93.4</c:v>
                </c:pt>
                <c:pt idx="1">
                  <c:v>410.1</c:v>
                </c:pt>
                <c:pt idx="2">
                  <c:v>439.4</c:v>
                </c:pt>
                <c:pt idx="3">
                  <c:v>0.4</c:v>
                </c:pt>
                <c:pt idx="4">
                  <c:v>71.099999999999994</c:v>
                </c:pt>
                <c:pt idx="5">
                  <c:v>71.099999999999994</c:v>
                </c:pt>
                <c:pt idx="6">
                  <c:v>26.1</c:v>
                </c:pt>
                <c:pt idx="7">
                  <c:v>57.6</c:v>
                </c:pt>
                <c:pt idx="8">
                  <c:v>57.6</c:v>
                </c:pt>
                <c:pt idx="9">
                  <c:v>51.3</c:v>
                </c:pt>
                <c:pt idx="11">
                  <c:v>447.2</c:v>
                </c:pt>
                <c:pt idx="12">
                  <c:v>30.7</c:v>
                </c:pt>
                <c:pt idx="13">
                  <c:v>1552.7</c:v>
                </c:pt>
                <c:pt idx="14">
                  <c:v>1.6</c:v>
                </c:pt>
                <c:pt idx="15">
                  <c:v>305</c:v>
                </c:pt>
                <c:pt idx="16">
                  <c:v>68.8</c:v>
                </c:pt>
                <c:pt idx="18">
                  <c:v>52.233589665378666</c:v>
                </c:pt>
                <c:pt idx="19">
                  <c:v>94.577826795981181</c:v>
                </c:pt>
                <c:pt idx="20">
                  <c:v>65.638241188110143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00-6B41-8A32-3EE0779DB6AB}"/>
            </c:ext>
          </c:extLst>
        </c:ser>
        <c:ser>
          <c:idx val="2"/>
          <c:order val="2"/>
          <c:tx>
            <c:strRef>
              <c:f>'2021-06-09'!$C$2</c:f>
              <c:strCache>
                <c:ptCount val="1"/>
                <c:pt idx="0">
                  <c:v>640 DPUs</c:v>
                </c:pt>
              </c:strCache>
            </c:strRef>
          </c:tx>
          <c:spPr>
            <a:solidFill>
              <a:srgbClr val="FFFD78"/>
            </a:solidFill>
            <a:ln>
              <a:solidFill>
                <a:schemeClr val="accent4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'2021-06-09'!$C$3:$C$23</c:f>
              <c:numCache>
                <c:formatCode>0.0</c:formatCode>
                <c:ptCount val="21"/>
                <c:pt idx="0">
                  <c:v>38.6</c:v>
                </c:pt>
                <c:pt idx="1">
                  <c:v>167</c:v>
                </c:pt>
                <c:pt idx="2">
                  <c:v>234.4</c:v>
                </c:pt>
                <c:pt idx="3">
                  <c:v>4.4000000000000004</c:v>
                </c:pt>
                <c:pt idx="4">
                  <c:v>134.4</c:v>
                </c:pt>
                <c:pt idx="5">
                  <c:v>33.6</c:v>
                </c:pt>
                <c:pt idx="6">
                  <c:v>9.1</c:v>
                </c:pt>
                <c:pt idx="7">
                  <c:v>13.5</c:v>
                </c:pt>
                <c:pt idx="8">
                  <c:v>16</c:v>
                </c:pt>
                <c:pt idx="9">
                  <c:v>36.6</c:v>
                </c:pt>
                <c:pt idx="11">
                  <c:v>25.2</c:v>
                </c:pt>
                <c:pt idx="12">
                  <c:v>0.4</c:v>
                </c:pt>
                <c:pt idx="13">
                  <c:v>20.100000000000001</c:v>
                </c:pt>
                <c:pt idx="14" formatCode="0.0000">
                  <c:v>3.6799999999999999E-2</c:v>
                </c:pt>
                <c:pt idx="15">
                  <c:v>5.6</c:v>
                </c:pt>
                <c:pt idx="16">
                  <c:v>0.1</c:v>
                </c:pt>
                <c:pt idx="18">
                  <c:v>34.154102972882662</c:v>
                </c:pt>
                <c:pt idx="19">
                  <c:v>1.2689623569961614</c:v>
                </c:pt>
                <c:pt idx="20">
                  <c:v>10.100450522505204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E00-6B41-8A32-3EE0779DB6AB}"/>
            </c:ext>
          </c:extLst>
        </c:ser>
        <c:ser>
          <c:idx val="1"/>
          <c:order val="3"/>
          <c:tx>
            <c:strRef>
              <c:f>'2021-06-09'!$D$2</c:f>
              <c:strCache>
                <c:ptCount val="1"/>
                <c:pt idx="0">
                  <c:v>2556 DPUs</c:v>
                </c:pt>
              </c:strCache>
            </c:strRef>
          </c:tx>
          <c:spPr>
            <a:pattFill prst="wdDnDiag">
              <a:fgClr>
                <a:schemeClr val="accent2"/>
              </a:fgClr>
              <a:bgClr>
                <a:schemeClr val="accent2">
                  <a:lumMod val="40000"/>
                  <a:lumOff val="60000"/>
                </a:schemeClr>
              </a:bgClr>
            </a:pattFill>
            <a:ln>
              <a:solidFill>
                <a:schemeClr val="accent2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'2021-06-09'!$D$3:$D$23</c:f>
              <c:numCache>
                <c:formatCode>0.0</c:formatCode>
                <c:ptCount val="21"/>
                <c:pt idx="0">
                  <c:v>149.1</c:v>
                </c:pt>
                <c:pt idx="1">
                  <c:v>498.2</c:v>
                </c:pt>
                <c:pt idx="2">
                  <c:v>629.5</c:v>
                </c:pt>
                <c:pt idx="3">
                  <c:v>23</c:v>
                </c:pt>
                <c:pt idx="4">
                  <c:v>496.6</c:v>
                </c:pt>
                <c:pt idx="5">
                  <c:v>167.1</c:v>
                </c:pt>
                <c:pt idx="6">
                  <c:v>45.3</c:v>
                </c:pt>
                <c:pt idx="7">
                  <c:v>61.3</c:v>
                </c:pt>
                <c:pt idx="8">
                  <c:v>70.2</c:v>
                </c:pt>
                <c:pt idx="9">
                  <c:v>96.3</c:v>
                </c:pt>
                <c:pt idx="11">
                  <c:v>46.3</c:v>
                </c:pt>
                <c:pt idx="12">
                  <c:v>0.9</c:v>
                </c:pt>
                <c:pt idx="13">
                  <c:v>86.6</c:v>
                </c:pt>
                <c:pt idx="14" formatCode="0.0000">
                  <c:v>1.9E-3</c:v>
                </c:pt>
                <c:pt idx="15">
                  <c:v>5.8</c:v>
                </c:pt>
                <c:pt idx="16">
                  <c:v>0.1</c:v>
                </c:pt>
                <c:pt idx="18">
                  <c:v>132.55954898885241</c:v>
                </c:pt>
                <c:pt idx="19">
                  <c:v>1.2586949733620922</c:v>
                </c:pt>
                <c:pt idx="20">
                  <c:v>23.226702722854029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E00-6B41-8A32-3EE0779DB6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925439"/>
        <c:axId val="41607039"/>
      </c:barChart>
      <c:catAx>
        <c:axId val="4192543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1607039"/>
        <c:crossesAt val="1.0000000000000003E-4"/>
        <c:auto val="1"/>
        <c:lblAlgn val="ctr"/>
        <c:lblOffset val="100"/>
        <c:noMultiLvlLbl val="0"/>
      </c:catAx>
      <c:valAx>
        <c:axId val="41607039"/>
        <c:scaling>
          <c:logBase val="2"/>
          <c:orientation val="minMax"/>
          <c:max val="204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Speedup over CPU (log scale)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.00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1925439"/>
        <c:crosses val="autoZero"/>
        <c:crossBetween val="between"/>
        <c:majorUnit val="4"/>
        <c:minorUnit val="4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12842992551563362"/>
          <c:y val="9.4994949494949521E-3"/>
          <c:w val="0.52368132716049387"/>
          <c:h val="6.4185101010101012E-2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CH"/>
    </a:p>
  </c:txPr>
  <c:externalData r:id="rId3">
    <c:autoUpdate val="0"/>
  </c:externalData>
  <c:userShapes r:id="rId4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/>
              <a:t>MRAM Write</a:t>
            </a:r>
          </a:p>
        </c:rich>
      </c:tx>
      <c:layout>
        <c:manualLayout>
          <c:xMode val="edge"/>
          <c:yMode val="edge"/>
          <c:x val="0.19185740740740742"/>
          <c:y val="7.93750000000000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9035333333333335"/>
          <c:y val="7.7787499999999996E-2"/>
          <c:w val="0.6428118055555555"/>
          <c:h val="0.62704484126984128"/>
        </c:manualLayout>
      </c:layout>
      <c:lineChart>
        <c:grouping val="standard"/>
        <c:varyColors val="0"/>
        <c:ser>
          <c:idx val="0"/>
          <c:order val="1"/>
          <c:spPr>
            <a:ln w="38100" cap="rnd">
              <a:solidFill>
                <a:srgbClr val="002060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002060"/>
              </a:solidFill>
              <a:ln w="25400">
                <a:solidFill>
                  <a:srgbClr val="002060"/>
                </a:solidFill>
              </a:ln>
              <a:effectLst/>
            </c:spPr>
          </c:marker>
          <c:dLbls>
            <c:dLbl>
              <c:idx val="8"/>
              <c:layout>
                <c:manualLayout>
                  <c:x val="-0.16639351851851852"/>
                  <c:y val="-7.7611111111111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565-7B46-9E1B-BF8C4A524AC9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mram_output!$H$2:$H$10</c:f>
              <c:numCache>
                <c:formatCode>General</c:formatCode>
                <c:ptCount val="9"/>
                <c:pt idx="0">
                  <c:v>8</c:v>
                </c:pt>
                <c:pt idx="1">
                  <c:v>16</c:v>
                </c:pt>
                <c:pt idx="2">
                  <c:v>32</c:v>
                </c:pt>
                <c:pt idx="3">
                  <c:v>64</c:v>
                </c:pt>
                <c:pt idx="4">
                  <c:v>128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</c:numCache>
            </c:numRef>
          </c:cat>
          <c:val>
            <c:numRef>
              <c:f>mram_output!$I$12:$I$20</c:f>
              <c:numCache>
                <c:formatCode>General</c:formatCode>
                <c:ptCount val="9"/>
                <c:pt idx="0">
                  <c:v>42.613595361292298</c:v>
                </c:pt>
                <c:pt idx="1">
                  <c:v>79.395901501917194</c:v>
                </c:pt>
                <c:pt idx="2">
                  <c:v>142.78620582327801</c:v>
                </c:pt>
                <c:pt idx="3">
                  <c:v>239.42629274140199</c:v>
                </c:pt>
                <c:pt idx="4">
                  <c:v>355.32904100304899</c:v>
                </c:pt>
                <c:pt idx="5">
                  <c:v>467.00485135758402</c:v>
                </c:pt>
                <c:pt idx="6">
                  <c:v>555.58425977613899</c:v>
                </c:pt>
                <c:pt idx="7">
                  <c:v>616.74851432736602</c:v>
                </c:pt>
                <c:pt idx="8">
                  <c:v>633.21991787156196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565-7B46-9E1B-BF8C4A524A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328800"/>
        <c:axId val="69330480"/>
      </c:lineChart>
      <c:lineChart>
        <c:grouping val="standard"/>
        <c:varyColors val="0"/>
        <c:ser>
          <c:idx val="1"/>
          <c:order val="0"/>
          <c:tx>
            <c:v>Latency</c:v>
          </c:tx>
          <c:spPr>
            <a:ln w="38100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</c:spPr>
          </c:marker>
          <c:val>
            <c:numRef>
              <c:f>mram_output!$G$12:$G$20</c:f>
              <c:numCache>
                <c:formatCode>General</c:formatCode>
                <c:ptCount val="9"/>
                <c:pt idx="0">
                  <c:v>65.706729888916016</c:v>
                </c:pt>
                <c:pt idx="1">
                  <c:v>70.532608032226562</c:v>
                </c:pt>
                <c:pt idx="2">
                  <c:v>78.438949584960938</c:v>
                </c:pt>
                <c:pt idx="3">
                  <c:v>93.556976318359375</c:v>
                </c:pt>
                <c:pt idx="4">
                  <c:v>126.080322265625</c:v>
                </c:pt>
                <c:pt idx="5">
                  <c:v>191.8609619140625</c:v>
                </c:pt>
                <c:pt idx="6">
                  <c:v>322.5433349609375</c:v>
                </c:pt>
                <c:pt idx="7">
                  <c:v>581.112060546875</c:v>
                </c:pt>
                <c:pt idx="8">
                  <c:v>1131.9921875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565-7B46-9E1B-BF8C4A524AC9}"/>
            </c:ext>
          </c:extLst>
        </c:ser>
        <c:ser>
          <c:idx val="2"/>
          <c:order val="2"/>
          <c:spPr>
            <a:ln w="15875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x"/>
            <c:size val="12"/>
            <c:spPr>
              <a:noFill/>
              <a:ln w="12700">
                <a:solidFill>
                  <a:schemeClr val="tx1"/>
                </a:solidFill>
                <a:prstDash val="solid"/>
              </a:ln>
              <a:effectLst/>
            </c:spPr>
          </c:marker>
          <c:val>
            <c:numRef>
              <c:f>mram_output!$J$12:$J$20</c:f>
              <c:numCache>
                <c:formatCode>General</c:formatCode>
                <c:ptCount val="9"/>
                <c:pt idx="0">
                  <c:v>65.706729888916016</c:v>
                </c:pt>
                <c:pt idx="1">
                  <c:v>69.706729888916016</c:v>
                </c:pt>
                <c:pt idx="2">
                  <c:v>77.706729888916016</c:v>
                </c:pt>
                <c:pt idx="3">
                  <c:v>93.706729888916016</c:v>
                </c:pt>
                <c:pt idx="4">
                  <c:v>125.70672988891602</c:v>
                </c:pt>
                <c:pt idx="5">
                  <c:v>189.70672988891602</c:v>
                </c:pt>
                <c:pt idx="6">
                  <c:v>317.70672988891602</c:v>
                </c:pt>
                <c:pt idx="7">
                  <c:v>573.70672988891602</c:v>
                </c:pt>
                <c:pt idx="8">
                  <c:v>1085.706729888916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565-7B46-9E1B-BF8C4A524A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778560"/>
        <c:axId val="81347600"/>
      </c:lineChart>
      <c:catAx>
        <c:axId val="693288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0" i="0" u="none" strike="noStrike" baseline="0">
                    <a:effectLst/>
                  </a:rPr>
                  <a:t>Data transfer </a:t>
                </a:r>
                <a:r>
                  <a:rPr lang="en-US" sz="1600"/>
                  <a:t>size (bytes)</a:t>
                </a:r>
              </a:p>
            </c:rich>
          </c:tx>
          <c:layout>
            <c:manualLayout>
              <c:xMode val="edge"/>
              <c:yMode val="edge"/>
              <c:x val="0.27031620370370368"/>
              <c:y val="0.8830099206349206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69330480"/>
        <c:crosses val="autoZero"/>
        <c:auto val="1"/>
        <c:lblAlgn val="ctr"/>
        <c:lblOffset val="100"/>
        <c:noMultiLvlLbl val="0"/>
      </c:catAx>
      <c:valAx>
        <c:axId val="69330480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rgbClr val="002060"/>
                    </a:solidFill>
                  </a:rPr>
                  <a:t>Bandwidth (MB/s)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002060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69328800"/>
        <c:crosses val="autoZero"/>
        <c:crossBetween val="between"/>
      </c:valAx>
      <c:valAx>
        <c:axId val="81347600"/>
        <c:scaling>
          <c:logBase val="2"/>
          <c:orientation val="minMax"/>
          <c:max val="3200"/>
          <c:min val="32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B0F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rgbClr val="00B0F0"/>
                    </a:solidFill>
                  </a:rPr>
                  <a:t>Latency (cycles)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00B0F0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B0F0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82778560"/>
        <c:crosses val="max"/>
        <c:crossBetween val="between"/>
      </c:valAx>
      <c:catAx>
        <c:axId val="827785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1347600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/>
              <a:t>MRAM Read</a:t>
            </a:r>
          </a:p>
        </c:rich>
      </c:tx>
      <c:layout>
        <c:manualLayout>
          <c:xMode val="edge"/>
          <c:yMode val="edge"/>
          <c:x val="0.19185740740740742"/>
          <c:y val="8.23148148148148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9035333333333335"/>
          <c:y val="7.7787499999999996E-2"/>
          <c:w val="0.63399236111111112"/>
          <c:h val="0.62914523809523815"/>
        </c:manualLayout>
      </c:layout>
      <c:lineChart>
        <c:grouping val="standard"/>
        <c:varyColors val="0"/>
        <c:ser>
          <c:idx val="0"/>
          <c:order val="1"/>
          <c:spPr>
            <a:ln w="38100" cap="rnd">
              <a:solidFill>
                <a:srgbClr val="002060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002060"/>
              </a:solidFill>
              <a:ln w="25400">
                <a:solidFill>
                  <a:srgbClr val="002060"/>
                </a:solidFill>
              </a:ln>
              <a:effectLst/>
            </c:spPr>
          </c:marker>
          <c:dLbls>
            <c:dLbl>
              <c:idx val="8"/>
              <c:layout>
                <c:manualLayout>
                  <c:x val="-0.1605138888888889"/>
                  <c:y val="-7.2571428571428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A3B-9945-A671-3A26BFA4B71B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mram_output!$H$2:$H$10</c:f>
              <c:numCache>
                <c:formatCode>General</c:formatCode>
                <c:ptCount val="9"/>
                <c:pt idx="0">
                  <c:v>8</c:v>
                </c:pt>
                <c:pt idx="1">
                  <c:v>16</c:v>
                </c:pt>
                <c:pt idx="2">
                  <c:v>32</c:v>
                </c:pt>
                <c:pt idx="3">
                  <c:v>64</c:v>
                </c:pt>
                <c:pt idx="4">
                  <c:v>128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</c:numCache>
            </c:numRef>
          </c:cat>
          <c:val>
            <c:numRef>
              <c:f>mram_output!$I$2:$I$10</c:f>
              <c:numCache>
                <c:formatCode>General</c:formatCode>
                <c:ptCount val="9"/>
                <c:pt idx="0">
                  <c:v>34.3749120434601</c:v>
                </c:pt>
                <c:pt idx="1">
                  <c:v>63.742045576666499</c:v>
                </c:pt>
                <c:pt idx="2">
                  <c:v>113.018548279996</c:v>
                </c:pt>
                <c:pt idx="3">
                  <c:v>201.26563726414199</c:v>
                </c:pt>
                <c:pt idx="4">
                  <c:v>308.83454387671901</c:v>
                </c:pt>
                <c:pt idx="5">
                  <c:v>419.13999586001103</c:v>
                </c:pt>
                <c:pt idx="6">
                  <c:v>534.23818621831595</c:v>
                </c:pt>
                <c:pt idx="7">
                  <c:v>605.03038533425899</c:v>
                </c:pt>
                <c:pt idx="8">
                  <c:v>628.22637020046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A3B-9945-A671-3A26BFA4B7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328800"/>
        <c:axId val="69330480"/>
      </c:lineChart>
      <c:lineChart>
        <c:grouping val="standard"/>
        <c:varyColors val="0"/>
        <c:ser>
          <c:idx val="1"/>
          <c:order val="0"/>
          <c:tx>
            <c:v>Latency</c:v>
          </c:tx>
          <c:spPr>
            <a:ln w="38100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</c:spPr>
          </c:marker>
          <c:val>
            <c:numRef>
              <c:f>mram_output!$G$2:$G$10</c:f>
              <c:numCache>
                <c:formatCode>General</c:formatCode>
                <c:ptCount val="9"/>
                <c:pt idx="0">
                  <c:v>81.454753875732422</c:v>
                </c:pt>
                <c:pt idx="1">
                  <c:v>87.854099273681641</c:v>
                </c:pt>
                <c:pt idx="2">
                  <c:v>99.098777770996094</c:v>
                </c:pt>
                <c:pt idx="3">
                  <c:v>111.29570007324219</c:v>
                </c:pt>
                <c:pt idx="4">
                  <c:v>145.06149291992188</c:v>
                </c:pt>
                <c:pt idx="5">
                  <c:v>213.77105712890625</c:v>
                </c:pt>
                <c:pt idx="6">
                  <c:v>335.430908203125</c:v>
                </c:pt>
                <c:pt idx="7">
                  <c:v>592.366943359375</c:v>
                </c:pt>
                <c:pt idx="8">
                  <c:v>1140.989990234375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A3B-9945-A671-3A26BFA4B71B}"/>
            </c:ext>
          </c:extLst>
        </c:ser>
        <c:ser>
          <c:idx val="2"/>
          <c:order val="2"/>
          <c:spPr>
            <a:ln w="15875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x"/>
            <c:size val="12"/>
            <c:spPr>
              <a:noFill/>
              <a:ln w="12700">
                <a:solidFill>
                  <a:schemeClr val="tx1"/>
                </a:solidFill>
              </a:ln>
              <a:effectLst/>
            </c:spPr>
          </c:marker>
          <c:val>
            <c:numRef>
              <c:f>mram_output!$J$2:$J$10</c:f>
              <c:numCache>
                <c:formatCode>General</c:formatCode>
                <c:ptCount val="9"/>
                <c:pt idx="0">
                  <c:v>81.454753875732422</c:v>
                </c:pt>
                <c:pt idx="1">
                  <c:v>85.454753875732422</c:v>
                </c:pt>
                <c:pt idx="2">
                  <c:v>93.454753875732422</c:v>
                </c:pt>
                <c:pt idx="3">
                  <c:v>109.45475387573242</c:v>
                </c:pt>
                <c:pt idx="4">
                  <c:v>141.45475387573242</c:v>
                </c:pt>
                <c:pt idx="5">
                  <c:v>205.45475387573242</c:v>
                </c:pt>
                <c:pt idx="6">
                  <c:v>333.45475387573242</c:v>
                </c:pt>
                <c:pt idx="7">
                  <c:v>589.45475387573242</c:v>
                </c:pt>
                <c:pt idx="8">
                  <c:v>1101.4547538757324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A3B-9945-A671-3A26BFA4B7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778560"/>
        <c:axId val="81347600"/>
      </c:lineChart>
      <c:catAx>
        <c:axId val="693288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Data transfer size (bytes)</a:t>
                </a:r>
              </a:p>
            </c:rich>
          </c:tx>
          <c:layout>
            <c:manualLayout>
              <c:xMode val="edge"/>
              <c:yMode val="edge"/>
              <c:x val="0.25914490740740742"/>
              <c:y val="0.8826511904761904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69330480"/>
        <c:crosses val="autoZero"/>
        <c:auto val="1"/>
        <c:lblAlgn val="ctr"/>
        <c:lblOffset val="100"/>
        <c:noMultiLvlLbl val="0"/>
      </c:catAx>
      <c:valAx>
        <c:axId val="69330480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rgbClr val="002060"/>
                    </a:solidFill>
                  </a:rPr>
                  <a:t>Bandwidth (MB/s</a:t>
                </a:r>
                <a:r>
                  <a:rPr lang="en-US" sz="1600" baseline="0">
                    <a:solidFill>
                      <a:srgbClr val="002060"/>
                    </a:solidFill>
                  </a:rPr>
                  <a:t>)</a:t>
                </a:r>
                <a:endParaRPr lang="en-US" sz="1600">
                  <a:solidFill>
                    <a:srgbClr val="00206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002060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69328800"/>
        <c:crosses val="autoZero"/>
        <c:crossBetween val="between"/>
      </c:valAx>
      <c:valAx>
        <c:axId val="81347600"/>
        <c:scaling>
          <c:logBase val="2"/>
          <c:orientation val="minMax"/>
          <c:max val="3200"/>
          <c:min val="32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B0F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rgbClr val="00B0F0"/>
                    </a:solidFill>
                  </a:rPr>
                  <a:t>Latency (cycles)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00B0F0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B0F0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82778560"/>
        <c:crosses val="max"/>
        <c:crossBetween val="between"/>
      </c:valAx>
      <c:catAx>
        <c:axId val="827785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1347600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/>
              <a:t>MRAM Write</a:t>
            </a:r>
          </a:p>
        </c:rich>
      </c:tx>
      <c:layout>
        <c:manualLayout>
          <c:xMode val="edge"/>
          <c:yMode val="edge"/>
          <c:x val="0.19185740740740742"/>
          <c:y val="7.93750000000000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9035333333333335"/>
          <c:y val="7.7787499999999996E-2"/>
          <c:w val="0.6428118055555555"/>
          <c:h val="0.62704484126984128"/>
        </c:manualLayout>
      </c:layout>
      <c:lineChart>
        <c:grouping val="standard"/>
        <c:varyColors val="0"/>
        <c:ser>
          <c:idx val="0"/>
          <c:order val="1"/>
          <c:spPr>
            <a:ln w="38100" cap="rnd">
              <a:solidFill>
                <a:srgbClr val="002060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002060"/>
              </a:solidFill>
              <a:ln w="25400">
                <a:solidFill>
                  <a:srgbClr val="002060"/>
                </a:solidFill>
              </a:ln>
              <a:effectLst/>
            </c:spPr>
          </c:marker>
          <c:dLbls>
            <c:dLbl>
              <c:idx val="8"/>
              <c:layout>
                <c:manualLayout>
                  <c:x val="-0.16639351851851852"/>
                  <c:y val="-7.7611111111111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565-7B46-9E1B-BF8C4A524AC9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mram_output!$H$2:$H$10</c:f>
              <c:numCache>
                <c:formatCode>General</c:formatCode>
                <c:ptCount val="9"/>
                <c:pt idx="0">
                  <c:v>8</c:v>
                </c:pt>
                <c:pt idx="1">
                  <c:v>16</c:v>
                </c:pt>
                <c:pt idx="2">
                  <c:v>32</c:v>
                </c:pt>
                <c:pt idx="3">
                  <c:v>64</c:v>
                </c:pt>
                <c:pt idx="4">
                  <c:v>128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</c:numCache>
            </c:numRef>
          </c:cat>
          <c:val>
            <c:numRef>
              <c:f>mram_output!$I$12:$I$20</c:f>
              <c:numCache>
                <c:formatCode>General</c:formatCode>
                <c:ptCount val="9"/>
                <c:pt idx="0">
                  <c:v>42.613595361292298</c:v>
                </c:pt>
                <c:pt idx="1">
                  <c:v>79.395901501917194</c:v>
                </c:pt>
                <c:pt idx="2">
                  <c:v>142.78620582327801</c:v>
                </c:pt>
                <c:pt idx="3">
                  <c:v>239.42629274140199</c:v>
                </c:pt>
                <c:pt idx="4">
                  <c:v>355.32904100304899</c:v>
                </c:pt>
                <c:pt idx="5">
                  <c:v>467.00485135758402</c:v>
                </c:pt>
                <c:pt idx="6">
                  <c:v>555.58425977613899</c:v>
                </c:pt>
                <c:pt idx="7">
                  <c:v>616.74851432736602</c:v>
                </c:pt>
                <c:pt idx="8">
                  <c:v>633.21991787156196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565-7B46-9E1B-BF8C4A524A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328800"/>
        <c:axId val="69330480"/>
      </c:lineChart>
      <c:lineChart>
        <c:grouping val="standard"/>
        <c:varyColors val="0"/>
        <c:ser>
          <c:idx val="1"/>
          <c:order val="0"/>
          <c:tx>
            <c:v>Latency</c:v>
          </c:tx>
          <c:spPr>
            <a:ln w="38100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</c:spPr>
          </c:marker>
          <c:val>
            <c:numRef>
              <c:f>mram_output!$G$12:$G$20</c:f>
              <c:numCache>
                <c:formatCode>General</c:formatCode>
                <c:ptCount val="9"/>
                <c:pt idx="0">
                  <c:v>65.706729888916016</c:v>
                </c:pt>
                <c:pt idx="1">
                  <c:v>70.532608032226562</c:v>
                </c:pt>
                <c:pt idx="2">
                  <c:v>78.438949584960938</c:v>
                </c:pt>
                <c:pt idx="3">
                  <c:v>93.556976318359375</c:v>
                </c:pt>
                <c:pt idx="4">
                  <c:v>126.080322265625</c:v>
                </c:pt>
                <c:pt idx="5">
                  <c:v>191.8609619140625</c:v>
                </c:pt>
                <c:pt idx="6">
                  <c:v>322.5433349609375</c:v>
                </c:pt>
                <c:pt idx="7">
                  <c:v>581.112060546875</c:v>
                </c:pt>
                <c:pt idx="8">
                  <c:v>1131.9921875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565-7B46-9E1B-BF8C4A524AC9}"/>
            </c:ext>
          </c:extLst>
        </c:ser>
        <c:ser>
          <c:idx val="2"/>
          <c:order val="2"/>
          <c:spPr>
            <a:ln w="15875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x"/>
            <c:size val="12"/>
            <c:spPr>
              <a:noFill/>
              <a:ln w="12700">
                <a:solidFill>
                  <a:schemeClr val="tx1"/>
                </a:solidFill>
                <a:prstDash val="solid"/>
              </a:ln>
              <a:effectLst/>
            </c:spPr>
          </c:marker>
          <c:val>
            <c:numRef>
              <c:f>mram_output!$J$12:$J$20</c:f>
              <c:numCache>
                <c:formatCode>General</c:formatCode>
                <c:ptCount val="9"/>
                <c:pt idx="0">
                  <c:v>65.706729888916016</c:v>
                </c:pt>
                <c:pt idx="1">
                  <c:v>69.706729888916016</c:v>
                </c:pt>
                <c:pt idx="2">
                  <c:v>77.706729888916016</c:v>
                </c:pt>
                <c:pt idx="3">
                  <c:v>93.706729888916016</c:v>
                </c:pt>
                <c:pt idx="4">
                  <c:v>125.70672988891602</c:v>
                </c:pt>
                <c:pt idx="5">
                  <c:v>189.70672988891602</c:v>
                </c:pt>
                <c:pt idx="6">
                  <c:v>317.70672988891602</c:v>
                </c:pt>
                <c:pt idx="7">
                  <c:v>573.70672988891602</c:v>
                </c:pt>
                <c:pt idx="8">
                  <c:v>1085.706729888916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565-7B46-9E1B-BF8C4A524A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778560"/>
        <c:axId val="81347600"/>
      </c:lineChart>
      <c:catAx>
        <c:axId val="693288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0" i="0" u="none" strike="noStrike" baseline="0">
                    <a:effectLst/>
                  </a:rPr>
                  <a:t>Data transfer </a:t>
                </a:r>
                <a:r>
                  <a:rPr lang="en-US" sz="1600"/>
                  <a:t>size (bytes)</a:t>
                </a:r>
              </a:p>
            </c:rich>
          </c:tx>
          <c:layout>
            <c:manualLayout>
              <c:xMode val="edge"/>
              <c:yMode val="edge"/>
              <c:x val="0.27031620370370368"/>
              <c:y val="0.8830099206349206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69330480"/>
        <c:crosses val="autoZero"/>
        <c:auto val="1"/>
        <c:lblAlgn val="ctr"/>
        <c:lblOffset val="100"/>
        <c:noMultiLvlLbl val="0"/>
      </c:catAx>
      <c:valAx>
        <c:axId val="69330480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rgbClr val="002060"/>
                    </a:solidFill>
                  </a:rPr>
                  <a:t>Bandwidth (MB/s)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002060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69328800"/>
        <c:crosses val="autoZero"/>
        <c:crossBetween val="between"/>
      </c:valAx>
      <c:valAx>
        <c:axId val="81347600"/>
        <c:scaling>
          <c:logBase val="2"/>
          <c:orientation val="minMax"/>
          <c:max val="3200"/>
          <c:min val="32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B0F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rgbClr val="00B0F0"/>
                    </a:solidFill>
                  </a:rPr>
                  <a:t>Latency (cycles)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00B0F0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B0F0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82778560"/>
        <c:crosses val="max"/>
        <c:crossBetween val="between"/>
      </c:valAx>
      <c:catAx>
        <c:axId val="827785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1347600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/>
              <a:t>MRAM Read</a:t>
            </a:r>
          </a:p>
        </c:rich>
      </c:tx>
      <c:layout>
        <c:manualLayout>
          <c:xMode val="edge"/>
          <c:yMode val="edge"/>
          <c:x val="0.19185740740740742"/>
          <c:y val="8.23148148148148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9035333333333335"/>
          <c:y val="7.7787499999999996E-2"/>
          <c:w val="0.63399236111111112"/>
          <c:h val="0.62914523809523815"/>
        </c:manualLayout>
      </c:layout>
      <c:lineChart>
        <c:grouping val="standard"/>
        <c:varyColors val="0"/>
        <c:ser>
          <c:idx val="0"/>
          <c:order val="1"/>
          <c:spPr>
            <a:ln w="38100" cap="rnd">
              <a:solidFill>
                <a:srgbClr val="002060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002060"/>
              </a:solidFill>
              <a:ln w="25400">
                <a:solidFill>
                  <a:srgbClr val="002060"/>
                </a:solidFill>
              </a:ln>
              <a:effectLst/>
            </c:spPr>
          </c:marker>
          <c:dLbls>
            <c:dLbl>
              <c:idx val="8"/>
              <c:layout>
                <c:manualLayout>
                  <c:x val="-0.1605138888888889"/>
                  <c:y val="-7.2571428571428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A3B-9945-A671-3A26BFA4B71B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mram_output!$H$2:$H$10</c:f>
              <c:numCache>
                <c:formatCode>General</c:formatCode>
                <c:ptCount val="9"/>
                <c:pt idx="0">
                  <c:v>8</c:v>
                </c:pt>
                <c:pt idx="1">
                  <c:v>16</c:v>
                </c:pt>
                <c:pt idx="2">
                  <c:v>32</c:v>
                </c:pt>
                <c:pt idx="3">
                  <c:v>64</c:v>
                </c:pt>
                <c:pt idx="4">
                  <c:v>128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</c:numCache>
            </c:numRef>
          </c:cat>
          <c:val>
            <c:numRef>
              <c:f>mram_output!$I$2:$I$10</c:f>
              <c:numCache>
                <c:formatCode>General</c:formatCode>
                <c:ptCount val="9"/>
                <c:pt idx="0">
                  <c:v>34.3749120434601</c:v>
                </c:pt>
                <c:pt idx="1">
                  <c:v>63.742045576666499</c:v>
                </c:pt>
                <c:pt idx="2">
                  <c:v>113.018548279996</c:v>
                </c:pt>
                <c:pt idx="3">
                  <c:v>201.26563726414199</c:v>
                </c:pt>
                <c:pt idx="4">
                  <c:v>308.83454387671901</c:v>
                </c:pt>
                <c:pt idx="5">
                  <c:v>419.13999586001103</c:v>
                </c:pt>
                <c:pt idx="6">
                  <c:v>534.23818621831595</c:v>
                </c:pt>
                <c:pt idx="7">
                  <c:v>605.03038533425899</c:v>
                </c:pt>
                <c:pt idx="8">
                  <c:v>628.22637020046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A3B-9945-A671-3A26BFA4B7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328800"/>
        <c:axId val="69330480"/>
      </c:lineChart>
      <c:lineChart>
        <c:grouping val="standard"/>
        <c:varyColors val="0"/>
        <c:ser>
          <c:idx val="1"/>
          <c:order val="0"/>
          <c:tx>
            <c:v>Latency</c:v>
          </c:tx>
          <c:spPr>
            <a:ln w="38100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</c:spPr>
          </c:marker>
          <c:val>
            <c:numRef>
              <c:f>mram_output!$G$2:$G$10</c:f>
              <c:numCache>
                <c:formatCode>General</c:formatCode>
                <c:ptCount val="9"/>
                <c:pt idx="0">
                  <c:v>81.454753875732422</c:v>
                </c:pt>
                <c:pt idx="1">
                  <c:v>87.854099273681641</c:v>
                </c:pt>
                <c:pt idx="2">
                  <c:v>99.098777770996094</c:v>
                </c:pt>
                <c:pt idx="3">
                  <c:v>111.29570007324219</c:v>
                </c:pt>
                <c:pt idx="4">
                  <c:v>145.06149291992188</c:v>
                </c:pt>
                <c:pt idx="5">
                  <c:v>213.77105712890625</c:v>
                </c:pt>
                <c:pt idx="6">
                  <c:v>335.430908203125</c:v>
                </c:pt>
                <c:pt idx="7">
                  <c:v>592.366943359375</c:v>
                </c:pt>
                <c:pt idx="8">
                  <c:v>1140.989990234375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A3B-9945-A671-3A26BFA4B71B}"/>
            </c:ext>
          </c:extLst>
        </c:ser>
        <c:ser>
          <c:idx val="2"/>
          <c:order val="2"/>
          <c:spPr>
            <a:ln w="15875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x"/>
            <c:size val="12"/>
            <c:spPr>
              <a:noFill/>
              <a:ln w="12700">
                <a:solidFill>
                  <a:schemeClr val="tx1"/>
                </a:solidFill>
              </a:ln>
              <a:effectLst/>
            </c:spPr>
          </c:marker>
          <c:val>
            <c:numRef>
              <c:f>mram_output!$J$2:$J$10</c:f>
              <c:numCache>
                <c:formatCode>General</c:formatCode>
                <c:ptCount val="9"/>
                <c:pt idx="0">
                  <c:v>81.454753875732422</c:v>
                </c:pt>
                <c:pt idx="1">
                  <c:v>85.454753875732422</c:v>
                </c:pt>
                <c:pt idx="2">
                  <c:v>93.454753875732422</c:v>
                </c:pt>
                <c:pt idx="3">
                  <c:v>109.45475387573242</c:v>
                </c:pt>
                <c:pt idx="4">
                  <c:v>141.45475387573242</c:v>
                </c:pt>
                <c:pt idx="5">
                  <c:v>205.45475387573242</c:v>
                </c:pt>
                <c:pt idx="6">
                  <c:v>333.45475387573242</c:v>
                </c:pt>
                <c:pt idx="7">
                  <c:v>589.45475387573242</c:v>
                </c:pt>
                <c:pt idx="8">
                  <c:v>1101.4547538757324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A3B-9945-A671-3A26BFA4B7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778560"/>
        <c:axId val="81347600"/>
      </c:lineChart>
      <c:catAx>
        <c:axId val="693288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Data transfer size (bytes)</a:t>
                </a:r>
              </a:p>
            </c:rich>
          </c:tx>
          <c:layout>
            <c:manualLayout>
              <c:xMode val="edge"/>
              <c:yMode val="edge"/>
              <c:x val="0.25914490740740742"/>
              <c:y val="0.8826511904761904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69330480"/>
        <c:crosses val="autoZero"/>
        <c:auto val="1"/>
        <c:lblAlgn val="ctr"/>
        <c:lblOffset val="100"/>
        <c:noMultiLvlLbl val="0"/>
      </c:catAx>
      <c:valAx>
        <c:axId val="69330480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rgbClr val="002060"/>
                    </a:solidFill>
                  </a:rPr>
                  <a:t>Bandwidth (MB/s</a:t>
                </a:r>
                <a:r>
                  <a:rPr lang="en-US" sz="1600" baseline="0">
                    <a:solidFill>
                      <a:srgbClr val="002060"/>
                    </a:solidFill>
                  </a:rPr>
                  <a:t>)</a:t>
                </a:r>
                <a:endParaRPr lang="en-US" sz="1600">
                  <a:solidFill>
                    <a:srgbClr val="00206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002060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69328800"/>
        <c:crosses val="autoZero"/>
        <c:crossBetween val="between"/>
      </c:valAx>
      <c:valAx>
        <c:axId val="81347600"/>
        <c:scaling>
          <c:logBase val="2"/>
          <c:orientation val="minMax"/>
          <c:max val="3200"/>
          <c:min val="32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B0F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rgbClr val="00B0F0"/>
                    </a:solidFill>
                  </a:rPr>
                  <a:t>Latency (cycles)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00B0F0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B0F0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82778560"/>
        <c:crosses val="max"/>
        <c:crossBetween val="between"/>
      </c:valAx>
      <c:catAx>
        <c:axId val="827785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1347600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/>
              <a:t>MRAM Write</a:t>
            </a:r>
          </a:p>
        </c:rich>
      </c:tx>
      <c:layout>
        <c:manualLayout>
          <c:xMode val="edge"/>
          <c:yMode val="edge"/>
          <c:x val="0.19185740740740742"/>
          <c:y val="7.93750000000000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9035333333333335"/>
          <c:y val="7.7787499999999996E-2"/>
          <c:w val="0.6428118055555555"/>
          <c:h val="0.62704484126984128"/>
        </c:manualLayout>
      </c:layout>
      <c:lineChart>
        <c:grouping val="standard"/>
        <c:varyColors val="0"/>
        <c:ser>
          <c:idx val="0"/>
          <c:order val="1"/>
          <c:spPr>
            <a:ln w="38100" cap="rnd">
              <a:solidFill>
                <a:srgbClr val="002060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002060"/>
              </a:solidFill>
              <a:ln w="25400">
                <a:solidFill>
                  <a:srgbClr val="002060"/>
                </a:solidFill>
              </a:ln>
              <a:effectLst/>
            </c:spPr>
          </c:marker>
          <c:dLbls>
            <c:dLbl>
              <c:idx val="8"/>
              <c:layout>
                <c:manualLayout>
                  <c:x val="-0.16639351851851852"/>
                  <c:y val="-7.7611111111111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565-7B46-9E1B-BF8C4A524AC9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mram_output!$H$2:$H$10</c:f>
              <c:numCache>
                <c:formatCode>General</c:formatCode>
                <c:ptCount val="9"/>
                <c:pt idx="0">
                  <c:v>8</c:v>
                </c:pt>
                <c:pt idx="1">
                  <c:v>16</c:v>
                </c:pt>
                <c:pt idx="2">
                  <c:v>32</c:v>
                </c:pt>
                <c:pt idx="3">
                  <c:v>64</c:v>
                </c:pt>
                <c:pt idx="4">
                  <c:v>128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</c:numCache>
            </c:numRef>
          </c:cat>
          <c:val>
            <c:numRef>
              <c:f>mram_output!$I$12:$I$20</c:f>
              <c:numCache>
                <c:formatCode>General</c:formatCode>
                <c:ptCount val="9"/>
                <c:pt idx="0">
                  <c:v>42.613595361292298</c:v>
                </c:pt>
                <c:pt idx="1">
                  <c:v>79.395901501917194</c:v>
                </c:pt>
                <c:pt idx="2">
                  <c:v>142.78620582327801</c:v>
                </c:pt>
                <c:pt idx="3">
                  <c:v>239.42629274140199</c:v>
                </c:pt>
                <c:pt idx="4">
                  <c:v>355.32904100304899</c:v>
                </c:pt>
                <c:pt idx="5">
                  <c:v>467.00485135758402</c:v>
                </c:pt>
                <c:pt idx="6">
                  <c:v>555.58425977613899</c:v>
                </c:pt>
                <c:pt idx="7">
                  <c:v>616.74851432736602</c:v>
                </c:pt>
                <c:pt idx="8">
                  <c:v>633.21991787156196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565-7B46-9E1B-BF8C4A524A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328800"/>
        <c:axId val="69330480"/>
      </c:lineChart>
      <c:lineChart>
        <c:grouping val="standard"/>
        <c:varyColors val="0"/>
        <c:ser>
          <c:idx val="1"/>
          <c:order val="0"/>
          <c:tx>
            <c:v>Latency</c:v>
          </c:tx>
          <c:spPr>
            <a:ln w="38100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</c:spPr>
          </c:marker>
          <c:val>
            <c:numRef>
              <c:f>mram_output!$G$12:$G$20</c:f>
              <c:numCache>
                <c:formatCode>General</c:formatCode>
                <c:ptCount val="9"/>
                <c:pt idx="0">
                  <c:v>65.706729888916016</c:v>
                </c:pt>
                <c:pt idx="1">
                  <c:v>70.532608032226562</c:v>
                </c:pt>
                <c:pt idx="2">
                  <c:v>78.438949584960938</c:v>
                </c:pt>
                <c:pt idx="3">
                  <c:v>93.556976318359375</c:v>
                </c:pt>
                <c:pt idx="4">
                  <c:v>126.080322265625</c:v>
                </c:pt>
                <c:pt idx="5">
                  <c:v>191.8609619140625</c:v>
                </c:pt>
                <c:pt idx="6">
                  <c:v>322.5433349609375</c:v>
                </c:pt>
                <c:pt idx="7">
                  <c:v>581.112060546875</c:v>
                </c:pt>
                <c:pt idx="8">
                  <c:v>1131.9921875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565-7B46-9E1B-BF8C4A524AC9}"/>
            </c:ext>
          </c:extLst>
        </c:ser>
        <c:ser>
          <c:idx val="2"/>
          <c:order val="2"/>
          <c:spPr>
            <a:ln w="15875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x"/>
            <c:size val="12"/>
            <c:spPr>
              <a:noFill/>
              <a:ln w="12700">
                <a:solidFill>
                  <a:schemeClr val="tx1"/>
                </a:solidFill>
                <a:prstDash val="solid"/>
              </a:ln>
              <a:effectLst/>
            </c:spPr>
          </c:marker>
          <c:val>
            <c:numRef>
              <c:f>mram_output!$J$12:$J$20</c:f>
              <c:numCache>
                <c:formatCode>General</c:formatCode>
                <c:ptCount val="9"/>
                <c:pt idx="0">
                  <c:v>65.706729888916016</c:v>
                </c:pt>
                <c:pt idx="1">
                  <c:v>69.706729888916016</c:v>
                </c:pt>
                <c:pt idx="2">
                  <c:v>77.706729888916016</c:v>
                </c:pt>
                <c:pt idx="3">
                  <c:v>93.706729888916016</c:v>
                </c:pt>
                <c:pt idx="4">
                  <c:v>125.70672988891602</c:v>
                </c:pt>
                <c:pt idx="5">
                  <c:v>189.70672988891602</c:v>
                </c:pt>
                <c:pt idx="6">
                  <c:v>317.70672988891602</c:v>
                </c:pt>
                <c:pt idx="7">
                  <c:v>573.70672988891602</c:v>
                </c:pt>
                <c:pt idx="8">
                  <c:v>1085.706729888916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565-7B46-9E1B-BF8C4A524A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778560"/>
        <c:axId val="81347600"/>
      </c:lineChart>
      <c:catAx>
        <c:axId val="693288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0" i="0" u="none" strike="noStrike" baseline="0">
                    <a:effectLst/>
                  </a:rPr>
                  <a:t>Data transfer </a:t>
                </a:r>
                <a:r>
                  <a:rPr lang="en-US" sz="1600"/>
                  <a:t>size (bytes)</a:t>
                </a:r>
              </a:p>
            </c:rich>
          </c:tx>
          <c:layout>
            <c:manualLayout>
              <c:xMode val="edge"/>
              <c:yMode val="edge"/>
              <c:x val="0.27031620370370368"/>
              <c:y val="0.8830099206349206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69330480"/>
        <c:crosses val="autoZero"/>
        <c:auto val="1"/>
        <c:lblAlgn val="ctr"/>
        <c:lblOffset val="100"/>
        <c:noMultiLvlLbl val="0"/>
      </c:catAx>
      <c:valAx>
        <c:axId val="69330480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rgbClr val="002060"/>
                    </a:solidFill>
                  </a:rPr>
                  <a:t>Bandwidth (MB/s)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002060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69328800"/>
        <c:crosses val="autoZero"/>
        <c:crossBetween val="between"/>
      </c:valAx>
      <c:valAx>
        <c:axId val="81347600"/>
        <c:scaling>
          <c:logBase val="2"/>
          <c:orientation val="minMax"/>
          <c:max val="3200"/>
          <c:min val="32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B0F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rgbClr val="00B0F0"/>
                    </a:solidFill>
                  </a:rPr>
                  <a:t>Latency (cycles)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00B0F0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B0F0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82778560"/>
        <c:crosses val="max"/>
        <c:crossBetween val="between"/>
      </c:valAx>
      <c:catAx>
        <c:axId val="827785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1347600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/>
              <a:t>MRAM Read</a:t>
            </a:r>
          </a:p>
        </c:rich>
      </c:tx>
      <c:layout>
        <c:manualLayout>
          <c:xMode val="edge"/>
          <c:yMode val="edge"/>
          <c:x val="0.19185740740740742"/>
          <c:y val="8.23148148148148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9035333333333335"/>
          <c:y val="7.7787499999999996E-2"/>
          <c:w val="0.63399236111111112"/>
          <c:h val="0.62914523809523815"/>
        </c:manualLayout>
      </c:layout>
      <c:lineChart>
        <c:grouping val="standard"/>
        <c:varyColors val="0"/>
        <c:ser>
          <c:idx val="0"/>
          <c:order val="1"/>
          <c:spPr>
            <a:ln w="38100" cap="rnd">
              <a:solidFill>
                <a:srgbClr val="002060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002060"/>
              </a:solidFill>
              <a:ln w="25400">
                <a:solidFill>
                  <a:srgbClr val="002060"/>
                </a:solidFill>
              </a:ln>
              <a:effectLst/>
            </c:spPr>
          </c:marker>
          <c:dLbls>
            <c:dLbl>
              <c:idx val="8"/>
              <c:layout>
                <c:manualLayout>
                  <c:x val="-0.1605138888888889"/>
                  <c:y val="-7.2571428571428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A3B-9945-A671-3A26BFA4B71B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mram_output!$H$2:$H$10</c:f>
              <c:numCache>
                <c:formatCode>General</c:formatCode>
                <c:ptCount val="9"/>
                <c:pt idx="0">
                  <c:v>8</c:v>
                </c:pt>
                <c:pt idx="1">
                  <c:v>16</c:v>
                </c:pt>
                <c:pt idx="2">
                  <c:v>32</c:v>
                </c:pt>
                <c:pt idx="3">
                  <c:v>64</c:v>
                </c:pt>
                <c:pt idx="4">
                  <c:v>128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</c:numCache>
            </c:numRef>
          </c:cat>
          <c:val>
            <c:numRef>
              <c:f>mram_output!$I$2:$I$10</c:f>
              <c:numCache>
                <c:formatCode>General</c:formatCode>
                <c:ptCount val="9"/>
                <c:pt idx="0">
                  <c:v>34.3749120434601</c:v>
                </c:pt>
                <c:pt idx="1">
                  <c:v>63.742045576666499</c:v>
                </c:pt>
                <c:pt idx="2">
                  <c:v>113.018548279996</c:v>
                </c:pt>
                <c:pt idx="3">
                  <c:v>201.26563726414199</c:v>
                </c:pt>
                <c:pt idx="4">
                  <c:v>308.83454387671901</c:v>
                </c:pt>
                <c:pt idx="5">
                  <c:v>419.13999586001103</c:v>
                </c:pt>
                <c:pt idx="6">
                  <c:v>534.23818621831595</c:v>
                </c:pt>
                <c:pt idx="7">
                  <c:v>605.03038533425899</c:v>
                </c:pt>
                <c:pt idx="8">
                  <c:v>628.22637020046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A3B-9945-A671-3A26BFA4B7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328800"/>
        <c:axId val="69330480"/>
      </c:lineChart>
      <c:lineChart>
        <c:grouping val="standard"/>
        <c:varyColors val="0"/>
        <c:ser>
          <c:idx val="1"/>
          <c:order val="0"/>
          <c:tx>
            <c:v>Latency</c:v>
          </c:tx>
          <c:spPr>
            <a:ln w="38100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</c:spPr>
          </c:marker>
          <c:val>
            <c:numRef>
              <c:f>mram_output!$G$2:$G$10</c:f>
              <c:numCache>
                <c:formatCode>General</c:formatCode>
                <c:ptCount val="9"/>
                <c:pt idx="0">
                  <c:v>81.454753875732422</c:v>
                </c:pt>
                <c:pt idx="1">
                  <c:v>87.854099273681641</c:v>
                </c:pt>
                <c:pt idx="2">
                  <c:v>99.098777770996094</c:v>
                </c:pt>
                <c:pt idx="3">
                  <c:v>111.29570007324219</c:v>
                </c:pt>
                <c:pt idx="4">
                  <c:v>145.06149291992188</c:v>
                </c:pt>
                <c:pt idx="5">
                  <c:v>213.77105712890625</c:v>
                </c:pt>
                <c:pt idx="6">
                  <c:v>335.430908203125</c:v>
                </c:pt>
                <c:pt idx="7">
                  <c:v>592.366943359375</c:v>
                </c:pt>
                <c:pt idx="8">
                  <c:v>1140.989990234375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A3B-9945-A671-3A26BFA4B71B}"/>
            </c:ext>
          </c:extLst>
        </c:ser>
        <c:ser>
          <c:idx val="2"/>
          <c:order val="2"/>
          <c:spPr>
            <a:ln w="15875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x"/>
            <c:size val="12"/>
            <c:spPr>
              <a:noFill/>
              <a:ln w="12700">
                <a:solidFill>
                  <a:schemeClr val="tx1"/>
                </a:solidFill>
              </a:ln>
              <a:effectLst/>
            </c:spPr>
          </c:marker>
          <c:val>
            <c:numRef>
              <c:f>mram_output!$J$2:$J$10</c:f>
              <c:numCache>
                <c:formatCode>General</c:formatCode>
                <c:ptCount val="9"/>
                <c:pt idx="0">
                  <c:v>81.454753875732422</c:v>
                </c:pt>
                <c:pt idx="1">
                  <c:v>85.454753875732422</c:v>
                </c:pt>
                <c:pt idx="2">
                  <c:v>93.454753875732422</c:v>
                </c:pt>
                <c:pt idx="3">
                  <c:v>109.45475387573242</c:v>
                </c:pt>
                <c:pt idx="4">
                  <c:v>141.45475387573242</c:v>
                </c:pt>
                <c:pt idx="5">
                  <c:v>205.45475387573242</c:v>
                </c:pt>
                <c:pt idx="6">
                  <c:v>333.45475387573242</c:v>
                </c:pt>
                <c:pt idx="7">
                  <c:v>589.45475387573242</c:v>
                </c:pt>
                <c:pt idx="8">
                  <c:v>1101.4547538757324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A3B-9945-A671-3A26BFA4B7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778560"/>
        <c:axId val="81347600"/>
      </c:lineChart>
      <c:catAx>
        <c:axId val="693288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Data transfer size (bytes)</a:t>
                </a:r>
              </a:p>
            </c:rich>
          </c:tx>
          <c:layout>
            <c:manualLayout>
              <c:xMode val="edge"/>
              <c:yMode val="edge"/>
              <c:x val="0.25914490740740742"/>
              <c:y val="0.8826511904761904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69330480"/>
        <c:crosses val="autoZero"/>
        <c:auto val="1"/>
        <c:lblAlgn val="ctr"/>
        <c:lblOffset val="100"/>
        <c:noMultiLvlLbl val="0"/>
      </c:catAx>
      <c:valAx>
        <c:axId val="69330480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rgbClr val="002060"/>
                    </a:solidFill>
                  </a:rPr>
                  <a:t>Bandwidth (MB/s</a:t>
                </a:r>
                <a:r>
                  <a:rPr lang="en-US" sz="1600" baseline="0">
                    <a:solidFill>
                      <a:srgbClr val="002060"/>
                    </a:solidFill>
                  </a:rPr>
                  <a:t>)</a:t>
                </a:r>
                <a:endParaRPr lang="en-US" sz="1600">
                  <a:solidFill>
                    <a:srgbClr val="00206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002060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69328800"/>
        <c:crosses val="autoZero"/>
        <c:crossBetween val="between"/>
      </c:valAx>
      <c:valAx>
        <c:axId val="81347600"/>
        <c:scaling>
          <c:logBase val="2"/>
          <c:orientation val="minMax"/>
          <c:max val="3200"/>
          <c:min val="32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B0F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rgbClr val="00B0F0"/>
                    </a:solidFill>
                  </a:rPr>
                  <a:t>Latency (cycles)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00B0F0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B0F0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82778560"/>
        <c:crosses val="max"/>
        <c:crossBetween val="between"/>
      </c:valAx>
      <c:catAx>
        <c:axId val="827785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1347600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/>
              <a:t>MRAM Write</a:t>
            </a:r>
          </a:p>
        </c:rich>
      </c:tx>
      <c:layout>
        <c:manualLayout>
          <c:xMode val="edge"/>
          <c:yMode val="edge"/>
          <c:x val="0.19185740740740742"/>
          <c:y val="7.93750000000000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9035333333333335"/>
          <c:y val="7.7787499999999996E-2"/>
          <c:w val="0.6428118055555555"/>
          <c:h val="0.62704484126984128"/>
        </c:manualLayout>
      </c:layout>
      <c:lineChart>
        <c:grouping val="standard"/>
        <c:varyColors val="0"/>
        <c:ser>
          <c:idx val="0"/>
          <c:order val="1"/>
          <c:spPr>
            <a:ln w="38100" cap="rnd">
              <a:solidFill>
                <a:srgbClr val="002060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002060"/>
              </a:solidFill>
              <a:ln w="25400">
                <a:solidFill>
                  <a:srgbClr val="002060"/>
                </a:solidFill>
              </a:ln>
              <a:effectLst/>
            </c:spPr>
          </c:marker>
          <c:dLbls>
            <c:dLbl>
              <c:idx val="8"/>
              <c:layout>
                <c:manualLayout>
                  <c:x val="-0.16639351851851852"/>
                  <c:y val="-7.7611111111111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565-7B46-9E1B-BF8C4A524AC9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mram_output!$H$2:$H$10</c:f>
              <c:numCache>
                <c:formatCode>General</c:formatCode>
                <c:ptCount val="9"/>
                <c:pt idx="0">
                  <c:v>8</c:v>
                </c:pt>
                <c:pt idx="1">
                  <c:v>16</c:v>
                </c:pt>
                <c:pt idx="2">
                  <c:v>32</c:v>
                </c:pt>
                <c:pt idx="3">
                  <c:v>64</c:v>
                </c:pt>
                <c:pt idx="4">
                  <c:v>128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</c:numCache>
            </c:numRef>
          </c:cat>
          <c:val>
            <c:numRef>
              <c:f>mram_output!$I$12:$I$20</c:f>
              <c:numCache>
                <c:formatCode>General</c:formatCode>
                <c:ptCount val="9"/>
                <c:pt idx="0">
                  <c:v>42.613595361292298</c:v>
                </c:pt>
                <c:pt idx="1">
                  <c:v>79.395901501917194</c:v>
                </c:pt>
                <c:pt idx="2">
                  <c:v>142.78620582327801</c:v>
                </c:pt>
                <c:pt idx="3">
                  <c:v>239.42629274140199</c:v>
                </c:pt>
                <c:pt idx="4">
                  <c:v>355.32904100304899</c:v>
                </c:pt>
                <c:pt idx="5">
                  <c:v>467.00485135758402</c:v>
                </c:pt>
                <c:pt idx="6">
                  <c:v>555.58425977613899</c:v>
                </c:pt>
                <c:pt idx="7">
                  <c:v>616.74851432736602</c:v>
                </c:pt>
                <c:pt idx="8">
                  <c:v>633.21991787156196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565-7B46-9E1B-BF8C4A524A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328800"/>
        <c:axId val="69330480"/>
      </c:lineChart>
      <c:lineChart>
        <c:grouping val="standard"/>
        <c:varyColors val="0"/>
        <c:ser>
          <c:idx val="1"/>
          <c:order val="0"/>
          <c:tx>
            <c:v>Latency</c:v>
          </c:tx>
          <c:spPr>
            <a:ln w="38100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</c:spPr>
          </c:marker>
          <c:val>
            <c:numRef>
              <c:f>mram_output!$G$12:$G$20</c:f>
              <c:numCache>
                <c:formatCode>General</c:formatCode>
                <c:ptCount val="9"/>
                <c:pt idx="0">
                  <c:v>65.706729888916016</c:v>
                </c:pt>
                <c:pt idx="1">
                  <c:v>70.532608032226562</c:v>
                </c:pt>
                <c:pt idx="2">
                  <c:v>78.438949584960938</c:v>
                </c:pt>
                <c:pt idx="3">
                  <c:v>93.556976318359375</c:v>
                </c:pt>
                <c:pt idx="4">
                  <c:v>126.080322265625</c:v>
                </c:pt>
                <c:pt idx="5">
                  <c:v>191.8609619140625</c:v>
                </c:pt>
                <c:pt idx="6">
                  <c:v>322.5433349609375</c:v>
                </c:pt>
                <c:pt idx="7">
                  <c:v>581.112060546875</c:v>
                </c:pt>
                <c:pt idx="8">
                  <c:v>1131.9921875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565-7B46-9E1B-BF8C4A524AC9}"/>
            </c:ext>
          </c:extLst>
        </c:ser>
        <c:ser>
          <c:idx val="2"/>
          <c:order val="2"/>
          <c:spPr>
            <a:ln w="15875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x"/>
            <c:size val="12"/>
            <c:spPr>
              <a:noFill/>
              <a:ln w="12700">
                <a:solidFill>
                  <a:schemeClr val="tx1"/>
                </a:solidFill>
                <a:prstDash val="solid"/>
              </a:ln>
              <a:effectLst/>
            </c:spPr>
          </c:marker>
          <c:val>
            <c:numRef>
              <c:f>mram_output!$J$12:$J$20</c:f>
              <c:numCache>
                <c:formatCode>General</c:formatCode>
                <c:ptCount val="9"/>
                <c:pt idx="0">
                  <c:v>65.706729888916016</c:v>
                </c:pt>
                <c:pt idx="1">
                  <c:v>69.706729888916016</c:v>
                </c:pt>
                <c:pt idx="2">
                  <c:v>77.706729888916016</c:v>
                </c:pt>
                <c:pt idx="3">
                  <c:v>93.706729888916016</c:v>
                </c:pt>
                <c:pt idx="4">
                  <c:v>125.70672988891602</c:v>
                </c:pt>
                <c:pt idx="5">
                  <c:v>189.70672988891602</c:v>
                </c:pt>
                <c:pt idx="6">
                  <c:v>317.70672988891602</c:v>
                </c:pt>
                <c:pt idx="7">
                  <c:v>573.70672988891602</c:v>
                </c:pt>
                <c:pt idx="8">
                  <c:v>1085.706729888916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565-7B46-9E1B-BF8C4A524A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778560"/>
        <c:axId val="81347600"/>
      </c:lineChart>
      <c:catAx>
        <c:axId val="693288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0" i="0" u="none" strike="noStrike" baseline="0">
                    <a:effectLst/>
                  </a:rPr>
                  <a:t>Data transfer </a:t>
                </a:r>
                <a:r>
                  <a:rPr lang="en-US" sz="1600"/>
                  <a:t>size (bytes)</a:t>
                </a:r>
              </a:p>
            </c:rich>
          </c:tx>
          <c:layout>
            <c:manualLayout>
              <c:xMode val="edge"/>
              <c:yMode val="edge"/>
              <c:x val="0.27031620370370368"/>
              <c:y val="0.8830099206349206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69330480"/>
        <c:crosses val="autoZero"/>
        <c:auto val="1"/>
        <c:lblAlgn val="ctr"/>
        <c:lblOffset val="100"/>
        <c:noMultiLvlLbl val="0"/>
      </c:catAx>
      <c:valAx>
        <c:axId val="69330480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rgbClr val="002060"/>
                    </a:solidFill>
                  </a:rPr>
                  <a:t>Bandwidth (MB/s)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002060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69328800"/>
        <c:crosses val="autoZero"/>
        <c:crossBetween val="between"/>
      </c:valAx>
      <c:valAx>
        <c:axId val="81347600"/>
        <c:scaling>
          <c:logBase val="2"/>
          <c:orientation val="minMax"/>
          <c:max val="3200"/>
          <c:min val="32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B0F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rgbClr val="00B0F0"/>
                    </a:solidFill>
                  </a:rPr>
                  <a:t>Latency (cycles)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00B0F0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B0F0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82778560"/>
        <c:crosses val="max"/>
        <c:crossBetween val="between"/>
      </c:valAx>
      <c:catAx>
        <c:axId val="827785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1347600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/>
              <a:t>MRAM Read</a:t>
            </a:r>
          </a:p>
        </c:rich>
      </c:tx>
      <c:layout>
        <c:manualLayout>
          <c:xMode val="edge"/>
          <c:yMode val="edge"/>
          <c:x val="0.19185740740740742"/>
          <c:y val="8.23148148148148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9035333333333335"/>
          <c:y val="7.7787499999999996E-2"/>
          <c:w val="0.63399236111111112"/>
          <c:h val="0.62914523809523815"/>
        </c:manualLayout>
      </c:layout>
      <c:lineChart>
        <c:grouping val="standard"/>
        <c:varyColors val="0"/>
        <c:ser>
          <c:idx val="0"/>
          <c:order val="1"/>
          <c:spPr>
            <a:ln w="38100" cap="rnd">
              <a:solidFill>
                <a:srgbClr val="002060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002060"/>
              </a:solidFill>
              <a:ln w="25400">
                <a:solidFill>
                  <a:srgbClr val="002060"/>
                </a:solidFill>
              </a:ln>
              <a:effectLst/>
            </c:spPr>
          </c:marker>
          <c:dLbls>
            <c:dLbl>
              <c:idx val="8"/>
              <c:layout>
                <c:manualLayout>
                  <c:x val="-0.1605138888888889"/>
                  <c:y val="-7.2571428571428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A3B-9945-A671-3A26BFA4B71B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mram_output!$H$2:$H$10</c:f>
              <c:numCache>
                <c:formatCode>General</c:formatCode>
                <c:ptCount val="9"/>
                <c:pt idx="0">
                  <c:v>8</c:v>
                </c:pt>
                <c:pt idx="1">
                  <c:v>16</c:v>
                </c:pt>
                <c:pt idx="2">
                  <c:v>32</c:v>
                </c:pt>
                <c:pt idx="3">
                  <c:v>64</c:v>
                </c:pt>
                <c:pt idx="4">
                  <c:v>128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</c:numCache>
            </c:numRef>
          </c:cat>
          <c:val>
            <c:numRef>
              <c:f>mram_output!$I$2:$I$10</c:f>
              <c:numCache>
                <c:formatCode>General</c:formatCode>
                <c:ptCount val="9"/>
                <c:pt idx="0">
                  <c:v>34.3749120434601</c:v>
                </c:pt>
                <c:pt idx="1">
                  <c:v>63.742045576666499</c:v>
                </c:pt>
                <c:pt idx="2">
                  <c:v>113.018548279996</c:v>
                </c:pt>
                <c:pt idx="3">
                  <c:v>201.26563726414199</c:v>
                </c:pt>
                <c:pt idx="4">
                  <c:v>308.83454387671901</c:v>
                </c:pt>
                <c:pt idx="5">
                  <c:v>419.13999586001103</c:v>
                </c:pt>
                <c:pt idx="6">
                  <c:v>534.23818621831595</c:v>
                </c:pt>
                <c:pt idx="7">
                  <c:v>605.03038533425899</c:v>
                </c:pt>
                <c:pt idx="8">
                  <c:v>628.22637020046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A3B-9945-A671-3A26BFA4B7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328800"/>
        <c:axId val="69330480"/>
      </c:lineChart>
      <c:lineChart>
        <c:grouping val="standard"/>
        <c:varyColors val="0"/>
        <c:ser>
          <c:idx val="1"/>
          <c:order val="0"/>
          <c:tx>
            <c:v>Latency</c:v>
          </c:tx>
          <c:spPr>
            <a:ln w="38100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</c:spPr>
          </c:marker>
          <c:val>
            <c:numRef>
              <c:f>mram_output!$G$2:$G$10</c:f>
              <c:numCache>
                <c:formatCode>General</c:formatCode>
                <c:ptCount val="9"/>
                <c:pt idx="0">
                  <c:v>81.454753875732422</c:v>
                </c:pt>
                <c:pt idx="1">
                  <c:v>87.854099273681641</c:v>
                </c:pt>
                <c:pt idx="2">
                  <c:v>99.098777770996094</c:v>
                </c:pt>
                <c:pt idx="3">
                  <c:v>111.29570007324219</c:v>
                </c:pt>
                <c:pt idx="4">
                  <c:v>145.06149291992188</c:v>
                </c:pt>
                <c:pt idx="5">
                  <c:v>213.77105712890625</c:v>
                </c:pt>
                <c:pt idx="6">
                  <c:v>335.430908203125</c:v>
                </c:pt>
                <c:pt idx="7">
                  <c:v>592.366943359375</c:v>
                </c:pt>
                <c:pt idx="8">
                  <c:v>1140.989990234375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A3B-9945-A671-3A26BFA4B71B}"/>
            </c:ext>
          </c:extLst>
        </c:ser>
        <c:ser>
          <c:idx val="2"/>
          <c:order val="2"/>
          <c:spPr>
            <a:ln w="15875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x"/>
            <c:size val="12"/>
            <c:spPr>
              <a:noFill/>
              <a:ln w="12700">
                <a:solidFill>
                  <a:schemeClr val="tx1"/>
                </a:solidFill>
              </a:ln>
              <a:effectLst/>
            </c:spPr>
          </c:marker>
          <c:val>
            <c:numRef>
              <c:f>mram_output!$J$2:$J$10</c:f>
              <c:numCache>
                <c:formatCode>General</c:formatCode>
                <c:ptCount val="9"/>
                <c:pt idx="0">
                  <c:v>81.454753875732422</c:v>
                </c:pt>
                <c:pt idx="1">
                  <c:v>85.454753875732422</c:v>
                </c:pt>
                <c:pt idx="2">
                  <c:v>93.454753875732422</c:v>
                </c:pt>
                <c:pt idx="3">
                  <c:v>109.45475387573242</c:v>
                </c:pt>
                <c:pt idx="4">
                  <c:v>141.45475387573242</c:v>
                </c:pt>
                <c:pt idx="5">
                  <c:v>205.45475387573242</c:v>
                </c:pt>
                <c:pt idx="6">
                  <c:v>333.45475387573242</c:v>
                </c:pt>
                <c:pt idx="7">
                  <c:v>589.45475387573242</c:v>
                </c:pt>
                <c:pt idx="8">
                  <c:v>1101.4547538757324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A3B-9945-A671-3A26BFA4B7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778560"/>
        <c:axId val="81347600"/>
      </c:lineChart>
      <c:catAx>
        <c:axId val="693288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Data transfer size (bytes)</a:t>
                </a:r>
              </a:p>
            </c:rich>
          </c:tx>
          <c:layout>
            <c:manualLayout>
              <c:xMode val="edge"/>
              <c:yMode val="edge"/>
              <c:x val="0.25914490740740742"/>
              <c:y val="0.8826511904761904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69330480"/>
        <c:crosses val="autoZero"/>
        <c:auto val="1"/>
        <c:lblAlgn val="ctr"/>
        <c:lblOffset val="100"/>
        <c:noMultiLvlLbl val="0"/>
      </c:catAx>
      <c:valAx>
        <c:axId val="69330480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rgbClr val="002060"/>
                    </a:solidFill>
                  </a:rPr>
                  <a:t>Bandwidth (MB/s</a:t>
                </a:r>
                <a:r>
                  <a:rPr lang="en-US" sz="1600" baseline="0">
                    <a:solidFill>
                      <a:srgbClr val="002060"/>
                    </a:solidFill>
                  </a:rPr>
                  <a:t>)</a:t>
                </a:r>
                <a:endParaRPr lang="en-US" sz="1600">
                  <a:solidFill>
                    <a:srgbClr val="00206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002060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69328800"/>
        <c:crosses val="autoZero"/>
        <c:crossBetween val="between"/>
      </c:valAx>
      <c:valAx>
        <c:axId val="81347600"/>
        <c:scaling>
          <c:logBase val="2"/>
          <c:orientation val="minMax"/>
          <c:max val="3200"/>
          <c:min val="32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B0F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rgbClr val="00B0F0"/>
                    </a:solidFill>
                  </a:rPr>
                  <a:t>Latency (cycles)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00B0F0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B0F0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82778560"/>
        <c:crosses val="max"/>
        <c:crossBetween val="between"/>
      </c:valAx>
      <c:catAx>
        <c:axId val="827785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1347600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/>
              <a:t>MRAM Write</a:t>
            </a:r>
          </a:p>
        </c:rich>
      </c:tx>
      <c:layout>
        <c:manualLayout>
          <c:xMode val="edge"/>
          <c:yMode val="edge"/>
          <c:x val="0.19185740740740742"/>
          <c:y val="7.93750000000000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9035333333333335"/>
          <c:y val="7.7787499999999996E-2"/>
          <c:w val="0.6428118055555555"/>
          <c:h val="0.62704484126984128"/>
        </c:manualLayout>
      </c:layout>
      <c:lineChart>
        <c:grouping val="standard"/>
        <c:varyColors val="0"/>
        <c:ser>
          <c:idx val="0"/>
          <c:order val="1"/>
          <c:spPr>
            <a:ln w="38100" cap="rnd">
              <a:solidFill>
                <a:srgbClr val="002060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002060"/>
              </a:solidFill>
              <a:ln w="25400">
                <a:solidFill>
                  <a:srgbClr val="002060"/>
                </a:solidFill>
              </a:ln>
              <a:effectLst/>
            </c:spPr>
          </c:marker>
          <c:dLbls>
            <c:dLbl>
              <c:idx val="8"/>
              <c:layout>
                <c:manualLayout>
                  <c:x val="-0.16639351851851852"/>
                  <c:y val="-7.7611111111111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565-7B46-9E1B-BF8C4A524AC9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mram_output!$H$2:$H$10</c:f>
              <c:numCache>
                <c:formatCode>General</c:formatCode>
                <c:ptCount val="9"/>
                <c:pt idx="0">
                  <c:v>8</c:v>
                </c:pt>
                <c:pt idx="1">
                  <c:v>16</c:v>
                </c:pt>
                <c:pt idx="2">
                  <c:v>32</c:v>
                </c:pt>
                <c:pt idx="3">
                  <c:v>64</c:v>
                </c:pt>
                <c:pt idx="4">
                  <c:v>128</c:v>
                </c:pt>
                <c:pt idx="5">
                  <c:v>256</c:v>
                </c:pt>
                <c:pt idx="6">
                  <c:v>512</c:v>
                </c:pt>
                <c:pt idx="7">
                  <c:v>1024</c:v>
                </c:pt>
                <c:pt idx="8">
                  <c:v>2048</c:v>
                </c:pt>
              </c:numCache>
            </c:numRef>
          </c:cat>
          <c:val>
            <c:numRef>
              <c:f>mram_output!$I$12:$I$20</c:f>
              <c:numCache>
                <c:formatCode>General</c:formatCode>
                <c:ptCount val="9"/>
                <c:pt idx="0">
                  <c:v>42.613595361292298</c:v>
                </c:pt>
                <c:pt idx="1">
                  <c:v>79.395901501917194</c:v>
                </c:pt>
                <c:pt idx="2">
                  <c:v>142.78620582327801</c:v>
                </c:pt>
                <c:pt idx="3">
                  <c:v>239.42629274140199</c:v>
                </c:pt>
                <c:pt idx="4">
                  <c:v>355.32904100304899</c:v>
                </c:pt>
                <c:pt idx="5">
                  <c:v>467.00485135758402</c:v>
                </c:pt>
                <c:pt idx="6">
                  <c:v>555.58425977613899</c:v>
                </c:pt>
                <c:pt idx="7">
                  <c:v>616.74851432736602</c:v>
                </c:pt>
                <c:pt idx="8">
                  <c:v>633.21991787156196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565-7B46-9E1B-BF8C4A524A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328800"/>
        <c:axId val="69330480"/>
      </c:lineChart>
      <c:lineChart>
        <c:grouping val="standard"/>
        <c:varyColors val="0"/>
        <c:ser>
          <c:idx val="1"/>
          <c:order val="0"/>
          <c:tx>
            <c:v>Latency</c:v>
          </c:tx>
          <c:spPr>
            <a:ln w="38100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</c:spPr>
          </c:marker>
          <c:val>
            <c:numRef>
              <c:f>mram_output!$G$12:$G$20</c:f>
              <c:numCache>
                <c:formatCode>General</c:formatCode>
                <c:ptCount val="9"/>
                <c:pt idx="0">
                  <c:v>65.706729888916016</c:v>
                </c:pt>
                <c:pt idx="1">
                  <c:v>70.532608032226562</c:v>
                </c:pt>
                <c:pt idx="2">
                  <c:v>78.438949584960938</c:v>
                </c:pt>
                <c:pt idx="3">
                  <c:v>93.556976318359375</c:v>
                </c:pt>
                <c:pt idx="4">
                  <c:v>126.080322265625</c:v>
                </c:pt>
                <c:pt idx="5">
                  <c:v>191.8609619140625</c:v>
                </c:pt>
                <c:pt idx="6">
                  <c:v>322.5433349609375</c:v>
                </c:pt>
                <c:pt idx="7">
                  <c:v>581.112060546875</c:v>
                </c:pt>
                <c:pt idx="8">
                  <c:v>1131.9921875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565-7B46-9E1B-BF8C4A524AC9}"/>
            </c:ext>
          </c:extLst>
        </c:ser>
        <c:ser>
          <c:idx val="2"/>
          <c:order val="2"/>
          <c:spPr>
            <a:ln w="15875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x"/>
            <c:size val="12"/>
            <c:spPr>
              <a:noFill/>
              <a:ln w="12700">
                <a:solidFill>
                  <a:schemeClr val="tx1"/>
                </a:solidFill>
                <a:prstDash val="solid"/>
              </a:ln>
              <a:effectLst/>
            </c:spPr>
          </c:marker>
          <c:val>
            <c:numRef>
              <c:f>mram_output!$J$12:$J$20</c:f>
              <c:numCache>
                <c:formatCode>General</c:formatCode>
                <c:ptCount val="9"/>
                <c:pt idx="0">
                  <c:v>65.706729888916016</c:v>
                </c:pt>
                <c:pt idx="1">
                  <c:v>69.706729888916016</c:v>
                </c:pt>
                <c:pt idx="2">
                  <c:v>77.706729888916016</c:v>
                </c:pt>
                <c:pt idx="3">
                  <c:v>93.706729888916016</c:v>
                </c:pt>
                <c:pt idx="4">
                  <c:v>125.70672988891602</c:v>
                </c:pt>
                <c:pt idx="5">
                  <c:v>189.70672988891602</c:v>
                </c:pt>
                <c:pt idx="6">
                  <c:v>317.70672988891602</c:v>
                </c:pt>
                <c:pt idx="7">
                  <c:v>573.70672988891602</c:v>
                </c:pt>
                <c:pt idx="8">
                  <c:v>1085.706729888916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565-7B46-9E1B-BF8C4A524A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2778560"/>
        <c:axId val="81347600"/>
      </c:lineChart>
      <c:catAx>
        <c:axId val="693288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0" i="0" u="none" strike="noStrike" baseline="0">
                    <a:effectLst/>
                  </a:rPr>
                  <a:t>Data transfer </a:t>
                </a:r>
                <a:r>
                  <a:rPr lang="en-US" sz="1600"/>
                  <a:t>size (bytes)</a:t>
                </a:r>
              </a:p>
            </c:rich>
          </c:tx>
          <c:layout>
            <c:manualLayout>
              <c:xMode val="edge"/>
              <c:yMode val="edge"/>
              <c:x val="0.27031620370370368"/>
              <c:y val="0.8830099206349206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69330480"/>
        <c:crosses val="autoZero"/>
        <c:auto val="1"/>
        <c:lblAlgn val="ctr"/>
        <c:lblOffset val="100"/>
        <c:noMultiLvlLbl val="0"/>
      </c:catAx>
      <c:valAx>
        <c:axId val="69330480"/>
        <c:scaling>
          <c:logBase val="10"/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rgbClr val="002060"/>
                    </a:solidFill>
                  </a:rPr>
                  <a:t>Bandwidth (MB/s)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002060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69328800"/>
        <c:crosses val="autoZero"/>
        <c:crossBetween val="between"/>
      </c:valAx>
      <c:valAx>
        <c:axId val="81347600"/>
        <c:scaling>
          <c:logBase val="2"/>
          <c:orientation val="minMax"/>
          <c:max val="3200"/>
          <c:min val="32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B0F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>
                    <a:solidFill>
                      <a:srgbClr val="00B0F0"/>
                    </a:solidFill>
                  </a:rPr>
                  <a:t>Latency (cycles)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rgbClr val="00B0F0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B0F0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82778560"/>
        <c:crosses val="max"/>
        <c:crossBetween val="between"/>
      </c:valAx>
      <c:catAx>
        <c:axId val="827785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1347600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STREAM</a:t>
            </a:r>
            <a:r>
              <a:rPr lang="en-US"/>
              <a:t> (MRAM,</a:t>
            </a:r>
            <a:r>
              <a:rPr lang="en-US" baseline="0"/>
              <a:t> INT64, 1DPU)</a:t>
            </a:r>
            <a:endParaRPr lang="en-US"/>
          </a:p>
        </c:rich>
      </c:tx>
      <c:layout>
        <c:manualLayout>
          <c:xMode val="edge"/>
          <c:yMode val="edge"/>
          <c:x val="0.13590611111111112"/>
          <c:y val="3.52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3457180555555556"/>
          <c:y val="3.7680902777777775E-2"/>
          <c:w val="0.86314250000000003"/>
          <c:h val="0.73750416666666652"/>
        </c:manualLayout>
      </c:layout>
      <c:lineChart>
        <c:grouping val="standard"/>
        <c:varyColors val="0"/>
        <c:ser>
          <c:idx val="1"/>
          <c:order val="0"/>
          <c:tx>
            <c:strRef>
              <c:f>'stream_output-camera-ready'!$K$2</c:f>
              <c:strCache>
                <c:ptCount val="1"/>
                <c:pt idx="0">
                  <c:v>COPY-DMA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2060"/>
                </a:solidFill>
              </a:ln>
              <a:effectLst/>
            </c:spPr>
          </c:marker>
          <c:dLbls>
            <c:dLbl>
              <c:idx val="15"/>
              <c:layout>
                <c:manualLayout>
                  <c:x val="-2.7719583333333332E-2"/>
                  <c:y val="7.860347222222222E-2"/>
                </c:manualLayout>
              </c:layout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CH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9F4-1943-A807-64B585CD3B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'stream_output-camera-ready'!$I$3:$I$18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'stream_output-camera-ready'!$K$3:$K$18</c:f>
              <c:numCache>
                <c:formatCode>General</c:formatCode>
                <c:ptCount val="16"/>
                <c:pt idx="0">
                  <c:v>596.04186079559804</c:v>
                </c:pt>
                <c:pt idx="1">
                  <c:v>624.20877736615205</c:v>
                </c:pt>
                <c:pt idx="2">
                  <c:v>624.38798653828701</c:v>
                </c:pt>
                <c:pt idx="3">
                  <c:v>624.45438642200395</c:v>
                </c:pt>
                <c:pt idx="4">
                  <c:v>624.63041443281395</c:v>
                </c:pt>
                <c:pt idx="5">
                  <c:v>623.82084351428796</c:v>
                </c:pt>
                <c:pt idx="6">
                  <c:v>624.22536648630205</c:v>
                </c:pt>
                <c:pt idx="7">
                  <c:v>624.34483418570699</c:v>
                </c:pt>
                <c:pt idx="8">
                  <c:v>624.03961869135003</c:v>
                </c:pt>
                <c:pt idx="9">
                  <c:v>624.04956666365501</c:v>
                </c:pt>
                <c:pt idx="10">
                  <c:v>623.91363848867297</c:v>
                </c:pt>
                <c:pt idx="11">
                  <c:v>623.89706593283995</c:v>
                </c:pt>
                <c:pt idx="12">
                  <c:v>623.93352671788102</c:v>
                </c:pt>
                <c:pt idx="13">
                  <c:v>623.52938178265697</c:v>
                </c:pt>
                <c:pt idx="14">
                  <c:v>623.65189500347799</c:v>
                </c:pt>
                <c:pt idx="15">
                  <c:v>624.02303944229197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9F4-1943-A807-64B585CD3BE8}"/>
            </c:ext>
          </c:extLst>
        </c:ser>
        <c:ser>
          <c:idx val="2"/>
          <c:order val="1"/>
          <c:tx>
            <c:strRef>
              <c:f>'stream_output-camera-ready'!$L$2</c:f>
              <c:strCache>
                <c:ptCount val="1"/>
                <c:pt idx="0">
                  <c:v>COPY</c:v>
                </c:pt>
              </c:strCache>
            </c:strRef>
          </c:tx>
          <c:spPr>
            <a:ln w="25400" cap="rnd">
              <a:solidFill>
                <a:srgbClr val="00B0F0"/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F0"/>
                </a:solidFill>
              </a:ln>
              <a:effectLst/>
            </c:spPr>
          </c:marker>
          <c:cat>
            <c:numRef>
              <c:f>'stream_output-camera-ready'!$I$3:$I$18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'stream_output-camera-ready'!$L$3:$L$18</c:f>
              <c:numCache>
                <c:formatCode>General</c:formatCode>
                <c:ptCount val="16"/>
                <c:pt idx="0">
                  <c:v>178.436005506209</c:v>
                </c:pt>
                <c:pt idx="1">
                  <c:v>356.56212940501302</c:v>
                </c:pt>
                <c:pt idx="2">
                  <c:v>534.17743674182202</c:v>
                </c:pt>
                <c:pt idx="3">
                  <c:v>622.45531687098799</c:v>
                </c:pt>
                <c:pt idx="4">
                  <c:v>623.31758062119104</c:v>
                </c:pt>
                <c:pt idx="5">
                  <c:v>623.29442359846905</c:v>
                </c:pt>
                <c:pt idx="6">
                  <c:v>622.85146351423703</c:v>
                </c:pt>
                <c:pt idx="7">
                  <c:v>623.31758062119104</c:v>
                </c:pt>
                <c:pt idx="8">
                  <c:v>623.436701065953</c:v>
                </c:pt>
                <c:pt idx="9">
                  <c:v>623.03319929123904</c:v>
                </c:pt>
                <c:pt idx="10">
                  <c:v>623.07286482815698</c:v>
                </c:pt>
                <c:pt idx="11">
                  <c:v>623.06294797043802</c:v>
                </c:pt>
                <c:pt idx="12">
                  <c:v>623.19519870097395</c:v>
                </c:pt>
                <c:pt idx="13">
                  <c:v>622.96710128475797</c:v>
                </c:pt>
                <c:pt idx="14">
                  <c:v>622.90432116772797</c:v>
                </c:pt>
                <c:pt idx="15">
                  <c:v>623.29773163922698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9F4-1943-A807-64B585CD3BE8}"/>
            </c:ext>
          </c:extLst>
        </c:ser>
        <c:ser>
          <c:idx val="0"/>
          <c:order val="2"/>
          <c:tx>
            <c:strRef>
              <c:f>'stream_output-camera-ready'!$J$2</c:f>
              <c:strCache>
                <c:ptCount val="1"/>
                <c:pt idx="0">
                  <c:v>ADD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12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cat>
            <c:numRef>
              <c:f>'stream_output-camera-ready'!$I$3:$I$18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'stream_output-camera-ready'!$J$3:$J$18</c:f>
              <c:numCache>
                <c:formatCode>General</c:formatCode>
                <c:ptCount val="16"/>
                <c:pt idx="0">
                  <c:v>121.60172295968</c:v>
                </c:pt>
                <c:pt idx="1">
                  <c:v>243.10980466841599</c:v>
                </c:pt>
                <c:pt idx="2">
                  <c:v>364.46703549069099</c:v>
                </c:pt>
                <c:pt idx="3">
                  <c:v>485.81733943360098</c:v>
                </c:pt>
                <c:pt idx="4">
                  <c:v>604.09714344501197</c:v>
                </c:pt>
                <c:pt idx="5">
                  <c:v>622.00146884356798</c:v>
                </c:pt>
                <c:pt idx="6">
                  <c:v>622.14205797592797</c:v>
                </c:pt>
                <c:pt idx="7">
                  <c:v>622.17282032083199</c:v>
                </c:pt>
                <c:pt idx="8">
                  <c:v>622.10470778934098</c:v>
                </c:pt>
                <c:pt idx="9">
                  <c:v>622.07614890776904</c:v>
                </c:pt>
                <c:pt idx="10">
                  <c:v>621.91363289744902</c:v>
                </c:pt>
                <c:pt idx="11">
                  <c:v>621.94876429882697</c:v>
                </c:pt>
                <c:pt idx="12">
                  <c:v>622.00586129216697</c:v>
                </c:pt>
                <c:pt idx="13">
                  <c:v>622.18380760985099</c:v>
                </c:pt>
                <c:pt idx="14">
                  <c:v>622.21677180539496</c:v>
                </c:pt>
                <c:pt idx="15">
                  <c:v>622.38604301143596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9F4-1943-A807-64B585CD3BE8}"/>
            </c:ext>
          </c:extLst>
        </c:ser>
        <c:ser>
          <c:idx val="3"/>
          <c:order val="3"/>
          <c:tx>
            <c:strRef>
              <c:f>'stream_output-camera-ready'!$M$2</c:f>
              <c:strCache>
                <c:ptCount val="1"/>
                <c:pt idx="0">
                  <c:v>SCALE</c:v>
                </c:pt>
              </c:strCache>
            </c:strRef>
          </c:tx>
          <c:spPr>
            <a:ln w="25400" cap="rnd">
              <a:solidFill>
                <a:srgbClr val="FF0000"/>
              </a:solidFill>
              <a:round/>
            </a:ln>
            <a:effectLst/>
          </c:spPr>
          <c:marker>
            <c:symbol val="square"/>
            <c:size val="12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FF0000"/>
                </a:solidFill>
              </a:ln>
              <a:effectLst/>
            </c:spPr>
          </c:marker>
          <c:dLbls>
            <c:dLbl>
              <c:idx val="15"/>
              <c:layout>
                <c:manualLayout>
                  <c:x val="-5.4680555555555559E-2"/>
                  <c:y val="-7.93750000000000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9F4-1943-A807-64B585CD3BE8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'stream_output-camera-ready'!$I$3:$I$18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'stream_output-camera-ready'!$M$3:$M$18</c:f>
              <c:numCache>
                <c:formatCode>General</c:formatCode>
                <c:ptCount val="16"/>
                <c:pt idx="0">
                  <c:v>3.79648645503329</c:v>
                </c:pt>
                <c:pt idx="1">
                  <c:v>7.5928747284576303</c:v>
                </c:pt>
                <c:pt idx="2">
                  <c:v>11.387839578000101</c:v>
                </c:pt>
                <c:pt idx="3">
                  <c:v>15.185081859957499</c:v>
                </c:pt>
                <c:pt idx="4">
                  <c:v>18.9799166723231</c:v>
                </c:pt>
                <c:pt idx="5">
                  <c:v>22.774839962067901</c:v>
                </c:pt>
                <c:pt idx="6">
                  <c:v>26.568027563303499</c:v>
                </c:pt>
                <c:pt idx="7">
                  <c:v>30.369221300771301</c:v>
                </c:pt>
                <c:pt idx="8">
                  <c:v>34.1542787179405</c:v>
                </c:pt>
                <c:pt idx="9">
                  <c:v>37.946096357591202</c:v>
                </c:pt>
                <c:pt idx="10">
                  <c:v>41.740004691465003</c:v>
                </c:pt>
                <c:pt idx="11">
                  <c:v>41.984424647152103</c:v>
                </c:pt>
                <c:pt idx="12">
                  <c:v>41.982323459808804</c:v>
                </c:pt>
                <c:pt idx="13">
                  <c:v>41.977971669281899</c:v>
                </c:pt>
                <c:pt idx="14">
                  <c:v>41.978421812670597</c:v>
                </c:pt>
                <c:pt idx="15">
                  <c:v>42.006650070106097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9F4-1943-A807-64B585CD3BE8}"/>
            </c:ext>
          </c:extLst>
        </c:ser>
        <c:ser>
          <c:idx val="4"/>
          <c:order val="4"/>
          <c:tx>
            <c:strRef>
              <c:f>'stream_output-camera-ready'!$N$2</c:f>
              <c:strCache>
                <c:ptCount val="1"/>
                <c:pt idx="0">
                  <c:v>TRIAD</c:v>
                </c:pt>
              </c:strCache>
            </c:strRef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FFC000"/>
                </a:solidFill>
              </a:ln>
              <a:effectLst/>
            </c:spPr>
          </c:marker>
          <c:dLbls>
            <c:dLbl>
              <c:idx val="15"/>
              <c:layout>
                <c:manualLayout>
                  <c:x val="-1.4111111111111111E-2"/>
                  <c:y val="-0.127881944444444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9F4-1943-A807-64B585CD3BE8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accent4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'stream_output-camera-ready'!$I$3:$I$18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'stream_output-camera-ready'!$N$3:$N$18</c:f>
              <c:numCache>
                <c:formatCode>General</c:formatCode>
                <c:ptCount val="16"/>
                <c:pt idx="0">
                  <c:v>5.5522703505138997</c:v>
                </c:pt>
                <c:pt idx="1">
                  <c:v>11.104435703479499</c:v>
                </c:pt>
                <c:pt idx="2">
                  <c:v>16.653976573357099</c:v>
                </c:pt>
                <c:pt idx="3">
                  <c:v>22.2081154574919</c:v>
                </c:pt>
                <c:pt idx="4">
                  <c:v>27.758508333346398</c:v>
                </c:pt>
                <c:pt idx="5">
                  <c:v>33.3075123087511</c:v>
                </c:pt>
                <c:pt idx="6">
                  <c:v>38.855678780339296</c:v>
                </c:pt>
                <c:pt idx="7">
                  <c:v>44.413263412666304</c:v>
                </c:pt>
                <c:pt idx="8">
                  <c:v>49.9480469990473</c:v>
                </c:pt>
                <c:pt idx="9">
                  <c:v>55.4920958129103</c:v>
                </c:pt>
                <c:pt idx="10">
                  <c:v>61.0389211514739</c:v>
                </c:pt>
                <c:pt idx="11">
                  <c:v>61.563677029747197</c:v>
                </c:pt>
                <c:pt idx="12">
                  <c:v>61.560665087119702</c:v>
                </c:pt>
                <c:pt idx="13">
                  <c:v>61.549265402098399</c:v>
                </c:pt>
                <c:pt idx="14">
                  <c:v>61.552491299668702</c:v>
                </c:pt>
                <c:pt idx="15">
                  <c:v>61.5946741258741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09F4-1943-A807-64B585CD3B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960319"/>
        <c:axId val="1700961999"/>
      </c:lineChart>
      <c:catAx>
        <c:axId val="170096031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#Tasklets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1999"/>
        <c:crosses val="autoZero"/>
        <c:auto val="1"/>
        <c:lblAlgn val="ctr"/>
        <c:lblOffset val="100"/>
        <c:noMultiLvlLbl val="0"/>
      </c:catAx>
      <c:valAx>
        <c:axId val="1700961999"/>
        <c:scaling>
          <c:orientation val="minMax"/>
          <c:max val="75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Sustained</a:t>
                </a:r>
                <a:r>
                  <a:rPr lang="en-US" sz="1600" baseline="0"/>
                  <a:t> MRAM </a:t>
                </a:r>
                <a:r>
                  <a:rPr lang="en-US" sz="1600"/>
                  <a:t>Bandwidth</a:t>
                </a:r>
                <a:r>
                  <a:rPr lang="en-US" sz="1600" baseline="0"/>
                  <a:t> (MB/s)</a:t>
                </a:r>
                <a:endParaRPr lang="en-US" sz="16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0319"/>
        <c:crosses val="autoZero"/>
        <c:crossBetween val="between"/>
        <c:majorUnit val="100"/>
        <c:minorUnit val="50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6776402777777778"/>
          <c:y val="0.25617569444444444"/>
          <c:w val="0.16537361111111112"/>
          <c:h val="0.3686302083333334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949567901234568"/>
          <c:y val="7.2466666666666665E-2"/>
          <c:w val="0.84894567901234563"/>
          <c:h val="0.58538282828282828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'2021-06-09'!$F$2</c:f>
              <c:strCache>
                <c:ptCount val="1"/>
                <c:pt idx="0">
                  <c:v>CPU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'2021-06-09'!$F$3:$F$23</c:f>
              <c:numCache>
                <c:formatCode>0.00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 formatCode="0.0">
                  <c:v>1</c:v>
                </c:pt>
                <c:pt idx="5" formatCode="0.0">
                  <c:v>1</c:v>
                </c:pt>
                <c:pt idx="6">
                  <c:v>1</c:v>
                </c:pt>
                <c:pt idx="7" formatCode="0.0">
                  <c:v>1</c:v>
                </c:pt>
                <c:pt idx="8" formatCode="0.0">
                  <c:v>1</c:v>
                </c:pt>
                <c:pt idx="9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8" formatCode="0.0">
                  <c:v>1</c:v>
                </c:pt>
                <c:pt idx="19" formatCode="0.0">
                  <c:v>1</c:v>
                </c:pt>
                <c:pt idx="20" formatCode="0.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00-6B41-8A32-3EE0779DB6AB}"/>
            </c:ext>
          </c:extLst>
        </c:ser>
        <c:ser>
          <c:idx val="0"/>
          <c:order val="1"/>
          <c:tx>
            <c:strRef>
              <c:f>'2021-06-09'!$E$2</c:f>
              <c:strCache>
                <c:ptCount val="1"/>
                <c:pt idx="0">
                  <c:v>GPU</c:v>
                </c:pt>
              </c:strCache>
            </c:strRef>
          </c:tx>
          <c:spPr>
            <a:pattFill prst="wdUpDiag">
              <a:fgClr>
                <a:schemeClr val="accent6">
                  <a:lumMod val="60000"/>
                  <a:lumOff val="40000"/>
                </a:schemeClr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solidFill>
                <a:schemeClr val="accent6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'2021-06-09'!$E$3:$E$23</c:f>
              <c:numCache>
                <c:formatCode>0.0</c:formatCode>
                <c:ptCount val="21"/>
                <c:pt idx="0">
                  <c:v>93.4</c:v>
                </c:pt>
                <c:pt idx="1">
                  <c:v>410.1</c:v>
                </c:pt>
                <c:pt idx="2">
                  <c:v>439.4</c:v>
                </c:pt>
                <c:pt idx="3">
                  <c:v>0.4</c:v>
                </c:pt>
                <c:pt idx="4">
                  <c:v>71.099999999999994</c:v>
                </c:pt>
                <c:pt idx="5">
                  <c:v>71.099999999999994</c:v>
                </c:pt>
                <c:pt idx="6">
                  <c:v>26.1</c:v>
                </c:pt>
                <c:pt idx="7">
                  <c:v>57.6</c:v>
                </c:pt>
                <c:pt idx="8">
                  <c:v>57.6</c:v>
                </c:pt>
                <c:pt idx="9">
                  <c:v>51.3</c:v>
                </c:pt>
                <c:pt idx="11">
                  <c:v>447.2</c:v>
                </c:pt>
                <c:pt idx="12">
                  <c:v>30.7</c:v>
                </c:pt>
                <c:pt idx="13">
                  <c:v>1552.7</c:v>
                </c:pt>
                <c:pt idx="14">
                  <c:v>1.6</c:v>
                </c:pt>
                <c:pt idx="15">
                  <c:v>305</c:v>
                </c:pt>
                <c:pt idx="16">
                  <c:v>68.8</c:v>
                </c:pt>
                <c:pt idx="18">
                  <c:v>52.233589665378666</c:v>
                </c:pt>
                <c:pt idx="19">
                  <c:v>94.577826795981181</c:v>
                </c:pt>
                <c:pt idx="20">
                  <c:v>65.638241188110143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00-6B41-8A32-3EE0779DB6AB}"/>
            </c:ext>
          </c:extLst>
        </c:ser>
        <c:ser>
          <c:idx val="2"/>
          <c:order val="2"/>
          <c:tx>
            <c:strRef>
              <c:f>'2021-06-09'!$C$2</c:f>
              <c:strCache>
                <c:ptCount val="1"/>
                <c:pt idx="0">
                  <c:v>640 DPUs</c:v>
                </c:pt>
              </c:strCache>
            </c:strRef>
          </c:tx>
          <c:spPr>
            <a:solidFill>
              <a:srgbClr val="FFFD78"/>
            </a:solidFill>
            <a:ln>
              <a:solidFill>
                <a:schemeClr val="accent4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'2021-06-09'!$C$3:$C$23</c:f>
              <c:numCache>
                <c:formatCode>0.0</c:formatCode>
                <c:ptCount val="21"/>
                <c:pt idx="0">
                  <c:v>38.6</c:v>
                </c:pt>
                <c:pt idx="1">
                  <c:v>167</c:v>
                </c:pt>
                <c:pt idx="2">
                  <c:v>234.4</c:v>
                </c:pt>
                <c:pt idx="3">
                  <c:v>4.4000000000000004</c:v>
                </c:pt>
                <c:pt idx="4">
                  <c:v>134.4</c:v>
                </c:pt>
                <c:pt idx="5">
                  <c:v>33.6</c:v>
                </c:pt>
                <c:pt idx="6">
                  <c:v>9.1</c:v>
                </c:pt>
                <c:pt idx="7">
                  <c:v>13.5</c:v>
                </c:pt>
                <c:pt idx="8">
                  <c:v>16</c:v>
                </c:pt>
                <c:pt idx="9">
                  <c:v>36.6</c:v>
                </c:pt>
                <c:pt idx="11">
                  <c:v>25.2</c:v>
                </c:pt>
                <c:pt idx="12">
                  <c:v>0.4</c:v>
                </c:pt>
                <c:pt idx="13">
                  <c:v>20.100000000000001</c:v>
                </c:pt>
                <c:pt idx="14" formatCode="0.0000">
                  <c:v>3.6799999999999999E-2</c:v>
                </c:pt>
                <c:pt idx="15">
                  <c:v>5.6</c:v>
                </c:pt>
                <c:pt idx="16">
                  <c:v>0.1</c:v>
                </c:pt>
                <c:pt idx="18">
                  <c:v>34.154102972882662</c:v>
                </c:pt>
                <c:pt idx="19">
                  <c:v>1.2689623569961614</c:v>
                </c:pt>
                <c:pt idx="20">
                  <c:v>10.100450522505204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E00-6B41-8A32-3EE0779DB6AB}"/>
            </c:ext>
          </c:extLst>
        </c:ser>
        <c:ser>
          <c:idx val="1"/>
          <c:order val="3"/>
          <c:tx>
            <c:strRef>
              <c:f>'2021-06-09'!$D$2</c:f>
              <c:strCache>
                <c:ptCount val="1"/>
                <c:pt idx="0">
                  <c:v>2556 DPUs</c:v>
                </c:pt>
              </c:strCache>
            </c:strRef>
          </c:tx>
          <c:spPr>
            <a:pattFill prst="wdDnDiag">
              <a:fgClr>
                <a:schemeClr val="accent2"/>
              </a:fgClr>
              <a:bgClr>
                <a:schemeClr val="accent2">
                  <a:lumMod val="40000"/>
                  <a:lumOff val="60000"/>
                </a:schemeClr>
              </a:bgClr>
            </a:pattFill>
            <a:ln>
              <a:solidFill>
                <a:schemeClr val="accent2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'2021-06-09'!$D$3:$D$23</c:f>
              <c:numCache>
                <c:formatCode>0.0</c:formatCode>
                <c:ptCount val="21"/>
                <c:pt idx="0">
                  <c:v>149.1</c:v>
                </c:pt>
                <c:pt idx="1">
                  <c:v>498.2</c:v>
                </c:pt>
                <c:pt idx="2">
                  <c:v>629.5</c:v>
                </c:pt>
                <c:pt idx="3">
                  <c:v>23</c:v>
                </c:pt>
                <c:pt idx="4">
                  <c:v>496.6</c:v>
                </c:pt>
                <c:pt idx="5">
                  <c:v>167.1</c:v>
                </c:pt>
                <c:pt idx="6">
                  <c:v>45.3</c:v>
                </c:pt>
                <c:pt idx="7">
                  <c:v>61.3</c:v>
                </c:pt>
                <c:pt idx="8">
                  <c:v>70.2</c:v>
                </c:pt>
                <c:pt idx="9">
                  <c:v>96.3</c:v>
                </c:pt>
                <c:pt idx="11">
                  <c:v>46.3</c:v>
                </c:pt>
                <c:pt idx="12">
                  <c:v>0.9</c:v>
                </c:pt>
                <c:pt idx="13">
                  <c:v>86.6</c:v>
                </c:pt>
                <c:pt idx="14" formatCode="0.0000">
                  <c:v>1.9E-3</c:v>
                </c:pt>
                <c:pt idx="15">
                  <c:v>5.8</c:v>
                </c:pt>
                <c:pt idx="16">
                  <c:v>0.1</c:v>
                </c:pt>
                <c:pt idx="18">
                  <c:v>132.55954898885241</c:v>
                </c:pt>
                <c:pt idx="19">
                  <c:v>1.2586949733620922</c:v>
                </c:pt>
                <c:pt idx="20">
                  <c:v>23.226702722854029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E00-6B41-8A32-3EE0779DB6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925439"/>
        <c:axId val="41607039"/>
      </c:barChart>
      <c:catAx>
        <c:axId val="4192543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1607039"/>
        <c:crossesAt val="1.0000000000000003E-4"/>
        <c:auto val="1"/>
        <c:lblAlgn val="ctr"/>
        <c:lblOffset val="100"/>
        <c:noMultiLvlLbl val="0"/>
      </c:catAx>
      <c:valAx>
        <c:axId val="41607039"/>
        <c:scaling>
          <c:logBase val="2"/>
          <c:orientation val="minMax"/>
          <c:max val="204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Speedup over CPU (log scale)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.00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1925439"/>
        <c:crosses val="autoZero"/>
        <c:crossBetween val="between"/>
        <c:majorUnit val="4"/>
        <c:minorUnit val="4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12842992551563362"/>
          <c:y val="9.4994949494949521E-3"/>
          <c:w val="0.52368132716049387"/>
          <c:h val="6.4185101010101012E-2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CH"/>
    </a:p>
  </c:txPr>
  <c:externalData r:id="rId3">
    <c:autoUpdate val="0"/>
  </c:externalData>
  <c:userShapes r:id="rId4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STREAM</a:t>
            </a:r>
            <a:r>
              <a:rPr lang="en-US"/>
              <a:t> (MRAM,</a:t>
            </a:r>
            <a:r>
              <a:rPr lang="en-US" baseline="0"/>
              <a:t> INT64, 1DPU)</a:t>
            </a:r>
            <a:endParaRPr lang="en-US"/>
          </a:p>
        </c:rich>
      </c:tx>
      <c:layout>
        <c:manualLayout>
          <c:xMode val="edge"/>
          <c:yMode val="edge"/>
          <c:x val="0.13590611111111112"/>
          <c:y val="3.52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3457180555555556"/>
          <c:y val="3.7680902777777775E-2"/>
          <c:w val="0.86314250000000003"/>
          <c:h val="0.73750416666666652"/>
        </c:manualLayout>
      </c:layout>
      <c:lineChart>
        <c:grouping val="standard"/>
        <c:varyColors val="0"/>
        <c:ser>
          <c:idx val="1"/>
          <c:order val="0"/>
          <c:tx>
            <c:strRef>
              <c:f>'stream_output-camera-ready'!$K$2</c:f>
              <c:strCache>
                <c:ptCount val="1"/>
                <c:pt idx="0">
                  <c:v>COPY-DMA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2060"/>
                </a:solidFill>
              </a:ln>
              <a:effectLst/>
            </c:spPr>
          </c:marker>
          <c:dLbls>
            <c:dLbl>
              <c:idx val="15"/>
              <c:layout>
                <c:manualLayout>
                  <c:x val="-2.7719583333333332E-2"/>
                  <c:y val="7.860347222222222E-2"/>
                </c:manualLayout>
              </c:layout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CH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9F4-1943-A807-64B585CD3B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'stream_output-camera-ready'!$I$3:$I$18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'stream_output-camera-ready'!$K$3:$K$18</c:f>
              <c:numCache>
                <c:formatCode>General</c:formatCode>
                <c:ptCount val="16"/>
                <c:pt idx="0">
                  <c:v>596.04186079559804</c:v>
                </c:pt>
                <c:pt idx="1">
                  <c:v>624.20877736615205</c:v>
                </c:pt>
                <c:pt idx="2">
                  <c:v>624.38798653828701</c:v>
                </c:pt>
                <c:pt idx="3">
                  <c:v>624.45438642200395</c:v>
                </c:pt>
                <c:pt idx="4">
                  <c:v>624.63041443281395</c:v>
                </c:pt>
                <c:pt idx="5">
                  <c:v>623.82084351428796</c:v>
                </c:pt>
                <c:pt idx="6">
                  <c:v>624.22536648630205</c:v>
                </c:pt>
                <c:pt idx="7">
                  <c:v>624.34483418570699</c:v>
                </c:pt>
                <c:pt idx="8">
                  <c:v>624.03961869135003</c:v>
                </c:pt>
                <c:pt idx="9">
                  <c:v>624.04956666365501</c:v>
                </c:pt>
                <c:pt idx="10">
                  <c:v>623.91363848867297</c:v>
                </c:pt>
                <c:pt idx="11">
                  <c:v>623.89706593283995</c:v>
                </c:pt>
                <c:pt idx="12">
                  <c:v>623.93352671788102</c:v>
                </c:pt>
                <c:pt idx="13">
                  <c:v>623.52938178265697</c:v>
                </c:pt>
                <c:pt idx="14">
                  <c:v>623.65189500347799</c:v>
                </c:pt>
                <c:pt idx="15">
                  <c:v>624.02303944229197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9F4-1943-A807-64B585CD3BE8}"/>
            </c:ext>
          </c:extLst>
        </c:ser>
        <c:ser>
          <c:idx val="2"/>
          <c:order val="1"/>
          <c:tx>
            <c:strRef>
              <c:f>'stream_output-camera-ready'!$L$2</c:f>
              <c:strCache>
                <c:ptCount val="1"/>
                <c:pt idx="0">
                  <c:v>COPY</c:v>
                </c:pt>
              </c:strCache>
            </c:strRef>
          </c:tx>
          <c:spPr>
            <a:ln w="25400" cap="rnd">
              <a:solidFill>
                <a:srgbClr val="00B0F0"/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F0"/>
                </a:solidFill>
              </a:ln>
              <a:effectLst/>
            </c:spPr>
          </c:marker>
          <c:cat>
            <c:numRef>
              <c:f>'stream_output-camera-ready'!$I$3:$I$18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'stream_output-camera-ready'!$L$3:$L$18</c:f>
              <c:numCache>
                <c:formatCode>General</c:formatCode>
                <c:ptCount val="16"/>
                <c:pt idx="0">
                  <c:v>178.436005506209</c:v>
                </c:pt>
                <c:pt idx="1">
                  <c:v>356.56212940501302</c:v>
                </c:pt>
                <c:pt idx="2">
                  <c:v>534.17743674182202</c:v>
                </c:pt>
                <c:pt idx="3">
                  <c:v>622.45531687098799</c:v>
                </c:pt>
                <c:pt idx="4">
                  <c:v>623.31758062119104</c:v>
                </c:pt>
                <c:pt idx="5">
                  <c:v>623.29442359846905</c:v>
                </c:pt>
                <c:pt idx="6">
                  <c:v>622.85146351423703</c:v>
                </c:pt>
                <c:pt idx="7">
                  <c:v>623.31758062119104</c:v>
                </c:pt>
                <c:pt idx="8">
                  <c:v>623.436701065953</c:v>
                </c:pt>
                <c:pt idx="9">
                  <c:v>623.03319929123904</c:v>
                </c:pt>
                <c:pt idx="10">
                  <c:v>623.07286482815698</c:v>
                </c:pt>
                <c:pt idx="11">
                  <c:v>623.06294797043802</c:v>
                </c:pt>
                <c:pt idx="12">
                  <c:v>623.19519870097395</c:v>
                </c:pt>
                <c:pt idx="13">
                  <c:v>622.96710128475797</c:v>
                </c:pt>
                <c:pt idx="14">
                  <c:v>622.90432116772797</c:v>
                </c:pt>
                <c:pt idx="15">
                  <c:v>623.29773163922698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9F4-1943-A807-64B585CD3BE8}"/>
            </c:ext>
          </c:extLst>
        </c:ser>
        <c:ser>
          <c:idx val="0"/>
          <c:order val="2"/>
          <c:tx>
            <c:strRef>
              <c:f>'stream_output-camera-ready'!$J$2</c:f>
              <c:strCache>
                <c:ptCount val="1"/>
                <c:pt idx="0">
                  <c:v>ADD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12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cat>
            <c:numRef>
              <c:f>'stream_output-camera-ready'!$I$3:$I$18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'stream_output-camera-ready'!$J$3:$J$18</c:f>
              <c:numCache>
                <c:formatCode>General</c:formatCode>
                <c:ptCount val="16"/>
                <c:pt idx="0">
                  <c:v>121.60172295968</c:v>
                </c:pt>
                <c:pt idx="1">
                  <c:v>243.10980466841599</c:v>
                </c:pt>
                <c:pt idx="2">
                  <c:v>364.46703549069099</c:v>
                </c:pt>
                <c:pt idx="3">
                  <c:v>485.81733943360098</c:v>
                </c:pt>
                <c:pt idx="4">
                  <c:v>604.09714344501197</c:v>
                </c:pt>
                <c:pt idx="5">
                  <c:v>622.00146884356798</c:v>
                </c:pt>
                <c:pt idx="6">
                  <c:v>622.14205797592797</c:v>
                </c:pt>
                <c:pt idx="7">
                  <c:v>622.17282032083199</c:v>
                </c:pt>
                <c:pt idx="8">
                  <c:v>622.10470778934098</c:v>
                </c:pt>
                <c:pt idx="9">
                  <c:v>622.07614890776904</c:v>
                </c:pt>
                <c:pt idx="10">
                  <c:v>621.91363289744902</c:v>
                </c:pt>
                <c:pt idx="11">
                  <c:v>621.94876429882697</c:v>
                </c:pt>
                <c:pt idx="12">
                  <c:v>622.00586129216697</c:v>
                </c:pt>
                <c:pt idx="13">
                  <c:v>622.18380760985099</c:v>
                </c:pt>
                <c:pt idx="14">
                  <c:v>622.21677180539496</c:v>
                </c:pt>
                <c:pt idx="15">
                  <c:v>622.38604301143596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9F4-1943-A807-64B585CD3BE8}"/>
            </c:ext>
          </c:extLst>
        </c:ser>
        <c:ser>
          <c:idx val="3"/>
          <c:order val="3"/>
          <c:tx>
            <c:strRef>
              <c:f>'stream_output-camera-ready'!$M$2</c:f>
              <c:strCache>
                <c:ptCount val="1"/>
                <c:pt idx="0">
                  <c:v>SCALE</c:v>
                </c:pt>
              </c:strCache>
            </c:strRef>
          </c:tx>
          <c:spPr>
            <a:ln w="25400" cap="rnd">
              <a:solidFill>
                <a:srgbClr val="FF0000"/>
              </a:solidFill>
              <a:round/>
            </a:ln>
            <a:effectLst/>
          </c:spPr>
          <c:marker>
            <c:symbol val="square"/>
            <c:size val="12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FF0000"/>
                </a:solidFill>
              </a:ln>
              <a:effectLst/>
            </c:spPr>
          </c:marker>
          <c:dLbls>
            <c:dLbl>
              <c:idx val="15"/>
              <c:layout>
                <c:manualLayout>
                  <c:x val="-5.4680555555555559E-2"/>
                  <c:y val="-7.93750000000000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9F4-1943-A807-64B585CD3BE8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'stream_output-camera-ready'!$I$3:$I$18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'stream_output-camera-ready'!$M$3:$M$18</c:f>
              <c:numCache>
                <c:formatCode>General</c:formatCode>
                <c:ptCount val="16"/>
                <c:pt idx="0">
                  <c:v>3.79648645503329</c:v>
                </c:pt>
                <c:pt idx="1">
                  <c:v>7.5928747284576303</c:v>
                </c:pt>
                <c:pt idx="2">
                  <c:v>11.387839578000101</c:v>
                </c:pt>
                <c:pt idx="3">
                  <c:v>15.185081859957499</c:v>
                </c:pt>
                <c:pt idx="4">
                  <c:v>18.9799166723231</c:v>
                </c:pt>
                <c:pt idx="5">
                  <c:v>22.774839962067901</c:v>
                </c:pt>
                <c:pt idx="6">
                  <c:v>26.568027563303499</c:v>
                </c:pt>
                <c:pt idx="7">
                  <c:v>30.369221300771301</c:v>
                </c:pt>
                <c:pt idx="8">
                  <c:v>34.1542787179405</c:v>
                </c:pt>
                <c:pt idx="9">
                  <c:v>37.946096357591202</c:v>
                </c:pt>
                <c:pt idx="10">
                  <c:v>41.740004691465003</c:v>
                </c:pt>
                <c:pt idx="11">
                  <c:v>41.984424647152103</c:v>
                </c:pt>
                <c:pt idx="12">
                  <c:v>41.982323459808804</c:v>
                </c:pt>
                <c:pt idx="13">
                  <c:v>41.977971669281899</c:v>
                </c:pt>
                <c:pt idx="14">
                  <c:v>41.978421812670597</c:v>
                </c:pt>
                <c:pt idx="15">
                  <c:v>42.006650070106097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9F4-1943-A807-64B585CD3BE8}"/>
            </c:ext>
          </c:extLst>
        </c:ser>
        <c:ser>
          <c:idx val="4"/>
          <c:order val="4"/>
          <c:tx>
            <c:strRef>
              <c:f>'stream_output-camera-ready'!$N$2</c:f>
              <c:strCache>
                <c:ptCount val="1"/>
                <c:pt idx="0">
                  <c:v>TRIAD</c:v>
                </c:pt>
              </c:strCache>
            </c:strRef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FFC000"/>
                </a:solidFill>
              </a:ln>
              <a:effectLst/>
            </c:spPr>
          </c:marker>
          <c:dLbls>
            <c:dLbl>
              <c:idx val="15"/>
              <c:layout>
                <c:manualLayout>
                  <c:x val="-1.4111111111111111E-2"/>
                  <c:y val="-0.127881944444444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9F4-1943-A807-64B585CD3BE8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accent4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'stream_output-camera-ready'!$I$3:$I$18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'stream_output-camera-ready'!$N$3:$N$18</c:f>
              <c:numCache>
                <c:formatCode>General</c:formatCode>
                <c:ptCount val="16"/>
                <c:pt idx="0">
                  <c:v>5.5522703505138997</c:v>
                </c:pt>
                <c:pt idx="1">
                  <c:v>11.104435703479499</c:v>
                </c:pt>
                <c:pt idx="2">
                  <c:v>16.653976573357099</c:v>
                </c:pt>
                <c:pt idx="3">
                  <c:v>22.2081154574919</c:v>
                </c:pt>
                <c:pt idx="4">
                  <c:v>27.758508333346398</c:v>
                </c:pt>
                <c:pt idx="5">
                  <c:v>33.3075123087511</c:v>
                </c:pt>
                <c:pt idx="6">
                  <c:v>38.855678780339296</c:v>
                </c:pt>
                <c:pt idx="7">
                  <c:v>44.413263412666304</c:v>
                </c:pt>
                <c:pt idx="8">
                  <c:v>49.9480469990473</c:v>
                </c:pt>
                <c:pt idx="9">
                  <c:v>55.4920958129103</c:v>
                </c:pt>
                <c:pt idx="10">
                  <c:v>61.0389211514739</c:v>
                </c:pt>
                <c:pt idx="11">
                  <c:v>61.563677029747197</c:v>
                </c:pt>
                <c:pt idx="12">
                  <c:v>61.560665087119702</c:v>
                </c:pt>
                <c:pt idx="13">
                  <c:v>61.549265402098399</c:v>
                </c:pt>
                <c:pt idx="14">
                  <c:v>61.552491299668702</c:v>
                </c:pt>
                <c:pt idx="15">
                  <c:v>61.5946741258741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09F4-1943-A807-64B585CD3B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960319"/>
        <c:axId val="1700961999"/>
      </c:lineChart>
      <c:catAx>
        <c:axId val="170096031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#Tasklets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1999"/>
        <c:crosses val="autoZero"/>
        <c:auto val="1"/>
        <c:lblAlgn val="ctr"/>
        <c:lblOffset val="100"/>
        <c:noMultiLvlLbl val="0"/>
      </c:catAx>
      <c:valAx>
        <c:axId val="1700961999"/>
        <c:scaling>
          <c:orientation val="minMax"/>
          <c:max val="75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Sustained</a:t>
                </a:r>
                <a:r>
                  <a:rPr lang="en-US" sz="1600" baseline="0"/>
                  <a:t> MRAM </a:t>
                </a:r>
                <a:r>
                  <a:rPr lang="en-US" sz="1600"/>
                  <a:t>Bandwidth</a:t>
                </a:r>
                <a:r>
                  <a:rPr lang="en-US" sz="1600" baseline="0"/>
                  <a:t> (MB/s)</a:t>
                </a:r>
                <a:endParaRPr lang="en-US" sz="16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0319"/>
        <c:crosses val="autoZero"/>
        <c:crossBetween val="between"/>
        <c:majorUnit val="100"/>
        <c:minorUnit val="50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6776402777777778"/>
          <c:y val="0.25617569444444444"/>
          <c:w val="0.16537361111111112"/>
          <c:h val="0.3686302083333334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/>
              <a:t>STREAM</a:t>
            </a:r>
            <a:r>
              <a:rPr lang="en-US"/>
              <a:t> (MRAM,</a:t>
            </a:r>
            <a:r>
              <a:rPr lang="en-US" baseline="0"/>
              <a:t> INT64, 1DPU)</a:t>
            </a:r>
            <a:endParaRPr lang="en-US"/>
          </a:p>
        </c:rich>
      </c:tx>
      <c:layout>
        <c:manualLayout>
          <c:xMode val="edge"/>
          <c:yMode val="edge"/>
          <c:x val="0.13590611111111112"/>
          <c:y val="3.52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3457180555555556"/>
          <c:y val="3.7680902777777775E-2"/>
          <c:w val="0.86314250000000003"/>
          <c:h val="0.73750416666666652"/>
        </c:manualLayout>
      </c:layout>
      <c:lineChart>
        <c:grouping val="standard"/>
        <c:varyColors val="0"/>
        <c:ser>
          <c:idx val="1"/>
          <c:order val="0"/>
          <c:tx>
            <c:strRef>
              <c:f>'stream_output-camera-ready'!$K$2</c:f>
              <c:strCache>
                <c:ptCount val="1"/>
                <c:pt idx="0">
                  <c:v>COPY-DMA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2060"/>
                </a:solidFill>
              </a:ln>
              <a:effectLst/>
            </c:spPr>
          </c:marker>
          <c:dLbls>
            <c:dLbl>
              <c:idx val="15"/>
              <c:layout>
                <c:manualLayout>
                  <c:x val="-2.7719583333333332E-2"/>
                  <c:y val="7.860347222222222E-2"/>
                </c:manualLayout>
              </c:layout>
              <c:numFmt formatCode="#,##0.0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00206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CH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9F4-1943-A807-64B585CD3B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'stream_output-camera-ready'!$I$3:$I$18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'stream_output-camera-ready'!$K$3:$K$18</c:f>
              <c:numCache>
                <c:formatCode>General</c:formatCode>
                <c:ptCount val="16"/>
                <c:pt idx="0">
                  <c:v>596.04186079559804</c:v>
                </c:pt>
                <c:pt idx="1">
                  <c:v>624.20877736615205</c:v>
                </c:pt>
                <c:pt idx="2">
                  <c:v>624.38798653828701</c:v>
                </c:pt>
                <c:pt idx="3">
                  <c:v>624.45438642200395</c:v>
                </c:pt>
                <c:pt idx="4">
                  <c:v>624.63041443281395</c:v>
                </c:pt>
                <c:pt idx="5">
                  <c:v>623.82084351428796</c:v>
                </c:pt>
                <c:pt idx="6">
                  <c:v>624.22536648630205</c:v>
                </c:pt>
                <c:pt idx="7">
                  <c:v>624.34483418570699</c:v>
                </c:pt>
                <c:pt idx="8">
                  <c:v>624.03961869135003</c:v>
                </c:pt>
                <c:pt idx="9">
                  <c:v>624.04956666365501</c:v>
                </c:pt>
                <c:pt idx="10">
                  <c:v>623.91363848867297</c:v>
                </c:pt>
                <c:pt idx="11">
                  <c:v>623.89706593283995</c:v>
                </c:pt>
                <c:pt idx="12">
                  <c:v>623.93352671788102</c:v>
                </c:pt>
                <c:pt idx="13">
                  <c:v>623.52938178265697</c:v>
                </c:pt>
                <c:pt idx="14">
                  <c:v>623.65189500347799</c:v>
                </c:pt>
                <c:pt idx="15">
                  <c:v>624.02303944229197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9F4-1943-A807-64B585CD3BE8}"/>
            </c:ext>
          </c:extLst>
        </c:ser>
        <c:ser>
          <c:idx val="2"/>
          <c:order val="1"/>
          <c:tx>
            <c:strRef>
              <c:f>'stream_output-camera-ready'!$L$2</c:f>
              <c:strCache>
                <c:ptCount val="1"/>
                <c:pt idx="0">
                  <c:v>COPY</c:v>
                </c:pt>
              </c:strCache>
            </c:strRef>
          </c:tx>
          <c:spPr>
            <a:ln w="25400" cap="rnd">
              <a:solidFill>
                <a:srgbClr val="00B0F0"/>
              </a:solidFill>
              <a:round/>
            </a:ln>
            <a:effectLst/>
          </c:spPr>
          <c:marker>
            <c:symbol val="diamond"/>
            <c:size val="12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F0"/>
                </a:solidFill>
              </a:ln>
              <a:effectLst/>
            </c:spPr>
          </c:marker>
          <c:cat>
            <c:numRef>
              <c:f>'stream_output-camera-ready'!$I$3:$I$18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'stream_output-camera-ready'!$L$3:$L$18</c:f>
              <c:numCache>
                <c:formatCode>General</c:formatCode>
                <c:ptCount val="16"/>
                <c:pt idx="0">
                  <c:v>178.436005506209</c:v>
                </c:pt>
                <c:pt idx="1">
                  <c:v>356.56212940501302</c:v>
                </c:pt>
                <c:pt idx="2">
                  <c:v>534.17743674182202</c:v>
                </c:pt>
                <c:pt idx="3">
                  <c:v>622.45531687098799</c:v>
                </c:pt>
                <c:pt idx="4">
                  <c:v>623.31758062119104</c:v>
                </c:pt>
                <c:pt idx="5">
                  <c:v>623.29442359846905</c:v>
                </c:pt>
                <c:pt idx="6">
                  <c:v>622.85146351423703</c:v>
                </c:pt>
                <c:pt idx="7">
                  <c:v>623.31758062119104</c:v>
                </c:pt>
                <c:pt idx="8">
                  <c:v>623.436701065953</c:v>
                </c:pt>
                <c:pt idx="9">
                  <c:v>623.03319929123904</c:v>
                </c:pt>
                <c:pt idx="10">
                  <c:v>623.07286482815698</c:v>
                </c:pt>
                <c:pt idx="11">
                  <c:v>623.06294797043802</c:v>
                </c:pt>
                <c:pt idx="12">
                  <c:v>623.19519870097395</c:v>
                </c:pt>
                <c:pt idx="13">
                  <c:v>622.96710128475797</c:v>
                </c:pt>
                <c:pt idx="14">
                  <c:v>622.90432116772797</c:v>
                </c:pt>
                <c:pt idx="15">
                  <c:v>623.29773163922698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9F4-1943-A807-64B585CD3BE8}"/>
            </c:ext>
          </c:extLst>
        </c:ser>
        <c:ser>
          <c:idx val="0"/>
          <c:order val="2"/>
          <c:tx>
            <c:strRef>
              <c:f>'stream_output-camera-ready'!$J$2</c:f>
              <c:strCache>
                <c:ptCount val="1"/>
                <c:pt idx="0">
                  <c:v>ADD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12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cat>
            <c:numRef>
              <c:f>'stream_output-camera-ready'!$I$3:$I$18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'stream_output-camera-ready'!$J$3:$J$18</c:f>
              <c:numCache>
                <c:formatCode>General</c:formatCode>
                <c:ptCount val="16"/>
                <c:pt idx="0">
                  <c:v>121.60172295968</c:v>
                </c:pt>
                <c:pt idx="1">
                  <c:v>243.10980466841599</c:v>
                </c:pt>
                <c:pt idx="2">
                  <c:v>364.46703549069099</c:v>
                </c:pt>
                <c:pt idx="3">
                  <c:v>485.81733943360098</c:v>
                </c:pt>
                <c:pt idx="4">
                  <c:v>604.09714344501197</c:v>
                </c:pt>
                <c:pt idx="5">
                  <c:v>622.00146884356798</c:v>
                </c:pt>
                <c:pt idx="6">
                  <c:v>622.14205797592797</c:v>
                </c:pt>
                <c:pt idx="7">
                  <c:v>622.17282032083199</c:v>
                </c:pt>
                <c:pt idx="8">
                  <c:v>622.10470778934098</c:v>
                </c:pt>
                <c:pt idx="9">
                  <c:v>622.07614890776904</c:v>
                </c:pt>
                <c:pt idx="10">
                  <c:v>621.91363289744902</c:v>
                </c:pt>
                <c:pt idx="11">
                  <c:v>621.94876429882697</c:v>
                </c:pt>
                <c:pt idx="12">
                  <c:v>622.00586129216697</c:v>
                </c:pt>
                <c:pt idx="13">
                  <c:v>622.18380760985099</c:v>
                </c:pt>
                <c:pt idx="14">
                  <c:v>622.21677180539496</c:v>
                </c:pt>
                <c:pt idx="15">
                  <c:v>622.38604301143596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9F4-1943-A807-64B585CD3BE8}"/>
            </c:ext>
          </c:extLst>
        </c:ser>
        <c:ser>
          <c:idx val="3"/>
          <c:order val="3"/>
          <c:tx>
            <c:strRef>
              <c:f>'stream_output-camera-ready'!$M$2</c:f>
              <c:strCache>
                <c:ptCount val="1"/>
                <c:pt idx="0">
                  <c:v>SCALE</c:v>
                </c:pt>
              </c:strCache>
            </c:strRef>
          </c:tx>
          <c:spPr>
            <a:ln w="25400" cap="rnd">
              <a:solidFill>
                <a:srgbClr val="FF0000"/>
              </a:solidFill>
              <a:round/>
            </a:ln>
            <a:effectLst/>
          </c:spPr>
          <c:marker>
            <c:symbol val="square"/>
            <c:size val="12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FF0000"/>
                </a:solidFill>
              </a:ln>
              <a:effectLst/>
            </c:spPr>
          </c:marker>
          <c:dLbls>
            <c:dLbl>
              <c:idx val="15"/>
              <c:layout>
                <c:manualLayout>
                  <c:x val="-5.4680555555555559E-2"/>
                  <c:y val="-7.93750000000000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9F4-1943-A807-64B585CD3BE8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'stream_output-camera-ready'!$I$3:$I$18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'stream_output-camera-ready'!$M$3:$M$18</c:f>
              <c:numCache>
                <c:formatCode>General</c:formatCode>
                <c:ptCount val="16"/>
                <c:pt idx="0">
                  <c:v>3.79648645503329</c:v>
                </c:pt>
                <c:pt idx="1">
                  <c:v>7.5928747284576303</c:v>
                </c:pt>
                <c:pt idx="2">
                  <c:v>11.387839578000101</c:v>
                </c:pt>
                <c:pt idx="3">
                  <c:v>15.185081859957499</c:v>
                </c:pt>
                <c:pt idx="4">
                  <c:v>18.9799166723231</c:v>
                </c:pt>
                <c:pt idx="5">
                  <c:v>22.774839962067901</c:v>
                </c:pt>
                <c:pt idx="6">
                  <c:v>26.568027563303499</c:v>
                </c:pt>
                <c:pt idx="7">
                  <c:v>30.369221300771301</c:v>
                </c:pt>
                <c:pt idx="8">
                  <c:v>34.1542787179405</c:v>
                </c:pt>
                <c:pt idx="9">
                  <c:v>37.946096357591202</c:v>
                </c:pt>
                <c:pt idx="10">
                  <c:v>41.740004691465003</c:v>
                </c:pt>
                <c:pt idx="11">
                  <c:v>41.984424647152103</c:v>
                </c:pt>
                <c:pt idx="12">
                  <c:v>41.982323459808804</c:v>
                </c:pt>
                <c:pt idx="13">
                  <c:v>41.977971669281899</c:v>
                </c:pt>
                <c:pt idx="14">
                  <c:v>41.978421812670597</c:v>
                </c:pt>
                <c:pt idx="15">
                  <c:v>42.006650070106097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9F4-1943-A807-64B585CD3BE8}"/>
            </c:ext>
          </c:extLst>
        </c:ser>
        <c:ser>
          <c:idx val="4"/>
          <c:order val="4"/>
          <c:tx>
            <c:strRef>
              <c:f>'stream_output-camera-ready'!$N$2</c:f>
              <c:strCache>
                <c:ptCount val="1"/>
                <c:pt idx="0">
                  <c:v>TRIAD</c:v>
                </c:pt>
              </c:strCache>
            </c:strRef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FFC000"/>
                </a:solidFill>
              </a:ln>
              <a:effectLst/>
            </c:spPr>
          </c:marker>
          <c:dLbls>
            <c:dLbl>
              <c:idx val="15"/>
              <c:layout>
                <c:manualLayout>
                  <c:x val="-1.4111111111111111E-2"/>
                  <c:y val="-0.127881944444444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9F4-1943-A807-64B585CD3BE8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accent4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'stream_output-camera-ready'!$I$3:$I$18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'stream_output-camera-ready'!$N$3:$N$18</c:f>
              <c:numCache>
                <c:formatCode>General</c:formatCode>
                <c:ptCount val="16"/>
                <c:pt idx="0">
                  <c:v>5.5522703505138997</c:v>
                </c:pt>
                <c:pt idx="1">
                  <c:v>11.104435703479499</c:v>
                </c:pt>
                <c:pt idx="2">
                  <c:v>16.653976573357099</c:v>
                </c:pt>
                <c:pt idx="3">
                  <c:v>22.2081154574919</c:v>
                </c:pt>
                <c:pt idx="4">
                  <c:v>27.758508333346398</c:v>
                </c:pt>
                <c:pt idx="5">
                  <c:v>33.3075123087511</c:v>
                </c:pt>
                <c:pt idx="6">
                  <c:v>38.855678780339296</c:v>
                </c:pt>
                <c:pt idx="7">
                  <c:v>44.413263412666304</c:v>
                </c:pt>
                <c:pt idx="8">
                  <c:v>49.9480469990473</c:v>
                </c:pt>
                <c:pt idx="9">
                  <c:v>55.4920958129103</c:v>
                </c:pt>
                <c:pt idx="10">
                  <c:v>61.0389211514739</c:v>
                </c:pt>
                <c:pt idx="11">
                  <c:v>61.563677029747197</c:v>
                </c:pt>
                <c:pt idx="12">
                  <c:v>61.560665087119702</c:v>
                </c:pt>
                <c:pt idx="13">
                  <c:v>61.549265402098399</c:v>
                </c:pt>
                <c:pt idx="14">
                  <c:v>61.552491299668702</c:v>
                </c:pt>
                <c:pt idx="15">
                  <c:v>61.5946741258741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09F4-1943-A807-64B585CD3B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960319"/>
        <c:axId val="1700961999"/>
      </c:lineChart>
      <c:catAx>
        <c:axId val="170096031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#Tasklets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1999"/>
        <c:crosses val="autoZero"/>
        <c:auto val="1"/>
        <c:lblAlgn val="ctr"/>
        <c:lblOffset val="100"/>
        <c:noMultiLvlLbl val="0"/>
      </c:catAx>
      <c:valAx>
        <c:axId val="1700961999"/>
        <c:scaling>
          <c:orientation val="minMax"/>
          <c:max val="75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Sustained</a:t>
                </a:r>
                <a:r>
                  <a:rPr lang="en-US" sz="1600" baseline="0"/>
                  <a:t> MRAM </a:t>
                </a:r>
                <a:r>
                  <a:rPr lang="en-US" sz="1600"/>
                  <a:t>Bandwidth</a:t>
                </a:r>
                <a:r>
                  <a:rPr lang="en-US" sz="1600" baseline="0"/>
                  <a:t> (MB/s)</a:t>
                </a:r>
                <a:endParaRPr lang="en-US" sz="16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0319"/>
        <c:crosses val="autoZero"/>
        <c:crossBetween val="between"/>
        <c:majorUnit val="100"/>
        <c:minorUnit val="50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6776402777777778"/>
          <c:y val="0.25617569444444444"/>
          <c:w val="0.16537361111111112"/>
          <c:h val="0.3686302083333334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500" b="1"/>
              <a:t>(a)</a:t>
            </a:r>
            <a:r>
              <a:rPr lang="en-US" sz="1500" b="1" baseline="0"/>
              <a:t> </a:t>
            </a:r>
            <a:r>
              <a:rPr lang="en-US" sz="1500" b="1"/>
              <a:t>Coarse-grained</a:t>
            </a:r>
            <a:r>
              <a:rPr lang="en-US" sz="1500" b="1" baseline="0"/>
              <a:t> Strided</a:t>
            </a:r>
            <a:r>
              <a:rPr lang="en-US" sz="1500" baseline="0"/>
              <a:t> (MRAM, </a:t>
            </a:r>
            <a:r>
              <a:rPr lang="en-US" sz="1500"/>
              <a:t>1 DPU)</a:t>
            </a:r>
          </a:p>
        </c:rich>
      </c:tx>
      <c:layout>
        <c:manualLayout>
          <c:xMode val="edge"/>
          <c:yMode val="edge"/>
          <c:x val="0.37774745768675888"/>
          <c:y val="3.3812777777777782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8144252084872797"/>
          <c:y val="2.8707407407407407E-2"/>
          <c:w val="0.79397885217636088"/>
          <c:h val="0.75925333333333334"/>
        </c:manualLayout>
      </c:layout>
      <c:lineChart>
        <c:grouping val="standard"/>
        <c:varyColors val="0"/>
        <c:ser>
          <c:idx val="0"/>
          <c:order val="0"/>
          <c:tx>
            <c:strRef>
              <c:f>strided_output!$K$1:$K$2</c:f>
              <c:strCache>
                <c:ptCount val="2"/>
                <c:pt idx="0">
                  <c:v>Coarse-grained DMA - </c:v>
                </c:pt>
                <c:pt idx="1">
                  <c:v>1 tasklet</c:v>
                </c:pt>
              </c:strCache>
            </c:strRef>
          </c:tx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x"/>
            <c:size val="14"/>
            <c:spPr>
              <a:noFill/>
              <a:ln w="25400">
                <a:solidFill>
                  <a:schemeClr val="accent1"/>
                </a:solidFill>
              </a:ln>
              <a:effectLst/>
            </c:spPr>
          </c:marker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strided_output!$K$3:$K$15</c:f>
              <c:numCache>
                <c:formatCode>General</c:formatCode>
                <c:ptCount val="13"/>
                <c:pt idx="0">
                  <c:v>104.44107903005801</c:v>
                </c:pt>
                <c:pt idx="1">
                  <c:v>88.682359858721</c:v>
                </c:pt>
                <c:pt idx="2">
                  <c:v>68.067671706290199</c:v>
                </c:pt>
                <c:pt idx="3">
                  <c:v>46.516743419662802</c:v>
                </c:pt>
                <c:pt idx="4">
                  <c:v>28.472617529849501</c:v>
                </c:pt>
                <c:pt idx="5">
                  <c:v>16.030797634266399</c:v>
                </c:pt>
                <c:pt idx="6">
                  <c:v>8.5606160506574707</c:v>
                </c:pt>
                <c:pt idx="7">
                  <c:v>4.4253031379723904</c:v>
                </c:pt>
                <c:pt idx="8">
                  <c:v>2.2599956647683599</c:v>
                </c:pt>
                <c:pt idx="9">
                  <c:v>1.14206808646237</c:v>
                </c:pt>
                <c:pt idx="10">
                  <c:v>0.57485414118732003</c:v>
                </c:pt>
                <c:pt idx="11">
                  <c:v>0.28774725771002402</c:v>
                </c:pt>
                <c:pt idx="12">
                  <c:v>0.14390299396389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DC5-3942-B8F3-2457FE8AC93C}"/>
            </c:ext>
          </c:extLst>
        </c:ser>
        <c:ser>
          <c:idx val="1"/>
          <c:order val="1"/>
          <c:tx>
            <c:strRef>
              <c:f>strided_output!$L$1:$L$2</c:f>
              <c:strCache>
                <c:ptCount val="2"/>
                <c:pt idx="0">
                  <c:v>Coarse-grained DMA - </c:v>
                </c:pt>
                <c:pt idx="1">
                  <c:v>2 tasklets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diamond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strided_output!$L$3:$L$15</c:f>
              <c:numCache>
                <c:formatCode>General</c:formatCode>
                <c:ptCount val="13"/>
                <c:pt idx="0">
                  <c:v>208.82000851113199</c:v>
                </c:pt>
                <c:pt idx="1">
                  <c:v>177.26049209294399</c:v>
                </c:pt>
                <c:pt idx="2">
                  <c:v>136.03526275633899</c:v>
                </c:pt>
                <c:pt idx="3">
                  <c:v>76.711174282011598</c:v>
                </c:pt>
                <c:pt idx="4">
                  <c:v>38.8606845239145</c:v>
                </c:pt>
                <c:pt idx="5">
                  <c:v>19.4646932158503</c:v>
                </c:pt>
                <c:pt idx="6">
                  <c:v>9.73623668237191</c:v>
                </c:pt>
                <c:pt idx="7">
                  <c:v>4.86755016074782</c:v>
                </c:pt>
                <c:pt idx="8">
                  <c:v>2.4336115433583201</c:v>
                </c:pt>
                <c:pt idx="9">
                  <c:v>1.21668098829869</c:v>
                </c:pt>
                <c:pt idx="10">
                  <c:v>0.60834909913892099</c:v>
                </c:pt>
                <c:pt idx="11">
                  <c:v>0.30422834102604901</c:v>
                </c:pt>
                <c:pt idx="12">
                  <c:v>0.152087812606088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DC5-3942-B8F3-2457FE8AC93C}"/>
            </c:ext>
          </c:extLst>
        </c:ser>
        <c:ser>
          <c:idx val="2"/>
          <c:order val="2"/>
          <c:tx>
            <c:strRef>
              <c:f>strided_output!$M$1:$M$2</c:f>
              <c:strCache>
                <c:ptCount val="2"/>
                <c:pt idx="0">
                  <c:v>Coarse-grained DMA - </c:v>
                </c:pt>
                <c:pt idx="1">
                  <c:v>4 tasklets</c:v>
                </c:pt>
              </c:strCache>
            </c:strRef>
          </c:tx>
          <c:spPr>
            <a:ln w="25400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3"/>
                </a:solidFill>
              </a:ln>
              <a:effectLst/>
            </c:spPr>
          </c:marker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strided_output!$M$3:$M$15</c:f>
              <c:numCache>
                <c:formatCode>General</c:formatCode>
                <c:ptCount val="13"/>
                <c:pt idx="0">
                  <c:v>417.28831995755098</c:v>
                </c:pt>
                <c:pt idx="1">
                  <c:v>307.40477927190602</c:v>
                </c:pt>
                <c:pt idx="2">
                  <c:v>155.543205080208</c:v>
                </c:pt>
                <c:pt idx="3">
                  <c:v>77.840882899825303</c:v>
                </c:pt>
                <c:pt idx="4">
                  <c:v>38.970310486896601</c:v>
                </c:pt>
                <c:pt idx="5">
                  <c:v>19.4812248523432</c:v>
                </c:pt>
                <c:pt idx="6">
                  <c:v>9.7413708287472698</c:v>
                </c:pt>
                <c:pt idx="7">
                  <c:v>4.8704613337485601</c:v>
                </c:pt>
                <c:pt idx="8">
                  <c:v>2.4348687609247901</c:v>
                </c:pt>
                <c:pt idx="9">
                  <c:v>1.2175205418374</c:v>
                </c:pt>
                <c:pt idx="10">
                  <c:v>0.60878827663572499</c:v>
                </c:pt>
                <c:pt idx="11">
                  <c:v>0.30441029706334</c:v>
                </c:pt>
                <c:pt idx="12">
                  <c:v>0.15219599197403899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DC5-3942-B8F3-2457FE8AC93C}"/>
            </c:ext>
          </c:extLst>
        </c:ser>
        <c:ser>
          <c:idx val="3"/>
          <c:order val="3"/>
          <c:tx>
            <c:strRef>
              <c:f>strided_output!$N$1:$N$2</c:f>
              <c:strCache>
                <c:ptCount val="2"/>
                <c:pt idx="0">
                  <c:v>Coarse-grained DMA - </c:v>
                </c:pt>
                <c:pt idx="1">
                  <c:v>8 tasklets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square"/>
            <c:size val="14"/>
            <c:spPr>
              <a:solidFill>
                <a:schemeClr val="accent4">
                  <a:alpha val="70000"/>
                </a:schemeClr>
              </a:solidFill>
              <a:ln w="25400">
                <a:solidFill>
                  <a:schemeClr val="accent4"/>
                </a:solidFill>
              </a:ln>
              <a:effectLst/>
            </c:spPr>
          </c:marker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strided_output!$N$3:$N$15</c:f>
              <c:numCache>
                <c:formatCode>General</c:formatCode>
                <c:ptCount val="13"/>
                <c:pt idx="0">
                  <c:v>622.58400924541695</c:v>
                </c:pt>
                <c:pt idx="1">
                  <c:v>311.09849643446199</c:v>
                </c:pt>
                <c:pt idx="2">
                  <c:v>155.57122721990001</c:v>
                </c:pt>
                <c:pt idx="3">
                  <c:v>77.886311947113896</c:v>
                </c:pt>
                <c:pt idx="4">
                  <c:v>38.9394372373986</c:v>
                </c:pt>
                <c:pt idx="5">
                  <c:v>19.476055700215099</c:v>
                </c:pt>
                <c:pt idx="6">
                  <c:v>9.7361678044639302</c:v>
                </c:pt>
                <c:pt idx="7">
                  <c:v>4.8683077641432302</c:v>
                </c:pt>
                <c:pt idx="8">
                  <c:v>2.4343002688552402</c:v>
                </c:pt>
                <c:pt idx="9">
                  <c:v>1.21704680513894</c:v>
                </c:pt>
                <c:pt idx="10">
                  <c:v>0.60855999745301304</c:v>
                </c:pt>
                <c:pt idx="11">
                  <c:v>0.30428538074585498</c:v>
                </c:pt>
                <c:pt idx="12">
                  <c:v>0.15212869816206101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DC5-3942-B8F3-2457FE8AC93C}"/>
            </c:ext>
          </c:extLst>
        </c:ser>
        <c:ser>
          <c:idx val="4"/>
          <c:order val="4"/>
          <c:tx>
            <c:strRef>
              <c:f>strided_output!$O$1:$O$2</c:f>
              <c:strCache>
                <c:ptCount val="2"/>
                <c:pt idx="0">
                  <c:v>Coarse-grained DMA - </c:v>
                </c:pt>
                <c:pt idx="1">
                  <c:v>16 tasklets</c:v>
                </c:pt>
              </c:strCache>
            </c:strRef>
          </c:tx>
          <c:spPr>
            <a:ln w="2540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6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37981632006756E-3"/>
                  <c:y val="-8.8194444444444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DC5-3942-B8F3-2457FE8AC93C}"/>
                </c:ext>
              </c:extLst>
            </c:dLbl>
            <c:dLbl>
              <c:idx val="3"/>
              <c:layout>
                <c:manualLayout>
                  <c:x val="-9.9212600885674671E-3"/>
                  <c:y val="-3.82175925925925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DC5-3942-B8F3-2457FE8AC93C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strided_output!$O$3:$O$15</c:f>
              <c:numCache>
                <c:formatCode>General</c:formatCode>
                <c:ptCount val="13"/>
                <c:pt idx="0">
                  <c:v>622.35745829417704</c:v>
                </c:pt>
                <c:pt idx="1">
                  <c:v>311.18092788604201</c:v>
                </c:pt>
                <c:pt idx="2">
                  <c:v>155.66855890565901</c:v>
                </c:pt>
                <c:pt idx="3">
                  <c:v>77.864829790770102</c:v>
                </c:pt>
                <c:pt idx="4">
                  <c:v>38.948666518089297</c:v>
                </c:pt>
                <c:pt idx="5">
                  <c:v>19.476400225012402</c:v>
                </c:pt>
                <c:pt idx="6">
                  <c:v>9.7364088814055698</c:v>
                </c:pt>
                <c:pt idx="7">
                  <c:v>4.8671542346267502</c:v>
                </c:pt>
                <c:pt idx="8">
                  <c:v>2.43396446648438</c:v>
                </c:pt>
                <c:pt idx="9">
                  <c:v>1.21696501522691</c:v>
                </c:pt>
                <c:pt idx="10">
                  <c:v>0.60849757353669398</c:v>
                </c:pt>
                <c:pt idx="11">
                  <c:v>0.30424878676834699</c:v>
                </c:pt>
                <c:pt idx="12">
                  <c:v>0.15212493146808601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8DC5-3942-B8F3-2457FE8AC9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0958352"/>
        <c:axId val="500959008"/>
      </c:lineChart>
      <c:catAx>
        <c:axId val="5009583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Stride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00959008"/>
        <c:crossesAt val="1.0000000000000002E-2"/>
        <c:auto val="1"/>
        <c:lblAlgn val="ctr"/>
        <c:lblOffset val="100"/>
        <c:noMultiLvlLbl val="0"/>
      </c:catAx>
      <c:valAx>
        <c:axId val="500959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Sustained MRAM</a:t>
                </a:r>
                <a:r>
                  <a:rPr lang="en-US" sz="1600" baseline="0"/>
                  <a:t> </a:t>
                </a:r>
                <a:r>
                  <a:rPr lang="en-US" sz="1600"/>
                  <a:t>Bandwidth (MB/s)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00958352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53572187620957801"/>
          <c:y val="0.33076083333333334"/>
          <c:w val="0.42906961805555549"/>
          <c:h val="0.2316933333333333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500" b="1"/>
              <a:t>(b) Fine-grained Strided &amp; Random</a:t>
            </a:r>
            <a:r>
              <a:rPr lang="en-US" sz="1500"/>
              <a:t> (MRAM,</a:t>
            </a:r>
            <a:r>
              <a:rPr lang="en-US" sz="1500" baseline="0"/>
              <a:t> </a:t>
            </a:r>
            <a:r>
              <a:rPr lang="en-US" sz="1500"/>
              <a:t>1 DPU)</a:t>
            </a:r>
          </a:p>
        </c:rich>
      </c:tx>
      <c:layout>
        <c:manualLayout>
          <c:xMode val="edge"/>
          <c:yMode val="edge"/>
          <c:x val="0.2544284177672762"/>
          <c:y val="3.4400833333333332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6816596427500841"/>
          <c:y val="2.8707407407407407E-2"/>
          <c:w val="0.80720036677187845"/>
          <c:h val="0.75868111111111114"/>
        </c:manualLayout>
      </c:layout>
      <c:lineChart>
        <c:grouping val="standard"/>
        <c:varyColors val="0"/>
        <c:ser>
          <c:idx val="0"/>
          <c:order val="0"/>
          <c:tx>
            <c:strRef>
              <c:f>strided_output!$P$1:$P$2</c:f>
              <c:strCache>
                <c:ptCount val="2"/>
                <c:pt idx="0">
                  <c:v>Fine-grained DMA - </c:v>
                </c:pt>
                <c:pt idx="1">
                  <c:v>1 tasklet</c:v>
                </c:pt>
              </c:strCache>
            </c:strRef>
          </c:tx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x"/>
            <c:size val="14"/>
            <c:spPr>
              <a:noFill/>
              <a:ln w="25400">
                <a:solidFill>
                  <a:schemeClr val="accent1"/>
                </a:solidFill>
              </a:ln>
              <a:effectLst/>
            </c:spPr>
          </c:marker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strided_output!$P$3:$P$17</c:f>
              <c:numCache>
                <c:formatCode>General</c:formatCode>
                <c:ptCount val="15"/>
                <c:pt idx="0">
                  <c:v>34.959920697528297</c:v>
                </c:pt>
                <c:pt idx="1">
                  <c:v>34.9527413853653</c:v>
                </c:pt>
                <c:pt idx="2">
                  <c:v>35.004414876811403</c:v>
                </c:pt>
                <c:pt idx="3">
                  <c:v>34.954530735089598</c:v>
                </c:pt>
                <c:pt idx="4">
                  <c:v>34.960524310318497</c:v>
                </c:pt>
                <c:pt idx="5">
                  <c:v>34.962855700254302</c:v>
                </c:pt>
                <c:pt idx="6">
                  <c:v>34.980984534087703</c:v>
                </c:pt>
                <c:pt idx="7">
                  <c:v>34.9829184968277</c:v>
                </c:pt>
                <c:pt idx="8">
                  <c:v>34.954397567870203</c:v>
                </c:pt>
                <c:pt idx="9">
                  <c:v>34.965000853637697</c:v>
                </c:pt>
                <c:pt idx="10">
                  <c:v>34.914758889430097</c:v>
                </c:pt>
                <c:pt idx="11">
                  <c:v>34.873990464143198</c:v>
                </c:pt>
                <c:pt idx="12">
                  <c:v>34.850252819914402</c:v>
                </c:pt>
                <c:pt idx="14">
                  <c:v>14.742373563263399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294-F54B-B94A-F7E34F8F5259}"/>
            </c:ext>
          </c:extLst>
        </c:ser>
        <c:ser>
          <c:idx val="1"/>
          <c:order val="1"/>
          <c:tx>
            <c:strRef>
              <c:f>strided_output!$Q$1:$Q$2</c:f>
              <c:strCache>
                <c:ptCount val="2"/>
                <c:pt idx="0">
                  <c:v>Fine-grained DMA - </c:v>
                </c:pt>
                <c:pt idx="1">
                  <c:v>2 tasklets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diamond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strided_output!$Q$3:$Q$17</c:f>
              <c:numCache>
                <c:formatCode>General</c:formatCode>
                <c:ptCount val="15"/>
                <c:pt idx="0">
                  <c:v>65.556120461079004</c:v>
                </c:pt>
                <c:pt idx="1">
                  <c:v>65.549461050036996</c:v>
                </c:pt>
                <c:pt idx="2">
                  <c:v>65.553851718548302</c:v>
                </c:pt>
                <c:pt idx="3">
                  <c:v>65.552388097024206</c:v>
                </c:pt>
                <c:pt idx="4">
                  <c:v>65.574642199867696</c:v>
                </c:pt>
                <c:pt idx="5">
                  <c:v>65.566324425046503</c:v>
                </c:pt>
                <c:pt idx="6">
                  <c:v>65.564801680738299</c:v>
                </c:pt>
                <c:pt idx="7">
                  <c:v>65.5425542554255</c:v>
                </c:pt>
                <c:pt idx="8">
                  <c:v>65.531506410988897</c:v>
                </c:pt>
                <c:pt idx="9">
                  <c:v>65.491091822750107</c:v>
                </c:pt>
                <c:pt idx="10">
                  <c:v>65.377599416271394</c:v>
                </c:pt>
                <c:pt idx="11">
                  <c:v>65.104450499545806</c:v>
                </c:pt>
                <c:pt idx="12">
                  <c:v>64.927536231884005</c:v>
                </c:pt>
                <c:pt idx="14">
                  <c:v>28.9638661068259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294-F54B-B94A-F7E34F8F5259}"/>
            </c:ext>
          </c:extLst>
        </c:ser>
        <c:ser>
          <c:idx val="2"/>
          <c:order val="2"/>
          <c:tx>
            <c:strRef>
              <c:f>strided_output!$R$1:$R$2</c:f>
              <c:strCache>
                <c:ptCount val="2"/>
                <c:pt idx="0">
                  <c:v>Fine-grained DMA - </c:v>
                </c:pt>
                <c:pt idx="1">
                  <c:v>4 tasklets</c:v>
                </c:pt>
              </c:strCache>
            </c:strRef>
          </c:tx>
          <c:spPr>
            <a:ln w="25400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3"/>
                </a:solidFill>
              </a:ln>
              <a:effectLst/>
            </c:spPr>
          </c:marker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strided_output!$R$3:$R$17</c:f>
              <c:numCache>
                <c:formatCode>General</c:formatCode>
                <c:ptCount val="15"/>
                <c:pt idx="0">
                  <c:v>72.201326718186095</c:v>
                </c:pt>
                <c:pt idx="1">
                  <c:v>72.196266761091806</c:v>
                </c:pt>
                <c:pt idx="2">
                  <c:v>72.196799354756195</c:v>
                </c:pt>
                <c:pt idx="3">
                  <c:v>72.201770607908699</c:v>
                </c:pt>
                <c:pt idx="4">
                  <c:v>72.208163225152703</c:v>
                </c:pt>
                <c:pt idx="5">
                  <c:v>72.2435561784703</c:v>
                </c:pt>
                <c:pt idx="6">
                  <c:v>72.167695756479304</c:v>
                </c:pt>
                <c:pt idx="7">
                  <c:v>72.170534098953794</c:v>
                </c:pt>
                <c:pt idx="8">
                  <c:v>72.248960564444999</c:v>
                </c:pt>
                <c:pt idx="9">
                  <c:v>72.159863089545397</c:v>
                </c:pt>
                <c:pt idx="10">
                  <c:v>71.888476582088003</c:v>
                </c:pt>
                <c:pt idx="11">
                  <c:v>71.651339464214303</c:v>
                </c:pt>
                <c:pt idx="12">
                  <c:v>71.766119343211798</c:v>
                </c:pt>
                <c:pt idx="14">
                  <c:v>54.352364137037299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294-F54B-B94A-F7E34F8F5259}"/>
            </c:ext>
          </c:extLst>
        </c:ser>
        <c:ser>
          <c:idx val="3"/>
          <c:order val="3"/>
          <c:tx>
            <c:strRef>
              <c:f>strided_output!$S$1:$S$2</c:f>
              <c:strCache>
                <c:ptCount val="2"/>
                <c:pt idx="0">
                  <c:v>Fine-grained DMA - </c:v>
                </c:pt>
                <c:pt idx="1">
                  <c:v>8 tasklets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square"/>
            <c:size val="14"/>
            <c:spPr>
              <a:solidFill>
                <a:schemeClr val="accent4">
                  <a:alpha val="70000"/>
                </a:schemeClr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strided_output!$S$3:$S$17</c:f>
              <c:numCache>
                <c:formatCode>General</c:formatCode>
                <c:ptCount val="15"/>
                <c:pt idx="0">
                  <c:v>72.923129272820901</c:v>
                </c:pt>
                <c:pt idx="1">
                  <c:v>72.914798584922593</c:v>
                </c:pt>
                <c:pt idx="2">
                  <c:v>74.431380701162794</c:v>
                </c:pt>
                <c:pt idx="3">
                  <c:v>74.417608711080405</c:v>
                </c:pt>
                <c:pt idx="4">
                  <c:v>71.513786316958601</c:v>
                </c:pt>
                <c:pt idx="5">
                  <c:v>72.920792866112393</c:v>
                </c:pt>
                <c:pt idx="6">
                  <c:v>74.4090085194902</c:v>
                </c:pt>
                <c:pt idx="7">
                  <c:v>72.886036129073204</c:v>
                </c:pt>
                <c:pt idx="8">
                  <c:v>73.006900415043404</c:v>
                </c:pt>
                <c:pt idx="9">
                  <c:v>71.259568545581004</c:v>
                </c:pt>
                <c:pt idx="10">
                  <c:v>71.1111111111111</c:v>
                </c:pt>
                <c:pt idx="11">
                  <c:v>72.624113475177296</c:v>
                </c:pt>
                <c:pt idx="12">
                  <c:v>71.167593328038095</c:v>
                </c:pt>
                <c:pt idx="14">
                  <c:v>72.660376246582601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294-F54B-B94A-F7E34F8F5259}"/>
            </c:ext>
          </c:extLst>
        </c:ser>
        <c:ser>
          <c:idx val="4"/>
          <c:order val="4"/>
          <c:tx>
            <c:strRef>
              <c:f>strided_output!$T$1:$T$2</c:f>
              <c:strCache>
                <c:ptCount val="2"/>
                <c:pt idx="0">
                  <c:v>Fine-grained DMA - </c:v>
                </c:pt>
                <c:pt idx="1">
                  <c:v>16 tasklets</c:v>
                </c:pt>
              </c:strCache>
            </c:strRef>
          </c:tx>
          <c:spPr>
            <a:ln w="2540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6"/>
                </a:solidFill>
              </a:ln>
              <a:effectLst/>
            </c:spPr>
          </c:marker>
          <c:dLbls>
            <c:dLbl>
              <c:idx val="12"/>
              <c:layout>
                <c:manualLayout>
                  <c:x val="-1.119712225141507E-2"/>
                  <c:y val="-2.93980555555555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294-F54B-B94A-F7E34F8F5259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strided_output!$T$3:$T$17</c:f>
              <c:numCache>
                <c:formatCode>General</c:formatCode>
                <c:ptCount val="15"/>
                <c:pt idx="0">
                  <c:v>74.038438794358797</c:v>
                </c:pt>
                <c:pt idx="1">
                  <c:v>72.567606712968598</c:v>
                </c:pt>
                <c:pt idx="2">
                  <c:v>73.290384423364898</c:v>
                </c:pt>
                <c:pt idx="3">
                  <c:v>73.284164599110397</c:v>
                </c:pt>
                <c:pt idx="4">
                  <c:v>73.290384423364898</c:v>
                </c:pt>
                <c:pt idx="5">
                  <c:v>73.316299520749197</c:v>
                </c:pt>
                <c:pt idx="6">
                  <c:v>74.022702885864305</c:v>
                </c:pt>
                <c:pt idx="7">
                  <c:v>73.220490475392396</c:v>
                </c:pt>
                <c:pt idx="8">
                  <c:v>73.290560057258205</c:v>
                </c:pt>
                <c:pt idx="9">
                  <c:v>73.240012261162704</c:v>
                </c:pt>
                <c:pt idx="10">
                  <c:v>73.299928418038604</c:v>
                </c:pt>
                <c:pt idx="11">
                  <c:v>72.875152501016601</c:v>
                </c:pt>
                <c:pt idx="12">
                  <c:v>72.5799918995544</c:v>
                </c:pt>
                <c:pt idx="14">
                  <c:v>72.581509842093794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294-F54B-B94A-F7E34F8F52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0958352"/>
        <c:axId val="500959008"/>
      </c:lineChart>
      <c:catAx>
        <c:axId val="5009583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Stride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00959008"/>
        <c:crossesAt val="0"/>
        <c:auto val="1"/>
        <c:lblAlgn val="ctr"/>
        <c:lblOffset val="100"/>
        <c:noMultiLvlLbl val="0"/>
      </c:catAx>
      <c:valAx>
        <c:axId val="500959008"/>
        <c:scaling>
          <c:orientation val="minMax"/>
          <c:max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0" i="0" u="none" strike="noStrike" baseline="0">
                    <a:effectLst/>
                  </a:rPr>
                  <a:t>Sustained MRAM </a:t>
                </a:r>
                <a:r>
                  <a:rPr lang="en-US" sz="1600"/>
                  <a:t>Bandwidth (MB/s)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00958352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17310310169102996"/>
          <c:y val="0.54654333333333327"/>
          <c:w val="0.39886547583361259"/>
          <c:h val="0.22757749999999999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(a) Coarse-grained </a:t>
            </a:r>
            <a:r>
              <a:rPr lang="en-US" b="1" dirty="0" err="1"/>
              <a:t>Strided</a:t>
            </a:r>
            <a:r>
              <a:rPr lang="en-US" dirty="0"/>
              <a:t> (MRAM, 1 DPU)</a:t>
            </a:r>
          </a:p>
        </c:rich>
      </c:tx>
      <c:layout>
        <c:manualLayout>
          <c:xMode val="edge"/>
          <c:yMode val="edge"/>
          <c:x val="0.3635976516166583"/>
          <c:y val="2.9344878490179443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6088057021852925"/>
          <c:y val="2.8707407407407407E-2"/>
          <c:w val="0.81454082206786893"/>
          <c:h val="0.78348116594263162"/>
        </c:manualLayout>
      </c:layout>
      <c:lineChart>
        <c:grouping val="standard"/>
        <c:varyColors val="0"/>
        <c:ser>
          <c:idx val="0"/>
          <c:order val="0"/>
          <c:tx>
            <c:strRef>
              <c:f>strided_output!$K$1:$K$2</c:f>
              <c:strCache>
                <c:ptCount val="2"/>
                <c:pt idx="0">
                  <c:v>Coarse-grained DMA - </c:v>
                </c:pt>
                <c:pt idx="1">
                  <c:v>1 tasklet</c:v>
                </c:pt>
              </c:strCache>
            </c:strRef>
          </c:tx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x"/>
            <c:size val="14"/>
            <c:spPr>
              <a:noFill/>
              <a:ln w="25400">
                <a:solidFill>
                  <a:schemeClr val="accent1"/>
                </a:solidFill>
              </a:ln>
              <a:effectLst/>
            </c:spPr>
          </c:marker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strided_output!$K$3:$K$15</c:f>
              <c:numCache>
                <c:formatCode>General</c:formatCode>
                <c:ptCount val="13"/>
                <c:pt idx="0">
                  <c:v>104.44107903005801</c:v>
                </c:pt>
                <c:pt idx="1">
                  <c:v>88.682359858721</c:v>
                </c:pt>
                <c:pt idx="2">
                  <c:v>68.067671706290199</c:v>
                </c:pt>
                <c:pt idx="3">
                  <c:v>46.516743419662802</c:v>
                </c:pt>
                <c:pt idx="4">
                  <c:v>28.472617529849501</c:v>
                </c:pt>
                <c:pt idx="5">
                  <c:v>16.030797634266399</c:v>
                </c:pt>
                <c:pt idx="6">
                  <c:v>8.5606160506574707</c:v>
                </c:pt>
                <c:pt idx="7">
                  <c:v>4.4253031379723904</c:v>
                </c:pt>
                <c:pt idx="8">
                  <c:v>2.2599956647683599</c:v>
                </c:pt>
                <c:pt idx="9">
                  <c:v>1.14206808646237</c:v>
                </c:pt>
                <c:pt idx="10">
                  <c:v>0.57485414118732003</c:v>
                </c:pt>
                <c:pt idx="11">
                  <c:v>0.28774725771002402</c:v>
                </c:pt>
                <c:pt idx="12">
                  <c:v>0.14390299396389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D68-0443-B1B3-C93F65ADD4E1}"/>
            </c:ext>
          </c:extLst>
        </c:ser>
        <c:ser>
          <c:idx val="1"/>
          <c:order val="1"/>
          <c:tx>
            <c:strRef>
              <c:f>strided_output!$L$1:$L$2</c:f>
              <c:strCache>
                <c:ptCount val="2"/>
                <c:pt idx="0">
                  <c:v>Coarse-grained DMA - </c:v>
                </c:pt>
                <c:pt idx="1">
                  <c:v>2 tasklets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diamond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strided_output!$L$3:$L$15</c:f>
              <c:numCache>
                <c:formatCode>General</c:formatCode>
                <c:ptCount val="13"/>
                <c:pt idx="0">
                  <c:v>208.82000851113199</c:v>
                </c:pt>
                <c:pt idx="1">
                  <c:v>177.26049209294399</c:v>
                </c:pt>
                <c:pt idx="2">
                  <c:v>136.03526275633899</c:v>
                </c:pt>
                <c:pt idx="3">
                  <c:v>76.711174282011598</c:v>
                </c:pt>
                <c:pt idx="4">
                  <c:v>38.8606845239145</c:v>
                </c:pt>
                <c:pt idx="5">
                  <c:v>19.4646932158503</c:v>
                </c:pt>
                <c:pt idx="6">
                  <c:v>9.73623668237191</c:v>
                </c:pt>
                <c:pt idx="7">
                  <c:v>4.86755016074782</c:v>
                </c:pt>
                <c:pt idx="8">
                  <c:v>2.4336115433583201</c:v>
                </c:pt>
                <c:pt idx="9">
                  <c:v>1.21668098829869</c:v>
                </c:pt>
                <c:pt idx="10">
                  <c:v>0.60834909913892099</c:v>
                </c:pt>
                <c:pt idx="11">
                  <c:v>0.30422834102604901</c:v>
                </c:pt>
                <c:pt idx="12">
                  <c:v>0.152087812606088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D68-0443-B1B3-C93F65ADD4E1}"/>
            </c:ext>
          </c:extLst>
        </c:ser>
        <c:ser>
          <c:idx val="2"/>
          <c:order val="2"/>
          <c:tx>
            <c:strRef>
              <c:f>strided_output!$M$1:$M$2</c:f>
              <c:strCache>
                <c:ptCount val="2"/>
                <c:pt idx="0">
                  <c:v>Coarse-grained DMA - </c:v>
                </c:pt>
                <c:pt idx="1">
                  <c:v>4 tasklets</c:v>
                </c:pt>
              </c:strCache>
            </c:strRef>
          </c:tx>
          <c:spPr>
            <a:ln w="25400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3"/>
                </a:solidFill>
              </a:ln>
              <a:effectLst/>
            </c:spPr>
          </c:marker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strided_output!$M$3:$M$15</c:f>
              <c:numCache>
                <c:formatCode>General</c:formatCode>
                <c:ptCount val="13"/>
                <c:pt idx="0">
                  <c:v>417.28831995755098</c:v>
                </c:pt>
                <c:pt idx="1">
                  <c:v>307.40477927190602</c:v>
                </c:pt>
                <c:pt idx="2">
                  <c:v>155.543205080208</c:v>
                </c:pt>
                <c:pt idx="3">
                  <c:v>77.840882899825303</c:v>
                </c:pt>
                <c:pt idx="4">
                  <c:v>38.970310486896601</c:v>
                </c:pt>
                <c:pt idx="5">
                  <c:v>19.4812248523432</c:v>
                </c:pt>
                <c:pt idx="6">
                  <c:v>9.7413708287472698</c:v>
                </c:pt>
                <c:pt idx="7">
                  <c:v>4.8704613337485601</c:v>
                </c:pt>
                <c:pt idx="8">
                  <c:v>2.4348687609247901</c:v>
                </c:pt>
                <c:pt idx="9">
                  <c:v>1.2175205418374</c:v>
                </c:pt>
                <c:pt idx="10">
                  <c:v>0.60878827663572499</c:v>
                </c:pt>
                <c:pt idx="11">
                  <c:v>0.30441029706334</c:v>
                </c:pt>
                <c:pt idx="12">
                  <c:v>0.15219599197403899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D68-0443-B1B3-C93F65ADD4E1}"/>
            </c:ext>
          </c:extLst>
        </c:ser>
        <c:ser>
          <c:idx val="3"/>
          <c:order val="3"/>
          <c:tx>
            <c:strRef>
              <c:f>strided_output!$N$1:$N$2</c:f>
              <c:strCache>
                <c:ptCount val="2"/>
                <c:pt idx="0">
                  <c:v>Coarse-grained DMA - </c:v>
                </c:pt>
                <c:pt idx="1">
                  <c:v>8 tasklets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square"/>
            <c:size val="14"/>
            <c:spPr>
              <a:solidFill>
                <a:schemeClr val="accent4">
                  <a:alpha val="70000"/>
                </a:schemeClr>
              </a:solidFill>
              <a:ln w="25400">
                <a:solidFill>
                  <a:schemeClr val="accent4"/>
                </a:solidFill>
              </a:ln>
              <a:effectLst/>
            </c:spPr>
          </c:marker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strided_output!$N$3:$N$15</c:f>
              <c:numCache>
                <c:formatCode>General</c:formatCode>
                <c:ptCount val="13"/>
                <c:pt idx="0">
                  <c:v>622.58400924541695</c:v>
                </c:pt>
                <c:pt idx="1">
                  <c:v>311.09849643446199</c:v>
                </c:pt>
                <c:pt idx="2">
                  <c:v>155.57122721990001</c:v>
                </c:pt>
                <c:pt idx="3">
                  <c:v>77.886311947113896</c:v>
                </c:pt>
                <c:pt idx="4">
                  <c:v>38.9394372373986</c:v>
                </c:pt>
                <c:pt idx="5">
                  <c:v>19.476055700215099</c:v>
                </c:pt>
                <c:pt idx="6">
                  <c:v>9.7361678044639302</c:v>
                </c:pt>
                <c:pt idx="7">
                  <c:v>4.8683077641432302</c:v>
                </c:pt>
                <c:pt idx="8">
                  <c:v>2.4343002688552402</c:v>
                </c:pt>
                <c:pt idx="9">
                  <c:v>1.21704680513894</c:v>
                </c:pt>
                <c:pt idx="10">
                  <c:v>0.60855999745301304</c:v>
                </c:pt>
                <c:pt idx="11">
                  <c:v>0.30428538074585498</c:v>
                </c:pt>
                <c:pt idx="12">
                  <c:v>0.15212869816206101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D68-0443-B1B3-C93F65ADD4E1}"/>
            </c:ext>
          </c:extLst>
        </c:ser>
        <c:ser>
          <c:idx val="4"/>
          <c:order val="4"/>
          <c:tx>
            <c:strRef>
              <c:f>strided_output!$O$1:$O$2</c:f>
              <c:strCache>
                <c:ptCount val="2"/>
                <c:pt idx="0">
                  <c:v>Coarse-grained DMA - </c:v>
                </c:pt>
                <c:pt idx="1">
                  <c:v>16 tasklets</c:v>
                </c:pt>
              </c:strCache>
            </c:strRef>
          </c:tx>
          <c:spPr>
            <a:ln w="2540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6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37981632006756E-3"/>
                  <c:y val="-8.8194444444444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D68-0443-B1B3-C93F65ADD4E1}"/>
                </c:ext>
              </c:extLst>
            </c:dLbl>
            <c:dLbl>
              <c:idx val="3"/>
              <c:layout>
                <c:manualLayout>
                  <c:x val="-9.9212600885674671E-3"/>
                  <c:y val="-3.82175925925925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D68-0443-B1B3-C93F65ADD4E1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strided_output!$O$3:$O$15</c:f>
              <c:numCache>
                <c:formatCode>General</c:formatCode>
                <c:ptCount val="13"/>
                <c:pt idx="0">
                  <c:v>622.35745829417704</c:v>
                </c:pt>
                <c:pt idx="1">
                  <c:v>311.18092788604201</c:v>
                </c:pt>
                <c:pt idx="2">
                  <c:v>155.66855890565901</c:v>
                </c:pt>
                <c:pt idx="3">
                  <c:v>77.864829790770102</c:v>
                </c:pt>
                <c:pt idx="4">
                  <c:v>38.948666518089297</c:v>
                </c:pt>
                <c:pt idx="5">
                  <c:v>19.476400225012402</c:v>
                </c:pt>
                <c:pt idx="6">
                  <c:v>9.7364088814055698</c:v>
                </c:pt>
                <c:pt idx="7">
                  <c:v>4.8671542346267502</c:v>
                </c:pt>
                <c:pt idx="8">
                  <c:v>2.43396446648438</c:v>
                </c:pt>
                <c:pt idx="9">
                  <c:v>1.21696501522691</c:v>
                </c:pt>
                <c:pt idx="10">
                  <c:v>0.60849757353669398</c:v>
                </c:pt>
                <c:pt idx="11">
                  <c:v>0.30424878676834699</c:v>
                </c:pt>
                <c:pt idx="12">
                  <c:v>0.15212493146808601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BD68-0443-B1B3-C93F65ADD4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0958352"/>
        <c:axId val="500959008"/>
      </c:lineChart>
      <c:catAx>
        <c:axId val="5009583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Stride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00959008"/>
        <c:crossesAt val="1.0000000000000002E-2"/>
        <c:auto val="1"/>
        <c:lblAlgn val="ctr"/>
        <c:lblOffset val="100"/>
        <c:noMultiLvlLbl val="0"/>
      </c:catAx>
      <c:valAx>
        <c:axId val="500959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Sustained MRAM Bandwidth (MB/s)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00958352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46214271373445942"/>
          <c:y val="0.35756915624942837"/>
          <c:w val="0.48283891709819959"/>
          <c:h val="0.2495655086328333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(b) Fine-grained </a:t>
            </a:r>
            <a:r>
              <a:rPr lang="en-US" b="1" dirty="0" err="1"/>
              <a:t>Strided</a:t>
            </a:r>
            <a:r>
              <a:rPr lang="en-US" b="1" dirty="0"/>
              <a:t> &amp; Random</a:t>
            </a:r>
            <a:r>
              <a:rPr lang="en-US" dirty="0"/>
              <a:t> (MRAM, 1 DPU)</a:t>
            </a:r>
          </a:p>
        </c:rich>
      </c:tx>
      <c:layout>
        <c:manualLayout>
          <c:xMode val="edge"/>
          <c:yMode val="edge"/>
          <c:x val="0.23741060054635735"/>
          <c:y val="2.9932761141625186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4472147927397727"/>
          <c:y val="2.8707407407407407E-2"/>
          <c:w val="0.83064464978997932"/>
          <c:h val="0.77938111542201605"/>
        </c:manualLayout>
      </c:layout>
      <c:lineChart>
        <c:grouping val="standard"/>
        <c:varyColors val="0"/>
        <c:ser>
          <c:idx val="0"/>
          <c:order val="0"/>
          <c:tx>
            <c:strRef>
              <c:f>strided_output!$P$1:$P$2</c:f>
              <c:strCache>
                <c:ptCount val="2"/>
                <c:pt idx="0">
                  <c:v>Fine-grained DMA - </c:v>
                </c:pt>
                <c:pt idx="1">
                  <c:v>1 tasklet</c:v>
                </c:pt>
              </c:strCache>
            </c:strRef>
          </c:tx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x"/>
            <c:size val="14"/>
            <c:spPr>
              <a:noFill/>
              <a:ln w="25400">
                <a:solidFill>
                  <a:schemeClr val="accent1"/>
                </a:solidFill>
              </a:ln>
              <a:effectLst/>
            </c:spPr>
          </c:marker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strided_output!$P$3:$P$17</c:f>
              <c:numCache>
                <c:formatCode>General</c:formatCode>
                <c:ptCount val="15"/>
                <c:pt idx="0">
                  <c:v>34.959920697528297</c:v>
                </c:pt>
                <c:pt idx="1">
                  <c:v>34.9527413853653</c:v>
                </c:pt>
                <c:pt idx="2">
                  <c:v>35.004414876811403</c:v>
                </c:pt>
                <c:pt idx="3">
                  <c:v>34.954530735089598</c:v>
                </c:pt>
                <c:pt idx="4">
                  <c:v>34.960524310318497</c:v>
                </c:pt>
                <c:pt idx="5">
                  <c:v>34.962855700254302</c:v>
                </c:pt>
                <c:pt idx="6">
                  <c:v>34.980984534087703</c:v>
                </c:pt>
                <c:pt idx="7">
                  <c:v>34.9829184968277</c:v>
                </c:pt>
                <c:pt idx="8">
                  <c:v>34.954397567870203</c:v>
                </c:pt>
                <c:pt idx="9">
                  <c:v>34.965000853637697</c:v>
                </c:pt>
                <c:pt idx="10">
                  <c:v>34.914758889430097</c:v>
                </c:pt>
                <c:pt idx="11">
                  <c:v>34.873990464143198</c:v>
                </c:pt>
                <c:pt idx="12">
                  <c:v>34.850252819914402</c:v>
                </c:pt>
                <c:pt idx="14">
                  <c:v>14.742373563263399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13C-8944-BC08-4A118738BC9A}"/>
            </c:ext>
          </c:extLst>
        </c:ser>
        <c:ser>
          <c:idx val="1"/>
          <c:order val="1"/>
          <c:tx>
            <c:strRef>
              <c:f>strided_output!$Q$1:$Q$2</c:f>
              <c:strCache>
                <c:ptCount val="2"/>
                <c:pt idx="0">
                  <c:v>Fine-grained DMA - </c:v>
                </c:pt>
                <c:pt idx="1">
                  <c:v>2 tasklets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diamond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strided_output!$Q$3:$Q$17</c:f>
              <c:numCache>
                <c:formatCode>General</c:formatCode>
                <c:ptCount val="15"/>
                <c:pt idx="0">
                  <c:v>65.556120461079004</c:v>
                </c:pt>
                <c:pt idx="1">
                  <c:v>65.549461050036996</c:v>
                </c:pt>
                <c:pt idx="2">
                  <c:v>65.553851718548302</c:v>
                </c:pt>
                <c:pt idx="3">
                  <c:v>65.552388097024206</c:v>
                </c:pt>
                <c:pt idx="4">
                  <c:v>65.574642199867696</c:v>
                </c:pt>
                <c:pt idx="5">
                  <c:v>65.566324425046503</c:v>
                </c:pt>
                <c:pt idx="6">
                  <c:v>65.564801680738299</c:v>
                </c:pt>
                <c:pt idx="7">
                  <c:v>65.5425542554255</c:v>
                </c:pt>
                <c:pt idx="8">
                  <c:v>65.531506410988897</c:v>
                </c:pt>
                <c:pt idx="9">
                  <c:v>65.491091822750107</c:v>
                </c:pt>
                <c:pt idx="10">
                  <c:v>65.377599416271394</c:v>
                </c:pt>
                <c:pt idx="11">
                  <c:v>65.104450499545806</c:v>
                </c:pt>
                <c:pt idx="12">
                  <c:v>64.927536231884005</c:v>
                </c:pt>
                <c:pt idx="14">
                  <c:v>28.9638661068259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13C-8944-BC08-4A118738BC9A}"/>
            </c:ext>
          </c:extLst>
        </c:ser>
        <c:ser>
          <c:idx val="2"/>
          <c:order val="2"/>
          <c:tx>
            <c:strRef>
              <c:f>strided_output!$R$1:$R$2</c:f>
              <c:strCache>
                <c:ptCount val="2"/>
                <c:pt idx="0">
                  <c:v>Fine-grained DMA - </c:v>
                </c:pt>
                <c:pt idx="1">
                  <c:v>4 tasklets</c:v>
                </c:pt>
              </c:strCache>
            </c:strRef>
          </c:tx>
          <c:spPr>
            <a:ln w="25400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3"/>
                </a:solidFill>
              </a:ln>
              <a:effectLst/>
            </c:spPr>
          </c:marker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strided_output!$R$3:$R$17</c:f>
              <c:numCache>
                <c:formatCode>General</c:formatCode>
                <c:ptCount val="15"/>
                <c:pt idx="0">
                  <c:v>72.201326718186095</c:v>
                </c:pt>
                <c:pt idx="1">
                  <c:v>72.196266761091806</c:v>
                </c:pt>
                <c:pt idx="2">
                  <c:v>72.196799354756195</c:v>
                </c:pt>
                <c:pt idx="3">
                  <c:v>72.201770607908699</c:v>
                </c:pt>
                <c:pt idx="4">
                  <c:v>72.208163225152703</c:v>
                </c:pt>
                <c:pt idx="5">
                  <c:v>72.2435561784703</c:v>
                </c:pt>
                <c:pt idx="6">
                  <c:v>72.167695756479304</c:v>
                </c:pt>
                <c:pt idx="7">
                  <c:v>72.170534098953794</c:v>
                </c:pt>
                <c:pt idx="8">
                  <c:v>72.248960564444999</c:v>
                </c:pt>
                <c:pt idx="9">
                  <c:v>72.159863089545397</c:v>
                </c:pt>
                <c:pt idx="10">
                  <c:v>71.888476582088003</c:v>
                </c:pt>
                <c:pt idx="11">
                  <c:v>71.651339464214303</c:v>
                </c:pt>
                <c:pt idx="12">
                  <c:v>71.766119343211798</c:v>
                </c:pt>
                <c:pt idx="14">
                  <c:v>54.352364137037299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13C-8944-BC08-4A118738BC9A}"/>
            </c:ext>
          </c:extLst>
        </c:ser>
        <c:ser>
          <c:idx val="3"/>
          <c:order val="3"/>
          <c:tx>
            <c:strRef>
              <c:f>strided_output!$S$1:$S$2</c:f>
              <c:strCache>
                <c:ptCount val="2"/>
                <c:pt idx="0">
                  <c:v>Fine-grained DMA - </c:v>
                </c:pt>
                <c:pt idx="1">
                  <c:v>8 tasklets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square"/>
            <c:size val="14"/>
            <c:spPr>
              <a:solidFill>
                <a:schemeClr val="accent4">
                  <a:alpha val="70000"/>
                </a:schemeClr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strided_output!$S$3:$S$17</c:f>
              <c:numCache>
                <c:formatCode>General</c:formatCode>
                <c:ptCount val="15"/>
                <c:pt idx="0">
                  <c:v>72.923129272820901</c:v>
                </c:pt>
                <c:pt idx="1">
                  <c:v>72.914798584922593</c:v>
                </c:pt>
                <c:pt idx="2">
                  <c:v>74.431380701162794</c:v>
                </c:pt>
                <c:pt idx="3">
                  <c:v>74.417608711080405</c:v>
                </c:pt>
                <c:pt idx="4">
                  <c:v>71.513786316958601</c:v>
                </c:pt>
                <c:pt idx="5">
                  <c:v>72.920792866112393</c:v>
                </c:pt>
                <c:pt idx="6">
                  <c:v>74.4090085194902</c:v>
                </c:pt>
                <c:pt idx="7">
                  <c:v>72.886036129073204</c:v>
                </c:pt>
                <c:pt idx="8">
                  <c:v>73.006900415043404</c:v>
                </c:pt>
                <c:pt idx="9">
                  <c:v>71.259568545581004</c:v>
                </c:pt>
                <c:pt idx="10">
                  <c:v>71.1111111111111</c:v>
                </c:pt>
                <c:pt idx="11">
                  <c:v>72.624113475177296</c:v>
                </c:pt>
                <c:pt idx="12">
                  <c:v>71.167593328038095</c:v>
                </c:pt>
                <c:pt idx="14">
                  <c:v>72.660376246582601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13C-8944-BC08-4A118738BC9A}"/>
            </c:ext>
          </c:extLst>
        </c:ser>
        <c:ser>
          <c:idx val="4"/>
          <c:order val="4"/>
          <c:tx>
            <c:strRef>
              <c:f>strided_output!$T$1:$T$2</c:f>
              <c:strCache>
                <c:ptCount val="2"/>
                <c:pt idx="0">
                  <c:v>Fine-grained DMA - </c:v>
                </c:pt>
                <c:pt idx="1">
                  <c:v>16 tasklets</c:v>
                </c:pt>
              </c:strCache>
            </c:strRef>
          </c:tx>
          <c:spPr>
            <a:ln w="2540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6"/>
                </a:solidFill>
              </a:ln>
              <a:effectLst/>
            </c:spPr>
          </c:marker>
          <c:dLbls>
            <c:dLbl>
              <c:idx val="12"/>
              <c:layout>
                <c:manualLayout>
                  <c:x val="-1.6869764001522434E-2"/>
                  <c:y val="-2.9398002535881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13C-8944-BC08-4A118738BC9A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strided_output!$T$3:$T$17</c:f>
              <c:numCache>
                <c:formatCode>General</c:formatCode>
                <c:ptCount val="15"/>
                <c:pt idx="0">
                  <c:v>74.038438794358797</c:v>
                </c:pt>
                <c:pt idx="1">
                  <c:v>72.567606712968598</c:v>
                </c:pt>
                <c:pt idx="2">
                  <c:v>73.290384423364898</c:v>
                </c:pt>
                <c:pt idx="3">
                  <c:v>73.284164599110397</c:v>
                </c:pt>
                <c:pt idx="4">
                  <c:v>73.290384423364898</c:v>
                </c:pt>
                <c:pt idx="5">
                  <c:v>73.316299520749197</c:v>
                </c:pt>
                <c:pt idx="6">
                  <c:v>74.022702885864305</c:v>
                </c:pt>
                <c:pt idx="7">
                  <c:v>73.220490475392396</c:v>
                </c:pt>
                <c:pt idx="8">
                  <c:v>73.290560057258205</c:v>
                </c:pt>
                <c:pt idx="9">
                  <c:v>73.240012261162704</c:v>
                </c:pt>
                <c:pt idx="10">
                  <c:v>73.299928418038604</c:v>
                </c:pt>
                <c:pt idx="11">
                  <c:v>72.875152501016601</c:v>
                </c:pt>
                <c:pt idx="12">
                  <c:v>72.5799918995544</c:v>
                </c:pt>
                <c:pt idx="14">
                  <c:v>72.581509842093794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13C-8944-BC08-4A118738BC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0958352"/>
        <c:axId val="500959008"/>
      </c:lineChart>
      <c:catAx>
        <c:axId val="5009583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Stride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00959008"/>
        <c:crossesAt val="0"/>
        <c:auto val="1"/>
        <c:lblAlgn val="ctr"/>
        <c:lblOffset val="100"/>
        <c:noMultiLvlLbl val="0"/>
      </c:catAx>
      <c:valAx>
        <c:axId val="500959008"/>
        <c:scaling>
          <c:orientation val="minMax"/>
          <c:max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Sustained MRAM Bandwidth (MB/s)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00958352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17429677491973478"/>
          <c:y val="0.55219208810570208"/>
          <c:w val="0.44991888613149378"/>
          <c:h val="0.24544962644296869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CH"/>
    </a:p>
  </c:txPr>
  <c:externalData r:id="rId3">
    <c:autoUpdate val="0"/>
  </c:externalData>
  <c:userShapes r:id="rId4"/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500" b="1"/>
              <a:t>(a)</a:t>
            </a:r>
            <a:r>
              <a:rPr lang="en-US" sz="1500" b="1" baseline="0"/>
              <a:t> </a:t>
            </a:r>
            <a:r>
              <a:rPr lang="en-US" sz="1500" b="1"/>
              <a:t>Coarse-grained</a:t>
            </a:r>
            <a:r>
              <a:rPr lang="en-US" sz="1500" b="1" baseline="0"/>
              <a:t> Strided</a:t>
            </a:r>
            <a:r>
              <a:rPr lang="en-US" sz="1500" baseline="0"/>
              <a:t> (MRAM, </a:t>
            </a:r>
            <a:r>
              <a:rPr lang="en-US" sz="1500"/>
              <a:t>1 DPU)</a:t>
            </a:r>
          </a:p>
        </c:rich>
      </c:tx>
      <c:layout>
        <c:manualLayout>
          <c:xMode val="edge"/>
          <c:yMode val="edge"/>
          <c:x val="0.37774745768675888"/>
          <c:y val="3.3812777777777782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8144252084872797"/>
          <c:y val="2.8707407407407407E-2"/>
          <c:w val="0.79397885217636088"/>
          <c:h val="0.75925333333333334"/>
        </c:manualLayout>
      </c:layout>
      <c:lineChart>
        <c:grouping val="standard"/>
        <c:varyColors val="0"/>
        <c:ser>
          <c:idx val="0"/>
          <c:order val="0"/>
          <c:tx>
            <c:strRef>
              <c:f>strided_output!$K$1:$K$2</c:f>
              <c:strCache>
                <c:ptCount val="2"/>
                <c:pt idx="0">
                  <c:v>Coarse-grained DMA - </c:v>
                </c:pt>
                <c:pt idx="1">
                  <c:v>1 tasklet</c:v>
                </c:pt>
              </c:strCache>
            </c:strRef>
          </c:tx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x"/>
            <c:size val="14"/>
            <c:spPr>
              <a:noFill/>
              <a:ln w="25400">
                <a:solidFill>
                  <a:schemeClr val="accent1"/>
                </a:solidFill>
              </a:ln>
              <a:effectLst/>
            </c:spPr>
          </c:marker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strided_output!$K$3:$K$15</c:f>
              <c:numCache>
                <c:formatCode>General</c:formatCode>
                <c:ptCount val="13"/>
                <c:pt idx="0">
                  <c:v>104.44107903005801</c:v>
                </c:pt>
                <c:pt idx="1">
                  <c:v>88.682359858721</c:v>
                </c:pt>
                <c:pt idx="2">
                  <c:v>68.067671706290199</c:v>
                </c:pt>
                <c:pt idx="3">
                  <c:v>46.516743419662802</c:v>
                </c:pt>
                <c:pt idx="4">
                  <c:v>28.472617529849501</c:v>
                </c:pt>
                <c:pt idx="5">
                  <c:v>16.030797634266399</c:v>
                </c:pt>
                <c:pt idx="6">
                  <c:v>8.5606160506574707</c:v>
                </c:pt>
                <c:pt idx="7">
                  <c:v>4.4253031379723904</c:v>
                </c:pt>
                <c:pt idx="8">
                  <c:v>2.2599956647683599</c:v>
                </c:pt>
                <c:pt idx="9">
                  <c:v>1.14206808646237</c:v>
                </c:pt>
                <c:pt idx="10">
                  <c:v>0.57485414118732003</c:v>
                </c:pt>
                <c:pt idx="11">
                  <c:v>0.28774725771002402</c:v>
                </c:pt>
                <c:pt idx="12">
                  <c:v>0.14390299396389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DC5-3942-B8F3-2457FE8AC93C}"/>
            </c:ext>
          </c:extLst>
        </c:ser>
        <c:ser>
          <c:idx val="1"/>
          <c:order val="1"/>
          <c:tx>
            <c:strRef>
              <c:f>strided_output!$L$1:$L$2</c:f>
              <c:strCache>
                <c:ptCount val="2"/>
                <c:pt idx="0">
                  <c:v>Coarse-grained DMA - </c:v>
                </c:pt>
                <c:pt idx="1">
                  <c:v>2 tasklets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diamond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strided_output!$L$3:$L$15</c:f>
              <c:numCache>
                <c:formatCode>General</c:formatCode>
                <c:ptCount val="13"/>
                <c:pt idx="0">
                  <c:v>208.82000851113199</c:v>
                </c:pt>
                <c:pt idx="1">
                  <c:v>177.26049209294399</c:v>
                </c:pt>
                <c:pt idx="2">
                  <c:v>136.03526275633899</c:v>
                </c:pt>
                <c:pt idx="3">
                  <c:v>76.711174282011598</c:v>
                </c:pt>
                <c:pt idx="4">
                  <c:v>38.8606845239145</c:v>
                </c:pt>
                <c:pt idx="5">
                  <c:v>19.4646932158503</c:v>
                </c:pt>
                <c:pt idx="6">
                  <c:v>9.73623668237191</c:v>
                </c:pt>
                <c:pt idx="7">
                  <c:v>4.86755016074782</c:v>
                </c:pt>
                <c:pt idx="8">
                  <c:v>2.4336115433583201</c:v>
                </c:pt>
                <c:pt idx="9">
                  <c:v>1.21668098829869</c:v>
                </c:pt>
                <c:pt idx="10">
                  <c:v>0.60834909913892099</c:v>
                </c:pt>
                <c:pt idx="11">
                  <c:v>0.30422834102604901</c:v>
                </c:pt>
                <c:pt idx="12">
                  <c:v>0.152087812606088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DC5-3942-B8F3-2457FE8AC93C}"/>
            </c:ext>
          </c:extLst>
        </c:ser>
        <c:ser>
          <c:idx val="2"/>
          <c:order val="2"/>
          <c:tx>
            <c:strRef>
              <c:f>strided_output!$M$1:$M$2</c:f>
              <c:strCache>
                <c:ptCount val="2"/>
                <c:pt idx="0">
                  <c:v>Coarse-grained DMA - </c:v>
                </c:pt>
                <c:pt idx="1">
                  <c:v>4 tasklets</c:v>
                </c:pt>
              </c:strCache>
            </c:strRef>
          </c:tx>
          <c:spPr>
            <a:ln w="25400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3"/>
                </a:solidFill>
              </a:ln>
              <a:effectLst/>
            </c:spPr>
          </c:marker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strided_output!$M$3:$M$15</c:f>
              <c:numCache>
                <c:formatCode>General</c:formatCode>
                <c:ptCount val="13"/>
                <c:pt idx="0">
                  <c:v>417.28831995755098</c:v>
                </c:pt>
                <c:pt idx="1">
                  <c:v>307.40477927190602</c:v>
                </c:pt>
                <c:pt idx="2">
                  <c:v>155.543205080208</c:v>
                </c:pt>
                <c:pt idx="3">
                  <c:v>77.840882899825303</c:v>
                </c:pt>
                <c:pt idx="4">
                  <c:v>38.970310486896601</c:v>
                </c:pt>
                <c:pt idx="5">
                  <c:v>19.4812248523432</c:v>
                </c:pt>
                <c:pt idx="6">
                  <c:v>9.7413708287472698</c:v>
                </c:pt>
                <c:pt idx="7">
                  <c:v>4.8704613337485601</c:v>
                </c:pt>
                <c:pt idx="8">
                  <c:v>2.4348687609247901</c:v>
                </c:pt>
                <c:pt idx="9">
                  <c:v>1.2175205418374</c:v>
                </c:pt>
                <c:pt idx="10">
                  <c:v>0.60878827663572499</c:v>
                </c:pt>
                <c:pt idx="11">
                  <c:v>0.30441029706334</c:v>
                </c:pt>
                <c:pt idx="12">
                  <c:v>0.15219599197403899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DC5-3942-B8F3-2457FE8AC93C}"/>
            </c:ext>
          </c:extLst>
        </c:ser>
        <c:ser>
          <c:idx val="3"/>
          <c:order val="3"/>
          <c:tx>
            <c:strRef>
              <c:f>strided_output!$N$1:$N$2</c:f>
              <c:strCache>
                <c:ptCount val="2"/>
                <c:pt idx="0">
                  <c:v>Coarse-grained DMA - </c:v>
                </c:pt>
                <c:pt idx="1">
                  <c:v>8 tasklets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square"/>
            <c:size val="14"/>
            <c:spPr>
              <a:solidFill>
                <a:schemeClr val="accent4">
                  <a:alpha val="70000"/>
                </a:schemeClr>
              </a:solidFill>
              <a:ln w="25400">
                <a:solidFill>
                  <a:schemeClr val="accent4"/>
                </a:solidFill>
              </a:ln>
              <a:effectLst/>
            </c:spPr>
          </c:marker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strided_output!$N$3:$N$15</c:f>
              <c:numCache>
                <c:formatCode>General</c:formatCode>
                <c:ptCount val="13"/>
                <c:pt idx="0">
                  <c:v>622.58400924541695</c:v>
                </c:pt>
                <c:pt idx="1">
                  <c:v>311.09849643446199</c:v>
                </c:pt>
                <c:pt idx="2">
                  <c:v>155.57122721990001</c:v>
                </c:pt>
                <c:pt idx="3">
                  <c:v>77.886311947113896</c:v>
                </c:pt>
                <c:pt idx="4">
                  <c:v>38.9394372373986</c:v>
                </c:pt>
                <c:pt idx="5">
                  <c:v>19.476055700215099</c:v>
                </c:pt>
                <c:pt idx="6">
                  <c:v>9.7361678044639302</c:v>
                </c:pt>
                <c:pt idx="7">
                  <c:v>4.8683077641432302</c:v>
                </c:pt>
                <c:pt idx="8">
                  <c:v>2.4343002688552402</c:v>
                </c:pt>
                <c:pt idx="9">
                  <c:v>1.21704680513894</c:v>
                </c:pt>
                <c:pt idx="10">
                  <c:v>0.60855999745301304</c:v>
                </c:pt>
                <c:pt idx="11">
                  <c:v>0.30428538074585498</c:v>
                </c:pt>
                <c:pt idx="12">
                  <c:v>0.15212869816206101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DC5-3942-B8F3-2457FE8AC93C}"/>
            </c:ext>
          </c:extLst>
        </c:ser>
        <c:ser>
          <c:idx val="4"/>
          <c:order val="4"/>
          <c:tx>
            <c:strRef>
              <c:f>strided_output!$O$1:$O$2</c:f>
              <c:strCache>
                <c:ptCount val="2"/>
                <c:pt idx="0">
                  <c:v>Coarse-grained DMA - </c:v>
                </c:pt>
                <c:pt idx="1">
                  <c:v>16 tasklets</c:v>
                </c:pt>
              </c:strCache>
            </c:strRef>
          </c:tx>
          <c:spPr>
            <a:ln w="2540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6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37981632006756E-3"/>
                  <c:y val="-8.8194444444444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DC5-3942-B8F3-2457FE8AC93C}"/>
                </c:ext>
              </c:extLst>
            </c:dLbl>
            <c:dLbl>
              <c:idx val="3"/>
              <c:layout>
                <c:manualLayout>
                  <c:x val="-9.9212600885674671E-3"/>
                  <c:y val="-3.82175925925925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DC5-3942-B8F3-2457FE8AC93C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strided_output!$O$3:$O$15</c:f>
              <c:numCache>
                <c:formatCode>General</c:formatCode>
                <c:ptCount val="13"/>
                <c:pt idx="0">
                  <c:v>622.35745829417704</c:v>
                </c:pt>
                <c:pt idx="1">
                  <c:v>311.18092788604201</c:v>
                </c:pt>
                <c:pt idx="2">
                  <c:v>155.66855890565901</c:v>
                </c:pt>
                <c:pt idx="3">
                  <c:v>77.864829790770102</c:v>
                </c:pt>
                <c:pt idx="4">
                  <c:v>38.948666518089297</c:v>
                </c:pt>
                <c:pt idx="5">
                  <c:v>19.476400225012402</c:v>
                </c:pt>
                <c:pt idx="6">
                  <c:v>9.7364088814055698</c:v>
                </c:pt>
                <c:pt idx="7">
                  <c:v>4.8671542346267502</c:v>
                </c:pt>
                <c:pt idx="8">
                  <c:v>2.43396446648438</c:v>
                </c:pt>
                <c:pt idx="9">
                  <c:v>1.21696501522691</c:v>
                </c:pt>
                <c:pt idx="10">
                  <c:v>0.60849757353669398</c:v>
                </c:pt>
                <c:pt idx="11">
                  <c:v>0.30424878676834699</c:v>
                </c:pt>
                <c:pt idx="12">
                  <c:v>0.15212493146808601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8DC5-3942-B8F3-2457FE8AC9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0958352"/>
        <c:axId val="500959008"/>
      </c:lineChart>
      <c:catAx>
        <c:axId val="5009583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Stride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00959008"/>
        <c:crossesAt val="1.0000000000000002E-2"/>
        <c:auto val="1"/>
        <c:lblAlgn val="ctr"/>
        <c:lblOffset val="100"/>
        <c:noMultiLvlLbl val="0"/>
      </c:catAx>
      <c:valAx>
        <c:axId val="500959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Sustained MRAM</a:t>
                </a:r>
                <a:r>
                  <a:rPr lang="en-US" sz="1600" baseline="0"/>
                  <a:t> </a:t>
                </a:r>
                <a:r>
                  <a:rPr lang="en-US" sz="1600"/>
                  <a:t>Bandwidth (MB/s)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00958352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53572187620957801"/>
          <c:y val="0.33076083333333334"/>
          <c:w val="0.42906961805555549"/>
          <c:h val="0.2316933333333333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500" b="1"/>
              <a:t>(b) Fine-grained Strided &amp; Random</a:t>
            </a:r>
            <a:r>
              <a:rPr lang="en-US" sz="1500"/>
              <a:t> (MRAM,</a:t>
            </a:r>
            <a:r>
              <a:rPr lang="en-US" sz="1500" baseline="0"/>
              <a:t> </a:t>
            </a:r>
            <a:r>
              <a:rPr lang="en-US" sz="1500"/>
              <a:t>1 DPU)</a:t>
            </a:r>
          </a:p>
        </c:rich>
      </c:tx>
      <c:layout>
        <c:manualLayout>
          <c:xMode val="edge"/>
          <c:yMode val="edge"/>
          <c:x val="0.2544284177672762"/>
          <c:y val="3.4400833333333332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6816596427500841"/>
          <c:y val="2.8707407407407407E-2"/>
          <c:w val="0.80720036677187845"/>
          <c:h val="0.75868111111111114"/>
        </c:manualLayout>
      </c:layout>
      <c:lineChart>
        <c:grouping val="standard"/>
        <c:varyColors val="0"/>
        <c:ser>
          <c:idx val="0"/>
          <c:order val="0"/>
          <c:tx>
            <c:strRef>
              <c:f>strided_output!$P$1:$P$2</c:f>
              <c:strCache>
                <c:ptCount val="2"/>
                <c:pt idx="0">
                  <c:v>Fine-grained DMA - </c:v>
                </c:pt>
                <c:pt idx="1">
                  <c:v>1 tasklet</c:v>
                </c:pt>
              </c:strCache>
            </c:strRef>
          </c:tx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x"/>
            <c:size val="14"/>
            <c:spPr>
              <a:noFill/>
              <a:ln w="25400">
                <a:solidFill>
                  <a:schemeClr val="accent1"/>
                </a:solidFill>
              </a:ln>
              <a:effectLst/>
            </c:spPr>
          </c:marker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strided_output!$P$3:$P$17</c:f>
              <c:numCache>
                <c:formatCode>General</c:formatCode>
                <c:ptCount val="15"/>
                <c:pt idx="0">
                  <c:v>34.959920697528297</c:v>
                </c:pt>
                <c:pt idx="1">
                  <c:v>34.9527413853653</c:v>
                </c:pt>
                <c:pt idx="2">
                  <c:v>35.004414876811403</c:v>
                </c:pt>
                <c:pt idx="3">
                  <c:v>34.954530735089598</c:v>
                </c:pt>
                <c:pt idx="4">
                  <c:v>34.960524310318497</c:v>
                </c:pt>
                <c:pt idx="5">
                  <c:v>34.962855700254302</c:v>
                </c:pt>
                <c:pt idx="6">
                  <c:v>34.980984534087703</c:v>
                </c:pt>
                <c:pt idx="7">
                  <c:v>34.9829184968277</c:v>
                </c:pt>
                <c:pt idx="8">
                  <c:v>34.954397567870203</c:v>
                </c:pt>
                <c:pt idx="9">
                  <c:v>34.965000853637697</c:v>
                </c:pt>
                <c:pt idx="10">
                  <c:v>34.914758889430097</c:v>
                </c:pt>
                <c:pt idx="11">
                  <c:v>34.873990464143198</c:v>
                </c:pt>
                <c:pt idx="12">
                  <c:v>34.850252819914402</c:v>
                </c:pt>
                <c:pt idx="14">
                  <c:v>14.742373563263399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294-F54B-B94A-F7E34F8F5259}"/>
            </c:ext>
          </c:extLst>
        </c:ser>
        <c:ser>
          <c:idx val="1"/>
          <c:order val="1"/>
          <c:tx>
            <c:strRef>
              <c:f>strided_output!$Q$1:$Q$2</c:f>
              <c:strCache>
                <c:ptCount val="2"/>
                <c:pt idx="0">
                  <c:v>Fine-grained DMA - </c:v>
                </c:pt>
                <c:pt idx="1">
                  <c:v>2 tasklets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diamond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strided_output!$Q$3:$Q$17</c:f>
              <c:numCache>
                <c:formatCode>General</c:formatCode>
                <c:ptCount val="15"/>
                <c:pt idx="0">
                  <c:v>65.556120461079004</c:v>
                </c:pt>
                <c:pt idx="1">
                  <c:v>65.549461050036996</c:v>
                </c:pt>
                <c:pt idx="2">
                  <c:v>65.553851718548302</c:v>
                </c:pt>
                <c:pt idx="3">
                  <c:v>65.552388097024206</c:v>
                </c:pt>
                <c:pt idx="4">
                  <c:v>65.574642199867696</c:v>
                </c:pt>
                <c:pt idx="5">
                  <c:v>65.566324425046503</c:v>
                </c:pt>
                <c:pt idx="6">
                  <c:v>65.564801680738299</c:v>
                </c:pt>
                <c:pt idx="7">
                  <c:v>65.5425542554255</c:v>
                </c:pt>
                <c:pt idx="8">
                  <c:v>65.531506410988897</c:v>
                </c:pt>
                <c:pt idx="9">
                  <c:v>65.491091822750107</c:v>
                </c:pt>
                <c:pt idx="10">
                  <c:v>65.377599416271394</c:v>
                </c:pt>
                <c:pt idx="11">
                  <c:v>65.104450499545806</c:v>
                </c:pt>
                <c:pt idx="12">
                  <c:v>64.927536231884005</c:v>
                </c:pt>
                <c:pt idx="14">
                  <c:v>28.9638661068259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294-F54B-B94A-F7E34F8F5259}"/>
            </c:ext>
          </c:extLst>
        </c:ser>
        <c:ser>
          <c:idx val="2"/>
          <c:order val="2"/>
          <c:tx>
            <c:strRef>
              <c:f>strided_output!$R$1:$R$2</c:f>
              <c:strCache>
                <c:ptCount val="2"/>
                <c:pt idx="0">
                  <c:v>Fine-grained DMA - </c:v>
                </c:pt>
                <c:pt idx="1">
                  <c:v>4 tasklets</c:v>
                </c:pt>
              </c:strCache>
            </c:strRef>
          </c:tx>
          <c:spPr>
            <a:ln w="25400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3"/>
                </a:solidFill>
              </a:ln>
              <a:effectLst/>
            </c:spPr>
          </c:marker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strided_output!$R$3:$R$17</c:f>
              <c:numCache>
                <c:formatCode>General</c:formatCode>
                <c:ptCount val="15"/>
                <c:pt idx="0">
                  <c:v>72.201326718186095</c:v>
                </c:pt>
                <c:pt idx="1">
                  <c:v>72.196266761091806</c:v>
                </c:pt>
                <c:pt idx="2">
                  <c:v>72.196799354756195</c:v>
                </c:pt>
                <c:pt idx="3">
                  <c:v>72.201770607908699</c:v>
                </c:pt>
                <c:pt idx="4">
                  <c:v>72.208163225152703</c:v>
                </c:pt>
                <c:pt idx="5">
                  <c:v>72.2435561784703</c:v>
                </c:pt>
                <c:pt idx="6">
                  <c:v>72.167695756479304</c:v>
                </c:pt>
                <c:pt idx="7">
                  <c:v>72.170534098953794</c:v>
                </c:pt>
                <c:pt idx="8">
                  <c:v>72.248960564444999</c:v>
                </c:pt>
                <c:pt idx="9">
                  <c:v>72.159863089545397</c:v>
                </c:pt>
                <c:pt idx="10">
                  <c:v>71.888476582088003</c:v>
                </c:pt>
                <c:pt idx="11">
                  <c:v>71.651339464214303</c:v>
                </c:pt>
                <c:pt idx="12">
                  <c:v>71.766119343211798</c:v>
                </c:pt>
                <c:pt idx="14">
                  <c:v>54.352364137037299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294-F54B-B94A-F7E34F8F5259}"/>
            </c:ext>
          </c:extLst>
        </c:ser>
        <c:ser>
          <c:idx val="3"/>
          <c:order val="3"/>
          <c:tx>
            <c:strRef>
              <c:f>strided_output!$S$1:$S$2</c:f>
              <c:strCache>
                <c:ptCount val="2"/>
                <c:pt idx="0">
                  <c:v>Fine-grained DMA - </c:v>
                </c:pt>
                <c:pt idx="1">
                  <c:v>8 tasklets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square"/>
            <c:size val="14"/>
            <c:spPr>
              <a:solidFill>
                <a:schemeClr val="accent4">
                  <a:alpha val="70000"/>
                </a:schemeClr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strided_output!$S$3:$S$17</c:f>
              <c:numCache>
                <c:formatCode>General</c:formatCode>
                <c:ptCount val="15"/>
                <c:pt idx="0">
                  <c:v>72.923129272820901</c:v>
                </c:pt>
                <c:pt idx="1">
                  <c:v>72.914798584922593</c:v>
                </c:pt>
                <c:pt idx="2">
                  <c:v>74.431380701162794</c:v>
                </c:pt>
                <c:pt idx="3">
                  <c:v>74.417608711080405</c:v>
                </c:pt>
                <c:pt idx="4">
                  <c:v>71.513786316958601</c:v>
                </c:pt>
                <c:pt idx="5">
                  <c:v>72.920792866112393</c:v>
                </c:pt>
                <c:pt idx="6">
                  <c:v>74.4090085194902</c:v>
                </c:pt>
                <c:pt idx="7">
                  <c:v>72.886036129073204</c:v>
                </c:pt>
                <c:pt idx="8">
                  <c:v>73.006900415043404</c:v>
                </c:pt>
                <c:pt idx="9">
                  <c:v>71.259568545581004</c:v>
                </c:pt>
                <c:pt idx="10">
                  <c:v>71.1111111111111</c:v>
                </c:pt>
                <c:pt idx="11">
                  <c:v>72.624113475177296</c:v>
                </c:pt>
                <c:pt idx="12">
                  <c:v>71.167593328038095</c:v>
                </c:pt>
                <c:pt idx="14">
                  <c:v>72.660376246582601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294-F54B-B94A-F7E34F8F5259}"/>
            </c:ext>
          </c:extLst>
        </c:ser>
        <c:ser>
          <c:idx val="4"/>
          <c:order val="4"/>
          <c:tx>
            <c:strRef>
              <c:f>strided_output!$T$1:$T$2</c:f>
              <c:strCache>
                <c:ptCount val="2"/>
                <c:pt idx="0">
                  <c:v>Fine-grained DMA - </c:v>
                </c:pt>
                <c:pt idx="1">
                  <c:v>16 tasklets</c:v>
                </c:pt>
              </c:strCache>
            </c:strRef>
          </c:tx>
          <c:spPr>
            <a:ln w="2540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6"/>
                </a:solidFill>
              </a:ln>
              <a:effectLst/>
            </c:spPr>
          </c:marker>
          <c:dLbls>
            <c:dLbl>
              <c:idx val="12"/>
              <c:layout>
                <c:manualLayout>
                  <c:x val="-1.119712225141507E-2"/>
                  <c:y val="-2.93980555555555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294-F54B-B94A-F7E34F8F5259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strided_output!$T$3:$T$17</c:f>
              <c:numCache>
                <c:formatCode>General</c:formatCode>
                <c:ptCount val="15"/>
                <c:pt idx="0">
                  <c:v>74.038438794358797</c:v>
                </c:pt>
                <c:pt idx="1">
                  <c:v>72.567606712968598</c:v>
                </c:pt>
                <c:pt idx="2">
                  <c:v>73.290384423364898</c:v>
                </c:pt>
                <c:pt idx="3">
                  <c:v>73.284164599110397</c:v>
                </c:pt>
                <c:pt idx="4">
                  <c:v>73.290384423364898</c:v>
                </c:pt>
                <c:pt idx="5">
                  <c:v>73.316299520749197</c:v>
                </c:pt>
                <c:pt idx="6">
                  <c:v>74.022702885864305</c:v>
                </c:pt>
                <c:pt idx="7">
                  <c:v>73.220490475392396</c:v>
                </c:pt>
                <c:pt idx="8">
                  <c:v>73.290560057258205</c:v>
                </c:pt>
                <c:pt idx="9">
                  <c:v>73.240012261162704</c:v>
                </c:pt>
                <c:pt idx="10">
                  <c:v>73.299928418038604</c:v>
                </c:pt>
                <c:pt idx="11">
                  <c:v>72.875152501016601</c:v>
                </c:pt>
                <c:pt idx="12">
                  <c:v>72.5799918995544</c:v>
                </c:pt>
                <c:pt idx="14">
                  <c:v>72.581509842093794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294-F54B-B94A-F7E34F8F52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0958352"/>
        <c:axId val="500959008"/>
      </c:lineChart>
      <c:catAx>
        <c:axId val="5009583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Stride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00959008"/>
        <c:crossesAt val="0"/>
        <c:auto val="1"/>
        <c:lblAlgn val="ctr"/>
        <c:lblOffset val="100"/>
        <c:noMultiLvlLbl val="0"/>
      </c:catAx>
      <c:valAx>
        <c:axId val="500959008"/>
        <c:scaling>
          <c:orientation val="minMax"/>
          <c:max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0" i="0" u="none" strike="noStrike" baseline="0">
                    <a:effectLst/>
                  </a:rPr>
                  <a:t>Sustained MRAM </a:t>
                </a:r>
                <a:r>
                  <a:rPr lang="en-US" sz="1600"/>
                  <a:t>Bandwidth (MB/s)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00958352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17310310169102996"/>
          <c:y val="0.54654333333333327"/>
          <c:w val="0.39886547583361259"/>
          <c:h val="0.22757749999999999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(a) Coarse-grained </a:t>
            </a:r>
            <a:r>
              <a:rPr lang="en-US" b="1" dirty="0" err="1"/>
              <a:t>Strided</a:t>
            </a:r>
            <a:r>
              <a:rPr lang="en-US" dirty="0"/>
              <a:t> (MRAM, 1 DPU)</a:t>
            </a:r>
          </a:p>
        </c:rich>
      </c:tx>
      <c:layout>
        <c:manualLayout>
          <c:xMode val="edge"/>
          <c:yMode val="edge"/>
          <c:x val="0.3635976516166583"/>
          <c:y val="2.9344878490179443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6088057021852925"/>
          <c:y val="2.8707407407407407E-2"/>
          <c:w val="0.81454082206786893"/>
          <c:h val="0.78348116594263162"/>
        </c:manualLayout>
      </c:layout>
      <c:lineChart>
        <c:grouping val="standard"/>
        <c:varyColors val="0"/>
        <c:ser>
          <c:idx val="0"/>
          <c:order val="0"/>
          <c:tx>
            <c:strRef>
              <c:f>strided_output!$K$1:$K$2</c:f>
              <c:strCache>
                <c:ptCount val="2"/>
                <c:pt idx="0">
                  <c:v>Coarse-grained DMA - </c:v>
                </c:pt>
                <c:pt idx="1">
                  <c:v>1 tasklet</c:v>
                </c:pt>
              </c:strCache>
            </c:strRef>
          </c:tx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x"/>
            <c:size val="14"/>
            <c:spPr>
              <a:noFill/>
              <a:ln w="25400">
                <a:solidFill>
                  <a:schemeClr val="accent1"/>
                </a:solidFill>
              </a:ln>
              <a:effectLst/>
            </c:spPr>
          </c:marker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strided_output!$K$3:$K$15</c:f>
              <c:numCache>
                <c:formatCode>General</c:formatCode>
                <c:ptCount val="13"/>
                <c:pt idx="0">
                  <c:v>104.44107903005801</c:v>
                </c:pt>
                <c:pt idx="1">
                  <c:v>88.682359858721</c:v>
                </c:pt>
                <c:pt idx="2">
                  <c:v>68.067671706290199</c:v>
                </c:pt>
                <c:pt idx="3">
                  <c:v>46.516743419662802</c:v>
                </c:pt>
                <c:pt idx="4">
                  <c:v>28.472617529849501</c:v>
                </c:pt>
                <c:pt idx="5">
                  <c:v>16.030797634266399</c:v>
                </c:pt>
                <c:pt idx="6">
                  <c:v>8.5606160506574707</c:v>
                </c:pt>
                <c:pt idx="7">
                  <c:v>4.4253031379723904</c:v>
                </c:pt>
                <c:pt idx="8">
                  <c:v>2.2599956647683599</c:v>
                </c:pt>
                <c:pt idx="9">
                  <c:v>1.14206808646237</c:v>
                </c:pt>
                <c:pt idx="10">
                  <c:v>0.57485414118732003</c:v>
                </c:pt>
                <c:pt idx="11">
                  <c:v>0.28774725771002402</c:v>
                </c:pt>
                <c:pt idx="12">
                  <c:v>0.14390299396389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D68-0443-B1B3-C93F65ADD4E1}"/>
            </c:ext>
          </c:extLst>
        </c:ser>
        <c:ser>
          <c:idx val="1"/>
          <c:order val="1"/>
          <c:tx>
            <c:strRef>
              <c:f>strided_output!$L$1:$L$2</c:f>
              <c:strCache>
                <c:ptCount val="2"/>
                <c:pt idx="0">
                  <c:v>Coarse-grained DMA - </c:v>
                </c:pt>
                <c:pt idx="1">
                  <c:v>2 tasklets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diamond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strided_output!$L$3:$L$15</c:f>
              <c:numCache>
                <c:formatCode>General</c:formatCode>
                <c:ptCount val="13"/>
                <c:pt idx="0">
                  <c:v>208.82000851113199</c:v>
                </c:pt>
                <c:pt idx="1">
                  <c:v>177.26049209294399</c:v>
                </c:pt>
                <c:pt idx="2">
                  <c:v>136.03526275633899</c:v>
                </c:pt>
                <c:pt idx="3">
                  <c:v>76.711174282011598</c:v>
                </c:pt>
                <c:pt idx="4">
                  <c:v>38.8606845239145</c:v>
                </c:pt>
                <c:pt idx="5">
                  <c:v>19.4646932158503</c:v>
                </c:pt>
                <c:pt idx="6">
                  <c:v>9.73623668237191</c:v>
                </c:pt>
                <c:pt idx="7">
                  <c:v>4.86755016074782</c:v>
                </c:pt>
                <c:pt idx="8">
                  <c:v>2.4336115433583201</c:v>
                </c:pt>
                <c:pt idx="9">
                  <c:v>1.21668098829869</c:v>
                </c:pt>
                <c:pt idx="10">
                  <c:v>0.60834909913892099</c:v>
                </c:pt>
                <c:pt idx="11">
                  <c:v>0.30422834102604901</c:v>
                </c:pt>
                <c:pt idx="12">
                  <c:v>0.152087812606088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D68-0443-B1B3-C93F65ADD4E1}"/>
            </c:ext>
          </c:extLst>
        </c:ser>
        <c:ser>
          <c:idx val="2"/>
          <c:order val="2"/>
          <c:tx>
            <c:strRef>
              <c:f>strided_output!$M$1:$M$2</c:f>
              <c:strCache>
                <c:ptCount val="2"/>
                <c:pt idx="0">
                  <c:v>Coarse-grained DMA - </c:v>
                </c:pt>
                <c:pt idx="1">
                  <c:v>4 tasklets</c:v>
                </c:pt>
              </c:strCache>
            </c:strRef>
          </c:tx>
          <c:spPr>
            <a:ln w="25400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3"/>
                </a:solidFill>
              </a:ln>
              <a:effectLst/>
            </c:spPr>
          </c:marker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strided_output!$M$3:$M$15</c:f>
              <c:numCache>
                <c:formatCode>General</c:formatCode>
                <c:ptCount val="13"/>
                <c:pt idx="0">
                  <c:v>417.28831995755098</c:v>
                </c:pt>
                <c:pt idx="1">
                  <c:v>307.40477927190602</c:v>
                </c:pt>
                <c:pt idx="2">
                  <c:v>155.543205080208</c:v>
                </c:pt>
                <c:pt idx="3">
                  <c:v>77.840882899825303</c:v>
                </c:pt>
                <c:pt idx="4">
                  <c:v>38.970310486896601</c:v>
                </c:pt>
                <c:pt idx="5">
                  <c:v>19.4812248523432</c:v>
                </c:pt>
                <c:pt idx="6">
                  <c:v>9.7413708287472698</c:v>
                </c:pt>
                <c:pt idx="7">
                  <c:v>4.8704613337485601</c:v>
                </c:pt>
                <c:pt idx="8">
                  <c:v>2.4348687609247901</c:v>
                </c:pt>
                <c:pt idx="9">
                  <c:v>1.2175205418374</c:v>
                </c:pt>
                <c:pt idx="10">
                  <c:v>0.60878827663572499</c:v>
                </c:pt>
                <c:pt idx="11">
                  <c:v>0.30441029706334</c:v>
                </c:pt>
                <c:pt idx="12">
                  <c:v>0.15219599197403899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D68-0443-B1B3-C93F65ADD4E1}"/>
            </c:ext>
          </c:extLst>
        </c:ser>
        <c:ser>
          <c:idx val="3"/>
          <c:order val="3"/>
          <c:tx>
            <c:strRef>
              <c:f>strided_output!$N$1:$N$2</c:f>
              <c:strCache>
                <c:ptCount val="2"/>
                <c:pt idx="0">
                  <c:v>Coarse-grained DMA - </c:v>
                </c:pt>
                <c:pt idx="1">
                  <c:v>8 tasklets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square"/>
            <c:size val="14"/>
            <c:spPr>
              <a:solidFill>
                <a:schemeClr val="accent4">
                  <a:alpha val="70000"/>
                </a:schemeClr>
              </a:solidFill>
              <a:ln w="25400">
                <a:solidFill>
                  <a:schemeClr val="accent4"/>
                </a:solidFill>
              </a:ln>
              <a:effectLst/>
            </c:spPr>
          </c:marker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strided_output!$N$3:$N$15</c:f>
              <c:numCache>
                <c:formatCode>General</c:formatCode>
                <c:ptCount val="13"/>
                <c:pt idx="0">
                  <c:v>622.58400924541695</c:v>
                </c:pt>
                <c:pt idx="1">
                  <c:v>311.09849643446199</c:v>
                </c:pt>
                <c:pt idx="2">
                  <c:v>155.57122721990001</c:v>
                </c:pt>
                <c:pt idx="3">
                  <c:v>77.886311947113896</c:v>
                </c:pt>
                <c:pt idx="4">
                  <c:v>38.9394372373986</c:v>
                </c:pt>
                <c:pt idx="5">
                  <c:v>19.476055700215099</c:v>
                </c:pt>
                <c:pt idx="6">
                  <c:v>9.7361678044639302</c:v>
                </c:pt>
                <c:pt idx="7">
                  <c:v>4.8683077641432302</c:v>
                </c:pt>
                <c:pt idx="8">
                  <c:v>2.4343002688552402</c:v>
                </c:pt>
                <c:pt idx="9">
                  <c:v>1.21704680513894</c:v>
                </c:pt>
                <c:pt idx="10">
                  <c:v>0.60855999745301304</c:v>
                </c:pt>
                <c:pt idx="11">
                  <c:v>0.30428538074585498</c:v>
                </c:pt>
                <c:pt idx="12">
                  <c:v>0.15212869816206101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D68-0443-B1B3-C93F65ADD4E1}"/>
            </c:ext>
          </c:extLst>
        </c:ser>
        <c:ser>
          <c:idx val="4"/>
          <c:order val="4"/>
          <c:tx>
            <c:strRef>
              <c:f>strided_output!$O$1:$O$2</c:f>
              <c:strCache>
                <c:ptCount val="2"/>
                <c:pt idx="0">
                  <c:v>Coarse-grained DMA - </c:v>
                </c:pt>
                <c:pt idx="1">
                  <c:v>16 tasklets</c:v>
                </c:pt>
              </c:strCache>
            </c:strRef>
          </c:tx>
          <c:spPr>
            <a:ln w="2540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6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37981632006756E-3"/>
                  <c:y val="-8.8194444444444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D68-0443-B1B3-C93F65ADD4E1}"/>
                </c:ext>
              </c:extLst>
            </c:dLbl>
            <c:dLbl>
              <c:idx val="3"/>
              <c:layout>
                <c:manualLayout>
                  <c:x val="-9.9212600885674671E-3"/>
                  <c:y val="-3.82175925925925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D68-0443-B1B3-C93F65ADD4E1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strided_output!$O$3:$O$15</c:f>
              <c:numCache>
                <c:formatCode>General</c:formatCode>
                <c:ptCount val="13"/>
                <c:pt idx="0">
                  <c:v>622.35745829417704</c:v>
                </c:pt>
                <c:pt idx="1">
                  <c:v>311.18092788604201</c:v>
                </c:pt>
                <c:pt idx="2">
                  <c:v>155.66855890565901</c:v>
                </c:pt>
                <c:pt idx="3">
                  <c:v>77.864829790770102</c:v>
                </c:pt>
                <c:pt idx="4">
                  <c:v>38.948666518089297</c:v>
                </c:pt>
                <c:pt idx="5">
                  <c:v>19.476400225012402</c:v>
                </c:pt>
                <c:pt idx="6">
                  <c:v>9.7364088814055698</c:v>
                </c:pt>
                <c:pt idx="7">
                  <c:v>4.8671542346267502</c:v>
                </c:pt>
                <c:pt idx="8">
                  <c:v>2.43396446648438</c:v>
                </c:pt>
                <c:pt idx="9">
                  <c:v>1.21696501522691</c:v>
                </c:pt>
                <c:pt idx="10">
                  <c:v>0.60849757353669398</c:v>
                </c:pt>
                <c:pt idx="11">
                  <c:v>0.30424878676834699</c:v>
                </c:pt>
                <c:pt idx="12">
                  <c:v>0.15212493146808601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BD68-0443-B1B3-C93F65ADD4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0958352"/>
        <c:axId val="500959008"/>
      </c:lineChart>
      <c:catAx>
        <c:axId val="5009583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Stride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00959008"/>
        <c:crossesAt val="1.0000000000000002E-2"/>
        <c:auto val="1"/>
        <c:lblAlgn val="ctr"/>
        <c:lblOffset val="100"/>
        <c:noMultiLvlLbl val="0"/>
      </c:catAx>
      <c:valAx>
        <c:axId val="500959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Sustained MRAM Bandwidth (MB/s)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00958352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46214271373445942"/>
          <c:y val="0.35756915624942837"/>
          <c:w val="0.48283891709819959"/>
          <c:h val="0.2495655086328333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(b) Fine-grained </a:t>
            </a:r>
            <a:r>
              <a:rPr lang="en-US" b="1" dirty="0" err="1"/>
              <a:t>Strided</a:t>
            </a:r>
            <a:r>
              <a:rPr lang="en-US" b="1" dirty="0"/>
              <a:t> &amp; Random</a:t>
            </a:r>
            <a:r>
              <a:rPr lang="en-US" dirty="0"/>
              <a:t> (MRAM, 1 DPU)</a:t>
            </a:r>
          </a:p>
        </c:rich>
      </c:tx>
      <c:layout>
        <c:manualLayout>
          <c:xMode val="edge"/>
          <c:yMode val="edge"/>
          <c:x val="0.23741060054635735"/>
          <c:y val="2.9932761141625186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4472147927397727"/>
          <c:y val="2.8707407407407407E-2"/>
          <c:w val="0.83064464978997932"/>
          <c:h val="0.77938111542201605"/>
        </c:manualLayout>
      </c:layout>
      <c:lineChart>
        <c:grouping val="standard"/>
        <c:varyColors val="0"/>
        <c:ser>
          <c:idx val="0"/>
          <c:order val="0"/>
          <c:tx>
            <c:strRef>
              <c:f>strided_output!$P$1:$P$2</c:f>
              <c:strCache>
                <c:ptCount val="2"/>
                <c:pt idx="0">
                  <c:v>Fine-grained DMA - </c:v>
                </c:pt>
                <c:pt idx="1">
                  <c:v>1 tasklet</c:v>
                </c:pt>
              </c:strCache>
            </c:strRef>
          </c:tx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x"/>
            <c:size val="14"/>
            <c:spPr>
              <a:noFill/>
              <a:ln w="25400">
                <a:solidFill>
                  <a:schemeClr val="accent1"/>
                </a:solidFill>
              </a:ln>
              <a:effectLst/>
            </c:spPr>
          </c:marker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strided_output!$P$3:$P$17</c:f>
              <c:numCache>
                <c:formatCode>General</c:formatCode>
                <c:ptCount val="15"/>
                <c:pt idx="0">
                  <c:v>34.959920697528297</c:v>
                </c:pt>
                <c:pt idx="1">
                  <c:v>34.9527413853653</c:v>
                </c:pt>
                <c:pt idx="2">
                  <c:v>35.004414876811403</c:v>
                </c:pt>
                <c:pt idx="3">
                  <c:v>34.954530735089598</c:v>
                </c:pt>
                <c:pt idx="4">
                  <c:v>34.960524310318497</c:v>
                </c:pt>
                <c:pt idx="5">
                  <c:v>34.962855700254302</c:v>
                </c:pt>
                <c:pt idx="6">
                  <c:v>34.980984534087703</c:v>
                </c:pt>
                <c:pt idx="7">
                  <c:v>34.9829184968277</c:v>
                </c:pt>
                <c:pt idx="8">
                  <c:v>34.954397567870203</c:v>
                </c:pt>
                <c:pt idx="9">
                  <c:v>34.965000853637697</c:v>
                </c:pt>
                <c:pt idx="10">
                  <c:v>34.914758889430097</c:v>
                </c:pt>
                <c:pt idx="11">
                  <c:v>34.873990464143198</c:v>
                </c:pt>
                <c:pt idx="12">
                  <c:v>34.850252819914402</c:v>
                </c:pt>
                <c:pt idx="14">
                  <c:v>14.742373563263399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13C-8944-BC08-4A118738BC9A}"/>
            </c:ext>
          </c:extLst>
        </c:ser>
        <c:ser>
          <c:idx val="1"/>
          <c:order val="1"/>
          <c:tx>
            <c:strRef>
              <c:f>strided_output!$Q$1:$Q$2</c:f>
              <c:strCache>
                <c:ptCount val="2"/>
                <c:pt idx="0">
                  <c:v>Fine-grained DMA - </c:v>
                </c:pt>
                <c:pt idx="1">
                  <c:v>2 tasklets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diamond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strided_output!$Q$3:$Q$17</c:f>
              <c:numCache>
                <c:formatCode>General</c:formatCode>
                <c:ptCount val="15"/>
                <c:pt idx="0">
                  <c:v>65.556120461079004</c:v>
                </c:pt>
                <c:pt idx="1">
                  <c:v>65.549461050036996</c:v>
                </c:pt>
                <c:pt idx="2">
                  <c:v>65.553851718548302</c:v>
                </c:pt>
                <c:pt idx="3">
                  <c:v>65.552388097024206</c:v>
                </c:pt>
                <c:pt idx="4">
                  <c:v>65.574642199867696</c:v>
                </c:pt>
                <c:pt idx="5">
                  <c:v>65.566324425046503</c:v>
                </c:pt>
                <c:pt idx="6">
                  <c:v>65.564801680738299</c:v>
                </c:pt>
                <c:pt idx="7">
                  <c:v>65.5425542554255</c:v>
                </c:pt>
                <c:pt idx="8">
                  <c:v>65.531506410988897</c:v>
                </c:pt>
                <c:pt idx="9">
                  <c:v>65.491091822750107</c:v>
                </c:pt>
                <c:pt idx="10">
                  <c:v>65.377599416271394</c:v>
                </c:pt>
                <c:pt idx="11">
                  <c:v>65.104450499545806</c:v>
                </c:pt>
                <c:pt idx="12">
                  <c:v>64.927536231884005</c:v>
                </c:pt>
                <c:pt idx="14">
                  <c:v>28.9638661068259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13C-8944-BC08-4A118738BC9A}"/>
            </c:ext>
          </c:extLst>
        </c:ser>
        <c:ser>
          <c:idx val="2"/>
          <c:order val="2"/>
          <c:tx>
            <c:strRef>
              <c:f>strided_output!$R$1:$R$2</c:f>
              <c:strCache>
                <c:ptCount val="2"/>
                <c:pt idx="0">
                  <c:v>Fine-grained DMA - </c:v>
                </c:pt>
                <c:pt idx="1">
                  <c:v>4 tasklets</c:v>
                </c:pt>
              </c:strCache>
            </c:strRef>
          </c:tx>
          <c:spPr>
            <a:ln w="25400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3"/>
                </a:solidFill>
              </a:ln>
              <a:effectLst/>
            </c:spPr>
          </c:marker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strided_output!$R$3:$R$17</c:f>
              <c:numCache>
                <c:formatCode>General</c:formatCode>
                <c:ptCount val="15"/>
                <c:pt idx="0">
                  <c:v>72.201326718186095</c:v>
                </c:pt>
                <c:pt idx="1">
                  <c:v>72.196266761091806</c:v>
                </c:pt>
                <c:pt idx="2">
                  <c:v>72.196799354756195</c:v>
                </c:pt>
                <c:pt idx="3">
                  <c:v>72.201770607908699</c:v>
                </c:pt>
                <c:pt idx="4">
                  <c:v>72.208163225152703</c:v>
                </c:pt>
                <c:pt idx="5">
                  <c:v>72.2435561784703</c:v>
                </c:pt>
                <c:pt idx="6">
                  <c:v>72.167695756479304</c:v>
                </c:pt>
                <c:pt idx="7">
                  <c:v>72.170534098953794</c:v>
                </c:pt>
                <c:pt idx="8">
                  <c:v>72.248960564444999</c:v>
                </c:pt>
                <c:pt idx="9">
                  <c:v>72.159863089545397</c:v>
                </c:pt>
                <c:pt idx="10">
                  <c:v>71.888476582088003</c:v>
                </c:pt>
                <c:pt idx="11">
                  <c:v>71.651339464214303</c:v>
                </c:pt>
                <c:pt idx="12">
                  <c:v>71.766119343211798</c:v>
                </c:pt>
                <c:pt idx="14">
                  <c:v>54.352364137037299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13C-8944-BC08-4A118738BC9A}"/>
            </c:ext>
          </c:extLst>
        </c:ser>
        <c:ser>
          <c:idx val="3"/>
          <c:order val="3"/>
          <c:tx>
            <c:strRef>
              <c:f>strided_output!$S$1:$S$2</c:f>
              <c:strCache>
                <c:ptCount val="2"/>
                <c:pt idx="0">
                  <c:v>Fine-grained DMA - </c:v>
                </c:pt>
                <c:pt idx="1">
                  <c:v>8 tasklets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square"/>
            <c:size val="14"/>
            <c:spPr>
              <a:solidFill>
                <a:schemeClr val="accent4">
                  <a:alpha val="70000"/>
                </a:schemeClr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strided_output!$S$3:$S$17</c:f>
              <c:numCache>
                <c:formatCode>General</c:formatCode>
                <c:ptCount val="15"/>
                <c:pt idx="0">
                  <c:v>72.923129272820901</c:v>
                </c:pt>
                <c:pt idx="1">
                  <c:v>72.914798584922593</c:v>
                </c:pt>
                <c:pt idx="2">
                  <c:v>74.431380701162794</c:v>
                </c:pt>
                <c:pt idx="3">
                  <c:v>74.417608711080405</c:v>
                </c:pt>
                <c:pt idx="4">
                  <c:v>71.513786316958601</c:v>
                </c:pt>
                <c:pt idx="5">
                  <c:v>72.920792866112393</c:v>
                </c:pt>
                <c:pt idx="6">
                  <c:v>74.4090085194902</c:v>
                </c:pt>
                <c:pt idx="7">
                  <c:v>72.886036129073204</c:v>
                </c:pt>
                <c:pt idx="8">
                  <c:v>73.006900415043404</c:v>
                </c:pt>
                <c:pt idx="9">
                  <c:v>71.259568545581004</c:v>
                </c:pt>
                <c:pt idx="10">
                  <c:v>71.1111111111111</c:v>
                </c:pt>
                <c:pt idx="11">
                  <c:v>72.624113475177296</c:v>
                </c:pt>
                <c:pt idx="12">
                  <c:v>71.167593328038095</c:v>
                </c:pt>
                <c:pt idx="14">
                  <c:v>72.660376246582601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13C-8944-BC08-4A118738BC9A}"/>
            </c:ext>
          </c:extLst>
        </c:ser>
        <c:ser>
          <c:idx val="4"/>
          <c:order val="4"/>
          <c:tx>
            <c:strRef>
              <c:f>strided_output!$T$1:$T$2</c:f>
              <c:strCache>
                <c:ptCount val="2"/>
                <c:pt idx="0">
                  <c:v>Fine-grained DMA - </c:v>
                </c:pt>
                <c:pt idx="1">
                  <c:v>16 tasklets</c:v>
                </c:pt>
              </c:strCache>
            </c:strRef>
          </c:tx>
          <c:spPr>
            <a:ln w="2540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6"/>
                </a:solidFill>
              </a:ln>
              <a:effectLst/>
            </c:spPr>
          </c:marker>
          <c:dLbls>
            <c:dLbl>
              <c:idx val="12"/>
              <c:layout>
                <c:manualLayout>
                  <c:x val="-1.6869764001522434E-2"/>
                  <c:y val="-2.9398002535881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13C-8944-BC08-4A118738BC9A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strided_output!$T$3:$T$17</c:f>
              <c:numCache>
                <c:formatCode>General</c:formatCode>
                <c:ptCount val="15"/>
                <c:pt idx="0">
                  <c:v>74.038438794358797</c:v>
                </c:pt>
                <c:pt idx="1">
                  <c:v>72.567606712968598</c:v>
                </c:pt>
                <c:pt idx="2">
                  <c:v>73.290384423364898</c:v>
                </c:pt>
                <c:pt idx="3">
                  <c:v>73.284164599110397</c:v>
                </c:pt>
                <c:pt idx="4">
                  <c:v>73.290384423364898</c:v>
                </c:pt>
                <c:pt idx="5">
                  <c:v>73.316299520749197</c:v>
                </c:pt>
                <c:pt idx="6">
                  <c:v>74.022702885864305</c:v>
                </c:pt>
                <c:pt idx="7">
                  <c:v>73.220490475392396</c:v>
                </c:pt>
                <c:pt idx="8">
                  <c:v>73.290560057258205</c:v>
                </c:pt>
                <c:pt idx="9">
                  <c:v>73.240012261162704</c:v>
                </c:pt>
                <c:pt idx="10">
                  <c:v>73.299928418038604</c:v>
                </c:pt>
                <c:pt idx="11">
                  <c:v>72.875152501016601</c:v>
                </c:pt>
                <c:pt idx="12">
                  <c:v>72.5799918995544</c:v>
                </c:pt>
                <c:pt idx="14">
                  <c:v>72.581509842093794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13C-8944-BC08-4A118738BC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0958352"/>
        <c:axId val="500959008"/>
      </c:lineChart>
      <c:catAx>
        <c:axId val="5009583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Stride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00959008"/>
        <c:crossesAt val="0"/>
        <c:auto val="1"/>
        <c:lblAlgn val="ctr"/>
        <c:lblOffset val="100"/>
        <c:noMultiLvlLbl val="0"/>
      </c:catAx>
      <c:valAx>
        <c:axId val="500959008"/>
        <c:scaling>
          <c:orientation val="minMax"/>
          <c:max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Sustained MRAM Bandwidth (MB/s)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00958352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17429677491973478"/>
          <c:y val="0.55219208810570208"/>
          <c:w val="0.44991888613149378"/>
          <c:h val="0.24544962644296869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CH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546132772790708"/>
          <c:y val="5.207888888888889E-2"/>
          <c:w val="0.75915418942435275"/>
          <c:h val="0.65173373015873015"/>
        </c:manualLayout>
      </c:layout>
      <c:lineChart>
        <c:grouping val="standard"/>
        <c:varyColors val="0"/>
        <c:ser>
          <c:idx val="1"/>
          <c:order val="0"/>
          <c:tx>
            <c:strRef>
              <c:f>'cpudpu_output (6)'!$V$13</c:f>
              <c:strCache>
                <c:ptCount val="1"/>
                <c:pt idx="0">
                  <c:v>CPU-DPU</c:v>
                </c:pt>
              </c:strCache>
            </c:strRef>
          </c:tx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</c:spPr>
          </c:marker>
          <c:cat>
            <c:strRef>
              <c:f>'cpudpu_output (6)'!$U$14:$U$25</c:f>
              <c:strCache>
                <c:ptCount val="12"/>
                <c:pt idx="0">
                  <c:v>8</c:v>
                </c:pt>
                <c:pt idx="1">
                  <c:v>32</c:v>
                </c:pt>
                <c:pt idx="2">
                  <c:v>128</c:v>
                </c:pt>
                <c:pt idx="3">
                  <c:v>512</c:v>
                </c:pt>
                <c:pt idx="4">
                  <c:v>2K</c:v>
                </c:pt>
                <c:pt idx="5">
                  <c:v>8K</c:v>
                </c:pt>
                <c:pt idx="6">
                  <c:v>32K</c:v>
                </c:pt>
                <c:pt idx="7">
                  <c:v>128K</c:v>
                </c:pt>
                <c:pt idx="8">
                  <c:v>512K</c:v>
                </c:pt>
                <c:pt idx="9">
                  <c:v>2M</c:v>
                </c:pt>
                <c:pt idx="10">
                  <c:v>8M</c:v>
                </c:pt>
                <c:pt idx="11">
                  <c:v>32M</c:v>
                </c:pt>
              </c:strCache>
            </c:strRef>
          </c:cat>
          <c:val>
            <c:numRef>
              <c:f>'cpudpu_output (6)'!$V$14:$V$25</c:f>
              <c:numCache>
                <c:formatCode>General</c:formatCode>
                <c:ptCount val="12"/>
                <c:pt idx="0">
                  <c:v>1.55E-4</c:v>
                </c:pt>
                <c:pt idx="1">
                  <c:v>6.5200000000000002E-4</c:v>
                </c:pt>
                <c:pt idx="2">
                  <c:v>2.771E-3</c:v>
                </c:pt>
                <c:pt idx="3">
                  <c:v>1.0059E-2</c:v>
                </c:pt>
                <c:pt idx="4">
                  <c:v>3.6637000000000003E-2</c:v>
                </c:pt>
                <c:pt idx="5">
                  <c:v>0.104891</c:v>
                </c:pt>
                <c:pt idx="6">
                  <c:v>0.20327500000000001</c:v>
                </c:pt>
                <c:pt idx="7">
                  <c:v>0.29401500000000003</c:v>
                </c:pt>
                <c:pt idx="8">
                  <c:v>0.60928300000000002</c:v>
                </c:pt>
                <c:pt idx="9">
                  <c:v>0.66016699999999995</c:v>
                </c:pt>
                <c:pt idx="10">
                  <c:v>0.38165100000000002</c:v>
                </c:pt>
                <c:pt idx="11">
                  <c:v>0.33247700000000002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A26-7641-B7BE-D6491285D7AA}"/>
            </c:ext>
          </c:extLst>
        </c:ser>
        <c:ser>
          <c:idx val="2"/>
          <c:order val="1"/>
          <c:tx>
            <c:strRef>
              <c:f>'cpudpu_output (6)'!$W$13</c:f>
              <c:strCache>
                <c:ptCount val="1"/>
                <c:pt idx="0">
                  <c:v>DPU-CPU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002060"/>
              </a:solidFill>
              <a:ln w="25400">
                <a:solidFill>
                  <a:srgbClr val="002060"/>
                </a:solidFill>
              </a:ln>
              <a:effectLst/>
            </c:spPr>
          </c:marker>
          <c:dPt>
            <c:idx val="34"/>
            <c:marker>
              <c:symbol val="circle"/>
              <c:size val="10"/>
              <c:spPr>
                <a:solidFill>
                  <a:srgbClr val="002060"/>
                </a:solidFill>
                <a:ln w="25400">
                  <a:solidFill>
                    <a:srgbClr val="002060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00206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DA26-7641-B7BE-D6491285D7AA}"/>
              </c:ext>
            </c:extLst>
          </c:dPt>
          <c:cat>
            <c:strRef>
              <c:f>'cpudpu_output (6)'!$U$14:$U$25</c:f>
              <c:strCache>
                <c:ptCount val="12"/>
                <c:pt idx="0">
                  <c:v>8</c:v>
                </c:pt>
                <c:pt idx="1">
                  <c:v>32</c:v>
                </c:pt>
                <c:pt idx="2">
                  <c:v>128</c:v>
                </c:pt>
                <c:pt idx="3">
                  <c:v>512</c:v>
                </c:pt>
                <c:pt idx="4">
                  <c:v>2K</c:v>
                </c:pt>
                <c:pt idx="5">
                  <c:v>8K</c:v>
                </c:pt>
                <c:pt idx="6">
                  <c:v>32K</c:v>
                </c:pt>
                <c:pt idx="7">
                  <c:v>128K</c:v>
                </c:pt>
                <c:pt idx="8">
                  <c:v>512K</c:v>
                </c:pt>
                <c:pt idx="9">
                  <c:v>2M</c:v>
                </c:pt>
                <c:pt idx="10">
                  <c:v>8M</c:v>
                </c:pt>
                <c:pt idx="11">
                  <c:v>32M</c:v>
                </c:pt>
              </c:strCache>
            </c:strRef>
          </c:cat>
          <c:val>
            <c:numRef>
              <c:f>'cpudpu_output (6)'!$W$14:$W$25</c:f>
              <c:numCache>
                <c:formatCode>General</c:formatCode>
                <c:ptCount val="12"/>
                <c:pt idx="0">
                  <c:v>1.55E-4</c:v>
                </c:pt>
                <c:pt idx="1">
                  <c:v>6.6799999999999997E-4</c:v>
                </c:pt>
                <c:pt idx="2">
                  <c:v>2.7950000000000002E-3</c:v>
                </c:pt>
                <c:pt idx="3">
                  <c:v>9.0939999999999997E-3</c:v>
                </c:pt>
                <c:pt idx="4">
                  <c:v>2.7453000000000002E-2</c:v>
                </c:pt>
                <c:pt idx="5">
                  <c:v>5.2311999999999997E-2</c:v>
                </c:pt>
                <c:pt idx="6">
                  <c:v>7.2383000000000003E-2</c:v>
                </c:pt>
                <c:pt idx="7">
                  <c:v>8.8080000000000006E-2</c:v>
                </c:pt>
                <c:pt idx="8">
                  <c:v>0.11748500000000001</c:v>
                </c:pt>
                <c:pt idx="9">
                  <c:v>0.12198000000000001</c:v>
                </c:pt>
                <c:pt idx="10">
                  <c:v>0.122519</c:v>
                </c:pt>
                <c:pt idx="11">
                  <c:v>0.122087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A26-7641-B7BE-D6491285D7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98528383"/>
        <c:axId val="1598601583"/>
      </c:lineChart>
      <c:catAx>
        <c:axId val="15985283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Data transfer size (bytes)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598601583"/>
        <c:crossesAt val="1.0000000000000003E-4"/>
        <c:auto val="1"/>
        <c:lblAlgn val="ctr"/>
        <c:lblOffset val="100"/>
        <c:noMultiLvlLbl val="0"/>
      </c:catAx>
      <c:valAx>
        <c:axId val="1598601583"/>
        <c:scaling>
          <c:logBase val="10"/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Sustained CPU-DPU Bandwidth</a:t>
                </a:r>
              </a:p>
              <a:p>
                <a:pPr>
                  <a:defRPr sz="1400"/>
                </a:pPr>
                <a:r>
                  <a:rPr lang="en-US" sz="1400"/>
                  <a:t>(GB/s, log scale)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.000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598528383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2319462775030583"/>
          <c:y val="6.2702777777777774E-2"/>
          <c:w val="0.2181661330795189"/>
          <c:h val="0.22586203703703703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500" b="1"/>
              <a:t>(a)</a:t>
            </a:r>
            <a:r>
              <a:rPr lang="en-US" sz="1500" b="1" baseline="0"/>
              <a:t> </a:t>
            </a:r>
            <a:r>
              <a:rPr lang="en-US" sz="1500" b="1"/>
              <a:t>Coarse-grained</a:t>
            </a:r>
            <a:r>
              <a:rPr lang="en-US" sz="1500" b="1" baseline="0"/>
              <a:t> Strided</a:t>
            </a:r>
            <a:r>
              <a:rPr lang="en-US" sz="1500" baseline="0"/>
              <a:t> (MRAM, </a:t>
            </a:r>
            <a:r>
              <a:rPr lang="en-US" sz="1500"/>
              <a:t>1 DPU)</a:t>
            </a:r>
          </a:p>
        </c:rich>
      </c:tx>
      <c:layout>
        <c:manualLayout>
          <c:xMode val="edge"/>
          <c:yMode val="edge"/>
          <c:x val="0.37774745768675888"/>
          <c:y val="3.3812777777777782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8144252084872797"/>
          <c:y val="2.8707407407407407E-2"/>
          <c:w val="0.79397885217636088"/>
          <c:h val="0.75925333333333334"/>
        </c:manualLayout>
      </c:layout>
      <c:lineChart>
        <c:grouping val="standard"/>
        <c:varyColors val="0"/>
        <c:ser>
          <c:idx val="0"/>
          <c:order val="0"/>
          <c:tx>
            <c:strRef>
              <c:f>strided_output!$K$1:$K$2</c:f>
              <c:strCache>
                <c:ptCount val="2"/>
                <c:pt idx="0">
                  <c:v>Coarse-grained DMA - </c:v>
                </c:pt>
                <c:pt idx="1">
                  <c:v>1 tasklet</c:v>
                </c:pt>
              </c:strCache>
            </c:strRef>
          </c:tx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x"/>
            <c:size val="14"/>
            <c:spPr>
              <a:noFill/>
              <a:ln w="25400">
                <a:solidFill>
                  <a:schemeClr val="accent1"/>
                </a:solidFill>
              </a:ln>
              <a:effectLst/>
            </c:spPr>
          </c:marker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strided_output!$K$3:$K$15</c:f>
              <c:numCache>
                <c:formatCode>General</c:formatCode>
                <c:ptCount val="13"/>
                <c:pt idx="0">
                  <c:v>104.44107903005801</c:v>
                </c:pt>
                <c:pt idx="1">
                  <c:v>88.682359858721</c:v>
                </c:pt>
                <c:pt idx="2">
                  <c:v>68.067671706290199</c:v>
                </c:pt>
                <c:pt idx="3">
                  <c:v>46.516743419662802</c:v>
                </c:pt>
                <c:pt idx="4">
                  <c:v>28.472617529849501</c:v>
                </c:pt>
                <c:pt idx="5">
                  <c:v>16.030797634266399</c:v>
                </c:pt>
                <c:pt idx="6">
                  <c:v>8.5606160506574707</c:v>
                </c:pt>
                <c:pt idx="7">
                  <c:v>4.4253031379723904</c:v>
                </c:pt>
                <c:pt idx="8">
                  <c:v>2.2599956647683599</c:v>
                </c:pt>
                <c:pt idx="9">
                  <c:v>1.14206808646237</c:v>
                </c:pt>
                <c:pt idx="10">
                  <c:v>0.57485414118732003</c:v>
                </c:pt>
                <c:pt idx="11">
                  <c:v>0.28774725771002402</c:v>
                </c:pt>
                <c:pt idx="12">
                  <c:v>0.14390299396389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DC5-3942-B8F3-2457FE8AC93C}"/>
            </c:ext>
          </c:extLst>
        </c:ser>
        <c:ser>
          <c:idx val="1"/>
          <c:order val="1"/>
          <c:tx>
            <c:strRef>
              <c:f>strided_output!$L$1:$L$2</c:f>
              <c:strCache>
                <c:ptCount val="2"/>
                <c:pt idx="0">
                  <c:v>Coarse-grained DMA - </c:v>
                </c:pt>
                <c:pt idx="1">
                  <c:v>2 tasklets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diamond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strided_output!$L$3:$L$15</c:f>
              <c:numCache>
                <c:formatCode>General</c:formatCode>
                <c:ptCount val="13"/>
                <c:pt idx="0">
                  <c:v>208.82000851113199</c:v>
                </c:pt>
                <c:pt idx="1">
                  <c:v>177.26049209294399</c:v>
                </c:pt>
                <c:pt idx="2">
                  <c:v>136.03526275633899</c:v>
                </c:pt>
                <c:pt idx="3">
                  <c:v>76.711174282011598</c:v>
                </c:pt>
                <c:pt idx="4">
                  <c:v>38.8606845239145</c:v>
                </c:pt>
                <c:pt idx="5">
                  <c:v>19.4646932158503</c:v>
                </c:pt>
                <c:pt idx="6">
                  <c:v>9.73623668237191</c:v>
                </c:pt>
                <c:pt idx="7">
                  <c:v>4.86755016074782</c:v>
                </c:pt>
                <c:pt idx="8">
                  <c:v>2.4336115433583201</c:v>
                </c:pt>
                <c:pt idx="9">
                  <c:v>1.21668098829869</c:v>
                </c:pt>
                <c:pt idx="10">
                  <c:v>0.60834909913892099</c:v>
                </c:pt>
                <c:pt idx="11">
                  <c:v>0.30422834102604901</c:v>
                </c:pt>
                <c:pt idx="12">
                  <c:v>0.152087812606088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DC5-3942-B8F3-2457FE8AC93C}"/>
            </c:ext>
          </c:extLst>
        </c:ser>
        <c:ser>
          <c:idx val="2"/>
          <c:order val="2"/>
          <c:tx>
            <c:strRef>
              <c:f>strided_output!$M$1:$M$2</c:f>
              <c:strCache>
                <c:ptCount val="2"/>
                <c:pt idx="0">
                  <c:v>Coarse-grained DMA - </c:v>
                </c:pt>
                <c:pt idx="1">
                  <c:v>4 tasklets</c:v>
                </c:pt>
              </c:strCache>
            </c:strRef>
          </c:tx>
          <c:spPr>
            <a:ln w="25400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3"/>
                </a:solidFill>
              </a:ln>
              <a:effectLst/>
            </c:spPr>
          </c:marker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strided_output!$M$3:$M$15</c:f>
              <c:numCache>
                <c:formatCode>General</c:formatCode>
                <c:ptCount val="13"/>
                <c:pt idx="0">
                  <c:v>417.28831995755098</c:v>
                </c:pt>
                <c:pt idx="1">
                  <c:v>307.40477927190602</c:v>
                </c:pt>
                <c:pt idx="2">
                  <c:v>155.543205080208</c:v>
                </c:pt>
                <c:pt idx="3">
                  <c:v>77.840882899825303</c:v>
                </c:pt>
                <c:pt idx="4">
                  <c:v>38.970310486896601</c:v>
                </c:pt>
                <c:pt idx="5">
                  <c:v>19.4812248523432</c:v>
                </c:pt>
                <c:pt idx="6">
                  <c:v>9.7413708287472698</c:v>
                </c:pt>
                <c:pt idx="7">
                  <c:v>4.8704613337485601</c:v>
                </c:pt>
                <c:pt idx="8">
                  <c:v>2.4348687609247901</c:v>
                </c:pt>
                <c:pt idx="9">
                  <c:v>1.2175205418374</c:v>
                </c:pt>
                <c:pt idx="10">
                  <c:v>0.60878827663572499</c:v>
                </c:pt>
                <c:pt idx="11">
                  <c:v>0.30441029706334</c:v>
                </c:pt>
                <c:pt idx="12">
                  <c:v>0.15219599197403899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DC5-3942-B8F3-2457FE8AC93C}"/>
            </c:ext>
          </c:extLst>
        </c:ser>
        <c:ser>
          <c:idx val="3"/>
          <c:order val="3"/>
          <c:tx>
            <c:strRef>
              <c:f>strided_output!$N$1:$N$2</c:f>
              <c:strCache>
                <c:ptCount val="2"/>
                <c:pt idx="0">
                  <c:v>Coarse-grained DMA - </c:v>
                </c:pt>
                <c:pt idx="1">
                  <c:v>8 tasklets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square"/>
            <c:size val="14"/>
            <c:spPr>
              <a:solidFill>
                <a:schemeClr val="accent4">
                  <a:alpha val="70000"/>
                </a:schemeClr>
              </a:solidFill>
              <a:ln w="25400">
                <a:solidFill>
                  <a:schemeClr val="accent4"/>
                </a:solidFill>
              </a:ln>
              <a:effectLst/>
            </c:spPr>
          </c:marker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strided_output!$N$3:$N$15</c:f>
              <c:numCache>
                <c:formatCode>General</c:formatCode>
                <c:ptCount val="13"/>
                <c:pt idx="0">
                  <c:v>622.58400924541695</c:v>
                </c:pt>
                <c:pt idx="1">
                  <c:v>311.09849643446199</c:v>
                </c:pt>
                <c:pt idx="2">
                  <c:v>155.57122721990001</c:v>
                </c:pt>
                <c:pt idx="3">
                  <c:v>77.886311947113896</c:v>
                </c:pt>
                <c:pt idx="4">
                  <c:v>38.9394372373986</c:v>
                </c:pt>
                <c:pt idx="5">
                  <c:v>19.476055700215099</c:v>
                </c:pt>
                <c:pt idx="6">
                  <c:v>9.7361678044639302</c:v>
                </c:pt>
                <c:pt idx="7">
                  <c:v>4.8683077641432302</c:v>
                </c:pt>
                <c:pt idx="8">
                  <c:v>2.4343002688552402</c:v>
                </c:pt>
                <c:pt idx="9">
                  <c:v>1.21704680513894</c:v>
                </c:pt>
                <c:pt idx="10">
                  <c:v>0.60855999745301304</c:v>
                </c:pt>
                <c:pt idx="11">
                  <c:v>0.30428538074585498</c:v>
                </c:pt>
                <c:pt idx="12">
                  <c:v>0.15212869816206101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DC5-3942-B8F3-2457FE8AC93C}"/>
            </c:ext>
          </c:extLst>
        </c:ser>
        <c:ser>
          <c:idx val="4"/>
          <c:order val="4"/>
          <c:tx>
            <c:strRef>
              <c:f>strided_output!$O$1:$O$2</c:f>
              <c:strCache>
                <c:ptCount val="2"/>
                <c:pt idx="0">
                  <c:v>Coarse-grained DMA - </c:v>
                </c:pt>
                <c:pt idx="1">
                  <c:v>16 tasklets</c:v>
                </c:pt>
              </c:strCache>
            </c:strRef>
          </c:tx>
          <c:spPr>
            <a:ln w="2540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6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37981632006756E-3"/>
                  <c:y val="-8.8194444444444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DC5-3942-B8F3-2457FE8AC93C}"/>
                </c:ext>
              </c:extLst>
            </c:dLbl>
            <c:dLbl>
              <c:idx val="3"/>
              <c:layout>
                <c:manualLayout>
                  <c:x val="-9.9212600885674671E-3"/>
                  <c:y val="-3.82175925925925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DC5-3942-B8F3-2457FE8AC93C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strided_output!$O$3:$O$15</c:f>
              <c:numCache>
                <c:formatCode>General</c:formatCode>
                <c:ptCount val="13"/>
                <c:pt idx="0">
                  <c:v>622.35745829417704</c:v>
                </c:pt>
                <c:pt idx="1">
                  <c:v>311.18092788604201</c:v>
                </c:pt>
                <c:pt idx="2">
                  <c:v>155.66855890565901</c:v>
                </c:pt>
                <c:pt idx="3">
                  <c:v>77.864829790770102</c:v>
                </c:pt>
                <c:pt idx="4">
                  <c:v>38.948666518089297</c:v>
                </c:pt>
                <c:pt idx="5">
                  <c:v>19.476400225012402</c:v>
                </c:pt>
                <c:pt idx="6">
                  <c:v>9.7364088814055698</c:v>
                </c:pt>
                <c:pt idx="7">
                  <c:v>4.8671542346267502</c:v>
                </c:pt>
                <c:pt idx="8">
                  <c:v>2.43396446648438</c:v>
                </c:pt>
                <c:pt idx="9">
                  <c:v>1.21696501522691</c:v>
                </c:pt>
                <c:pt idx="10">
                  <c:v>0.60849757353669398</c:v>
                </c:pt>
                <c:pt idx="11">
                  <c:v>0.30424878676834699</c:v>
                </c:pt>
                <c:pt idx="12">
                  <c:v>0.15212493146808601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8DC5-3942-B8F3-2457FE8AC9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0958352"/>
        <c:axId val="500959008"/>
      </c:lineChart>
      <c:catAx>
        <c:axId val="5009583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Stride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00959008"/>
        <c:crossesAt val="1.0000000000000002E-2"/>
        <c:auto val="1"/>
        <c:lblAlgn val="ctr"/>
        <c:lblOffset val="100"/>
        <c:noMultiLvlLbl val="0"/>
      </c:catAx>
      <c:valAx>
        <c:axId val="500959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Sustained MRAM</a:t>
                </a:r>
                <a:r>
                  <a:rPr lang="en-US" sz="1600" baseline="0"/>
                  <a:t> </a:t>
                </a:r>
                <a:r>
                  <a:rPr lang="en-US" sz="1600"/>
                  <a:t>Bandwidth (MB/s)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00958352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53572187620957801"/>
          <c:y val="0.33076083333333334"/>
          <c:w val="0.42906961805555549"/>
          <c:h val="0.2316933333333333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500" b="1"/>
              <a:t>(b) Fine-grained Strided &amp; Random</a:t>
            </a:r>
            <a:r>
              <a:rPr lang="en-US" sz="1500"/>
              <a:t> (MRAM,</a:t>
            </a:r>
            <a:r>
              <a:rPr lang="en-US" sz="1500" baseline="0"/>
              <a:t> </a:t>
            </a:r>
            <a:r>
              <a:rPr lang="en-US" sz="1500"/>
              <a:t>1 DPU)</a:t>
            </a:r>
          </a:p>
        </c:rich>
      </c:tx>
      <c:layout>
        <c:manualLayout>
          <c:xMode val="edge"/>
          <c:yMode val="edge"/>
          <c:x val="0.2544284177672762"/>
          <c:y val="3.4400833333333332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6816596427500841"/>
          <c:y val="2.8707407407407407E-2"/>
          <c:w val="0.80720036677187845"/>
          <c:h val="0.75868111111111114"/>
        </c:manualLayout>
      </c:layout>
      <c:lineChart>
        <c:grouping val="standard"/>
        <c:varyColors val="0"/>
        <c:ser>
          <c:idx val="0"/>
          <c:order val="0"/>
          <c:tx>
            <c:strRef>
              <c:f>strided_output!$P$1:$P$2</c:f>
              <c:strCache>
                <c:ptCount val="2"/>
                <c:pt idx="0">
                  <c:v>Fine-grained DMA - </c:v>
                </c:pt>
                <c:pt idx="1">
                  <c:v>1 tasklet</c:v>
                </c:pt>
              </c:strCache>
            </c:strRef>
          </c:tx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x"/>
            <c:size val="14"/>
            <c:spPr>
              <a:noFill/>
              <a:ln w="25400">
                <a:solidFill>
                  <a:schemeClr val="accent1"/>
                </a:solidFill>
              </a:ln>
              <a:effectLst/>
            </c:spPr>
          </c:marker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strided_output!$P$3:$P$17</c:f>
              <c:numCache>
                <c:formatCode>General</c:formatCode>
                <c:ptCount val="15"/>
                <c:pt idx="0">
                  <c:v>34.959920697528297</c:v>
                </c:pt>
                <c:pt idx="1">
                  <c:v>34.9527413853653</c:v>
                </c:pt>
                <c:pt idx="2">
                  <c:v>35.004414876811403</c:v>
                </c:pt>
                <c:pt idx="3">
                  <c:v>34.954530735089598</c:v>
                </c:pt>
                <c:pt idx="4">
                  <c:v>34.960524310318497</c:v>
                </c:pt>
                <c:pt idx="5">
                  <c:v>34.962855700254302</c:v>
                </c:pt>
                <c:pt idx="6">
                  <c:v>34.980984534087703</c:v>
                </c:pt>
                <c:pt idx="7">
                  <c:v>34.9829184968277</c:v>
                </c:pt>
                <c:pt idx="8">
                  <c:v>34.954397567870203</c:v>
                </c:pt>
                <c:pt idx="9">
                  <c:v>34.965000853637697</c:v>
                </c:pt>
                <c:pt idx="10">
                  <c:v>34.914758889430097</c:v>
                </c:pt>
                <c:pt idx="11">
                  <c:v>34.873990464143198</c:v>
                </c:pt>
                <c:pt idx="12">
                  <c:v>34.850252819914402</c:v>
                </c:pt>
                <c:pt idx="14">
                  <c:v>14.742373563263399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294-F54B-B94A-F7E34F8F5259}"/>
            </c:ext>
          </c:extLst>
        </c:ser>
        <c:ser>
          <c:idx val="1"/>
          <c:order val="1"/>
          <c:tx>
            <c:strRef>
              <c:f>strided_output!$Q$1:$Q$2</c:f>
              <c:strCache>
                <c:ptCount val="2"/>
                <c:pt idx="0">
                  <c:v>Fine-grained DMA - </c:v>
                </c:pt>
                <c:pt idx="1">
                  <c:v>2 tasklets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diamond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strided_output!$Q$3:$Q$17</c:f>
              <c:numCache>
                <c:formatCode>General</c:formatCode>
                <c:ptCount val="15"/>
                <c:pt idx="0">
                  <c:v>65.556120461079004</c:v>
                </c:pt>
                <c:pt idx="1">
                  <c:v>65.549461050036996</c:v>
                </c:pt>
                <c:pt idx="2">
                  <c:v>65.553851718548302</c:v>
                </c:pt>
                <c:pt idx="3">
                  <c:v>65.552388097024206</c:v>
                </c:pt>
                <c:pt idx="4">
                  <c:v>65.574642199867696</c:v>
                </c:pt>
                <c:pt idx="5">
                  <c:v>65.566324425046503</c:v>
                </c:pt>
                <c:pt idx="6">
                  <c:v>65.564801680738299</c:v>
                </c:pt>
                <c:pt idx="7">
                  <c:v>65.5425542554255</c:v>
                </c:pt>
                <c:pt idx="8">
                  <c:v>65.531506410988897</c:v>
                </c:pt>
                <c:pt idx="9">
                  <c:v>65.491091822750107</c:v>
                </c:pt>
                <c:pt idx="10">
                  <c:v>65.377599416271394</c:v>
                </c:pt>
                <c:pt idx="11">
                  <c:v>65.104450499545806</c:v>
                </c:pt>
                <c:pt idx="12">
                  <c:v>64.927536231884005</c:v>
                </c:pt>
                <c:pt idx="14">
                  <c:v>28.9638661068259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294-F54B-B94A-F7E34F8F5259}"/>
            </c:ext>
          </c:extLst>
        </c:ser>
        <c:ser>
          <c:idx val="2"/>
          <c:order val="2"/>
          <c:tx>
            <c:strRef>
              <c:f>strided_output!$R$1:$R$2</c:f>
              <c:strCache>
                <c:ptCount val="2"/>
                <c:pt idx="0">
                  <c:v>Fine-grained DMA - </c:v>
                </c:pt>
                <c:pt idx="1">
                  <c:v>4 tasklets</c:v>
                </c:pt>
              </c:strCache>
            </c:strRef>
          </c:tx>
          <c:spPr>
            <a:ln w="25400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3"/>
                </a:solidFill>
              </a:ln>
              <a:effectLst/>
            </c:spPr>
          </c:marker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strided_output!$R$3:$R$17</c:f>
              <c:numCache>
                <c:formatCode>General</c:formatCode>
                <c:ptCount val="15"/>
                <c:pt idx="0">
                  <c:v>72.201326718186095</c:v>
                </c:pt>
                <c:pt idx="1">
                  <c:v>72.196266761091806</c:v>
                </c:pt>
                <c:pt idx="2">
                  <c:v>72.196799354756195</c:v>
                </c:pt>
                <c:pt idx="3">
                  <c:v>72.201770607908699</c:v>
                </c:pt>
                <c:pt idx="4">
                  <c:v>72.208163225152703</c:v>
                </c:pt>
                <c:pt idx="5">
                  <c:v>72.2435561784703</c:v>
                </c:pt>
                <c:pt idx="6">
                  <c:v>72.167695756479304</c:v>
                </c:pt>
                <c:pt idx="7">
                  <c:v>72.170534098953794</c:v>
                </c:pt>
                <c:pt idx="8">
                  <c:v>72.248960564444999</c:v>
                </c:pt>
                <c:pt idx="9">
                  <c:v>72.159863089545397</c:v>
                </c:pt>
                <c:pt idx="10">
                  <c:v>71.888476582088003</c:v>
                </c:pt>
                <c:pt idx="11">
                  <c:v>71.651339464214303</c:v>
                </c:pt>
                <c:pt idx="12">
                  <c:v>71.766119343211798</c:v>
                </c:pt>
                <c:pt idx="14">
                  <c:v>54.352364137037299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294-F54B-B94A-F7E34F8F5259}"/>
            </c:ext>
          </c:extLst>
        </c:ser>
        <c:ser>
          <c:idx val="3"/>
          <c:order val="3"/>
          <c:tx>
            <c:strRef>
              <c:f>strided_output!$S$1:$S$2</c:f>
              <c:strCache>
                <c:ptCount val="2"/>
                <c:pt idx="0">
                  <c:v>Fine-grained DMA - </c:v>
                </c:pt>
                <c:pt idx="1">
                  <c:v>8 tasklets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square"/>
            <c:size val="14"/>
            <c:spPr>
              <a:solidFill>
                <a:schemeClr val="accent4">
                  <a:alpha val="70000"/>
                </a:schemeClr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strided_output!$S$3:$S$17</c:f>
              <c:numCache>
                <c:formatCode>General</c:formatCode>
                <c:ptCount val="15"/>
                <c:pt idx="0">
                  <c:v>72.923129272820901</c:v>
                </c:pt>
                <c:pt idx="1">
                  <c:v>72.914798584922593</c:v>
                </c:pt>
                <c:pt idx="2">
                  <c:v>74.431380701162794</c:v>
                </c:pt>
                <c:pt idx="3">
                  <c:v>74.417608711080405</c:v>
                </c:pt>
                <c:pt idx="4">
                  <c:v>71.513786316958601</c:v>
                </c:pt>
                <c:pt idx="5">
                  <c:v>72.920792866112393</c:v>
                </c:pt>
                <c:pt idx="6">
                  <c:v>74.4090085194902</c:v>
                </c:pt>
                <c:pt idx="7">
                  <c:v>72.886036129073204</c:v>
                </c:pt>
                <c:pt idx="8">
                  <c:v>73.006900415043404</c:v>
                </c:pt>
                <c:pt idx="9">
                  <c:v>71.259568545581004</c:v>
                </c:pt>
                <c:pt idx="10">
                  <c:v>71.1111111111111</c:v>
                </c:pt>
                <c:pt idx="11">
                  <c:v>72.624113475177296</c:v>
                </c:pt>
                <c:pt idx="12">
                  <c:v>71.167593328038095</c:v>
                </c:pt>
                <c:pt idx="14">
                  <c:v>72.660376246582601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294-F54B-B94A-F7E34F8F5259}"/>
            </c:ext>
          </c:extLst>
        </c:ser>
        <c:ser>
          <c:idx val="4"/>
          <c:order val="4"/>
          <c:tx>
            <c:strRef>
              <c:f>strided_output!$T$1:$T$2</c:f>
              <c:strCache>
                <c:ptCount val="2"/>
                <c:pt idx="0">
                  <c:v>Fine-grained DMA - </c:v>
                </c:pt>
                <c:pt idx="1">
                  <c:v>16 tasklets</c:v>
                </c:pt>
              </c:strCache>
            </c:strRef>
          </c:tx>
          <c:spPr>
            <a:ln w="2540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6"/>
                </a:solidFill>
              </a:ln>
              <a:effectLst/>
            </c:spPr>
          </c:marker>
          <c:dLbls>
            <c:dLbl>
              <c:idx val="12"/>
              <c:layout>
                <c:manualLayout>
                  <c:x val="-1.119712225141507E-2"/>
                  <c:y val="-2.93980555555555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294-F54B-B94A-F7E34F8F5259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strided_output!$T$3:$T$17</c:f>
              <c:numCache>
                <c:formatCode>General</c:formatCode>
                <c:ptCount val="15"/>
                <c:pt idx="0">
                  <c:v>74.038438794358797</c:v>
                </c:pt>
                <c:pt idx="1">
                  <c:v>72.567606712968598</c:v>
                </c:pt>
                <c:pt idx="2">
                  <c:v>73.290384423364898</c:v>
                </c:pt>
                <c:pt idx="3">
                  <c:v>73.284164599110397</c:v>
                </c:pt>
                <c:pt idx="4">
                  <c:v>73.290384423364898</c:v>
                </c:pt>
                <c:pt idx="5">
                  <c:v>73.316299520749197</c:v>
                </c:pt>
                <c:pt idx="6">
                  <c:v>74.022702885864305</c:v>
                </c:pt>
                <c:pt idx="7">
                  <c:v>73.220490475392396</c:v>
                </c:pt>
                <c:pt idx="8">
                  <c:v>73.290560057258205</c:v>
                </c:pt>
                <c:pt idx="9">
                  <c:v>73.240012261162704</c:v>
                </c:pt>
                <c:pt idx="10">
                  <c:v>73.299928418038604</c:v>
                </c:pt>
                <c:pt idx="11">
                  <c:v>72.875152501016601</c:v>
                </c:pt>
                <c:pt idx="12">
                  <c:v>72.5799918995544</c:v>
                </c:pt>
                <c:pt idx="14">
                  <c:v>72.581509842093794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294-F54B-B94A-F7E34F8F52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0958352"/>
        <c:axId val="500959008"/>
      </c:lineChart>
      <c:catAx>
        <c:axId val="5009583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Stride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00959008"/>
        <c:crossesAt val="0"/>
        <c:auto val="1"/>
        <c:lblAlgn val="ctr"/>
        <c:lblOffset val="100"/>
        <c:noMultiLvlLbl val="0"/>
      </c:catAx>
      <c:valAx>
        <c:axId val="500959008"/>
        <c:scaling>
          <c:orientation val="minMax"/>
          <c:max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0" i="0" u="none" strike="noStrike" baseline="0">
                    <a:effectLst/>
                  </a:rPr>
                  <a:t>Sustained MRAM </a:t>
                </a:r>
                <a:r>
                  <a:rPr lang="en-US" sz="1600"/>
                  <a:t>Bandwidth (MB/s)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00958352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17310310169102996"/>
          <c:y val="0.54654333333333327"/>
          <c:w val="0.39886547583361259"/>
          <c:h val="0.22757749999999999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(a) Coarse-grained </a:t>
            </a:r>
            <a:r>
              <a:rPr lang="en-US" b="1" dirty="0" err="1"/>
              <a:t>Strided</a:t>
            </a:r>
            <a:r>
              <a:rPr lang="en-US" dirty="0"/>
              <a:t> (MRAM, 1 DPU)</a:t>
            </a:r>
          </a:p>
        </c:rich>
      </c:tx>
      <c:layout>
        <c:manualLayout>
          <c:xMode val="edge"/>
          <c:yMode val="edge"/>
          <c:x val="0.3635976516166583"/>
          <c:y val="2.9344878490179443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6088057021852925"/>
          <c:y val="2.8707407407407407E-2"/>
          <c:w val="0.81454082206786893"/>
          <c:h val="0.78348116594263162"/>
        </c:manualLayout>
      </c:layout>
      <c:lineChart>
        <c:grouping val="standard"/>
        <c:varyColors val="0"/>
        <c:ser>
          <c:idx val="0"/>
          <c:order val="0"/>
          <c:tx>
            <c:strRef>
              <c:f>strided_output!$K$1:$K$2</c:f>
              <c:strCache>
                <c:ptCount val="2"/>
                <c:pt idx="0">
                  <c:v>Coarse-grained DMA - </c:v>
                </c:pt>
                <c:pt idx="1">
                  <c:v>1 tasklet</c:v>
                </c:pt>
              </c:strCache>
            </c:strRef>
          </c:tx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x"/>
            <c:size val="14"/>
            <c:spPr>
              <a:noFill/>
              <a:ln w="25400">
                <a:solidFill>
                  <a:schemeClr val="accent1"/>
                </a:solidFill>
              </a:ln>
              <a:effectLst/>
            </c:spPr>
          </c:marker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strided_output!$K$3:$K$15</c:f>
              <c:numCache>
                <c:formatCode>General</c:formatCode>
                <c:ptCount val="13"/>
                <c:pt idx="0">
                  <c:v>104.44107903005801</c:v>
                </c:pt>
                <c:pt idx="1">
                  <c:v>88.682359858721</c:v>
                </c:pt>
                <c:pt idx="2">
                  <c:v>68.067671706290199</c:v>
                </c:pt>
                <c:pt idx="3">
                  <c:v>46.516743419662802</c:v>
                </c:pt>
                <c:pt idx="4">
                  <c:v>28.472617529849501</c:v>
                </c:pt>
                <c:pt idx="5">
                  <c:v>16.030797634266399</c:v>
                </c:pt>
                <c:pt idx="6">
                  <c:v>8.5606160506574707</c:v>
                </c:pt>
                <c:pt idx="7">
                  <c:v>4.4253031379723904</c:v>
                </c:pt>
                <c:pt idx="8">
                  <c:v>2.2599956647683599</c:v>
                </c:pt>
                <c:pt idx="9">
                  <c:v>1.14206808646237</c:v>
                </c:pt>
                <c:pt idx="10">
                  <c:v>0.57485414118732003</c:v>
                </c:pt>
                <c:pt idx="11">
                  <c:v>0.28774725771002402</c:v>
                </c:pt>
                <c:pt idx="12">
                  <c:v>0.14390299396389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D68-0443-B1B3-C93F65ADD4E1}"/>
            </c:ext>
          </c:extLst>
        </c:ser>
        <c:ser>
          <c:idx val="1"/>
          <c:order val="1"/>
          <c:tx>
            <c:strRef>
              <c:f>strided_output!$L$1:$L$2</c:f>
              <c:strCache>
                <c:ptCount val="2"/>
                <c:pt idx="0">
                  <c:v>Coarse-grained DMA - </c:v>
                </c:pt>
                <c:pt idx="1">
                  <c:v>2 tasklets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diamond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strided_output!$L$3:$L$15</c:f>
              <c:numCache>
                <c:formatCode>General</c:formatCode>
                <c:ptCount val="13"/>
                <c:pt idx="0">
                  <c:v>208.82000851113199</c:v>
                </c:pt>
                <c:pt idx="1">
                  <c:v>177.26049209294399</c:v>
                </c:pt>
                <c:pt idx="2">
                  <c:v>136.03526275633899</c:v>
                </c:pt>
                <c:pt idx="3">
                  <c:v>76.711174282011598</c:v>
                </c:pt>
                <c:pt idx="4">
                  <c:v>38.8606845239145</c:v>
                </c:pt>
                <c:pt idx="5">
                  <c:v>19.4646932158503</c:v>
                </c:pt>
                <c:pt idx="6">
                  <c:v>9.73623668237191</c:v>
                </c:pt>
                <c:pt idx="7">
                  <c:v>4.86755016074782</c:v>
                </c:pt>
                <c:pt idx="8">
                  <c:v>2.4336115433583201</c:v>
                </c:pt>
                <c:pt idx="9">
                  <c:v>1.21668098829869</c:v>
                </c:pt>
                <c:pt idx="10">
                  <c:v>0.60834909913892099</c:v>
                </c:pt>
                <c:pt idx="11">
                  <c:v>0.30422834102604901</c:v>
                </c:pt>
                <c:pt idx="12">
                  <c:v>0.152087812606088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D68-0443-B1B3-C93F65ADD4E1}"/>
            </c:ext>
          </c:extLst>
        </c:ser>
        <c:ser>
          <c:idx val="2"/>
          <c:order val="2"/>
          <c:tx>
            <c:strRef>
              <c:f>strided_output!$M$1:$M$2</c:f>
              <c:strCache>
                <c:ptCount val="2"/>
                <c:pt idx="0">
                  <c:v>Coarse-grained DMA - </c:v>
                </c:pt>
                <c:pt idx="1">
                  <c:v>4 tasklets</c:v>
                </c:pt>
              </c:strCache>
            </c:strRef>
          </c:tx>
          <c:spPr>
            <a:ln w="25400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3"/>
                </a:solidFill>
              </a:ln>
              <a:effectLst/>
            </c:spPr>
          </c:marker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strided_output!$M$3:$M$15</c:f>
              <c:numCache>
                <c:formatCode>General</c:formatCode>
                <c:ptCount val="13"/>
                <c:pt idx="0">
                  <c:v>417.28831995755098</c:v>
                </c:pt>
                <c:pt idx="1">
                  <c:v>307.40477927190602</c:v>
                </c:pt>
                <c:pt idx="2">
                  <c:v>155.543205080208</c:v>
                </c:pt>
                <c:pt idx="3">
                  <c:v>77.840882899825303</c:v>
                </c:pt>
                <c:pt idx="4">
                  <c:v>38.970310486896601</c:v>
                </c:pt>
                <c:pt idx="5">
                  <c:v>19.4812248523432</c:v>
                </c:pt>
                <c:pt idx="6">
                  <c:v>9.7413708287472698</c:v>
                </c:pt>
                <c:pt idx="7">
                  <c:v>4.8704613337485601</c:v>
                </c:pt>
                <c:pt idx="8">
                  <c:v>2.4348687609247901</c:v>
                </c:pt>
                <c:pt idx="9">
                  <c:v>1.2175205418374</c:v>
                </c:pt>
                <c:pt idx="10">
                  <c:v>0.60878827663572499</c:v>
                </c:pt>
                <c:pt idx="11">
                  <c:v>0.30441029706334</c:v>
                </c:pt>
                <c:pt idx="12">
                  <c:v>0.15219599197403899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D68-0443-B1B3-C93F65ADD4E1}"/>
            </c:ext>
          </c:extLst>
        </c:ser>
        <c:ser>
          <c:idx val="3"/>
          <c:order val="3"/>
          <c:tx>
            <c:strRef>
              <c:f>strided_output!$N$1:$N$2</c:f>
              <c:strCache>
                <c:ptCount val="2"/>
                <c:pt idx="0">
                  <c:v>Coarse-grained DMA - </c:v>
                </c:pt>
                <c:pt idx="1">
                  <c:v>8 tasklets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square"/>
            <c:size val="14"/>
            <c:spPr>
              <a:solidFill>
                <a:schemeClr val="accent4">
                  <a:alpha val="70000"/>
                </a:schemeClr>
              </a:solidFill>
              <a:ln w="25400">
                <a:solidFill>
                  <a:schemeClr val="accent4"/>
                </a:solidFill>
              </a:ln>
              <a:effectLst/>
            </c:spPr>
          </c:marker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strided_output!$N$3:$N$15</c:f>
              <c:numCache>
                <c:formatCode>General</c:formatCode>
                <c:ptCount val="13"/>
                <c:pt idx="0">
                  <c:v>622.58400924541695</c:v>
                </c:pt>
                <c:pt idx="1">
                  <c:v>311.09849643446199</c:v>
                </c:pt>
                <c:pt idx="2">
                  <c:v>155.57122721990001</c:v>
                </c:pt>
                <c:pt idx="3">
                  <c:v>77.886311947113896</c:v>
                </c:pt>
                <c:pt idx="4">
                  <c:v>38.9394372373986</c:v>
                </c:pt>
                <c:pt idx="5">
                  <c:v>19.476055700215099</c:v>
                </c:pt>
                <c:pt idx="6">
                  <c:v>9.7361678044639302</c:v>
                </c:pt>
                <c:pt idx="7">
                  <c:v>4.8683077641432302</c:v>
                </c:pt>
                <c:pt idx="8">
                  <c:v>2.4343002688552402</c:v>
                </c:pt>
                <c:pt idx="9">
                  <c:v>1.21704680513894</c:v>
                </c:pt>
                <c:pt idx="10">
                  <c:v>0.60855999745301304</c:v>
                </c:pt>
                <c:pt idx="11">
                  <c:v>0.30428538074585498</c:v>
                </c:pt>
                <c:pt idx="12">
                  <c:v>0.15212869816206101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D68-0443-B1B3-C93F65ADD4E1}"/>
            </c:ext>
          </c:extLst>
        </c:ser>
        <c:ser>
          <c:idx val="4"/>
          <c:order val="4"/>
          <c:tx>
            <c:strRef>
              <c:f>strided_output!$O$1:$O$2</c:f>
              <c:strCache>
                <c:ptCount val="2"/>
                <c:pt idx="0">
                  <c:v>Coarse-grained DMA - </c:v>
                </c:pt>
                <c:pt idx="1">
                  <c:v>16 tasklets</c:v>
                </c:pt>
              </c:strCache>
            </c:strRef>
          </c:tx>
          <c:spPr>
            <a:ln w="2540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6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37981632006756E-3"/>
                  <c:y val="-8.8194444444444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D68-0443-B1B3-C93F65ADD4E1}"/>
                </c:ext>
              </c:extLst>
            </c:dLbl>
            <c:dLbl>
              <c:idx val="3"/>
              <c:layout>
                <c:manualLayout>
                  <c:x val="-9.9212600885674671E-3"/>
                  <c:y val="-3.82175925925925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D68-0443-B1B3-C93F65ADD4E1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strided_output!$O$3:$O$15</c:f>
              <c:numCache>
                <c:formatCode>General</c:formatCode>
                <c:ptCount val="13"/>
                <c:pt idx="0">
                  <c:v>622.35745829417704</c:v>
                </c:pt>
                <c:pt idx="1">
                  <c:v>311.18092788604201</c:v>
                </c:pt>
                <c:pt idx="2">
                  <c:v>155.66855890565901</c:v>
                </c:pt>
                <c:pt idx="3">
                  <c:v>77.864829790770102</c:v>
                </c:pt>
                <c:pt idx="4">
                  <c:v>38.948666518089297</c:v>
                </c:pt>
                <c:pt idx="5">
                  <c:v>19.476400225012402</c:v>
                </c:pt>
                <c:pt idx="6">
                  <c:v>9.7364088814055698</c:v>
                </c:pt>
                <c:pt idx="7">
                  <c:v>4.8671542346267502</c:v>
                </c:pt>
                <c:pt idx="8">
                  <c:v>2.43396446648438</c:v>
                </c:pt>
                <c:pt idx="9">
                  <c:v>1.21696501522691</c:v>
                </c:pt>
                <c:pt idx="10">
                  <c:v>0.60849757353669398</c:v>
                </c:pt>
                <c:pt idx="11">
                  <c:v>0.30424878676834699</c:v>
                </c:pt>
                <c:pt idx="12">
                  <c:v>0.15212493146808601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BD68-0443-B1B3-C93F65ADD4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0958352"/>
        <c:axId val="500959008"/>
      </c:lineChart>
      <c:catAx>
        <c:axId val="5009583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Stride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00959008"/>
        <c:crossesAt val="1.0000000000000002E-2"/>
        <c:auto val="1"/>
        <c:lblAlgn val="ctr"/>
        <c:lblOffset val="100"/>
        <c:noMultiLvlLbl val="0"/>
      </c:catAx>
      <c:valAx>
        <c:axId val="500959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Sustained MRAM Bandwidth (MB/s)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00958352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46214271373445942"/>
          <c:y val="0.35756915624942837"/>
          <c:w val="0.48283891709819959"/>
          <c:h val="0.2495655086328333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(b) Fine-grained </a:t>
            </a:r>
            <a:r>
              <a:rPr lang="en-US" b="1" dirty="0" err="1"/>
              <a:t>Strided</a:t>
            </a:r>
            <a:r>
              <a:rPr lang="en-US" b="1" dirty="0"/>
              <a:t> &amp; Random</a:t>
            </a:r>
            <a:r>
              <a:rPr lang="en-US" dirty="0"/>
              <a:t> (MRAM, 1 DPU)</a:t>
            </a:r>
          </a:p>
        </c:rich>
      </c:tx>
      <c:layout>
        <c:manualLayout>
          <c:xMode val="edge"/>
          <c:yMode val="edge"/>
          <c:x val="0.23741060054635735"/>
          <c:y val="2.9932761141625186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4472147927397727"/>
          <c:y val="2.8707407407407407E-2"/>
          <c:w val="0.83064464978997932"/>
          <c:h val="0.77938111542201605"/>
        </c:manualLayout>
      </c:layout>
      <c:lineChart>
        <c:grouping val="standard"/>
        <c:varyColors val="0"/>
        <c:ser>
          <c:idx val="0"/>
          <c:order val="0"/>
          <c:tx>
            <c:strRef>
              <c:f>strided_output!$P$1:$P$2</c:f>
              <c:strCache>
                <c:ptCount val="2"/>
                <c:pt idx="0">
                  <c:v>Fine-grained DMA - </c:v>
                </c:pt>
                <c:pt idx="1">
                  <c:v>1 tasklet</c:v>
                </c:pt>
              </c:strCache>
            </c:strRef>
          </c:tx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x"/>
            <c:size val="14"/>
            <c:spPr>
              <a:noFill/>
              <a:ln w="25400">
                <a:solidFill>
                  <a:schemeClr val="accent1"/>
                </a:solidFill>
              </a:ln>
              <a:effectLst/>
            </c:spPr>
          </c:marker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strided_output!$P$3:$P$17</c:f>
              <c:numCache>
                <c:formatCode>General</c:formatCode>
                <c:ptCount val="15"/>
                <c:pt idx="0">
                  <c:v>34.959920697528297</c:v>
                </c:pt>
                <c:pt idx="1">
                  <c:v>34.9527413853653</c:v>
                </c:pt>
                <c:pt idx="2">
                  <c:v>35.004414876811403</c:v>
                </c:pt>
                <c:pt idx="3">
                  <c:v>34.954530735089598</c:v>
                </c:pt>
                <c:pt idx="4">
                  <c:v>34.960524310318497</c:v>
                </c:pt>
                <c:pt idx="5">
                  <c:v>34.962855700254302</c:v>
                </c:pt>
                <c:pt idx="6">
                  <c:v>34.980984534087703</c:v>
                </c:pt>
                <c:pt idx="7">
                  <c:v>34.9829184968277</c:v>
                </c:pt>
                <c:pt idx="8">
                  <c:v>34.954397567870203</c:v>
                </c:pt>
                <c:pt idx="9">
                  <c:v>34.965000853637697</c:v>
                </c:pt>
                <c:pt idx="10">
                  <c:v>34.914758889430097</c:v>
                </c:pt>
                <c:pt idx="11">
                  <c:v>34.873990464143198</c:v>
                </c:pt>
                <c:pt idx="12">
                  <c:v>34.850252819914402</c:v>
                </c:pt>
                <c:pt idx="14">
                  <c:v>14.742373563263399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13C-8944-BC08-4A118738BC9A}"/>
            </c:ext>
          </c:extLst>
        </c:ser>
        <c:ser>
          <c:idx val="1"/>
          <c:order val="1"/>
          <c:tx>
            <c:strRef>
              <c:f>strided_output!$Q$1:$Q$2</c:f>
              <c:strCache>
                <c:ptCount val="2"/>
                <c:pt idx="0">
                  <c:v>Fine-grained DMA - </c:v>
                </c:pt>
                <c:pt idx="1">
                  <c:v>2 tasklets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diamond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strided_output!$Q$3:$Q$17</c:f>
              <c:numCache>
                <c:formatCode>General</c:formatCode>
                <c:ptCount val="15"/>
                <c:pt idx="0">
                  <c:v>65.556120461079004</c:v>
                </c:pt>
                <c:pt idx="1">
                  <c:v>65.549461050036996</c:v>
                </c:pt>
                <c:pt idx="2">
                  <c:v>65.553851718548302</c:v>
                </c:pt>
                <c:pt idx="3">
                  <c:v>65.552388097024206</c:v>
                </c:pt>
                <c:pt idx="4">
                  <c:v>65.574642199867696</c:v>
                </c:pt>
                <c:pt idx="5">
                  <c:v>65.566324425046503</c:v>
                </c:pt>
                <c:pt idx="6">
                  <c:v>65.564801680738299</c:v>
                </c:pt>
                <c:pt idx="7">
                  <c:v>65.5425542554255</c:v>
                </c:pt>
                <c:pt idx="8">
                  <c:v>65.531506410988897</c:v>
                </c:pt>
                <c:pt idx="9">
                  <c:v>65.491091822750107</c:v>
                </c:pt>
                <c:pt idx="10">
                  <c:v>65.377599416271394</c:v>
                </c:pt>
                <c:pt idx="11">
                  <c:v>65.104450499545806</c:v>
                </c:pt>
                <c:pt idx="12">
                  <c:v>64.927536231884005</c:v>
                </c:pt>
                <c:pt idx="14">
                  <c:v>28.9638661068259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13C-8944-BC08-4A118738BC9A}"/>
            </c:ext>
          </c:extLst>
        </c:ser>
        <c:ser>
          <c:idx val="2"/>
          <c:order val="2"/>
          <c:tx>
            <c:strRef>
              <c:f>strided_output!$R$1:$R$2</c:f>
              <c:strCache>
                <c:ptCount val="2"/>
                <c:pt idx="0">
                  <c:v>Fine-grained DMA - </c:v>
                </c:pt>
                <c:pt idx="1">
                  <c:v>4 tasklets</c:v>
                </c:pt>
              </c:strCache>
            </c:strRef>
          </c:tx>
          <c:spPr>
            <a:ln w="25400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3"/>
                </a:solidFill>
              </a:ln>
              <a:effectLst/>
            </c:spPr>
          </c:marker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strided_output!$R$3:$R$17</c:f>
              <c:numCache>
                <c:formatCode>General</c:formatCode>
                <c:ptCount val="15"/>
                <c:pt idx="0">
                  <c:v>72.201326718186095</c:v>
                </c:pt>
                <c:pt idx="1">
                  <c:v>72.196266761091806</c:v>
                </c:pt>
                <c:pt idx="2">
                  <c:v>72.196799354756195</c:v>
                </c:pt>
                <c:pt idx="3">
                  <c:v>72.201770607908699</c:v>
                </c:pt>
                <c:pt idx="4">
                  <c:v>72.208163225152703</c:v>
                </c:pt>
                <c:pt idx="5">
                  <c:v>72.2435561784703</c:v>
                </c:pt>
                <c:pt idx="6">
                  <c:v>72.167695756479304</c:v>
                </c:pt>
                <c:pt idx="7">
                  <c:v>72.170534098953794</c:v>
                </c:pt>
                <c:pt idx="8">
                  <c:v>72.248960564444999</c:v>
                </c:pt>
                <c:pt idx="9">
                  <c:v>72.159863089545397</c:v>
                </c:pt>
                <c:pt idx="10">
                  <c:v>71.888476582088003</c:v>
                </c:pt>
                <c:pt idx="11">
                  <c:v>71.651339464214303</c:v>
                </c:pt>
                <c:pt idx="12">
                  <c:v>71.766119343211798</c:v>
                </c:pt>
                <c:pt idx="14">
                  <c:v>54.352364137037299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13C-8944-BC08-4A118738BC9A}"/>
            </c:ext>
          </c:extLst>
        </c:ser>
        <c:ser>
          <c:idx val="3"/>
          <c:order val="3"/>
          <c:tx>
            <c:strRef>
              <c:f>strided_output!$S$1:$S$2</c:f>
              <c:strCache>
                <c:ptCount val="2"/>
                <c:pt idx="0">
                  <c:v>Fine-grained DMA - </c:v>
                </c:pt>
                <c:pt idx="1">
                  <c:v>8 tasklets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square"/>
            <c:size val="14"/>
            <c:spPr>
              <a:solidFill>
                <a:schemeClr val="accent4">
                  <a:alpha val="70000"/>
                </a:schemeClr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strided_output!$S$3:$S$17</c:f>
              <c:numCache>
                <c:formatCode>General</c:formatCode>
                <c:ptCount val="15"/>
                <c:pt idx="0">
                  <c:v>72.923129272820901</c:v>
                </c:pt>
                <c:pt idx="1">
                  <c:v>72.914798584922593</c:v>
                </c:pt>
                <c:pt idx="2">
                  <c:v>74.431380701162794</c:v>
                </c:pt>
                <c:pt idx="3">
                  <c:v>74.417608711080405</c:v>
                </c:pt>
                <c:pt idx="4">
                  <c:v>71.513786316958601</c:v>
                </c:pt>
                <c:pt idx="5">
                  <c:v>72.920792866112393</c:v>
                </c:pt>
                <c:pt idx="6">
                  <c:v>74.4090085194902</c:v>
                </c:pt>
                <c:pt idx="7">
                  <c:v>72.886036129073204</c:v>
                </c:pt>
                <c:pt idx="8">
                  <c:v>73.006900415043404</c:v>
                </c:pt>
                <c:pt idx="9">
                  <c:v>71.259568545581004</c:v>
                </c:pt>
                <c:pt idx="10">
                  <c:v>71.1111111111111</c:v>
                </c:pt>
                <c:pt idx="11">
                  <c:v>72.624113475177296</c:v>
                </c:pt>
                <c:pt idx="12">
                  <c:v>71.167593328038095</c:v>
                </c:pt>
                <c:pt idx="14">
                  <c:v>72.660376246582601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13C-8944-BC08-4A118738BC9A}"/>
            </c:ext>
          </c:extLst>
        </c:ser>
        <c:ser>
          <c:idx val="4"/>
          <c:order val="4"/>
          <c:tx>
            <c:strRef>
              <c:f>strided_output!$T$1:$T$2</c:f>
              <c:strCache>
                <c:ptCount val="2"/>
                <c:pt idx="0">
                  <c:v>Fine-grained DMA - </c:v>
                </c:pt>
                <c:pt idx="1">
                  <c:v>16 tasklets</c:v>
                </c:pt>
              </c:strCache>
            </c:strRef>
          </c:tx>
          <c:spPr>
            <a:ln w="2540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6"/>
                </a:solidFill>
              </a:ln>
              <a:effectLst/>
            </c:spPr>
          </c:marker>
          <c:dLbls>
            <c:dLbl>
              <c:idx val="12"/>
              <c:layout>
                <c:manualLayout>
                  <c:x val="-1.6869764001522434E-2"/>
                  <c:y val="-2.9398002535881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13C-8944-BC08-4A118738BC9A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strided_output!$T$3:$T$17</c:f>
              <c:numCache>
                <c:formatCode>General</c:formatCode>
                <c:ptCount val="15"/>
                <c:pt idx="0">
                  <c:v>74.038438794358797</c:v>
                </c:pt>
                <c:pt idx="1">
                  <c:v>72.567606712968598</c:v>
                </c:pt>
                <c:pt idx="2">
                  <c:v>73.290384423364898</c:v>
                </c:pt>
                <c:pt idx="3">
                  <c:v>73.284164599110397</c:v>
                </c:pt>
                <c:pt idx="4">
                  <c:v>73.290384423364898</c:v>
                </c:pt>
                <c:pt idx="5">
                  <c:v>73.316299520749197</c:v>
                </c:pt>
                <c:pt idx="6">
                  <c:v>74.022702885864305</c:v>
                </c:pt>
                <c:pt idx="7">
                  <c:v>73.220490475392396</c:v>
                </c:pt>
                <c:pt idx="8">
                  <c:v>73.290560057258205</c:v>
                </c:pt>
                <c:pt idx="9">
                  <c:v>73.240012261162704</c:v>
                </c:pt>
                <c:pt idx="10">
                  <c:v>73.299928418038604</c:v>
                </c:pt>
                <c:pt idx="11">
                  <c:v>72.875152501016601</c:v>
                </c:pt>
                <c:pt idx="12">
                  <c:v>72.5799918995544</c:v>
                </c:pt>
                <c:pt idx="14">
                  <c:v>72.581509842093794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13C-8944-BC08-4A118738BC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0958352"/>
        <c:axId val="500959008"/>
      </c:lineChart>
      <c:catAx>
        <c:axId val="5009583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Stride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00959008"/>
        <c:crossesAt val="0"/>
        <c:auto val="1"/>
        <c:lblAlgn val="ctr"/>
        <c:lblOffset val="100"/>
        <c:noMultiLvlLbl val="0"/>
      </c:catAx>
      <c:valAx>
        <c:axId val="500959008"/>
        <c:scaling>
          <c:orientation val="minMax"/>
          <c:max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Sustained MRAM Bandwidth (MB/s)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00958352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17429677491973478"/>
          <c:y val="0.55219208810570208"/>
          <c:w val="0.44991888613149378"/>
          <c:h val="0.24544962644296869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CH"/>
    </a:p>
  </c:txPr>
  <c:externalData r:id="rId3">
    <c:autoUpdate val="0"/>
  </c:externalData>
  <c:userShapes r:id="rId4"/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500" b="1"/>
              <a:t>(a)</a:t>
            </a:r>
            <a:r>
              <a:rPr lang="en-US" sz="1500" b="1" baseline="0"/>
              <a:t> </a:t>
            </a:r>
            <a:r>
              <a:rPr lang="en-US" sz="1500" b="1"/>
              <a:t>Coarse-grained</a:t>
            </a:r>
            <a:r>
              <a:rPr lang="en-US" sz="1500" b="1" baseline="0"/>
              <a:t> Strided</a:t>
            </a:r>
            <a:r>
              <a:rPr lang="en-US" sz="1500" baseline="0"/>
              <a:t> (MRAM, </a:t>
            </a:r>
            <a:r>
              <a:rPr lang="en-US" sz="1500"/>
              <a:t>1 DPU)</a:t>
            </a:r>
          </a:p>
        </c:rich>
      </c:tx>
      <c:layout>
        <c:manualLayout>
          <c:xMode val="edge"/>
          <c:yMode val="edge"/>
          <c:x val="0.37774745768675888"/>
          <c:y val="3.3812777777777782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8144252084872797"/>
          <c:y val="2.8707407407407407E-2"/>
          <c:w val="0.79397885217636088"/>
          <c:h val="0.75925333333333334"/>
        </c:manualLayout>
      </c:layout>
      <c:lineChart>
        <c:grouping val="standard"/>
        <c:varyColors val="0"/>
        <c:ser>
          <c:idx val="0"/>
          <c:order val="0"/>
          <c:tx>
            <c:strRef>
              <c:f>strided_output!$K$1:$K$2</c:f>
              <c:strCache>
                <c:ptCount val="2"/>
                <c:pt idx="0">
                  <c:v>Coarse-grained DMA - </c:v>
                </c:pt>
                <c:pt idx="1">
                  <c:v>1 tasklet</c:v>
                </c:pt>
              </c:strCache>
            </c:strRef>
          </c:tx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x"/>
            <c:size val="14"/>
            <c:spPr>
              <a:noFill/>
              <a:ln w="25400">
                <a:solidFill>
                  <a:schemeClr val="accent1"/>
                </a:solidFill>
              </a:ln>
              <a:effectLst/>
            </c:spPr>
          </c:marker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strided_output!$K$3:$K$15</c:f>
              <c:numCache>
                <c:formatCode>General</c:formatCode>
                <c:ptCount val="13"/>
                <c:pt idx="0">
                  <c:v>104.44107903005801</c:v>
                </c:pt>
                <c:pt idx="1">
                  <c:v>88.682359858721</c:v>
                </c:pt>
                <c:pt idx="2">
                  <c:v>68.067671706290199</c:v>
                </c:pt>
                <c:pt idx="3">
                  <c:v>46.516743419662802</c:v>
                </c:pt>
                <c:pt idx="4">
                  <c:v>28.472617529849501</c:v>
                </c:pt>
                <c:pt idx="5">
                  <c:v>16.030797634266399</c:v>
                </c:pt>
                <c:pt idx="6">
                  <c:v>8.5606160506574707</c:v>
                </c:pt>
                <c:pt idx="7">
                  <c:v>4.4253031379723904</c:v>
                </c:pt>
                <c:pt idx="8">
                  <c:v>2.2599956647683599</c:v>
                </c:pt>
                <c:pt idx="9">
                  <c:v>1.14206808646237</c:v>
                </c:pt>
                <c:pt idx="10">
                  <c:v>0.57485414118732003</c:v>
                </c:pt>
                <c:pt idx="11">
                  <c:v>0.28774725771002402</c:v>
                </c:pt>
                <c:pt idx="12">
                  <c:v>0.14390299396389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DC5-3942-B8F3-2457FE8AC93C}"/>
            </c:ext>
          </c:extLst>
        </c:ser>
        <c:ser>
          <c:idx val="1"/>
          <c:order val="1"/>
          <c:tx>
            <c:strRef>
              <c:f>strided_output!$L$1:$L$2</c:f>
              <c:strCache>
                <c:ptCount val="2"/>
                <c:pt idx="0">
                  <c:v>Coarse-grained DMA - </c:v>
                </c:pt>
                <c:pt idx="1">
                  <c:v>2 tasklets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diamond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strided_output!$L$3:$L$15</c:f>
              <c:numCache>
                <c:formatCode>General</c:formatCode>
                <c:ptCount val="13"/>
                <c:pt idx="0">
                  <c:v>208.82000851113199</c:v>
                </c:pt>
                <c:pt idx="1">
                  <c:v>177.26049209294399</c:v>
                </c:pt>
                <c:pt idx="2">
                  <c:v>136.03526275633899</c:v>
                </c:pt>
                <c:pt idx="3">
                  <c:v>76.711174282011598</c:v>
                </c:pt>
                <c:pt idx="4">
                  <c:v>38.8606845239145</c:v>
                </c:pt>
                <c:pt idx="5">
                  <c:v>19.4646932158503</c:v>
                </c:pt>
                <c:pt idx="6">
                  <c:v>9.73623668237191</c:v>
                </c:pt>
                <c:pt idx="7">
                  <c:v>4.86755016074782</c:v>
                </c:pt>
                <c:pt idx="8">
                  <c:v>2.4336115433583201</c:v>
                </c:pt>
                <c:pt idx="9">
                  <c:v>1.21668098829869</c:v>
                </c:pt>
                <c:pt idx="10">
                  <c:v>0.60834909913892099</c:v>
                </c:pt>
                <c:pt idx="11">
                  <c:v>0.30422834102604901</c:v>
                </c:pt>
                <c:pt idx="12">
                  <c:v>0.152087812606088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DC5-3942-B8F3-2457FE8AC93C}"/>
            </c:ext>
          </c:extLst>
        </c:ser>
        <c:ser>
          <c:idx val="2"/>
          <c:order val="2"/>
          <c:tx>
            <c:strRef>
              <c:f>strided_output!$M$1:$M$2</c:f>
              <c:strCache>
                <c:ptCount val="2"/>
                <c:pt idx="0">
                  <c:v>Coarse-grained DMA - </c:v>
                </c:pt>
                <c:pt idx="1">
                  <c:v>4 tasklets</c:v>
                </c:pt>
              </c:strCache>
            </c:strRef>
          </c:tx>
          <c:spPr>
            <a:ln w="25400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3"/>
                </a:solidFill>
              </a:ln>
              <a:effectLst/>
            </c:spPr>
          </c:marker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strided_output!$M$3:$M$15</c:f>
              <c:numCache>
                <c:formatCode>General</c:formatCode>
                <c:ptCount val="13"/>
                <c:pt idx="0">
                  <c:v>417.28831995755098</c:v>
                </c:pt>
                <c:pt idx="1">
                  <c:v>307.40477927190602</c:v>
                </c:pt>
                <c:pt idx="2">
                  <c:v>155.543205080208</c:v>
                </c:pt>
                <c:pt idx="3">
                  <c:v>77.840882899825303</c:v>
                </c:pt>
                <c:pt idx="4">
                  <c:v>38.970310486896601</c:v>
                </c:pt>
                <c:pt idx="5">
                  <c:v>19.4812248523432</c:v>
                </c:pt>
                <c:pt idx="6">
                  <c:v>9.7413708287472698</c:v>
                </c:pt>
                <c:pt idx="7">
                  <c:v>4.8704613337485601</c:v>
                </c:pt>
                <c:pt idx="8">
                  <c:v>2.4348687609247901</c:v>
                </c:pt>
                <c:pt idx="9">
                  <c:v>1.2175205418374</c:v>
                </c:pt>
                <c:pt idx="10">
                  <c:v>0.60878827663572499</c:v>
                </c:pt>
                <c:pt idx="11">
                  <c:v>0.30441029706334</c:v>
                </c:pt>
                <c:pt idx="12">
                  <c:v>0.15219599197403899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DC5-3942-B8F3-2457FE8AC93C}"/>
            </c:ext>
          </c:extLst>
        </c:ser>
        <c:ser>
          <c:idx val="3"/>
          <c:order val="3"/>
          <c:tx>
            <c:strRef>
              <c:f>strided_output!$N$1:$N$2</c:f>
              <c:strCache>
                <c:ptCount val="2"/>
                <c:pt idx="0">
                  <c:v>Coarse-grained DMA - </c:v>
                </c:pt>
                <c:pt idx="1">
                  <c:v>8 tasklets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square"/>
            <c:size val="14"/>
            <c:spPr>
              <a:solidFill>
                <a:schemeClr val="accent4">
                  <a:alpha val="70000"/>
                </a:schemeClr>
              </a:solidFill>
              <a:ln w="25400">
                <a:solidFill>
                  <a:schemeClr val="accent4"/>
                </a:solidFill>
              </a:ln>
              <a:effectLst/>
            </c:spPr>
          </c:marker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strided_output!$N$3:$N$15</c:f>
              <c:numCache>
                <c:formatCode>General</c:formatCode>
                <c:ptCount val="13"/>
                <c:pt idx="0">
                  <c:v>622.58400924541695</c:v>
                </c:pt>
                <c:pt idx="1">
                  <c:v>311.09849643446199</c:v>
                </c:pt>
                <c:pt idx="2">
                  <c:v>155.57122721990001</c:v>
                </c:pt>
                <c:pt idx="3">
                  <c:v>77.886311947113896</c:v>
                </c:pt>
                <c:pt idx="4">
                  <c:v>38.9394372373986</c:v>
                </c:pt>
                <c:pt idx="5">
                  <c:v>19.476055700215099</c:v>
                </c:pt>
                <c:pt idx="6">
                  <c:v>9.7361678044639302</c:v>
                </c:pt>
                <c:pt idx="7">
                  <c:v>4.8683077641432302</c:v>
                </c:pt>
                <c:pt idx="8">
                  <c:v>2.4343002688552402</c:v>
                </c:pt>
                <c:pt idx="9">
                  <c:v>1.21704680513894</c:v>
                </c:pt>
                <c:pt idx="10">
                  <c:v>0.60855999745301304</c:v>
                </c:pt>
                <c:pt idx="11">
                  <c:v>0.30428538074585498</c:v>
                </c:pt>
                <c:pt idx="12">
                  <c:v>0.15212869816206101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DC5-3942-B8F3-2457FE8AC93C}"/>
            </c:ext>
          </c:extLst>
        </c:ser>
        <c:ser>
          <c:idx val="4"/>
          <c:order val="4"/>
          <c:tx>
            <c:strRef>
              <c:f>strided_output!$O$1:$O$2</c:f>
              <c:strCache>
                <c:ptCount val="2"/>
                <c:pt idx="0">
                  <c:v>Coarse-grained DMA - </c:v>
                </c:pt>
                <c:pt idx="1">
                  <c:v>16 tasklets</c:v>
                </c:pt>
              </c:strCache>
            </c:strRef>
          </c:tx>
          <c:spPr>
            <a:ln w="2540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6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37981632006756E-3"/>
                  <c:y val="-8.8194444444444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DC5-3942-B8F3-2457FE8AC93C}"/>
                </c:ext>
              </c:extLst>
            </c:dLbl>
            <c:dLbl>
              <c:idx val="3"/>
              <c:layout>
                <c:manualLayout>
                  <c:x val="-9.9212600885674671E-3"/>
                  <c:y val="-3.82175925925925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DC5-3942-B8F3-2457FE8AC93C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strided_output!$O$3:$O$15</c:f>
              <c:numCache>
                <c:formatCode>General</c:formatCode>
                <c:ptCount val="13"/>
                <c:pt idx="0">
                  <c:v>622.35745829417704</c:v>
                </c:pt>
                <c:pt idx="1">
                  <c:v>311.18092788604201</c:v>
                </c:pt>
                <c:pt idx="2">
                  <c:v>155.66855890565901</c:v>
                </c:pt>
                <c:pt idx="3">
                  <c:v>77.864829790770102</c:v>
                </c:pt>
                <c:pt idx="4">
                  <c:v>38.948666518089297</c:v>
                </c:pt>
                <c:pt idx="5">
                  <c:v>19.476400225012402</c:v>
                </c:pt>
                <c:pt idx="6">
                  <c:v>9.7364088814055698</c:v>
                </c:pt>
                <c:pt idx="7">
                  <c:v>4.8671542346267502</c:v>
                </c:pt>
                <c:pt idx="8">
                  <c:v>2.43396446648438</c:v>
                </c:pt>
                <c:pt idx="9">
                  <c:v>1.21696501522691</c:v>
                </c:pt>
                <c:pt idx="10">
                  <c:v>0.60849757353669398</c:v>
                </c:pt>
                <c:pt idx="11">
                  <c:v>0.30424878676834699</c:v>
                </c:pt>
                <c:pt idx="12">
                  <c:v>0.15212493146808601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8DC5-3942-B8F3-2457FE8AC9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0958352"/>
        <c:axId val="500959008"/>
      </c:lineChart>
      <c:catAx>
        <c:axId val="5009583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Stride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00959008"/>
        <c:crossesAt val="1.0000000000000002E-2"/>
        <c:auto val="1"/>
        <c:lblAlgn val="ctr"/>
        <c:lblOffset val="100"/>
        <c:noMultiLvlLbl val="0"/>
      </c:catAx>
      <c:valAx>
        <c:axId val="500959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Sustained MRAM</a:t>
                </a:r>
                <a:r>
                  <a:rPr lang="en-US" sz="1600" baseline="0"/>
                  <a:t> </a:t>
                </a:r>
                <a:r>
                  <a:rPr lang="en-US" sz="1600"/>
                  <a:t>Bandwidth (MB/s)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00958352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53572187620957801"/>
          <c:y val="0.33076083333333334"/>
          <c:w val="0.42906961805555549"/>
          <c:h val="0.2316933333333333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500" b="1"/>
              <a:t>(b) Fine-grained Strided &amp; Random</a:t>
            </a:r>
            <a:r>
              <a:rPr lang="en-US" sz="1500"/>
              <a:t> (MRAM,</a:t>
            </a:r>
            <a:r>
              <a:rPr lang="en-US" sz="1500" baseline="0"/>
              <a:t> </a:t>
            </a:r>
            <a:r>
              <a:rPr lang="en-US" sz="1500"/>
              <a:t>1 DPU)</a:t>
            </a:r>
          </a:p>
        </c:rich>
      </c:tx>
      <c:layout>
        <c:manualLayout>
          <c:xMode val="edge"/>
          <c:yMode val="edge"/>
          <c:x val="0.2544284177672762"/>
          <c:y val="3.4400833333333332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6816596427500841"/>
          <c:y val="2.8707407407407407E-2"/>
          <c:w val="0.80720036677187845"/>
          <c:h val="0.75868111111111114"/>
        </c:manualLayout>
      </c:layout>
      <c:lineChart>
        <c:grouping val="standard"/>
        <c:varyColors val="0"/>
        <c:ser>
          <c:idx val="0"/>
          <c:order val="0"/>
          <c:tx>
            <c:strRef>
              <c:f>strided_output!$P$1:$P$2</c:f>
              <c:strCache>
                <c:ptCount val="2"/>
                <c:pt idx="0">
                  <c:v>Fine-grained DMA - </c:v>
                </c:pt>
                <c:pt idx="1">
                  <c:v>1 tasklet</c:v>
                </c:pt>
              </c:strCache>
            </c:strRef>
          </c:tx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x"/>
            <c:size val="14"/>
            <c:spPr>
              <a:noFill/>
              <a:ln w="25400">
                <a:solidFill>
                  <a:schemeClr val="accent1"/>
                </a:solidFill>
              </a:ln>
              <a:effectLst/>
            </c:spPr>
          </c:marker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strided_output!$P$3:$P$17</c:f>
              <c:numCache>
                <c:formatCode>General</c:formatCode>
                <c:ptCount val="15"/>
                <c:pt idx="0">
                  <c:v>34.959920697528297</c:v>
                </c:pt>
                <c:pt idx="1">
                  <c:v>34.9527413853653</c:v>
                </c:pt>
                <c:pt idx="2">
                  <c:v>35.004414876811403</c:v>
                </c:pt>
                <c:pt idx="3">
                  <c:v>34.954530735089598</c:v>
                </c:pt>
                <c:pt idx="4">
                  <c:v>34.960524310318497</c:v>
                </c:pt>
                <c:pt idx="5">
                  <c:v>34.962855700254302</c:v>
                </c:pt>
                <c:pt idx="6">
                  <c:v>34.980984534087703</c:v>
                </c:pt>
                <c:pt idx="7">
                  <c:v>34.9829184968277</c:v>
                </c:pt>
                <c:pt idx="8">
                  <c:v>34.954397567870203</c:v>
                </c:pt>
                <c:pt idx="9">
                  <c:v>34.965000853637697</c:v>
                </c:pt>
                <c:pt idx="10">
                  <c:v>34.914758889430097</c:v>
                </c:pt>
                <c:pt idx="11">
                  <c:v>34.873990464143198</c:v>
                </c:pt>
                <c:pt idx="12">
                  <c:v>34.850252819914402</c:v>
                </c:pt>
                <c:pt idx="14">
                  <c:v>14.742373563263399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294-F54B-B94A-F7E34F8F5259}"/>
            </c:ext>
          </c:extLst>
        </c:ser>
        <c:ser>
          <c:idx val="1"/>
          <c:order val="1"/>
          <c:tx>
            <c:strRef>
              <c:f>strided_output!$Q$1:$Q$2</c:f>
              <c:strCache>
                <c:ptCount val="2"/>
                <c:pt idx="0">
                  <c:v>Fine-grained DMA - </c:v>
                </c:pt>
                <c:pt idx="1">
                  <c:v>2 tasklets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diamond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strided_output!$Q$3:$Q$17</c:f>
              <c:numCache>
                <c:formatCode>General</c:formatCode>
                <c:ptCount val="15"/>
                <c:pt idx="0">
                  <c:v>65.556120461079004</c:v>
                </c:pt>
                <c:pt idx="1">
                  <c:v>65.549461050036996</c:v>
                </c:pt>
                <c:pt idx="2">
                  <c:v>65.553851718548302</c:v>
                </c:pt>
                <c:pt idx="3">
                  <c:v>65.552388097024206</c:v>
                </c:pt>
                <c:pt idx="4">
                  <c:v>65.574642199867696</c:v>
                </c:pt>
                <c:pt idx="5">
                  <c:v>65.566324425046503</c:v>
                </c:pt>
                <c:pt idx="6">
                  <c:v>65.564801680738299</c:v>
                </c:pt>
                <c:pt idx="7">
                  <c:v>65.5425542554255</c:v>
                </c:pt>
                <c:pt idx="8">
                  <c:v>65.531506410988897</c:v>
                </c:pt>
                <c:pt idx="9">
                  <c:v>65.491091822750107</c:v>
                </c:pt>
                <c:pt idx="10">
                  <c:v>65.377599416271394</c:v>
                </c:pt>
                <c:pt idx="11">
                  <c:v>65.104450499545806</c:v>
                </c:pt>
                <c:pt idx="12">
                  <c:v>64.927536231884005</c:v>
                </c:pt>
                <c:pt idx="14">
                  <c:v>28.9638661068259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294-F54B-B94A-F7E34F8F5259}"/>
            </c:ext>
          </c:extLst>
        </c:ser>
        <c:ser>
          <c:idx val="2"/>
          <c:order val="2"/>
          <c:tx>
            <c:strRef>
              <c:f>strided_output!$R$1:$R$2</c:f>
              <c:strCache>
                <c:ptCount val="2"/>
                <c:pt idx="0">
                  <c:v>Fine-grained DMA - </c:v>
                </c:pt>
                <c:pt idx="1">
                  <c:v>4 tasklets</c:v>
                </c:pt>
              </c:strCache>
            </c:strRef>
          </c:tx>
          <c:spPr>
            <a:ln w="25400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3"/>
                </a:solidFill>
              </a:ln>
              <a:effectLst/>
            </c:spPr>
          </c:marker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strided_output!$R$3:$R$17</c:f>
              <c:numCache>
                <c:formatCode>General</c:formatCode>
                <c:ptCount val="15"/>
                <c:pt idx="0">
                  <c:v>72.201326718186095</c:v>
                </c:pt>
                <c:pt idx="1">
                  <c:v>72.196266761091806</c:v>
                </c:pt>
                <c:pt idx="2">
                  <c:v>72.196799354756195</c:v>
                </c:pt>
                <c:pt idx="3">
                  <c:v>72.201770607908699</c:v>
                </c:pt>
                <c:pt idx="4">
                  <c:v>72.208163225152703</c:v>
                </c:pt>
                <c:pt idx="5">
                  <c:v>72.2435561784703</c:v>
                </c:pt>
                <c:pt idx="6">
                  <c:v>72.167695756479304</c:v>
                </c:pt>
                <c:pt idx="7">
                  <c:v>72.170534098953794</c:v>
                </c:pt>
                <c:pt idx="8">
                  <c:v>72.248960564444999</c:v>
                </c:pt>
                <c:pt idx="9">
                  <c:v>72.159863089545397</c:v>
                </c:pt>
                <c:pt idx="10">
                  <c:v>71.888476582088003</c:v>
                </c:pt>
                <c:pt idx="11">
                  <c:v>71.651339464214303</c:v>
                </c:pt>
                <c:pt idx="12">
                  <c:v>71.766119343211798</c:v>
                </c:pt>
                <c:pt idx="14">
                  <c:v>54.352364137037299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294-F54B-B94A-F7E34F8F5259}"/>
            </c:ext>
          </c:extLst>
        </c:ser>
        <c:ser>
          <c:idx val="3"/>
          <c:order val="3"/>
          <c:tx>
            <c:strRef>
              <c:f>strided_output!$S$1:$S$2</c:f>
              <c:strCache>
                <c:ptCount val="2"/>
                <c:pt idx="0">
                  <c:v>Fine-grained DMA - </c:v>
                </c:pt>
                <c:pt idx="1">
                  <c:v>8 tasklets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square"/>
            <c:size val="14"/>
            <c:spPr>
              <a:solidFill>
                <a:schemeClr val="accent4">
                  <a:alpha val="70000"/>
                </a:schemeClr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strided_output!$S$3:$S$17</c:f>
              <c:numCache>
                <c:formatCode>General</c:formatCode>
                <c:ptCount val="15"/>
                <c:pt idx="0">
                  <c:v>72.923129272820901</c:v>
                </c:pt>
                <c:pt idx="1">
                  <c:v>72.914798584922593</c:v>
                </c:pt>
                <c:pt idx="2">
                  <c:v>74.431380701162794</c:v>
                </c:pt>
                <c:pt idx="3">
                  <c:v>74.417608711080405</c:v>
                </c:pt>
                <c:pt idx="4">
                  <c:v>71.513786316958601</c:v>
                </c:pt>
                <c:pt idx="5">
                  <c:v>72.920792866112393</c:v>
                </c:pt>
                <c:pt idx="6">
                  <c:v>74.4090085194902</c:v>
                </c:pt>
                <c:pt idx="7">
                  <c:v>72.886036129073204</c:v>
                </c:pt>
                <c:pt idx="8">
                  <c:v>73.006900415043404</c:v>
                </c:pt>
                <c:pt idx="9">
                  <c:v>71.259568545581004</c:v>
                </c:pt>
                <c:pt idx="10">
                  <c:v>71.1111111111111</c:v>
                </c:pt>
                <c:pt idx="11">
                  <c:v>72.624113475177296</c:v>
                </c:pt>
                <c:pt idx="12">
                  <c:v>71.167593328038095</c:v>
                </c:pt>
                <c:pt idx="14">
                  <c:v>72.660376246582601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294-F54B-B94A-F7E34F8F5259}"/>
            </c:ext>
          </c:extLst>
        </c:ser>
        <c:ser>
          <c:idx val="4"/>
          <c:order val="4"/>
          <c:tx>
            <c:strRef>
              <c:f>strided_output!$T$1:$T$2</c:f>
              <c:strCache>
                <c:ptCount val="2"/>
                <c:pt idx="0">
                  <c:v>Fine-grained DMA - </c:v>
                </c:pt>
                <c:pt idx="1">
                  <c:v>16 tasklets</c:v>
                </c:pt>
              </c:strCache>
            </c:strRef>
          </c:tx>
          <c:spPr>
            <a:ln w="2540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6"/>
                </a:solidFill>
              </a:ln>
              <a:effectLst/>
            </c:spPr>
          </c:marker>
          <c:dLbls>
            <c:dLbl>
              <c:idx val="12"/>
              <c:layout>
                <c:manualLayout>
                  <c:x val="-1.119712225141507E-2"/>
                  <c:y val="-2.93980555555555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294-F54B-B94A-F7E34F8F5259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strided_output!$T$3:$T$17</c:f>
              <c:numCache>
                <c:formatCode>General</c:formatCode>
                <c:ptCount val="15"/>
                <c:pt idx="0">
                  <c:v>74.038438794358797</c:v>
                </c:pt>
                <c:pt idx="1">
                  <c:v>72.567606712968598</c:v>
                </c:pt>
                <c:pt idx="2">
                  <c:v>73.290384423364898</c:v>
                </c:pt>
                <c:pt idx="3">
                  <c:v>73.284164599110397</c:v>
                </c:pt>
                <c:pt idx="4">
                  <c:v>73.290384423364898</c:v>
                </c:pt>
                <c:pt idx="5">
                  <c:v>73.316299520749197</c:v>
                </c:pt>
                <c:pt idx="6">
                  <c:v>74.022702885864305</c:v>
                </c:pt>
                <c:pt idx="7">
                  <c:v>73.220490475392396</c:v>
                </c:pt>
                <c:pt idx="8">
                  <c:v>73.290560057258205</c:v>
                </c:pt>
                <c:pt idx="9">
                  <c:v>73.240012261162704</c:v>
                </c:pt>
                <c:pt idx="10">
                  <c:v>73.299928418038604</c:v>
                </c:pt>
                <c:pt idx="11">
                  <c:v>72.875152501016601</c:v>
                </c:pt>
                <c:pt idx="12">
                  <c:v>72.5799918995544</c:v>
                </c:pt>
                <c:pt idx="14">
                  <c:v>72.581509842093794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294-F54B-B94A-F7E34F8F52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0958352"/>
        <c:axId val="500959008"/>
      </c:lineChart>
      <c:catAx>
        <c:axId val="5009583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Stride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00959008"/>
        <c:crossesAt val="0"/>
        <c:auto val="1"/>
        <c:lblAlgn val="ctr"/>
        <c:lblOffset val="100"/>
        <c:noMultiLvlLbl val="0"/>
      </c:catAx>
      <c:valAx>
        <c:axId val="500959008"/>
        <c:scaling>
          <c:orientation val="minMax"/>
          <c:max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0" i="0" u="none" strike="noStrike" baseline="0">
                    <a:effectLst/>
                  </a:rPr>
                  <a:t>Sustained MRAM </a:t>
                </a:r>
                <a:r>
                  <a:rPr lang="en-US" sz="1600"/>
                  <a:t>Bandwidth (MB/s)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00958352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17310310169102996"/>
          <c:y val="0.54654333333333327"/>
          <c:w val="0.39886547583361259"/>
          <c:h val="0.22757749999999999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(a) Coarse-grained </a:t>
            </a:r>
            <a:r>
              <a:rPr lang="en-US" b="1" dirty="0" err="1"/>
              <a:t>Strided</a:t>
            </a:r>
            <a:r>
              <a:rPr lang="en-US" dirty="0"/>
              <a:t> (MRAM, 1 DPU)</a:t>
            </a:r>
          </a:p>
        </c:rich>
      </c:tx>
      <c:layout>
        <c:manualLayout>
          <c:xMode val="edge"/>
          <c:yMode val="edge"/>
          <c:x val="0.3635976516166583"/>
          <c:y val="2.9344878490179443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6088057021852925"/>
          <c:y val="2.8707407407407407E-2"/>
          <c:w val="0.81454082206786893"/>
          <c:h val="0.78348116594263162"/>
        </c:manualLayout>
      </c:layout>
      <c:lineChart>
        <c:grouping val="standard"/>
        <c:varyColors val="0"/>
        <c:ser>
          <c:idx val="0"/>
          <c:order val="0"/>
          <c:tx>
            <c:strRef>
              <c:f>strided_output!$K$1:$K$2</c:f>
              <c:strCache>
                <c:ptCount val="2"/>
                <c:pt idx="0">
                  <c:v>Coarse-grained DMA - </c:v>
                </c:pt>
                <c:pt idx="1">
                  <c:v>1 tasklet</c:v>
                </c:pt>
              </c:strCache>
            </c:strRef>
          </c:tx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x"/>
            <c:size val="14"/>
            <c:spPr>
              <a:noFill/>
              <a:ln w="25400">
                <a:solidFill>
                  <a:schemeClr val="accent1"/>
                </a:solidFill>
              </a:ln>
              <a:effectLst/>
            </c:spPr>
          </c:marker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strided_output!$K$3:$K$15</c:f>
              <c:numCache>
                <c:formatCode>General</c:formatCode>
                <c:ptCount val="13"/>
                <c:pt idx="0">
                  <c:v>104.44107903005801</c:v>
                </c:pt>
                <c:pt idx="1">
                  <c:v>88.682359858721</c:v>
                </c:pt>
                <c:pt idx="2">
                  <c:v>68.067671706290199</c:v>
                </c:pt>
                <c:pt idx="3">
                  <c:v>46.516743419662802</c:v>
                </c:pt>
                <c:pt idx="4">
                  <c:v>28.472617529849501</c:v>
                </c:pt>
                <c:pt idx="5">
                  <c:v>16.030797634266399</c:v>
                </c:pt>
                <c:pt idx="6">
                  <c:v>8.5606160506574707</c:v>
                </c:pt>
                <c:pt idx="7">
                  <c:v>4.4253031379723904</c:v>
                </c:pt>
                <c:pt idx="8">
                  <c:v>2.2599956647683599</c:v>
                </c:pt>
                <c:pt idx="9">
                  <c:v>1.14206808646237</c:v>
                </c:pt>
                <c:pt idx="10">
                  <c:v>0.57485414118732003</c:v>
                </c:pt>
                <c:pt idx="11">
                  <c:v>0.28774725771002402</c:v>
                </c:pt>
                <c:pt idx="12">
                  <c:v>0.14390299396389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D68-0443-B1B3-C93F65ADD4E1}"/>
            </c:ext>
          </c:extLst>
        </c:ser>
        <c:ser>
          <c:idx val="1"/>
          <c:order val="1"/>
          <c:tx>
            <c:strRef>
              <c:f>strided_output!$L$1:$L$2</c:f>
              <c:strCache>
                <c:ptCount val="2"/>
                <c:pt idx="0">
                  <c:v>Coarse-grained DMA - </c:v>
                </c:pt>
                <c:pt idx="1">
                  <c:v>2 tasklets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diamond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strided_output!$L$3:$L$15</c:f>
              <c:numCache>
                <c:formatCode>General</c:formatCode>
                <c:ptCount val="13"/>
                <c:pt idx="0">
                  <c:v>208.82000851113199</c:v>
                </c:pt>
                <c:pt idx="1">
                  <c:v>177.26049209294399</c:v>
                </c:pt>
                <c:pt idx="2">
                  <c:v>136.03526275633899</c:v>
                </c:pt>
                <c:pt idx="3">
                  <c:v>76.711174282011598</c:v>
                </c:pt>
                <c:pt idx="4">
                  <c:v>38.8606845239145</c:v>
                </c:pt>
                <c:pt idx="5">
                  <c:v>19.4646932158503</c:v>
                </c:pt>
                <c:pt idx="6">
                  <c:v>9.73623668237191</c:v>
                </c:pt>
                <c:pt idx="7">
                  <c:v>4.86755016074782</c:v>
                </c:pt>
                <c:pt idx="8">
                  <c:v>2.4336115433583201</c:v>
                </c:pt>
                <c:pt idx="9">
                  <c:v>1.21668098829869</c:v>
                </c:pt>
                <c:pt idx="10">
                  <c:v>0.60834909913892099</c:v>
                </c:pt>
                <c:pt idx="11">
                  <c:v>0.30422834102604901</c:v>
                </c:pt>
                <c:pt idx="12">
                  <c:v>0.152087812606088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D68-0443-B1B3-C93F65ADD4E1}"/>
            </c:ext>
          </c:extLst>
        </c:ser>
        <c:ser>
          <c:idx val="2"/>
          <c:order val="2"/>
          <c:tx>
            <c:strRef>
              <c:f>strided_output!$M$1:$M$2</c:f>
              <c:strCache>
                <c:ptCount val="2"/>
                <c:pt idx="0">
                  <c:v>Coarse-grained DMA - </c:v>
                </c:pt>
                <c:pt idx="1">
                  <c:v>4 tasklets</c:v>
                </c:pt>
              </c:strCache>
            </c:strRef>
          </c:tx>
          <c:spPr>
            <a:ln w="25400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3"/>
                </a:solidFill>
              </a:ln>
              <a:effectLst/>
            </c:spPr>
          </c:marker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strided_output!$M$3:$M$15</c:f>
              <c:numCache>
                <c:formatCode>General</c:formatCode>
                <c:ptCount val="13"/>
                <c:pt idx="0">
                  <c:v>417.28831995755098</c:v>
                </c:pt>
                <c:pt idx="1">
                  <c:v>307.40477927190602</c:v>
                </c:pt>
                <c:pt idx="2">
                  <c:v>155.543205080208</c:v>
                </c:pt>
                <c:pt idx="3">
                  <c:v>77.840882899825303</c:v>
                </c:pt>
                <c:pt idx="4">
                  <c:v>38.970310486896601</c:v>
                </c:pt>
                <c:pt idx="5">
                  <c:v>19.4812248523432</c:v>
                </c:pt>
                <c:pt idx="6">
                  <c:v>9.7413708287472698</c:v>
                </c:pt>
                <c:pt idx="7">
                  <c:v>4.8704613337485601</c:v>
                </c:pt>
                <c:pt idx="8">
                  <c:v>2.4348687609247901</c:v>
                </c:pt>
                <c:pt idx="9">
                  <c:v>1.2175205418374</c:v>
                </c:pt>
                <c:pt idx="10">
                  <c:v>0.60878827663572499</c:v>
                </c:pt>
                <c:pt idx="11">
                  <c:v>0.30441029706334</c:v>
                </c:pt>
                <c:pt idx="12">
                  <c:v>0.15219599197403899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D68-0443-B1B3-C93F65ADD4E1}"/>
            </c:ext>
          </c:extLst>
        </c:ser>
        <c:ser>
          <c:idx val="3"/>
          <c:order val="3"/>
          <c:tx>
            <c:strRef>
              <c:f>strided_output!$N$1:$N$2</c:f>
              <c:strCache>
                <c:ptCount val="2"/>
                <c:pt idx="0">
                  <c:v>Coarse-grained DMA - </c:v>
                </c:pt>
                <c:pt idx="1">
                  <c:v>8 tasklets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square"/>
            <c:size val="14"/>
            <c:spPr>
              <a:solidFill>
                <a:schemeClr val="accent4">
                  <a:alpha val="70000"/>
                </a:schemeClr>
              </a:solidFill>
              <a:ln w="25400">
                <a:solidFill>
                  <a:schemeClr val="accent4"/>
                </a:solidFill>
              </a:ln>
              <a:effectLst/>
            </c:spPr>
          </c:marker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strided_output!$N$3:$N$15</c:f>
              <c:numCache>
                <c:formatCode>General</c:formatCode>
                <c:ptCount val="13"/>
                <c:pt idx="0">
                  <c:v>622.58400924541695</c:v>
                </c:pt>
                <c:pt idx="1">
                  <c:v>311.09849643446199</c:v>
                </c:pt>
                <c:pt idx="2">
                  <c:v>155.57122721990001</c:v>
                </c:pt>
                <c:pt idx="3">
                  <c:v>77.886311947113896</c:v>
                </c:pt>
                <c:pt idx="4">
                  <c:v>38.9394372373986</c:v>
                </c:pt>
                <c:pt idx="5">
                  <c:v>19.476055700215099</c:v>
                </c:pt>
                <c:pt idx="6">
                  <c:v>9.7361678044639302</c:v>
                </c:pt>
                <c:pt idx="7">
                  <c:v>4.8683077641432302</c:v>
                </c:pt>
                <c:pt idx="8">
                  <c:v>2.4343002688552402</c:v>
                </c:pt>
                <c:pt idx="9">
                  <c:v>1.21704680513894</c:v>
                </c:pt>
                <c:pt idx="10">
                  <c:v>0.60855999745301304</c:v>
                </c:pt>
                <c:pt idx="11">
                  <c:v>0.30428538074585498</c:v>
                </c:pt>
                <c:pt idx="12">
                  <c:v>0.15212869816206101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D68-0443-B1B3-C93F65ADD4E1}"/>
            </c:ext>
          </c:extLst>
        </c:ser>
        <c:ser>
          <c:idx val="4"/>
          <c:order val="4"/>
          <c:tx>
            <c:strRef>
              <c:f>strided_output!$O$1:$O$2</c:f>
              <c:strCache>
                <c:ptCount val="2"/>
                <c:pt idx="0">
                  <c:v>Coarse-grained DMA - </c:v>
                </c:pt>
                <c:pt idx="1">
                  <c:v>16 tasklets</c:v>
                </c:pt>
              </c:strCache>
            </c:strRef>
          </c:tx>
          <c:spPr>
            <a:ln w="2540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6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37981632006756E-3"/>
                  <c:y val="-8.8194444444444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D68-0443-B1B3-C93F65ADD4E1}"/>
                </c:ext>
              </c:extLst>
            </c:dLbl>
            <c:dLbl>
              <c:idx val="3"/>
              <c:layout>
                <c:manualLayout>
                  <c:x val="-9.9212600885674671E-3"/>
                  <c:y val="-3.82175925925925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D68-0443-B1B3-C93F65ADD4E1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strided_output!$J$3:$J$15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</c:numCache>
            </c:numRef>
          </c:cat>
          <c:val>
            <c:numRef>
              <c:f>strided_output!$O$3:$O$15</c:f>
              <c:numCache>
                <c:formatCode>General</c:formatCode>
                <c:ptCount val="13"/>
                <c:pt idx="0">
                  <c:v>622.35745829417704</c:v>
                </c:pt>
                <c:pt idx="1">
                  <c:v>311.18092788604201</c:v>
                </c:pt>
                <c:pt idx="2">
                  <c:v>155.66855890565901</c:v>
                </c:pt>
                <c:pt idx="3">
                  <c:v>77.864829790770102</c:v>
                </c:pt>
                <c:pt idx="4">
                  <c:v>38.948666518089297</c:v>
                </c:pt>
                <c:pt idx="5">
                  <c:v>19.476400225012402</c:v>
                </c:pt>
                <c:pt idx="6">
                  <c:v>9.7364088814055698</c:v>
                </c:pt>
                <c:pt idx="7">
                  <c:v>4.8671542346267502</c:v>
                </c:pt>
                <c:pt idx="8">
                  <c:v>2.43396446648438</c:v>
                </c:pt>
                <c:pt idx="9">
                  <c:v>1.21696501522691</c:v>
                </c:pt>
                <c:pt idx="10">
                  <c:v>0.60849757353669398</c:v>
                </c:pt>
                <c:pt idx="11">
                  <c:v>0.30424878676834699</c:v>
                </c:pt>
                <c:pt idx="12">
                  <c:v>0.15212493146808601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BD68-0443-B1B3-C93F65ADD4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0958352"/>
        <c:axId val="500959008"/>
      </c:lineChart>
      <c:catAx>
        <c:axId val="5009583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Stride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00959008"/>
        <c:crossesAt val="1.0000000000000002E-2"/>
        <c:auto val="1"/>
        <c:lblAlgn val="ctr"/>
        <c:lblOffset val="100"/>
        <c:noMultiLvlLbl val="0"/>
      </c:catAx>
      <c:valAx>
        <c:axId val="500959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Sustained MRAM Bandwidth (MB/s)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00958352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46214271373445942"/>
          <c:y val="0.35756915624942837"/>
          <c:w val="0.48283891709819959"/>
          <c:h val="0.2495655086328333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(b) Fine-grained </a:t>
            </a:r>
            <a:r>
              <a:rPr lang="en-US" b="1" dirty="0" err="1"/>
              <a:t>Strided</a:t>
            </a:r>
            <a:r>
              <a:rPr lang="en-US" b="1" dirty="0"/>
              <a:t> &amp; Random</a:t>
            </a:r>
            <a:r>
              <a:rPr lang="en-US" dirty="0"/>
              <a:t> (MRAM, 1 DPU)</a:t>
            </a:r>
          </a:p>
        </c:rich>
      </c:tx>
      <c:layout>
        <c:manualLayout>
          <c:xMode val="edge"/>
          <c:yMode val="edge"/>
          <c:x val="0.23741060054635735"/>
          <c:y val="2.9932761141625186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4472147927397727"/>
          <c:y val="2.8707407407407407E-2"/>
          <c:w val="0.83064464978997932"/>
          <c:h val="0.77938111542201605"/>
        </c:manualLayout>
      </c:layout>
      <c:lineChart>
        <c:grouping val="standard"/>
        <c:varyColors val="0"/>
        <c:ser>
          <c:idx val="0"/>
          <c:order val="0"/>
          <c:tx>
            <c:strRef>
              <c:f>strided_output!$P$1:$P$2</c:f>
              <c:strCache>
                <c:ptCount val="2"/>
                <c:pt idx="0">
                  <c:v>Fine-grained DMA - </c:v>
                </c:pt>
                <c:pt idx="1">
                  <c:v>1 tasklet</c:v>
                </c:pt>
              </c:strCache>
            </c:strRef>
          </c:tx>
          <c:spPr>
            <a:ln w="25400" cap="rnd">
              <a:solidFill>
                <a:schemeClr val="accent1"/>
              </a:solidFill>
              <a:round/>
            </a:ln>
            <a:effectLst/>
          </c:spPr>
          <c:marker>
            <c:symbol val="x"/>
            <c:size val="14"/>
            <c:spPr>
              <a:noFill/>
              <a:ln w="25400">
                <a:solidFill>
                  <a:schemeClr val="accent1"/>
                </a:solidFill>
              </a:ln>
              <a:effectLst/>
            </c:spPr>
          </c:marker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strided_output!$P$3:$P$17</c:f>
              <c:numCache>
                <c:formatCode>General</c:formatCode>
                <c:ptCount val="15"/>
                <c:pt idx="0">
                  <c:v>34.959920697528297</c:v>
                </c:pt>
                <c:pt idx="1">
                  <c:v>34.9527413853653</c:v>
                </c:pt>
                <c:pt idx="2">
                  <c:v>35.004414876811403</c:v>
                </c:pt>
                <c:pt idx="3">
                  <c:v>34.954530735089598</c:v>
                </c:pt>
                <c:pt idx="4">
                  <c:v>34.960524310318497</c:v>
                </c:pt>
                <c:pt idx="5">
                  <c:v>34.962855700254302</c:v>
                </c:pt>
                <c:pt idx="6">
                  <c:v>34.980984534087703</c:v>
                </c:pt>
                <c:pt idx="7">
                  <c:v>34.9829184968277</c:v>
                </c:pt>
                <c:pt idx="8">
                  <c:v>34.954397567870203</c:v>
                </c:pt>
                <c:pt idx="9">
                  <c:v>34.965000853637697</c:v>
                </c:pt>
                <c:pt idx="10">
                  <c:v>34.914758889430097</c:v>
                </c:pt>
                <c:pt idx="11">
                  <c:v>34.873990464143198</c:v>
                </c:pt>
                <c:pt idx="12">
                  <c:v>34.850252819914402</c:v>
                </c:pt>
                <c:pt idx="14">
                  <c:v>14.742373563263399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13C-8944-BC08-4A118738BC9A}"/>
            </c:ext>
          </c:extLst>
        </c:ser>
        <c:ser>
          <c:idx val="1"/>
          <c:order val="1"/>
          <c:tx>
            <c:strRef>
              <c:f>strided_output!$Q$1:$Q$2</c:f>
              <c:strCache>
                <c:ptCount val="2"/>
                <c:pt idx="0">
                  <c:v>Fine-grained DMA - </c:v>
                </c:pt>
                <c:pt idx="1">
                  <c:v>2 tasklets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diamond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strided_output!$Q$3:$Q$17</c:f>
              <c:numCache>
                <c:formatCode>General</c:formatCode>
                <c:ptCount val="15"/>
                <c:pt idx="0">
                  <c:v>65.556120461079004</c:v>
                </c:pt>
                <c:pt idx="1">
                  <c:v>65.549461050036996</c:v>
                </c:pt>
                <c:pt idx="2">
                  <c:v>65.553851718548302</c:v>
                </c:pt>
                <c:pt idx="3">
                  <c:v>65.552388097024206</c:v>
                </c:pt>
                <c:pt idx="4">
                  <c:v>65.574642199867696</c:v>
                </c:pt>
                <c:pt idx="5">
                  <c:v>65.566324425046503</c:v>
                </c:pt>
                <c:pt idx="6">
                  <c:v>65.564801680738299</c:v>
                </c:pt>
                <c:pt idx="7">
                  <c:v>65.5425542554255</c:v>
                </c:pt>
                <c:pt idx="8">
                  <c:v>65.531506410988897</c:v>
                </c:pt>
                <c:pt idx="9">
                  <c:v>65.491091822750107</c:v>
                </c:pt>
                <c:pt idx="10">
                  <c:v>65.377599416271394</c:v>
                </c:pt>
                <c:pt idx="11">
                  <c:v>65.104450499545806</c:v>
                </c:pt>
                <c:pt idx="12">
                  <c:v>64.927536231884005</c:v>
                </c:pt>
                <c:pt idx="14">
                  <c:v>28.9638661068259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13C-8944-BC08-4A118738BC9A}"/>
            </c:ext>
          </c:extLst>
        </c:ser>
        <c:ser>
          <c:idx val="2"/>
          <c:order val="2"/>
          <c:tx>
            <c:strRef>
              <c:f>strided_output!$R$1:$R$2</c:f>
              <c:strCache>
                <c:ptCount val="2"/>
                <c:pt idx="0">
                  <c:v>Fine-grained DMA - </c:v>
                </c:pt>
                <c:pt idx="1">
                  <c:v>4 tasklets</c:v>
                </c:pt>
              </c:strCache>
            </c:strRef>
          </c:tx>
          <c:spPr>
            <a:ln w="25400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3"/>
                </a:solidFill>
              </a:ln>
              <a:effectLst/>
            </c:spPr>
          </c:marker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strided_output!$R$3:$R$17</c:f>
              <c:numCache>
                <c:formatCode>General</c:formatCode>
                <c:ptCount val="15"/>
                <c:pt idx="0">
                  <c:v>72.201326718186095</c:v>
                </c:pt>
                <c:pt idx="1">
                  <c:v>72.196266761091806</c:v>
                </c:pt>
                <c:pt idx="2">
                  <c:v>72.196799354756195</c:v>
                </c:pt>
                <c:pt idx="3">
                  <c:v>72.201770607908699</c:v>
                </c:pt>
                <c:pt idx="4">
                  <c:v>72.208163225152703</c:v>
                </c:pt>
                <c:pt idx="5">
                  <c:v>72.2435561784703</c:v>
                </c:pt>
                <c:pt idx="6">
                  <c:v>72.167695756479304</c:v>
                </c:pt>
                <c:pt idx="7">
                  <c:v>72.170534098953794</c:v>
                </c:pt>
                <c:pt idx="8">
                  <c:v>72.248960564444999</c:v>
                </c:pt>
                <c:pt idx="9">
                  <c:v>72.159863089545397</c:v>
                </c:pt>
                <c:pt idx="10">
                  <c:v>71.888476582088003</c:v>
                </c:pt>
                <c:pt idx="11">
                  <c:v>71.651339464214303</c:v>
                </c:pt>
                <c:pt idx="12">
                  <c:v>71.766119343211798</c:v>
                </c:pt>
                <c:pt idx="14">
                  <c:v>54.352364137037299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13C-8944-BC08-4A118738BC9A}"/>
            </c:ext>
          </c:extLst>
        </c:ser>
        <c:ser>
          <c:idx val="3"/>
          <c:order val="3"/>
          <c:tx>
            <c:strRef>
              <c:f>strided_output!$S$1:$S$2</c:f>
              <c:strCache>
                <c:ptCount val="2"/>
                <c:pt idx="0">
                  <c:v>Fine-grained DMA - </c:v>
                </c:pt>
                <c:pt idx="1">
                  <c:v>8 tasklets</c:v>
                </c:pt>
              </c:strCache>
            </c:strRef>
          </c:tx>
          <c:spPr>
            <a:ln w="25400" cap="rnd">
              <a:solidFill>
                <a:schemeClr val="accent4"/>
              </a:solidFill>
              <a:round/>
            </a:ln>
            <a:effectLst/>
          </c:spPr>
          <c:marker>
            <c:symbol val="square"/>
            <c:size val="14"/>
            <c:spPr>
              <a:solidFill>
                <a:schemeClr val="accent4">
                  <a:alpha val="70000"/>
                </a:schemeClr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strided_output!$S$3:$S$17</c:f>
              <c:numCache>
                <c:formatCode>General</c:formatCode>
                <c:ptCount val="15"/>
                <c:pt idx="0">
                  <c:v>72.923129272820901</c:v>
                </c:pt>
                <c:pt idx="1">
                  <c:v>72.914798584922593</c:v>
                </c:pt>
                <c:pt idx="2">
                  <c:v>74.431380701162794</c:v>
                </c:pt>
                <c:pt idx="3">
                  <c:v>74.417608711080405</c:v>
                </c:pt>
                <c:pt idx="4">
                  <c:v>71.513786316958601</c:v>
                </c:pt>
                <c:pt idx="5">
                  <c:v>72.920792866112393</c:v>
                </c:pt>
                <c:pt idx="6">
                  <c:v>74.4090085194902</c:v>
                </c:pt>
                <c:pt idx="7">
                  <c:v>72.886036129073204</c:v>
                </c:pt>
                <c:pt idx="8">
                  <c:v>73.006900415043404</c:v>
                </c:pt>
                <c:pt idx="9">
                  <c:v>71.259568545581004</c:v>
                </c:pt>
                <c:pt idx="10">
                  <c:v>71.1111111111111</c:v>
                </c:pt>
                <c:pt idx="11">
                  <c:v>72.624113475177296</c:v>
                </c:pt>
                <c:pt idx="12">
                  <c:v>71.167593328038095</c:v>
                </c:pt>
                <c:pt idx="14">
                  <c:v>72.660376246582601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13C-8944-BC08-4A118738BC9A}"/>
            </c:ext>
          </c:extLst>
        </c:ser>
        <c:ser>
          <c:idx val="4"/>
          <c:order val="4"/>
          <c:tx>
            <c:strRef>
              <c:f>strided_output!$T$1:$T$2</c:f>
              <c:strCache>
                <c:ptCount val="2"/>
                <c:pt idx="0">
                  <c:v>Fine-grained DMA - </c:v>
                </c:pt>
                <c:pt idx="1">
                  <c:v>16 tasklets</c:v>
                </c:pt>
              </c:strCache>
            </c:strRef>
          </c:tx>
          <c:spPr>
            <a:ln w="2540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14"/>
            <c:spPr>
              <a:solidFill>
                <a:schemeClr val="bg1">
                  <a:alpha val="70000"/>
                </a:schemeClr>
              </a:solidFill>
              <a:ln w="25400">
                <a:solidFill>
                  <a:schemeClr val="accent6"/>
                </a:solidFill>
              </a:ln>
              <a:effectLst/>
            </c:spPr>
          </c:marker>
          <c:dLbls>
            <c:dLbl>
              <c:idx val="12"/>
              <c:layout>
                <c:manualLayout>
                  <c:x val="-1.6869764001522434E-2"/>
                  <c:y val="-2.9398002535881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13C-8944-BC08-4A118738BC9A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strided_output!$J$3:$J$17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  <c:pt idx="7">
                  <c:v>128</c:v>
                </c:pt>
                <c:pt idx="8">
                  <c:v>256</c:v>
                </c:pt>
                <c:pt idx="9">
                  <c:v>512</c:v>
                </c:pt>
                <c:pt idx="10">
                  <c:v>1024</c:v>
                </c:pt>
                <c:pt idx="11">
                  <c:v>2048</c:v>
                </c:pt>
                <c:pt idx="12">
                  <c:v>4096</c:v>
                </c:pt>
                <c:pt idx="14">
                  <c:v>GUPS</c:v>
                </c:pt>
              </c:strCache>
            </c:strRef>
          </c:cat>
          <c:val>
            <c:numRef>
              <c:f>strided_output!$T$3:$T$17</c:f>
              <c:numCache>
                <c:formatCode>General</c:formatCode>
                <c:ptCount val="15"/>
                <c:pt idx="0">
                  <c:v>74.038438794358797</c:v>
                </c:pt>
                <c:pt idx="1">
                  <c:v>72.567606712968598</c:v>
                </c:pt>
                <c:pt idx="2">
                  <c:v>73.290384423364898</c:v>
                </c:pt>
                <c:pt idx="3">
                  <c:v>73.284164599110397</c:v>
                </c:pt>
                <c:pt idx="4">
                  <c:v>73.290384423364898</c:v>
                </c:pt>
                <c:pt idx="5">
                  <c:v>73.316299520749197</c:v>
                </c:pt>
                <c:pt idx="6">
                  <c:v>74.022702885864305</c:v>
                </c:pt>
                <c:pt idx="7">
                  <c:v>73.220490475392396</c:v>
                </c:pt>
                <c:pt idx="8">
                  <c:v>73.290560057258205</c:v>
                </c:pt>
                <c:pt idx="9">
                  <c:v>73.240012261162704</c:v>
                </c:pt>
                <c:pt idx="10">
                  <c:v>73.299928418038604</c:v>
                </c:pt>
                <c:pt idx="11">
                  <c:v>72.875152501016601</c:v>
                </c:pt>
                <c:pt idx="12">
                  <c:v>72.5799918995544</c:v>
                </c:pt>
                <c:pt idx="14">
                  <c:v>72.581509842093794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13C-8944-BC08-4A118738BC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0958352"/>
        <c:axId val="500959008"/>
      </c:lineChart>
      <c:catAx>
        <c:axId val="5009583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Stride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00959008"/>
        <c:crossesAt val="0"/>
        <c:auto val="1"/>
        <c:lblAlgn val="ctr"/>
        <c:lblOffset val="100"/>
        <c:noMultiLvlLbl val="0"/>
      </c:catAx>
      <c:valAx>
        <c:axId val="500959008"/>
        <c:scaling>
          <c:orientation val="minMax"/>
          <c:max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Sustained MRAM Bandwidth (MB/s)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00958352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17429677491973478"/>
          <c:y val="0.55219208810570208"/>
          <c:w val="0.44991888613149378"/>
          <c:h val="0.24544962644296869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CH"/>
    </a:p>
  </c:txPr>
  <c:externalData r:id="rId3">
    <c:autoUpdate val="0"/>
  </c:externalData>
  <c:userShapes r:id="rId4"/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305042735042736"/>
          <c:y val="3.4725185185185185E-2"/>
          <c:w val="0.80509358974358969"/>
          <c:h val="0.68869192724792083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15"/>
            <c:spPr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dLbls>
            <c:dLbl>
              <c:idx val="0"/>
              <c:tx>
                <c:strRef>
                  <c:f>'/Users/el1goluj/Documents/ZURICH/PROJECTS/UPMEM/upmem-workloads/Microbenchmarks/AI/[ai_output.xlsx]ai_output (4)'!$J$2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{9DF10D96-4330-A943-B0D2-06B1270F90FD}</c15:txfldGUID>
                      <c15:f>'/Users/el1goluj/Documents/ZURICH/PROJECTS/UPMEM/upmem-workloads/Microbenchmarks/AI/[ai_output.xlsx]ai_output (4)'!$J$2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0-051A-7C4B-8DA7-A6CA2798094A}"/>
                </c:ext>
              </c:extLst>
            </c:dLbl>
            <c:dLbl>
              <c:idx val="1"/>
              <c:tx>
                <c:strRef>
                  <c:f>'/Users/el1goluj/Documents/ZURICH/PROJECTS/UPMEM/upmem-workloads/Microbenchmarks/AI/[ai_output.xlsx]ai_output (4)'!$J$3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{E2B6D13A-9446-D74B-89A1-1F0076D98FE3}</c15:txfldGUID>
                      <c15:f>'/Users/el1goluj/Documents/ZURICH/PROJECTS/UPMEM/upmem-workloads/Microbenchmarks/AI/[ai_output.xlsx]ai_output (4)'!$J$3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1-051A-7C4B-8DA7-A6CA2798094A}"/>
                </c:ext>
              </c:extLst>
            </c:dLbl>
            <c:dLbl>
              <c:idx val="2"/>
              <c:tx>
                <c:strRef>
                  <c:f>'/Users/el1goluj/Documents/ZURICH/PROJECTS/UPMEM/upmem-workloads/Microbenchmarks/AI/[ai_output.xlsx]ai_output (4)'!$J$4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{B3CCD5B9-AF02-0E4B-9FBD-C2B05005B053}</c15:txfldGUID>
                      <c15:f>'/Users/el1goluj/Documents/ZURICH/PROJECTS/UPMEM/upmem-workloads/Microbenchmarks/AI/[ai_output.xlsx]ai_output (4)'!$J$4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2-051A-7C4B-8DA7-A6CA2798094A}"/>
                </c:ext>
              </c:extLst>
            </c:dLbl>
            <c:dLbl>
              <c:idx val="3"/>
              <c:tx>
                <c:strRef>
                  <c:f>'/Users/el1goluj/Documents/ZURICH/PROJECTS/UPMEM/upmem-workloads/Microbenchmarks/AI/[ai_output.xlsx]ai_output (4)'!$J$5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{2C9C6162-DA8D-CE44-8877-D66831892667}</c15:txfldGUID>
                      <c15:f>'/Users/el1goluj/Documents/ZURICH/PROJECTS/UPMEM/upmem-workloads/Microbenchmarks/AI/[ai_output.xlsx]ai_output (4)'!$J$5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3-051A-7C4B-8DA7-A6CA2798094A}"/>
                </c:ext>
              </c:extLst>
            </c:dLbl>
            <c:dLbl>
              <c:idx val="4"/>
              <c:tx>
                <c:strRef>
                  <c:f>'/Users/el1goluj/Documents/ZURICH/PROJECTS/UPMEM/upmem-workloads/Microbenchmarks/AI/[ai_output.xlsx]ai_output (4)'!$J$6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{2D4616A9-59DD-2E45-A139-0DFD823BB99F}</c15:txfldGUID>
                      <c15:f>'/Users/el1goluj/Documents/ZURICH/PROJECTS/UPMEM/upmem-workloads/Microbenchmarks/AI/[ai_output.xlsx]ai_output (4)'!$J$6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4-051A-7C4B-8DA7-A6CA2798094A}"/>
                </c:ext>
              </c:extLst>
            </c:dLbl>
            <c:dLbl>
              <c:idx val="5"/>
              <c:tx>
                <c:strRef>
                  <c:f>'/Users/el1goluj/Documents/ZURICH/PROJECTS/UPMEM/upmem-workloads/Microbenchmarks/AI/[ai_output.xlsx]ai_output (4)'!$J$7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{9528A825-4F94-0B4C-8F7A-4D5616C7BC3A}</c15:txfldGUID>
                      <c15:f>'/Users/el1goluj/Documents/ZURICH/PROJECTS/UPMEM/upmem-workloads/Microbenchmarks/AI/[ai_output.xlsx]ai_output (4)'!$J$7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5-051A-7C4B-8DA7-A6CA2798094A}"/>
                </c:ext>
              </c:extLst>
            </c:dLbl>
            <c:dLbl>
              <c:idx val="6"/>
              <c:tx>
                <c:strRef>
                  <c:f>'/Users/el1goluj/Documents/ZURICH/PROJECTS/UPMEM/upmem-workloads/Microbenchmarks/AI/[ai_output.xlsx]ai_output (4)'!$J$8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{B3B87B12-BE8B-E54A-8422-1511E554AD78}</c15:txfldGUID>
                      <c15:f>'/Users/el1goluj/Documents/ZURICH/PROJECTS/UPMEM/upmem-workloads/Microbenchmarks/AI/[ai_output.xlsx]ai_output (4)'!$J$8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6-051A-7C4B-8DA7-A6CA2798094A}"/>
                </c:ext>
              </c:extLst>
            </c:dLbl>
            <c:dLbl>
              <c:idx val="7"/>
              <c:tx>
                <c:strRef>
                  <c:f>'/Users/el1goluj/Documents/ZURICH/PROJECTS/UPMEM/upmem-workloads/Microbenchmarks/AI/[ai_output.xlsx]ai_output (4)'!$J$9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{28EF1A75-A309-CC40-A6B2-B2A0776F786D}</c15:txfldGUID>
                      <c15:f>'/Users/el1goluj/Documents/ZURICH/PROJECTS/UPMEM/upmem-workloads/Microbenchmarks/AI/[ai_output.xlsx]ai_output (4)'!$J$9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7-051A-7C4B-8DA7-A6CA2798094A}"/>
                </c:ext>
              </c:extLst>
            </c:dLbl>
            <c:dLbl>
              <c:idx val="8"/>
              <c:tx>
                <c:strRef>
                  <c:f>'/Users/el1goluj/Documents/ZURICH/PROJECTS/UPMEM/upmem-workloads/Microbenchmarks/AI/[ai_output.xlsx]ai_output (4)'!$J$10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{B198540E-1535-914B-99AF-55CDDF73FE0A}</c15:txfldGUID>
                      <c15:f>'/Users/el1goluj/Documents/ZURICH/PROJECTS/UPMEM/upmem-workloads/Microbenchmarks/AI/[ai_output.xlsx]ai_output (4)'!$J$10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8-051A-7C4B-8DA7-A6CA2798094A}"/>
                </c:ext>
              </c:extLst>
            </c:dLbl>
            <c:dLbl>
              <c:idx val="9"/>
              <c:tx>
                <c:strRef>
                  <c:f>'/Users/el1goluj/Documents/ZURICH/PROJECTS/UPMEM/upmem-workloads/Microbenchmarks/AI/[ai_output.xlsx]ai_output (4)'!$J$11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{4BA924BF-43A4-2146-8F13-E3D9E30864BC}</c15:txfldGUID>
                      <c15:f>'/Users/el1goluj/Documents/ZURICH/PROJECTS/UPMEM/upmem-workloads/Microbenchmarks/AI/[ai_output.xlsx]ai_output (4)'!$J$11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9-051A-7C4B-8DA7-A6CA2798094A}"/>
                </c:ext>
              </c:extLst>
            </c:dLbl>
            <c:dLbl>
              <c:idx val="10"/>
              <c:tx>
                <c:strRef>
                  <c:f>'/Users/el1goluj/Documents/ZURICH/PROJECTS/UPMEM/upmem-workloads/Microbenchmarks/AI/[ai_output.xlsx]ai_output (4)'!$J$12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{17132C4A-81A2-8649-9F81-EA354F314E7C}</c15:txfldGUID>
                      <c15:f>'/Users/el1goluj/Documents/ZURICH/PROJECTS/UPMEM/upmem-workloads/Microbenchmarks/AI/[ai_output.xlsx]ai_output (4)'!$J$12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A-051A-7C4B-8DA7-A6CA2798094A}"/>
                </c:ext>
              </c:extLst>
            </c:dLbl>
            <c:dLbl>
              <c:idx val="11"/>
              <c:tx>
                <c:strRef>
                  <c:f>'/Users/el1goluj/Documents/ZURICH/PROJECTS/UPMEM/upmem-workloads/Microbenchmarks/AI/[ai_output.xlsx]ai_output (4)'!$J$13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{84BC6337-7456-5A4E-9C6F-AAD37622DEBC}</c15:txfldGUID>
                      <c15:f>'/Users/el1goluj/Documents/ZURICH/PROJECTS/UPMEM/upmem-workloads/Microbenchmarks/AI/[ai_output.xlsx]ai_output (4)'!$J$13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B-051A-7C4B-8DA7-A6CA2798094A}"/>
                </c:ext>
              </c:extLst>
            </c:dLbl>
            <c:dLbl>
              <c:idx val="12"/>
              <c:tx>
                <c:strRef>
                  <c:f>'/Users/el1goluj/Documents/ZURICH/PROJECTS/UPMEM/upmem-workloads/Microbenchmarks/AI/[ai_output.xlsx]ai_output (4)'!$J$14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{32FEEAC1-9A60-AF4A-94D9-D05ACCA33998}</c15:txfldGUID>
                      <c15:f>'/Users/el1goluj/Documents/ZURICH/PROJECTS/UPMEM/upmem-workloads/Microbenchmarks/AI/[ai_output.xlsx]ai_output (4)'!$J$14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C-051A-7C4B-8DA7-A6CA2798094A}"/>
                </c:ext>
              </c:extLst>
            </c:dLbl>
            <c:dLbl>
              <c:idx val="13"/>
              <c:tx>
                <c:strRef>
                  <c:f>'/Users/el1goluj/Documents/ZURICH/PROJECTS/UPMEM/upmem-workloads/Microbenchmarks/AI/[ai_output.xlsx]ai_output (4)'!$J$15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{EDFF99B1-F9E6-5B42-870D-7C9FC4A1F755}</c15:txfldGUID>
                      <c15:f>'/Users/el1goluj/Documents/ZURICH/PROJECTS/UPMEM/upmem-workloads/Microbenchmarks/AI/[ai_output.xlsx]ai_output (4)'!$J$15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D-051A-7C4B-8DA7-A6CA2798094A}"/>
                </c:ext>
              </c:extLst>
            </c:dLbl>
            <c:dLbl>
              <c:idx val="14"/>
              <c:tx>
                <c:strRef>
                  <c:f>'/Users/el1goluj/Documents/ZURICH/PROJECTS/UPMEM/upmem-workloads/Microbenchmarks/AI/[ai_output.xlsx]ai_output (4)'!$J$16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{949A82CB-FBF2-384D-AC3B-90C385189496}</c15:txfldGUID>
                      <c15:f>'/Users/el1goluj/Documents/ZURICH/PROJECTS/UPMEM/upmem-workloads/Microbenchmarks/AI/[ai_output.xlsx]ai_output (4)'!$J$16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E-051A-7C4B-8DA7-A6CA2798094A}"/>
                </c:ext>
              </c:extLst>
            </c:dLbl>
            <c:dLbl>
              <c:idx val="15"/>
              <c:tx>
                <c:strRef>
                  <c:f>'/Users/el1goluj/Documents/ZURICH/PROJECTS/UPMEM/upmem-workloads/Microbenchmarks/AI/[ai_output.xlsx]ai_output (4)'!$J$17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{970ACE0C-26A2-2C41-8314-49C2452FF56A}</c15:txfldGUID>
                      <c15:f>'/Users/el1goluj/Documents/ZURICH/PROJECTS/UPMEM/upmem-workloads/Microbenchmarks/AI/[ai_output.xlsx]ai_output (4)'!$J$17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F-051A-7C4B-8DA7-A6CA2798094A}"/>
                </c:ext>
              </c:extLst>
            </c:dLbl>
            <c:dLbl>
              <c:idx val="16"/>
              <c:tx>
                <c:strRef>
                  <c:f>'/Users/el1goluj/Documents/ZURICH/PROJECTS/UPMEM/upmem-workloads/Microbenchmarks/AI/[ai_output.xlsx]ai_output (4)'!$J$18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{B966147D-6E38-E94A-9A8A-C57EA5C6E5CA}</c15:txfldGUID>
                      <c15:f>'/Users/el1goluj/Documents/ZURICH/PROJECTS/UPMEM/upmem-workloads/Microbenchmarks/AI/[ai_output.xlsx]ai_output (4)'!$J$18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0-051A-7C4B-8DA7-A6CA2798094A}"/>
                </c:ext>
              </c:extLst>
            </c:dLbl>
            <c:dLbl>
              <c:idx val="17"/>
              <c:tx>
                <c:strRef>
                  <c:f>'/Users/el1goluj/Documents/ZURICH/PROJECTS/UPMEM/upmem-workloads/Microbenchmarks/AI/[ai_output.xlsx]ai_output (4)'!$J$19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{52B5C4DE-A752-6A4F-B6E7-AC2E675105F7}</c15:txfldGUID>
                      <c15:f>'/Users/el1goluj/Documents/ZURICH/PROJECTS/UPMEM/upmem-workloads/Microbenchmarks/AI/[ai_output.xlsx]ai_output (4)'!$J$19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1-051A-7C4B-8DA7-A6CA2798094A}"/>
                </c:ext>
              </c:extLst>
            </c:dLbl>
            <c:dLbl>
              <c:idx val="18"/>
              <c:tx>
                <c:strRef>
                  <c:f>'/Users/el1goluj/Documents/ZURICH/PROJECTS/UPMEM/upmem-workloads/Microbenchmarks/AI/[ai_output.xlsx]ai_output (4)'!$J$20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{799D8567-FB35-2242-8E1F-3568990597DD}</c15:txfldGUID>
                      <c15:f>'/Users/el1goluj/Documents/ZURICH/PROJECTS/UPMEM/upmem-workloads/Microbenchmarks/AI/[ai_output.xlsx]ai_output (4)'!$J$20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2-051A-7C4B-8DA7-A6CA2798094A}"/>
                </c:ext>
              </c:extLst>
            </c:dLbl>
            <c:dLbl>
              <c:idx val="19"/>
              <c:tx>
                <c:strRef>
                  <c:f>'/Users/el1goluj/Documents/ZURICH/PROJECTS/UPMEM/upmem-workloads/Microbenchmarks/AI/[ai_output.xlsx]ai_output (4)'!$J$21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{B50A9F42-5F10-3D4B-8EFF-C0233227495F}</c15:txfldGUID>
                      <c15:f>'/Users/el1goluj/Documents/ZURICH/PROJECTS/UPMEM/upmem-workloads/Microbenchmarks/AI/[ai_output.xlsx]ai_output (4)'!$J$21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3-051A-7C4B-8DA7-A6CA2798094A}"/>
                </c:ext>
              </c:extLst>
            </c:dLbl>
            <c:dLbl>
              <c:idx val="20"/>
              <c:tx>
                <c:strRef>
                  <c:f>'/Users/el1goluj/Documents/ZURICH/PROJECTS/UPMEM/upmem-workloads/Microbenchmarks/AI/[ai_output.xlsx]ai_output (4)'!$J$22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{8B7D719B-C825-E44F-9DEE-54C5894A4D9F}</c15:txfldGUID>
                      <c15:f>'/Users/el1goluj/Documents/ZURICH/PROJECTS/UPMEM/upmem-workloads/Microbenchmarks/AI/[ai_output.xlsx]ai_output (4)'!$J$22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4-051A-7C4B-8DA7-A6CA2798094A}"/>
                </c:ext>
              </c:extLst>
            </c:dLbl>
            <c:dLbl>
              <c:idx val="21"/>
              <c:tx>
                <c:strRef>
                  <c:f>'/Users/el1goluj/Documents/ZURICH/PROJECTS/UPMEM/upmem-workloads/Microbenchmarks/AI/[ai_output.xlsx]ai_output (4)'!$J$23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{15257A01-2B32-6048-B14D-D79FAD13ACE8}</c15:txfldGUID>
                      <c15:f>'/Users/el1goluj/Documents/ZURICH/PROJECTS/UPMEM/upmem-workloads/Microbenchmarks/AI/[ai_output.xlsx]ai_output (4)'!$J$23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5-051A-7C4B-8DA7-A6CA2798094A}"/>
                </c:ext>
              </c:extLst>
            </c:dLbl>
            <c:dLbl>
              <c:idx val="22"/>
              <c:tx>
                <c:strRef>
                  <c:f>'/Users/el1goluj/Documents/ZURICH/PROJECTS/UPMEM/upmem-workloads/Microbenchmarks/AI/[ai_output.xlsx]ai_output (4)'!$J$24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{0BE15A47-4D8F-294B-A43D-91EFEE8C2CF8}</c15:txfldGUID>
                      <c15:f>'/Users/el1goluj/Documents/ZURICH/PROJECTS/UPMEM/upmem-workloads/Microbenchmarks/AI/[ai_output.xlsx]ai_output (4)'!$J$24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6-051A-7C4B-8DA7-A6CA2798094A}"/>
                </c:ext>
              </c:extLst>
            </c:dLbl>
            <c:dLbl>
              <c:idx val="23"/>
              <c:tx>
                <c:strRef>
                  <c:f>'/Users/el1goluj/Documents/ZURICH/PROJECTS/UPMEM/upmem-workloads/Microbenchmarks/AI/[ai_output.xlsx]ai_output (4)'!$J$25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{FE6E7247-1116-904E-9346-D747DEB0B9F0}</c15:txfldGUID>
                      <c15:f>'/Users/el1goluj/Documents/ZURICH/PROJECTS/UPMEM/upmem-workloads/Microbenchmarks/AI/[ai_output.xlsx]ai_output (4)'!$J$25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7-051A-7C4B-8DA7-A6CA2798094A}"/>
                </c:ext>
              </c:extLst>
            </c:dLbl>
            <c:dLbl>
              <c:idx val="24"/>
              <c:tx>
                <c:strRef>
                  <c:f>'/Users/el1goluj/Documents/ZURICH/PROJECTS/UPMEM/upmem-workloads/Microbenchmarks/AI/[ai_output.xlsx]ai_output (4)'!$J$26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{524B3B07-1D4C-E14C-A434-7CDD774E4835}</c15:txfldGUID>
                      <c15:f>'/Users/el1goluj/Documents/ZURICH/PROJECTS/UPMEM/upmem-workloads/Microbenchmarks/AI/[ai_output.xlsx]ai_output (4)'!$J$26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8-051A-7C4B-8DA7-A6CA2798094A}"/>
                </c:ext>
              </c:extLst>
            </c:dLbl>
            <c:dLbl>
              <c:idx val="25"/>
              <c:tx>
                <c:strRef>
                  <c:f>'/Users/el1goluj/Documents/ZURICH/PROJECTS/UPMEM/upmem-workloads/Microbenchmarks/AI/[ai_output.xlsx]ai_output (4)'!$J$27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{055CBA82-DCAF-4546-90ED-50C89AD9E994}</c15:txfldGUID>
                      <c15:f>'/Users/el1goluj/Documents/ZURICH/PROJECTS/UPMEM/upmem-workloads/Microbenchmarks/AI/[ai_output.xlsx]ai_output (4)'!$J$27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9-051A-7C4B-8DA7-A6CA2798094A}"/>
                </c:ext>
              </c:extLst>
            </c:dLbl>
            <c:dLbl>
              <c:idx val="26"/>
              <c:tx>
                <c:strRef>
                  <c:f>'/Users/el1goluj/Documents/ZURICH/PROJECTS/UPMEM/upmem-workloads/Microbenchmarks/AI/[ai_output.xlsx]ai_output (4)'!$J$28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{C14073F7-0FD3-F142-B9C3-387597F4E5B2}</c15:txfldGUID>
                      <c15:f>'/Users/el1goluj/Documents/ZURICH/PROJECTS/UPMEM/upmem-workloads/Microbenchmarks/AI/[ai_output.xlsx]ai_output (4)'!$J$28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A-051A-7C4B-8DA7-A6CA2798094A}"/>
                </c:ext>
              </c:extLst>
            </c:dLbl>
            <c:dLbl>
              <c:idx val="27"/>
              <c:tx>
                <c:strRef>
                  <c:f>'/Users/el1goluj/Documents/ZURICH/PROJECTS/UPMEM/upmem-workloads/Microbenchmarks/AI/[ai_output.xlsx]ai_output (4)'!$J$29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{DFC338DA-A442-0A44-A656-0A8BDDD0CD2C}</c15:txfldGUID>
                      <c15:f>'/Users/el1goluj/Documents/ZURICH/PROJECTS/UPMEM/upmem-workloads/Microbenchmarks/AI/[ai_output.xlsx]ai_output (4)'!$J$29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B-051A-7C4B-8DA7-A6CA2798094A}"/>
                </c:ext>
              </c:extLst>
            </c:dLbl>
            <c:dLbl>
              <c:idx val="28"/>
              <c:tx>
                <c:strRef>
                  <c:f>'/Users/el1goluj/Documents/ZURICH/PROJECTS/UPMEM/upmem-workloads/Microbenchmarks/AI/[ai_output.xlsx]ai_output (4)'!$J$30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{B764F5C2-E029-5446-B148-C01AF62AD0AC}</c15:txfldGUID>
                      <c15:f>'/Users/el1goluj/Documents/ZURICH/PROJECTS/UPMEM/upmem-workloads/Microbenchmarks/AI/[ai_output.xlsx]ai_output (4)'!$J$30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C-051A-7C4B-8DA7-A6CA2798094A}"/>
                </c:ext>
              </c:extLst>
            </c:dLbl>
            <c:dLbl>
              <c:idx val="29"/>
              <c:tx>
                <c:strRef>
                  <c:f>'/Users/el1goluj/Documents/ZURICH/PROJECTS/UPMEM/upmem-workloads/Microbenchmarks/AI/[ai_output.xlsx]ai_output (4)'!$J$31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{30728305-BE2D-354D-9511-072166EE9627}</c15:txfldGUID>
                      <c15:f>'/Users/el1goluj/Documents/ZURICH/PROJECTS/UPMEM/upmem-workloads/Microbenchmarks/AI/[ai_output.xlsx]ai_output (4)'!$J$31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D-051A-7C4B-8DA7-A6CA2798094A}"/>
                </c:ext>
              </c:extLst>
            </c:dLbl>
            <c:dLbl>
              <c:idx val="30"/>
              <c:tx>
                <c:strRef>
                  <c:f>'/Users/el1goluj/Documents/ZURICH/PROJECTS/UPMEM/upmem-workloads/Microbenchmarks/AI/[ai_output.xlsx]ai_output (4)'!$J$32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{1D21B273-7D3B-5242-8463-AFB0042B22C1}</c15:txfldGUID>
                      <c15:f>'/Users/el1goluj/Documents/ZURICH/PROJECTS/UPMEM/upmem-workloads/Microbenchmarks/AI/[ai_output.xlsx]ai_output (4)'!$J$32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E-051A-7C4B-8DA7-A6CA2798094A}"/>
                </c:ext>
              </c:extLst>
            </c:dLbl>
            <c:dLbl>
              <c:idx val="31"/>
              <c:tx>
                <c:strRef>
                  <c:f>'/Users/el1goluj/Documents/ZURICH/PROJECTS/UPMEM/upmem-workloads/Microbenchmarks/AI/[ai_output.xlsx]ai_output (4)'!$J$33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{D817C1BC-4101-624B-8D08-D5C661ED504C}</c15:txfldGUID>
                      <c15:f>'/Users/el1goluj/Documents/ZURICH/PROJECTS/UPMEM/upmem-workloads/Microbenchmarks/AI/[ai_output.xlsx]ai_output (4)'!$J$33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F-051A-7C4B-8DA7-A6CA2798094A}"/>
                </c:ext>
              </c:extLst>
            </c:dLbl>
            <c:dLbl>
              <c:idx val="32"/>
              <c:tx>
                <c:strRef>
                  <c:f>'/Users/el1goluj/Documents/ZURICH/PROJECTS/UPMEM/upmem-workloads/Microbenchmarks/AI/[ai_output.xlsx]ai_output (4)'!$J$34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{3A7D65C0-1741-FD4E-86A0-6362A3AC473C}</c15:txfldGUID>
                      <c15:f>'/Users/el1goluj/Documents/ZURICH/PROJECTS/UPMEM/upmem-workloads/Microbenchmarks/AI/[ai_output.xlsx]ai_output (4)'!$J$34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0-051A-7C4B-8DA7-A6CA2798094A}"/>
                </c:ext>
              </c:extLst>
            </c:dLbl>
            <c:dLbl>
              <c:idx val="33"/>
              <c:tx>
                <c:strRef>
                  <c:f>'/Users/el1goluj/Documents/ZURICH/PROJECTS/UPMEM/upmem-workloads/Microbenchmarks/AI/[ai_output.xlsx]ai_output (4)'!$J$35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{8C5F60AD-6895-DD49-87A3-FF98EBBCD580}</c15:txfldGUID>
                      <c15:f>'/Users/el1goluj/Documents/ZURICH/PROJECTS/UPMEM/upmem-workloads/Microbenchmarks/AI/[ai_output.xlsx]ai_output (4)'!$J$35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1-051A-7C4B-8DA7-A6CA2798094A}"/>
                </c:ext>
              </c:extLst>
            </c:dLbl>
            <c:dLbl>
              <c:idx val="34"/>
              <c:tx>
                <c:strRef>
                  <c:f>'/Users/el1goluj/Documents/ZURICH/PROJECTS/UPMEM/upmem-workloads/Microbenchmarks/AI/[ai_output.xlsx]ai_output (4)'!$J$36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{020BAB56-E94E-AB48-88A9-5F0E5E64653C}</c15:txfldGUID>
                      <c15:f>'/Users/el1goluj/Documents/ZURICH/PROJECTS/UPMEM/upmem-workloads/Microbenchmarks/AI/[ai_output.xlsx]ai_output (4)'!$J$36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2-051A-7C4B-8DA7-A6CA2798094A}"/>
                </c:ext>
              </c:extLst>
            </c:dLbl>
            <c:dLbl>
              <c:idx val="35"/>
              <c:tx>
                <c:strRef>
                  <c:f>'/Users/el1goluj/Documents/ZURICH/PROJECTS/UPMEM/upmem-workloads/Microbenchmarks/AI/[ai_output.xlsx]ai_output (4)'!$J$37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{7FE227DE-469D-CC48-9A48-882FC2D48B6F}</c15:txfldGUID>
                      <c15:f>'/Users/el1goluj/Documents/ZURICH/PROJECTS/UPMEM/upmem-workloads/Microbenchmarks/AI/[ai_output.xlsx]ai_output (4)'!$J$37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3-051A-7C4B-8DA7-A6CA2798094A}"/>
                </c:ext>
              </c:extLst>
            </c:dLbl>
            <c:dLbl>
              <c:idx val="36"/>
              <c:tx>
                <c:strRef>
                  <c:f>'/Users/el1goluj/Documents/ZURICH/PROJECTS/UPMEM/upmem-workloads/Microbenchmarks/AI/[ai_output.xlsx]ai_output (4)'!$J$38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{3CAFC868-0C91-7249-BCB8-9E7EF45567C8}</c15:txfldGUID>
                      <c15:f>'/Users/el1goluj/Documents/ZURICH/PROJECTS/UPMEM/upmem-workloads/Microbenchmarks/AI/[ai_output.xlsx]ai_output (4)'!$J$38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4-051A-7C4B-8DA7-A6CA2798094A}"/>
                </c:ext>
              </c:extLst>
            </c:dLbl>
            <c:dLbl>
              <c:idx val="37"/>
              <c:tx>
                <c:strRef>
                  <c:f>'/Users/el1goluj/Documents/ZURICH/PROJECTS/UPMEM/upmem-workloads/Microbenchmarks/AI/[ai_output.xlsx]ai_output (4)'!$J$39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{68985731-77F2-9D42-B157-2DACB8D2F21C}</c15:txfldGUID>
                      <c15:f>'/Users/el1goluj/Documents/ZURICH/PROJECTS/UPMEM/upmem-workloads/Microbenchmarks/AI/[ai_output.xlsx]ai_output (4)'!$J$39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5-051A-7C4B-8DA7-A6CA2798094A}"/>
                </c:ext>
              </c:extLst>
            </c:dLbl>
            <c:dLbl>
              <c:idx val="38"/>
              <c:tx>
                <c:strRef>
                  <c:f>'/Users/el1goluj/Documents/ZURICH/PROJECTS/UPMEM/upmem-workloads/Microbenchmarks/AI/[ai_output.xlsx]ai_output (4)'!$J$40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{2AD3FEAF-FBA0-2547-8078-A96BF04555AC}</c15:txfldGUID>
                      <c15:f>'/Users/el1goluj/Documents/ZURICH/PROJECTS/UPMEM/upmem-workloads/Microbenchmarks/AI/[ai_output.xlsx]ai_output (4)'!$J$40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6-051A-7C4B-8DA7-A6CA2798094A}"/>
                </c:ext>
              </c:extLst>
            </c:dLbl>
            <c:dLbl>
              <c:idx val="39"/>
              <c:tx>
                <c:strRef>
                  <c:f>'/Users/el1goluj/Documents/ZURICH/PROJECTS/UPMEM/upmem-workloads/Microbenchmarks/AI/[ai_output.xlsx]ai_output (4)'!$J$41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{136548C9-B7D5-BC45-B556-4A3E2963B4C7}</c15:txfldGUID>
                      <c15:f>'/Users/el1goluj/Documents/ZURICH/PROJECTS/UPMEM/upmem-workloads/Microbenchmarks/AI/[ai_output.xlsx]ai_output (4)'!$J$41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7-051A-7C4B-8DA7-A6CA2798094A}"/>
                </c:ext>
              </c:extLst>
            </c:dLbl>
            <c:dLbl>
              <c:idx val="40"/>
              <c:tx>
                <c:strRef>
                  <c:f>'/Users/el1goluj/Documents/ZURICH/PROJECTS/UPMEM/upmem-workloads/Microbenchmarks/AI/[ai_output.xlsx]ai_output (4)'!$J$42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{B6084EB6-7D30-C94C-91E9-972A47094CF0}</c15:txfldGUID>
                      <c15:f>'/Users/el1goluj/Documents/ZURICH/PROJECTS/UPMEM/upmem-workloads/Microbenchmarks/AI/[ai_output.xlsx]ai_output (4)'!$J$42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8-051A-7C4B-8DA7-A6CA2798094A}"/>
                </c:ext>
              </c:extLst>
            </c:dLbl>
            <c:dLbl>
              <c:idx val="41"/>
              <c:tx>
                <c:strRef>
                  <c:f>'/Users/el1goluj/Documents/ZURICH/PROJECTS/UPMEM/upmem-workloads/Microbenchmarks/AI/[ai_output.xlsx]ai_output (4)'!$J$43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{21C4E2AB-AFB8-4C48-A7BA-C4D688A92E4A}</c15:txfldGUID>
                      <c15:f>'/Users/el1goluj/Documents/ZURICH/PROJECTS/UPMEM/upmem-workloads/Microbenchmarks/AI/[ai_output.xlsx]ai_output (4)'!$J$43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9-051A-7C4B-8DA7-A6CA2798094A}"/>
                </c:ext>
              </c:extLst>
            </c:dLbl>
            <c:dLbl>
              <c:idx val="42"/>
              <c:tx>
                <c:strRef>
                  <c:f>'/Users/el1goluj/Documents/ZURICH/PROJECTS/UPMEM/upmem-workloads/Microbenchmarks/AI/[ai_output.xlsx]ai_output (4)'!$J$44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{A71FBA47-68D6-5F49-891A-AD9E09698111}</c15:txfldGUID>
                      <c15:f>'/Users/el1goluj/Documents/ZURICH/PROJECTS/UPMEM/upmem-workloads/Microbenchmarks/AI/[ai_output.xlsx]ai_output (4)'!$J$44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A-051A-7C4B-8DA7-A6CA2798094A}"/>
                </c:ext>
              </c:extLst>
            </c:dLbl>
            <c:dLbl>
              <c:idx val="43"/>
              <c:tx>
                <c:strRef>
                  <c:f>'/Users/el1goluj/Documents/ZURICH/PROJECTS/UPMEM/upmem-workloads/Microbenchmarks/AI/[ai_output.xlsx]ai_output (4)'!$J$45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{A74F6761-D3F2-444F-9AAD-B5AC5C293937}</c15:txfldGUID>
                      <c15:f>'/Users/el1goluj/Documents/ZURICH/PROJECTS/UPMEM/upmem-workloads/Microbenchmarks/AI/[ai_output.xlsx]ai_output (4)'!$J$45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B-051A-7C4B-8DA7-A6CA2798094A}"/>
                </c:ext>
              </c:extLst>
            </c:dLbl>
            <c:dLbl>
              <c:idx val="44"/>
              <c:tx>
                <c:strRef>
                  <c:f>'/Users/el1goluj/Documents/ZURICH/PROJECTS/UPMEM/upmem-workloads/Microbenchmarks/AI/[ai_output.xlsx]ai_output (4)'!$J$46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{2CB0B05E-CB1B-534A-8D15-11335A231E01}</c15:txfldGUID>
                      <c15:f>'/Users/el1goluj/Documents/ZURICH/PROJECTS/UPMEM/upmem-workloads/Microbenchmarks/AI/[ai_output.xlsx]ai_output (4)'!$J$46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C-051A-7C4B-8DA7-A6CA2798094A}"/>
                </c:ext>
              </c:extLst>
            </c:dLbl>
            <c:dLbl>
              <c:idx val="45"/>
              <c:tx>
                <c:strRef>
                  <c:f>'/Users/el1goluj/Documents/ZURICH/PROJECTS/UPMEM/upmem-workloads/Microbenchmarks/AI/[ai_output.xlsx]ai_output (4)'!$J$47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{40FFFF98-0259-5243-858F-1AB3C2EF2D44}</c15:txfldGUID>
                      <c15:f>'/Users/el1goluj/Documents/ZURICH/PROJECTS/UPMEM/upmem-workloads/Microbenchmarks/AI/[ai_output.xlsx]ai_output (4)'!$J$47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D-051A-7C4B-8DA7-A6CA2798094A}"/>
                </c:ext>
              </c:extLst>
            </c:dLbl>
            <c:dLbl>
              <c:idx val="46"/>
              <c:tx>
                <c:strRef>
                  <c:f>'/Users/el1goluj/Documents/ZURICH/PROJECTS/UPMEM/upmem-workloads/Microbenchmarks/AI/[ai_output.xlsx]ai_output (4)'!$J$48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{7B64FAB0-A47F-7042-91B0-E3E650FD46DE}</c15:txfldGUID>
                      <c15:f>'/Users/el1goluj/Documents/ZURICH/PROJECTS/UPMEM/upmem-workloads/Microbenchmarks/AI/[ai_output.xlsx]ai_output (4)'!$J$48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E-051A-7C4B-8DA7-A6CA2798094A}"/>
                </c:ext>
              </c:extLst>
            </c:dLbl>
            <c:dLbl>
              <c:idx val="47"/>
              <c:tx>
                <c:strRef>
                  <c:f>'/Users/el1goluj/Documents/ZURICH/PROJECTS/UPMEM/upmem-workloads/Microbenchmarks/AI/[ai_output.xlsx]ai_output (4)'!$J$49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{D8D0642B-0066-C943-8531-0CA65B404657}</c15:txfldGUID>
                      <c15:f>'/Users/el1goluj/Documents/ZURICH/PROJECTS/UPMEM/upmem-workloads/Microbenchmarks/AI/[ai_output.xlsx]ai_output (4)'!$J$49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F-051A-7C4B-8DA7-A6CA2798094A}"/>
                </c:ext>
              </c:extLst>
            </c:dLbl>
            <c:dLbl>
              <c:idx val="48"/>
              <c:tx>
                <c:strRef>
                  <c:f>'/Users/el1goluj/Documents/ZURICH/PROJECTS/UPMEM/upmem-workloads/Microbenchmarks/AI/[ai_output.xlsx]ai_output (4)'!$J$50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{0639354E-1D6E-9C41-989C-C50112D13872}</c15:txfldGUID>
                      <c15:f>'/Users/el1goluj/Documents/ZURICH/PROJECTS/UPMEM/upmem-workloads/Microbenchmarks/AI/[ai_output.xlsx]ai_output (4)'!$J$50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0-051A-7C4B-8DA7-A6CA2798094A}"/>
                </c:ext>
              </c:extLst>
            </c:dLbl>
            <c:dLbl>
              <c:idx val="49"/>
              <c:tx>
                <c:strRef>
                  <c:f>'/Users/el1goluj/Documents/ZURICH/PROJECTS/UPMEM/upmem-workloads/Microbenchmarks/AI/[ai_output.xlsx]ai_output (4)'!$J$51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{474157EE-1F2E-B444-8319-2045CB87A0A3}</c15:txfldGUID>
                      <c15:f>'/Users/el1goluj/Documents/ZURICH/PROJECTS/UPMEM/upmem-workloads/Microbenchmarks/AI/[ai_output.xlsx]ai_output (4)'!$J$51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1-051A-7C4B-8DA7-A6CA2798094A}"/>
                </c:ext>
              </c:extLst>
            </c:dLbl>
            <c:dLbl>
              <c:idx val="50"/>
              <c:tx>
                <c:strRef>
                  <c:f>'/Users/el1goluj/Documents/ZURICH/PROJECTS/UPMEM/upmem-workloads/Microbenchmarks/AI/[ai_output.xlsx]ai_output (4)'!$J$52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{BC645C75-7185-BA4A-A703-586FD2A2C5C8}</c15:txfldGUID>
                      <c15:f>'/Users/el1goluj/Documents/ZURICH/PROJECTS/UPMEM/upmem-workloads/Microbenchmarks/AI/[ai_output.xlsx]ai_output (4)'!$J$52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2-051A-7C4B-8DA7-A6CA2798094A}"/>
                </c:ext>
              </c:extLst>
            </c:dLbl>
            <c:dLbl>
              <c:idx val="51"/>
              <c:tx>
                <c:strRef>
                  <c:f>'/Users/el1goluj/Documents/ZURICH/PROJECTS/UPMEM/upmem-workloads/Microbenchmarks/AI/[ai_output.xlsx]ai_output (4)'!$J$53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{40197F30-18A6-4D45-9529-940A5824A93C}</c15:txfldGUID>
                      <c15:f>'/Users/el1goluj/Documents/ZURICH/PROJECTS/UPMEM/upmem-workloads/Microbenchmarks/AI/[ai_output.xlsx]ai_output (4)'!$J$53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3-051A-7C4B-8DA7-A6CA2798094A}"/>
                </c:ext>
              </c:extLst>
            </c:dLbl>
            <c:dLbl>
              <c:idx val="52"/>
              <c:tx>
                <c:strRef>
                  <c:f>'/Users/el1goluj/Documents/ZURICH/PROJECTS/UPMEM/upmem-workloads/Microbenchmarks/AI/[ai_output.xlsx]ai_output (4)'!$J$54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{0F3947BE-570D-944C-9235-7A070A6BAD9E}</c15:txfldGUID>
                      <c15:f>'/Users/el1goluj/Documents/ZURICH/PROJECTS/UPMEM/upmem-workloads/Microbenchmarks/AI/[ai_output.xlsx]ai_output (4)'!$J$54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4-051A-7C4B-8DA7-A6CA2798094A}"/>
                </c:ext>
              </c:extLst>
            </c:dLbl>
            <c:dLbl>
              <c:idx val="53"/>
              <c:tx>
                <c:strRef>
                  <c:f>'/Users/el1goluj/Documents/ZURICH/PROJECTS/UPMEM/upmem-workloads/Microbenchmarks/AI/[ai_output.xlsx]ai_output (4)'!$J$55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{37E36583-3B7F-BE42-AA45-356DE1CC26BE}</c15:txfldGUID>
                      <c15:f>'/Users/el1goluj/Documents/ZURICH/PROJECTS/UPMEM/upmem-workloads/Microbenchmarks/AI/[ai_output.xlsx]ai_output (4)'!$J$55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5-051A-7C4B-8DA7-A6CA2798094A}"/>
                </c:ext>
              </c:extLst>
            </c:dLbl>
            <c:dLbl>
              <c:idx val="54"/>
              <c:tx>
                <c:strRef>
                  <c:f>'/Users/el1goluj/Documents/ZURICH/PROJECTS/UPMEM/upmem-workloads/Microbenchmarks/AI/[ai_output.xlsx]ai_output (4)'!$J$56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{619990D7-9292-9C43-B24C-E541125B20D9}</c15:txfldGUID>
                      <c15:f>'/Users/el1goluj/Documents/ZURICH/PROJECTS/UPMEM/upmem-workloads/Microbenchmarks/AI/[ai_output.xlsx]ai_output (4)'!$J$56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6-051A-7C4B-8DA7-A6CA2798094A}"/>
                </c:ext>
              </c:extLst>
            </c:dLbl>
            <c:dLbl>
              <c:idx val="55"/>
              <c:tx>
                <c:strRef>
                  <c:f>'/Users/el1goluj/Documents/ZURICH/PROJECTS/UPMEM/upmem-workloads/Microbenchmarks/AI/[ai_output.xlsx]ai_output (4)'!$J$57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{9B704765-6AC6-D341-B469-AFEB914B7653}</c15:txfldGUID>
                      <c15:f>'/Users/el1goluj/Documents/ZURICH/PROJECTS/UPMEM/upmem-workloads/Microbenchmarks/AI/[ai_output.xlsx]ai_output (4)'!$J$57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7-051A-7C4B-8DA7-A6CA2798094A}"/>
                </c:ext>
              </c:extLst>
            </c:dLbl>
            <c:dLbl>
              <c:idx val="56"/>
              <c:tx>
                <c:strRef>
                  <c:f>'/Users/el1goluj/Documents/ZURICH/PROJECTS/UPMEM/upmem-workloads/Microbenchmarks/AI/[ai_output.xlsx]ai_output (4)'!$J$58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{DE171E54-CA1C-1B49-8A1E-DB769B6F0BE7}</c15:txfldGUID>
                      <c15:f>'/Users/el1goluj/Documents/ZURICH/PROJECTS/UPMEM/upmem-workloads/Microbenchmarks/AI/[ai_output.xlsx]ai_output (4)'!$J$58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8-051A-7C4B-8DA7-A6CA2798094A}"/>
                </c:ext>
              </c:extLst>
            </c:dLbl>
            <c:dLbl>
              <c:idx val="57"/>
              <c:tx>
                <c:strRef>
                  <c:f>'/Users/el1goluj/Documents/ZURICH/PROJECTS/UPMEM/upmem-workloads/Microbenchmarks/AI/[ai_output.xlsx]ai_output (4)'!$J$59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{897A56A3-EE98-124E-9448-7B8CA75629DC}</c15:txfldGUID>
                      <c15:f>'/Users/el1goluj/Documents/ZURICH/PROJECTS/UPMEM/upmem-workloads/Microbenchmarks/AI/[ai_output.xlsx]ai_output (4)'!$J$59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9-051A-7C4B-8DA7-A6CA2798094A}"/>
                </c:ext>
              </c:extLst>
            </c:dLbl>
            <c:dLbl>
              <c:idx val="58"/>
              <c:tx>
                <c:strRef>
                  <c:f>'/Users/el1goluj/Documents/ZURICH/PROJECTS/UPMEM/upmem-workloads/Microbenchmarks/AI/[ai_output.xlsx]ai_output (4)'!$J$60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{8D725A79-AA53-FE4B-A2DA-4C61027E2FB5}</c15:txfldGUID>
                      <c15:f>'/Users/el1goluj/Documents/ZURICH/PROJECTS/UPMEM/upmem-workloads/Microbenchmarks/AI/[ai_output.xlsx]ai_output (4)'!$J$60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A-051A-7C4B-8DA7-A6CA2798094A}"/>
                </c:ext>
              </c:extLst>
            </c:dLbl>
            <c:dLbl>
              <c:idx val="59"/>
              <c:tx>
                <c:strRef>
                  <c:f>'/Users/el1goluj/Documents/ZURICH/PROJECTS/UPMEM/upmem-workloads/Microbenchmarks/AI/[ai_output.xlsx]ai_output (4)'!$J$61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{3D57CE3B-24CB-E54B-B639-A480CFCACC3B}</c15:txfldGUID>
                      <c15:f>'/Users/el1goluj/Documents/ZURICH/PROJECTS/UPMEM/upmem-workloads/Microbenchmarks/AI/[ai_output.xlsx]ai_output (4)'!$J$61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B-051A-7C4B-8DA7-A6CA2798094A}"/>
                </c:ext>
              </c:extLst>
            </c:dLbl>
            <c:dLbl>
              <c:idx val="60"/>
              <c:tx>
                <c:strRef>
                  <c:f>'/Users/el1goluj/Documents/ZURICH/PROJECTS/UPMEM/upmem-workloads/Microbenchmarks/AI/[ai_output.xlsx]ai_output (4)'!$J$62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{4DCEC7D4-F27F-474C-8B6C-E73E6F654AE5}</c15:txfldGUID>
                      <c15:f>'/Users/el1goluj/Documents/ZURICH/PROJECTS/UPMEM/upmem-workloads/Microbenchmarks/AI/[ai_output.xlsx]ai_output (4)'!$J$62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C-051A-7C4B-8DA7-A6CA2798094A}"/>
                </c:ext>
              </c:extLst>
            </c:dLbl>
            <c:dLbl>
              <c:idx val="61"/>
              <c:tx>
                <c:strRef>
                  <c:f>'/Users/el1goluj/Documents/ZURICH/PROJECTS/UPMEM/upmem-workloads/Microbenchmarks/AI/[ai_output.xlsx]ai_output (4)'!$J$63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{9354BA6C-149D-3049-A715-A241CE28C89F}</c15:txfldGUID>
                      <c15:f>'/Users/el1goluj/Documents/ZURICH/PROJECTS/UPMEM/upmem-workloads/Microbenchmarks/AI/[ai_output.xlsx]ai_output (4)'!$J$63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D-051A-7C4B-8DA7-A6CA2798094A}"/>
                </c:ext>
              </c:extLst>
            </c:dLbl>
            <c:dLbl>
              <c:idx val="62"/>
              <c:tx>
                <c:strRef>
                  <c:f>'/Users/el1goluj/Documents/ZURICH/PROJECTS/UPMEM/upmem-workloads/Microbenchmarks/AI/[ai_output.xlsx]ai_output (4)'!$J$64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{3BFC5D50-7806-FE4E-AD38-68DBEE90BAFE}</c15:txfldGUID>
                      <c15:f>'/Users/el1goluj/Documents/ZURICH/PROJECTS/UPMEM/upmem-workloads/Microbenchmarks/AI/[ai_output.xlsx]ai_output (4)'!$J$64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E-051A-7C4B-8DA7-A6CA2798094A}"/>
                </c:ext>
              </c:extLst>
            </c:dLbl>
            <c:dLbl>
              <c:idx val="63"/>
              <c:tx>
                <c:strRef>
                  <c:f>'/Users/el1goluj/Documents/ZURICH/PROJECTS/UPMEM/upmem-workloads/Microbenchmarks/AI/[ai_output.xlsx]ai_output (4)'!$J$65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{46C5B00C-E6F1-FC44-9093-16FDD7439BB7}</c15:txfldGUID>
                      <c15:f>'/Users/el1goluj/Documents/ZURICH/PROJECTS/UPMEM/upmem-workloads/Microbenchmarks/AI/[ai_output.xlsx]ai_output (4)'!$J$65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F-051A-7C4B-8DA7-A6CA2798094A}"/>
                </c:ext>
              </c:extLst>
            </c:dLbl>
            <c:dLbl>
              <c:idx val="64"/>
              <c:tx>
                <c:strRef>
                  <c:f>'/Users/el1goluj/Documents/ZURICH/PROJECTS/UPMEM/upmem-workloads/Microbenchmarks/AI/[ai_output.xlsx]ai_output (4)'!$J$66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{643C83E9-2D88-B64D-9A49-70C1C0EAD055}</c15:txfldGUID>
                      <c15:f>'/Users/el1goluj/Documents/ZURICH/PROJECTS/UPMEM/upmem-workloads/Microbenchmarks/AI/[ai_output.xlsx]ai_output (4)'!$J$66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0-051A-7C4B-8DA7-A6CA2798094A}"/>
                </c:ext>
              </c:extLst>
            </c:dLbl>
            <c:dLbl>
              <c:idx val="65"/>
              <c:tx>
                <c:strRef>
                  <c:f>'/Users/el1goluj/Documents/ZURICH/PROJECTS/UPMEM/upmem-workloads/Microbenchmarks/AI/[ai_output.xlsx]ai_output (4)'!$J$67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{9D069EE0-1053-BB43-9B64-8B9031DB549D}</c15:txfldGUID>
                      <c15:f>'/Users/el1goluj/Documents/ZURICH/PROJECTS/UPMEM/upmem-workloads/Microbenchmarks/AI/[ai_output.xlsx]ai_output (4)'!$J$67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1-051A-7C4B-8DA7-A6CA2798094A}"/>
                </c:ext>
              </c:extLst>
            </c:dLbl>
            <c:dLbl>
              <c:idx val="66"/>
              <c:tx>
                <c:strRef>
                  <c:f>'/Users/el1goluj/Documents/ZURICH/PROJECTS/UPMEM/upmem-workloads/Microbenchmarks/AI/[ai_output.xlsx]ai_output (4)'!$J$68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{AE4C7A8C-43F0-0F4D-B7F8-6E1685024ED5}</c15:txfldGUID>
                      <c15:f>'/Users/el1goluj/Documents/ZURICH/PROJECTS/UPMEM/upmem-workloads/Microbenchmarks/AI/[ai_output.xlsx]ai_output (4)'!$J$68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2-051A-7C4B-8DA7-A6CA2798094A}"/>
                </c:ext>
              </c:extLst>
            </c:dLbl>
            <c:dLbl>
              <c:idx val="67"/>
              <c:tx>
                <c:strRef>
                  <c:f>'/Users/el1goluj/Documents/ZURICH/PROJECTS/UPMEM/upmem-workloads/Microbenchmarks/AI/[ai_output.xlsx]ai_output (4)'!$J$69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{C39412F3-F0A2-7341-BDEF-88ABEEBB0A08}</c15:txfldGUID>
                      <c15:f>'/Users/el1goluj/Documents/ZURICH/PROJECTS/UPMEM/upmem-workloads/Microbenchmarks/AI/[ai_output.xlsx]ai_output (4)'!$J$69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3-051A-7C4B-8DA7-A6CA2798094A}"/>
                </c:ext>
              </c:extLst>
            </c:dLbl>
            <c:dLbl>
              <c:idx val="68"/>
              <c:tx>
                <c:strRef>
                  <c:f>'/Users/el1goluj/Documents/ZURICH/PROJECTS/UPMEM/upmem-workloads/Microbenchmarks/AI/[ai_output.xlsx]ai_output (4)'!$J$70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{08F1162C-E3E0-E146-8A30-5AF19CB19BEE}</c15:txfldGUID>
                      <c15:f>'/Users/el1goluj/Documents/ZURICH/PROJECTS/UPMEM/upmem-workloads/Microbenchmarks/AI/[ai_output.xlsx]ai_output (4)'!$J$70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4-051A-7C4B-8DA7-A6CA2798094A}"/>
                </c:ext>
              </c:extLst>
            </c:dLbl>
            <c:dLbl>
              <c:idx val="69"/>
              <c:tx>
                <c:strRef>
                  <c:f>'/Users/el1goluj/Documents/ZURICH/PROJECTS/UPMEM/upmem-workloads/Microbenchmarks/AI/[ai_output.xlsx]ai_output (4)'!$J$71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{357C7968-3566-DA40-9CBD-C9D33093FDBF}</c15:txfldGUID>
                      <c15:f>'/Users/el1goluj/Documents/ZURICH/PROJECTS/UPMEM/upmem-workloads/Microbenchmarks/AI/[ai_output.xlsx]ai_output (4)'!$J$71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5-051A-7C4B-8DA7-A6CA2798094A}"/>
                </c:ext>
              </c:extLst>
            </c:dLbl>
            <c:dLbl>
              <c:idx val="70"/>
              <c:tx>
                <c:strRef>
                  <c:f>'/Users/el1goluj/Documents/ZURICH/PROJECTS/UPMEM/upmem-workloads/Microbenchmarks/AI/[ai_output.xlsx]ai_output (4)'!$J$72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{F2259813-377F-B34B-B5E6-FB2E8AF52060}</c15:txfldGUID>
                      <c15:f>'/Users/el1goluj/Documents/ZURICH/PROJECTS/UPMEM/upmem-workloads/Microbenchmarks/AI/[ai_output.xlsx]ai_output (4)'!$J$72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6-051A-7C4B-8DA7-A6CA2798094A}"/>
                </c:ext>
              </c:extLst>
            </c:dLbl>
            <c:dLbl>
              <c:idx val="71"/>
              <c:tx>
                <c:strRef>
                  <c:f>'/Users/el1goluj/Documents/ZURICH/PROJECTS/UPMEM/upmem-workloads/Microbenchmarks/AI/[ai_output.xlsx]ai_output (4)'!$J$73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{43E2BAA5-A223-8D4F-98D3-71516155108A}</c15:txfldGUID>
                      <c15:f>'/Users/el1goluj/Documents/ZURICH/PROJECTS/UPMEM/upmem-workloads/Microbenchmarks/AI/[ai_output.xlsx]ai_output (4)'!$J$73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7-051A-7C4B-8DA7-A6CA2798094A}"/>
                </c:ext>
              </c:extLst>
            </c:dLbl>
            <c:dLbl>
              <c:idx val="72"/>
              <c:tx>
                <c:strRef>
                  <c:f>'/Users/el1goluj/Documents/ZURICH/PROJECTS/UPMEM/upmem-workloads/Microbenchmarks/AI/[ai_output.xlsx]ai_output (4)'!$J$74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{186C0DFE-049A-E448-9D63-7FD436351631}</c15:txfldGUID>
                      <c15:f>'/Users/el1goluj/Documents/ZURICH/PROJECTS/UPMEM/upmem-workloads/Microbenchmarks/AI/[ai_output.xlsx]ai_output (4)'!$J$74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8-051A-7C4B-8DA7-A6CA2798094A}"/>
                </c:ext>
              </c:extLst>
            </c:dLbl>
            <c:dLbl>
              <c:idx val="73"/>
              <c:tx>
                <c:strRef>
                  <c:f>'/Users/el1goluj/Documents/ZURICH/PROJECTS/UPMEM/upmem-workloads/Microbenchmarks/AI/[ai_output.xlsx]ai_output (4)'!$J$75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{73B3824A-2770-1348-A1A0-86A3B08D4E45}</c15:txfldGUID>
                      <c15:f>'/Users/el1goluj/Documents/ZURICH/PROJECTS/UPMEM/upmem-workloads/Microbenchmarks/AI/[ai_output.xlsx]ai_output (4)'!$J$75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9-051A-7C4B-8DA7-A6CA2798094A}"/>
                </c:ext>
              </c:extLst>
            </c:dLbl>
            <c:dLbl>
              <c:idx val="74"/>
              <c:tx>
                <c:strRef>
                  <c:f>'/Users/el1goluj/Documents/ZURICH/PROJECTS/UPMEM/upmem-workloads/Microbenchmarks/AI/[ai_output.xlsx]ai_output (4)'!$J$76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{42DB3571-5481-A74D-803A-9816BCE762CF}</c15:txfldGUID>
                      <c15:f>'/Users/el1goluj/Documents/ZURICH/PROJECTS/UPMEM/upmem-workloads/Microbenchmarks/AI/[ai_output.xlsx]ai_output (4)'!$J$76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A-051A-7C4B-8DA7-A6CA2798094A}"/>
                </c:ext>
              </c:extLst>
            </c:dLbl>
            <c:dLbl>
              <c:idx val="75"/>
              <c:tx>
                <c:strRef>
                  <c:f>'/Users/el1goluj/Documents/ZURICH/PROJECTS/UPMEM/upmem-workloads/Microbenchmarks/AI/[ai_output.xlsx]ai_output (4)'!$J$77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{99475B2B-E444-AB48-A916-2CB89F5AB381}</c15:txfldGUID>
                      <c15:f>'/Users/el1goluj/Documents/ZURICH/PROJECTS/UPMEM/upmem-workloads/Microbenchmarks/AI/[ai_output.xlsx]ai_output (4)'!$J$77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B-051A-7C4B-8DA7-A6CA2798094A}"/>
                </c:ext>
              </c:extLst>
            </c:dLbl>
            <c:dLbl>
              <c:idx val="76"/>
              <c:tx>
                <c:strRef>
                  <c:f>'/Users/el1goluj/Documents/ZURICH/PROJECTS/UPMEM/upmem-workloads/Microbenchmarks/AI/[ai_output.xlsx]ai_output (4)'!$J$78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{1C9CBD85-40D6-904B-9F39-E46A74FF786D}</c15:txfldGUID>
                      <c15:f>'/Users/el1goluj/Documents/ZURICH/PROJECTS/UPMEM/upmem-workloads/Microbenchmarks/AI/[ai_output.xlsx]ai_output (4)'!$J$78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C-051A-7C4B-8DA7-A6CA2798094A}"/>
                </c:ext>
              </c:extLst>
            </c:dLbl>
            <c:dLbl>
              <c:idx val="77"/>
              <c:tx>
                <c:strRef>
                  <c:f>'/Users/el1goluj/Documents/ZURICH/PROJECTS/UPMEM/upmem-workloads/Microbenchmarks/AI/[ai_output.xlsx]ai_output (4)'!$J$79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{7F9EB021-1600-F64F-832B-5FDDA4A21AA3}</c15:txfldGUID>
                      <c15:f>'/Users/el1goluj/Documents/ZURICH/PROJECTS/UPMEM/upmem-workloads/Microbenchmarks/AI/[ai_output.xlsx]ai_output (4)'!$J$79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D-051A-7C4B-8DA7-A6CA2798094A}"/>
                </c:ext>
              </c:extLst>
            </c:dLbl>
            <c:dLbl>
              <c:idx val="78"/>
              <c:tx>
                <c:strRef>
                  <c:f>'/Users/el1goluj/Documents/ZURICH/PROJECTS/UPMEM/upmem-workloads/Microbenchmarks/AI/[ai_output.xlsx]ai_output (4)'!$J$80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{A96F0A75-CC00-2A47-93EB-9E350462FDA5}</c15:txfldGUID>
                      <c15:f>'/Users/el1goluj/Documents/ZURICH/PROJECTS/UPMEM/upmem-workloads/Microbenchmarks/AI/[ai_output.xlsx]ai_output (4)'!$J$80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E-051A-7C4B-8DA7-A6CA2798094A}"/>
                </c:ext>
              </c:extLst>
            </c:dLbl>
            <c:dLbl>
              <c:idx val="79"/>
              <c:tx>
                <c:strRef>
                  <c:f>'/Users/el1goluj/Documents/ZURICH/PROJECTS/UPMEM/upmem-workloads/Microbenchmarks/AI/[ai_output.xlsx]ai_output (4)'!$J$81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{2EF024C3-47A0-5343-AC86-4F42DE2C6412}</c15:txfldGUID>
                      <c15:f>'/Users/el1goluj/Documents/ZURICH/PROJECTS/UPMEM/upmem-workloads/Microbenchmarks/AI/[ai_output.xlsx]ai_output (4)'!$J$81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F-051A-7C4B-8DA7-A6CA2798094A}"/>
                </c:ext>
              </c:extLst>
            </c:dLbl>
            <c:dLbl>
              <c:idx val="80"/>
              <c:tx>
                <c:strRef>
                  <c:f>'/Users/el1goluj/Documents/ZURICH/PROJECTS/UPMEM/upmem-workloads/Microbenchmarks/AI/[ai_output.xlsx]ai_output (4)'!$J$82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{5F05AEA1-BAB0-8245-8660-4D58383B2008}</c15:txfldGUID>
                      <c15:f>'/Users/el1goluj/Documents/ZURICH/PROJECTS/UPMEM/upmem-workloads/Microbenchmarks/AI/[ai_output.xlsx]ai_output (4)'!$J$82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0-051A-7C4B-8DA7-A6CA2798094A}"/>
                </c:ext>
              </c:extLst>
            </c:dLbl>
            <c:dLbl>
              <c:idx val="81"/>
              <c:tx>
                <c:strRef>
                  <c:f>'/Users/el1goluj/Documents/ZURICH/PROJECTS/UPMEM/upmem-workloads/Microbenchmarks/AI/[ai_output.xlsx]ai_output (4)'!$J$83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{07CE9FF6-E1DA-FD45-879F-FE2461444642}</c15:txfldGUID>
                      <c15:f>'/Users/el1goluj/Documents/ZURICH/PROJECTS/UPMEM/upmem-workloads/Microbenchmarks/AI/[ai_output.xlsx]ai_output (4)'!$J$83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1-051A-7C4B-8DA7-A6CA2798094A}"/>
                </c:ext>
              </c:extLst>
            </c:dLbl>
            <c:dLbl>
              <c:idx val="82"/>
              <c:tx>
                <c:strRef>
                  <c:f>'/Users/el1goluj/Documents/ZURICH/PROJECTS/UPMEM/upmem-workloads/Microbenchmarks/AI/[ai_output.xlsx]ai_output (4)'!$J$84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{5350A749-A39D-8F4D-ACB5-42B4D15F6D60}</c15:txfldGUID>
                      <c15:f>'/Users/el1goluj/Documents/ZURICH/PROJECTS/UPMEM/upmem-workloads/Microbenchmarks/AI/[ai_output.xlsx]ai_output (4)'!$J$84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2-051A-7C4B-8DA7-A6CA2798094A}"/>
                </c:ext>
              </c:extLst>
            </c:dLbl>
            <c:dLbl>
              <c:idx val="83"/>
              <c:tx>
                <c:strRef>
                  <c:f>'/Users/el1goluj/Documents/ZURICH/PROJECTS/UPMEM/upmem-workloads/Microbenchmarks/AI/[ai_output.xlsx]ai_output (4)'!$J$85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{8220F03B-EF81-9741-B908-6463D2A8734D}</c15:txfldGUID>
                      <c15:f>'/Users/el1goluj/Documents/ZURICH/PROJECTS/UPMEM/upmem-workloads/Microbenchmarks/AI/[ai_output.xlsx]ai_output (4)'!$J$85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3-051A-7C4B-8DA7-A6CA2798094A}"/>
                </c:ext>
              </c:extLst>
            </c:dLbl>
            <c:dLbl>
              <c:idx val="84"/>
              <c:tx>
                <c:strRef>
                  <c:f>'/Users/el1goluj/Documents/ZURICH/PROJECTS/UPMEM/upmem-workloads/Microbenchmarks/AI/[ai_output.xlsx]ai_output (4)'!$J$86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{0BC5682F-EDE9-484A-8BCF-D83176689062}</c15:txfldGUID>
                      <c15:f>'/Users/el1goluj/Documents/ZURICH/PROJECTS/UPMEM/upmem-workloads/Microbenchmarks/AI/[ai_output.xlsx]ai_output (4)'!$J$86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4-051A-7C4B-8DA7-A6CA2798094A}"/>
                </c:ext>
              </c:extLst>
            </c:dLbl>
            <c:dLbl>
              <c:idx val="85"/>
              <c:tx>
                <c:strRef>
                  <c:f>'/Users/el1goluj/Documents/ZURICH/PROJECTS/UPMEM/upmem-workloads/Microbenchmarks/AI/[ai_output.xlsx]ai_output (4)'!$J$87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{EB32A807-C029-8F41-8C13-C53547DB18CC}</c15:txfldGUID>
                      <c15:f>'/Users/el1goluj/Documents/ZURICH/PROJECTS/UPMEM/upmem-workloads/Microbenchmarks/AI/[ai_output.xlsx]ai_output (4)'!$J$87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5-051A-7C4B-8DA7-A6CA2798094A}"/>
                </c:ext>
              </c:extLst>
            </c:dLbl>
            <c:dLbl>
              <c:idx val="86"/>
              <c:tx>
                <c:strRef>
                  <c:f>'/Users/el1goluj/Documents/ZURICH/PROJECTS/UPMEM/upmem-workloads/Microbenchmarks/AI/[ai_output.xlsx]ai_output (4)'!$J$88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{102D4C08-6085-E642-AB23-93CD92C979FB}</c15:txfldGUID>
                      <c15:f>'/Users/el1goluj/Documents/ZURICH/PROJECTS/UPMEM/upmem-workloads/Microbenchmarks/AI/[ai_output.xlsx]ai_output (4)'!$J$88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6-051A-7C4B-8DA7-A6CA2798094A}"/>
                </c:ext>
              </c:extLst>
            </c:dLbl>
            <c:dLbl>
              <c:idx val="87"/>
              <c:tx>
                <c:strRef>
                  <c:f>'/Users/el1goluj/Documents/ZURICH/PROJECTS/UPMEM/upmem-workloads/Microbenchmarks/AI/[ai_output.xlsx]ai_output (4)'!$J$89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{0F1EA8E7-76FF-BA41-B547-EB5AA4E6335A}</c15:txfldGUID>
                      <c15:f>'/Users/el1goluj/Documents/ZURICH/PROJECTS/UPMEM/upmem-workloads/Microbenchmarks/AI/[ai_output.xlsx]ai_output (4)'!$J$89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7-051A-7C4B-8DA7-A6CA2798094A}"/>
                </c:ext>
              </c:extLst>
            </c:dLbl>
            <c:dLbl>
              <c:idx val="88"/>
              <c:tx>
                <c:strRef>
                  <c:f>'/Users/el1goluj/Documents/ZURICH/PROJECTS/UPMEM/upmem-workloads/Microbenchmarks/AI/[ai_output.xlsx]ai_output (4)'!$J$90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{C2A4D3E6-9F92-0B4F-BD3F-6E4A37471681}</c15:txfldGUID>
                      <c15:f>'/Users/el1goluj/Documents/ZURICH/PROJECTS/UPMEM/upmem-workloads/Microbenchmarks/AI/[ai_output.xlsx]ai_output (4)'!$J$90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8-051A-7C4B-8DA7-A6CA2798094A}"/>
                </c:ext>
              </c:extLst>
            </c:dLbl>
            <c:dLbl>
              <c:idx val="89"/>
              <c:tx>
                <c:strRef>
                  <c:f>'/Users/el1goluj/Documents/ZURICH/PROJECTS/UPMEM/upmem-workloads/Microbenchmarks/AI/[ai_output.xlsx]ai_output (4)'!$J$91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{A27EB437-8E1C-984B-B56F-A0E333979825}</c15:txfldGUID>
                      <c15:f>'/Users/el1goluj/Documents/ZURICH/PROJECTS/UPMEM/upmem-workloads/Microbenchmarks/AI/[ai_output.xlsx]ai_output (4)'!$J$91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9-051A-7C4B-8DA7-A6CA2798094A}"/>
                </c:ext>
              </c:extLst>
            </c:dLbl>
            <c:dLbl>
              <c:idx val="90"/>
              <c:tx>
                <c:strRef>
                  <c:f>'/Users/el1goluj/Documents/ZURICH/PROJECTS/UPMEM/upmem-workloads/Microbenchmarks/AI/[ai_output.xlsx]ai_output (4)'!$J$92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{84AECE12-80F5-9445-B461-920FE4E1AF9F}</c15:txfldGUID>
                      <c15:f>'/Users/el1goluj/Documents/ZURICH/PROJECTS/UPMEM/upmem-workloads/Microbenchmarks/AI/[ai_output.xlsx]ai_output (4)'!$J$92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A-051A-7C4B-8DA7-A6CA2798094A}"/>
                </c:ext>
              </c:extLst>
            </c:dLbl>
            <c:dLbl>
              <c:idx val="91"/>
              <c:tx>
                <c:strRef>
                  <c:f>'/Users/el1goluj/Documents/ZURICH/PROJECTS/UPMEM/upmem-workloads/Microbenchmarks/AI/[ai_output.xlsx]ai_output (4)'!$J$93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{63866E6C-D3D9-3641-A006-8B350A0A5041}</c15:txfldGUID>
                      <c15:f>'/Users/el1goluj/Documents/ZURICH/PROJECTS/UPMEM/upmem-workloads/Microbenchmarks/AI/[ai_output.xlsx]ai_output (4)'!$J$93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B-051A-7C4B-8DA7-A6CA2798094A}"/>
                </c:ext>
              </c:extLst>
            </c:dLbl>
            <c:dLbl>
              <c:idx val="92"/>
              <c:tx>
                <c:strRef>
                  <c:f>'/Users/el1goluj/Documents/ZURICH/PROJECTS/UPMEM/upmem-workloads/Microbenchmarks/AI/[ai_output.xlsx]ai_output (4)'!$J$94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{0B830A01-E77F-A940-A970-C63A66F93B19}</c15:txfldGUID>
                      <c15:f>'/Users/el1goluj/Documents/ZURICH/PROJECTS/UPMEM/upmem-workloads/Microbenchmarks/AI/[ai_output.xlsx]ai_output (4)'!$J$94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C-051A-7C4B-8DA7-A6CA2798094A}"/>
                </c:ext>
              </c:extLst>
            </c:dLbl>
            <c:dLbl>
              <c:idx val="93"/>
              <c:tx>
                <c:strRef>
                  <c:f>'/Users/el1goluj/Documents/ZURICH/PROJECTS/UPMEM/upmem-workloads/Microbenchmarks/AI/[ai_output.xlsx]ai_output (4)'!$J$95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{06061273-61A6-F643-9EB6-9EBBA8BAD6D1}</c15:txfldGUID>
                      <c15:f>'/Users/el1goluj/Documents/ZURICH/PROJECTS/UPMEM/upmem-workloads/Microbenchmarks/AI/[ai_output.xlsx]ai_output (4)'!$J$95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D-051A-7C4B-8DA7-A6CA2798094A}"/>
                </c:ext>
              </c:extLst>
            </c:dLbl>
            <c:dLbl>
              <c:idx val="94"/>
              <c:tx>
                <c:strRef>
                  <c:f>'/Users/el1goluj/Documents/ZURICH/PROJECTS/UPMEM/upmem-workloads/Microbenchmarks/AI/[ai_output.xlsx]ai_output (4)'!$J$96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{2634B06C-A650-1342-8E0C-92889321D51F}</c15:txfldGUID>
                      <c15:f>'/Users/el1goluj/Documents/ZURICH/PROJECTS/UPMEM/upmem-workloads/Microbenchmarks/AI/[ai_output.xlsx]ai_output (4)'!$J$96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E-051A-7C4B-8DA7-A6CA2798094A}"/>
                </c:ext>
              </c:extLst>
            </c:dLbl>
            <c:dLbl>
              <c:idx val="95"/>
              <c:tx>
                <c:strRef>
                  <c:f>'/Users/el1goluj/Documents/ZURICH/PROJECTS/UPMEM/upmem-workloads/Microbenchmarks/AI/[ai_output.xlsx]ai_output (4)'!$J$97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{79DE0062-6D71-C64D-8ED0-A60C45D15E7D}</c15:txfldGUID>
                      <c15:f>'/Users/el1goluj/Documents/ZURICH/PROJECTS/UPMEM/upmem-workloads/Microbenchmarks/AI/[ai_output.xlsx]ai_output (4)'!$J$97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F-051A-7C4B-8DA7-A6CA2798094A}"/>
                </c:ext>
              </c:extLst>
            </c:dLbl>
            <c:dLbl>
              <c:idx val="96"/>
              <c:tx>
                <c:strRef>
                  <c:f>'/Users/el1goluj/Documents/ZURICH/PROJECTS/UPMEM/upmem-workloads/Microbenchmarks/AI/[ai_output.xlsx]ai_output (4)'!$J$98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{84AB8ED6-1D01-6C4B-B56D-85221BEE7CE4}</c15:txfldGUID>
                      <c15:f>'/Users/el1goluj/Documents/ZURICH/PROJECTS/UPMEM/upmem-workloads/Microbenchmarks/AI/[ai_output.xlsx]ai_output (4)'!$J$98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0-051A-7C4B-8DA7-A6CA2798094A}"/>
                </c:ext>
              </c:extLst>
            </c:dLbl>
            <c:dLbl>
              <c:idx val="97"/>
              <c:tx>
                <c:strRef>
                  <c:f>'/Users/el1goluj/Documents/ZURICH/PROJECTS/UPMEM/upmem-workloads/Microbenchmarks/AI/[ai_output.xlsx]ai_output (4)'!$J$99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{14F844EA-AECE-604E-BA2A-EA292C775BA1}</c15:txfldGUID>
                      <c15:f>'/Users/el1goluj/Documents/ZURICH/PROJECTS/UPMEM/upmem-workloads/Microbenchmarks/AI/[ai_output.xlsx]ai_output (4)'!$J$99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1-051A-7C4B-8DA7-A6CA2798094A}"/>
                </c:ext>
              </c:extLst>
            </c:dLbl>
            <c:dLbl>
              <c:idx val="98"/>
              <c:tx>
                <c:strRef>
                  <c:f>'/Users/el1goluj/Documents/ZURICH/PROJECTS/UPMEM/upmem-workloads/Microbenchmarks/AI/[ai_output.xlsx]ai_output (4)'!$J$100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{2186C816-F814-AC49-AE32-1D412A3C00E4}</c15:txfldGUID>
                      <c15:f>'/Users/el1goluj/Documents/ZURICH/PROJECTS/UPMEM/upmem-workloads/Microbenchmarks/AI/[ai_output.xlsx]ai_output (4)'!$J$100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2-051A-7C4B-8DA7-A6CA2798094A}"/>
                </c:ext>
              </c:extLst>
            </c:dLbl>
            <c:dLbl>
              <c:idx val="99"/>
              <c:tx>
                <c:strRef>
                  <c:f>'/Users/el1goluj/Documents/ZURICH/PROJECTS/UPMEM/upmem-workloads/Microbenchmarks/AI/[ai_output.xlsx]ai_output (4)'!$J$101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{D58BC632-33FF-364C-B809-6C2A74D7F330}</c15:txfldGUID>
                      <c15:f>'/Users/el1goluj/Documents/ZURICH/PROJECTS/UPMEM/upmem-workloads/Microbenchmarks/AI/[ai_output.xlsx]ai_output (4)'!$J$101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3-051A-7C4B-8DA7-A6CA2798094A}"/>
                </c:ext>
              </c:extLst>
            </c:dLbl>
            <c:dLbl>
              <c:idx val="100"/>
              <c:tx>
                <c:strRef>
                  <c:f>'/Users/el1goluj/Documents/ZURICH/PROJECTS/UPMEM/upmem-workloads/Microbenchmarks/AI/[ai_output.xlsx]ai_output (4)'!$J$102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{35FF7FDD-2DCA-C948-A1EE-945943C37098}</c15:txfldGUID>
                      <c15:f>'/Users/el1goluj/Documents/ZURICH/PROJECTS/UPMEM/upmem-workloads/Microbenchmarks/AI/[ai_output.xlsx]ai_output (4)'!$J$102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4-051A-7C4B-8DA7-A6CA2798094A}"/>
                </c:ext>
              </c:extLst>
            </c:dLbl>
            <c:dLbl>
              <c:idx val="101"/>
              <c:tx>
                <c:strRef>
                  <c:f>'/Users/el1goluj/Documents/ZURICH/PROJECTS/UPMEM/upmem-workloads/Microbenchmarks/AI/[ai_output.xlsx]ai_output (4)'!$J$103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{7DD87520-9794-2443-B344-AD9260CE96C6}</c15:txfldGUID>
                      <c15:f>'/Users/el1goluj/Documents/ZURICH/PROJECTS/UPMEM/upmem-workloads/Microbenchmarks/AI/[ai_output.xlsx]ai_output (4)'!$J$103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5-051A-7C4B-8DA7-A6CA2798094A}"/>
                </c:ext>
              </c:extLst>
            </c:dLbl>
            <c:dLbl>
              <c:idx val="102"/>
              <c:tx>
                <c:strRef>
                  <c:f>'/Users/el1goluj/Documents/ZURICH/PROJECTS/UPMEM/upmem-workloads/Microbenchmarks/AI/[ai_output.xlsx]ai_output (4)'!$J$104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{1C910A8C-3D7E-7340-86A5-975B2E800F9B}</c15:txfldGUID>
                      <c15:f>'/Users/el1goluj/Documents/ZURICH/PROJECTS/UPMEM/upmem-workloads/Microbenchmarks/AI/[ai_output.xlsx]ai_output (4)'!$J$104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6-051A-7C4B-8DA7-A6CA2798094A}"/>
                </c:ext>
              </c:extLst>
            </c:dLbl>
            <c:dLbl>
              <c:idx val="103"/>
              <c:tx>
                <c:strRef>
                  <c:f>'/Users/el1goluj/Documents/ZURICH/PROJECTS/UPMEM/upmem-workloads/Microbenchmarks/AI/[ai_output.xlsx]ai_output (4)'!$J$105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{E73E9BDA-D371-0647-AAD8-43E48480FA82}</c15:txfldGUID>
                      <c15:f>'/Users/el1goluj/Documents/ZURICH/PROJECTS/UPMEM/upmem-workloads/Microbenchmarks/AI/[ai_output.xlsx]ai_output (4)'!$J$105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7-051A-7C4B-8DA7-A6CA2798094A}"/>
                </c:ext>
              </c:extLst>
            </c:dLbl>
            <c:dLbl>
              <c:idx val="104"/>
              <c:tx>
                <c:strRef>
                  <c:f>'/Users/el1goluj/Documents/ZURICH/PROJECTS/UPMEM/upmem-workloads/Microbenchmarks/AI/[ai_output.xlsx]ai_output (4)'!$J$106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{E695858D-50F8-DF45-8B0A-DD16B38A5BE2}</c15:txfldGUID>
                      <c15:f>'/Users/el1goluj/Documents/ZURICH/PROJECTS/UPMEM/upmem-workloads/Microbenchmarks/AI/[ai_output.xlsx]ai_output (4)'!$J$106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8-051A-7C4B-8DA7-A6CA2798094A}"/>
                </c:ext>
              </c:extLst>
            </c:dLbl>
            <c:dLbl>
              <c:idx val="105"/>
              <c:tx>
                <c:strRef>
                  <c:f>'/Users/el1goluj/Documents/ZURICH/PROJECTS/UPMEM/upmem-workloads/Microbenchmarks/AI/[ai_output.xlsx]ai_output (4)'!$J$107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{27837F0B-0F20-A141-BEAE-BE4C09211176}</c15:txfldGUID>
                      <c15:f>'/Users/el1goluj/Documents/ZURICH/PROJECTS/UPMEM/upmem-workloads/Microbenchmarks/AI/[ai_output.xlsx]ai_output (4)'!$J$107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9-051A-7C4B-8DA7-A6CA2798094A}"/>
                </c:ext>
              </c:extLst>
            </c:dLbl>
            <c:dLbl>
              <c:idx val="106"/>
              <c:tx>
                <c:strRef>
                  <c:f>'/Users/el1goluj/Documents/ZURICH/PROJECTS/UPMEM/upmem-workloads/Microbenchmarks/AI/[ai_output.xlsx]ai_output (4)'!$J$108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{A7D5EF06-7688-074F-AC32-386DBEF02EB5}</c15:txfldGUID>
                      <c15:f>'/Users/el1goluj/Documents/ZURICH/PROJECTS/UPMEM/upmem-workloads/Microbenchmarks/AI/[ai_output.xlsx]ai_output (4)'!$J$108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A-051A-7C4B-8DA7-A6CA2798094A}"/>
                </c:ext>
              </c:extLst>
            </c:dLbl>
            <c:dLbl>
              <c:idx val="107"/>
              <c:tx>
                <c:strRef>
                  <c:f>'/Users/el1goluj/Documents/ZURICH/PROJECTS/UPMEM/upmem-workloads/Microbenchmarks/AI/[ai_output.xlsx]ai_output (4)'!$J$109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{81C9AAFE-4754-1A45-AE68-BD4F123E9C0E}</c15:txfldGUID>
                      <c15:f>'/Users/el1goluj/Documents/ZURICH/PROJECTS/UPMEM/upmem-workloads/Microbenchmarks/AI/[ai_output.xlsx]ai_output (4)'!$J$109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B-051A-7C4B-8DA7-A6CA2798094A}"/>
                </c:ext>
              </c:extLst>
            </c:dLbl>
            <c:dLbl>
              <c:idx val="108"/>
              <c:tx>
                <c:strRef>
                  <c:f>'/Users/el1goluj/Documents/ZURICH/PROJECTS/UPMEM/upmem-workloads/Microbenchmarks/AI/[ai_output.xlsx]ai_output (4)'!$J$110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{AEE886CC-176C-B144-9903-9B573A10E9EF}</c15:txfldGUID>
                      <c15:f>'/Users/el1goluj/Documents/ZURICH/PROJECTS/UPMEM/upmem-workloads/Microbenchmarks/AI/[ai_output.xlsx]ai_output (4)'!$J$110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C-051A-7C4B-8DA7-A6CA2798094A}"/>
                </c:ext>
              </c:extLst>
            </c:dLbl>
            <c:dLbl>
              <c:idx val="109"/>
              <c:tx>
                <c:strRef>
                  <c:f>'/Users/el1goluj/Documents/ZURICH/PROJECTS/UPMEM/upmem-workloads/Microbenchmarks/AI/[ai_output.xlsx]ai_output (4)'!$J$111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{64D06216-D9C9-DF40-98BC-331402D930C5}</c15:txfldGUID>
                      <c15:f>'/Users/el1goluj/Documents/ZURICH/PROJECTS/UPMEM/upmem-workloads/Microbenchmarks/AI/[ai_output.xlsx]ai_output (4)'!$J$111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D-051A-7C4B-8DA7-A6CA2798094A}"/>
                </c:ext>
              </c:extLst>
            </c:dLbl>
            <c:dLbl>
              <c:idx val="110"/>
              <c:tx>
                <c:strRef>
                  <c:f>'/Users/el1goluj/Documents/ZURICH/PROJECTS/UPMEM/upmem-workloads/Microbenchmarks/AI/[ai_output.xlsx]ai_output (4)'!$J$112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{786D915C-719A-0B4E-9139-1D892F3449B7}</c15:txfldGUID>
                      <c15:f>'/Users/el1goluj/Documents/ZURICH/PROJECTS/UPMEM/upmem-workloads/Microbenchmarks/AI/[ai_output.xlsx]ai_output (4)'!$J$112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E-051A-7C4B-8DA7-A6CA2798094A}"/>
                </c:ext>
              </c:extLst>
            </c:dLbl>
            <c:dLbl>
              <c:idx val="111"/>
              <c:tx>
                <c:strRef>
                  <c:f>'/Users/el1goluj/Documents/ZURICH/PROJECTS/UPMEM/upmem-workloads/Microbenchmarks/AI/[ai_output.xlsx]ai_output (4)'!$J$113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{EFCFFBC8-E437-904C-8F81-1CD301672FCE}</c15:txfldGUID>
                      <c15:f>'/Users/el1goluj/Documents/ZURICH/PROJECTS/UPMEM/upmem-workloads/Microbenchmarks/AI/[ai_output.xlsx]ai_output (4)'!$J$113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F-051A-7C4B-8DA7-A6CA2798094A}"/>
                </c:ext>
              </c:extLst>
            </c:dLbl>
            <c:dLbl>
              <c:idx val="112"/>
              <c:tx>
                <c:strRef>
                  <c:f>'/Users/el1goluj/Documents/ZURICH/PROJECTS/UPMEM/upmem-workloads/Microbenchmarks/AI/[ai_output.xlsx]ai_output (4)'!$J$114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{75D148AD-E0BF-AA4A-AC46-78BA79746ADA}</c15:txfldGUID>
                      <c15:f>'/Users/el1goluj/Documents/ZURICH/PROJECTS/UPMEM/upmem-workloads/Microbenchmarks/AI/[ai_output.xlsx]ai_output (4)'!$J$114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0-051A-7C4B-8DA7-A6CA2798094A}"/>
                </c:ext>
              </c:extLst>
            </c:dLbl>
            <c:dLbl>
              <c:idx val="113"/>
              <c:tx>
                <c:strRef>
                  <c:f>'/Users/el1goluj/Documents/ZURICH/PROJECTS/UPMEM/upmem-workloads/Microbenchmarks/AI/[ai_output.xlsx]ai_output (4)'!$J$115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{9788A9F5-4188-5F4D-9937-A550CA7CDB61}</c15:txfldGUID>
                      <c15:f>'/Users/el1goluj/Documents/ZURICH/PROJECTS/UPMEM/upmem-workloads/Microbenchmarks/AI/[ai_output.xlsx]ai_output (4)'!$J$115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1-051A-7C4B-8DA7-A6CA2798094A}"/>
                </c:ext>
              </c:extLst>
            </c:dLbl>
            <c:dLbl>
              <c:idx val="114"/>
              <c:tx>
                <c:strRef>
                  <c:f>'/Users/el1goluj/Documents/ZURICH/PROJECTS/UPMEM/upmem-workloads/Microbenchmarks/AI/[ai_output.xlsx]ai_output (4)'!$J$116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{2A973666-4FE8-D04F-99B5-240658A4F0FC}</c15:txfldGUID>
                      <c15:f>'/Users/el1goluj/Documents/ZURICH/PROJECTS/UPMEM/upmem-workloads/Microbenchmarks/AI/[ai_output.xlsx]ai_output (4)'!$J$116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2-051A-7C4B-8DA7-A6CA2798094A}"/>
                </c:ext>
              </c:extLst>
            </c:dLbl>
            <c:dLbl>
              <c:idx val="115"/>
              <c:tx>
                <c:strRef>
                  <c:f>'/Users/el1goluj/Documents/ZURICH/PROJECTS/UPMEM/upmem-workloads/Microbenchmarks/AI/[ai_output.xlsx]ai_output (4)'!$J$117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{FE17B03E-4B2B-314D-AF14-984E16201A53}</c15:txfldGUID>
                      <c15:f>'/Users/el1goluj/Documents/ZURICH/PROJECTS/UPMEM/upmem-workloads/Microbenchmarks/AI/[ai_output.xlsx]ai_output (4)'!$J$117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3-051A-7C4B-8DA7-A6CA2798094A}"/>
                </c:ext>
              </c:extLst>
            </c:dLbl>
            <c:dLbl>
              <c:idx val="116"/>
              <c:tx>
                <c:strRef>
                  <c:f>'/Users/el1goluj/Documents/ZURICH/PROJECTS/UPMEM/upmem-workloads/Microbenchmarks/AI/[ai_output.xlsx]ai_output (4)'!$J$118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{C38298A2-0980-6E4C-BA12-D6E445ED7A5F}</c15:txfldGUID>
                      <c15:f>'/Users/el1goluj/Documents/ZURICH/PROJECTS/UPMEM/upmem-workloads/Microbenchmarks/AI/[ai_output.xlsx]ai_output (4)'!$J$118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4-051A-7C4B-8DA7-A6CA2798094A}"/>
                </c:ext>
              </c:extLst>
            </c:dLbl>
            <c:dLbl>
              <c:idx val="117"/>
              <c:tx>
                <c:strRef>
                  <c:f>'/Users/el1goluj/Documents/ZURICH/PROJECTS/UPMEM/upmem-workloads/Microbenchmarks/AI/[ai_output.xlsx]ai_output (4)'!$J$119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{8E1B1551-0038-9F4D-A7B1-B4335DF9D014}</c15:txfldGUID>
                      <c15:f>'/Users/el1goluj/Documents/ZURICH/PROJECTS/UPMEM/upmem-workloads/Microbenchmarks/AI/[ai_output.xlsx]ai_output (4)'!$J$119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5-051A-7C4B-8DA7-A6CA2798094A}"/>
                </c:ext>
              </c:extLst>
            </c:dLbl>
            <c:dLbl>
              <c:idx val="118"/>
              <c:tx>
                <c:strRef>
                  <c:f>'/Users/el1goluj/Documents/ZURICH/PROJECTS/UPMEM/upmem-workloads/Microbenchmarks/AI/[ai_output.xlsx]ai_output (4)'!$J$120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{CAE46136-2829-3E45-9B69-90FE253DC1F2}</c15:txfldGUID>
                      <c15:f>'/Users/el1goluj/Documents/ZURICH/PROJECTS/UPMEM/upmem-workloads/Microbenchmarks/AI/[ai_output.xlsx]ai_output (4)'!$J$120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6-051A-7C4B-8DA7-A6CA2798094A}"/>
                </c:ext>
              </c:extLst>
            </c:dLbl>
            <c:dLbl>
              <c:idx val="119"/>
              <c:tx>
                <c:strRef>
                  <c:f>'/Users/el1goluj/Documents/ZURICH/PROJECTS/UPMEM/upmem-workloads/Microbenchmarks/AI/[ai_output.xlsx]ai_output (4)'!$J$121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{E5C5B403-0A3A-374D-BDD9-E73FAD183312}</c15:txfldGUID>
                      <c15:f>'/Users/el1goluj/Documents/ZURICH/PROJECTS/UPMEM/upmem-workloads/Microbenchmarks/AI/[ai_output.xlsx]ai_output (4)'!$J$121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7-051A-7C4B-8DA7-A6CA2798094A}"/>
                </c:ext>
              </c:extLst>
            </c:dLbl>
            <c:dLbl>
              <c:idx val="120"/>
              <c:tx>
                <c:strRef>
                  <c:f>'/Users/el1goluj/Documents/ZURICH/PROJECTS/UPMEM/upmem-workloads/Microbenchmarks/AI/[ai_output.xlsx]ai_output (4)'!$J$122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{60CF4694-D870-9A4A-86EA-A14248576E8F}</c15:txfldGUID>
                      <c15:f>'/Users/el1goluj/Documents/ZURICH/PROJECTS/UPMEM/upmem-workloads/Microbenchmarks/AI/[ai_output.xlsx]ai_output (4)'!$J$122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8-051A-7C4B-8DA7-A6CA2798094A}"/>
                </c:ext>
              </c:extLst>
            </c:dLbl>
            <c:dLbl>
              <c:idx val="121"/>
              <c:tx>
                <c:strRef>
                  <c:f>'/Users/el1goluj/Documents/ZURICH/PROJECTS/UPMEM/upmem-workloads/Microbenchmarks/AI/[ai_output.xlsx]ai_output (4)'!$J$123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{ECFD768B-2CB0-5341-AB03-F78E227F0769}</c15:txfldGUID>
                      <c15:f>'/Users/el1goluj/Documents/ZURICH/PROJECTS/UPMEM/upmem-workloads/Microbenchmarks/AI/[ai_output.xlsx]ai_output (4)'!$J$123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9-051A-7C4B-8DA7-A6CA2798094A}"/>
                </c:ext>
              </c:extLst>
            </c:dLbl>
            <c:dLbl>
              <c:idx val="122"/>
              <c:tx>
                <c:strRef>
                  <c:f>'/Users/el1goluj/Documents/ZURICH/PROJECTS/UPMEM/upmem-workloads/Microbenchmarks/AI/[ai_output.xlsx]ai_output (4)'!$J$124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{1F918BC7-CD3B-5E4E-9D62-3E850F83C942}</c15:txfldGUID>
                      <c15:f>'/Users/el1goluj/Documents/ZURICH/PROJECTS/UPMEM/upmem-workloads/Microbenchmarks/AI/[ai_output.xlsx]ai_output (4)'!$J$124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A-051A-7C4B-8DA7-A6CA2798094A}"/>
                </c:ext>
              </c:extLst>
            </c:dLbl>
            <c:dLbl>
              <c:idx val="123"/>
              <c:tx>
                <c:strRef>
                  <c:f>'/Users/el1goluj/Documents/ZURICH/PROJECTS/UPMEM/upmem-workloads/Microbenchmarks/AI/[ai_output.xlsx]ai_output (4)'!$J$125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{CD3E4B1A-737A-8F46-BFB0-758B7985F8BA}</c15:txfldGUID>
                      <c15:f>'/Users/el1goluj/Documents/ZURICH/PROJECTS/UPMEM/upmem-workloads/Microbenchmarks/AI/[ai_output.xlsx]ai_output (4)'!$J$125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B-051A-7C4B-8DA7-A6CA2798094A}"/>
                </c:ext>
              </c:extLst>
            </c:dLbl>
            <c:dLbl>
              <c:idx val="124"/>
              <c:tx>
                <c:strRef>
                  <c:f>'/Users/el1goluj/Documents/ZURICH/PROJECTS/UPMEM/upmem-workloads/Microbenchmarks/AI/[ai_output.xlsx]ai_output (4)'!$J$126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{166CF8BE-5AB3-9740-A949-62DF3C66FA28}</c15:txfldGUID>
                      <c15:f>'/Users/el1goluj/Documents/ZURICH/PROJECTS/UPMEM/upmem-workloads/Microbenchmarks/AI/[ai_output.xlsx]ai_output (4)'!$J$126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C-051A-7C4B-8DA7-A6CA2798094A}"/>
                </c:ext>
              </c:extLst>
            </c:dLbl>
            <c:dLbl>
              <c:idx val="125"/>
              <c:tx>
                <c:strRef>
                  <c:f>'/Users/el1goluj/Documents/ZURICH/PROJECTS/UPMEM/upmem-workloads/Microbenchmarks/AI/[ai_output.xlsx]ai_output (4)'!$J$127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{35ED7E9D-716C-DD44-A59A-F9633A166070}</c15:txfldGUID>
                      <c15:f>'/Users/el1goluj/Documents/ZURICH/PROJECTS/UPMEM/upmem-workloads/Microbenchmarks/AI/[ai_output.xlsx]ai_output (4)'!$J$127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D-051A-7C4B-8DA7-A6CA2798094A}"/>
                </c:ext>
              </c:extLst>
            </c:dLbl>
            <c:dLbl>
              <c:idx val="126"/>
              <c:tx>
                <c:strRef>
                  <c:f>'/Users/el1goluj/Documents/ZURICH/PROJECTS/UPMEM/upmem-workloads/Microbenchmarks/AI/[ai_output.xlsx]ai_output (4)'!$J$128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{E44AB65B-99A3-464C-8C94-EB5E6D335B32}</c15:txfldGUID>
                      <c15:f>'/Users/el1goluj/Documents/ZURICH/PROJECTS/UPMEM/upmem-workloads/Microbenchmarks/AI/[ai_output.xlsx]ai_output (4)'!$J$128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E-051A-7C4B-8DA7-A6CA2798094A}"/>
                </c:ext>
              </c:extLst>
            </c:dLbl>
            <c:dLbl>
              <c:idx val="127"/>
              <c:tx>
                <c:strRef>
                  <c:f>'/Users/el1goluj/Documents/ZURICH/PROJECTS/UPMEM/upmem-workloads/Microbenchmarks/AI/[ai_output.xlsx]ai_output (4)'!$J$129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{3EC68F93-F375-D542-91FA-7B826B084EDD}</c15:txfldGUID>
                      <c15:f>'/Users/el1goluj/Documents/ZURICH/PROJECTS/UPMEM/upmem-workloads/Microbenchmarks/AI/[ai_output.xlsx]ai_output (4)'!$J$129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F-051A-7C4B-8DA7-A6CA2798094A}"/>
                </c:ext>
              </c:extLst>
            </c:dLbl>
            <c:dLbl>
              <c:idx val="128"/>
              <c:tx>
                <c:strRef>
                  <c:f>'/Users/el1goluj/Documents/ZURICH/PROJECTS/UPMEM/upmem-workloads/Microbenchmarks/AI/[ai_output.xlsx]ai_output (4)'!$J$130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{66D49294-CD37-8A40-B0D9-B797D470C0E7}</c15:txfldGUID>
                      <c15:f>'/Users/el1goluj/Documents/ZURICH/PROJECTS/UPMEM/upmem-workloads/Microbenchmarks/AI/[ai_output.xlsx]ai_output (4)'!$J$130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0-051A-7C4B-8DA7-A6CA2798094A}"/>
                </c:ext>
              </c:extLst>
            </c:dLbl>
            <c:dLbl>
              <c:idx val="129"/>
              <c:tx>
                <c:strRef>
                  <c:f>'/Users/el1goluj/Documents/ZURICH/PROJECTS/UPMEM/upmem-workloads/Microbenchmarks/AI/[ai_output.xlsx]ai_output (4)'!$J$131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{D0F0A412-F299-6940-811A-230D3E8A2CFA}</c15:txfldGUID>
                      <c15:f>'/Users/el1goluj/Documents/ZURICH/PROJECTS/UPMEM/upmem-workloads/Microbenchmarks/AI/[ai_output.xlsx]ai_output (4)'!$J$131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1-051A-7C4B-8DA7-A6CA2798094A}"/>
                </c:ext>
              </c:extLst>
            </c:dLbl>
            <c:dLbl>
              <c:idx val="130"/>
              <c:tx>
                <c:strRef>
                  <c:f>'/Users/el1goluj/Documents/ZURICH/PROJECTS/UPMEM/upmem-workloads/Microbenchmarks/AI/[ai_output.xlsx]ai_output (4)'!$J$132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{4254169F-413C-664B-AEF0-B31DA6323789}</c15:txfldGUID>
                      <c15:f>'/Users/el1goluj/Documents/ZURICH/PROJECTS/UPMEM/upmem-workloads/Microbenchmarks/AI/[ai_output.xlsx]ai_output (4)'!$J$132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2-051A-7C4B-8DA7-A6CA2798094A}"/>
                </c:ext>
              </c:extLst>
            </c:dLbl>
            <c:dLbl>
              <c:idx val="131"/>
              <c:tx>
                <c:strRef>
                  <c:f>'/Users/el1goluj/Documents/ZURICH/PROJECTS/UPMEM/upmem-workloads/Microbenchmarks/AI/[ai_output.xlsx]ai_output (4)'!$J$133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{91AB9347-A019-E449-B39C-BC3086940584}</c15:txfldGUID>
                      <c15:f>'/Users/el1goluj/Documents/ZURICH/PROJECTS/UPMEM/upmem-workloads/Microbenchmarks/AI/[ai_output.xlsx]ai_output (4)'!$J$133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3-051A-7C4B-8DA7-A6CA2798094A}"/>
                </c:ext>
              </c:extLst>
            </c:dLbl>
            <c:dLbl>
              <c:idx val="132"/>
              <c:tx>
                <c:strRef>
                  <c:f>'/Users/el1goluj/Documents/ZURICH/PROJECTS/UPMEM/upmem-workloads/Microbenchmarks/AI/[ai_output.xlsx]ai_output (4)'!$J$134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{CE508E9F-CB82-A245-9ECF-65C7C872EE77}</c15:txfldGUID>
                      <c15:f>'/Users/el1goluj/Documents/ZURICH/PROJECTS/UPMEM/upmem-workloads/Microbenchmarks/AI/[ai_output.xlsx]ai_output (4)'!$J$134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4-051A-7C4B-8DA7-A6CA2798094A}"/>
                </c:ext>
              </c:extLst>
            </c:dLbl>
            <c:dLbl>
              <c:idx val="133"/>
              <c:tx>
                <c:strRef>
                  <c:f>'/Users/el1goluj/Documents/ZURICH/PROJECTS/UPMEM/upmem-workloads/Microbenchmarks/AI/[ai_output.xlsx]ai_output (4)'!$J$135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{6A2C69E2-0B67-1D47-9BBB-A8F7E0234BC5}</c15:txfldGUID>
                      <c15:f>'/Users/el1goluj/Documents/ZURICH/PROJECTS/UPMEM/upmem-workloads/Microbenchmarks/AI/[ai_output.xlsx]ai_output (4)'!$J$135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5-051A-7C4B-8DA7-A6CA2798094A}"/>
                </c:ext>
              </c:extLst>
            </c:dLbl>
            <c:dLbl>
              <c:idx val="134"/>
              <c:tx>
                <c:strRef>
                  <c:f>'/Users/el1goluj/Documents/ZURICH/PROJECTS/UPMEM/upmem-workloads/Microbenchmarks/AI/[ai_output.xlsx]ai_output (4)'!$J$136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{0C50342C-2802-1449-A438-DCCF5A3B432A}</c15:txfldGUID>
                      <c15:f>'/Users/el1goluj/Documents/ZURICH/PROJECTS/UPMEM/upmem-workloads/Microbenchmarks/AI/[ai_output.xlsx]ai_output (4)'!$J$136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6-051A-7C4B-8DA7-A6CA2798094A}"/>
                </c:ext>
              </c:extLst>
            </c:dLbl>
            <c:dLbl>
              <c:idx val="135"/>
              <c:tx>
                <c:strRef>
                  <c:f>'/Users/el1goluj/Documents/ZURICH/PROJECTS/UPMEM/upmem-workloads/Microbenchmarks/AI/[ai_output.xlsx]ai_output (4)'!$J$137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{14C8A3EF-D7DF-4F4F-9725-1C2AE3A4420B}</c15:txfldGUID>
                      <c15:f>'/Users/el1goluj/Documents/ZURICH/PROJECTS/UPMEM/upmem-workloads/Microbenchmarks/AI/[ai_output.xlsx]ai_output (4)'!$J$137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7-051A-7C4B-8DA7-A6CA2798094A}"/>
                </c:ext>
              </c:extLst>
            </c:dLbl>
            <c:dLbl>
              <c:idx val="136"/>
              <c:tx>
                <c:strRef>
                  <c:f>'/Users/el1goluj/Documents/ZURICH/PROJECTS/UPMEM/upmem-workloads/Microbenchmarks/AI/[ai_output.xlsx]ai_output (4)'!$J$138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{CD196E15-B4B9-EA42-85D7-3FACC1E0800D}</c15:txfldGUID>
                      <c15:f>'/Users/el1goluj/Documents/ZURICH/PROJECTS/UPMEM/upmem-workloads/Microbenchmarks/AI/[ai_output.xlsx]ai_output (4)'!$J$138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8-051A-7C4B-8DA7-A6CA2798094A}"/>
                </c:ext>
              </c:extLst>
            </c:dLbl>
            <c:dLbl>
              <c:idx val="137"/>
              <c:tx>
                <c:strRef>
                  <c:f>'/Users/el1goluj/Documents/ZURICH/PROJECTS/UPMEM/upmem-workloads/Microbenchmarks/AI/[ai_output.xlsx]ai_output (4)'!$J$139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{E1767AA0-6DF4-2D41-928D-2CC8C7FCAC26}</c15:txfldGUID>
                      <c15:f>'/Users/el1goluj/Documents/ZURICH/PROJECTS/UPMEM/upmem-workloads/Microbenchmarks/AI/[ai_output.xlsx]ai_output (4)'!$J$139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9-051A-7C4B-8DA7-A6CA2798094A}"/>
                </c:ext>
              </c:extLst>
            </c:dLbl>
            <c:dLbl>
              <c:idx val="138"/>
              <c:tx>
                <c:strRef>
                  <c:f>'/Users/el1goluj/Documents/ZURICH/PROJECTS/UPMEM/upmem-workloads/Microbenchmarks/AI/[ai_output.xlsx]ai_output (4)'!$J$140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{04070DC7-4C54-4B43-B293-52F1DC816879}</c15:txfldGUID>
                      <c15:f>'/Users/el1goluj/Documents/ZURICH/PROJECTS/UPMEM/upmem-workloads/Microbenchmarks/AI/[ai_output.xlsx]ai_output (4)'!$J$140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A-051A-7C4B-8DA7-A6CA2798094A}"/>
                </c:ext>
              </c:extLst>
            </c:dLbl>
            <c:dLbl>
              <c:idx val="139"/>
              <c:tx>
                <c:strRef>
                  <c:f>'/Users/el1goluj/Documents/ZURICH/PROJECTS/UPMEM/upmem-workloads/Microbenchmarks/AI/[ai_output.xlsx]ai_output (4)'!$J$141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{284DA3F9-70CA-C448-932D-0A0B186D9048}</c15:txfldGUID>
                      <c15:f>'/Users/el1goluj/Documents/ZURICH/PROJECTS/UPMEM/upmem-workloads/Microbenchmarks/AI/[ai_output.xlsx]ai_output (4)'!$J$141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B-051A-7C4B-8DA7-A6CA2798094A}"/>
                </c:ext>
              </c:extLst>
            </c:dLbl>
            <c:dLbl>
              <c:idx val="140"/>
              <c:tx>
                <c:strRef>
                  <c:f>'/Users/el1goluj/Documents/ZURICH/PROJECTS/UPMEM/upmem-workloads/Microbenchmarks/AI/[ai_output.xlsx]ai_output (4)'!$J$142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{7E6BAE29-CDA3-A04F-A86C-53CD0E3F60E6}</c15:txfldGUID>
                      <c15:f>'/Users/el1goluj/Documents/ZURICH/PROJECTS/UPMEM/upmem-workloads/Microbenchmarks/AI/[ai_output.xlsx]ai_output (4)'!$J$142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C-051A-7C4B-8DA7-A6CA2798094A}"/>
                </c:ext>
              </c:extLst>
            </c:dLbl>
            <c:dLbl>
              <c:idx val="141"/>
              <c:tx>
                <c:strRef>
                  <c:f>'/Users/el1goluj/Documents/ZURICH/PROJECTS/UPMEM/upmem-workloads/Microbenchmarks/AI/[ai_output.xlsx]ai_output (4)'!$J$143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{861D7A36-4244-4E49-B677-B822F0C24BC1}</c15:txfldGUID>
                      <c15:f>'/Users/el1goluj/Documents/ZURICH/PROJECTS/UPMEM/upmem-workloads/Microbenchmarks/AI/[ai_output.xlsx]ai_output (4)'!$J$143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D-051A-7C4B-8DA7-A6CA2798094A}"/>
                </c:ext>
              </c:extLst>
            </c:dLbl>
            <c:dLbl>
              <c:idx val="142"/>
              <c:tx>
                <c:strRef>
                  <c:f>'/Users/el1goluj/Documents/ZURICH/PROJECTS/UPMEM/upmem-workloads/Microbenchmarks/AI/[ai_output.xlsx]ai_output (4)'!$J$144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{2D699E96-39E5-F049-9B27-73DD4010A299}</c15:txfldGUID>
                      <c15:f>'/Users/el1goluj/Documents/ZURICH/PROJECTS/UPMEM/upmem-workloads/Microbenchmarks/AI/[ai_output.xlsx]ai_output (4)'!$J$144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E-051A-7C4B-8DA7-A6CA2798094A}"/>
                </c:ext>
              </c:extLst>
            </c:dLbl>
            <c:dLbl>
              <c:idx val="143"/>
              <c:tx>
                <c:strRef>
                  <c:f>'/Users/el1goluj/Documents/ZURICH/PROJECTS/UPMEM/upmem-workloads/Microbenchmarks/AI/[ai_output.xlsx]ai_output (4)'!$J$145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{3C321B14-7EDA-5642-8CC1-1436F10A6CF0}</c15:txfldGUID>
                      <c15:f>'/Users/el1goluj/Documents/ZURICH/PROJECTS/UPMEM/upmem-workloads/Microbenchmarks/AI/[ai_output.xlsx]ai_output (4)'!$J$145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F-051A-7C4B-8DA7-A6CA2798094A}"/>
                </c:ext>
              </c:extLst>
            </c:dLbl>
            <c:dLbl>
              <c:idx val="144"/>
              <c:tx>
                <c:strRef>
                  <c:f>'/Users/el1goluj/Documents/ZURICH/PROJECTS/UPMEM/upmem-workloads/Microbenchmarks/AI/[ai_output.xlsx]ai_output (4)'!$J$146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{52C0E6EE-4B48-6749-A308-22813A4E1EEC}</c15:txfldGUID>
                      <c15:f>'/Users/el1goluj/Documents/ZURICH/PROJECTS/UPMEM/upmem-workloads/Microbenchmarks/AI/[ai_output.xlsx]ai_output (4)'!$J$146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0-051A-7C4B-8DA7-A6CA2798094A}"/>
                </c:ext>
              </c:extLst>
            </c:dLbl>
            <c:dLbl>
              <c:idx val="145"/>
              <c:tx>
                <c:strRef>
                  <c:f>'/Users/el1goluj/Documents/ZURICH/PROJECTS/UPMEM/upmem-workloads/Microbenchmarks/AI/[ai_output.xlsx]ai_output (4)'!$J$147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{E096C37B-924D-374A-8325-DD53AA0C09F5}</c15:txfldGUID>
                      <c15:f>'/Users/el1goluj/Documents/ZURICH/PROJECTS/UPMEM/upmem-workloads/Microbenchmarks/AI/[ai_output.xlsx]ai_output (4)'!$J$147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1-051A-7C4B-8DA7-A6CA2798094A}"/>
                </c:ext>
              </c:extLst>
            </c:dLbl>
            <c:dLbl>
              <c:idx val="146"/>
              <c:tx>
                <c:strRef>
                  <c:f>'/Users/el1goluj/Documents/ZURICH/PROJECTS/UPMEM/upmem-workloads/Microbenchmarks/AI/[ai_output.xlsx]ai_output (4)'!$J$148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{74C72FF1-6485-E648-BEF3-DF809D3CEE27}</c15:txfldGUID>
                      <c15:f>'/Users/el1goluj/Documents/ZURICH/PROJECTS/UPMEM/upmem-workloads/Microbenchmarks/AI/[ai_output.xlsx]ai_output (4)'!$J$148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2-051A-7C4B-8DA7-A6CA2798094A}"/>
                </c:ext>
              </c:extLst>
            </c:dLbl>
            <c:dLbl>
              <c:idx val="147"/>
              <c:tx>
                <c:strRef>
                  <c:f>'/Users/el1goluj/Documents/ZURICH/PROJECTS/UPMEM/upmem-workloads/Microbenchmarks/AI/[ai_output.xlsx]ai_output (4)'!$J$149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{35F8B4F7-6714-A746-81BE-8A2B40BB5CC3}</c15:txfldGUID>
                      <c15:f>'/Users/el1goluj/Documents/ZURICH/PROJECTS/UPMEM/upmem-workloads/Microbenchmarks/AI/[ai_output.xlsx]ai_output (4)'!$J$149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3-051A-7C4B-8DA7-A6CA2798094A}"/>
                </c:ext>
              </c:extLst>
            </c:dLbl>
            <c:dLbl>
              <c:idx val="148"/>
              <c:tx>
                <c:strRef>
                  <c:f>'/Users/el1goluj/Documents/ZURICH/PROJECTS/UPMEM/upmem-workloads/Microbenchmarks/AI/[ai_output.xlsx]ai_output (4)'!$J$150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{7D999415-A775-4341-B6CC-B3E4790309EB}</c15:txfldGUID>
                      <c15:f>'/Users/el1goluj/Documents/ZURICH/PROJECTS/UPMEM/upmem-workloads/Microbenchmarks/AI/[ai_output.xlsx]ai_output (4)'!$J$150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4-051A-7C4B-8DA7-A6CA2798094A}"/>
                </c:ext>
              </c:extLst>
            </c:dLbl>
            <c:dLbl>
              <c:idx val="149"/>
              <c:tx>
                <c:strRef>
                  <c:f>'/Users/el1goluj/Documents/ZURICH/PROJECTS/UPMEM/upmem-workloads/Microbenchmarks/AI/[ai_output.xlsx]ai_output (4)'!$J$151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{9310C9A7-1ECC-2C4B-90E3-4C9D2995561C}</c15:txfldGUID>
                      <c15:f>'/Users/el1goluj/Documents/ZURICH/PROJECTS/UPMEM/upmem-workloads/Microbenchmarks/AI/[ai_output.xlsx]ai_output (4)'!$J$151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5-051A-7C4B-8DA7-A6CA2798094A}"/>
                </c:ext>
              </c:extLst>
            </c:dLbl>
            <c:dLbl>
              <c:idx val="150"/>
              <c:tx>
                <c:strRef>
                  <c:f>'/Users/el1goluj/Documents/ZURICH/PROJECTS/UPMEM/upmem-workloads/Microbenchmarks/AI/[ai_output.xlsx]ai_output (4)'!$J$152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{7DC3B7C0-1579-7A4F-AE94-3D961AD77AC6}</c15:txfldGUID>
                      <c15:f>'/Users/el1goluj/Documents/ZURICH/PROJECTS/UPMEM/upmem-workloads/Microbenchmarks/AI/[ai_output.xlsx]ai_output (4)'!$J$152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6-051A-7C4B-8DA7-A6CA2798094A}"/>
                </c:ext>
              </c:extLst>
            </c:dLbl>
            <c:dLbl>
              <c:idx val="151"/>
              <c:tx>
                <c:strRef>
                  <c:f>'/Users/el1goluj/Documents/ZURICH/PROJECTS/UPMEM/upmem-workloads/Microbenchmarks/AI/[ai_output.xlsx]ai_output (4)'!$J$153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{3E43B62C-8BC7-A04F-89C8-C22083D81428}</c15:txfldGUID>
                      <c15:f>'/Users/el1goluj/Documents/ZURICH/PROJECTS/UPMEM/upmem-workloads/Microbenchmarks/AI/[ai_output.xlsx]ai_output (4)'!$J$153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7-051A-7C4B-8DA7-A6CA2798094A}"/>
                </c:ext>
              </c:extLst>
            </c:dLbl>
            <c:dLbl>
              <c:idx val="152"/>
              <c:tx>
                <c:strRef>
                  <c:f>'/Users/el1goluj/Documents/ZURICH/PROJECTS/UPMEM/upmem-workloads/Microbenchmarks/AI/[ai_output.xlsx]ai_output (4)'!$J$154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{2508C4CA-2BB6-4544-99C9-75676119C06C}</c15:txfldGUID>
                      <c15:f>'/Users/el1goluj/Documents/ZURICH/PROJECTS/UPMEM/upmem-workloads/Microbenchmarks/AI/[ai_output.xlsx]ai_output (4)'!$J$154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8-051A-7C4B-8DA7-A6CA2798094A}"/>
                </c:ext>
              </c:extLst>
            </c:dLbl>
            <c:dLbl>
              <c:idx val="153"/>
              <c:tx>
                <c:strRef>
                  <c:f>'/Users/el1goluj/Documents/ZURICH/PROJECTS/UPMEM/upmem-workloads/Microbenchmarks/AI/[ai_output.xlsx]ai_output (4)'!$J$155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{A69A574F-7155-C045-BABA-A5D876D21FC9}</c15:txfldGUID>
                      <c15:f>'/Users/el1goluj/Documents/ZURICH/PROJECTS/UPMEM/upmem-workloads/Microbenchmarks/AI/[ai_output.xlsx]ai_output (4)'!$J$155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9-051A-7C4B-8DA7-A6CA2798094A}"/>
                </c:ext>
              </c:extLst>
            </c:dLbl>
            <c:dLbl>
              <c:idx val="154"/>
              <c:tx>
                <c:strRef>
                  <c:f>'/Users/el1goluj/Documents/ZURICH/PROJECTS/UPMEM/upmem-workloads/Microbenchmarks/AI/[ai_output.xlsx]ai_output (4)'!$J$156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{BDC00511-7D2B-1D42-88FD-E12B05DF8B10}</c15:txfldGUID>
                      <c15:f>'/Users/el1goluj/Documents/ZURICH/PROJECTS/UPMEM/upmem-workloads/Microbenchmarks/AI/[ai_output.xlsx]ai_output (4)'!$J$156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A-051A-7C4B-8DA7-A6CA2798094A}"/>
                </c:ext>
              </c:extLst>
            </c:dLbl>
            <c:dLbl>
              <c:idx val="155"/>
              <c:tx>
                <c:strRef>
                  <c:f>'/Users/el1goluj/Documents/ZURICH/PROJECTS/UPMEM/upmem-workloads/Microbenchmarks/AI/[ai_output.xlsx]ai_output (4)'!$J$157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{99066D0F-E5C4-2A4D-9FE1-014C1C6883BA}</c15:txfldGUID>
                      <c15:f>'/Users/el1goluj/Documents/ZURICH/PROJECTS/UPMEM/upmem-workloads/Microbenchmarks/AI/[ai_output.xlsx]ai_output (4)'!$J$157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B-051A-7C4B-8DA7-A6CA2798094A}"/>
                </c:ext>
              </c:extLst>
            </c:dLbl>
            <c:dLbl>
              <c:idx val="156"/>
              <c:tx>
                <c:strRef>
                  <c:f>'/Users/el1goluj/Documents/ZURICH/PROJECTS/UPMEM/upmem-workloads/Microbenchmarks/AI/[ai_output.xlsx]ai_output (4)'!$J$158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{90AB6DA9-F63B-4C44-A331-8F9A5DE050C6}</c15:txfldGUID>
                      <c15:f>'/Users/el1goluj/Documents/ZURICH/PROJECTS/UPMEM/upmem-workloads/Microbenchmarks/AI/[ai_output.xlsx]ai_output (4)'!$J$158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C-051A-7C4B-8DA7-A6CA2798094A}"/>
                </c:ext>
              </c:extLst>
            </c:dLbl>
            <c:dLbl>
              <c:idx val="157"/>
              <c:tx>
                <c:strRef>
                  <c:f>'/Users/el1goluj/Documents/ZURICH/PROJECTS/UPMEM/upmem-workloads/Microbenchmarks/AI/[ai_output.xlsx]ai_output (4)'!$J$159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{3A56BBB6-E2EE-8046-8D42-19CB281C373A}</c15:txfldGUID>
                      <c15:f>'/Users/el1goluj/Documents/ZURICH/PROJECTS/UPMEM/upmem-workloads/Microbenchmarks/AI/[ai_output.xlsx]ai_output (4)'!$J$159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D-051A-7C4B-8DA7-A6CA2798094A}"/>
                </c:ext>
              </c:extLst>
            </c:dLbl>
            <c:dLbl>
              <c:idx val="158"/>
              <c:tx>
                <c:strRef>
                  <c:f>'/Users/el1goluj/Documents/ZURICH/PROJECTS/UPMEM/upmem-workloads/Microbenchmarks/AI/[ai_output.xlsx]ai_output (4)'!$J$160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{255C041A-CA9A-AC41-BFE7-A9F9819C4CD1}</c15:txfldGUID>
                      <c15:f>'/Users/el1goluj/Documents/ZURICH/PROJECTS/UPMEM/upmem-workloads/Microbenchmarks/AI/[ai_output.xlsx]ai_output (4)'!$J$160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E-051A-7C4B-8DA7-A6CA2798094A}"/>
                </c:ext>
              </c:extLst>
            </c:dLbl>
            <c:dLbl>
              <c:idx val="159"/>
              <c:tx>
                <c:strRef>
                  <c:f>'/Users/el1goluj/Documents/ZURICH/PROJECTS/UPMEM/upmem-workloads/Microbenchmarks/AI/[ai_output.xlsx]ai_output (4)'!$J$161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{F5BD6967-1989-BD43-8610-86CA9860008D}</c15:txfldGUID>
                      <c15:f>'/Users/el1goluj/Documents/ZURICH/PROJECTS/UPMEM/upmem-workloads/Microbenchmarks/AI/[ai_output.xlsx]ai_output (4)'!$J$161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F-051A-7C4B-8DA7-A6CA2798094A}"/>
                </c:ext>
              </c:extLst>
            </c:dLbl>
            <c:dLbl>
              <c:idx val="160"/>
              <c:tx>
                <c:strRef>
                  <c:f>'/Users/el1goluj/Documents/ZURICH/PROJECTS/UPMEM/upmem-workloads/Microbenchmarks/AI/[ai_output.xlsx]ai_output (4)'!$J$162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{59AE8216-B6BE-CF4D-B3E1-B45FCEF194F1}</c15:txfldGUID>
                      <c15:f>'/Users/el1goluj/Documents/ZURICH/PROJECTS/UPMEM/upmem-workloads/Microbenchmarks/AI/[ai_output.xlsx]ai_output (4)'!$J$162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0-051A-7C4B-8DA7-A6CA2798094A}"/>
                </c:ext>
              </c:extLst>
            </c:dLbl>
            <c:dLbl>
              <c:idx val="161"/>
              <c:tx>
                <c:strRef>
                  <c:f>'/Users/el1goluj/Documents/ZURICH/PROJECTS/UPMEM/upmem-workloads/Microbenchmarks/AI/[ai_output.xlsx]ai_output (4)'!$J$163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{145F7227-6C1E-7E47-A50D-72D784FC3A02}</c15:txfldGUID>
                      <c15:f>'/Users/el1goluj/Documents/ZURICH/PROJECTS/UPMEM/upmem-workloads/Microbenchmarks/AI/[ai_output.xlsx]ai_output (4)'!$J$163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1-051A-7C4B-8DA7-A6CA2798094A}"/>
                </c:ext>
              </c:extLst>
            </c:dLbl>
            <c:dLbl>
              <c:idx val="162"/>
              <c:tx>
                <c:strRef>
                  <c:f>'/Users/el1goluj/Documents/ZURICH/PROJECTS/UPMEM/upmem-workloads/Microbenchmarks/AI/[ai_output.xlsx]ai_output (4)'!$J$164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{54B6504A-63A4-7448-9C97-D07BFA2EBD6B}</c15:txfldGUID>
                      <c15:f>'/Users/el1goluj/Documents/ZURICH/PROJECTS/UPMEM/upmem-workloads/Microbenchmarks/AI/[ai_output.xlsx]ai_output (4)'!$J$164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2-051A-7C4B-8DA7-A6CA2798094A}"/>
                </c:ext>
              </c:extLst>
            </c:dLbl>
            <c:dLbl>
              <c:idx val="163"/>
              <c:tx>
                <c:strRef>
                  <c:f>'/Users/el1goluj/Documents/ZURICH/PROJECTS/UPMEM/upmem-workloads/Microbenchmarks/AI/[ai_output.xlsx]ai_output (4)'!$J$165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{E7259EDC-6852-774A-8C36-ADDCC37365E2}</c15:txfldGUID>
                      <c15:f>'/Users/el1goluj/Documents/ZURICH/PROJECTS/UPMEM/upmem-workloads/Microbenchmarks/AI/[ai_output.xlsx]ai_output (4)'!$J$165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3-051A-7C4B-8DA7-A6CA2798094A}"/>
                </c:ext>
              </c:extLst>
            </c:dLbl>
            <c:dLbl>
              <c:idx val="164"/>
              <c:tx>
                <c:strRef>
                  <c:f>'/Users/el1goluj/Documents/ZURICH/PROJECTS/UPMEM/upmem-workloads/Microbenchmarks/AI/[ai_output.xlsx]ai_output (4)'!$J$166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{96332D16-EFFF-DA4B-9BAE-9F4032A0669B}</c15:txfldGUID>
                      <c15:f>'/Users/el1goluj/Documents/ZURICH/PROJECTS/UPMEM/upmem-workloads/Microbenchmarks/AI/[ai_output.xlsx]ai_output (4)'!$J$166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4-051A-7C4B-8DA7-A6CA2798094A}"/>
                </c:ext>
              </c:extLst>
            </c:dLbl>
            <c:dLbl>
              <c:idx val="165"/>
              <c:tx>
                <c:strRef>
                  <c:f>'/Users/el1goluj/Documents/ZURICH/PROJECTS/UPMEM/upmem-workloads/Microbenchmarks/AI/[ai_output.xlsx]ai_output (4)'!$J$167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{717EB02B-FC37-A645-8697-D81D2BD87CB2}</c15:txfldGUID>
                      <c15:f>'/Users/el1goluj/Documents/ZURICH/PROJECTS/UPMEM/upmem-workloads/Microbenchmarks/AI/[ai_output.xlsx]ai_output (4)'!$J$167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5-051A-7C4B-8DA7-A6CA2798094A}"/>
                </c:ext>
              </c:extLst>
            </c:dLbl>
            <c:dLbl>
              <c:idx val="166"/>
              <c:tx>
                <c:strRef>
                  <c:f>'/Users/el1goluj/Documents/ZURICH/PROJECTS/UPMEM/upmem-workloads/Microbenchmarks/AI/[ai_output.xlsx]ai_output (4)'!$J$168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{C5A494FB-BBC6-584C-A274-F4D333FCE53A}</c15:txfldGUID>
                      <c15:f>'/Users/el1goluj/Documents/ZURICH/PROJECTS/UPMEM/upmem-workloads/Microbenchmarks/AI/[ai_output.xlsx]ai_output (4)'!$J$168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6-051A-7C4B-8DA7-A6CA2798094A}"/>
                </c:ext>
              </c:extLst>
            </c:dLbl>
            <c:dLbl>
              <c:idx val="167"/>
              <c:tx>
                <c:strRef>
                  <c:f>'/Users/el1goluj/Documents/ZURICH/PROJECTS/UPMEM/upmem-workloads/Microbenchmarks/AI/[ai_output.xlsx]ai_output (4)'!$J$169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{BE1D5F41-3A61-7142-821E-F9BD64FF60CC}</c15:txfldGUID>
                      <c15:f>'/Users/el1goluj/Documents/ZURICH/PROJECTS/UPMEM/upmem-workloads/Microbenchmarks/AI/[ai_output.xlsx]ai_output (4)'!$J$169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7-051A-7C4B-8DA7-A6CA2798094A}"/>
                </c:ext>
              </c:extLst>
            </c:dLbl>
            <c:dLbl>
              <c:idx val="168"/>
              <c:tx>
                <c:strRef>
                  <c:f>'/Users/el1goluj/Documents/ZURICH/PROJECTS/UPMEM/upmem-workloads/Microbenchmarks/AI/[ai_output.xlsx]ai_output (4)'!$J$170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{9B7BAE3F-9705-384B-8D41-F420D8A7E03B}</c15:txfldGUID>
                      <c15:f>'/Users/el1goluj/Documents/ZURICH/PROJECTS/UPMEM/upmem-workloads/Microbenchmarks/AI/[ai_output.xlsx]ai_output (4)'!$J$170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8-051A-7C4B-8DA7-A6CA2798094A}"/>
                </c:ext>
              </c:extLst>
            </c:dLbl>
            <c:dLbl>
              <c:idx val="169"/>
              <c:tx>
                <c:strRef>
                  <c:f>'/Users/el1goluj/Documents/ZURICH/PROJECTS/UPMEM/upmem-workloads/Microbenchmarks/AI/[ai_output.xlsx]ai_output (4)'!$J$171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{1652FF61-A1FD-C146-A4C7-A7A1C5D781FF}</c15:txfldGUID>
                      <c15:f>'/Users/el1goluj/Documents/ZURICH/PROJECTS/UPMEM/upmem-workloads/Microbenchmarks/AI/[ai_output.xlsx]ai_output (4)'!$J$171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9-051A-7C4B-8DA7-A6CA2798094A}"/>
                </c:ext>
              </c:extLst>
            </c:dLbl>
            <c:dLbl>
              <c:idx val="170"/>
              <c:tx>
                <c:strRef>
                  <c:f>'/Users/el1goluj/Documents/ZURICH/PROJECTS/UPMEM/upmem-workloads/Microbenchmarks/AI/[ai_output.xlsx]ai_output (4)'!$J$172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{666B6EC2-912F-B841-B1A1-ECA161075888}</c15:txfldGUID>
                      <c15:f>'/Users/el1goluj/Documents/ZURICH/PROJECTS/UPMEM/upmem-workloads/Microbenchmarks/AI/[ai_output.xlsx]ai_output (4)'!$J$172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A-051A-7C4B-8DA7-A6CA2798094A}"/>
                </c:ext>
              </c:extLst>
            </c:dLbl>
            <c:dLbl>
              <c:idx val="171"/>
              <c:tx>
                <c:strRef>
                  <c:f>'/Users/el1goluj/Documents/ZURICH/PROJECTS/UPMEM/upmem-workloads/Microbenchmarks/AI/[ai_output.xlsx]ai_output (4)'!$J$173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{F71341F8-9EA0-8B42-9F83-A6E6EF00B75C}</c15:txfldGUID>
                      <c15:f>'/Users/el1goluj/Documents/ZURICH/PROJECTS/UPMEM/upmem-workloads/Microbenchmarks/AI/[ai_output.xlsx]ai_output (4)'!$J$173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B-051A-7C4B-8DA7-A6CA2798094A}"/>
                </c:ext>
              </c:extLst>
            </c:dLbl>
            <c:dLbl>
              <c:idx val="172"/>
              <c:tx>
                <c:strRef>
                  <c:f>'/Users/el1goluj/Documents/ZURICH/PROJECTS/UPMEM/upmem-workloads/Microbenchmarks/AI/[ai_output.xlsx]ai_output (4)'!$J$174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{20224D12-FD23-DF41-A6BD-C7B88B2ED8CC}</c15:txfldGUID>
                      <c15:f>'/Users/el1goluj/Documents/ZURICH/PROJECTS/UPMEM/upmem-workloads/Microbenchmarks/AI/[ai_output.xlsx]ai_output (4)'!$J$174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C-051A-7C4B-8DA7-A6CA2798094A}"/>
                </c:ext>
              </c:extLst>
            </c:dLbl>
            <c:dLbl>
              <c:idx val="173"/>
              <c:tx>
                <c:strRef>
                  <c:f>'/Users/el1goluj/Documents/ZURICH/PROJECTS/UPMEM/upmem-workloads/Microbenchmarks/AI/[ai_output.xlsx]ai_output (4)'!$J$175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{47364C1C-07B3-C54B-860A-9B1E5B2F2693}</c15:txfldGUID>
                      <c15:f>'/Users/el1goluj/Documents/ZURICH/PROJECTS/UPMEM/upmem-workloads/Microbenchmarks/AI/[ai_output.xlsx]ai_output (4)'!$J$175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D-051A-7C4B-8DA7-A6CA2798094A}"/>
                </c:ext>
              </c:extLst>
            </c:dLbl>
            <c:dLbl>
              <c:idx val="174"/>
              <c:tx>
                <c:strRef>
                  <c:f>'/Users/el1goluj/Documents/ZURICH/PROJECTS/UPMEM/upmem-workloads/Microbenchmarks/AI/[ai_output.xlsx]ai_output (4)'!$J$176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{2CB2CE3B-C7F8-5044-964D-1AD524965C19}</c15:txfldGUID>
                      <c15:f>'/Users/el1goluj/Documents/ZURICH/PROJECTS/UPMEM/upmem-workloads/Microbenchmarks/AI/[ai_output.xlsx]ai_output (4)'!$J$176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E-051A-7C4B-8DA7-A6CA2798094A}"/>
                </c:ext>
              </c:extLst>
            </c:dLbl>
            <c:dLbl>
              <c:idx val="175"/>
              <c:tx>
                <c:strRef>
                  <c:f>'/Users/el1goluj/Documents/ZURICH/PROJECTS/UPMEM/upmem-workloads/Microbenchmarks/AI/[ai_output.xlsx]ai_output (4)'!$J$177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{19B208ED-E2BE-9E4C-A85C-A2E1BD49A269}</c15:txfldGUID>
                      <c15:f>'/Users/el1goluj/Documents/ZURICH/PROJECTS/UPMEM/upmem-workloads/Microbenchmarks/AI/[ai_output.xlsx]ai_output (4)'!$J$177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F-051A-7C4B-8DA7-A6CA2798094A}"/>
                </c:ext>
              </c:extLst>
            </c:dLbl>
            <c:dLbl>
              <c:idx val="176"/>
              <c:tx>
                <c:strRef>
                  <c:f>'/Users/el1goluj/Documents/ZURICH/PROJECTS/UPMEM/upmem-workloads/Microbenchmarks/AI/[ai_output.xlsx]ai_output (4)'!$J$178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{3E510F1A-97EC-984D-98EE-5FB114BC28C1}</c15:txfldGUID>
                      <c15:f>'/Users/el1goluj/Documents/ZURICH/PROJECTS/UPMEM/upmem-workloads/Microbenchmarks/AI/[ai_output.xlsx]ai_output (4)'!$J$178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0-051A-7C4B-8DA7-A6CA2798094A}"/>
                </c:ext>
              </c:extLst>
            </c:dLbl>
            <c:dLbl>
              <c:idx val="177"/>
              <c:tx>
                <c:strRef>
                  <c:f>'/Users/el1goluj/Documents/ZURICH/PROJECTS/UPMEM/upmem-workloads/Microbenchmarks/AI/[ai_output.xlsx]ai_output (4)'!$J$179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{73004074-BB03-7D48-8130-919A6F28E355}</c15:txfldGUID>
                      <c15:f>'/Users/el1goluj/Documents/ZURICH/PROJECTS/UPMEM/upmem-workloads/Microbenchmarks/AI/[ai_output.xlsx]ai_output (4)'!$J$179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1-051A-7C4B-8DA7-A6CA2798094A}"/>
                </c:ext>
              </c:extLst>
            </c:dLbl>
            <c:dLbl>
              <c:idx val="178"/>
              <c:tx>
                <c:strRef>
                  <c:f>'/Users/el1goluj/Documents/ZURICH/PROJECTS/UPMEM/upmem-workloads/Microbenchmarks/AI/[ai_output.xlsx]ai_output (4)'!$J$180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{48773017-72BA-8449-BA80-07C27F5E97F6}</c15:txfldGUID>
                      <c15:f>'/Users/el1goluj/Documents/ZURICH/PROJECTS/UPMEM/upmem-workloads/Microbenchmarks/AI/[ai_output.xlsx]ai_output (4)'!$J$180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2-051A-7C4B-8DA7-A6CA2798094A}"/>
                </c:ext>
              </c:extLst>
            </c:dLbl>
            <c:dLbl>
              <c:idx val="179"/>
              <c:tx>
                <c:strRef>
                  <c:f>'/Users/el1goluj/Documents/ZURICH/PROJECTS/UPMEM/upmem-workloads/Microbenchmarks/AI/[ai_output.xlsx]ai_output (4)'!$J$181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{7B40C0A3-0846-6248-BF0C-6F716F6325EE}</c15:txfldGUID>
                      <c15:f>'/Users/el1goluj/Documents/ZURICH/PROJECTS/UPMEM/upmem-workloads/Microbenchmarks/AI/[ai_output.xlsx]ai_output (4)'!$J$181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3-051A-7C4B-8DA7-A6CA2798094A}"/>
                </c:ext>
              </c:extLst>
            </c:dLbl>
            <c:dLbl>
              <c:idx val="180"/>
              <c:tx>
                <c:strRef>
                  <c:f>'/Users/el1goluj/Documents/ZURICH/PROJECTS/UPMEM/upmem-workloads/Microbenchmarks/AI/[ai_output.xlsx]ai_output (4)'!$J$182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{B44A39A0-817F-B041-9CEC-867144161D3C}</c15:txfldGUID>
                      <c15:f>'/Users/el1goluj/Documents/ZURICH/PROJECTS/UPMEM/upmem-workloads/Microbenchmarks/AI/[ai_output.xlsx]ai_output (4)'!$J$182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4-051A-7C4B-8DA7-A6CA2798094A}"/>
                </c:ext>
              </c:extLst>
            </c:dLbl>
            <c:dLbl>
              <c:idx val="181"/>
              <c:tx>
                <c:strRef>
                  <c:f>'/Users/el1goluj/Documents/ZURICH/PROJECTS/UPMEM/upmem-workloads/Microbenchmarks/AI/[ai_output.xlsx]ai_output (4)'!$J$183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{42A0BE9E-3B27-004B-AEFD-32C7F079A230}</c15:txfldGUID>
                      <c15:f>'/Users/el1goluj/Documents/ZURICH/PROJECTS/UPMEM/upmem-workloads/Microbenchmarks/AI/[ai_output.xlsx]ai_output (4)'!$J$183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5-051A-7C4B-8DA7-A6CA2798094A}"/>
                </c:ext>
              </c:extLst>
            </c:dLbl>
            <c:dLbl>
              <c:idx val="182"/>
              <c:tx>
                <c:strRef>
                  <c:f>'/Users/el1goluj/Documents/ZURICH/PROJECTS/UPMEM/upmem-workloads/Microbenchmarks/AI/[ai_output.xlsx]ai_output (4)'!$J$184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{6A640A62-7F44-DC44-9C2A-FA1A2A3F2777}</c15:txfldGUID>
                      <c15:f>'/Users/el1goluj/Documents/ZURICH/PROJECTS/UPMEM/upmem-workloads/Microbenchmarks/AI/[ai_output.xlsx]ai_output (4)'!$J$184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6-051A-7C4B-8DA7-A6CA2798094A}"/>
                </c:ext>
              </c:extLst>
            </c:dLbl>
            <c:dLbl>
              <c:idx val="183"/>
              <c:tx>
                <c:strRef>
                  <c:f>'/Users/el1goluj/Documents/ZURICH/PROJECTS/UPMEM/upmem-workloads/Microbenchmarks/AI/[ai_output.xlsx]ai_output (4)'!$J$185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{38B36E5A-A5A0-B548-A554-824E5CDF94AB}</c15:txfldGUID>
                      <c15:f>'/Users/el1goluj/Documents/ZURICH/PROJECTS/UPMEM/upmem-workloads/Microbenchmarks/AI/[ai_output.xlsx]ai_output (4)'!$J$185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7-051A-7C4B-8DA7-A6CA2798094A}"/>
                </c:ext>
              </c:extLst>
            </c:dLbl>
            <c:dLbl>
              <c:idx val="184"/>
              <c:tx>
                <c:strRef>
                  <c:f>'/Users/el1goluj/Documents/ZURICH/PROJECTS/UPMEM/upmem-workloads/Microbenchmarks/AI/[ai_output.xlsx]ai_output (4)'!$J$186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{AE826A81-9507-EB42-B7C7-003AFDFEED6E}</c15:txfldGUID>
                      <c15:f>'/Users/el1goluj/Documents/ZURICH/PROJECTS/UPMEM/upmem-workloads/Microbenchmarks/AI/[ai_output.xlsx]ai_output (4)'!$J$186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8-051A-7C4B-8DA7-A6CA2798094A}"/>
                </c:ext>
              </c:extLst>
            </c:dLbl>
            <c:dLbl>
              <c:idx val="185"/>
              <c:tx>
                <c:strRef>
                  <c:f>'/Users/el1goluj/Documents/ZURICH/PROJECTS/UPMEM/upmem-workloads/Microbenchmarks/AI/[ai_output.xlsx]ai_output (4)'!$J$187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{904C3571-5041-D649-A36C-6DCE0DEBEE80}</c15:txfldGUID>
                      <c15:f>'/Users/el1goluj/Documents/ZURICH/PROJECTS/UPMEM/upmem-workloads/Microbenchmarks/AI/[ai_output.xlsx]ai_output (4)'!$J$187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9-051A-7C4B-8DA7-A6CA2798094A}"/>
                </c:ext>
              </c:extLst>
            </c:dLbl>
            <c:dLbl>
              <c:idx val="186"/>
              <c:tx>
                <c:strRef>
                  <c:f>'/Users/el1goluj/Documents/ZURICH/PROJECTS/UPMEM/upmem-workloads/Microbenchmarks/AI/[ai_output.xlsx]ai_output (4)'!$J$188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{3E173096-8B6A-FE4D-909C-8F685EEFD277}</c15:txfldGUID>
                      <c15:f>'/Users/el1goluj/Documents/ZURICH/PROJECTS/UPMEM/upmem-workloads/Microbenchmarks/AI/[ai_output.xlsx]ai_output (4)'!$J$188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A-051A-7C4B-8DA7-A6CA2798094A}"/>
                </c:ext>
              </c:extLst>
            </c:dLbl>
            <c:dLbl>
              <c:idx val="187"/>
              <c:tx>
                <c:strRef>
                  <c:f>'/Users/el1goluj/Documents/ZURICH/PROJECTS/UPMEM/upmem-workloads/Microbenchmarks/AI/[ai_output.xlsx]ai_output (4)'!$J$189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{3060C37F-C622-4641-A24F-85A53DA36E04}</c15:txfldGUID>
                      <c15:f>'/Users/el1goluj/Documents/ZURICH/PROJECTS/UPMEM/upmem-workloads/Microbenchmarks/AI/[ai_output.xlsx]ai_output (4)'!$J$189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B-051A-7C4B-8DA7-A6CA2798094A}"/>
                </c:ext>
              </c:extLst>
            </c:dLbl>
            <c:dLbl>
              <c:idx val="188"/>
              <c:tx>
                <c:strRef>
                  <c:f>'/Users/el1goluj/Documents/ZURICH/PROJECTS/UPMEM/upmem-workloads/Microbenchmarks/AI/[ai_output.xlsx]ai_output (4)'!$J$190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{03F21F44-D00E-934E-B03B-99B3F2017F9F}</c15:txfldGUID>
                      <c15:f>'/Users/el1goluj/Documents/ZURICH/PROJECTS/UPMEM/upmem-workloads/Microbenchmarks/AI/[ai_output.xlsx]ai_output (4)'!$J$190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C-051A-7C4B-8DA7-A6CA2798094A}"/>
                </c:ext>
              </c:extLst>
            </c:dLbl>
            <c:dLbl>
              <c:idx val="189"/>
              <c:tx>
                <c:strRef>
                  <c:f>'/Users/el1goluj/Documents/ZURICH/PROJECTS/UPMEM/upmem-workloads/Microbenchmarks/AI/[ai_output.xlsx]ai_output (4)'!$J$191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{DD83E3E4-E392-F244-860D-D86D3676A460}</c15:txfldGUID>
                      <c15:f>'/Users/el1goluj/Documents/ZURICH/PROJECTS/UPMEM/upmem-workloads/Microbenchmarks/AI/[ai_output.xlsx]ai_output (4)'!$J$191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D-051A-7C4B-8DA7-A6CA2798094A}"/>
                </c:ext>
              </c:extLst>
            </c:dLbl>
            <c:dLbl>
              <c:idx val="190"/>
              <c:tx>
                <c:strRef>
                  <c:f>'/Users/el1goluj/Documents/ZURICH/PROJECTS/UPMEM/upmem-workloads/Microbenchmarks/AI/[ai_output.xlsx]ai_output (4)'!$J$192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{0B7A05D4-CFE8-5341-A540-195A50A37C29}</c15:txfldGUID>
                      <c15:f>'/Users/el1goluj/Documents/ZURICH/PROJECTS/UPMEM/upmem-workloads/Microbenchmarks/AI/[ai_output.xlsx]ai_output (4)'!$J$192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E-051A-7C4B-8DA7-A6CA2798094A}"/>
                </c:ext>
              </c:extLst>
            </c:dLbl>
            <c:dLbl>
              <c:idx val="191"/>
              <c:tx>
                <c:strRef>
                  <c:f>'/Users/el1goluj/Documents/ZURICH/PROJECTS/UPMEM/upmem-workloads/Microbenchmarks/AI/[ai_output.xlsx]ai_output (4)'!$J$193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{5B4B8DCE-7D24-8649-9BA6-648FF4AE12DD}</c15:txfldGUID>
                      <c15:f>'/Users/el1goluj/Documents/ZURICH/PROJECTS/UPMEM/upmem-workloads/Microbenchmarks/AI/[ai_output.xlsx]ai_output (4)'!$J$193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F-051A-7C4B-8DA7-A6CA2798094A}"/>
                </c:ext>
              </c:extLst>
            </c:dLbl>
            <c:dLbl>
              <c:idx val="192"/>
              <c:tx>
                <c:strRef>
                  <c:f>'/Users/el1goluj/Documents/ZURICH/PROJECTS/UPMEM/upmem-workloads/Microbenchmarks/AI/[ai_output.xlsx]ai_output (4)'!$J$194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{A3B7A5AE-7A38-E745-9B29-BAF62888427C}</c15:txfldGUID>
                      <c15:f>'/Users/el1goluj/Documents/ZURICH/PROJECTS/UPMEM/upmem-workloads/Microbenchmarks/AI/[ai_output.xlsx]ai_output (4)'!$J$194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0-051A-7C4B-8DA7-A6CA2798094A}"/>
                </c:ext>
              </c:extLst>
            </c:dLbl>
            <c:dLbl>
              <c:idx val="193"/>
              <c:tx>
                <c:strRef>
                  <c:f>'/Users/el1goluj/Documents/ZURICH/PROJECTS/UPMEM/upmem-workloads/Microbenchmarks/AI/[ai_output.xlsx]ai_output (4)'!$J$195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{3E0E9A16-4547-4C4D-AAA1-1B4C6B8F19CC}</c15:txfldGUID>
                      <c15:f>'/Users/el1goluj/Documents/ZURICH/PROJECTS/UPMEM/upmem-workloads/Microbenchmarks/AI/[ai_output.xlsx]ai_output (4)'!$J$195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1-051A-7C4B-8DA7-A6CA2798094A}"/>
                </c:ext>
              </c:extLst>
            </c:dLbl>
            <c:dLbl>
              <c:idx val="194"/>
              <c:tx>
                <c:strRef>
                  <c:f>'/Users/el1goluj/Documents/ZURICH/PROJECTS/UPMEM/upmem-workloads/Microbenchmarks/AI/[ai_output.xlsx]ai_output (4)'!$J$196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{56FFA8C7-F684-E448-B8C7-3D1BB7F99B41}</c15:txfldGUID>
                      <c15:f>'/Users/el1goluj/Documents/ZURICH/PROJECTS/UPMEM/upmem-workloads/Microbenchmarks/AI/[ai_output.xlsx]ai_output (4)'!$J$196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2-051A-7C4B-8DA7-A6CA2798094A}"/>
                </c:ext>
              </c:extLst>
            </c:dLbl>
            <c:dLbl>
              <c:idx val="195"/>
              <c:tx>
                <c:strRef>
                  <c:f>'/Users/el1goluj/Documents/ZURICH/PROJECTS/UPMEM/upmem-workloads/Microbenchmarks/AI/[ai_output.xlsx]ai_output (4)'!$J$197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{9A9480E9-816B-8C4D-B717-CBB936EB217A}</c15:txfldGUID>
                      <c15:f>'/Users/el1goluj/Documents/ZURICH/PROJECTS/UPMEM/upmem-workloads/Microbenchmarks/AI/[ai_output.xlsx]ai_output (4)'!$J$197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3-051A-7C4B-8DA7-A6CA2798094A}"/>
                </c:ext>
              </c:extLst>
            </c:dLbl>
            <c:dLbl>
              <c:idx val="196"/>
              <c:tx>
                <c:strRef>
                  <c:f>'/Users/el1goluj/Documents/ZURICH/PROJECTS/UPMEM/upmem-workloads/Microbenchmarks/AI/[ai_output.xlsx]ai_output (4)'!$J$198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{DFAC5FB4-B791-1C46-94A9-EDC2EBAF350A}</c15:txfldGUID>
                      <c15:f>'/Users/el1goluj/Documents/ZURICH/PROJECTS/UPMEM/upmem-workloads/Microbenchmarks/AI/[ai_output.xlsx]ai_output (4)'!$J$198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4-051A-7C4B-8DA7-A6CA2798094A}"/>
                </c:ext>
              </c:extLst>
            </c:dLbl>
            <c:dLbl>
              <c:idx val="197"/>
              <c:tx>
                <c:strRef>
                  <c:f>'/Users/el1goluj/Documents/ZURICH/PROJECTS/UPMEM/upmem-workloads/Microbenchmarks/AI/[ai_output.xlsx]ai_output (4)'!$J$199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{7C05613E-E368-6148-A884-EABAB03C7655}</c15:txfldGUID>
                      <c15:f>'/Users/el1goluj/Documents/ZURICH/PROJECTS/UPMEM/upmem-workloads/Microbenchmarks/AI/[ai_output.xlsx]ai_output (4)'!$J$199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5-051A-7C4B-8DA7-A6CA2798094A}"/>
                </c:ext>
              </c:extLst>
            </c:dLbl>
            <c:dLbl>
              <c:idx val="198"/>
              <c:tx>
                <c:strRef>
                  <c:f>'/Users/el1goluj/Documents/ZURICH/PROJECTS/UPMEM/upmem-workloads/Microbenchmarks/AI/[ai_output.xlsx]ai_output (4)'!$J$200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{8B78A298-BE20-5641-ABCD-1414D5C7C1EA}</c15:txfldGUID>
                      <c15:f>'/Users/el1goluj/Documents/ZURICH/PROJECTS/UPMEM/upmem-workloads/Microbenchmarks/AI/[ai_output.xlsx]ai_output (4)'!$J$200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6-051A-7C4B-8DA7-A6CA2798094A}"/>
                </c:ext>
              </c:extLst>
            </c:dLbl>
            <c:dLbl>
              <c:idx val="199"/>
              <c:tx>
                <c:strRef>
                  <c:f>'/Users/el1goluj/Documents/ZURICH/PROJECTS/UPMEM/upmem-workloads/Microbenchmarks/AI/[ai_output.xlsx]ai_output (4)'!$J$201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{BAFC57D7-2A5E-7C48-95A9-1016DA6A48B1}</c15:txfldGUID>
                      <c15:f>'/Users/el1goluj/Documents/ZURICH/PROJECTS/UPMEM/upmem-workloads/Microbenchmarks/AI/[ai_output.xlsx]ai_output (4)'!$J$201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7-051A-7C4B-8DA7-A6CA2798094A}"/>
                </c:ext>
              </c:extLst>
            </c:dLbl>
            <c:dLbl>
              <c:idx val="200"/>
              <c:tx>
                <c:strRef>
                  <c:f>'/Users/el1goluj/Documents/ZURICH/PROJECTS/UPMEM/upmem-workloads/Microbenchmarks/AI/[ai_output.xlsx]ai_output (4)'!$J$202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{D38F7A21-341C-354C-8032-49C95E2B1DBA}</c15:txfldGUID>
                      <c15:f>'/Users/el1goluj/Documents/ZURICH/PROJECTS/UPMEM/upmem-workloads/Microbenchmarks/AI/[ai_output.xlsx]ai_output (4)'!$J$202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8-051A-7C4B-8DA7-A6CA2798094A}"/>
                </c:ext>
              </c:extLst>
            </c:dLbl>
            <c:dLbl>
              <c:idx val="201"/>
              <c:tx>
                <c:strRef>
                  <c:f>'/Users/el1goluj/Documents/ZURICH/PROJECTS/UPMEM/upmem-workloads/Microbenchmarks/AI/[ai_output.xlsx]ai_output (4)'!$J$203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{AD11AE91-6DF2-CC43-A78B-78134E85D186}</c15:txfldGUID>
                      <c15:f>'/Users/el1goluj/Documents/ZURICH/PROJECTS/UPMEM/upmem-workloads/Microbenchmarks/AI/[ai_output.xlsx]ai_output (4)'!$J$203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9-051A-7C4B-8DA7-A6CA2798094A}"/>
                </c:ext>
              </c:extLst>
            </c:dLbl>
            <c:dLbl>
              <c:idx val="202"/>
              <c:tx>
                <c:strRef>
                  <c:f>'/Users/el1goluj/Documents/ZURICH/PROJECTS/UPMEM/upmem-workloads/Microbenchmarks/AI/[ai_output.xlsx]ai_output (4)'!$J$204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{27787AFA-19B6-6C43-BB43-034A772B26E4}</c15:txfldGUID>
                      <c15:f>'/Users/el1goluj/Documents/ZURICH/PROJECTS/UPMEM/upmem-workloads/Microbenchmarks/AI/[ai_output.xlsx]ai_output (4)'!$J$204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A-051A-7C4B-8DA7-A6CA2798094A}"/>
                </c:ext>
              </c:extLst>
            </c:dLbl>
            <c:dLbl>
              <c:idx val="203"/>
              <c:tx>
                <c:strRef>
                  <c:f>'/Users/el1goluj/Documents/ZURICH/PROJECTS/UPMEM/upmem-workloads/Microbenchmarks/AI/[ai_output.xlsx]ai_output (4)'!$J$205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{FFBDC8CF-88FE-C442-974C-63CC3F872A50}</c15:txfldGUID>
                      <c15:f>'/Users/el1goluj/Documents/ZURICH/PROJECTS/UPMEM/upmem-workloads/Microbenchmarks/AI/[ai_output.xlsx]ai_output (4)'!$J$205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B-051A-7C4B-8DA7-A6CA2798094A}"/>
                </c:ext>
              </c:extLst>
            </c:dLbl>
            <c:dLbl>
              <c:idx val="204"/>
              <c:tx>
                <c:strRef>
                  <c:f>'/Users/el1goluj/Documents/ZURICH/PROJECTS/UPMEM/upmem-workloads/Microbenchmarks/AI/[ai_output.xlsx]ai_output (4)'!$J$206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{958047DE-6663-5149-9C60-8FAEB37DC46C}</c15:txfldGUID>
                      <c15:f>'/Users/el1goluj/Documents/ZURICH/PROJECTS/UPMEM/upmem-workloads/Microbenchmarks/AI/[ai_output.xlsx]ai_output (4)'!$J$206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C-051A-7C4B-8DA7-A6CA2798094A}"/>
                </c:ext>
              </c:extLst>
            </c:dLbl>
            <c:dLbl>
              <c:idx val="205"/>
              <c:tx>
                <c:strRef>
                  <c:f>'/Users/el1goluj/Documents/ZURICH/PROJECTS/UPMEM/upmem-workloads/Microbenchmarks/AI/[ai_output.xlsx]ai_output (4)'!$J$207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{B2250843-3E5C-3849-B33A-7FB5A71EE1EE}</c15:txfldGUID>
                      <c15:f>'/Users/el1goluj/Documents/ZURICH/PROJECTS/UPMEM/upmem-workloads/Microbenchmarks/AI/[ai_output.xlsx]ai_output (4)'!$J$207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D-051A-7C4B-8DA7-A6CA2798094A}"/>
                </c:ext>
              </c:extLst>
            </c:dLbl>
            <c:dLbl>
              <c:idx val="206"/>
              <c:tx>
                <c:strRef>
                  <c:f>'/Users/el1goluj/Documents/ZURICH/PROJECTS/UPMEM/upmem-workloads/Microbenchmarks/AI/[ai_output.xlsx]ai_output (4)'!$J$208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{7BDE898F-C80C-6D45-9AD6-24CC67E7E1AA}</c15:txfldGUID>
                      <c15:f>'/Users/el1goluj/Documents/ZURICH/PROJECTS/UPMEM/upmem-workloads/Microbenchmarks/AI/[ai_output.xlsx]ai_output (4)'!$J$208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E-051A-7C4B-8DA7-A6CA2798094A}"/>
                </c:ext>
              </c:extLst>
            </c:dLbl>
            <c:dLbl>
              <c:idx val="207"/>
              <c:tx>
                <c:strRef>
                  <c:f>'/Users/el1goluj/Documents/ZURICH/PROJECTS/UPMEM/upmem-workloads/Microbenchmarks/AI/[ai_output.xlsx]ai_output (4)'!$J$209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{0BDCD170-2E5C-DB44-B9D1-542CA64BED81}</c15:txfldGUID>
                      <c15:f>'/Users/el1goluj/Documents/ZURICH/PROJECTS/UPMEM/upmem-workloads/Microbenchmarks/AI/[ai_output.xlsx]ai_output (4)'!$J$209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F-051A-7C4B-8DA7-A6CA2798094A}"/>
                </c:ext>
              </c:extLst>
            </c:dLbl>
            <c:dLbl>
              <c:idx val="208"/>
              <c:tx>
                <c:strRef>
                  <c:f>'/Users/el1goluj/Documents/ZURICH/PROJECTS/UPMEM/upmem-workloads/Microbenchmarks/AI/[ai_output.xlsx]ai_output (4)'!$J$210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{7A17D91D-5FAD-0741-BE5F-C0055956EB60}</c15:txfldGUID>
                      <c15:f>'/Users/el1goluj/Documents/ZURICH/PROJECTS/UPMEM/upmem-workloads/Microbenchmarks/AI/[ai_output.xlsx]ai_output (4)'!$J$210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0-051A-7C4B-8DA7-A6CA2798094A}"/>
                </c:ext>
              </c:extLst>
            </c:dLbl>
            <c:dLbl>
              <c:idx val="209"/>
              <c:tx>
                <c:strRef>
                  <c:f>'/Users/el1goluj/Documents/ZURICH/PROJECTS/UPMEM/upmem-workloads/Microbenchmarks/AI/[ai_output.xlsx]ai_output (4)'!$J$211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{8AD076CA-EE8F-E84F-9DF8-DADFC89B5F4C}</c15:txfldGUID>
                      <c15:f>'/Users/el1goluj/Documents/ZURICH/PROJECTS/UPMEM/upmem-workloads/Microbenchmarks/AI/[ai_output.xlsx]ai_output (4)'!$J$211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1-051A-7C4B-8DA7-A6CA2798094A}"/>
                </c:ext>
              </c:extLst>
            </c:dLbl>
            <c:dLbl>
              <c:idx val="210"/>
              <c:tx>
                <c:strRef>
                  <c:f>'/Users/el1goluj/Documents/ZURICH/PROJECTS/UPMEM/upmem-workloads/Microbenchmarks/AI/[ai_output.xlsx]ai_output (4)'!$J$212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{C220281E-E73E-734E-BDD1-5E2DB56EC2F4}</c15:txfldGUID>
                      <c15:f>'/Users/el1goluj/Documents/ZURICH/PROJECTS/UPMEM/upmem-workloads/Microbenchmarks/AI/[ai_output.xlsx]ai_output (4)'!$J$212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2-051A-7C4B-8DA7-A6CA2798094A}"/>
                </c:ext>
              </c:extLst>
            </c:dLbl>
            <c:dLbl>
              <c:idx val="211"/>
              <c:tx>
                <c:strRef>
                  <c:f>'/Users/el1goluj/Documents/ZURICH/PROJECTS/UPMEM/upmem-workloads/Microbenchmarks/AI/[ai_output.xlsx]ai_output (4)'!$J$213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{282696EB-55CC-DB46-91F5-8F3831127C4D}</c15:txfldGUID>
                      <c15:f>'/Users/el1goluj/Documents/ZURICH/PROJECTS/UPMEM/upmem-workloads/Microbenchmarks/AI/[ai_output.xlsx]ai_output (4)'!$J$213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3-051A-7C4B-8DA7-A6CA2798094A}"/>
                </c:ext>
              </c:extLst>
            </c:dLbl>
            <c:dLbl>
              <c:idx val="212"/>
              <c:tx>
                <c:strRef>
                  <c:f>'/Users/el1goluj/Documents/ZURICH/PROJECTS/UPMEM/upmem-workloads/Microbenchmarks/AI/[ai_output.xlsx]ai_output (4)'!$J$214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{B05C0CE7-13C6-3241-8917-E8D117C11265}</c15:txfldGUID>
                      <c15:f>'/Users/el1goluj/Documents/ZURICH/PROJECTS/UPMEM/upmem-workloads/Microbenchmarks/AI/[ai_output.xlsx]ai_output (4)'!$J$214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4-051A-7C4B-8DA7-A6CA2798094A}"/>
                </c:ext>
              </c:extLst>
            </c:dLbl>
            <c:dLbl>
              <c:idx val="213"/>
              <c:tx>
                <c:strRef>
                  <c:f>'/Users/el1goluj/Documents/ZURICH/PROJECTS/UPMEM/upmem-workloads/Microbenchmarks/AI/[ai_output.xlsx]ai_output (4)'!$J$215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{C9478056-2F60-8142-AD56-3EFDB342A11E}</c15:txfldGUID>
                      <c15:f>'/Users/el1goluj/Documents/ZURICH/PROJECTS/UPMEM/upmem-workloads/Microbenchmarks/AI/[ai_output.xlsx]ai_output (4)'!$J$215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5-051A-7C4B-8DA7-A6CA2798094A}"/>
                </c:ext>
              </c:extLst>
            </c:dLbl>
            <c:dLbl>
              <c:idx val="214"/>
              <c:tx>
                <c:strRef>
                  <c:f>'/Users/el1goluj/Documents/ZURICH/PROJECTS/UPMEM/upmem-workloads/Microbenchmarks/AI/[ai_output.xlsx]ai_output (4)'!$J$216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{9F805C50-6CF2-D04D-A613-DB73617EB6D6}</c15:txfldGUID>
                      <c15:f>'/Users/el1goluj/Documents/ZURICH/PROJECTS/UPMEM/upmem-workloads/Microbenchmarks/AI/[ai_output.xlsx]ai_output (4)'!$J$216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6-051A-7C4B-8DA7-A6CA2798094A}"/>
                </c:ext>
              </c:extLst>
            </c:dLbl>
            <c:dLbl>
              <c:idx val="215"/>
              <c:tx>
                <c:strRef>
                  <c:f>'/Users/el1goluj/Documents/ZURICH/PROJECTS/UPMEM/upmem-workloads/Microbenchmarks/AI/[ai_output.xlsx]ai_output (4)'!$J$217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{5C6A1D34-F36E-1F4A-8BB0-9F84F4B283CB}</c15:txfldGUID>
                      <c15:f>'/Users/el1goluj/Documents/ZURICH/PROJECTS/UPMEM/upmem-workloads/Microbenchmarks/AI/[ai_output.xlsx]ai_output (4)'!$J$217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7-051A-7C4B-8DA7-A6CA2798094A}"/>
                </c:ext>
              </c:extLst>
            </c:dLbl>
            <c:dLbl>
              <c:idx val="216"/>
              <c:tx>
                <c:strRef>
                  <c:f>'/Users/el1goluj/Documents/ZURICH/PROJECTS/UPMEM/upmem-workloads/Microbenchmarks/AI/[ai_output.xlsx]ai_output (4)'!$J$218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{630FE906-9EF8-ED47-9287-06F2D4D109A7}</c15:txfldGUID>
                      <c15:f>'/Users/el1goluj/Documents/ZURICH/PROJECTS/UPMEM/upmem-workloads/Microbenchmarks/AI/[ai_output.xlsx]ai_output (4)'!$J$218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8-051A-7C4B-8DA7-A6CA2798094A}"/>
                </c:ext>
              </c:extLst>
            </c:dLbl>
            <c:dLbl>
              <c:idx val="217"/>
              <c:tx>
                <c:strRef>
                  <c:f>'/Users/el1goluj/Documents/ZURICH/PROJECTS/UPMEM/upmem-workloads/Microbenchmarks/AI/[ai_output.xlsx]ai_output (4)'!$J$219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{A6A71A9E-A1D9-5341-BB9B-C1318A62E4EC}</c15:txfldGUID>
                      <c15:f>'/Users/el1goluj/Documents/ZURICH/PROJECTS/UPMEM/upmem-workloads/Microbenchmarks/AI/[ai_output.xlsx]ai_output (4)'!$J$219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9-051A-7C4B-8DA7-A6CA2798094A}"/>
                </c:ext>
              </c:extLst>
            </c:dLbl>
            <c:dLbl>
              <c:idx val="218"/>
              <c:tx>
                <c:strRef>
                  <c:f>'/Users/el1goluj/Documents/ZURICH/PROJECTS/UPMEM/upmem-workloads/Microbenchmarks/AI/[ai_output.xlsx]ai_output (4)'!$J$220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{19EACC30-EE15-434F-8339-1578047AE370}</c15:txfldGUID>
                      <c15:f>'/Users/el1goluj/Documents/ZURICH/PROJECTS/UPMEM/upmem-workloads/Microbenchmarks/AI/[ai_output.xlsx]ai_output (4)'!$J$220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A-051A-7C4B-8DA7-A6CA2798094A}"/>
                </c:ext>
              </c:extLst>
            </c:dLbl>
            <c:dLbl>
              <c:idx val="219"/>
              <c:tx>
                <c:strRef>
                  <c:f>'/Users/el1goluj/Documents/ZURICH/PROJECTS/UPMEM/upmem-workloads/Microbenchmarks/AI/[ai_output.xlsx]ai_output (4)'!$J$221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{6B783AFC-AAFC-3E48-B48E-EBCD66C93FFF}</c15:txfldGUID>
                      <c15:f>'/Users/el1goluj/Documents/ZURICH/PROJECTS/UPMEM/upmem-workloads/Microbenchmarks/AI/[ai_output.xlsx]ai_output (4)'!$J$221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B-051A-7C4B-8DA7-A6CA2798094A}"/>
                </c:ext>
              </c:extLst>
            </c:dLbl>
            <c:dLbl>
              <c:idx val="220"/>
              <c:tx>
                <c:strRef>
                  <c:f>'/Users/el1goluj/Documents/ZURICH/PROJECTS/UPMEM/upmem-workloads/Microbenchmarks/AI/[ai_output.xlsx]ai_output (4)'!$J$222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{8ABC17E1-FC8D-6549-8C4D-7EC07C81E563}</c15:txfldGUID>
                      <c15:f>'/Users/el1goluj/Documents/ZURICH/PROJECTS/UPMEM/upmem-workloads/Microbenchmarks/AI/[ai_output.xlsx]ai_output (4)'!$J$222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C-051A-7C4B-8DA7-A6CA2798094A}"/>
                </c:ext>
              </c:extLst>
            </c:dLbl>
            <c:dLbl>
              <c:idx val="221"/>
              <c:tx>
                <c:strRef>
                  <c:f>'/Users/el1goluj/Documents/ZURICH/PROJECTS/UPMEM/upmem-workloads/Microbenchmarks/AI/[ai_output.xlsx]ai_output (4)'!$J$223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{99C033D3-CCB5-AE45-B886-F51B10DD5403}</c15:txfldGUID>
                      <c15:f>'/Users/el1goluj/Documents/ZURICH/PROJECTS/UPMEM/upmem-workloads/Microbenchmarks/AI/[ai_output.xlsx]ai_output (4)'!$J$223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D-051A-7C4B-8DA7-A6CA2798094A}"/>
                </c:ext>
              </c:extLst>
            </c:dLbl>
            <c:dLbl>
              <c:idx val="222"/>
              <c:tx>
                <c:strRef>
                  <c:f>'/Users/el1goluj/Documents/ZURICH/PROJECTS/UPMEM/upmem-workloads/Microbenchmarks/AI/[ai_output.xlsx]ai_output (4)'!$J$224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{FE38485E-3F9C-CC43-8F36-10E6E0DD59ED}</c15:txfldGUID>
                      <c15:f>'/Users/el1goluj/Documents/ZURICH/PROJECTS/UPMEM/upmem-workloads/Microbenchmarks/AI/[ai_output.xlsx]ai_output (4)'!$J$224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E-051A-7C4B-8DA7-A6CA2798094A}"/>
                </c:ext>
              </c:extLst>
            </c:dLbl>
            <c:dLbl>
              <c:idx val="223"/>
              <c:tx>
                <c:strRef>
                  <c:f>'/Users/el1goluj/Documents/ZURICH/PROJECTS/UPMEM/upmem-workloads/Microbenchmarks/AI/[ai_output.xlsx]ai_output (4)'!$J$225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{BB3D6E22-AB2C-DF42-8EBC-3906E767A394}</c15:txfldGUID>
                      <c15:f>'/Users/el1goluj/Documents/ZURICH/PROJECTS/UPMEM/upmem-workloads/Microbenchmarks/AI/[ai_output.xlsx]ai_output (4)'!$J$225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F-051A-7C4B-8DA7-A6CA2798094A}"/>
                </c:ext>
              </c:extLst>
            </c:dLbl>
            <c:dLbl>
              <c:idx val="224"/>
              <c:tx>
                <c:strRef>
                  <c:f>'/Users/el1goluj/Documents/ZURICH/PROJECTS/UPMEM/upmem-workloads/Microbenchmarks/AI/[ai_output.xlsx]ai_output (4)'!$J$226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{01D38E07-1604-3343-B4AC-0CB968CE547D}</c15:txfldGUID>
                      <c15:f>'/Users/el1goluj/Documents/ZURICH/PROJECTS/UPMEM/upmem-workloads/Microbenchmarks/AI/[ai_output.xlsx]ai_output (4)'!$J$226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0-051A-7C4B-8DA7-A6CA2798094A}"/>
                </c:ext>
              </c:extLst>
            </c:dLbl>
            <c:dLbl>
              <c:idx val="225"/>
              <c:tx>
                <c:strRef>
                  <c:f>'/Users/el1goluj/Documents/ZURICH/PROJECTS/UPMEM/upmem-workloads/Microbenchmarks/AI/[ai_output.xlsx]ai_output (4)'!$J$227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{D0C7FC16-833B-554A-B5F6-5FEEF2578E90}</c15:txfldGUID>
                      <c15:f>'/Users/el1goluj/Documents/ZURICH/PROJECTS/UPMEM/upmem-workloads/Microbenchmarks/AI/[ai_output.xlsx]ai_output (4)'!$J$227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1-051A-7C4B-8DA7-A6CA2798094A}"/>
                </c:ext>
              </c:extLst>
            </c:dLbl>
            <c:dLbl>
              <c:idx val="226"/>
              <c:tx>
                <c:strRef>
                  <c:f>'/Users/el1goluj/Documents/ZURICH/PROJECTS/UPMEM/upmem-workloads/Microbenchmarks/AI/[ai_output.xlsx]ai_output (4)'!$J$228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{3AF20A31-6372-2A44-B1E6-47962078C084}</c15:txfldGUID>
                      <c15:f>'/Users/el1goluj/Documents/ZURICH/PROJECTS/UPMEM/upmem-workloads/Microbenchmarks/AI/[ai_output.xlsx]ai_output (4)'!$J$228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2-051A-7C4B-8DA7-A6CA2798094A}"/>
                </c:ext>
              </c:extLst>
            </c:dLbl>
            <c:dLbl>
              <c:idx val="227"/>
              <c:tx>
                <c:strRef>
                  <c:f>'/Users/el1goluj/Documents/ZURICH/PROJECTS/UPMEM/upmem-workloads/Microbenchmarks/AI/[ai_output.xlsx]ai_output (4)'!$J$229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{FF5B57F9-4D1F-F748-BBBD-52035B43505A}</c15:txfldGUID>
                      <c15:f>'/Users/el1goluj/Documents/ZURICH/PROJECTS/UPMEM/upmem-workloads/Microbenchmarks/AI/[ai_output.xlsx]ai_output (4)'!$J$229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3-051A-7C4B-8DA7-A6CA2798094A}"/>
                </c:ext>
              </c:extLst>
            </c:dLbl>
            <c:dLbl>
              <c:idx val="228"/>
              <c:tx>
                <c:strRef>
                  <c:f>'/Users/el1goluj/Documents/ZURICH/PROJECTS/UPMEM/upmem-workloads/Microbenchmarks/AI/[ai_output.xlsx]ai_output (4)'!$J$230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{049CDCBB-C8D0-AC43-8DED-EE27939B46D6}</c15:txfldGUID>
                      <c15:f>'/Users/el1goluj/Documents/ZURICH/PROJECTS/UPMEM/upmem-workloads/Microbenchmarks/AI/[ai_output.xlsx]ai_output (4)'!$J$230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4-051A-7C4B-8DA7-A6CA2798094A}"/>
                </c:ext>
              </c:extLst>
            </c:dLbl>
            <c:dLbl>
              <c:idx val="229"/>
              <c:tx>
                <c:strRef>
                  <c:f>'/Users/el1goluj/Documents/ZURICH/PROJECTS/UPMEM/upmem-workloads/Microbenchmarks/AI/[ai_output.xlsx]ai_output (4)'!$J$231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{9D24461F-8527-5E4C-A2AB-01513FC8D66C}</c15:txfldGUID>
                      <c15:f>'/Users/el1goluj/Documents/ZURICH/PROJECTS/UPMEM/upmem-workloads/Microbenchmarks/AI/[ai_output.xlsx]ai_output (4)'!$J$231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5-051A-7C4B-8DA7-A6CA2798094A}"/>
                </c:ext>
              </c:extLst>
            </c:dLbl>
            <c:dLbl>
              <c:idx val="230"/>
              <c:tx>
                <c:strRef>
                  <c:f>'/Users/el1goluj/Documents/ZURICH/PROJECTS/UPMEM/upmem-workloads/Microbenchmarks/AI/[ai_output.xlsx]ai_output (4)'!$J$232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{56034B81-2B49-1B4C-9A40-1C43C9B06CCA}</c15:txfldGUID>
                      <c15:f>'/Users/el1goluj/Documents/ZURICH/PROJECTS/UPMEM/upmem-workloads/Microbenchmarks/AI/[ai_output.xlsx]ai_output (4)'!$J$232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6-051A-7C4B-8DA7-A6CA2798094A}"/>
                </c:ext>
              </c:extLst>
            </c:dLbl>
            <c:dLbl>
              <c:idx val="231"/>
              <c:tx>
                <c:strRef>
                  <c:f>'/Users/el1goluj/Documents/ZURICH/PROJECTS/UPMEM/upmem-workloads/Microbenchmarks/AI/[ai_output.xlsx]ai_output (4)'!$J$233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{A1625FE5-0148-D846-8EB8-BA82992122FA}</c15:txfldGUID>
                      <c15:f>'/Users/el1goluj/Documents/ZURICH/PROJECTS/UPMEM/upmem-workloads/Microbenchmarks/AI/[ai_output.xlsx]ai_output (4)'!$J$233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7-051A-7C4B-8DA7-A6CA2798094A}"/>
                </c:ext>
              </c:extLst>
            </c:dLbl>
            <c:dLbl>
              <c:idx val="232"/>
              <c:tx>
                <c:strRef>
                  <c:f>'/Users/el1goluj/Documents/ZURICH/PROJECTS/UPMEM/upmem-workloads/Microbenchmarks/AI/[ai_output.xlsx]ai_output (4)'!$J$234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{231F23C9-1771-AD4C-B3C5-75E1BF692B12}</c15:txfldGUID>
                      <c15:f>'/Users/el1goluj/Documents/ZURICH/PROJECTS/UPMEM/upmem-workloads/Microbenchmarks/AI/[ai_output.xlsx]ai_output (4)'!$J$234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8-051A-7C4B-8DA7-A6CA2798094A}"/>
                </c:ext>
              </c:extLst>
            </c:dLbl>
            <c:dLbl>
              <c:idx val="233"/>
              <c:tx>
                <c:strRef>
                  <c:f>'/Users/el1goluj/Documents/ZURICH/PROJECTS/UPMEM/upmem-workloads/Microbenchmarks/AI/[ai_output.xlsx]ai_output (4)'!$J$235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{A6545ECE-558B-E34B-BEC8-B77FD27C259D}</c15:txfldGUID>
                      <c15:f>'/Users/el1goluj/Documents/ZURICH/PROJECTS/UPMEM/upmem-workloads/Microbenchmarks/AI/[ai_output.xlsx]ai_output (4)'!$J$235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9-051A-7C4B-8DA7-A6CA2798094A}"/>
                </c:ext>
              </c:extLst>
            </c:dLbl>
            <c:dLbl>
              <c:idx val="234"/>
              <c:tx>
                <c:strRef>
                  <c:f>'/Users/el1goluj/Documents/ZURICH/PROJECTS/UPMEM/upmem-workloads/Microbenchmarks/AI/[ai_output.xlsx]ai_output (4)'!$J$236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{A838095E-9F29-A647-A345-587D34A0F1B7}</c15:txfldGUID>
                      <c15:f>'/Users/el1goluj/Documents/ZURICH/PROJECTS/UPMEM/upmem-workloads/Microbenchmarks/AI/[ai_output.xlsx]ai_output (4)'!$J$236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A-051A-7C4B-8DA7-A6CA2798094A}"/>
                </c:ext>
              </c:extLst>
            </c:dLbl>
            <c:dLbl>
              <c:idx val="235"/>
              <c:tx>
                <c:strRef>
                  <c:f>'/Users/el1goluj/Documents/ZURICH/PROJECTS/UPMEM/upmem-workloads/Microbenchmarks/AI/[ai_output.xlsx]ai_output (4)'!$J$237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{C3C87A3C-817C-8445-B79D-583A0BD090C6}</c15:txfldGUID>
                      <c15:f>'/Users/el1goluj/Documents/ZURICH/PROJECTS/UPMEM/upmem-workloads/Microbenchmarks/AI/[ai_output.xlsx]ai_output (4)'!$J$237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B-051A-7C4B-8DA7-A6CA2798094A}"/>
                </c:ext>
              </c:extLst>
            </c:dLbl>
            <c:dLbl>
              <c:idx val="236"/>
              <c:tx>
                <c:strRef>
                  <c:f>'/Users/el1goluj/Documents/ZURICH/PROJECTS/UPMEM/upmem-workloads/Microbenchmarks/AI/[ai_output.xlsx]ai_output (4)'!$J$238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{1C7FDD15-B94B-5145-B6F3-D96235E9AA9E}</c15:txfldGUID>
                      <c15:f>'/Users/el1goluj/Documents/ZURICH/PROJECTS/UPMEM/upmem-workloads/Microbenchmarks/AI/[ai_output.xlsx]ai_output (4)'!$J$238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C-051A-7C4B-8DA7-A6CA2798094A}"/>
                </c:ext>
              </c:extLst>
            </c:dLbl>
            <c:dLbl>
              <c:idx val="237"/>
              <c:tx>
                <c:strRef>
                  <c:f>'/Users/el1goluj/Documents/ZURICH/PROJECTS/UPMEM/upmem-workloads/Microbenchmarks/AI/[ai_output.xlsx]ai_output (4)'!$J$239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{EA55C450-28AF-8F46-86C9-113B49E573B0}</c15:txfldGUID>
                      <c15:f>'/Users/el1goluj/Documents/ZURICH/PROJECTS/UPMEM/upmem-workloads/Microbenchmarks/AI/[ai_output.xlsx]ai_output (4)'!$J$239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D-051A-7C4B-8DA7-A6CA2798094A}"/>
                </c:ext>
              </c:extLst>
            </c:dLbl>
            <c:dLbl>
              <c:idx val="238"/>
              <c:tx>
                <c:strRef>
                  <c:f>'/Users/el1goluj/Documents/ZURICH/PROJECTS/UPMEM/upmem-workloads/Microbenchmarks/AI/[ai_output.xlsx]ai_output (4)'!$J$240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{C1E9C58F-C75F-7845-8CBB-D4816833252D}</c15:txfldGUID>
                      <c15:f>'/Users/el1goluj/Documents/ZURICH/PROJECTS/UPMEM/upmem-workloads/Microbenchmarks/AI/[ai_output.xlsx]ai_output (4)'!$J$240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E-051A-7C4B-8DA7-A6CA2798094A}"/>
                </c:ext>
              </c:extLst>
            </c:dLbl>
            <c:dLbl>
              <c:idx val="239"/>
              <c:tx>
                <c:strRef>
                  <c:f>'/Users/el1goluj/Documents/ZURICH/PROJECTS/UPMEM/upmem-workloads/Microbenchmarks/AI/[ai_output.xlsx]ai_output (4)'!$J$241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{D9FC2578-635E-924C-B09E-4BC7637205D7}</c15:txfldGUID>
                      <c15:f>'/Users/el1goluj/Documents/ZURICH/PROJECTS/UPMEM/upmem-workloads/Microbenchmarks/AI/[ai_output.xlsx]ai_output (4)'!$J$241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F-051A-7C4B-8DA7-A6CA2798094A}"/>
                </c:ext>
              </c:extLst>
            </c:dLbl>
            <c:dLbl>
              <c:idx val="240"/>
              <c:tx>
                <c:strRef>
                  <c:f>'/Users/el1goluj/Documents/ZURICH/PROJECTS/UPMEM/upmem-workloads/Microbenchmarks/AI/[ai_output.xlsx]ai_output (4)'!$J$242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{97A02901-7EFB-D045-8C7F-73A9A7F83782}</c15:txfldGUID>
                      <c15:f>'/Users/el1goluj/Documents/ZURICH/PROJECTS/UPMEM/upmem-workloads/Microbenchmarks/AI/[ai_output.xlsx]ai_output (4)'!$J$242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0-051A-7C4B-8DA7-A6CA2798094A}"/>
                </c:ext>
              </c:extLst>
            </c:dLbl>
            <c:dLbl>
              <c:idx val="241"/>
              <c:tx>
                <c:strRef>
                  <c:f>'/Users/el1goluj/Documents/ZURICH/PROJECTS/UPMEM/upmem-workloads/Microbenchmarks/AI/[ai_output.xlsx]ai_output (4)'!$J$243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{09B8CD57-4F23-694B-999C-FECFEFA2F040}</c15:txfldGUID>
                      <c15:f>'/Users/el1goluj/Documents/ZURICH/PROJECTS/UPMEM/upmem-workloads/Microbenchmarks/AI/[ai_output.xlsx]ai_output (4)'!$J$243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1-051A-7C4B-8DA7-A6CA2798094A}"/>
                </c:ext>
              </c:extLst>
            </c:dLbl>
            <c:dLbl>
              <c:idx val="242"/>
              <c:tx>
                <c:strRef>
                  <c:f>'/Users/el1goluj/Documents/ZURICH/PROJECTS/UPMEM/upmem-workloads/Microbenchmarks/AI/[ai_output.xlsx]ai_output (4)'!$J$244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{D439CC15-45A7-2843-8F68-5BD2EE72177F}</c15:txfldGUID>
                      <c15:f>'/Users/el1goluj/Documents/ZURICH/PROJECTS/UPMEM/upmem-workloads/Microbenchmarks/AI/[ai_output.xlsx]ai_output (4)'!$J$244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2-051A-7C4B-8DA7-A6CA2798094A}"/>
                </c:ext>
              </c:extLst>
            </c:dLbl>
            <c:dLbl>
              <c:idx val="243"/>
              <c:tx>
                <c:strRef>
                  <c:f>'/Users/el1goluj/Documents/ZURICH/PROJECTS/UPMEM/upmem-workloads/Microbenchmarks/AI/[ai_output.xlsx]ai_output (4)'!$J$245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{91C1BA7E-6449-2642-9DA0-1BA393AC9814}</c15:txfldGUID>
                      <c15:f>'/Users/el1goluj/Documents/ZURICH/PROJECTS/UPMEM/upmem-workloads/Microbenchmarks/AI/[ai_output.xlsx]ai_output (4)'!$J$245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3-051A-7C4B-8DA7-A6CA2798094A}"/>
                </c:ext>
              </c:extLst>
            </c:dLbl>
            <c:dLbl>
              <c:idx val="244"/>
              <c:tx>
                <c:strRef>
                  <c:f>'/Users/el1goluj/Documents/ZURICH/PROJECTS/UPMEM/upmem-workloads/Microbenchmarks/AI/[ai_output.xlsx]ai_output (4)'!$J$246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{EC3D9DC9-FD07-884A-83F7-A5435144A161}</c15:txfldGUID>
                      <c15:f>'/Users/el1goluj/Documents/ZURICH/PROJECTS/UPMEM/upmem-workloads/Microbenchmarks/AI/[ai_output.xlsx]ai_output (4)'!$J$246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4-051A-7C4B-8DA7-A6CA2798094A}"/>
                </c:ext>
              </c:extLst>
            </c:dLbl>
            <c:dLbl>
              <c:idx val="245"/>
              <c:tx>
                <c:strRef>
                  <c:f>'/Users/el1goluj/Documents/ZURICH/PROJECTS/UPMEM/upmem-workloads/Microbenchmarks/AI/[ai_output.xlsx]ai_output (4)'!$J$247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{10103073-2BCD-0441-8258-01450D0C1443}</c15:txfldGUID>
                      <c15:f>'/Users/el1goluj/Documents/ZURICH/PROJECTS/UPMEM/upmem-workloads/Microbenchmarks/AI/[ai_output.xlsx]ai_output (4)'!$J$247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5-051A-7C4B-8DA7-A6CA2798094A}"/>
                </c:ext>
              </c:extLst>
            </c:dLbl>
            <c:dLbl>
              <c:idx val="246"/>
              <c:tx>
                <c:strRef>
                  <c:f>'/Users/el1goluj/Documents/ZURICH/PROJECTS/UPMEM/upmem-workloads/Microbenchmarks/AI/[ai_output.xlsx]ai_output (4)'!$J$248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{CA745E89-23B6-234F-8FCE-31FF2E2045D0}</c15:txfldGUID>
                      <c15:f>'/Users/el1goluj/Documents/ZURICH/PROJECTS/UPMEM/upmem-workloads/Microbenchmarks/AI/[ai_output.xlsx]ai_output (4)'!$J$248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6-051A-7C4B-8DA7-A6CA2798094A}"/>
                </c:ext>
              </c:extLst>
            </c:dLbl>
            <c:dLbl>
              <c:idx val="247"/>
              <c:tx>
                <c:strRef>
                  <c:f>'/Users/el1goluj/Documents/ZURICH/PROJECTS/UPMEM/upmem-workloads/Microbenchmarks/AI/[ai_output.xlsx]ai_output (4)'!$J$249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{7024EC23-E520-E44D-BCEE-69B851367921}</c15:txfldGUID>
                      <c15:f>'/Users/el1goluj/Documents/ZURICH/PROJECTS/UPMEM/upmem-workloads/Microbenchmarks/AI/[ai_output.xlsx]ai_output (4)'!$J$249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7-051A-7C4B-8DA7-A6CA2798094A}"/>
                </c:ext>
              </c:extLst>
            </c:dLbl>
            <c:dLbl>
              <c:idx val="248"/>
              <c:tx>
                <c:strRef>
                  <c:f>'/Users/el1goluj/Documents/ZURICH/PROJECTS/UPMEM/upmem-workloads/Microbenchmarks/AI/[ai_output.xlsx]ai_output (4)'!$J$250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{FB0CFB7E-7EC5-1D42-B590-AC2CD009F600}</c15:txfldGUID>
                      <c15:f>'/Users/el1goluj/Documents/ZURICH/PROJECTS/UPMEM/upmem-workloads/Microbenchmarks/AI/[ai_output.xlsx]ai_output (4)'!$J$250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8-051A-7C4B-8DA7-A6CA2798094A}"/>
                </c:ext>
              </c:extLst>
            </c:dLbl>
            <c:dLbl>
              <c:idx val="249"/>
              <c:tx>
                <c:strRef>
                  <c:f>'/Users/el1goluj/Documents/ZURICH/PROJECTS/UPMEM/upmem-workloads/Microbenchmarks/AI/[ai_output.xlsx]ai_output (4)'!$J$251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{886A6484-BDA4-924F-BD48-A5C1CA2056A0}</c15:txfldGUID>
                      <c15:f>'/Users/el1goluj/Documents/ZURICH/PROJECTS/UPMEM/upmem-workloads/Microbenchmarks/AI/[ai_output.xlsx]ai_output (4)'!$J$251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9-051A-7C4B-8DA7-A6CA2798094A}"/>
                </c:ext>
              </c:extLst>
            </c:dLbl>
            <c:dLbl>
              <c:idx val="250"/>
              <c:tx>
                <c:strRef>
                  <c:f>'/Users/el1goluj/Documents/ZURICH/PROJECTS/UPMEM/upmem-workloads/Microbenchmarks/AI/[ai_output.xlsx]ai_output (4)'!$J$252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{44AD767C-9788-3642-8905-D95F3DDFE9DB}</c15:txfldGUID>
                      <c15:f>'/Users/el1goluj/Documents/ZURICH/PROJECTS/UPMEM/upmem-workloads/Microbenchmarks/AI/[ai_output.xlsx]ai_output (4)'!$J$252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A-051A-7C4B-8DA7-A6CA2798094A}"/>
                </c:ext>
              </c:extLst>
            </c:dLbl>
            <c:dLbl>
              <c:idx val="251"/>
              <c:tx>
                <c:strRef>
                  <c:f>'/Users/el1goluj/Documents/ZURICH/PROJECTS/UPMEM/upmem-workloads/Microbenchmarks/AI/[ai_output.xlsx]ai_output (4)'!$J$253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{39FD5C10-8F3F-194B-9B0E-2BB96CD366AF}</c15:txfldGUID>
                      <c15:f>'/Users/el1goluj/Documents/ZURICH/PROJECTS/UPMEM/upmem-workloads/Microbenchmarks/AI/[ai_output.xlsx]ai_output (4)'!$J$253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B-051A-7C4B-8DA7-A6CA2798094A}"/>
                </c:ext>
              </c:extLst>
            </c:dLbl>
            <c:dLbl>
              <c:idx val="252"/>
              <c:tx>
                <c:strRef>
                  <c:f>'/Users/el1goluj/Documents/ZURICH/PROJECTS/UPMEM/upmem-workloads/Microbenchmarks/AI/[ai_output.xlsx]ai_output (4)'!$J$254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{3177708E-3B86-2246-8B3A-FC841F22CDE0}</c15:txfldGUID>
                      <c15:f>'/Users/el1goluj/Documents/ZURICH/PROJECTS/UPMEM/upmem-workloads/Microbenchmarks/AI/[ai_output.xlsx]ai_output (4)'!$J$254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C-051A-7C4B-8DA7-A6CA2798094A}"/>
                </c:ext>
              </c:extLst>
            </c:dLbl>
            <c:dLbl>
              <c:idx val="253"/>
              <c:tx>
                <c:strRef>
                  <c:f>'/Users/el1goluj/Documents/ZURICH/PROJECTS/UPMEM/upmem-workloads/Microbenchmarks/AI/[ai_output.xlsx]ai_output (4)'!$J$255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{F65F05F9-AE15-474F-BD8F-149ECF69C1F1}</c15:txfldGUID>
                      <c15:f>'/Users/el1goluj/Documents/ZURICH/PROJECTS/UPMEM/upmem-workloads/Microbenchmarks/AI/[ai_output.xlsx]ai_output (4)'!$J$255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D-051A-7C4B-8DA7-A6CA2798094A}"/>
                </c:ext>
              </c:extLst>
            </c:dLbl>
            <c:dLbl>
              <c:idx val="254"/>
              <c:tx>
                <c:strRef>
                  <c:f>'/Users/el1goluj/Documents/ZURICH/PROJECTS/UPMEM/upmem-workloads/Microbenchmarks/AI/[ai_output.xlsx]ai_output (4)'!$J$256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{C1F17516-62F4-C54C-86F2-105C194898C3}</c15:txfldGUID>
                      <c15:f>'/Users/el1goluj/Documents/ZURICH/PROJECTS/UPMEM/upmem-workloads/Microbenchmarks/AI/[ai_output.xlsx]ai_output (4)'!$J$256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E-051A-7C4B-8DA7-A6CA2798094A}"/>
                </c:ext>
              </c:extLst>
            </c:dLbl>
            <c:dLbl>
              <c:idx val="255"/>
              <c:tx>
                <c:strRef>
                  <c:f>'/Users/el1goluj/Documents/ZURICH/PROJECTS/UPMEM/upmem-workloads/Microbenchmarks/AI/[ai_output.xlsx]ai_output (4)'!$J$257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{BD35E45B-E60B-EF43-B05C-486A17A00240}</c15:txfldGUID>
                      <c15:f>'/Users/el1goluj/Documents/ZURICH/PROJECTS/UPMEM/upmem-workloads/Microbenchmarks/AI/[ai_output.xlsx]ai_output (4)'!$J$257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F-051A-7C4B-8DA7-A6CA2798094A}"/>
                </c:ext>
              </c:extLst>
            </c:dLbl>
            <c:dLbl>
              <c:idx val="256"/>
              <c:tx>
                <c:strRef>
                  <c:f>'/Users/el1goluj/Documents/ZURICH/PROJECTS/UPMEM/upmem-workloads/Microbenchmarks/AI/[ai_output.xlsx]ai_output (4)'!$J$258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{A04BF949-B4C6-BD4B-8C28-66FBE1563A29}</c15:txfldGUID>
                      <c15:f>'/Users/el1goluj/Documents/ZURICH/PROJECTS/UPMEM/upmem-workloads/Microbenchmarks/AI/[ai_output.xlsx]ai_output (4)'!$J$258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0-051A-7C4B-8DA7-A6CA2798094A}"/>
                </c:ext>
              </c:extLst>
            </c:dLbl>
            <c:dLbl>
              <c:idx val="257"/>
              <c:tx>
                <c:strRef>
                  <c:f>'/Users/el1goluj/Documents/ZURICH/PROJECTS/UPMEM/upmem-workloads/Microbenchmarks/AI/[ai_output.xlsx]ai_output (4)'!$J$259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{14A3F186-037D-794E-B331-8EAD2C995004}</c15:txfldGUID>
                      <c15:f>'/Users/el1goluj/Documents/ZURICH/PROJECTS/UPMEM/upmem-workloads/Microbenchmarks/AI/[ai_output.xlsx]ai_output (4)'!$J$259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1-051A-7C4B-8DA7-A6CA2798094A}"/>
                </c:ext>
              </c:extLst>
            </c:dLbl>
            <c:dLbl>
              <c:idx val="258"/>
              <c:tx>
                <c:strRef>
                  <c:f>'/Users/el1goluj/Documents/ZURICH/PROJECTS/UPMEM/upmem-workloads/Microbenchmarks/AI/[ai_output.xlsx]ai_output (4)'!$J$260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{F7AE04F7-3B12-174B-B20B-2C177F2474E1}</c15:txfldGUID>
                      <c15:f>'/Users/el1goluj/Documents/ZURICH/PROJECTS/UPMEM/upmem-workloads/Microbenchmarks/AI/[ai_output.xlsx]ai_output (4)'!$J$260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2-051A-7C4B-8DA7-A6CA2798094A}"/>
                </c:ext>
              </c:extLst>
            </c:dLbl>
            <c:dLbl>
              <c:idx val="259"/>
              <c:tx>
                <c:strRef>
                  <c:f>'/Users/el1goluj/Documents/ZURICH/PROJECTS/UPMEM/upmem-workloads/Microbenchmarks/AI/[ai_output.xlsx]ai_output (4)'!$J$261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{D3831F77-4C00-8444-810F-5F1EC61FAAFA}</c15:txfldGUID>
                      <c15:f>'/Users/el1goluj/Documents/ZURICH/PROJECTS/UPMEM/upmem-workloads/Microbenchmarks/AI/[ai_output.xlsx]ai_output (4)'!$J$261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3-051A-7C4B-8DA7-A6CA2798094A}"/>
                </c:ext>
              </c:extLst>
            </c:dLbl>
            <c:dLbl>
              <c:idx val="260"/>
              <c:tx>
                <c:strRef>
                  <c:f>'/Users/el1goluj/Documents/ZURICH/PROJECTS/UPMEM/upmem-workloads/Microbenchmarks/AI/[ai_output.xlsx]ai_output (4)'!$J$262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{ED93241D-75C6-2942-B605-012B6164F44A}</c15:txfldGUID>
                      <c15:f>'/Users/el1goluj/Documents/ZURICH/PROJECTS/UPMEM/upmem-workloads/Microbenchmarks/AI/[ai_output.xlsx]ai_output (4)'!$J$262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4-051A-7C4B-8DA7-A6CA2798094A}"/>
                </c:ext>
              </c:extLst>
            </c:dLbl>
            <c:dLbl>
              <c:idx val="261"/>
              <c:tx>
                <c:strRef>
                  <c:f>'/Users/el1goluj/Documents/ZURICH/PROJECTS/UPMEM/upmem-workloads/Microbenchmarks/AI/[ai_output.xlsx]ai_output (4)'!$J$263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{BA8FE3CC-06A0-CA4F-A968-13FF5713C79D}</c15:txfldGUID>
                      <c15:f>'/Users/el1goluj/Documents/ZURICH/PROJECTS/UPMEM/upmem-workloads/Microbenchmarks/AI/[ai_output.xlsx]ai_output (4)'!$J$263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5-051A-7C4B-8DA7-A6CA2798094A}"/>
                </c:ext>
              </c:extLst>
            </c:dLbl>
            <c:dLbl>
              <c:idx val="262"/>
              <c:tx>
                <c:strRef>
                  <c:f>'/Users/el1goluj/Documents/ZURICH/PROJECTS/UPMEM/upmem-workloads/Microbenchmarks/AI/[ai_output.xlsx]ai_output (4)'!$J$264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{9A581452-457E-AA47-BE16-D2C1F2E30A54}</c15:txfldGUID>
                      <c15:f>'/Users/el1goluj/Documents/ZURICH/PROJECTS/UPMEM/upmem-workloads/Microbenchmarks/AI/[ai_output.xlsx]ai_output (4)'!$J$264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6-051A-7C4B-8DA7-A6CA2798094A}"/>
                </c:ext>
              </c:extLst>
            </c:dLbl>
            <c:dLbl>
              <c:idx val="263"/>
              <c:tx>
                <c:strRef>
                  <c:f>'/Users/el1goluj/Documents/ZURICH/PROJECTS/UPMEM/upmem-workloads/Microbenchmarks/AI/[ai_output.xlsx]ai_output (4)'!$J$265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{79A5C8AF-FEBB-AE4C-B6FF-63FD85AFA11D}</c15:txfldGUID>
                      <c15:f>'/Users/el1goluj/Documents/ZURICH/PROJECTS/UPMEM/upmem-workloads/Microbenchmarks/AI/[ai_output.xlsx]ai_output (4)'!$J$265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7-051A-7C4B-8DA7-A6CA2798094A}"/>
                </c:ext>
              </c:extLst>
            </c:dLbl>
            <c:dLbl>
              <c:idx val="264"/>
              <c:tx>
                <c:strRef>
                  <c:f>'/Users/el1goluj/Documents/ZURICH/PROJECTS/UPMEM/upmem-workloads/Microbenchmarks/AI/[ai_output.xlsx]ai_output (4)'!$J$266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{4AC97AB2-FDC8-D943-B1D9-7614C50BA9A9}</c15:txfldGUID>
                      <c15:f>'/Users/el1goluj/Documents/ZURICH/PROJECTS/UPMEM/upmem-workloads/Microbenchmarks/AI/[ai_output.xlsx]ai_output (4)'!$J$266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8-051A-7C4B-8DA7-A6CA2798094A}"/>
                </c:ext>
              </c:extLst>
            </c:dLbl>
            <c:dLbl>
              <c:idx val="265"/>
              <c:tx>
                <c:strRef>
                  <c:f>'/Users/el1goluj/Documents/ZURICH/PROJECTS/UPMEM/upmem-workloads/Microbenchmarks/AI/[ai_output.xlsx]ai_output (4)'!$J$267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{7F3B3AD5-207C-0B49-B1CA-B5D638015337}</c15:txfldGUID>
                      <c15:f>'/Users/el1goluj/Documents/ZURICH/PROJECTS/UPMEM/upmem-workloads/Microbenchmarks/AI/[ai_output.xlsx]ai_output (4)'!$J$267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9-051A-7C4B-8DA7-A6CA2798094A}"/>
                </c:ext>
              </c:extLst>
            </c:dLbl>
            <c:dLbl>
              <c:idx val="266"/>
              <c:tx>
                <c:strRef>
                  <c:f>'/Users/el1goluj/Documents/ZURICH/PROJECTS/UPMEM/upmem-workloads/Microbenchmarks/AI/[ai_output.xlsx]ai_output (4)'!$J$268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{69CC864F-2141-6E43-9A6B-4EEF5AFE5CFE}</c15:txfldGUID>
                      <c15:f>'/Users/el1goluj/Documents/ZURICH/PROJECTS/UPMEM/upmem-workloads/Microbenchmarks/AI/[ai_output.xlsx]ai_output (4)'!$J$268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A-051A-7C4B-8DA7-A6CA2798094A}"/>
                </c:ext>
              </c:extLst>
            </c:dLbl>
            <c:dLbl>
              <c:idx val="267"/>
              <c:tx>
                <c:strRef>
                  <c:f>'/Users/el1goluj/Documents/ZURICH/PROJECTS/UPMEM/upmem-workloads/Microbenchmarks/AI/[ai_output.xlsx]ai_output (4)'!$J$269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{7A650645-4B0E-1045-B1EF-0314942A0A06}</c15:txfldGUID>
                      <c15:f>'/Users/el1goluj/Documents/ZURICH/PROJECTS/UPMEM/upmem-workloads/Microbenchmarks/AI/[ai_output.xlsx]ai_output (4)'!$J$269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B-051A-7C4B-8DA7-A6CA2798094A}"/>
                </c:ext>
              </c:extLst>
            </c:dLbl>
            <c:dLbl>
              <c:idx val="268"/>
              <c:tx>
                <c:strRef>
                  <c:f>'/Users/el1goluj/Documents/ZURICH/PROJECTS/UPMEM/upmem-workloads/Microbenchmarks/AI/[ai_output.xlsx]ai_output (4)'!$J$270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{729CA7BC-F32E-9543-A959-AB380107A1D2}</c15:txfldGUID>
                      <c15:f>'/Users/el1goluj/Documents/ZURICH/PROJECTS/UPMEM/upmem-workloads/Microbenchmarks/AI/[ai_output.xlsx]ai_output (4)'!$J$270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C-051A-7C4B-8DA7-A6CA2798094A}"/>
                </c:ext>
              </c:extLst>
            </c:dLbl>
            <c:dLbl>
              <c:idx val="269"/>
              <c:tx>
                <c:strRef>
                  <c:f>'/Users/el1goluj/Documents/ZURICH/PROJECTS/UPMEM/upmem-workloads/Microbenchmarks/AI/[ai_output.xlsx]ai_output (4)'!$J$271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{FD90F212-9A84-2546-B01A-22B7A63C56B0}</c15:txfldGUID>
                      <c15:f>'/Users/el1goluj/Documents/ZURICH/PROJECTS/UPMEM/upmem-workloads/Microbenchmarks/AI/[ai_output.xlsx]ai_output (4)'!$J$271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D-051A-7C4B-8DA7-A6CA2798094A}"/>
                </c:ext>
              </c:extLst>
            </c:dLbl>
            <c:dLbl>
              <c:idx val="270"/>
              <c:tx>
                <c:strRef>
                  <c:f>'/Users/el1goluj/Documents/ZURICH/PROJECTS/UPMEM/upmem-workloads/Microbenchmarks/AI/[ai_output.xlsx]ai_output (4)'!$J$272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{31E292BE-24D8-8649-AE61-1554C419F6E6}</c15:txfldGUID>
                      <c15:f>'/Users/el1goluj/Documents/ZURICH/PROJECTS/UPMEM/upmem-workloads/Microbenchmarks/AI/[ai_output.xlsx]ai_output (4)'!$J$272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E-051A-7C4B-8DA7-A6CA2798094A}"/>
                </c:ext>
              </c:extLst>
            </c:dLbl>
            <c:dLbl>
              <c:idx val="271"/>
              <c:tx>
                <c:strRef>
                  <c:f>'/Users/el1goluj/Documents/ZURICH/PROJECTS/UPMEM/upmem-workloads/Microbenchmarks/AI/[ai_output.xlsx]ai_output (4)'!$J$273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{FE3DDE6A-C606-A340-ACD5-43A9F135AB7C}</c15:txfldGUID>
                      <c15:f>'/Users/el1goluj/Documents/ZURICH/PROJECTS/UPMEM/upmem-workloads/Microbenchmarks/AI/[ai_output.xlsx]ai_output (4)'!$J$273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F-051A-7C4B-8DA7-A6CA2798094A}"/>
                </c:ext>
              </c:extLst>
            </c:dLbl>
            <c:dLbl>
              <c:idx val="272"/>
              <c:tx>
                <c:strRef>
                  <c:f>'/Users/el1goluj/Documents/ZURICH/PROJECTS/UPMEM/upmem-workloads/Microbenchmarks/AI/[ai_output.xlsx]ai_output (4)'!$J$274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{7870A3A0-CE07-D046-9E09-E6D7FD1B3B34}</c15:txfldGUID>
                      <c15:f>'/Users/el1goluj/Documents/ZURICH/PROJECTS/UPMEM/upmem-workloads/Microbenchmarks/AI/[ai_output.xlsx]ai_output (4)'!$J$274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0-051A-7C4B-8DA7-A6CA2798094A}"/>
                </c:ext>
              </c:extLst>
            </c:dLbl>
            <c:dLbl>
              <c:idx val="273"/>
              <c:tx>
                <c:strRef>
                  <c:f>'/Users/el1goluj/Documents/ZURICH/PROJECTS/UPMEM/upmem-workloads/Microbenchmarks/AI/[ai_output.xlsx]ai_output (4)'!$J$275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{7C69C39E-30D8-C842-B1B2-516E2C2031FF}</c15:txfldGUID>
                      <c15:f>'/Users/el1goluj/Documents/ZURICH/PROJECTS/UPMEM/upmem-workloads/Microbenchmarks/AI/[ai_output.xlsx]ai_output (4)'!$J$275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1-051A-7C4B-8DA7-A6CA2798094A}"/>
                </c:ext>
              </c:extLst>
            </c:dLbl>
            <c:dLbl>
              <c:idx val="274"/>
              <c:tx>
                <c:strRef>
                  <c:f>'/Users/el1goluj/Documents/ZURICH/PROJECTS/UPMEM/upmem-workloads/Microbenchmarks/AI/[ai_output.xlsx]ai_output (4)'!$J$276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{A8EB3F57-87F0-8C4E-B6EE-602B5BE27740}</c15:txfldGUID>
                      <c15:f>'/Users/el1goluj/Documents/ZURICH/PROJECTS/UPMEM/upmem-workloads/Microbenchmarks/AI/[ai_output.xlsx]ai_output (4)'!$J$276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2-051A-7C4B-8DA7-A6CA2798094A}"/>
                </c:ext>
              </c:extLst>
            </c:dLbl>
            <c:dLbl>
              <c:idx val="275"/>
              <c:tx>
                <c:strRef>
                  <c:f>'/Users/el1goluj/Documents/ZURICH/PROJECTS/UPMEM/upmem-workloads/Microbenchmarks/AI/[ai_output.xlsx]ai_output (4)'!$J$277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{A27F5E2D-9EEC-D84F-B247-403ECB2A0272}</c15:txfldGUID>
                      <c15:f>'/Users/el1goluj/Documents/ZURICH/PROJECTS/UPMEM/upmem-workloads/Microbenchmarks/AI/[ai_output.xlsx]ai_output (4)'!$J$277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3-051A-7C4B-8DA7-A6CA2798094A}"/>
                </c:ext>
              </c:extLst>
            </c:dLbl>
            <c:dLbl>
              <c:idx val="276"/>
              <c:tx>
                <c:strRef>
                  <c:f>'/Users/el1goluj/Documents/ZURICH/PROJECTS/UPMEM/upmem-workloads/Microbenchmarks/AI/[ai_output.xlsx]ai_output (4)'!$J$278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{52E63CCF-53B7-1B47-8A9E-B7F82FD1B721}</c15:txfldGUID>
                      <c15:f>'/Users/el1goluj/Documents/ZURICH/PROJECTS/UPMEM/upmem-workloads/Microbenchmarks/AI/[ai_output.xlsx]ai_output (4)'!$J$278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4-051A-7C4B-8DA7-A6CA2798094A}"/>
                </c:ext>
              </c:extLst>
            </c:dLbl>
            <c:dLbl>
              <c:idx val="277"/>
              <c:tx>
                <c:strRef>
                  <c:f>'/Users/el1goluj/Documents/ZURICH/PROJECTS/UPMEM/upmem-workloads/Microbenchmarks/AI/[ai_output.xlsx]ai_output (4)'!$J$279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{9676E58E-0664-B245-A22C-668C96346E90}</c15:txfldGUID>
                      <c15:f>'/Users/el1goluj/Documents/ZURICH/PROJECTS/UPMEM/upmem-workloads/Microbenchmarks/AI/[ai_output.xlsx]ai_output (4)'!$J$279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5-051A-7C4B-8DA7-A6CA2798094A}"/>
                </c:ext>
              </c:extLst>
            </c:dLbl>
            <c:dLbl>
              <c:idx val="278"/>
              <c:tx>
                <c:strRef>
                  <c:f>'/Users/el1goluj/Documents/ZURICH/PROJECTS/UPMEM/upmem-workloads/Microbenchmarks/AI/[ai_output.xlsx]ai_output (4)'!$J$280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{3BFFF206-C3E5-2247-985F-E537B7B69A75}</c15:txfldGUID>
                      <c15:f>'/Users/el1goluj/Documents/ZURICH/PROJECTS/UPMEM/upmem-workloads/Microbenchmarks/AI/[ai_output.xlsx]ai_output (4)'!$J$280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6-051A-7C4B-8DA7-A6CA2798094A}"/>
                </c:ext>
              </c:extLst>
            </c:dLbl>
            <c:dLbl>
              <c:idx val="279"/>
              <c:tx>
                <c:strRef>
                  <c:f>'/Users/el1goluj/Documents/ZURICH/PROJECTS/UPMEM/upmem-workloads/Microbenchmarks/AI/[ai_output.xlsx]ai_output (4)'!$J$281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{8B7CA1DC-D7B9-DC4A-AC0C-3EF6C490AB9B}</c15:txfldGUID>
                      <c15:f>'/Users/el1goluj/Documents/ZURICH/PROJECTS/UPMEM/upmem-workloads/Microbenchmarks/AI/[ai_output.xlsx]ai_output (4)'!$J$281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7-051A-7C4B-8DA7-A6CA2798094A}"/>
                </c:ext>
              </c:extLst>
            </c:dLbl>
            <c:dLbl>
              <c:idx val="280"/>
              <c:tx>
                <c:strRef>
                  <c:f>'/Users/el1goluj/Documents/ZURICH/PROJECTS/UPMEM/upmem-workloads/Microbenchmarks/AI/[ai_output.xlsx]ai_output (4)'!$J$282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{6B3F14A2-744E-7741-808E-B8F536408AC9}</c15:txfldGUID>
                      <c15:f>'/Users/el1goluj/Documents/ZURICH/PROJECTS/UPMEM/upmem-workloads/Microbenchmarks/AI/[ai_output.xlsx]ai_output (4)'!$J$282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8-051A-7C4B-8DA7-A6CA2798094A}"/>
                </c:ext>
              </c:extLst>
            </c:dLbl>
            <c:dLbl>
              <c:idx val="281"/>
              <c:tx>
                <c:strRef>
                  <c:f>'/Users/el1goluj/Documents/ZURICH/PROJECTS/UPMEM/upmem-workloads/Microbenchmarks/AI/[ai_output.xlsx]ai_output (4)'!$J$283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{0BC600FC-F305-984C-8C0E-8594B8063616}</c15:txfldGUID>
                      <c15:f>'/Users/el1goluj/Documents/ZURICH/PROJECTS/UPMEM/upmem-workloads/Microbenchmarks/AI/[ai_output.xlsx]ai_output (4)'!$J$283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9-051A-7C4B-8DA7-A6CA2798094A}"/>
                </c:ext>
              </c:extLst>
            </c:dLbl>
            <c:dLbl>
              <c:idx val="282"/>
              <c:tx>
                <c:strRef>
                  <c:f>'/Users/el1goluj/Documents/ZURICH/PROJECTS/UPMEM/upmem-workloads/Microbenchmarks/AI/[ai_output.xlsx]ai_output (4)'!$J$284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{D3C11944-20DC-B44E-BA58-8FD852F9E46E}</c15:txfldGUID>
                      <c15:f>'/Users/el1goluj/Documents/ZURICH/PROJECTS/UPMEM/upmem-workloads/Microbenchmarks/AI/[ai_output.xlsx]ai_output (4)'!$J$284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A-051A-7C4B-8DA7-A6CA2798094A}"/>
                </c:ext>
              </c:extLst>
            </c:dLbl>
            <c:dLbl>
              <c:idx val="283"/>
              <c:tx>
                <c:strRef>
                  <c:f>'/Users/el1goluj/Documents/ZURICH/PROJECTS/UPMEM/upmem-workloads/Microbenchmarks/AI/[ai_output.xlsx]ai_output (4)'!$J$285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{1ED743B3-B1A0-9C4E-8B35-4FA20D8F15FA}</c15:txfldGUID>
                      <c15:f>'/Users/el1goluj/Documents/ZURICH/PROJECTS/UPMEM/upmem-workloads/Microbenchmarks/AI/[ai_output.xlsx]ai_output (4)'!$J$285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B-051A-7C4B-8DA7-A6CA2798094A}"/>
                </c:ext>
              </c:extLst>
            </c:dLbl>
            <c:dLbl>
              <c:idx val="284"/>
              <c:tx>
                <c:strRef>
                  <c:f>'/Users/el1goluj/Documents/ZURICH/PROJECTS/UPMEM/upmem-workloads/Microbenchmarks/AI/[ai_output.xlsx]ai_output (4)'!$J$286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{BB0E72B2-2E94-4641-8965-25C5BEBFF39E}</c15:txfldGUID>
                      <c15:f>'/Users/el1goluj/Documents/ZURICH/PROJECTS/UPMEM/upmem-workloads/Microbenchmarks/AI/[ai_output.xlsx]ai_output (4)'!$J$286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C-051A-7C4B-8DA7-A6CA2798094A}"/>
                </c:ext>
              </c:extLst>
            </c:dLbl>
            <c:dLbl>
              <c:idx val="285"/>
              <c:tx>
                <c:strRef>
                  <c:f>'/Users/el1goluj/Documents/ZURICH/PROJECTS/UPMEM/upmem-workloads/Microbenchmarks/AI/[ai_output.xlsx]ai_output (4)'!$J$287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{9F5AC33F-8420-F448-9472-A5B7D57F949C}</c15:txfldGUID>
                      <c15:f>'/Users/el1goluj/Documents/ZURICH/PROJECTS/UPMEM/upmem-workloads/Microbenchmarks/AI/[ai_output.xlsx]ai_output (4)'!$J$287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D-051A-7C4B-8DA7-A6CA2798094A}"/>
                </c:ext>
              </c:extLst>
            </c:dLbl>
            <c:dLbl>
              <c:idx val="286"/>
              <c:tx>
                <c:strRef>
                  <c:f>'/Users/el1goluj/Documents/ZURICH/PROJECTS/UPMEM/upmem-workloads/Microbenchmarks/AI/[ai_output.xlsx]ai_output (4)'!$J$288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{7CFFC56A-B687-D54D-B36C-AEF099A11554}</c15:txfldGUID>
                      <c15:f>'/Users/el1goluj/Documents/ZURICH/PROJECTS/UPMEM/upmem-workloads/Microbenchmarks/AI/[ai_output.xlsx]ai_output (4)'!$J$288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E-051A-7C4B-8DA7-A6CA2798094A}"/>
                </c:ext>
              </c:extLst>
            </c:dLbl>
            <c:dLbl>
              <c:idx val="287"/>
              <c:tx>
                <c:strRef>
                  <c:f>'/Users/el1goluj/Documents/ZURICH/PROJECTS/UPMEM/upmem-workloads/Microbenchmarks/AI/[ai_output.xlsx]ai_output (4)'!$J$289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{7A922E56-A5E4-C64B-B59D-08F94D2CFB21}</c15:txfldGUID>
                      <c15:f>'/Users/el1goluj/Documents/ZURICH/PROJECTS/UPMEM/upmem-workloads/Microbenchmarks/AI/[ai_output.xlsx]ai_output (4)'!$J$289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F-051A-7C4B-8DA7-A6CA2798094A}"/>
                </c:ext>
              </c:extLst>
            </c:dLbl>
            <c:dLbl>
              <c:idx val="288"/>
              <c:tx>
                <c:strRef>
                  <c:f>'/Users/el1goluj/Documents/ZURICH/PROJECTS/UPMEM/upmem-workloads/Microbenchmarks/AI/[ai_output.xlsx]ai_output (4)'!$J$290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{1F2646F0-02E1-B94A-BB7A-A940D25D9877}</c15:txfldGUID>
                      <c15:f>'/Users/el1goluj/Documents/ZURICH/PROJECTS/UPMEM/upmem-workloads/Microbenchmarks/AI/[ai_output.xlsx]ai_output (4)'!$J$290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0-051A-7C4B-8DA7-A6CA2798094A}"/>
                </c:ext>
              </c:extLst>
            </c:dLbl>
            <c:dLbl>
              <c:idx val="289"/>
              <c:tx>
                <c:strRef>
                  <c:f>'/Users/el1goluj/Documents/ZURICH/PROJECTS/UPMEM/upmem-workloads/Microbenchmarks/AI/[ai_output.xlsx]ai_output (4)'!$J$291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{3B8BA995-8A20-2A4A-8518-0968F0925674}</c15:txfldGUID>
                      <c15:f>'/Users/el1goluj/Documents/ZURICH/PROJECTS/UPMEM/upmem-workloads/Microbenchmarks/AI/[ai_output.xlsx]ai_output (4)'!$J$291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1-051A-7C4B-8DA7-A6CA2798094A}"/>
                </c:ext>
              </c:extLst>
            </c:dLbl>
            <c:dLbl>
              <c:idx val="290"/>
              <c:tx>
                <c:strRef>
                  <c:f>'/Users/el1goluj/Documents/ZURICH/PROJECTS/UPMEM/upmem-workloads/Microbenchmarks/AI/[ai_output.xlsx]ai_output (4)'!$J$292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{DCF3339C-C040-5B43-9D7E-3BA25F54DD97}</c15:txfldGUID>
                      <c15:f>'/Users/el1goluj/Documents/ZURICH/PROJECTS/UPMEM/upmem-workloads/Microbenchmarks/AI/[ai_output.xlsx]ai_output (4)'!$J$292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2-051A-7C4B-8DA7-A6CA2798094A}"/>
                </c:ext>
              </c:extLst>
            </c:dLbl>
            <c:dLbl>
              <c:idx val="291"/>
              <c:tx>
                <c:strRef>
                  <c:f>'/Users/el1goluj/Documents/ZURICH/PROJECTS/UPMEM/upmem-workloads/Microbenchmarks/AI/[ai_output.xlsx]ai_output (4)'!$J$293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{3B9993DA-C888-204C-9230-BB5B6A8895C2}</c15:txfldGUID>
                      <c15:f>'/Users/el1goluj/Documents/ZURICH/PROJECTS/UPMEM/upmem-workloads/Microbenchmarks/AI/[ai_output.xlsx]ai_output (4)'!$J$293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3-051A-7C4B-8DA7-A6CA2798094A}"/>
                </c:ext>
              </c:extLst>
            </c:dLbl>
            <c:dLbl>
              <c:idx val="292"/>
              <c:tx>
                <c:strRef>
                  <c:f>'/Users/el1goluj/Documents/ZURICH/PROJECTS/UPMEM/upmem-workloads/Microbenchmarks/AI/[ai_output.xlsx]ai_output (4)'!$J$294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{710223B6-8827-9E43-BA37-2CE17F7B921C}</c15:txfldGUID>
                      <c15:f>'/Users/el1goluj/Documents/ZURICH/PROJECTS/UPMEM/upmem-workloads/Microbenchmarks/AI/[ai_output.xlsx]ai_output (4)'!$J$294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4-051A-7C4B-8DA7-A6CA2798094A}"/>
                </c:ext>
              </c:extLst>
            </c:dLbl>
            <c:dLbl>
              <c:idx val="293"/>
              <c:tx>
                <c:strRef>
                  <c:f>'/Users/el1goluj/Documents/ZURICH/PROJECTS/UPMEM/upmem-workloads/Microbenchmarks/AI/[ai_output.xlsx]ai_output (4)'!$J$295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{A7E832A4-0501-BC49-BF64-3574A0162279}</c15:txfldGUID>
                      <c15:f>'/Users/el1goluj/Documents/ZURICH/PROJECTS/UPMEM/upmem-workloads/Microbenchmarks/AI/[ai_output.xlsx]ai_output (4)'!$J$295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5-051A-7C4B-8DA7-A6CA2798094A}"/>
                </c:ext>
              </c:extLst>
            </c:dLbl>
            <c:dLbl>
              <c:idx val="294"/>
              <c:tx>
                <c:strRef>
                  <c:f>'/Users/el1goluj/Documents/ZURICH/PROJECTS/UPMEM/upmem-workloads/Microbenchmarks/AI/[ai_output.xlsx]ai_output (4)'!$J$296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{28EFF855-5389-674C-99D4-8CA9916B0143}</c15:txfldGUID>
                      <c15:f>'/Users/el1goluj/Documents/ZURICH/PROJECTS/UPMEM/upmem-workloads/Microbenchmarks/AI/[ai_output.xlsx]ai_output (4)'!$J$296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6-051A-7C4B-8DA7-A6CA2798094A}"/>
                </c:ext>
              </c:extLst>
            </c:dLbl>
            <c:dLbl>
              <c:idx val="295"/>
              <c:tx>
                <c:strRef>
                  <c:f>'/Users/el1goluj/Documents/ZURICH/PROJECTS/UPMEM/upmem-workloads/Microbenchmarks/AI/[ai_output.xlsx]ai_output (4)'!$J$297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{79082929-5750-BB48-B745-5A1BA9561D96}</c15:txfldGUID>
                      <c15:f>'/Users/el1goluj/Documents/ZURICH/PROJECTS/UPMEM/upmem-workloads/Microbenchmarks/AI/[ai_output.xlsx]ai_output (4)'!$J$297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7-051A-7C4B-8DA7-A6CA2798094A}"/>
                </c:ext>
              </c:extLst>
            </c:dLbl>
            <c:dLbl>
              <c:idx val="296"/>
              <c:tx>
                <c:strRef>
                  <c:f>'/Users/el1goluj/Documents/ZURICH/PROJECTS/UPMEM/upmem-workloads/Microbenchmarks/AI/[ai_output.xlsx]ai_output (4)'!$J$298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{E5A8114D-28FE-3A45-BC7A-66DC2020211C}</c15:txfldGUID>
                      <c15:f>'/Users/el1goluj/Documents/ZURICH/PROJECTS/UPMEM/upmem-workloads/Microbenchmarks/AI/[ai_output.xlsx]ai_output (4)'!$J$298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8-051A-7C4B-8DA7-A6CA2798094A}"/>
                </c:ext>
              </c:extLst>
            </c:dLbl>
            <c:dLbl>
              <c:idx val="297"/>
              <c:tx>
                <c:strRef>
                  <c:f>'/Users/el1goluj/Documents/ZURICH/PROJECTS/UPMEM/upmem-workloads/Microbenchmarks/AI/[ai_output.xlsx]ai_output (4)'!$J$299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{AE20B7BE-359D-5A4C-A9E1-828ED55C33A6}</c15:txfldGUID>
                      <c15:f>'/Users/el1goluj/Documents/ZURICH/PROJECTS/UPMEM/upmem-workloads/Microbenchmarks/AI/[ai_output.xlsx]ai_output (4)'!$J$299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9-051A-7C4B-8DA7-A6CA2798094A}"/>
                </c:ext>
              </c:extLst>
            </c:dLbl>
            <c:dLbl>
              <c:idx val="298"/>
              <c:tx>
                <c:strRef>
                  <c:f>'/Users/el1goluj/Documents/ZURICH/PROJECTS/UPMEM/upmem-workloads/Microbenchmarks/AI/[ai_output.xlsx]ai_output (4)'!$J$300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{F10263F2-F33B-6745-A00B-9D29F1F663A0}</c15:txfldGUID>
                      <c15:f>'/Users/el1goluj/Documents/ZURICH/PROJECTS/UPMEM/upmem-workloads/Microbenchmarks/AI/[ai_output.xlsx]ai_output (4)'!$J$300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A-051A-7C4B-8DA7-A6CA2798094A}"/>
                </c:ext>
              </c:extLst>
            </c:dLbl>
            <c:dLbl>
              <c:idx val="299"/>
              <c:tx>
                <c:strRef>
                  <c:f>'/Users/el1goluj/Documents/ZURICH/PROJECTS/UPMEM/upmem-workloads/Microbenchmarks/AI/[ai_output.xlsx]ai_output (4)'!$J$301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{C94989AB-4908-5446-B344-4EFFEF74B78B}</c15:txfldGUID>
                      <c15:f>'/Users/el1goluj/Documents/ZURICH/PROJECTS/UPMEM/upmem-workloads/Microbenchmarks/AI/[ai_output.xlsx]ai_output (4)'!$J$301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B-051A-7C4B-8DA7-A6CA2798094A}"/>
                </c:ext>
              </c:extLst>
            </c:dLbl>
            <c:dLbl>
              <c:idx val="300"/>
              <c:tx>
                <c:strRef>
                  <c:f>'/Users/el1goluj/Documents/ZURICH/PROJECTS/UPMEM/upmem-workloads/Microbenchmarks/AI/[ai_output.xlsx]ai_output (4)'!$J$302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{4F93D2C2-204E-0744-9E46-5B4AC86F4593}</c15:txfldGUID>
                      <c15:f>'/Users/el1goluj/Documents/ZURICH/PROJECTS/UPMEM/upmem-workloads/Microbenchmarks/AI/[ai_output.xlsx]ai_output (4)'!$J$302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C-051A-7C4B-8DA7-A6CA2798094A}"/>
                </c:ext>
              </c:extLst>
            </c:dLbl>
            <c:dLbl>
              <c:idx val="301"/>
              <c:tx>
                <c:strRef>
                  <c:f>'/Users/el1goluj/Documents/ZURICH/PROJECTS/UPMEM/upmem-workloads/Microbenchmarks/AI/[ai_output.xlsx]ai_output (4)'!$J$303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{3723C9E5-72B3-DE4E-B693-8EDE004D3E1B}</c15:txfldGUID>
                      <c15:f>'/Users/el1goluj/Documents/ZURICH/PROJECTS/UPMEM/upmem-workloads/Microbenchmarks/AI/[ai_output.xlsx]ai_output (4)'!$J$303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D-051A-7C4B-8DA7-A6CA2798094A}"/>
                </c:ext>
              </c:extLst>
            </c:dLbl>
            <c:dLbl>
              <c:idx val="302"/>
              <c:tx>
                <c:strRef>
                  <c:f>'/Users/el1goluj/Documents/ZURICH/PROJECTS/UPMEM/upmem-workloads/Microbenchmarks/AI/[ai_output.xlsx]ai_output (4)'!$J$304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{E0A5C89F-E614-954F-B814-2F86573B29D5}</c15:txfldGUID>
                      <c15:f>'/Users/el1goluj/Documents/ZURICH/PROJECTS/UPMEM/upmem-workloads/Microbenchmarks/AI/[ai_output.xlsx]ai_output (4)'!$J$304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E-051A-7C4B-8DA7-A6CA2798094A}"/>
                </c:ext>
              </c:extLst>
            </c:dLbl>
            <c:dLbl>
              <c:idx val="303"/>
              <c:tx>
                <c:strRef>
                  <c:f>'/Users/el1goluj/Documents/ZURICH/PROJECTS/UPMEM/upmem-workloads/Microbenchmarks/AI/[ai_output.xlsx]ai_output (4)'!$J$305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{60208081-9755-7544-BD77-D4C81CE28357}</c15:txfldGUID>
                      <c15:f>'/Users/el1goluj/Documents/ZURICH/PROJECTS/UPMEM/upmem-workloads/Microbenchmarks/AI/[ai_output.xlsx]ai_output (4)'!$J$305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F-051A-7C4B-8DA7-A6CA279809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CH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'ai_output-frac'!$K$610:$K$849</c:f>
              <c:numCache>
                <c:formatCode>#\ ????/????</c:formatCode>
                <c:ptCount val="240"/>
                <c:pt idx="0">
                  <c:v>4.8825000000000002E-4</c:v>
                </c:pt>
                <c:pt idx="1">
                  <c:v>4.8825000000000002E-4</c:v>
                </c:pt>
                <c:pt idx="2">
                  <c:v>4.8825000000000002E-4</c:v>
                </c:pt>
                <c:pt idx="3">
                  <c:v>4.8825000000000002E-4</c:v>
                </c:pt>
                <c:pt idx="4">
                  <c:v>4.8825000000000002E-4</c:v>
                </c:pt>
                <c:pt idx="5">
                  <c:v>4.8825000000000002E-4</c:v>
                </c:pt>
                <c:pt idx="6">
                  <c:v>4.8825000000000002E-4</c:v>
                </c:pt>
                <c:pt idx="7">
                  <c:v>4.8825000000000002E-4</c:v>
                </c:pt>
                <c:pt idx="8">
                  <c:v>4.8825000000000002E-4</c:v>
                </c:pt>
                <c:pt idx="9">
                  <c:v>4.8825000000000002E-4</c:v>
                </c:pt>
                <c:pt idx="10">
                  <c:v>4.8825000000000002E-4</c:v>
                </c:pt>
                <c:pt idx="11">
                  <c:v>4.8825000000000002E-4</c:v>
                </c:pt>
                <c:pt idx="12">
                  <c:v>4.8825000000000002E-4</c:v>
                </c:pt>
                <c:pt idx="13">
                  <c:v>4.8825000000000002E-4</c:v>
                </c:pt>
                <c:pt idx="14">
                  <c:v>4.8825000000000002E-4</c:v>
                </c:pt>
                <c:pt idx="15">
                  <c:v>4.8825000000000002E-4</c:v>
                </c:pt>
                <c:pt idx="16">
                  <c:v>9.7650000000000005E-4</c:v>
                </c:pt>
                <c:pt idx="17">
                  <c:v>9.7650000000000005E-4</c:v>
                </c:pt>
                <c:pt idx="18">
                  <c:v>9.7650000000000005E-4</c:v>
                </c:pt>
                <c:pt idx="19">
                  <c:v>9.7650000000000005E-4</c:v>
                </c:pt>
                <c:pt idx="20">
                  <c:v>9.7650000000000005E-4</c:v>
                </c:pt>
                <c:pt idx="21">
                  <c:v>9.7650000000000005E-4</c:v>
                </c:pt>
                <c:pt idx="22">
                  <c:v>9.7650000000000005E-4</c:v>
                </c:pt>
                <c:pt idx="23">
                  <c:v>9.7650000000000005E-4</c:v>
                </c:pt>
                <c:pt idx="24">
                  <c:v>9.7650000000000005E-4</c:v>
                </c:pt>
                <c:pt idx="25">
                  <c:v>9.7650000000000005E-4</c:v>
                </c:pt>
                <c:pt idx="26">
                  <c:v>9.7650000000000005E-4</c:v>
                </c:pt>
                <c:pt idx="27">
                  <c:v>9.7650000000000005E-4</c:v>
                </c:pt>
                <c:pt idx="28">
                  <c:v>9.7650000000000005E-4</c:v>
                </c:pt>
                <c:pt idx="29">
                  <c:v>9.7650000000000005E-4</c:v>
                </c:pt>
                <c:pt idx="30">
                  <c:v>9.7650000000000005E-4</c:v>
                </c:pt>
                <c:pt idx="31">
                  <c:v>9.7650000000000005E-4</c:v>
                </c:pt>
                <c:pt idx="32">
                  <c:v>1.9530000000000001E-3</c:v>
                </c:pt>
                <c:pt idx="33">
                  <c:v>1.9530000000000001E-3</c:v>
                </c:pt>
                <c:pt idx="34">
                  <c:v>1.9530000000000001E-3</c:v>
                </c:pt>
                <c:pt idx="35">
                  <c:v>1.9530000000000001E-3</c:v>
                </c:pt>
                <c:pt idx="36">
                  <c:v>1.9530000000000001E-3</c:v>
                </c:pt>
                <c:pt idx="37">
                  <c:v>1.9530000000000001E-3</c:v>
                </c:pt>
                <c:pt idx="38">
                  <c:v>1.9530000000000001E-3</c:v>
                </c:pt>
                <c:pt idx="39">
                  <c:v>1.9530000000000001E-3</c:v>
                </c:pt>
                <c:pt idx="40">
                  <c:v>1.9530000000000001E-3</c:v>
                </c:pt>
                <c:pt idx="41">
                  <c:v>1.9530000000000001E-3</c:v>
                </c:pt>
                <c:pt idx="42">
                  <c:v>1.9530000000000001E-3</c:v>
                </c:pt>
                <c:pt idx="43">
                  <c:v>1.9530000000000001E-3</c:v>
                </c:pt>
                <c:pt idx="44">
                  <c:v>1.9530000000000001E-3</c:v>
                </c:pt>
                <c:pt idx="45">
                  <c:v>1.9530000000000001E-3</c:v>
                </c:pt>
                <c:pt idx="46">
                  <c:v>1.9530000000000001E-3</c:v>
                </c:pt>
                <c:pt idx="47">
                  <c:v>1.9530000000000001E-3</c:v>
                </c:pt>
                <c:pt idx="48">
                  <c:v>3.90625E-3</c:v>
                </c:pt>
                <c:pt idx="49">
                  <c:v>3.90625E-3</c:v>
                </c:pt>
                <c:pt idx="50">
                  <c:v>3.90625E-3</c:v>
                </c:pt>
                <c:pt idx="51">
                  <c:v>3.90625E-3</c:v>
                </c:pt>
                <c:pt idx="52">
                  <c:v>3.90625E-3</c:v>
                </c:pt>
                <c:pt idx="53">
                  <c:v>3.90625E-3</c:v>
                </c:pt>
                <c:pt idx="54">
                  <c:v>3.90625E-3</c:v>
                </c:pt>
                <c:pt idx="55">
                  <c:v>3.90625E-3</c:v>
                </c:pt>
                <c:pt idx="56">
                  <c:v>3.90625E-3</c:v>
                </c:pt>
                <c:pt idx="57">
                  <c:v>3.90625E-3</c:v>
                </c:pt>
                <c:pt idx="58">
                  <c:v>3.90625E-3</c:v>
                </c:pt>
                <c:pt idx="59">
                  <c:v>3.90625E-3</c:v>
                </c:pt>
                <c:pt idx="60">
                  <c:v>3.90625E-3</c:v>
                </c:pt>
                <c:pt idx="61">
                  <c:v>3.90625E-3</c:v>
                </c:pt>
                <c:pt idx="62">
                  <c:v>3.90625E-3</c:v>
                </c:pt>
                <c:pt idx="63">
                  <c:v>3.90625E-3</c:v>
                </c:pt>
                <c:pt idx="64">
                  <c:v>7.8125E-3</c:v>
                </c:pt>
                <c:pt idx="65">
                  <c:v>7.8125E-3</c:v>
                </c:pt>
                <c:pt idx="66">
                  <c:v>7.8125E-3</c:v>
                </c:pt>
                <c:pt idx="67">
                  <c:v>7.8125E-3</c:v>
                </c:pt>
                <c:pt idx="68">
                  <c:v>7.8125E-3</c:v>
                </c:pt>
                <c:pt idx="69">
                  <c:v>7.8125E-3</c:v>
                </c:pt>
                <c:pt idx="70">
                  <c:v>7.8125E-3</c:v>
                </c:pt>
                <c:pt idx="71">
                  <c:v>7.8125E-3</c:v>
                </c:pt>
                <c:pt idx="72">
                  <c:v>7.8125E-3</c:v>
                </c:pt>
                <c:pt idx="73">
                  <c:v>7.8125E-3</c:v>
                </c:pt>
                <c:pt idx="74">
                  <c:v>7.8125E-3</c:v>
                </c:pt>
                <c:pt idx="75">
                  <c:v>7.8125E-3</c:v>
                </c:pt>
                <c:pt idx="76">
                  <c:v>7.8125E-3</c:v>
                </c:pt>
                <c:pt idx="77">
                  <c:v>7.8125E-3</c:v>
                </c:pt>
                <c:pt idx="78">
                  <c:v>7.8125E-3</c:v>
                </c:pt>
                <c:pt idx="79">
                  <c:v>7.8125E-3</c:v>
                </c:pt>
                <c:pt idx="80">
                  <c:v>1.5625E-2</c:v>
                </c:pt>
                <c:pt idx="81">
                  <c:v>1.5625E-2</c:v>
                </c:pt>
                <c:pt idx="82">
                  <c:v>1.5625E-2</c:v>
                </c:pt>
                <c:pt idx="83">
                  <c:v>1.5625E-2</c:v>
                </c:pt>
                <c:pt idx="84">
                  <c:v>1.5625E-2</c:v>
                </c:pt>
                <c:pt idx="85">
                  <c:v>1.5625E-2</c:v>
                </c:pt>
                <c:pt idx="86">
                  <c:v>1.5625E-2</c:v>
                </c:pt>
                <c:pt idx="87">
                  <c:v>1.5625E-2</c:v>
                </c:pt>
                <c:pt idx="88">
                  <c:v>1.5625E-2</c:v>
                </c:pt>
                <c:pt idx="89">
                  <c:v>1.5625E-2</c:v>
                </c:pt>
                <c:pt idx="90">
                  <c:v>1.5625E-2</c:v>
                </c:pt>
                <c:pt idx="91">
                  <c:v>1.5625E-2</c:v>
                </c:pt>
                <c:pt idx="92">
                  <c:v>1.5625E-2</c:v>
                </c:pt>
                <c:pt idx="93">
                  <c:v>1.5625E-2</c:v>
                </c:pt>
                <c:pt idx="94">
                  <c:v>1.5625E-2</c:v>
                </c:pt>
                <c:pt idx="95">
                  <c:v>1.5625E-2</c:v>
                </c:pt>
                <c:pt idx="96">
                  <c:v>3.125E-2</c:v>
                </c:pt>
                <c:pt idx="97">
                  <c:v>3.125E-2</c:v>
                </c:pt>
                <c:pt idx="98">
                  <c:v>3.125E-2</c:v>
                </c:pt>
                <c:pt idx="99">
                  <c:v>3.125E-2</c:v>
                </c:pt>
                <c:pt idx="100">
                  <c:v>3.125E-2</c:v>
                </c:pt>
                <c:pt idx="101">
                  <c:v>3.125E-2</c:v>
                </c:pt>
                <c:pt idx="102">
                  <c:v>3.125E-2</c:v>
                </c:pt>
                <c:pt idx="103">
                  <c:v>3.125E-2</c:v>
                </c:pt>
                <c:pt idx="104">
                  <c:v>3.125E-2</c:v>
                </c:pt>
                <c:pt idx="105">
                  <c:v>3.125E-2</c:v>
                </c:pt>
                <c:pt idx="106">
                  <c:v>3.125E-2</c:v>
                </c:pt>
                <c:pt idx="107">
                  <c:v>3.125E-2</c:v>
                </c:pt>
                <c:pt idx="108">
                  <c:v>3.125E-2</c:v>
                </c:pt>
                <c:pt idx="109">
                  <c:v>3.125E-2</c:v>
                </c:pt>
                <c:pt idx="110">
                  <c:v>3.125E-2</c:v>
                </c:pt>
                <c:pt idx="111">
                  <c:v>3.125E-2</c:v>
                </c:pt>
                <c:pt idx="112">
                  <c:v>6.25E-2</c:v>
                </c:pt>
                <c:pt idx="113">
                  <c:v>6.25E-2</c:v>
                </c:pt>
                <c:pt idx="114">
                  <c:v>6.25E-2</c:v>
                </c:pt>
                <c:pt idx="115">
                  <c:v>6.25E-2</c:v>
                </c:pt>
                <c:pt idx="116">
                  <c:v>6.25E-2</c:v>
                </c:pt>
                <c:pt idx="117">
                  <c:v>6.25E-2</c:v>
                </c:pt>
                <c:pt idx="118">
                  <c:v>6.25E-2</c:v>
                </c:pt>
                <c:pt idx="119">
                  <c:v>6.25E-2</c:v>
                </c:pt>
                <c:pt idx="120">
                  <c:v>6.25E-2</c:v>
                </c:pt>
                <c:pt idx="121">
                  <c:v>6.25E-2</c:v>
                </c:pt>
                <c:pt idx="122">
                  <c:v>6.25E-2</c:v>
                </c:pt>
                <c:pt idx="123">
                  <c:v>6.25E-2</c:v>
                </c:pt>
                <c:pt idx="124">
                  <c:v>6.25E-2</c:v>
                </c:pt>
                <c:pt idx="125">
                  <c:v>6.25E-2</c:v>
                </c:pt>
                <c:pt idx="126">
                  <c:v>6.25E-2</c:v>
                </c:pt>
                <c:pt idx="127">
                  <c:v>6.25E-2</c:v>
                </c:pt>
                <c:pt idx="128">
                  <c:v>0.125</c:v>
                </c:pt>
                <c:pt idx="129">
                  <c:v>0.125</c:v>
                </c:pt>
                <c:pt idx="130">
                  <c:v>0.125</c:v>
                </c:pt>
                <c:pt idx="131">
                  <c:v>0.125</c:v>
                </c:pt>
                <c:pt idx="132">
                  <c:v>0.125</c:v>
                </c:pt>
                <c:pt idx="133">
                  <c:v>0.125</c:v>
                </c:pt>
                <c:pt idx="134">
                  <c:v>0.125</c:v>
                </c:pt>
                <c:pt idx="135">
                  <c:v>0.125</c:v>
                </c:pt>
                <c:pt idx="136">
                  <c:v>0.125</c:v>
                </c:pt>
                <c:pt idx="137">
                  <c:v>0.125</c:v>
                </c:pt>
                <c:pt idx="138">
                  <c:v>0.125</c:v>
                </c:pt>
                <c:pt idx="139">
                  <c:v>0.125</c:v>
                </c:pt>
                <c:pt idx="140">
                  <c:v>0.125</c:v>
                </c:pt>
                <c:pt idx="141">
                  <c:v>0.125</c:v>
                </c:pt>
                <c:pt idx="142">
                  <c:v>0.125</c:v>
                </c:pt>
                <c:pt idx="143">
                  <c:v>0.125</c:v>
                </c:pt>
                <c:pt idx="144">
                  <c:v>0.25</c:v>
                </c:pt>
                <c:pt idx="145">
                  <c:v>0.25</c:v>
                </c:pt>
                <c:pt idx="146">
                  <c:v>0.25</c:v>
                </c:pt>
                <c:pt idx="147">
                  <c:v>0.25</c:v>
                </c:pt>
                <c:pt idx="148">
                  <c:v>0.25</c:v>
                </c:pt>
                <c:pt idx="149">
                  <c:v>0.25</c:v>
                </c:pt>
                <c:pt idx="150">
                  <c:v>0.25</c:v>
                </c:pt>
                <c:pt idx="151">
                  <c:v>0.25</c:v>
                </c:pt>
                <c:pt idx="152">
                  <c:v>0.25</c:v>
                </c:pt>
                <c:pt idx="153">
                  <c:v>0.25</c:v>
                </c:pt>
                <c:pt idx="154">
                  <c:v>0.25</c:v>
                </c:pt>
                <c:pt idx="155">
                  <c:v>0.25</c:v>
                </c:pt>
                <c:pt idx="156">
                  <c:v>0.25</c:v>
                </c:pt>
                <c:pt idx="157">
                  <c:v>0.25</c:v>
                </c:pt>
                <c:pt idx="158">
                  <c:v>0.25</c:v>
                </c:pt>
                <c:pt idx="159">
                  <c:v>0.25</c:v>
                </c:pt>
                <c:pt idx="160">
                  <c:v>0.5</c:v>
                </c:pt>
                <c:pt idx="161">
                  <c:v>0.5</c:v>
                </c:pt>
                <c:pt idx="162">
                  <c:v>0.5</c:v>
                </c:pt>
                <c:pt idx="163">
                  <c:v>0.5</c:v>
                </c:pt>
                <c:pt idx="164">
                  <c:v>0.5</c:v>
                </c:pt>
                <c:pt idx="165">
                  <c:v>0.5</c:v>
                </c:pt>
                <c:pt idx="166">
                  <c:v>0.5</c:v>
                </c:pt>
                <c:pt idx="167">
                  <c:v>0.5</c:v>
                </c:pt>
                <c:pt idx="168">
                  <c:v>0.5</c:v>
                </c:pt>
                <c:pt idx="169">
                  <c:v>0.5</c:v>
                </c:pt>
                <c:pt idx="170">
                  <c:v>0.5</c:v>
                </c:pt>
                <c:pt idx="171">
                  <c:v>0.5</c:v>
                </c:pt>
                <c:pt idx="172">
                  <c:v>0.5</c:v>
                </c:pt>
                <c:pt idx="173">
                  <c:v>0.5</c:v>
                </c:pt>
                <c:pt idx="174">
                  <c:v>0.5</c:v>
                </c:pt>
                <c:pt idx="175">
                  <c:v>0.5</c:v>
                </c:pt>
                <c:pt idx="176">
                  <c:v>1</c:v>
                </c:pt>
                <c:pt idx="177">
                  <c:v>1</c:v>
                </c:pt>
                <c:pt idx="178">
                  <c:v>1</c:v>
                </c:pt>
                <c:pt idx="179">
                  <c:v>1</c:v>
                </c:pt>
                <c:pt idx="180">
                  <c:v>1</c:v>
                </c:pt>
                <c:pt idx="181">
                  <c:v>1</c:v>
                </c:pt>
                <c:pt idx="182">
                  <c:v>1</c:v>
                </c:pt>
                <c:pt idx="183">
                  <c:v>1</c:v>
                </c:pt>
                <c:pt idx="184">
                  <c:v>1</c:v>
                </c:pt>
                <c:pt idx="185">
                  <c:v>1</c:v>
                </c:pt>
                <c:pt idx="186">
                  <c:v>1</c:v>
                </c:pt>
                <c:pt idx="187">
                  <c:v>1</c:v>
                </c:pt>
                <c:pt idx="188">
                  <c:v>1</c:v>
                </c:pt>
                <c:pt idx="189">
                  <c:v>1</c:v>
                </c:pt>
                <c:pt idx="190">
                  <c:v>1</c:v>
                </c:pt>
                <c:pt idx="191">
                  <c:v>1</c:v>
                </c:pt>
                <c:pt idx="192">
                  <c:v>2</c:v>
                </c:pt>
                <c:pt idx="193">
                  <c:v>2</c:v>
                </c:pt>
                <c:pt idx="194">
                  <c:v>2</c:v>
                </c:pt>
                <c:pt idx="195">
                  <c:v>2</c:v>
                </c:pt>
                <c:pt idx="196">
                  <c:v>2</c:v>
                </c:pt>
                <c:pt idx="197">
                  <c:v>2</c:v>
                </c:pt>
                <c:pt idx="198">
                  <c:v>2</c:v>
                </c:pt>
                <c:pt idx="199">
                  <c:v>2</c:v>
                </c:pt>
                <c:pt idx="200">
                  <c:v>2</c:v>
                </c:pt>
                <c:pt idx="201">
                  <c:v>2</c:v>
                </c:pt>
                <c:pt idx="202">
                  <c:v>2</c:v>
                </c:pt>
                <c:pt idx="203">
                  <c:v>2</c:v>
                </c:pt>
                <c:pt idx="204">
                  <c:v>2</c:v>
                </c:pt>
                <c:pt idx="205">
                  <c:v>2</c:v>
                </c:pt>
                <c:pt idx="206">
                  <c:v>2</c:v>
                </c:pt>
                <c:pt idx="207">
                  <c:v>2</c:v>
                </c:pt>
                <c:pt idx="208">
                  <c:v>4</c:v>
                </c:pt>
                <c:pt idx="209">
                  <c:v>4</c:v>
                </c:pt>
                <c:pt idx="210">
                  <c:v>4</c:v>
                </c:pt>
                <c:pt idx="211">
                  <c:v>4</c:v>
                </c:pt>
                <c:pt idx="212">
                  <c:v>4</c:v>
                </c:pt>
                <c:pt idx="213">
                  <c:v>4</c:v>
                </c:pt>
                <c:pt idx="214">
                  <c:v>4</c:v>
                </c:pt>
                <c:pt idx="215">
                  <c:v>4</c:v>
                </c:pt>
                <c:pt idx="216">
                  <c:v>4</c:v>
                </c:pt>
                <c:pt idx="217">
                  <c:v>4</c:v>
                </c:pt>
                <c:pt idx="218">
                  <c:v>4</c:v>
                </c:pt>
                <c:pt idx="219">
                  <c:v>4</c:v>
                </c:pt>
                <c:pt idx="220">
                  <c:v>4</c:v>
                </c:pt>
                <c:pt idx="221">
                  <c:v>4</c:v>
                </c:pt>
                <c:pt idx="222">
                  <c:v>4</c:v>
                </c:pt>
                <c:pt idx="223">
                  <c:v>4</c:v>
                </c:pt>
                <c:pt idx="224">
                  <c:v>8</c:v>
                </c:pt>
                <c:pt idx="225">
                  <c:v>8</c:v>
                </c:pt>
                <c:pt idx="226">
                  <c:v>8</c:v>
                </c:pt>
                <c:pt idx="227">
                  <c:v>8</c:v>
                </c:pt>
                <c:pt idx="228">
                  <c:v>8</c:v>
                </c:pt>
                <c:pt idx="229">
                  <c:v>8</c:v>
                </c:pt>
                <c:pt idx="230">
                  <c:v>8</c:v>
                </c:pt>
                <c:pt idx="231">
                  <c:v>8</c:v>
                </c:pt>
                <c:pt idx="232">
                  <c:v>8</c:v>
                </c:pt>
                <c:pt idx="233">
                  <c:v>8</c:v>
                </c:pt>
                <c:pt idx="234">
                  <c:v>8</c:v>
                </c:pt>
                <c:pt idx="235">
                  <c:v>8</c:v>
                </c:pt>
                <c:pt idx="236">
                  <c:v>8</c:v>
                </c:pt>
                <c:pt idx="237">
                  <c:v>8</c:v>
                </c:pt>
                <c:pt idx="238">
                  <c:v>8</c:v>
                </c:pt>
                <c:pt idx="239">
                  <c:v>8</c:v>
                </c:pt>
              </c:numCache>
            </c:numRef>
          </c:xVal>
          <c:yVal>
            <c:numRef>
              <c:f>'ai_output-frac'!$L$610:$L$849</c:f>
              <c:numCache>
                <c:formatCode>0.0000</c:formatCode>
                <c:ptCount val="240"/>
                <c:pt idx="0">
                  <c:v>0.129720096644761</c:v>
                </c:pt>
                <c:pt idx="1">
                  <c:v>0.15234270051520901</c:v>
                </c:pt>
                <c:pt idx="2">
                  <c:v>0.15231421168950299</c:v>
                </c:pt>
                <c:pt idx="3">
                  <c:v>0.15245416825483199</c:v>
                </c:pt>
                <c:pt idx="4">
                  <c:v>0.15226696963388101</c:v>
                </c:pt>
                <c:pt idx="5">
                  <c:v>0.152366665277819</c:v>
                </c:pt>
                <c:pt idx="6">
                  <c:v>0.152222666403318</c:v>
                </c:pt>
                <c:pt idx="7">
                  <c:v>0.152499904213377</c:v>
                </c:pt>
                <c:pt idx="8">
                  <c:v>0.15219002140309101</c:v>
                </c:pt>
                <c:pt idx="9">
                  <c:v>0.15237832653738001</c:v>
                </c:pt>
                <c:pt idx="10">
                  <c:v>0.15225629569521301</c:v>
                </c:pt>
                <c:pt idx="11">
                  <c:v>0.15219616147245599</c:v>
                </c:pt>
                <c:pt idx="12">
                  <c:v>0.15208507056239801</c:v>
                </c:pt>
                <c:pt idx="13">
                  <c:v>0.152284762857816</c:v>
                </c:pt>
                <c:pt idx="14">
                  <c:v>0.15203087578189101</c:v>
                </c:pt>
                <c:pt idx="15">
                  <c:v>0.15252846255173799</c:v>
                </c:pt>
                <c:pt idx="16">
                  <c:v>0.25947917111950902</c:v>
                </c:pt>
                <c:pt idx="17">
                  <c:v>0.30461936071739698</c:v>
                </c:pt>
                <c:pt idx="18">
                  <c:v>0.30461159315089997</c:v>
                </c:pt>
                <c:pt idx="19">
                  <c:v>0.30490833650966498</c:v>
                </c:pt>
                <c:pt idx="20">
                  <c:v>0.30464072356802602</c:v>
                </c:pt>
                <c:pt idx="21">
                  <c:v>0.30484479259615199</c:v>
                </c:pt>
                <c:pt idx="22">
                  <c:v>0.30444533280663599</c:v>
                </c:pt>
                <c:pt idx="23">
                  <c:v>0.30501927761807501</c:v>
                </c:pt>
                <c:pt idx="24">
                  <c:v>0.30450030154596402</c:v>
                </c:pt>
                <c:pt idx="25">
                  <c:v>0.30483895825846102</c:v>
                </c:pt>
                <c:pt idx="26">
                  <c:v>0.304579879698545</c:v>
                </c:pt>
                <c:pt idx="27">
                  <c:v>0.30443175535168099</c:v>
                </c:pt>
                <c:pt idx="28">
                  <c:v>0.304089486773721</c:v>
                </c:pt>
                <c:pt idx="29">
                  <c:v>0.30475665307476102</c:v>
                </c:pt>
                <c:pt idx="30">
                  <c:v>0.30410432396311299</c:v>
                </c:pt>
                <c:pt idx="31">
                  <c:v>0.30501408559069398</c:v>
                </c:pt>
                <c:pt idx="32">
                  <c:v>0.50430006986635301</c:v>
                </c:pt>
                <c:pt idx="33">
                  <c:v>0.60915717082436505</c:v>
                </c:pt>
                <c:pt idx="34">
                  <c:v>0.60943686385212004</c:v>
                </c:pt>
                <c:pt idx="35">
                  <c:v>0.60953663134620295</c:v>
                </c:pt>
                <c:pt idx="36">
                  <c:v>0.60918694073900903</c:v>
                </c:pt>
                <c:pt idx="37">
                  <c:v>0.60988672364866303</c:v>
                </c:pt>
                <c:pt idx="38">
                  <c:v>0.60904200160597499</c:v>
                </c:pt>
                <c:pt idx="39">
                  <c:v>0.60989191322438796</c:v>
                </c:pt>
                <c:pt idx="40">
                  <c:v>0.60895921020547705</c:v>
                </c:pt>
                <c:pt idx="41">
                  <c:v>0.60982315851269497</c:v>
                </c:pt>
                <c:pt idx="42">
                  <c:v>0.60925425736009697</c:v>
                </c:pt>
                <c:pt idx="43">
                  <c:v>0.60892170276211399</c:v>
                </c:pt>
                <c:pt idx="44">
                  <c:v>0.60829510718832203</c:v>
                </c:pt>
                <c:pt idx="45">
                  <c:v>0.60965328411338104</c:v>
                </c:pt>
                <c:pt idx="46">
                  <c:v>0.60812608292272097</c:v>
                </c:pt>
                <c:pt idx="47">
                  <c:v>0.61032555459050697</c:v>
                </c:pt>
                <c:pt idx="48">
                  <c:v>0.913094847599909</c:v>
                </c:pt>
                <c:pt idx="49">
                  <c:v>1.2192627525690101</c:v>
                </c:pt>
                <c:pt idx="50">
                  <c:v>1.2192627525690101</c:v>
                </c:pt>
                <c:pt idx="51">
                  <c:v>1.22086958002801</c:v>
                </c:pt>
                <c:pt idx="52">
                  <c:v>1.2177222071214999</c:v>
                </c:pt>
                <c:pt idx="53">
                  <c:v>1.21933793760419</c:v>
                </c:pt>
                <c:pt idx="54">
                  <c:v>1.21834313492198</c:v>
                </c:pt>
                <c:pt idx="55">
                  <c:v>1.2204382544736301</c:v>
                </c:pt>
                <c:pt idx="56">
                  <c:v>1.2178308237942499</c:v>
                </c:pt>
                <c:pt idx="57">
                  <c:v>1.21871599564744</c:v>
                </c:pt>
                <c:pt idx="58">
                  <c:v>1.21833795790717</c:v>
                </c:pt>
                <c:pt idx="59">
                  <c:v>1.2181024502671101</c:v>
                </c:pt>
                <c:pt idx="60">
                  <c:v>1.2164899902203901</c:v>
                </c:pt>
                <c:pt idx="61">
                  <c:v>1.2188118369958101</c:v>
                </c:pt>
                <c:pt idx="62">
                  <c:v>1.2161442814030199</c:v>
                </c:pt>
                <c:pt idx="63">
                  <c:v>1.2202356886594501</c:v>
                </c:pt>
                <c:pt idx="64">
                  <c:v>1.5570634539199399</c:v>
                </c:pt>
                <c:pt idx="65">
                  <c:v>2.4137778628990598</c:v>
                </c:pt>
                <c:pt idx="66">
                  <c:v>2.4344621759194398</c:v>
                </c:pt>
                <c:pt idx="67">
                  <c:v>2.4338163984661301</c:v>
                </c:pt>
                <c:pt idx="68">
                  <c:v>2.4362618267715099</c:v>
                </c:pt>
                <c:pt idx="69">
                  <c:v>2.43545992962546</c:v>
                </c:pt>
                <c:pt idx="70">
                  <c:v>2.4341779916248698</c:v>
                </c:pt>
                <c:pt idx="71">
                  <c:v>2.4380537745956699</c:v>
                </c:pt>
                <c:pt idx="72">
                  <c:v>2.4352892712903</c:v>
                </c:pt>
                <c:pt idx="73">
                  <c:v>2.4358685725208602</c:v>
                </c:pt>
                <c:pt idx="74">
                  <c:v>2.4347826086956501</c:v>
                </c:pt>
                <c:pt idx="75">
                  <c:v>2.4337492572786599</c:v>
                </c:pt>
                <c:pt idx="76">
                  <c:v>2.4335013834428199</c:v>
                </c:pt>
                <c:pt idx="77">
                  <c:v>2.4362152505613199</c:v>
                </c:pt>
                <c:pt idx="78">
                  <c:v>2.4324845965407098</c:v>
                </c:pt>
                <c:pt idx="79">
                  <c:v>2.4413597263347402</c:v>
                </c:pt>
                <c:pt idx="80">
                  <c:v>2.4077678055949101</c:v>
                </c:pt>
                <c:pt idx="81">
                  <c:v>4.7512184815637903</c:v>
                </c:pt>
                <c:pt idx="82">
                  <c:v>4.8611234735873898</c:v>
                </c:pt>
                <c:pt idx="83">
                  <c:v>4.8647215641694999</c:v>
                </c:pt>
                <c:pt idx="84">
                  <c:v>4.8658154487773704</c:v>
                </c:pt>
                <c:pt idx="85">
                  <c:v>4.8669821129241004</c:v>
                </c:pt>
                <c:pt idx="86">
                  <c:v>4.8645771256121098</c:v>
                </c:pt>
                <c:pt idx="87">
                  <c:v>4.8673642395910397</c:v>
                </c:pt>
                <c:pt idx="88">
                  <c:v>4.8568312953258097</c:v>
                </c:pt>
                <c:pt idx="89">
                  <c:v>4.8646080760094996</c:v>
                </c:pt>
                <c:pt idx="90">
                  <c:v>4.8616180242046498</c:v>
                </c:pt>
                <c:pt idx="91">
                  <c:v>4.8616386326641301</c:v>
                </c:pt>
                <c:pt idx="92">
                  <c:v>4.85429249855033</c:v>
                </c:pt>
                <c:pt idx="93">
                  <c:v>4.8612883126131203</c:v>
                </c:pt>
                <c:pt idx="94">
                  <c:v>4.8528341485706497</c:v>
                </c:pt>
                <c:pt idx="95">
                  <c:v>4.86849031294041</c:v>
                </c:pt>
                <c:pt idx="96">
                  <c:v>3.3092304584932299</c:v>
                </c:pt>
                <c:pt idx="97">
                  <c:v>6.6138235879277802</c:v>
                </c:pt>
                <c:pt idx="98">
                  <c:v>9.5714911640134304</c:v>
                </c:pt>
                <c:pt idx="99">
                  <c:v>9.7467864958463402</c:v>
                </c:pt>
                <c:pt idx="100">
                  <c:v>9.7215876581406597</c:v>
                </c:pt>
                <c:pt idx="101">
                  <c:v>9.7362780095844794</c:v>
                </c:pt>
                <c:pt idx="102">
                  <c:v>9.7188278562106998</c:v>
                </c:pt>
                <c:pt idx="103">
                  <c:v>9.74720067991076</c:v>
                </c:pt>
                <c:pt idx="104">
                  <c:v>9.7144442303334895</c:v>
                </c:pt>
                <c:pt idx="105">
                  <c:v>9.7321883167577408</c:v>
                </c:pt>
                <c:pt idx="106">
                  <c:v>9.7176132163200108</c:v>
                </c:pt>
                <c:pt idx="107">
                  <c:v>9.7309084121347809</c:v>
                </c:pt>
                <c:pt idx="108">
                  <c:v>9.7075372482134998</c:v>
                </c:pt>
                <c:pt idx="109">
                  <c:v>9.7269675952920593</c:v>
                </c:pt>
                <c:pt idx="110">
                  <c:v>9.7138271359209902</c:v>
                </c:pt>
                <c:pt idx="111">
                  <c:v>9.74595823330713</c:v>
                </c:pt>
                <c:pt idx="112">
                  <c:v>4.0847123351096704</c:v>
                </c:pt>
                <c:pt idx="113">
                  <c:v>8.1625564926515004</c:v>
                </c:pt>
                <c:pt idx="114">
                  <c:v>12.2315274744905</c:v>
                </c:pt>
                <c:pt idx="115">
                  <c:v>16.305790440849702</c:v>
                </c:pt>
                <c:pt idx="116">
                  <c:v>19.191030977431002</c:v>
                </c:pt>
                <c:pt idx="117">
                  <c:v>19.466358883834602</c:v>
                </c:pt>
                <c:pt idx="118">
                  <c:v>19.430205101597799</c:v>
                </c:pt>
                <c:pt idx="119">
                  <c:v>19.476689635262101</c:v>
                </c:pt>
                <c:pt idx="120">
                  <c:v>19.422924666900901</c:v>
                </c:pt>
                <c:pt idx="121">
                  <c:v>19.4533989763422</c:v>
                </c:pt>
                <c:pt idx="122">
                  <c:v>19.431851153728001</c:v>
                </c:pt>
                <c:pt idx="123">
                  <c:v>19.453357730317201</c:v>
                </c:pt>
                <c:pt idx="124">
                  <c:v>19.4368733356918</c:v>
                </c:pt>
                <c:pt idx="125">
                  <c:v>19.447214026520101</c:v>
                </c:pt>
                <c:pt idx="126">
                  <c:v>19.416594714476702</c:v>
                </c:pt>
                <c:pt idx="127">
                  <c:v>19.4604958958152</c:v>
                </c:pt>
                <c:pt idx="128">
                  <c:v>4.6042564722767203</c:v>
                </c:pt>
                <c:pt idx="129">
                  <c:v>9.2057873296811294</c:v>
                </c:pt>
                <c:pt idx="130">
                  <c:v>13.798297590760001</c:v>
                </c:pt>
                <c:pt idx="131">
                  <c:v>18.402896312416601</c:v>
                </c:pt>
                <c:pt idx="132">
                  <c:v>22.969383884950801</c:v>
                </c:pt>
                <c:pt idx="133">
                  <c:v>27.566497312466002</c:v>
                </c:pt>
                <c:pt idx="134">
                  <c:v>32.110199624828503</c:v>
                </c:pt>
                <c:pt idx="135">
                  <c:v>36.681012511469</c:v>
                </c:pt>
                <c:pt idx="136">
                  <c:v>38.758794617303401</c:v>
                </c:pt>
                <c:pt idx="137">
                  <c:v>38.869217831890801</c:v>
                </c:pt>
                <c:pt idx="138">
                  <c:v>38.862138488385803</c:v>
                </c:pt>
                <c:pt idx="139">
                  <c:v>38.839764972822799</c:v>
                </c:pt>
                <c:pt idx="140">
                  <c:v>38.818977425858101</c:v>
                </c:pt>
                <c:pt idx="141">
                  <c:v>38.905643095815499</c:v>
                </c:pt>
                <c:pt idx="142">
                  <c:v>38.803627013127603</c:v>
                </c:pt>
                <c:pt idx="143">
                  <c:v>38.946847865997903</c:v>
                </c:pt>
                <c:pt idx="144">
                  <c:v>4.9238497091989704</c:v>
                </c:pt>
                <c:pt idx="145">
                  <c:v>9.8477126305084504</c:v>
                </c:pt>
                <c:pt idx="146">
                  <c:v>14.7608946591535</c:v>
                </c:pt>
                <c:pt idx="147">
                  <c:v>19.685230777482701</c:v>
                </c:pt>
                <c:pt idx="148">
                  <c:v>24.577536096006</c:v>
                </c:pt>
                <c:pt idx="149">
                  <c:v>29.4981794799662</c:v>
                </c:pt>
                <c:pt idx="150">
                  <c:v>34.377608752669602</c:v>
                </c:pt>
                <c:pt idx="151">
                  <c:v>39.336660321380101</c:v>
                </c:pt>
                <c:pt idx="152">
                  <c:v>44.149081294103702</c:v>
                </c:pt>
                <c:pt idx="153">
                  <c:v>49.0764573103544</c:v>
                </c:pt>
                <c:pt idx="154">
                  <c:v>53.912312813446498</c:v>
                </c:pt>
                <c:pt idx="155">
                  <c:v>57.367484814095697</c:v>
                </c:pt>
                <c:pt idx="156">
                  <c:v>57.3523340110359</c:v>
                </c:pt>
                <c:pt idx="157">
                  <c:v>57.435627774934702</c:v>
                </c:pt>
                <c:pt idx="158">
                  <c:v>57.340684991648899</c:v>
                </c:pt>
                <c:pt idx="159">
                  <c:v>57.539634758177797</c:v>
                </c:pt>
                <c:pt idx="160">
                  <c:v>5.0965012046854197</c:v>
                </c:pt>
                <c:pt idx="161">
                  <c:v>10.193441229651301</c:v>
                </c:pt>
                <c:pt idx="162">
                  <c:v>15.2808139183874</c:v>
                </c:pt>
                <c:pt idx="163">
                  <c:v>20.3819007289135</c:v>
                </c:pt>
                <c:pt idx="164">
                  <c:v>25.451756302229601</c:v>
                </c:pt>
                <c:pt idx="165">
                  <c:v>30.549480369755301</c:v>
                </c:pt>
                <c:pt idx="166">
                  <c:v>35.602706569980299</c:v>
                </c:pt>
                <c:pt idx="167">
                  <c:v>40.743097572077197</c:v>
                </c:pt>
                <c:pt idx="168">
                  <c:v>45.7359910771589</c:v>
                </c:pt>
                <c:pt idx="169">
                  <c:v>50.853433284604698</c:v>
                </c:pt>
                <c:pt idx="170">
                  <c:v>55.8840297234742</c:v>
                </c:pt>
                <c:pt idx="171">
                  <c:v>57.685153603734499</c:v>
                </c:pt>
                <c:pt idx="172">
                  <c:v>57.638949310927003</c:v>
                </c:pt>
                <c:pt idx="173">
                  <c:v>57.723713804872602</c:v>
                </c:pt>
                <c:pt idx="174">
                  <c:v>57.616327171396001</c:v>
                </c:pt>
                <c:pt idx="175">
                  <c:v>57.819201562844597</c:v>
                </c:pt>
                <c:pt idx="176">
                  <c:v>5.1878883831387297</c:v>
                </c:pt>
                <c:pt idx="177">
                  <c:v>10.3751167902299</c:v>
                </c:pt>
                <c:pt idx="178">
                  <c:v>15.5547874735765</c:v>
                </c:pt>
                <c:pt idx="179">
                  <c:v>20.747506211504898</c:v>
                </c:pt>
                <c:pt idx="180">
                  <c:v>25.909180599261902</c:v>
                </c:pt>
                <c:pt idx="181">
                  <c:v>31.1044005754712</c:v>
                </c:pt>
                <c:pt idx="182">
                  <c:v>36.252084238808301</c:v>
                </c:pt>
                <c:pt idx="183">
                  <c:v>41.488679687875297</c:v>
                </c:pt>
                <c:pt idx="184">
                  <c:v>46.579127057658802</c:v>
                </c:pt>
                <c:pt idx="185">
                  <c:v>51.797609134405</c:v>
                </c:pt>
                <c:pt idx="186">
                  <c:v>56.926170801034502</c:v>
                </c:pt>
                <c:pt idx="187">
                  <c:v>57.835146911663898</c:v>
                </c:pt>
                <c:pt idx="188">
                  <c:v>57.789157100792004</c:v>
                </c:pt>
                <c:pt idx="189">
                  <c:v>57.8604497172023</c:v>
                </c:pt>
                <c:pt idx="190">
                  <c:v>57.765962302758403</c:v>
                </c:pt>
                <c:pt idx="191">
                  <c:v>57.963255878230299</c:v>
                </c:pt>
                <c:pt idx="192">
                  <c:v>5.23494345180253</c:v>
                </c:pt>
                <c:pt idx="193">
                  <c:v>10.4696068922234</c:v>
                </c:pt>
                <c:pt idx="194">
                  <c:v>15.696490224486601</c:v>
                </c:pt>
                <c:pt idx="195">
                  <c:v>20.9395124595261</c:v>
                </c:pt>
                <c:pt idx="196">
                  <c:v>26.147863027118401</c:v>
                </c:pt>
                <c:pt idx="197">
                  <c:v>31.388650956729599</c:v>
                </c:pt>
                <c:pt idx="198">
                  <c:v>36.584689573533502</c:v>
                </c:pt>
                <c:pt idx="199">
                  <c:v>41.8739479858233</c:v>
                </c:pt>
                <c:pt idx="200">
                  <c:v>47.013213601747204</c:v>
                </c:pt>
                <c:pt idx="201">
                  <c:v>52.280826589029203</c:v>
                </c:pt>
                <c:pt idx="202">
                  <c:v>57.463641096501703</c:v>
                </c:pt>
                <c:pt idx="203">
                  <c:v>57.921289729471603</c:v>
                </c:pt>
                <c:pt idx="204">
                  <c:v>57.859993614933103</c:v>
                </c:pt>
                <c:pt idx="205">
                  <c:v>57.936033845862397</c:v>
                </c:pt>
                <c:pt idx="206">
                  <c:v>57.840274070294498</c:v>
                </c:pt>
                <c:pt idx="207">
                  <c:v>58.026032546612299</c:v>
                </c:pt>
                <c:pt idx="208">
                  <c:v>5.2584676003868598</c:v>
                </c:pt>
                <c:pt idx="209">
                  <c:v>10.516841021232301</c:v>
                </c:pt>
                <c:pt idx="210">
                  <c:v>15.7676790840178</c:v>
                </c:pt>
                <c:pt idx="211">
                  <c:v>21.035528106954001</c:v>
                </c:pt>
                <c:pt idx="212">
                  <c:v>26.2645841160789</c:v>
                </c:pt>
                <c:pt idx="213">
                  <c:v>31.528162064355399</c:v>
                </c:pt>
                <c:pt idx="214">
                  <c:v>36.756673385329897</c:v>
                </c:pt>
                <c:pt idx="215">
                  <c:v>42.0580989421059</c:v>
                </c:pt>
                <c:pt idx="216">
                  <c:v>47.222517451024501</c:v>
                </c:pt>
                <c:pt idx="217">
                  <c:v>52.528698328070298</c:v>
                </c:pt>
                <c:pt idx="218">
                  <c:v>57.738698131760003</c:v>
                </c:pt>
                <c:pt idx="219">
                  <c:v>57.943808959936803</c:v>
                </c:pt>
                <c:pt idx="220">
                  <c:v>57.898102938276402</c:v>
                </c:pt>
                <c:pt idx="221">
                  <c:v>57.965544609188299</c:v>
                </c:pt>
                <c:pt idx="222">
                  <c:v>57.872424974128997</c:v>
                </c:pt>
                <c:pt idx="223">
                  <c:v>58.074467916765499</c:v>
                </c:pt>
                <c:pt idx="224">
                  <c:v>5.2708579019886797</c:v>
                </c:pt>
                <c:pt idx="225">
                  <c:v>10.5414792474508</c:v>
                </c:pt>
                <c:pt idx="226">
                  <c:v>15.804303101096499</c:v>
                </c:pt>
                <c:pt idx="227">
                  <c:v>21.0829206467746</c:v>
                </c:pt>
                <c:pt idx="228">
                  <c:v>26.3262277038401</c:v>
                </c:pt>
                <c:pt idx="229">
                  <c:v>31.6063944538339</c:v>
                </c:pt>
                <c:pt idx="230">
                  <c:v>36.836685967366499</c:v>
                </c:pt>
                <c:pt idx="231">
                  <c:v>42.1612243359384</c:v>
                </c:pt>
                <c:pt idx="232">
                  <c:v>47.337484481563202</c:v>
                </c:pt>
                <c:pt idx="233">
                  <c:v>52.648560733418499</c:v>
                </c:pt>
                <c:pt idx="234">
                  <c:v>57.861590004335604</c:v>
                </c:pt>
                <c:pt idx="235">
                  <c:v>57.973842774281103</c:v>
                </c:pt>
                <c:pt idx="236">
                  <c:v>57.917233556735802</c:v>
                </c:pt>
                <c:pt idx="237">
                  <c:v>57.990446234143299</c:v>
                </c:pt>
                <c:pt idx="238">
                  <c:v>57.8898264397221</c:v>
                </c:pt>
                <c:pt idx="239">
                  <c:v>58.087681152251903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130-051A-7C4B-8DA7-A6CA279809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3850848"/>
        <c:axId val="119669536"/>
      </c:scatterChart>
      <c:valAx>
        <c:axId val="123850848"/>
        <c:scaling>
          <c:logBase val="2"/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vert="horz"/>
              <a:lstStyle/>
              <a:p>
                <a:pPr>
                  <a:defRPr sz="1200" b="0"/>
                </a:pPr>
                <a:r>
                  <a:rPr lang="en-US" sz="1200" b="0"/>
                  <a:t>Operational Intensity (OP/B)</a:t>
                </a:r>
              </a:p>
            </c:rich>
          </c:tx>
          <c:layout>
            <c:manualLayout>
              <c:xMode val="edge"/>
              <c:yMode val="edge"/>
              <c:x val="0.36643746180033554"/>
              <c:y val="0.93376597222222224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#\ ????/????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2700000"/>
          <a:lstStyle/>
          <a:p>
            <a:pPr>
              <a:defRPr/>
            </a:pPr>
            <a:endParaRPr lang="en-CH"/>
          </a:p>
        </c:txPr>
        <c:crossAx val="119669536"/>
        <c:crossesAt val="1.0000000000000002E-3"/>
        <c:crossBetween val="midCat"/>
        <c:majorUnit val="2"/>
        <c:minorUnit val="2"/>
      </c:valAx>
      <c:valAx>
        <c:axId val="119669536"/>
        <c:scaling>
          <c:logBase val="2"/>
          <c:orientation val="minMax"/>
          <c:max val="64"/>
          <c:min val="3.1250000000000007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 sz="1000" b="0"/>
                </a:pPr>
                <a:r>
                  <a:rPr lang="en-US" sz="1000" b="0"/>
                  <a:t>Arithmetic Throughput (MOPS, log scale)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.0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CH"/>
          </a:p>
        </c:txPr>
        <c:crossAx val="123850848"/>
        <c:crossesAt val="4.8830000000000019E-5"/>
        <c:crossBetween val="midCat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CH"/>
    </a:p>
  </c:txPr>
  <c:externalData r:id="rId1">
    <c:autoUpdate val="0"/>
  </c:externalData>
  <c:userShapes r:id="rId2"/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Sheet3!$C$2</c:f>
              <c:strCache>
                <c:ptCount val="1"/>
                <c:pt idx="0">
                  <c:v>Performance (GOPS)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10"/>
            <c:spPr>
              <a:solidFill>
                <a:schemeClr val="accent5">
                  <a:lumMod val="60000"/>
                  <a:lumOff val="40000"/>
                </a:schemeClr>
              </a:solidFill>
              <a:ln w="9525">
                <a:solidFill>
                  <a:srgbClr val="00206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1.6729053696268284E-3"/>
                  <c:y val="6.1548611111111109E-2"/>
                </c:manualLayout>
              </c:layout>
              <c:tx>
                <c:strRef>
                  <c:f>Sheet3!$A$3</c:f>
                  <c:strCache>
                    <c:ptCount val="1"/>
                    <c:pt idx="0">
                      <c:v>BFS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{226597C4-591E-684E-8BAA-9EF61D01B31F}</c15:txfldGUID>
                      <c15:f>Sheet3!$A$3</c15:f>
                      <c15:dlblFieldTableCache>
                        <c:ptCount val="1"/>
                        <c:pt idx="0">
                          <c:v>BFS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0-2654-FD47-8C27-FB62404161D0}"/>
                </c:ext>
              </c:extLst>
            </c:dLbl>
            <c:dLbl>
              <c:idx val="1"/>
              <c:layout>
                <c:manualLayout>
                  <c:x val="-7.8087044231218636E-2"/>
                  <c:y val="-4.5972222222222222E-3"/>
                </c:manualLayout>
              </c:layout>
              <c:tx>
                <c:strRef>
                  <c:f>Sheet3!$A$4</c:f>
                  <c:strCache>
                    <c:ptCount val="1"/>
                    <c:pt idx="0">
                      <c:v>BS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{7FADB9FB-C843-394E-8DEC-1DF1874C8688}</c15:txfldGUID>
                      <c15:f>Sheet3!$A$4</c15:f>
                      <c15:dlblFieldTableCache>
                        <c:ptCount val="1"/>
                        <c:pt idx="0">
                          <c:v>BS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1-2654-FD47-8C27-FB62404161D0}"/>
                </c:ext>
              </c:extLst>
            </c:dLbl>
            <c:dLbl>
              <c:idx val="2"/>
              <c:layout>
                <c:manualLayout>
                  <c:x val="-9.9986435487223385E-2"/>
                  <c:y val="-2.1265972222222221E-2"/>
                </c:manualLayout>
              </c:layout>
              <c:tx>
                <c:strRef>
                  <c:f>Sheet3!$A$5</c:f>
                  <c:strCache>
                    <c:ptCount val="1"/>
                    <c:pt idx="0">
                      <c:v>GEMV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{58714441-BFE3-5E45-BCCD-2F14D9CB03BE}</c15:txfldGUID>
                      <c15:f>Sheet3!$A$5</c15:f>
                      <c15:dlblFieldTableCache>
                        <c:ptCount val="1"/>
                        <c:pt idx="0">
                          <c:v>GEMV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2-2654-FD47-8C27-FB62404161D0}"/>
                </c:ext>
              </c:extLst>
            </c:dLbl>
            <c:dLbl>
              <c:idx val="3"/>
              <c:layout>
                <c:manualLayout>
                  <c:x val="4.7944331116668995E-3"/>
                  <c:y val="-4.5972222222222222E-3"/>
                </c:manualLayout>
              </c:layout>
              <c:tx>
                <c:strRef>
                  <c:f>Sheet3!$A$6</c:f>
                  <c:strCache>
                    <c:ptCount val="1"/>
                    <c:pt idx="0">
                      <c:v>MLP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{0B8F0545-3A15-9E46-8BAC-D864A501ED0E}</c15:txfldGUID>
                      <c15:f>Sheet3!$A$6</c15:f>
                      <c15:dlblFieldTableCache>
                        <c:ptCount val="1"/>
                        <c:pt idx="0">
                          <c:v>MLP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3-2654-FD47-8C27-FB62404161D0}"/>
                </c:ext>
              </c:extLst>
            </c:dLbl>
            <c:dLbl>
              <c:idx val="4"/>
              <c:layout>
                <c:manualLayout>
                  <c:x val="-7.5263075506714433E-2"/>
                  <c:y val="1.7451388888888888E-2"/>
                </c:manualLayout>
              </c:layout>
              <c:tx>
                <c:strRef>
                  <c:f>Sheet3!$A$7</c:f>
                  <c:strCache>
                    <c:ptCount val="1"/>
                    <c:pt idx="0">
                      <c:v>SEL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{0056F8AE-851F-AF40-A780-40A7358286B4}</c15:txfldGUID>
                      <c15:f>Sheet3!$A$7</c15:f>
                      <c15:dlblFieldTableCache>
                        <c:ptCount val="1"/>
                        <c:pt idx="0">
                          <c:v>SEL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4-2654-FD47-8C27-FB62404161D0}"/>
                </c:ext>
              </c:extLst>
            </c:dLbl>
            <c:dLbl>
              <c:idx val="5"/>
              <c:layout>
                <c:manualLayout>
                  <c:x val="-0.12572936139410623"/>
                  <c:y val="-2.1265972222222221E-2"/>
                </c:manualLayout>
              </c:layout>
              <c:tx>
                <c:strRef>
                  <c:f>Sheet3!$A$8</c:f>
                  <c:strCache>
                    <c:ptCount val="1"/>
                    <c:pt idx="0">
                      <c:v>SpMV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{0B6F979C-4493-404E-B806-331CA9426688}</c15:txfldGUID>
                      <c15:f>Sheet3!$A$8</c15:f>
                      <c15:dlblFieldTableCache>
                        <c:ptCount val="1"/>
                        <c:pt idx="0">
                          <c:v>SpMV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5-2654-FD47-8C27-FB62404161D0}"/>
                </c:ext>
              </c:extLst>
            </c:dLbl>
            <c:dLbl>
              <c:idx val="6"/>
              <c:layout>
                <c:manualLayout>
                  <c:x val="-5.3831759793524461E-2"/>
                  <c:y val="3.5090277777777776E-2"/>
                </c:manualLayout>
              </c:layout>
              <c:tx>
                <c:strRef>
                  <c:f>Sheet3!$A$9</c:f>
                  <c:strCache>
                    <c:ptCount val="1"/>
                    <c:pt idx="0">
                      <c:v>TS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{73C2BD9D-B8F7-9840-B893-20DCEF1143AB}</c15:txfldGUID>
                      <c15:f>Sheet3!$A$9</c15:f>
                      <c15:dlblFieldTableCache>
                        <c:ptCount val="1"/>
                        <c:pt idx="0">
                          <c:v>TS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6-2654-FD47-8C27-FB62404161D0}"/>
                </c:ext>
              </c:extLst>
            </c:dLbl>
            <c:dLbl>
              <c:idx val="7"/>
              <c:layout>
                <c:manualLayout>
                  <c:x val="2.3996744516933599E-3"/>
                  <c:y val="-9.0069444444444442E-3"/>
                </c:manualLayout>
              </c:layout>
              <c:tx>
                <c:strRef>
                  <c:f>Sheet3!$A$10</c:f>
                  <c:strCache>
                    <c:ptCount val="1"/>
                    <c:pt idx="0">
                      <c:v>UNI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{89C3E766-99CE-D642-85CB-33DE1C8E5D6E}</c15:txfldGUID>
                      <c15:f>Sheet3!$A$10</c15:f>
                      <c15:dlblFieldTableCache>
                        <c:ptCount val="1"/>
                        <c:pt idx="0">
                          <c:v>UNI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7-2654-FD47-8C27-FB62404161D0}"/>
                </c:ext>
              </c:extLst>
            </c:dLbl>
            <c:dLbl>
              <c:idx val="8"/>
              <c:layout>
                <c:manualLayout>
                  <c:x val="5.9496441658078117E-4"/>
                  <c:y val="-1.8750000000004042E-4"/>
                </c:manualLayout>
              </c:layout>
              <c:tx>
                <c:strRef>
                  <c:f>Sheet3!$A$11</c:f>
                  <c:strCache>
                    <c:ptCount val="1"/>
                    <c:pt idx="0">
                      <c:v>VA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{B08CEBDF-28BA-D344-8155-E9D7D9C4C4D4}</c15:txfldGUID>
                      <c15:f>Sheet3!$A$11</c15:f>
                      <c15:dlblFieldTableCache>
                        <c:ptCount val="1"/>
                        <c:pt idx="0">
                          <c:v>VA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8-2654-FD47-8C27-FB62404161D0}"/>
                </c:ext>
              </c:extLst>
            </c:dLbl>
            <c:dLbl>
              <c:idx val="9"/>
              <c:layout>
                <c:manualLayout>
                  <c:x val="2.0630963373818464E-3"/>
                  <c:y val="-3.9875000000000001E-2"/>
                </c:manualLayout>
              </c:layout>
              <c:tx>
                <c:strRef>
                  <c:f>Sheet3!$A$12</c:f>
                  <c:strCache>
                    <c:ptCount val="1"/>
                    <c:pt idx="0">
                      <c:v>HST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{EA1A4AF6-1087-A646-A64F-BADFEF98CC71}</c15:txfldGUID>
                      <c15:f>Sheet3!$A$12</c15:f>
                      <c15:dlblFieldTableCache>
                        <c:ptCount val="1"/>
                        <c:pt idx="0">
                          <c:v>HST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9-2654-FD47-8C27-FB62404161D0}"/>
                </c:ext>
              </c:extLst>
            </c:dLbl>
            <c:dLbl>
              <c:idx val="10"/>
              <c:layout>
                <c:manualLayout>
                  <c:x val="9.266267391724748E-4"/>
                  <c:y val="4.2222222222222218E-3"/>
                </c:manualLayout>
              </c:layout>
              <c:tx>
                <c:strRef>
                  <c:f>Sheet3!$A$13</c:f>
                  <c:strCache>
                    <c:ptCount val="1"/>
                    <c:pt idx="0">
                      <c:v>RED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{A9A2B505-8384-E04F-956C-6F2085BD4792}</c15:txfldGUID>
                      <c15:f>Sheet3!$A$13</c15:f>
                      <c15:dlblFieldTableCache>
                        <c:ptCount val="1"/>
                        <c:pt idx="0">
                          <c:v>RED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A-2654-FD47-8C27-FB62404161D0}"/>
                </c:ext>
              </c:extLst>
            </c:dLbl>
            <c:dLbl>
              <c:idx val="11"/>
              <c:layout>
                <c:manualLayout>
                  <c:x val="-5.5172311557349002E-2"/>
                  <c:y val="9.3386979166666662E-2"/>
                </c:manualLayout>
              </c:layout>
              <c:tx>
                <c:strRef>
                  <c:f>Sheet3!$A$14</c:f>
                  <c:strCache>
                    <c:ptCount val="1"/>
                    <c:pt idx="0">
                      <c:v>SCAN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3209606440178718E-2"/>
                      <c:h val="6.8990277777777761E-2"/>
                    </c:manualLayout>
                  </c15:layout>
                  <c15:dlblFieldTable>
                    <c15:dlblFTEntry>
                      <c15:txfldGUID>{3D47416D-9373-1843-9DB6-BCC72AAAB9B5}</c15:txfldGUID>
                      <c15:f>Sheet3!$A$14</c15:f>
                      <c15:dlblFieldTableCache>
                        <c:ptCount val="1"/>
                        <c:pt idx="0">
                          <c:v>SCAN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B-2654-FD47-8C27-FB62404161D0}"/>
                </c:ext>
              </c:extLst>
            </c:dLbl>
            <c:dLbl>
              <c:idx val="12"/>
              <c:layout>
                <c:manualLayout>
                  <c:x val="6.3502811909673653E-3"/>
                  <c:y val="-9.0069444444444442E-3"/>
                </c:manualLayout>
              </c:layout>
              <c:tx>
                <c:strRef>
                  <c:f>Sheet3!$A$15</c:f>
                  <c:strCache>
                    <c:ptCount val="1"/>
                    <c:pt idx="0">
                      <c:v>NW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{7C77BA41-A700-294E-8F69-B7900E838DD5}</c15:txfldGUID>
                      <c15:f>Sheet3!$A$15</c15:f>
                      <c15:dlblFieldTableCache>
                        <c:ptCount val="1"/>
                        <c:pt idx="0">
                          <c:v>NW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C-2654-FD47-8C27-FB62404161D0}"/>
                </c:ext>
              </c:extLst>
            </c:dLbl>
            <c:dLbl>
              <c:idx val="13"/>
              <c:layout>
                <c:manualLayout>
                  <c:x val="1.2071494660298054E-2"/>
                  <c:y val="-8.0368055555555557E-3"/>
                </c:manualLayout>
              </c:layout>
              <c:tx>
                <c:strRef>
                  <c:f>Sheet3!$A$16</c:f>
                  <c:strCache>
                    <c:ptCount val="1"/>
                    <c:pt idx="0">
                      <c:v>TRNS</c:v>
                    </c:pt>
                  </c:strCache>
                </c:strRef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{90360A76-AC68-1B45-BBC7-4AE08035C860}</c15:txfldGUID>
                      <c15:f>Sheet3!$A$16</c15:f>
                      <c15:dlblFieldTableCache>
                        <c:ptCount val="1"/>
                        <c:pt idx="0">
                          <c:v>TRNS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D-2654-FD47-8C27-FB62404161D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rgbClr val="002060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Sheet3!$B$3:$B$16</c:f>
              <c:numCache>
                <c:formatCode>General</c:formatCode>
                <c:ptCount val="14"/>
                <c:pt idx="0">
                  <c:v>0.14799999999999999</c:v>
                </c:pt>
                <c:pt idx="1">
                  <c:v>8.3000000000000004E-2</c:v>
                </c:pt>
                <c:pt idx="2">
                  <c:v>8.7999999999999995E-2</c:v>
                </c:pt>
                <c:pt idx="3">
                  <c:v>0.107</c:v>
                </c:pt>
                <c:pt idx="4">
                  <c:v>0.1</c:v>
                </c:pt>
                <c:pt idx="5">
                  <c:v>0.11</c:v>
                </c:pt>
                <c:pt idx="6">
                  <c:v>9.7000000000000003E-2</c:v>
                </c:pt>
                <c:pt idx="7">
                  <c:v>0.125</c:v>
                </c:pt>
                <c:pt idx="8">
                  <c:v>0.15</c:v>
                </c:pt>
                <c:pt idx="9">
                  <c:v>0.14299999999999999</c:v>
                </c:pt>
                <c:pt idx="10">
                  <c:v>0.25</c:v>
                </c:pt>
                <c:pt idx="11">
                  <c:v>0.125</c:v>
                </c:pt>
                <c:pt idx="12">
                  <c:v>0.25</c:v>
                </c:pt>
                <c:pt idx="13">
                  <c:v>0.16300000000000001</c:v>
                </c:pt>
              </c:numCache>
            </c:numRef>
          </c:xVal>
          <c:yVal>
            <c:numRef>
              <c:f>Sheet3!$C$3:$C$16</c:f>
              <c:numCache>
                <c:formatCode>General</c:formatCode>
                <c:ptCount val="14"/>
                <c:pt idx="0">
                  <c:v>0.79100000000000004</c:v>
                </c:pt>
                <c:pt idx="1">
                  <c:v>2.7490000000000001</c:v>
                </c:pt>
                <c:pt idx="2">
                  <c:v>4.774</c:v>
                </c:pt>
                <c:pt idx="3">
                  <c:v>8.9879999999999995</c:v>
                </c:pt>
                <c:pt idx="4">
                  <c:v>0.69299999999999995</c:v>
                </c:pt>
                <c:pt idx="5">
                  <c:v>0.95</c:v>
                </c:pt>
                <c:pt idx="6">
                  <c:v>2.331</c:v>
                </c:pt>
                <c:pt idx="7">
                  <c:v>1.5249999999999999</c:v>
                </c:pt>
                <c:pt idx="8">
                  <c:v>5.5510000000000002</c:v>
                </c:pt>
                <c:pt idx="9">
                  <c:v>2.1190000000000002</c:v>
                </c:pt>
                <c:pt idx="10">
                  <c:v>0.74099999999999999</c:v>
                </c:pt>
                <c:pt idx="11">
                  <c:v>0.76200000000000001</c:v>
                </c:pt>
                <c:pt idx="12">
                  <c:v>1.68</c:v>
                </c:pt>
                <c:pt idx="13">
                  <c:v>1.0669999999999999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E-2654-FD47-8C27-FB62404161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25797215"/>
        <c:axId val="526351823"/>
      </c:scatterChart>
      <c:valAx>
        <c:axId val="525797215"/>
        <c:scaling>
          <c:logBase val="10"/>
          <c:orientation val="minMax"/>
          <c:max val="1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Arithmetic Intensity (OP/B)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26351823"/>
        <c:crossesAt val="1.0000000000000002E-2"/>
        <c:crossBetween val="midCat"/>
      </c:valAx>
      <c:valAx>
        <c:axId val="526351823"/>
        <c:scaling>
          <c:logBase val="2"/>
          <c:orientation val="minMax"/>
          <c:max val="24"/>
          <c:min val="0.12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Performance (GOPS)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525797215"/>
        <c:crossesAt val="1.0000000000000002E-3"/>
        <c:crossBetween val="midCat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357948965350886"/>
          <c:y val="5.207888888888889E-2"/>
          <c:w val="0.78103602749875078"/>
          <c:h val="0.72228928571428574"/>
        </c:manualLayout>
      </c:layout>
      <c:lineChart>
        <c:grouping val="standard"/>
        <c:varyColors val="0"/>
        <c:ser>
          <c:idx val="1"/>
          <c:order val="0"/>
          <c:tx>
            <c:strRef>
              <c:f>'cpudpu_output (6)'!$V$32</c:f>
              <c:strCache>
                <c:ptCount val="1"/>
                <c:pt idx="0">
                  <c:v>CPU-DPU (serial)</c:v>
                </c:pt>
              </c:strCache>
            </c:strRef>
          </c:tx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</c:spPr>
          </c:marker>
          <c:dLbls>
            <c:dLbl>
              <c:idx val="6"/>
              <c:layout>
                <c:manualLayout>
                  <c:x val="-2.1207886646045291E-3"/>
                  <c:y val="-5.67166666666666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C06-2847-B5AF-7B217FFF7B0A}"/>
                </c:ext>
              </c:extLst>
            </c:dLbl>
            <c:numFmt formatCode="#,##0.00" sourceLinked="0"/>
            <c:spPr>
              <a:solidFill>
                <a:schemeClr val="bg1">
                  <a:alpha val="7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'cpudpu_output (6)'!$U$33:$U$39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</c:numCache>
            </c:numRef>
          </c:cat>
          <c:val>
            <c:numRef>
              <c:f>'cpudpu_output (6)'!$V$33:$V$39</c:f>
              <c:numCache>
                <c:formatCode>General</c:formatCode>
                <c:ptCount val="7"/>
                <c:pt idx="0">
                  <c:v>0.33247700000000002</c:v>
                </c:pt>
                <c:pt idx="1">
                  <c:v>0.33347300000000002</c:v>
                </c:pt>
                <c:pt idx="2">
                  <c:v>0.33201199999999997</c:v>
                </c:pt>
                <c:pt idx="3">
                  <c:v>0.33126800000000001</c:v>
                </c:pt>
                <c:pt idx="4">
                  <c:v>0.302512</c:v>
                </c:pt>
                <c:pt idx="5">
                  <c:v>0.300481</c:v>
                </c:pt>
                <c:pt idx="6">
                  <c:v>0.27370800000000001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C06-2847-B5AF-7B217FFF7B0A}"/>
            </c:ext>
          </c:extLst>
        </c:ser>
        <c:ser>
          <c:idx val="2"/>
          <c:order val="1"/>
          <c:tx>
            <c:strRef>
              <c:f>'cpudpu_output (6)'!$W$32</c:f>
              <c:strCache>
                <c:ptCount val="1"/>
                <c:pt idx="0">
                  <c:v>DPU-CPU (serial)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002060"/>
              </a:solidFill>
              <a:ln w="25400">
                <a:solidFill>
                  <a:srgbClr val="002060"/>
                </a:solidFill>
              </a:ln>
              <a:effectLst/>
            </c:spPr>
          </c:marker>
          <c:dPt>
            <c:idx val="34"/>
            <c:marker>
              <c:symbol val="circle"/>
              <c:size val="10"/>
              <c:spPr>
                <a:solidFill>
                  <a:srgbClr val="002060"/>
                </a:solidFill>
                <a:ln w="25400">
                  <a:solidFill>
                    <a:srgbClr val="002060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00206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4C06-2847-B5AF-7B217FFF7B0A}"/>
              </c:ext>
            </c:extLst>
          </c:dPt>
          <c:dLbls>
            <c:dLbl>
              <c:idx val="6"/>
              <c:layout>
                <c:manualLayout>
                  <c:x val="-2.1320455046503618E-3"/>
                  <c:y val="-1.21861111111112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C06-2847-B5AF-7B217FFF7B0A}"/>
                </c:ext>
              </c:extLst>
            </c:dLbl>
            <c:numFmt formatCode="#,##0.00" sourceLinked="0"/>
            <c:spPr>
              <a:solidFill>
                <a:schemeClr val="bg1">
                  <a:alpha val="7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'cpudpu_output (6)'!$U$33:$U$39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</c:numCache>
            </c:numRef>
          </c:cat>
          <c:val>
            <c:numRef>
              <c:f>'cpudpu_output (6)'!$W$33:$W$39</c:f>
              <c:numCache>
                <c:formatCode>General</c:formatCode>
                <c:ptCount val="7"/>
                <c:pt idx="0">
                  <c:v>0.122087</c:v>
                </c:pt>
                <c:pt idx="1">
                  <c:v>0.12213499999999999</c:v>
                </c:pt>
                <c:pt idx="2">
                  <c:v>0.12211900000000001</c:v>
                </c:pt>
                <c:pt idx="3">
                  <c:v>0.122109</c:v>
                </c:pt>
                <c:pt idx="4">
                  <c:v>0.114958</c:v>
                </c:pt>
                <c:pt idx="5">
                  <c:v>0.11515499999999999</c:v>
                </c:pt>
                <c:pt idx="6">
                  <c:v>0.11561100000000001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C06-2847-B5AF-7B217FFF7B0A}"/>
            </c:ext>
          </c:extLst>
        </c:ser>
        <c:ser>
          <c:idx val="0"/>
          <c:order val="2"/>
          <c:tx>
            <c:strRef>
              <c:f>'cpudpu_output (6)'!$X$32</c:f>
              <c:strCache>
                <c:ptCount val="1"/>
                <c:pt idx="0">
                  <c:v>CPU-DPU (parallel)</c:v>
                </c:pt>
              </c:strCache>
            </c:strRef>
          </c:tx>
          <c:spPr>
            <a:ln w="28575" cap="rnd">
              <a:solidFill>
                <a:srgbClr val="00B0F0"/>
              </a:solidFill>
              <a:prstDash val="dash"/>
              <a:round/>
            </a:ln>
            <a:effectLst/>
          </c:spPr>
          <c:marker>
            <c:symbol val="squar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F0"/>
                </a:solidFill>
              </a:ln>
              <a:effectLst/>
            </c:spPr>
          </c:marker>
          <c:dLbls>
            <c:dLbl>
              <c:idx val="6"/>
              <c:layout>
                <c:manualLayout>
                  <c:x val="-2.1990669984605837E-3"/>
                  <c:y val="-1.80384920634920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C06-2847-B5AF-7B217FFF7B0A}"/>
                </c:ext>
              </c:extLst>
            </c:dLbl>
            <c:numFmt formatCode="#,##0.00" sourceLinked="0"/>
            <c:spPr>
              <a:solidFill>
                <a:schemeClr val="bg1">
                  <a:alpha val="7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'cpudpu_output (6)'!$U$33:$U$39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</c:numCache>
            </c:numRef>
          </c:cat>
          <c:val>
            <c:numRef>
              <c:f>'cpudpu_output (6)'!$X$33:$X$39</c:f>
              <c:numCache>
                <c:formatCode>General</c:formatCode>
                <c:ptCount val="7"/>
                <c:pt idx="0">
                  <c:v>0.33203700000000003</c:v>
                </c:pt>
                <c:pt idx="1">
                  <c:v>0.54059000000000001</c:v>
                </c:pt>
                <c:pt idx="2">
                  <c:v>0.73244699999999996</c:v>
                </c:pt>
                <c:pt idx="3">
                  <c:v>0.87673100000000004</c:v>
                </c:pt>
                <c:pt idx="4">
                  <c:v>1.810935</c:v>
                </c:pt>
                <c:pt idx="5">
                  <c:v>4.2348889999999999</c:v>
                </c:pt>
                <c:pt idx="6">
                  <c:v>6.682779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4C06-2847-B5AF-7B217FFF7B0A}"/>
            </c:ext>
          </c:extLst>
        </c:ser>
        <c:ser>
          <c:idx val="3"/>
          <c:order val="3"/>
          <c:tx>
            <c:strRef>
              <c:f>'cpudpu_output (6)'!$Y$32</c:f>
              <c:strCache>
                <c:ptCount val="1"/>
                <c:pt idx="0">
                  <c:v>DPU-CPU (parallel)</c:v>
                </c:pt>
              </c:strCache>
            </c:strRef>
          </c:tx>
          <c:spPr>
            <a:ln w="28575" cap="rnd">
              <a:solidFill>
                <a:srgbClr val="002060"/>
              </a:solidFill>
              <a:prstDash val="dash"/>
              <a:round/>
            </a:ln>
            <a:effectLst/>
          </c:spPr>
          <c:marker>
            <c:symbol val="circ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2060"/>
                </a:solidFill>
              </a:ln>
              <a:effectLst/>
            </c:spPr>
          </c:marker>
          <c:dLbls>
            <c:dLbl>
              <c:idx val="6"/>
              <c:layout>
                <c:manualLayout>
                  <c:x val="-2.1990669984605837E-3"/>
                  <c:y val="5.0589682539682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C06-2847-B5AF-7B217FFF7B0A}"/>
                </c:ext>
              </c:extLst>
            </c:dLbl>
            <c:numFmt formatCode="#,##0.00" sourceLinked="0"/>
            <c:spPr>
              <a:solidFill>
                <a:schemeClr val="bg1">
                  <a:alpha val="7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'cpudpu_output (6)'!$U$33:$U$39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</c:numCache>
            </c:numRef>
          </c:cat>
          <c:val>
            <c:numRef>
              <c:f>'cpudpu_output (6)'!$Y$33:$Y$39</c:f>
              <c:numCache>
                <c:formatCode>General</c:formatCode>
                <c:ptCount val="7"/>
                <c:pt idx="0">
                  <c:v>0.12227</c:v>
                </c:pt>
                <c:pt idx="1">
                  <c:v>0.225214</c:v>
                </c:pt>
                <c:pt idx="2">
                  <c:v>0.42436800000000002</c:v>
                </c:pt>
                <c:pt idx="3">
                  <c:v>0.63153499999999996</c:v>
                </c:pt>
                <c:pt idx="4">
                  <c:v>1.4963979999999999</c:v>
                </c:pt>
                <c:pt idx="5">
                  <c:v>3.1702340000000002</c:v>
                </c:pt>
                <c:pt idx="6">
                  <c:v>4.7395189999999996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4C06-2847-B5AF-7B217FFF7B0A}"/>
            </c:ext>
          </c:extLst>
        </c:ser>
        <c:ser>
          <c:idx val="4"/>
          <c:order val="4"/>
          <c:tx>
            <c:strRef>
              <c:f>'cpudpu_output (6)'!$Z$32</c:f>
              <c:strCache>
                <c:ptCount val="1"/>
                <c:pt idx="0">
                  <c:v>CPU-DPU (broadcast)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dLbls>
            <c:dLbl>
              <c:idx val="6"/>
              <c:layout>
                <c:manualLayout>
                  <c:x val="-2.1659892069417642E-3"/>
                  <c:y val="-1.00793650793650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C06-2847-B5AF-7B217FFF7B0A}"/>
                </c:ext>
              </c:extLst>
            </c:dLbl>
            <c:numFmt formatCode="#,##0.00" sourceLinked="0"/>
            <c:spPr>
              <a:solidFill>
                <a:schemeClr val="bg1">
                  <a:alpha val="7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eparator>, </c:separator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'cpudpu_output (6)'!$U$33:$U$39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</c:numCache>
            </c:numRef>
          </c:cat>
          <c:val>
            <c:numRef>
              <c:f>'cpudpu_output (6)'!$Z$33:$Z$39</c:f>
              <c:numCache>
                <c:formatCode>General</c:formatCode>
                <c:ptCount val="7"/>
                <c:pt idx="0">
                  <c:v>0.332812</c:v>
                </c:pt>
                <c:pt idx="1">
                  <c:v>0.66767799999999999</c:v>
                </c:pt>
                <c:pt idx="2">
                  <c:v>1.35345</c:v>
                </c:pt>
                <c:pt idx="3">
                  <c:v>2.5642670000000001</c:v>
                </c:pt>
                <c:pt idx="4">
                  <c:v>5.0996030000000001</c:v>
                </c:pt>
                <c:pt idx="5">
                  <c:v>10.14317</c:v>
                </c:pt>
                <c:pt idx="6">
                  <c:v>16.884644999999999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4C06-2847-B5AF-7B217FFF7B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98528383"/>
        <c:axId val="1598601583"/>
      </c:lineChart>
      <c:catAx>
        <c:axId val="15985283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#DPUs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598601583"/>
        <c:crossesAt val="1.0000000000000004E-5"/>
        <c:auto val="1"/>
        <c:lblAlgn val="ctr"/>
        <c:lblOffset val="100"/>
        <c:noMultiLvlLbl val="0"/>
      </c:catAx>
      <c:valAx>
        <c:axId val="1598601583"/>
        <c:scaling>
          <c:logBase val="2"/>
          <c:orientation val="minMax"/>
          <c:max val="28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Sustained CPU-DPU Bandwidth</a:t>
                </a:r>
              </a:p>
              <a:p>
                <a:pPr>
                  <a:defRPr sz="1400"/>
                </a:pPr>
                <a:r>
                  <a:rPr lang="en-US" sz="1400"/>
                  <a:t>(GB/s, log scale)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.0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598528383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20092248315787661"/>
          <c:y val="9.2460317460317466E-5"/>
          <c:w val="0.54512079195506546"/>
          <c:h val="0.18615238095238099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baseline="0"/>
              <a:t>VA</a:t>
            </a:r>
            <a:endParaRPr lang="en-US" sz="1800"/>
          </a:p>
        </c:rich>
      </c:tx>
      <c:layout>
        <c:manualLayout>
          <c:xMode val="edge"/>
          <c:yMode val="edge"/>
          <c:x val="6.4999317592466216E-2"/>
          <c:y val="0.79726284722222218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25114861111111109"/>
          <c:y val="5.207888888888889E-2"/>
          <c:w val="0.57778333333333332"/>
          <c:h val="0.73677847222222226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VA!$S$50</c:f>
              <c:strCache>
                <c:ptCount val="1"/>
                <c:pt idx="0">
                  <c:v>DPU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VA!$R$51:$R$55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VA!$S$51:$S$55</c:f>
              <c:numCache>
                <c:formatCode>0.00</c:formatCode>
                <c:ptCount val="5"/>
                <c:pt idx="0">
                  <c:v>883.81200000000001</c:v>
                </c:pt>
                <c:pt idx="1">
                  <c:v>443.16500000000002</c:v>
                </c:pt>
                <c:pt idx="2">
                  <c:v>228.26499999999999</c:v>
                </c:pt>
                <c:pt idx="3">
                  <c:v>114.315</c:v>
                </c:pt>
                <c:pt idx="4">
                  <c:v>76.322999999999993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D5-4249-AB31-39B58F9AFD8A}"/>
            </c:ext>
          </c:extLst>
        </c:ser>
        <c:ser>
          <c:idx val="2"/>
          <c:order val="1"/>
          <c:tx>
            <c:strRef>
              <c:f>VA!$T$50</c:f>
              <c:strCache>
                <c:ptCount val="1"/>
                <c:pt idx="0">
                  <c:v>Inter-DPU</c:v>
                </c:pt>
              </c:strCache>
            </c:strRef>
          </c:tx>
          <c:spPr>
            <a:pattFill prst="narVert">
              <a:fgClr>
                <a:srgbClr val="002060"/>
              </a:fgClr>
              <a:bgClr>
                <a:schemeClr val="bg1"/>
              </a:bgClr>
            </a:patt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VA!$R$51:$R$55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VA!$T$51:$T$55</c:f>
              <c:numCache>
                <c:formatCode>0.00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D5-4249-AB31-39B58F9AFD8A}"/>
            </c:ext>
          </c:extLst>
        </c:ser>
        <c:ser>
          <c:idx val="3"/>
          <c:order val="2"/>
          <c:tx>
            <c:strRef>
              <c:f>VA!$U$50</c:f>
              <c:strCache>
                <c:ptCount val="1"/>
                <c:pt idx="0">
                  <c:v>CPU-DPU</c:v>
                </c:pt>
              </c:strCache>
            </c:strRef>
          </c:tx>
          <c:spPr>
            <a:pattFill prst="wdDnDiag">
              <a:fgClr>
                <a:schemeClr val="accent1"/>
              </a:fgClr>
              <a:bgClr>
                <a:schemeClr val="bg1"/>
              </a:bgClr>
            </a:patt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VA!$R$51:$R$55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VA!$U$51:$U$55</c:f>
              <c:numCache>
                <c:formatCode>0.00</c:formatCode>
                <c:ptCount val="5"/>
                <c:pt idx="0">
                  <c:v>94.190400000000011</c:v>
                </c:pt>
                <c:pt idx="1">
                  <c:v>94.190400000000011</c:v>
                </c:pt>
                <c:pt idx="2">
                  <c:v>94.190400000000011</c:v>
                </c:pt>
                <c:pt idx="3">
                  <c:v>94.190400000000011</c:v>
                </c:pt>
                <c:pt idx="4">
                  <c:v>94.190400000000011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D5-4249-AB31-39B58F9AFD8A}"/>
            </c:ext>
          </c:extLst>
        </c:ser>
        <c:ser>
          <c:idx val="4"/>
          <c:order val="3"/>
          <c:tx>
            <c:strRef>
              <c:f>VA!$V$50</c:f>
              <c:strCache>
                <c:ptCount val="1"/>
                <c:pt idx="0">
                  <c:v>DPU-CPU</c:v>
                </c:pt>
              </c:strCache>
            </c:strRef>
          </c:tx>
          <c:spPr>
            <a:pattFill prst="wdUpDiag">
              <a:fgClr>
                <a:srgbClr val="00B0F0"/>
              </a:fgClr>
              <a:bgClr>
                <a:schemeClr val="bg1"/>
              </a:bgClr>
            </a:patt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VA!$R$51:$R$55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VA!$V$51:$V$55</c:f>
              <c:numCache>
                <c:formatCode>0.00</c:formatCode>
                <c:ptCount val="5"/>
                <c:pt idx="0">
                  <c:v>87.730400000000003</c:v>
                </c:pt>
                <c:pt idx="1">
                  <c:v>87.730400000000003</c:v>
                </c:pt>
                <c:pt idx="2">
                  <c:v>87.730400000000003</c:v>
                </c:pt>
                <c:pt idx="3">
                  <c:v>87.730400000000003</c:v>
                </c:pt>
                <c:pt idx="4">
                  <c:v>87.730400000000003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BD5-4249-AB31-39B58F9AFD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1598528383"/>
        <c:axId val="1598601583"/>
      </c:barChart>
      <c:lineChart>
        <c:grouping val="standard"/>
        <c:varyColors val="0"/>
        <c:ser>
          <c:idx val="0"/>
          <c:order val="4"/>
          <c:tx>
            <c:strRef>
              <c:f>VA!$W$50</c:f>
              <c:strCache>
                <c:ptCount val="1"/>
                <c:pt idx="0">
                  <c:v>Speedup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bg1"/>
              </a:solidFill>
              <a:ln w="38100">
                <a:solidFill>
                  <a:srgbClr val="C00000"/>
                </a:solidFill>
              </a:ln>
              <a:effectLst/>
            </c:spPr>
          </c:marker>
          <c:cat>
            <c:numRef>
              <c:f>VA!$R$51:$R$55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VA!$W$51:$W$55</c:f>
              <c:numCache>
                <c:formatCode>0.00</c:formatCode>
                <c:ptCount val="5"/>
                <c:pt idx="0">
                  <c:v>1</c:v>
                </c:pt>
                <c:pt idx="1">
                  <c:v>1.9943181433551838</c:v>
                </c:pt>
                <c:pt idx="2">
                  <c:v>3.8718682233369113</c:v>
                </c:pt>
                <c:pt idx="3">
                  <c:v>7.7313738354546651</c:v>
                </c:pt>
                <c:pt idx="4">
                  <c:v>11.579890727565742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BD5-4249-AB31-39B58F9AFD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20758576"/>
        <c:axId val="1954929296"/>
      </c:lineChart>
      <c:catAx>
        <c:axId val="159852838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#tasklets</a:t>
                </a:r>
                <a:r>
                  <a:rPr lang="en-US" sz="1400" baseline="0"/>
                  <a:t> per DPU</a:t>
                </a:r>
                <a:endParaRPr lang="en-US" sz="14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598601583"/>
        <c:crossesAt val="0.1"/>
        <c:auto val="1"/>
        <c:lblAlgn val="ctr"/>
        <c:lblOffset val="100"/>
        <c:noMultiLvlLbl val="0"/>
      </c:catAx>
      <c:valAx>
        <c:axId val="15986015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Execution Time (ms)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598528383"/>
        <c:crosses val="autoZero"/>
        <c:crossBetween val="between"/>
      </c:valAx>
      <c:valAx>
        <c:axId val="1954929296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920758576"/>
        <c:crosses val="max"/>
        <c:crossBetween val="between"/>
      </c:valAx>
      <c:catAx>
        <c:axId val="19207585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54929296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38764812720605873"/>
          <c:y val="1.7201388888888891E-3"/>
          <c:w val="0.31607649788453668"/>
          <c:h val="0.24956770833333333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b="0" i="0" u="none" strike="noStrike" baseline="0">
                <a:effectLst/>
              </a:rPr>
              <a:t>HST-L</a:t>
            </a:r>
            <a:r>
              <a:rPr lang="en-US" sz="1800" b="0" i="0" u="none" strike="noStrike" baseline="0"/>
              <a:t> </a:t>
            </a:r>
            <a:endParaRPr lang="en-US" sz="1800"/>
          </a:p>
        </c:rich>
      </c:tx>
      <c:layout>
        <c:manualLayout>
          <c:xMode val="edge"/>
          <c:yMode val="edge"/>
          <c:x val="0"/>
          <c:y val="0.80167256944444443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25114861111111109"/>
          <c:y val="5.207888888888889E-2"/>
          <c:w val="0.57778333333333332"/>
          <c:h val="0.73677847222222226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HSTL!$S$50</c:f>
              <c:strCache>
                <c:ptCount val="1"/>
                <c:pt idx="0">
                  <c:v>DPU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HSTL!$R$51:$R$55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HSTL!$S$51:$S$55</c:f>
              <c:numCache>
                <c:formatCode>0.00</c:formatCode>
                <c:ptCount val="5"/>
                <c:pt idx="0">
                  <c:v>1631.278</c:v>
                </c:pt>
                <c:pt idx="1">
                  <c:v>819.02300000000002</c:v>
                </c:pt>
                <c:pt idx="2">
                  <c:v>411.71</c:v>
                </c:pt>
                <c:pt idx="3">
                  <c:v>303.67399999999998</c:v>
                </c:pt>
                <c:pt idx="4">
                  <c:v>436.30900000000003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29-F247-BA0C-EFA29C2B354D}"/>
            </c:ext>
          </c:extLst>
        </c:ser>
        <c:ser>
          <c:idx val="2"/>
          <c:order val="1"/>
          <c:tx>
            <c:strRef>
              <c:f>HSTL!$T$50</c:f>
              <c:strCache>
                <c:ptCount val="1"/>
                <c:pt idx="0">
                  <c:v>Inter-DPU</c:v>
                </c:pt>
              </c:strCache>
            </c:strRef>
          </c:tx>
          <c:spPr>
            <a:pattFill prst="narVert">
              <a:fgClr>
                <a:srgbClr val="002060"/>
              </a:fgClr>
              <a:bgClr>
                <a:schemeClr val="bg1"/>
              </a:bgClr>
            </a:patt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HSTL!$R$51:$R$55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HSTL!$T$51:$T$55</c:f>
              <c:numCache>
                <c:formatCode>0.00</c:formatCode>
                <c:ptCount val="5"/>
                <c:pt idx="0">
                  <c:v>0.185</c:v>
                </c:pt>
                <c:pt idx="1">
                  <c:v>0.127</c:v>
                </c:pt>
                <c:pt idx="2">
                  <c:v>0.151</c:v>
                </c:pt>
                <c:pt idx="3">
                  <c:v>0.14399999999999999</c:v>
                </c:pt>
                <c:pt idx="4">
                  <c:v>0.14199999999999999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29-F247-BA0C-EFA29C2B354D}"/>
            </c:ext>
          </c:extLst>
        </c:ser>
        <c:ser>
          <c:idx val="3"/>
          <c:order val="2"/>
          <c:tx>
            <c:strRef>
              <c:f>HSTL!$U$50</c:f>
              <c:strCache>
                <c:ptCount val="1"/>
                <c:pt idx="0">
                  <c:v>CPU-DPU</c:v>
                </c:pt>
              </c:strCache>
            </c:strRef>
          </c:tx>
          <c:spPr>
            <a:pattFill prst="wdDnDiag">
              <a:fgClr>
                <a:schemeClr val="accent1"/>
              </a:fgClr>
              <a:bgClr>
                <a:schemeClr val="bg1"/>
              </a:bgClr>
            </a:patt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HSTL!$R$51:$R$55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HSTL!$U$51:$U$55</c:f>
              <c:numCache>
                <c:formatCode>0.00</c:formatCode>
                <c:ptCount val="5"/>
                <c:pt idx="0">
                  <c:v>19.9726</c:v>
                </c:pt>
                <c:pt idx="1">
                  <c:v>19.9726</c:v>
                </c:pt>
                <c:pt idx="2">
                  <c:v>19.9726</c:v>
                </c:pt>
                <c:pt idx="3">
                  <c:v>19.9726</c:v>
                </c:pt>
                <c:pt idx="4">
                  <c:v>19.9726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929-F247-BA0C-EFA29C2B354D}"/>
            </c:ext>
          </c:extLst>
        </c:ser>
        <c:ser>
          <c:idx val="4"/>
          <c:order val="3"/>
          <c:tx>
            <c:strRef>
              <c:f>HSTL!$V$50</c:f>
              <c:strCache>
                <c:ptCount val="1"/>
                <c:pt idx="0">
                  <c:v>DPU-CPU</c:v>
                </c:pt>
              </c:strCache>
            </c:strRef>
          </c:tx>
          <c:spPr>
            <a:pattFill prst="wdUpDiag">
              <a:fgClr>
                <a:srgbClr val="00B0F0"/>
              </a:fgClr>
              <a:bgClr>
                <a:schemeClr val="bg1"/>
              </a:bgClr>
            </a:patt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HSTL!$R$51:$R$55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HSTL!$V$51:$V$55</c:f>
              <c:numCache>
                <c:formatCode>0.00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929-F247-BA0C-EFA29C2B35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1598528383"/>
        <c:axId val="1598601583"/>
      </c:barChart>
      <c:lineChart>
        <c:grouping val="standard"/>
        <c:varyColors val="0"/>
        <c:ser>
          <c:idx val="0"/>
          <c:order val="4"/>
          <c:tx>
            <c:strRef>
              <c:f>HSTL!$W$50</c:f>
              <c:strCache>
                <c:ptCount val="1"/>
                <c:pt idx="0">
                  <c:v>Speedup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bg1"/>
              </a:solidFill>
              <a:ln w="38100">
                <a:solidFill>
                  <a:srgbClr val="C00000"/>
                </a:solidFill>
              </a:ln>
              <a:effectLst/>
            </c:spPr>
          </c:marker>
          <c:cat>
            <c:numRef>
              <c:f>HSTL!$R$51:$R$55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HSTL!$W$51:$W$55</c:f>
              <c:numCache>
                <c:formatCode>0.00</c:formatCode>
                <c:ptCount val="5"/>
                <c:pt idx="0">
                  <c:v>1</c:v>
                </c:pt>
                <c:pt idx="1">
                  <c:v>1.9917364958004842</c:v>
                </c:pt>
                <c:pt idx="2">
                  <c:v>3.9622015496344516</c:v>
                </c:pt>
                <c:pt idx="3">
                  <c:v>5.3718066084024318</c:v>
                </c:pt>
                <c:pt idx="4">
                  <c:v>3.7388135472795656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929-F247-BA0C-EFA29C2B35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20758576"/>
        <c:axId val="1954929296"/>
      </c:lineChart>
      <c:catAx>
        <c:axId val="159852838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#tasklets</a:t>
                </a:r>
                <a:r>
                  <a:rPr lang="en-US" sz="1400" baseline="0"/>
                  <a:t> per DPU</a:t>
                </a:r>
                <a:endParaRPr lang="en-US" sz="14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598601583"/>
        <c:crossesAt val="0.1"/>
        <c:auto val="1"/>
        <c:lblAlgn val="ctr"/>
        <c:lblOffset val="100"/>
        <c:noMultiLvlLbl val="0"/>
      </c:catAx>
      <c:valAx>
        <c:axId val="15986015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Execution Time (ms)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598528383"/>
        <c:crosses val="autoZero"/>
        <c:crossBetween val="between"/>
      </c:valAx>
      <c:valAx>
        <c:axId val="1954929296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920758576"/>
        <c:crosses val="max"/>
        <c:crossBetween val="between"/>
      </c:valAx>
      <c:catAx>
        <c:axId val="19207585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54929296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30495733525239027"/>
          <c:y val="1.7201388888888891E-3"/>
          <c:w val="0.28986943559165212"/>
          <c:h val="0.24956770833333333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u="none" strike="noStrike" baseline="0">
                <a:effectLst/>
              </a:rPr>
              <a:t>SCAN-SSA</a:t>
            </a:r>
            <a:r>
              <a:rPr lang="en-US" sz="1400" b="0" i="0" u="none" strike="noStrike" baseline="0"/>
              <a:t>  </a:t>
            </a:r>
            <a:endParaRPr lang="en-US" sz="1400"/>
          </a:p>
        </c:rich>
      </c:tx>
      <c:layout>
        <c:manualLayout>
          <c:xMode val="edge"/>
          <c:yMode val="edge"/>
          <c:x val="0"/>
          <c:y val="0.81931145833333319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24709166666666665"/>
          <c:y val="0.162321875"/>
          <c:w val="0.59506944444444454"/>
          <c:h val="0.62653541666666668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SSA!$U$50</c:f>
              <c:strCache>
                <c:ptCount val="1"/>
                <c:pt idx="0">
                  <c:v>DPU (Add)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SSA!$T$51:$T$55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SSA!$U$51:$U$55</c:f>
              <c:numCache>
                <c:formatCode>0.00</c:formatCode>
                <c:ptCount val="5"/>
                <c:pt idx="0">
                  <c:v>602.75099999999998</c:v>
                </c:pt>
                <c:pt idx="1">
                  <c:v>301.53399999999999</c:v>
                </c:pt>
                <c:pt idx="2">
                  <c:v>150.881</c:v>
                </c:pt>
                <c:pt idx="3">
                  <c:v>101.075</c:v>
                </c:pt>
                <c:pt idx="4">
                  <c:v>101.071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5F-814A-9C51-6C0807B8E9CF}"/>
            </c:ext>
          </c:extLst>
        </c:ser>
        <c:ser>
          <c:idx val="2"/>
          <c:order val="1"/>
          <c:tx>
            <c:strRef>
              <c:f>SSA!$V$50</c:f>
              <c:strCache>
                <c:ptCount val="1"/>
                <c:pt idx="0">
                  <c:v>DPU (Scan)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SSA!$T$51:$T$55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SSA!$V$51:$V$55</c:f>
              <c:numCache>
                <c:formatCode>0.00</c:formatCode>
                <c:ptCount val="5"/>
                <c:pt idx="0">
                  <c:v>1123.9739999999999</c:v>
                </c:pt>
                <c:pt idx="1">
                  <c:v>617.625</c:v>
                </c:pt>
                <c:pt idx="2">
                  <c:v>359.495</c:v>
                </c:pt>
                <c:pt idx="3">
                  <c:v>230.09</c:v>
                </c:pt>
                <c:pt idx="4">
                  <c:v>179.01400000000001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55F-814A-9C51-6C0807B8E9CF}"/>
            </c:ext>
          </c:extLst>
        </c:ser>
        <c:ser>
          <c:idx val="3"/>
          <c:order val="2"/>
          <c:tx>
            <c:strRef>
              <c:f>SSA!$W$50</c:f>
              <c:strCache>
                <c:ptCount val="1"/>
                <c:pt idx="0">
                  <c:v>Inter-DPU</c:v>
                </c:pt>
              </c:strCache>
            </c:strRef>
          </c:tx>
          <c:spPr>
            <a:pattFill prst="narVert">
              <a:fgClr>
                <a:srgbClr val="002060"/>
              </a:fgClr>
              <a:bgClr>
                <a:schemeClr val="bg1"/>
              </a:bgClr>
            </a:patt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SSA!$T$51:$T$55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SSA!$W$51:$W$55</c:f>
              <c:numCache>
                <c:formatCode>0.00</c:formatCode>
                <c:ptCount val="5"/>
                <c:pt idx="0">
                  <c:v>0.151</c:v>
                </c:pt>
                <c:pt idx="1">
                  <c:v>9.0999999999999998E-2</c:v>
                </c:pt>
                <c:pt idx="2">
                  <c:v>0.107</c:v>
                </c:pt>
                <c:pt idx="3">
                  <c:v>0.13800000000000001</c:v>
                </c:pt>
                <c:pt idx="4">
                  <c:v>0.20100000000000001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55F-814A-9C51-6C0807B8E9CF}"/>
            </c:ext>
          </c:extLst>
        </c:ser>
        <c:ser>
          <c:idx val="4"/>
          <c:order val="3"/>
          <c:tx>
            <c:strRef>
              <c:f>SSA!$X$50</c:f>
              <c:strCache>
                <c:ptCount val="1"/>
                <c:pt idx="0">
                  <c:v>CPU-DPU</c:v>
                </c:pt>
              </c:strCache>
            </c:strRef>
          </c:tx>
          <c:spPr>
            <a:pattFill prst="wdDnDiag">
              <a:fgClr>
                <a:srgbClr val="0070C0"/>
              </a:fgClr>
              <a:bgClr>
                <a:schemeClr val="bg1"/>
              </a:bgClr>
            </a:patt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SSA!$T$51:$T$55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SSA!$X$51:$X$55</c:f>
              <c:numCache>
                <c:formatCode>0.00</c:formatCode>
                <c:ptCount val="5"/>
                <c:pt idx="0">
                  <c:v>141.44540000000001</c:v>
                </c:pt>
                <c:pt idx="1">
                  <c:v>141.44540000000001</c:v>
                </c:pt>
                <c:pt idx="2">
                  <c:v>141.44540000000001</c:v>
                </c:pt>
                <c:pt idx="3">
                  <c:v>141.44540000000001</c:v>
                </c:pt>
                <c:pt idx="4">
                  <c:v>141.44540000000001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55F-814A-9C51-6C0807B8E9CF}"/>
            </c:ext>
          </c:extLst>
        </c:ser>
        <c:ser>
          <c:idx val="0"/>
          <c:order val="4"/>
          <c:tx>
            <c:strRef>
              <c:f>SSA!$Y$50</c:f>
              <c:strCache>
                <c:ptCount val="1"/>
                <c:pt idx="0">
                  <c:v>DPU-CPU</c:v>
                </c:pt>
              </c:strCache>
            </c:strRef>
          </c:tx>
          <c:spPr>
            <a:pattFill prst="wdUpDiag">
              <a:fgClr>
                <a:srgbClr val="00B0F0"/>
              </a:fgClr>
              <a:bgClr>
                <a:schemeClr val="bg1"/>
              </a:bgClr>
            </a:patt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SSA!$T$51:$T$55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SSA!$Y$51:$Y$55</c:f>
              <c:numCache>
                <c:formatCode>0.00</c:formatCode>
                <c:ptCount val="5"/>
                <c:pt idx="0">
                  <c:v>265.36820000000006</c:v>
                </c:pt>
                <c:pt idx="1">
                  <c:v>265.36820000000006</c:v>
                </c:pt>
                <c:pt idx="2">
                  <c:v>265.36820000000006</c:v>
                </c:pt>
                <c:pt idx="3">
                  <c:v>265.36820000000006</c:v>
                </c:pt>
                <c:pt idx="4">
                  <c:v>265.36820000000006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55F-814A-9C51-6C0807B8E9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1598528383"/>
        <c:axId val="1598601583"/>
      </c:barChart>
      <c:lineChart>
        <c:grouping val="standard"/>
        <c:varyColors val="0"/>
        <c:ser>
          <c:idx val="6"/>
          <c:order val="5"/>
          <c:tx>
            <c:strRef>
              <c:f>SSA!$AA$50</c:f>
              <c:strCache>
                <c:ptCount val="1"/>
                <c:pt idx="0">
                  <c:v>Speedup (Scan)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12"/>
            <c:spPr>
              <a:solidFill>
                <a:schemeClr val="bg1"/>
              </a:solidFill>
              <a:ln w="38100">
                <a:solidFill>
                  <a:schemeClr val="accent2"/>
                </a:solidFill>
              </a:ln>
              <a:effectLst/>
            </c:spPr>
          </c:marker>
          <c:cat>
            <c:numRef>
              <c:f>SSA!$T$51:$T$55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SSA!$AA$51:$AA$55</c:f>
              <c:numCache>
                <c:formatCode>0.00</c:formatCode>
                <c:ptCount val="5"/>
                <c:pt idx="0">
                  <c:v>1</c:v>
                </c:pt>
                <c:pt idx="1">
                  <c:v>1.8198324225865208</c:v>
                </c:pt>
                <c:pt idx="2">
                  <c:v>3.1265358349907508</c:v>
                </c:pt>
                <c:pt idx="3">
                  <c:v>4.884931983137033</c:v>
                </c:pt>
                <c:pt idx="4">
                  <c:v>6.2786932865585925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55F-814A-9C51-6C0807B8E9CF}"/>
            </c:ext>
          </c:extLst>
        </c:ser>
        <c:ser>
          <c:idx val="5"/>
          <c:order val="6"/>
          <c:tx>
            <c:strRef>
              <c:f>SSA!$Z$50</c:f>
              <c:strCache>
                <c:ptCount val="1"/>
                <c:pt idx="0">
                  <c:v>Speedup (Add)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bg1"/>
              </a:solidFill>
              <a:ln w="38100">
                <a:solidFill>
                  <a:srgbClr val="C00000"/>
                </a:solidFill>
              </a:ln>
              <a:effectLst/>
            </c:spPr>
          </c:marker>
          <c:cat>
            <c:numRef>
              <c:f>SSA!$T$51:$T$55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SSA!$Z$51:$Z$55</c:f>
              <c:numCache>
                <c:formatCode>0.00</c:formatCode>
                <c:ptCount val="5"/>
                <c:pt idx="0">
                  <c:v>1</c:v>
                </c:pt>
                <c:pt idx="1">
                  <c:v>1.9989487089349791</c:v>
                </c:pt>
                <c:pt idx="2">
                  <c:v>3.9948767571794987</c:v>
                </c:pt>
                <c:pt idx="3">
                  <c:v>5.96340341330695</c:v>
                </c:pt>
                <c:pt idx="4">
                  <c:v>5.9636394217926014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455F-814A-9C51-6C0807B8E9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43065360"/>
        <c:axId val="2000852352"/>
      </c:lineChart>
      <c:catAx>
        <c:axId val="159852838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#tasklets</a:t>
                </a:r>
                <a:r>
                  <a:rPr lang="en-US" sz="1400" baseline="0"/>
                  <a:t> per DPU</a:t>
                </a:r>
                <a:endParaRPr lang="en-US" sz="14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598601583"/>
        <c:crossesAt val="0.1"/>
        <c:auto val="1"/>
        <c:lblAlgn val="ctr"/>
        <c:lblOffset val="100"/>
        <c:noMultiLvlLbl val="0"/>
      </c:catAx>
      <c:valAx>
        <c:axId val="15986015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Execution Time (ms)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598528383"/>
        <c:crosses val="autoZero"/>
        <c:crossBetween val="between"/>
      </c:valAx>
      <c:valAx>
        <c:axId val="2000852352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643065360"/>
        <c:crosses val="max"/>
        <c:crossBetween val="between"/>
      </c:valAx>
      <c:catAx>
        <c:axId val="16430653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00852352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"/>
          <c:y val="2.4260416666666666E-3"/>
          <c:w val="0.74302936373875805"/>
          <c:h val="0.18816840277777774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b="0" i="0" u="none" strike="noStrike" baseline="0">
                <a:effectLst/>
              </a:rPr>
              <a:t>TRNS</a:t>
            </a:r>
            <a:r>
              <a:rPr lang="en-US" sz="1800" b="0" i="0" u="none" strike="noStrike" baseline="0"/>
              <a:t> </a:t>
            </a:r>
            <a:endParaRPr lang="en-US" sz="1800"/>
          </a:p>
        </c:rich>
      </c:tx>
      <c:layout>
        <c:manualLayout>
          <c:xMode val="edge"/>
          <c:yMode val="edge"/>
          <c:x val="0"/>
          <c:y val="0.8104920138888889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26473055555555558"/>
          <c:y val="0.162321875"/>
          <c:w val="0.57302083333333342"/>
          <c:h val="0.62653541666666668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TRNS!$U$50</c:f>
              <c:strCache>
                <c:ptCount val="1"/>
                <c:pt idx="0">
                  <c:v>DPU (Step 2)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TRNS!$T$51:$T$55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TRNS!$U$51:$U$55</c:f>
              <c:numCache>
                <c:formatCode>0.00</c:formatCode>
                <c:ptCount val="5"/>
                <c:pt idx="0">
                  <c:v>2632.5010000000002</c:v>
                </c:pt>
                <c:pt idx="1">
                  <c:v>1319.6179999999999</c:v>
                </c:pt>
                <c:pt idx="2">
                  <c:v>659.93499999999995</c:v>
                </c:pt>
                <c:pt idx="3">
                  <c:v>330.185</c:v>
                </c:pt>
                <c:pt idx="4">
                  <c:v>236.16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74-4D4A-A2F3-1BA450D2AC9E}"/>
            </c:ext>
          </c:extLst>
        </c:ser>
        <c:ser>
          <c:idx val="2"/>
          <c:order val="1"/>
          <c:tx>
            <c:strRef>
              <c:f>TRNS!$V$50</c:f>
              <c:strCache>
                <c:ptCount val="1"/>
                <c:pt idx="0">
                  <c:v>DPU (Step 3)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TRNS!$T$51:$T$55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TRNS!$V$51:$V$55</c:f>
              <c:numCache>
                <c:formatCode>0.00</c:formatCode>
                <c:ptCount val="5"/>
                <c:pt idx="0">
                  <c:v>1158.8879999999999</c:v>
                </c:pt>
                <c:pt idx="1">
                  <c:v>581.71299999999997</c:v>
                </c:pt>
                <c:pt idx="2">
                  <c:v>292.73399999999998</c:v>
                </c:pt>
                <c:pt idx="3">
                  <c:v>156.28899999999999</c:v>
                </c:pt>
                <c:pt idx="4">
                  <c:v>169.42500000000001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74-4D4A-A2F3-1BA450D2AC9E}"/>
            </c:ext>
          </c:extLst>
        </c:ser>
        <c:ser>
          <c:idx val="3"/>
          <c:order val="2"/>
          <c:tx>
            <c:strRef>
              <c:f>TRNS!$W$50</c:f>
              <c:strCache>
                <c:ptCount val="1"/>
                <c:pt idx="0">
                  <c:v>Inter-DPU</c:v>
                </c:pt>
              </c:strCache>
            </c:strRef>
          </c:tx>
          <c:spPr>
            <a:pattFill prst="narVert">
              <a:fgClr>
                <a:srgbClr val="002060"/>
              </a:fgClr>
              <a:bgClr>
                <a:schemeClr val="bg1"/>
              </a:bgClr>
            </a:patt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TRNS!$T$51:$T$55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TRNS!$W$51:$W$55</c:f>
              <c:numCache>
                <c:formatCode>0.00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974-4D4A-A2F3-1BA450D2AC9E}"/>
            </c:ext>
          </c:extLst>
        </c:ser>
        <c:ser>
          <c:idx val="4"/>
          <c:order val="3"/>
          <c:tx>
            <c:strRef>
              <c:f>TRNS!$X$50</c:f>
              <c:strCache>
                <c:ptCount val="1"/>
                <c:pt idx="0">
                  <c:v>CPU-DPU (Step 1)</c:v>
                </c:pt>
              </c:strCache>
            </c:strRef>
          </c:tx>
          <c:spPr>
            <a:pattFill prst="wdDnDiag">
              <a:fgClr>
                <a:srgbClr val="0070C0"/>
              </a:fgClr>
              <a:bgClr>
                <a:schemeClr val="bg1"/>
              </a:bgClr>
            </a:patt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TRNS!$T$51:$T$55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TRNS!$X$51:$X$55</c:f>
              <c:numCache>
                <c:formatCode>0.00</c:formatCode>
                <c:ptCount val="5"/>
                <c:pt idx="0">
                  <c:v>10590.0262</c:v>
                </c:pt>
                <c:pt idx="1">
                  <c:v>10590.0262</c:v>
                </c:pt>
                <c:pt idx="2">
                  <c:v>10590.0262</c:v>
                </c:pt>
                <c:pt idx="3">
                  <c:v>10590.0262</c:v>
                </c:pt>
                <c:pt idx="4">
                  <c:v>10590.0262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974-4D4A-A2F3-1BA450D2AC9E}"/>
            </c:ext>
          </c:extLst>
        </c:ser>
        <c:ser>
          <c:idx val="0"/>
          <c:order val="4"/>
          <c:tx>
            <c:strRef>
              <c:f>TRNS!$Y$50</c:f>
              <c:strCache>
                <c:ptCount val="1"/>
                <c:pt idx="0">
                  <c:v>DPU-CPU</c:v>
                </c:pt>
              </c:strCache>
            </c:strRef>
          </c:tx>
          <c:spPr>
            <a:pattFill prst="wdUpDiag">
              <a:fgClr>
                <a:srgbClr val="00B0F0"/>
              </a:fgClr>
              <a:bgClr>
                <a:schemeClr val="bg1"/>
              </a:bgClr>
            </a:patt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TRNS!$T$51:$T$55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TRNS!$Y$51:$Y$55</c:f>
              <c:numCache>
                <c:formatCode>0.00</c:formatCode>
                <c:ptCount val="5"/>
                <c:pt idx="0">
                  <c:v>113.50700000000002</c:v>
                </c:pt>
                <c:pt idx="1">
                  <c:v>113.50700000000002</c:v>
                </c:pt>
                <c:pt idx="2">
                  <c:v>113.50700000000002</c:v>
                </c:pt>
                <c:pt idx="3">
                  <c:v>113.50700000000002</c:v>
                </c:pt>
                <c:pt idx="4">
                  <c:v>113.50700000000002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74-4D4A-A2F3-1BA450D2AC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1598528383"/>
        <c:axId val="1598601583"/>
      </c:barChart>
      <c:lineChart>
        <c:grouping val="standard"/>
        <c:varyColors val="0"/>
        <c:ser>
          <c:idx val="6"/>
          <c:order val="5"/>
          <c:tx>
            <c:strRef>
              <c:f>TRNS!$AA$50</c:f>
              <c:strCache>
                <c:ptCount val="1"/>
                <c:pt idx="0">
                  <c:v>Speedup (Step 3)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12"/>
            <c:spPr>
              <a:solidFill>
                <a:schemeClr val="bg1"/>
              </a:solidFill>
              <a:ln w="38100">
                <a:solidFill>
                  <a:schemeClr val="accent2"/>
                </a:solidFill>
              </a:ln>
              <a:effectLst/>
            </c:spPr>
          </c:marker>
          <c:cat>
            <c:numRef>
              <c:f>TRNS!$T$51:$T$55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TRNS!$AA$51:$AA$55</c:f>
              <c:numCache>
                <c:formatCode>0.00</c:formatCode>
                <c:ptCount val="5"/>
                <c:pt idx="0">
                  <c:v>1</c:v>
                </c:pt>
                <c:pt idx="1">
                  <c:v>1.9921989022077897</c:v>
                </c:pt>
                <c:pt idx="2">
                  <c:v>3.9588431818647645</c:v>
                </c:pt>
                <c:pt idx="3">
                  <c:v>7.4150324079109859</c:v>
                </c:pt>
                <c:pt idx="4">
                  <c:v>6.8401239486498442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974-4D4A-A2F3-1BA450D2AC9E}"/>
            </c:ext>
          </c:extLst>
        </c:ser>
        <c:ser>
          <c:idx val="5"/>
          <c:order val="6"/>
          <c:tx>
            <c:strRef>
              <c:f>TRNS!$Z$50</c:f>
              <c:strCache>
                <c:ptCount val="1"/>
                <c:pt idx="0">
                  <c:v>Speedup (Step 2)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bg1"/>
              </a:solidFill>
              <a:ln w="38100">
                <a:solidFill>
                  <a:srgbClr val="C00000"/>
                </a:solidFill>
              </a:ln>
              <a:effectLst/>
            </c:spPr>
          </c:marker>
          <c:cat>
            <c:numRef>
              <c:f>TRNS!$T$51:$T$55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</c:numCache>
            </c:numRef>
          </c:cat>
          <c:val>
            <c:numRef>
              <c:f>TRNS!$Z$51:$Z$55</c:f>
              <c:numCache>
                <c:formatCode>0.00</c:formatCode>
                <c:ptCount val="5"/>
                <c:pt idx="0">
                  <c:v>1</c:v>
                </c:pt>
                <c:pt idx="1">
                  <c:v>1.9948962502784899</c:v>
                </c:pt>
                <c:pt idx="2">
                  <c:v>3.9890307378757006</c:v>
                </c:pt>
                <c:pt idx="3">
                  <c:v>7.9728061541257178</c:v>
                </c:pt>
                <c:pt idx="4">
                  <c:v>11.147107892953931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A974-4D4A-A2F3-1BA450D2AC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43065360"/>
        <c:axId val="2000852352"/>
      </c:lineChart>
      <c:catAx>
        <c:axId val="159852838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#tasklets</a:t>
                </a:r>
                <a:r>
                  <a:rPr lang="en-US" sz="1400" baseline="0"/>
                  <a:t> per DPU</a:t>
                </a:r>
                <a:endParaRPr lang="en-US" sz="14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598601583"/>
        <c:crossesAt val="0.1"/>
        <c:auto val="1"/>
        <c:lblAlgn val="ctr"/>
        <c:lblOffset val="100"/>
        <c:noMultiLvlLbl val="0"/>
      </c:catAx>
      <c:valAx>
        <c:axId val="15986015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Execution Time (ms)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598528383"/>
        <c:crosses val="autoZero"/>
        <c:crossBetween val="between"/>
      </c:valAx>
      <c:valAx>
        <c:axId val="2000852352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643065360"/>
        <c:crosses val="max"/>
        <c:crossBetween val="between"/>
      </c:valAx>
      <c:catAx>
        <c:axId val="16430653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00852352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1.5729412974195922E-3"/>
          <c:y val="1.1465277777777845E-3"/>
          <c:w val="0.82854237750784765"/>
          <c:h val="0.18190833333333331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b="0" i="0" u="none" strike="noStrike" baseline="0">
                <a:effectLst/>
              </a:rPr>
              <a:t>NW</a:t>
            </a:r>
            <a:r>
              <a:rPr lang="en-US" sz="1800" b="0" i="0" u="none" strike="noStrike" baseline="0"/>
              <a:t> </a:t>
            </a:r>
            <a:endParaRPr lang="en-US" sz="1800"/>
          </a:p>
        </c:rich>
      </c:tx>
      <c:layout>
        <c:manualLayout>
          <c:xMode val="edge"/>
          <c:yMode val="edge"/>
          <c:x val="3.4666302715981985E-2"/>
          <c:y val="0.80167256944444443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25114861111111109"/>
          <c:y val="5.207888888888889E-2"/>
          <c:w val="0.56364305555555561"/>
          <c:h val="0.73677847222222226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NW!$S$25</c:f>
              <c:strCache>
                <c:ptCount val="1"/>
                <c:pt idx="0">
                  <c:v>DPU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NW!$R$26:$R$29</c:f>
              <c:numCache>
                <c:formatCode>General</c:formatCode>
                <c:ptCount val="4"/>
                <c:pt idx="0">
                  <c:v>1</c:v>
                </c:pt>
                <c:pt idx="1">
                  <c:v>4</c:v>
                </c:pt>
                <c:pt idx="2">
                  <c:v>16</c:v>
                </c:pt>
                <c:pt idx="3">
                  <c:v>64</c:v>
                </c:pt>
              </c:numCache>
            </c:numRef>
          </c:cat>
          <c:val>
            <c:numRef>
              <c:f>NW!$S$26:$S$29</c:f>
              <c:numCache>
                <c:formatCode>0.00</c:formatCode>
                <c:ptCount val="4"/>
                <c:pt idx="0">
                  <c:v>1379.001</c:v>
                </c:pt>
                <c:pt idx="1">
                  <c:v>615.10299999999995</c:v>
                </c:pt>
                <c:pt idx="2">
                  <c:v>187.60900000000001</c:v>
                </c:pt>
                <c:pt idx="3">
                  <c:v>80.096000000000004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60-9446-8C16-310EF5DDE354}"/>
            </c:ext>
          </c:extLst>
        </c:ser>
        <c:ser>
          <c:idx val="2"/>
          <c:order val="1"/>
          <c:tx>
            <c:strRef>
              <c:f>NW!$T$25</c:f>
              <c:strCache>
                <c:ptCount val="1"/>
                <c:pt idx="0">
                  <c:v>Inter-DPU</c:v>
                </c:pt>
              </c:strCache>
            </c:strRef>
          </c:tx>
          <c:spPr>
            <a:pattFill prst="narVert">
              <a:fgClr>
                <a:srgbClr val="002060"/>
              </a:fgClr>
              <a:bgClr>
                <a:schemeClr val="accent5">
                  <a:lumMod val="20000"/>
                  <a:lumOff val="80000"/>
                </a:schemeClr>
              </a:bgClr>
            </a:patt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NW!$R$26:$R$29</c:f>
              <c:numCache>
                <c:formatCode>General</c:formatCode>
                <c:ptCount val="4"/>
                <c:pt idx="0">
                  <c:v>1</c:v>
                </c:pt>
                <c:pt idx="1">
                  <c:v>4</c:v>
                </c:pt>
                <c:pt idx="2">
                  <c:v>16</c:v>
                </c:pt>
                <c:pt idx="3">
                  <c:v>64</c:v>
                </c:pt>
              </c:numCache>
            </c:numRef>
          </c:cat>
          <c:val>
            <c:numRef>
              <c:f>NW!$T$26:$T$29</c:f>
              <c:numCache>
                <c:formatCode>0.00</c:formatCode>
                <c:ptCount val="4"/>
                <c:pt idx="0">
                  <c:v>0.56599999999999995</c:v>
                </c:pt>
                <c:pt idx="1">
                  <c:v>189.892</c:v>
                </c:pt>
                <c:pt idx="2">
                  <c:v>243.12700000000001</c:v>
                </c:pt>
                <c:pt idx="3">
                  <c:v>288.78199999999998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60-9446-8C16-310EF5DDE354}"/>
            </c:ext>
          </c:extLst>
        </c:ser>
        <c:ser>
          <c:idx val="3"/>
          <c:order val="2"/>
          <c:tx>
            <c:strRef>
              <c:f>NW!$U$25</c:f>
              <c:strCache>
                <c:ptCount val="1"/>
                <c:pt idx="0">
                  <c:v>CPU-DPU</c:v>
                </c:pt>
              </c:strCache>
            </c:strRef>
          </c:tx>
          <c:spPr>
            <a:pattFill prst="wdDnDiag">
              <a:fgClr>
                <a:schemeClr val="accent1"/>
              </a:fgClr>
              <a:bgClr>
                <a:schemeClr val="bg1"/>
              </a:bgClr>
            </a:patt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NW!$R$26:$R$29</c:f>
              <c:numCache>
                <c:formatCode>General</c:formatCode>
                <c:ptCount val="4"/>
                <c:pt idx="0">
                  <c:v>1</c:v>
                </c:pt>
                <c:pt idx="1">
                  <c:v>4</c:v>
                </c:pt>
                <c:pt idx="2">
                  <c:v>16</c:v>
                </c:pt>
                <c:pt idx="3">
                  <c:v>64</c:v>
                </c:pt>
              </c:numCache>
            </c:numRef>
          </c:cat>
          <c:val>
            <c:numRef>
              <c:f>NW!$U$26:$U$29</c:f>
              <c:numCache>
                <c:formatCode>0.00</c:formatCode>
                <c:ptCount val="4"/>
                <c:pt idx="0">
                  <c:v>213.6558</c:v>
                </c:pt>
                <c:pt idx="1">
                  <c:v>258.88819999999998</c:v>
                </c:pt>
                <c:pt idx="2">
                  <c:v>260.38839999999999</c:v>
                </c:pt>
                <c:pt idx="3">
                  <c:v>287.07979999999998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E60-9446-8C16-310EF5DDE354}"/>
            </c:ext>
          </c:extLst>
        </c:ser>
        <c:ser>
          <c:idx val="4"/>
          <c:order val="3"/>
          <c:tx>
            <c:strRef>
              <c:f>NW!$V$25</c:f>
              <c:strCache>
                <c:ptCount val="1"/>
                <c:pt idx="0">
                  <c:v>DPU-CPU</c:v>
                </c:pt>
              </c:strCache>
            </c:strRef>
          </c:tx>
          <c:spPr>
            <a:pattFill prst="wdUpDiag">
              <a:fgClr>
                <a:srgbClr val="00B0F0"/>
              </a:fgClr>
              <a:bgClr>
                <a:schemeClr val="bg1"/>
              </a:bgClr>
            </a:patt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NW!$R$26:$R$29</c:f>
              <c:numCache>
                <c:formatCode>General</c:formatCode>
                <c:ptCount val="4"/>
                <c:pt idx="0">
                  <c:v>1</c:v>
                </c:pt>
                <c:pt idx="1">
                  <c:v>4</c:v>
                </c:pt>
                <c:pt idx="2">
                  <c:v>16</c:v>
                </c:pt>
                <c:pt idx="3">
                  <c:v>64</c:v>
                </c:pt>
              </c:numCache>
            </c:numRef>
          </c:cat>
          <c:val>
            <c:numRef>
              <c:f>NW!$V$26:$V$29</c:f>
              <c:numCache>
                <c:formatCode>0.00</c:formatCode>
                <c:ptCount val="4"/>
                <c:pt idx="0">
                  <c:v>318.87199999999996</c:v>
                </c:pt>
                <c:pt idx="1">
                  <c:v>318.94619999999998</c:v>
                </c:pt>
                <c:pt idx="2">
                  <c:v>299.822</c:v>
                </c:pt>
                <c:pt idx="3">
                  <c:v>309.99380000000002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E60-9446-8C16-310EF5DDE3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1598528383"/>
        <c:axId val="1598601583"/>
      </c:barChart>
      <c:lineChart>
        <c:grouping val="standard"/>
        <c:varyColors val="0"/>
        <c:ser>
          <c:idx val="0"/>
          <c:order val="4"/>
          <c:tx>
            <c:strRef>
              <c:f>NW!$W$25</c:f>
              <c:strCache>
                <c:ptCount val="1"/>
                <c:pt idx="0">
                  <c:v>Speedup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bg1"/>
              </a:solidFill>
              <a:ln w="38100">
                <a:solidFill>
                  <a:srgbClr val="C00000"/>
                </a:solidFill>
              </a:ln>
              <a:effectLst/>
            </c:spPr>
          </c:marker>
          <c:cat>
            <c:numRef>
              <c:f>NW!$R$26:$R$29</c:f>
              <c:numCache>
                <c:formatCode>General</c:formatCode>
                <c:ptCount val="4"/>
                <c:pt idx="0">
                  <c:v>1</c:v>
                </c:pt>
                <c:pt idx="1">
                  <c:v>4</c:v>
                </c:pt>
                <c:pt idx="2">
                  <c:v>16</c:v>
                </c:pt>
                <c:pt idx="3">
                  <c:v>64</c:v>
                </c:pt>
              </c:numCache>
            </c:numRef>
          </c:cat>
          <c:val>
            <c:numRef>
              <c:f>NW!$W$26:$W$29</c:f>
              <c:numCache>
                <c:formatCode>0.00</c:formatCode>
                <c:ptCount val="4"/>
                <c:pt idx="0">
                  <c:v>1</c:v>
                </c:pt>
                <c:pt idx="1">
                  <c:v>2.2419025756661894</c:v>
                </c:pt>
                <c:pt idx="2">
                  <c:v>7.3503989680665631</c:v>
                </c:pt>
                <c:pt idx="3">
                  <c:v>17.216852277267279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8E60-9446-8C16-310EF5DDE3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5004064"/>
        <c:axId val="2038231744"/>
      </c:lineChart>
      <c:catAx>
        <c:axId val="159852838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#DPUs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598601583"/>
        <c:crossesAt val="0.1"/>
        <c:auto val="1"/>
        <c:lblAlgn val="ctr"/>
        <c:lblOffset val="100"/>
        <c:noMultiLvlLbl val="0"/>
      </c:catAx>
      <c:valAx>
        <c:axId val="15986015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Execution Time (ms)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598528383"/>
        <c:crosses val="autoZero"/>
        <c:crossBetween val="between"/>
      </c:valAx>
      <c:valAx>
        <c:axId val="2038231744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955004064"/>
        <c:crosses val="max"/>
        <c:crossBetween val="between"/>
      </c:valAx>
      <c:catAx>
        <c:axId val="19550040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038231744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36123345161730591"/>
          <c:y val="1.7201388888888891E-3"/>
          <c:w val="0.32433942950730182"/>
          <c:h val="0.23633854166666671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b="0" i="0" u="none" strike="noStrike" baseline="0">
                <a:effectLst/>
              </a:rPr>
              <a:t>MLP</a:t>
            </a:r>
            <a:r>
              <a:rPr lang="en-US" sz="1800" b="0" i="0" u="none" strike="noStrike" baseline="0"/>
              <a:t> </a:t>
            </a:r>
            <a:endParaRPr lang="en-US" sz="1800"/>
          </a:p>
        </c:rich>
      </c:tx>
      <c:layout>
        <c:manualLayout>
          <c:xMode val="edge"/>
          <c:yMode val="edge"/>
          <c:x val="0"/>
          <c:y val="0.7575754419191920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23812240841643534"/>
          <c:y val="5.207888888888889E-2"/>
          <c:w val="0.59508687159453078"/>
          <c:h val="0.68827152777777767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MLP!$S$1</c:f>
              <c:strCache>
                <c:ptCount val="1"/>
                <c:pt idx="0">
                  <c:v>DPU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MLP!$R$2:$R$5</c:f>
              <c:numCache>
                <c:formatCode>General</c:formatCode>
                <c:ptCount val="4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</c:numCache>
            </c:numRef>
          </c:cat>
          <c:val>
            <c:numRef>
              <c:f>MLP!$S$2:$S$5</c:f>
              <c:numCache>
                <c:formatCode>0.00</c:formatCode>
                <c:ptCount val="4"/>
                <c:pt idx="0">
                  <c:v>286.02266700000001</c:v>
                </c:pt>
                <c:pt idx="1">
                  <c:v>143.48566700000001</c:v>
                </c:pt>
                <c:pt idx="2">
                  <c:v>72.242666999999997</c:v>
                </c:pt>
                <c:pt idx="3">
                  <c:v>39.745333000000002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54-6444-98B1-509CA49AD829}"/>
            </c:ext>
          </c:extLst>
        </c:ser>
        <c:ser>
          <c:idx val="2"/>
          <c:order val="1"/>
          <c:tx>
            <c:strRef>
              <c:f>MLP!$T$1</c:f>
              <c:strCache>
                <c:ptCount val="1"/>
                <c:pt idx="0">
                  <c:v>Inter-DPU</c:v>
                </c:pt>
              </c:strCache>
            </c:strRef>
          </c:tx>
          <c:spPr>
            <a:pattFill prst="narVert">
              <a:fgClr>
                <a:srgbClr val="002060"/>
              </a:fgClr>
              <a:bgClr>
                <a:schemeClr val="accent5">
                  <a:lumMod val="20000"/>
                  <a:lumOff val="80000"/>
                </a:schemeClr>
              </a:bgClr>
            </a:patt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MLP!$R$2:$R$5</c:f>
              <c:numCache>
                <c:formatCode>General</c:formatCode>
                <c:ptCount val="4"/>
                <c:pt idx="0">
                  <c:v>256</c:v>
                </c:pt>
                <c:pt idx="1">
                  <c:v>512</c:v>
                </c:pt>
                <c:pt idx="2">
                  <c:v>1024</c:v>
                </c:pt>
                <c:pt idx="3">
                  <c:v>2048</c:v>
                </c:pt>
              </c:numCache>
            </c:numRef>
          </c:cat>
          <c:val>
            <c:numRef>
              <c:f>MLP!$T$2:$T$5</c:f>
              <c:numCache>
                <c:formatCode>0.00</c:formatCode>
                <c:ptCount val="4"/>
                <c:pt idx="0">
                  <c:v>828.31166700000006</c:v>
                </c:pt>
                <c:pt idx="1">
                  <c:v>940.81066699999997</c:v>
                </c:pt>
                <c:pt idx="2">
                  <c:v>705.39300000000003</c:v>
                </c:pt>
                <c:pt idx="3">
                  <c:v>502.61766699999998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54-6444-98B1-509CA49AD8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1598528383"/>
        <c:axId val="1598601583"/>
      </c:barChart>
      <c:lineChart>
        <c:grouping val="standard"/>
        <c:varyColors val="0"/>
        <c:ser>
          <c:idx val="0"/>
          <c:order val="2"/>
          <c:tx>
            <c:strRef>
              <c:f>MLP!$W$1</c:f>
              <c:strCache>
                <c:ptCount val="1"/>
                <c:pt idx="0">
                  <c:v>Speedup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chemeClr val="bg1"/>
              </a:solidFill>
              <a:ln w="38100">
                <a:solidFill>
                  <a:srgbClr val="C00000"/>
                </a:solidFill>
              </a:ln>
              <a:effectLst/>
            </c:spPr>
          </c:marker>
          <c:val>
            <c:numRef>
              <c:f>MLP!$W$2:$W$5</c:f>
              <c:numCache>
                <c:formatCode>0.00</c:formatCode>
                <c:ptCount val="4"/>
                <c:pt idx="0">
                  <c:v>1</c:v>
                </c:pt>
                <c:pt idx="1">
                  <c:v>1.9933884197646028</c:v>
                </c:pt>
                <c:pt idx="2">
                  <c:v>3.959193076302125</c:v>
                </c:pt>
                <c:pt idx="3">
                  <c:v>7.1963837112649172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F54-6444-98B1-509CA49AD8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27076016"/>
        <c:axId val="1923268192"/>
      </c:lineChart>
      <c:catAx>
        <c:axId val="159852838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#DPUs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598601583"/>
        <c:crosses val="autoZero"/>
        <c:auto val="1"/>
        <c:lblAlgn val="ctr"/>
        <c:lblOffset val="100"/>
        <c:noMultiLvlLbl val="0"/>
      </c:catAx>
      <c:valAx>
        <c:axId val="15986015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Execution Time (ms)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598528383"/>
        <c:crosses val="autoZero"/>
        <c:crossBetween val="between"/>
      </c:valAx>
      <c:valAx>
        <c:axId val="1923268192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927076016"/>
        <c:crosses val="max"/>
        <c:crossBetween val="between"/>
      </c:valAx>
      <c:catAx>
        <c:axId val="1927076016"/>
        <c:scaling>
          <c:orientation val="minMax"/>
        </c:scaling>
        <c:delete val="1"/>
        <c:axPos val="b"/>
        <c:majorTickMark val="out"/>
        <c:minorTickMark val="none"/>
        <c:tickLblPos val="nextTo"/>
        <c:crossAx val="1923268192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2409355807288113"/>
          <c:y val="0.30759438131313133"/>
          <c:w val="0.29799406305445614"/>
          <c:h val="0.16208784722222219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800" baseline="0"/>
              <a:t>VA</a:t>
            </a:r>
            <a:endParaRPr lang="en-US" sz="1800"/>
          </a:p>
        </c:rich>
      </c:tx>
      <c:layout>
        <c:manualLayout>
          <c:xMode val="edge"/>
          <c:yMode val="edge"/>
          <c:x val="6.933260543196397E-2"/>
          <c:y val="0.80167256944444443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25114861111111109"/>
          <c:y val="5.207888888888889E-2"/>
          <c:w val="0.73121250000000004"/>
          <c:h val="0.73677847222222226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VA!$M$82</c:f>
              <c:strCache>
                <c:ptCount val="1"/>
                <c:pt idx="0">
                  <c:v>DPU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VA!$L$83:$L$86</c:f>
              <c:numCache>
                <c:formatCode>General</c:formatCode>
                <c:ptCount val="4"/>
                <c:pt idx="0">
                  <c:v>1</c:v>
                </c:pt>
                <c:pt idx="1">
                  <c:v>4</c:v>
                </c:pt>
                <c:pt idx="2">
                  <c:v>16</c:v>
                </c:pt>
                <c:pt idx="3">
                  <c:v>64</c:v>
                </c:pt>
              </c:numCache>
            </c:numRef>
          </c:cat>
          <c:val>
            <c:numRef>
              <c:f>VA!$M$83:$M$86</c:f>
              <c:numCache>
                <c:formatCode>0.00</c:formatCode>
                <c:ptCount val="4"/>
                <c:pt idx="0">
                  <c:v>76.322999999999993</c:v>
                </c:pt>
                <c:pt idx="1">
                  <c:v>76.335999999999999</c:v>
                </c:pt>
                <c:pt idx="2">
                  <c:v>76.245000000000005</c:v>
                </c:pt>
                <c:pt idx="3">
                  <c:v>76.203999999999994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2B-024F-A8D6-3C783DFCDBD1}"/>
            </c:ext>
          </c:extLst>
        </c:ser>
        <c:ser>
          <c:idx val="2"/>
          <c:order val="1"/>
          <c:tx>
            <c:strRef>
              <c:f>VA!$N$82</c:f>
              <c:strCache>
                <c:ptCount val="1"/>
                <c:pt idx="0">
                  <c:v>Inter-DPU</c:v>
                </c:pt>
              </c:strCache>
            </c:strRef>
          </c:tx>
          <c:spPr>
            <a:pattFill prst="narVert">
              <a:fgClr>
                <a:srgbClr val="002060"/>
              </a:fgClr>
              <a:bgClr>
                <a:schemeClr val="accent5">
                  <a:lumMod val="20000"/>
                  <a:lumOff val="80000"/>
                </a:schemeClr>
              </a:bgClr>
            </a:patt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VA!$L$83:$L$86</c:f>
              <c:numCache>
                <c:formatCode>General</c:formatCode>
                <c:ptCount val="4"/>
                <c:pt idx="0">
                  <c:v>1</c:v>
                </c:pt>
                <c:pt idx="1">
                  <c:v>4</c:v>
                </c:pt>
                <c:pt idx="2">
                  <c:v>16</c:v>
                </c:pt>
                <c:pt idx="3">
                  <c:v>64</c:v>
                </c:pt>
              </c:numCache>
            </c:numRef>
          </c:cat>
          <c:val>
            <c:numRef>
              <c:f>VA!$N$83:$N$86</c:f>
              <c:numCache>
                <c:formatCode>0.00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2B-024F-A8D6-3C783DFCDBD1}"/>
            </c:ext>
          </c:extLst>
        </c:ser>
        <c:ser>
          <c:idx val="3"/>
          <c:order val="2"/>
          <c:tx>
            <c:strRef>
              <c:f>VA!$O$82</c:f>
              <c:strCache>
                <c:ptCount val="1"/>
                <c:pt idx="0">
                  <c:v>CPU-DPU</c:v>
                </c:pt>
              </c:strCache>
            </c:strRef>
          </c:tx>
          <c:spPr>
            <a:pattFill prst="wdDnDiag">
              <a:fgClr>
                <a:schemeClr val="accent1"/>
              </a:fgClr>
              <a:bgClr>
                <a:schemeClr val="bg1"/>
              </a:bgClr>
            </a:patt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VA!$L$83:$L$86</c:f>
              <c:numCache>
                <c:formatCode>General</c:formatCode>
                <c:ptCount val="4"/>
                <c:pt idx="0">
                  <c:v>1</c:v>
                </c:pt>
                <c:pt idx="1">
                  <c:v>4</c:v>
                </c:pt>
                <c:pt idx="2">
                  <c:v>16</c:v>
                </c:pt>
                <c:pt idx="3">
                  <c:v>64</c:v>
                </c:pt>
              </c:numCache>
            </c:numRef>
          </c:cat>
          <c:val>
            <c:numRef>
              <c:f>VA!$O$83:$O$86</c:f>
              <c:numCache>
                <c:formatCode>0.00</c:formatCode>
                <c:ptCount val="4"/>
                <c:pt idx="0">
                  <c:v>94.190400000000011</c:v>
                </c:pt>
                <c:pt idx="1">
                  <c:v>145.67559999999997</c:v>
                </c:pt>
                <c:pt idx="2">
                  <c:v>221.94479999999999</c:v>
                </c:pt>
                <c:pt idx="3">
                  <c:v>298.30840000000001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F2B-024F-A8D6-3C783DFCDBD1}"/>
            </c:ext>
          </c:extLst>
        </c:ser>
        <c:ser>
          <c:idx val="4"/>
          <c:order val="3"/>
          <c:tx>
            <c:strRef>
              <c:f>VA!$P$82</c:f>
              <c:strCache>
                <c:ptCount val="1"/>
                <c:pt idx="0">
                  <c:v>DPU-CPU</c:v>
                </c:pt>
              </c:strCache>
            </c:strRef>
          </c:tx>
          <c:spPr>
            <a:pattFill prst="wdUpDiag">
              <a:fgClr>
                <a:srgbClr val="00B0F0"/>
              </a:fgClr>
              <a:bgClr>
                <a:schemeClr val="bg1"/>
              </a:bgClr>
            </a:pattFill>
            <a:ln>
              <a:solidFill>
                <a:srgbClr val="002060"/>
              </a:solidFill>
            </a:ln>
            <a:effectLst/>
          </c:spPr>
          <c:invertIfNegative val="0"/>
          <c:cat>
            <c:numRef>
              <c:f>VA!$L$83:$L$86</c:f>
              <c:numCache>
                <c:formatCode>General</c:formatCode>
                <c:ptCount val="4"/>
                <c:pt idx="0">
                  <c:v>1</c:v>
                </c:pt>
                <c:pt idx="1">
                  <c:v>4</c:v>
                </c:pt>
                <c:pt idx="2">
                  <c:v>16</c:v>
                </c:pt>
                <c:pt idx="3">
                  <c:v>64</c:v>
                </c:pt>
              </c:numCache>
            </c:numRef>
          </c:cat>
          <c:val>
            <c:numRef>
              <c:f>VA!$P$83:$P$86</c:f>
              <c:numCache>
                <c:formatCode>0.00</c:formatCode>
                <c:ptCount val="4"/>
                <c:pt idx="0">
                  <c:v>87.730400000000003</c:v>
                </c:pt>
                <c:pt idx="1">
                  <c:v>103.5604</c:v>
                </c:pt>
                <c:pt idx="2">
                  <c:v>156.1164</c:v>
                </c:pt>
                <c:pt idx="3">
                  <c:v>282.08780000000002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F2B-024F-A8D6-3C783DFCDB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overlap val="100"/>
        <c:axId val="1598528383"/>
        <c:axId val="1598601583"/>
      </c:barChart>
      <c:catAx>
        <c:axId val="159852838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#DPUs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598601583"/>
        <c:crossesAt val="0.1"/>
        <c:auto val="1"/>
        <c:lblAlgn val="ctr"/>
        <c:lblOffset val="100"/>
        <c:noMultiLvlLbl val="0"/>
      </c:catAx>
      <c:valAx>
        <c:axId val="15986015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Execution Time (ms)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598528383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25570208333333333"/>
          <c:y val="6.3456249999999992E-2"/>
          <c:w val="0.3350054592602702"/>
          <c:h val="0.27602604166666672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949567901234568"/>
          <c:y val="7.2466666666666665E-2"/>
          <c:w val="0.84894567901234563"/>
          <c:h val="0.58538282828282828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'2021-06-09'!$F$2</c:f>
              <c:strCache>
                <c:ptCount val="1"/>
                <c:pt idx="0">
                  <c:v>CPU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'2021-06-09'!$F$3:$F$23</c:f>
              <c:numCache>
                <c:formatCode>0.00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 formatCode="0.0">
                  <c:v>1</c:v>
                </c:pt>
                <c:pt idx="5" formatCode="0.0">
                  <c:v>1</c:v>
                </c:pt>
                <c:pt idx="6">
                  <c:v>1</c:v>
                </c:pt>
                <c:pt idx="7" formatCode="0.0">
                  <c:v>1</c:v>
                </c:pt>
                <c:pt idx="8" formatCode="0.0">
                  <c:v>1</c:v>
                </c:pt>
                <c:pt idx="9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8" formatCode="0.0">
                  <c:v>1</c:v>
                </c:pt>
                <c:pt idx="19" formatCode="0.0">
                  <c:v>1</c:v>
                </c:pt>
                <c:pt idx="20" formatCode="0.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54-C944-B59C-21B120ECDAA8}"/>
            </c:ext>
          </c:extLst>
        </c:ser>
        <c:ser>
          <c:idx val="0"/>
          <c:order val="1"/>
          <c:tx>
            <c:strRef>
              <c:f>'2021-06-09'!$E$2</c:f>
              <c:strCache>
                <c:ptCount val="1"/>
                <c:pt idx="0">
                  <c:v>GPU</c:v>
                </c:pt>
              </c:strCache>
            </c:strRef>
          </c:tx>
          <c:spPr>
            <a:pattFill prst="wdUpDiag">
              <a:fgClr>
                <a:schemeClr val="accent6">
                  <a:lumMod val="60000"/>
                  <a:lumOff val="40000"/>
                </a:schemeClr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solidFill>
                <a:schemeClr val="accent6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'2021-06-09'!$E$3:$E$23</c:f>
              <c:numCache>
                <c:formatCode>0.0</c:formatCode>
                <c:ptCount val="21"/>
                <c:pt idx="0">
                  <c:v>93.4</c:v>
                </c:pt>
                <c:pt idx="1">
                  <c:v>410.1</c:v>
                </c:pt>
                <c:pt idx="2">
                  <c:v>439.4</c:v>
                </c:pt>
                <c:pt idx="3">
                  <c:v>0.4</c:v>
                </c:pt>
                <c:pt idx="4">
                  <c:v>71.099999999999994</c:v>
                </c:pt>
                <c:pt idx="5">
                  <c:v>71.099999999999994</c:v>
                </c:pt>
                <c:pt idx="6">
                  <c:v>26.1</c:v>
                </c:pt>
                <c:pt idx="7">
                  <c:v>57.6</c:v>
                </c:pt>
                <c:pt idx="8">
                  <c:v>57.6</c:v>
                </c:pt>
                <c:pt idx="9">
                  <c:v>51.3</c:v>
                </c:pt>
                <c:pt idx="11">
                  <c:v>447.2</c:v>
                </c:pt>
                <c:pt idx="12">
                  <c:v>30.7</c:v>
                </c:pt>
                <c:pt idx="13">
                  <c:v>1552.7</c:v>
                </c:pt>
                <c:pt idx="14">
                  <c:v>1.6</c:v>
                </c:pt>
                <c:pt idx="15">
                  <c:v>305</c:v>
                </c:pt>
                <c:pt idx="16">
                  <c:v>68.8</c:v>
                </c:pt>
                <c:pt idx="18">
                  <c:v>52.233589665378666</c:v>
                </c:pt>
                <c:pt idx="19">
                  <c:v>94.577826795981181</c:v>
                </c:pt>
                <c:pt idx="20">
                  <c:v>65.638241188110143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54-C944-B59C-21B120ECDAA8}"/>
            </c:ext>
          </c:extLst>
        </c:ser>
        <c:ser>
          <c:idx val="2"/>
          <c:order val="2"/>
          <c:tx>
            <c:strRef>
              <c:f>'2021-06-09'!$C$2</c:f>
              <c:strCache>
                <c:ptCount val="1"/>
                <c:pt idx="0">
                  <c:v>640 DPUs</c:v>
                </c:pt>
              </c:strCache>
            </c:strRef>
          </c:tx>
          <c:spPr>
            <a:solidFill>
              <a:srgbClr val="FFFD78"/>
            </a:solidFill>
            <a:ln>
              <a:solidFill>
                <a:schemeClr val="accent4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'2021-06-09'!$C$3:$C$23</c:f>
              <c:numCache>
                <c:formatCode>0.0</c:formatCode>
                <c:ptCount val="21"/>
                <c:pt idx="0">
                  <c:v>38.6</c:v>
                </c:pt>
                <c:pt idx="1">
                  <c:v>167</c:v>
                </c:pt>
                <c:pt idx="2">
                  <c:v>234.4</c:v>
                </c:pt>
                <c:pt idx="3">
                  <c:v>4.4000000000000004</c:v>
                </c:pt>
                <c:pt idx="4">
                  <c:v>134.4</c:v>
                </c:pt>
                <c:pt idx="5">
                  <c:v>33.6</c:v>
                </c:pt>
                <c:pt idx="6">
                  <c:v>9.1</c:v>
                </c:pt>
                <c:pt idx="7">
                  <c:v>13.5</c:v>
                </c:pt>
                <c:pt idx="8">
                  <c:v>16</c:v>
                </c:pt>
                <c:pt idx="9">
                  <c:v>36.6</c:v>
                </c:pt>
                <c:pt idx="11">
                  <c:v>25.2</c:v>
                </c:pt>
                <c:pt idx="12">
                  <c:v>0.4</c:v>
                </c:pt>
                <c:pt idx="13">
                  <c:v>20.100000000000001</c:v>
                </c:pt>
                <c:pt idx="14" formatCode="0.0000">
                  <c:v>3.6799999999999999E-2</c:v>
                </c:pt>
                <c:pt idx="15">
                  <c:v>5.6</c:v>
                </c:pt>
                <c:pt idx="16">
                  <c:v>0.1</c:v>
                </c:pt>
                <c:pt idx="18">
                  <c:v>34.154102972882662</c:v>
                </c:pt>
                <c:pt idx="19">
                  <c:v>1.2689623569961614</c:v>
                </c:pt>
                <c:pt idx="20">
                  <c:v>10.100450522505204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154-C944-B59C-21B120ECDAA8}"/>
            </c:ext>
          </c:extLst>
        </c:ser>
        <c:ser>
          <c:idx val="1"/>
          <c:order val="3"/>
          <c:tx>
            <c:strRef>
              <c:f>'2021-06-09'!$D$2</c:f>
              <c:strCache>
                <c:ptCount val="1"/>
                <c:pt idx="0">
                  <c:v>2556 DPUs</c:v>
                </c:pt>
              </c:strCache>
            </c:strRef>
          </c:tx>
          <c:spPr>
            <a:pattFill prst="wdDnDiag">
              <a:fgClr>
                <a:schemeClr val="accent2"/>
              </a:fgClr>
              <a:bgClr>
                <a:schemeClr val="accent2">
                  <a:lumMod val="40000"/>
                  <a:lumOff val="60000"/>
                </a:schemeClr>
              </a:bgClr>
            </a:pattFill>
            <a:ln>
              <a:solidFill>
                <a:schemeClr val="accent2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'2021-06-09'!$D$3:$D$23</c:f>
              <c:numCache>
                <c:formatCode>0.0</c:formatCode>
                <c:ptCount val="21"/>
                <c:pt idx="0">
                  <c:v>149.1</c:v>
                </c:pt>
                <c:pt idx="1">
                  <c:v>498.2</c:v>
                </c:pt>
                <c:pt idx="2">
                  <c:v>629.5</c:v>
                </c:pt>
                <c:pt idx="3">
                  <c:v>23</c:v>
                </c:pt>
                <c:pt idx="4">
                  <c:v>496.6</c:v>
                </c:pt>
                <c:pt idx="5">
                  <c:v>167.1</c:v>
                </c:pt>
                <c:pt idx="6">
                  <c:v>45.3</c:v>
                </c:pt>
                <c:pt idx="7">
                  <c:v>61.3</c:v>
                </c:pt>
                <c:pt idx="8">
                  <c:v>70.2</c:v>
                </c:pt>
                <c:pt idx="9">
                  <c:v>96.3</c:v>
                </c:pt>
                <c:pt idx="11">
                  <c:v>46.3</c:v>
                </c:pt>
                <c:pt idx="12">
                  <c:v>0.9</c:v>
                </c:pt>
                <c:pt idx="13">
                  <c:v>86.6</c:v>
                </c:pt>
                <c:pt idx="14" formatCode="0.0000">
                  <c:v>1.9E-3</c:v>
                </c:pt>
                <c:pt idx="15">
                  <c:v>5.8</c:v>
                </c:pt>
                <c:pt idx="16">
                  <c:v>0.1</c:v>
                </c:pt>
                <c:pt idx="18">
                  <c:v>132.55954898885241</c:v>
                </c:pt>
                <c:pt idx="19">
                  <c:v>1.2586949733620922</c:v>
                </c:pt>
                <c:pt idx="20">
                  <c:v>23.226702722854029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154-C944-B59C-21B120ECDA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925439"/>
        <c:axId val="41607039"/>
      </c:barChart>
      <c:catAx>
        <c:axId val="4192543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1607039"/>
        <c:crossesAt val="1.0000000000000003E-4"/>
        <c:auto val="1"/>
        <c:lblAlgn val="ctr"/>
        <c:lblOffset val="100"/>
        <c:noMultiLvlLbl val="0"/>
      </c:catAx>
      <c:valAx>
        <c:axId val="41607039"/>
        <c:scaling>
          <c:logBase val="2"/>
          <c:orientation val="minMax"/>
          <c:max val="204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Speedup over CPU (log scale)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.00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1925439"/>
        <c:crosses val="autoZero"/>
        <c:crossBetween val="between"/>
        <c:majorUnit val="4"/>
        <c:minorUnit val="4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12842992551563362"/>
          <c:y val="9.4994949494949521E-3"/>
          <c:w val="0.52368132716049387"/>
          <c:h val="6.4185101010101012E-2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CH"/>
    </a:p>
  </c:txPr>
  <c:externalData r:id="rId3">
    <c:autoUpdate val="0"/>
  </c:externalData>
  <c:userShapes r:id="rId4"/>
</c:chartSpace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949567901234568"/>
          <c:y val="7.2466666666666665E-2"/>
          <c:w val="0.84894567901234563"/>
          <c:h val="0.58538282828282828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'2021-06-09'!$F$2</c:f>
              <c:strCache>
                <c:ptCount val="1"/>
                <c:pt idx="0">
                  <c:v>CPU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'2021-06-09'!$F$3:$F$23</c:f>
              <c:numCache>
                <c:formatCode>0.00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 formatCode="0.0">
                  <c:v>1</c:v>
                </c:pt>
                <c:pt idx="5" formatCode="0.0">
                  <c:v>1</c:v>
                </c:pt>
                <c:pt idx="6">
                  <c:v>1</c:v>
                </c:pt>
                <c:pt idx="7" formatCode="0.0">
                  <c:v>1</c:v>
                </c:pt>
                <c:pt idx="8" formatCode="0.0">
                  <c:v>1</c:v>
                </c:pt>
                <c:pt idx="9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8" formatCode="0.0">
                  <c:v>1</c:v>
                </c:pt>
                <c:pt idx="19" formatCode="0.0">
                  <c:v>1</c:v>
                </c:pt>
                <c:pt idx="20" formatCode="0.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54-C944-B59C-21B120ECDAA8}"/>
            </c:ext>
          </c:extLst>
        </c:ser>
        <c:ser>
          <c:idx val="0"/>
          <c:order val="1"/>
          <c:tx>
            <c:strRef>
              <c:f>'2021-06-09'!$E$2</c:f>
              <c:strCache>
                <c:ptCount val="1"/>
                <c:pt idx="0">
                  <c:v>GPU</c:v>
                </c:pt>
              </c:strCache>
            </c:strRef>
          </c:tx>
          <c:spPr>
            <a:pattFill prst="wdUpDiag">
              <a:fgClr>
                <a:schemeClr val="accent6">
                  <a:lumMod val="60000"/>
                  <a:lumOff val="40000"/>
                </a:schemeClr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solidFill>
                <a:schemeClr val="accent6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'2021-06-09'!$E$3:$E$23</c:f>
              <c:numCache>
                <c:formatCode>0.0</c:formatCode>
                <c:ptCount val="21"/>
                <c:pt idx="0">
                  <c:v>93.4</c:v>
                </c:pt>
                <c:pt idx="1">
                  <c:v>410.1</c:v>
                </c:pt>
                <c:pt idx="2">
                  <c:v>439.4</c:v>
                </c:pt>
                <c:pt idx="3">
                  <c:v>0.4</c:v>
                </c:pt>
                <c:pt idx="4">
                  <c:v>71.099999999999994</c:v>
                </c:pt>
                <c:pt idx="5">
                  <c:v>71.099999999999994</c:v>
                </c:pt>
                <c:pt idx="6">
                  <c:v>26.1</c:v>
                </c:pt>
                <c:pt idx="7">
                  <c:v>57.6</c:v>
                </c:pt>
                <c:pt idx="8">
                  <c:v>57.6</c:v>
                </c:pt>
                <c:pt idx="9">
                  <c:v>51.3</c:v>
                </c:pt>
                <c:pt idx="11">
                  <c:v>447.2</c:v>
                </c:pt>
                <c:pt idx="12">
                  <c:v>30.7</c:v>
                </c:pt>
                <c:pt idx="13">
                  <c:v>1552.7</c:v>
                </c:pt>
                <c:pt idx="14">
                  <c:v>1.6</c:v>
                </c:pt>
                <c:pt idx="15">
                  <c:v>305</c:v>
                </c:pt>
                <c:pt idx="16">
                  <c:v>68.8</c:v>
                </c:pt>
                <c:pt idx="18">
                  <c:v>52.233589665378666</c:v>
                </c:pt>
                <c:pt idx="19">
                  <c:v>94.577826795981181</c:v>
                </c:pt>
                <c:pt idx="20">
                  <c:v>65.638241188110143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54-C944-B59C-21B120ECDAA8}"/>
            </c:ext>
          </c:extLst>
        </c:ser>
        <c:ser>
          <c:idx val="2"/>
          <c:order val="2"/>
          <c:tx>
            <c:strRef>
              <c:f>'2021-06-09'!$C$2</c:f>
              <c:strCache>
                <c:ptCount val="1"/>
                <c:pt idx="0">
                  <c:v>640 DPUs</c:v>
                </c:pt>
              </c:strCache>
            </c:strRef>
          </c:tx>
          <c:spPr>
            <a:solidFill>
              <a:srgbClr val="FFFD78"/>
            </a:solidFill>
            <a:ln>
              <a:solidFill>
                <a:schemeClr val="accent4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'2021-06-09'!$C$3:$C$23</c:f>
              <c:numCache>
                <c:formatCode>0.0</c:formatCode>
                <c:ptCount val="21"/>
                <c:pt idx="0">
                  <c:v>38.6</c:v>
                </c:pt>
                <c:pt idx="1">
                  <c:v>167</c:v>
                </c:pt>
                <c:pt idx="2">
                  <c:v>234.4</c:v>
                </c:pt>
                <c:pt idx="3">
                  <c:v>4.4000000000000004</c:v>
                </c:pt>
                <c:pt idx="4">
                  <c:v>134.4</c:v>
                </c:pt>
                <c:pt idx="5">
                  <c:v>33.6</c:v>
                </c:pt>
                <c:pt idx="6">
                  <c:v>9.1</c:v>
                </c:pt>
                <c:pt idx="7">
                  <c:v>13.5</c:v>
                </c:pt>
                <c:pt idx="8">
                  <c:v>16</c:v>
                </c:pt>
                <c:pt idx="9">
                  <c:v>36.6</c:v>
                </c:pt>
                <c:pt idx="11">
                  <c:v>25.2</c:v>
                </c:pt>
                <c:pt idx="12">
                  <c:v>0.4</c:v>
                </c:pt>
                <c:pt idx="13">
                  <c:v>20.100000000000001</c:v>
                </c:pt>
                <c:pt idx="14" formatCode="0.0000">
                  <c:v>3.6799999999999999E-2</c:v>
                </c:pt>
                <c:pt idx="15">
                  <c:v>5.6</c:v>
                </c:pt>
                <c:pt idx="16">
                  <c:v>0.1</c:v>
                </c:pt>
                <c:pt idx="18">
                  <c:v>34.154102972882662</c:v>
                </c:pt>
                <c:pt idx="19">
                  <c:v>1.2689623569961614</c:v>
                </c:pt>
                <c:pt idx="20">
                  <c:v>10.100450522505204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154-C944-B59C-21B120ECDAA8}"/>
            </c:ext>
          </c:extLst>
        </c:ser>
        <c:ser>
          <c:idx val="1"/>
          <c:order val="3"/>
          <c:tx>
            <c:strRef>
              <c:f>'2021-06-09'!$D$2</c:f>
              <c:strCache>
                <c:ptCount val="1"/>
                <c:pt idx="0">
                  <c:v>2556 DPUs</c:v>
                </c:pt>
              </c:strCache>
            </c:strRef>
          </c:tx>
          <c:spPr>
            <a:pattFill prst="wdDnDiag">
              <a:fgClr>
                <a:schemeClr val="accent2"/>
              </a:fgClr>
              <a:bgClr>
                <a:schemeClr val="accent2">
                  <a:lumMod val="40000"/>
                  <a:lumOff val="60000"/>
                </a:schemeClr>
              </a:bgClr>
            </a:pattFill>
            <a:ln>
              <a:solidFill>
                <a:schemeClr val="accent2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'2021-06-09'!$D$3:$D$23</c:f>
              <c:numCache>
                <c:formatCode>0.0</c:formatCode>
                <c:ptCount val="21"/>
                <c:pt idx="0">
                  <c:v>149.1</c:v>
                </c:pt>
                <c:pt idx="1">
                  <c:v>498.2</c:v>
                </c:pt>
                <c:pt idx="2">
                  <c:v>629.5</c:v>
                </c:pt>
                <c:pt idx="3">
                  <c:v>23</c:v>
                </c:pt>
                <c:pt idx="4">
                  <c:v>496.6</c:v>
                </c:pt>
                <c:pt idx="5">
                  <c:v>167.1</c:v>
                </c:pt>
                <c:pt idx="6">
                  <c:v>45.3</c:v>
                </c:pt>
                <c:pt idx="7">
                  <c:v>61.3</c:v>
                </c:pt>
                <c:pt idx="8">
                  <c:v>70.2</c:v>
                </c:pt>
                <c:pt idx="9">
                  <c:v>96.3</c:v>
                </c:pt>
                <c:pt idx="11">
                  <c:v>46.3</c:v>
                </c:pt>
                <c:pt idx="12">
                  <c:v>0.9</c:v>
                </c:pt>
                <c:pt idx="13">
                  <c:v>86.6</c:v>
                </c:pt>
                <c:pt idx="14" formatCode="0.0000">
                  <c:v>1.9E-3</c:v>
                </c:pt>
                <c:pt idx="15">
                  <c:v>5.8</c:v>
                </c:pt>
                <c:pt idx="16">
                  <c:v>0.1</c:v>
                </c:pt>
                <c:pt idx="18">
                  <c:v>132.55954898885241</c:v>
                </c:pt>
                <c:pt idx="19">
                  <c:v>1.2586949733620922</c:v>
                </c:pt>
                <c:pt idx="20">
                  <c:v>23.226702722854029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154-C944-B59C-21B120ECDA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925439"/>
        <c:axId val="41607039"/>
      </c:barChart>
      <c:catAx>
        <c:axId val="4192543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1607039"/>
        <c:crossesAt val="1.0000000000000003E-4"/>
        <c:auto val="1"/>
        <c:lblAlgn val="ctr"/>
        <c:lblOffset val="100"/>
        <c:noMultiLvlLbl val="0"/>
      </c:catAx>
      <c:valAx>
        <c:axId val="41607039"/>
        <c:scaling>
          <c:logBase val="2"/>
          <c:orientation val="minMax"/>
          <c:max val="204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Speedup over CPU (log scale)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.00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1925439"/>
        <c:crosses val="autoZero"/>
        <c:crossBetween val="between"/>
        <c:majorUnit val="4"/>
        <c:minorUnit val="4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12842992551563362"/>
          <c:y val="9.4994949494949521E-3"/>
          <c:w val="0.52368132716049387"/>
          <c:h val="6.4185101010101012E-2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CH"/>
    </a:p>
  </c:txPr>
  <c:externalData r:id="rId3">
    <c:autoUpdate val="0"/>
  </c:externalData>
  <c:userShapes r:id="rId4"/>
</c:chartSpace>
</file>

<file path=ppt/charts/chart6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949567901234568"/>
          <c:y val="7.2466666666666665E-2"/>
          <c:w val="0.84894567901234563"/>
          <c:h val="0.58538282828282828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'2021-06-09'!$F$2</c:f>
              <c:strCache>
                <c:ptCount val="1"/>
                <c:pt idx="0">
                  <c:v>CPU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'2021-06-09'!$F$3:$F$23</c:f>
              <c:numCache>
                <c:formatCode>0.00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 formatCode="0.0">
                  <c:v>1</c:v>
                </c:pt>
                <c:pt idx="5" formatCode="0.0">
                  <c:v>1</c:v>
                </c:pt>
                <c:pt idx="6">
                  <c:v>1</c:v>
                </c:pt>
                <c:pt idx="7" formatCode="0.0">
                  <c:v>1</c:v>
                </c:pt>
                <c:pt idx="8" formatCode="0.0">
                  <c:v>1</c:v>
                </c:pt>
                <c:pt idx="9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8" formatCode="0.0">
                  <c:v>1</c:v>
                </c:pt>
                <c:pt idx="19" formatCode="0.0">
                  <c:v>1</c:v>
                </c:pt>
                <c:pt idx="20" formatCode="0.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54-C944-B59C-21B120ECDAA8}"/>
            </c:ext>
          </c:extLst>
        </c:ser>
        <c:ser>
          <c:idx val="0"/>
          <c:order val="1"/>
          <c:tx>
            <c:strRef>
              <c:f>'2021-06-09'!$E$2</c:f>
              <c:strCache>
                <c:ptCount val="1"/>
                <c:pt idx="0">
                  <c:v>GPU</c:v>
                </c:pt>
              </c:strCache>
            </c:strRef>
          </c:tx>
          <c:spPr>
            <a:pattFill prst="wdUpDiag">
              <a:fgClr>
                <a:schemeClr val="accent6">
                  <a:lumMod val="60000"/>
                  <a:lumOff val="40000"/>
                </a:schemeClr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solidFill>
                <a:schemeClr val="accent6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'2021-06-09'!$E$3:$E$23</c:f>
              <c:numCache>
                <c:formatCode>0.0</c:formatCode>
                <c:ptCount val="21"/>
                <c:pt idx="0">
                  <c:v>93.4</c:v>
                </c:pt>
                <c:pt idx="1">
                  <c:v>410.1</c:v>
                </c:pt>
                <c:pt idx="2">
                  <c:v>439.4</c:v>
                </c:pt>
                <c:pt idx="3">
                  <c:v>0.4</c:v>
                </c:pt>
                <c:pt idx="4">
                  <c:v>71.099999999999994</c:v>
                </c:pt>
                <c:pt idx="5">
                  <c:v>71.099999999999994</c:v>
                </c:pt>
                <c:pt idx="6">
                  <c:v>26.1</c:v>
                </c:pt>
                <c:pt idx="7">
                  <c:v>57.6</c:v>
                </c:pt>
                <c:pt idx="8">
                  <c:v>57.6</c:v>
                </c:pt>
                <c:pt idx="9">
                  <c:v>51.3</c:v>
                </c:pt>
                <c:pt idx="11">
                  <c:v>447.2</c:v>
                </c:pt>
                <c:pt idx="12">
                  <c:v>30.7</c:v>
                </c:pt>
                <c:pt idx="13">
                  <c:v>1552.7</c:v>
                </c:pt>
                <c:pt idx="14">
                  <c:v>1.6</c:v>
                </c:pt>
                <c:pt idx="15">
                  <c:v>305</c:v>
                </c:pt>
                <c:pt idx="16">
                  <c:v>68.8</c:v>
                </c:pt>
                <c:pt idx="18">
                  <c:v>52.233589665378666</c:v>
                </c:pt>
                <c:pt idx="19">
                  <c:v>94.577826795981181</c:v>
                </c:pt>
                <c:pt idx="20">
                  <c:v>65.638241188110143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54-C944-B59C-21B120ECDAA8}"/>
            </c:ext>
          </c:extLst>
        </c:ser>
        <c:ser>
          <c:idx val="2"/>
          <c:order val="2"/>
          <c:tx>
            <c:strRef>
              <c:f>'2021-06-09'!$C$2</c:f>
              <c:strCache>
                <c:ptCount val="1"/>
                <c:pt idx="0">
                  <c:v>640 DPUs</c:v>
                </c:pt>
              </c:strCache>
            </c:strRef>
          </c:tx>
          <c:spPr>
            <a:solidFill>
              <a:srgbClr val="FFFD78"/>
            </a:solidFill>
            <a:ln>
              <a:solidFill>
                <a:schemeClr val="accent4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'2021-06-09'!$C$3:$C$23</c:f>
              <c:numCache>
                <c:formatCode>0.0</c:formatCode>
                <c:ptCount val="21"/>
                <c:pt idx="0">
                  <c:v>38.6</c:v>
                </c:pt>
                <c:pt idx="1">
                  <c:v>167</c:v>
                </c:pt>
                <c:pt idx="2">
                  <c:v>234.4</c:v>
                </c:pt>
                <c:pt idx="3">
                  <c:v>4.4000000000000004</c:v>
                </c:pt>
                <c:pt idx="4">
                  <c:v>134.4</c:v>
                </c:pt>
                <c:pt idx="5">
                  <c:v>33.6</c:v>
                </c:pt>
                <c:pt idx="6">
                  <c:v>9.1</c:v>
                </c:pt>
                <c:pt idx="7">
                  <c:v>13.5</c:v>
                </c:pt>
                <c:pt idx="8">
                  <c:v>16</c:v>
                </c:pt>
                <c:pt idx="9">
                  <c:v>36.6</c:v>
                </c:pt>
                <c:pt idx="11">
                  <c:v>25.2</c:v>
                </c:pt>
                <c:pt idx="12">
                  <c:v>0.4</c:v>
                </c:pt>
                <c:pt idx="13">
                  <c:v>20.100000000000001</c:v>
                </c:pt>
                <c:pt idx="14" formatCode="0.0000">
                  <c:v>3.6799999999999999E-2</c:v>
                </c:pt>
                <c:pt idx="15">
                  <c:v>5.6</c:v>
                </c:pt>
                <c:pt idx="16">
                  <c:v>0.1</c:v>
                </c:pt>
                <c:pt idx="18">
                  <c:v>34.154102972882662</c:v>
                </c:pt>
                <c:pt idx="19">
                  <c:v>1.2689623569961614</c:v>
                </c:pt>
                <c:pt idx="20">
                  <c:v>10.100450522505204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154-C944-B59C-21B120ECDAA8}"/>
            </c:ext>
          </c:extLst>
        </c:ser>
        <c:ser>
          <c:idx val="1"/>
          <c:order val="3"/>
          <c:tx>
            <c:strRef>
              <c:f>'2021-06-09'!$D$2</c:f>
              <c:strCache>
                <c:ptCount val="1"/>
                <c:pt idx="0">
                  <c:v>2556 DPUs</c:v>
                </c:pt>
              </c:strCache>
            </c:strRef>
          </c:tx>
          <c:spPr>
            <a:pattFill prst="wdDnDiag">
              <a:fgClr>
                <a:schemeClr val="accent2"/>
              </a:fgClr>
              <a:bgClr>
                <a:schemeClr val="accent2">
                  <a:lumMod val="40000"/>
                  <a:lumOff val="60000"/>
                </a:schemeClr>
              </a:bgClr>
            </a:pattFill>
            <a:ln>
              <a:solidFill>
                <a:schemeClr val="accent2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'2021-06-09'!$D$3:$D$23</c:f>
              <c:numCache>
                <c:formatCode>0.0</c:formatCode>
                <c:ptCount val="21"/>
                <c:pt idx="0">
                  <c:v>149.1</c:v>
                </c:pt>
                <c:pt idx="1">
                  <c:v>498.2</c:v>
                </c:pt>
                <c:pt idx="2">
                  <c:v>629.5</c:v>
                </c:pt>
                <c:pt idx="3">
                  <c:v>23</c:v>
                </c:pt>
                <c:pt idx="4">
                  <c:v>496.6</c:v>
                </c:pt>
                <c:pt idx="5">
                  <c:v>167.1</c:v>
                </c:pt>
                <c:pt idx="6">
                  <c:v>45.3</c:v>
                </c:pt>
                <c:pt idx="7">
                  <c:v>61.3</c:v>
                </c:pt>
                <c:pt idx="8">
                  <c:v>70.2</c:v>
                </c:pt>
                <c:pt idx="9">
                  <c:v>96.3</c:v>
                </c:pt>
                <c:pt idx="11">
                  <c:v>46.3</c:v>
                </c:pt>
                <c:pt idx="12">
                  <c:v>0.9</c:v>
                </c:pt>
                <c:pt idx="13">
                  <c:v>86.6</c:v>
                </c:pt>
                <c:pt idx="14" formatCode="0.0000">
                  <c:v>1.9E-3</c:v>
                </c:pt>
                <c:pt idx="15">
                  <c:v>5.8</c:v>
                </c:pt>
                <c:pt idx="16">
                  <c:v>0.1</c:v>
                </c:pt>
                <c:pt idx="18">
                  <c:v>132.55954898885241</c:v>
                </c:pt>
                <c:pt idx="19">
                  <c:v>1.2586949733620922</c:v>
                </c:pt>
                <c:pt idx="20">
                  <c:v>23.226702722854029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154-C944-B59C-21B120ECDA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925439"/>
        <c:axId val="41607039"/>
      </c:barChart>
      <c:catAx>
        <c:axId val="4192543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1607039"/>
        <c:crossesAt val="1.0000000000000003E-4"/>
        <c:auto val="1"/>
        <c:lblAlgn val="ctr"/>
        <c:lblOffset val="100"/>
        <c:noMultiLvlLbl val="0"/>
      </c:catAx>
      <c:valAx>
        <c:axId val="41607039"/>
        <c:scaling>
          <c:logBase val="2"/>
          <c:orientation val="minMax"/>
          <c:max val="204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Speedup over CPU (log scale)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.00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1925439"/>
        <c:crosses val="autoZero"/>
        <c:crossBetween val="between"/>
        <c:majorUnit val="4"/>
        <c:minorUnit val="4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12842992551563362"/>
          <c:y val="9.4994949494949521E-3"/>
          <c:w val="0.52368132716049387"/>
          <c:h val="6.4185101010101012E-2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CH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357948965350886"/>
          <c:y val="5.207888888888889E-2"/>
          <c:w val="0.78103602749875078"/>
          <c:h val="0.72228928571428574"/>
        </c:manualLayout>
      </c:layout>
      <c:lineChart>
        <c:grouping val="standard"/>
        <c:varyColors val="0"/>
        <c:ser>
          <c:idx val="1"/>
          <c:order val="0"/>
          <c:tx>
            <c:strRef>
              <c:f>'cpudpu_output (6)'!$V$32</c:f>
              <c:strCache>
                <c:ptCount val="1"/>
                <c:pt idx="0">
                  <c:v>CPU-DPU (serial)</c:v>
                </c:pt>
              </c:strCache>
            </c:strRef>
          </c:tx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00B0F0"/>
              </a:solidFill>
              <a:ln w="25400">
                <a:solidFill>
                  <a:srgbClr val="00B0F0"/>
                </a:solidFill>
              </a:ln>
              <a:effectLst/>
            </c:spPr>
          </c:marker>
          <c:dLbls>
            <c:dLbl>
              <c:idx val="6"/>
              <c:layout>
                <c:manualLayout>
                  <c:x val="-2.1207886646045291E-3"/>
                  <c:y val="-5.67166666666666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C06-2847-B5AF-7B217FFF7B0A}"/>
                </c:ext>
              </c:extLst>
            </c:dLbl>
            <c:numFmt formatCode="#,##0.00" sourceLinked="0"/>
            <c:spPr>
              <a:solidFill>
                <a:schemeClr val="bg1">
                  <a:alpha val="7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'cpudpu_output (6)'!$U$33:$U$39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</c:numCache>
            </c:numRef>
          </c:cat>
          <c:val>
            <c:numRef>
              <c:f>'cpudpu_output (6)'!$V$33:$V$39</c:f>
              <c:numCache>
                <c:formatCode>General</c:formatCode>
                <c:ptCount val="7"/>
                <c:pt idx="0">
                  <c:v>0.33247700000000002</c:v>
                </c:pt>
                <c:pt idx="1">
                  <c:v>0.33347300000000002</c:v>
                </c:pt>
                <c:pt idx="2">
                  <c:v>0.33201199999999997</c:v>
                </c:pt>
                <c:pt idx="3">
                  <c:v>0.33126800000000001</c:v>
                </c:pt>
                <c:pt idx="4">
                  <c:v>0.302512</c:v>
                </c:pt>
                <c:pt idx="5">
                  <c:v>0.300481</c:v>
                </c:pt>
                <c:pt idx="6">
                  <c:v>0.27370800000000001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C06-2847-B5AF-7B217FFF7B0A}"/>
            </c:ext>
          </c:extLst>
        </c:ser>
        <c:ser>
          <c:idx val="2"/>
          <c:order val="1"/>
          <c:tx>
            <c:strRef>
              <c:f>'cpudpu_output (6)'!$W$32</c:f>
              <c:strCache>
                <c:ptCount val="1"/>
                <c:pt idx="0">
                  <c:v>DPU-CPU (serial)</c:v>
                </c:pt>
              </c:strCache>
            </c:strRef>
          </c:tx>
          <c:spPr>
            <a:ln w="28575" cap="rnd">
              <a:solidFill>
                <a:srgbClr val="002060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rgbClr val="002060"/>
              </a:solidFill>
              <a:ln w="25400">
                <a:solidFill>
                  <a:srgbClr val="002060"/>
                </a:solidFill>
              </a:ln>
              <a:effectLst/>
            </c:spPr>
          </c:marker>
          <c:dPt>
            <c:idx val="34"/>
            <c:marker>
              <c:symbol val="circle"/>
              <c:size val="10"/>
              <c:spPr>
                <a:solidFill>
                  <a:srgbClr val="002060"/>
                </a:solidFill>
                <a:ln w="25400">
                  <a:solidFill>
                    <a:srgbClr val="002060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00206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4C06-2847-B5AF-7B217FFF7B0A}"/>
              </c:ext>
            </c:extLst>
          </c:dPt>
          <c:dLbls>
            <c:dLbl>
              <c:idx val="6"/>
              <c:layout>
                <c:manualLayout>
                  <c:x val="-2.1320455046503618E-3"/>
                  <c:y val="-1.21861111111112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C06-2847-B5AF-7B217FFF7B0A}"/>
                </c:ext>
              </c:extLst>
            </c:dLbl>
            <c:numFmt formatCode="#,##0.00" sourceLinked="0"/>
            <c:spPr>
              <a:solidFill>
                <a:schemeClr val="bg1">
                  <a:alpha val="7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'cpudpu_output (6)'!$U$33:$U$39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</c:numCache>
            </c:numRef>
          </c:cat>
          <c:val>
            <c:numRef>
              <c:f>'cpudpu_output (6)'!$W$33:$W$39</c:f>
              <c:numCache>
                <c:formatCode>General</c:formatCode>
                <c:ptCount val="7"/>
                <c:pt idx="0">
                  <c:v>0.122087</c:v>
                </c:pt>
                <c:pt idx="1">
                  <c:v>0.12213499999999999</c:v>
                </c:pt>
                <c:pt idx="2">
                  <c:v>0.12211900000000001</c:v>
                </c:pt>
                <c:pt idx="3">
                  <c:v>0.122109</c:v>
                </c:pt>
                <c:pt idx="4">
                  <c:v>0.114958</c:v>
                </c:pt>
                <c:pt idx="5">
                  <c:v>0.11515499999999999</c:v>
                </c:pt>
                <c:pt idx="6">
                  <c:v>0.11561100000000001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C06-2847-B5AF-7B217FFF7B0A}"/>
            </c:ext>
          </c:extLst>
        </c:ser>
        <c:ser>
          <c:idx val="0"/>
          <c:order val="2"/>
          <c:tx>
            <c:strRef>
              <c:f>'cpudpu_output (6)'!$X$32</c:f>
              <c:strCache>
                <c:ptCount val="1"/>
                <c:pt idx="0">
                  <c:v>CPU-DPU (parallel)</c:v>
                </c:pt>
              </c:strCache>
            </c:strRef>
          </c:tx>
          <c:spPr>
            <a:ln w="28575" cap="rnd">
              <a:solidFill>
                <a:srgbClr val="00B0F0"/>
              </a:solidFill>
              <a:prstDash val="dash"/>
              <a:round/>
            </a:ln>
            <a:effectLst/>
          </c:spPr>
          <c:marker>
            <c:symbol val="squar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F0"/>
                </a:solidFill>
              </a:ln>
              <a:effectLst/>
            </c:spPr>
          </c:marker>
          <c:dLbls>
            <c:dLbl>
              <c:idx val="6"/>
              <c:layout>
                <c:manualLayout>
                  <c:x val="-2.1990669984605837E-3"/>
                  <c:y val="-1.80384920634920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C06-2847-B5AF-7B217FFF7B0A}"/>
                </c:ext>
              </c:extLst>
            </c:dLbl>
            <c:numFmt formatCode="#,##0.00" sourceLinked="0"/>
            <c:spPr>
              <a:solidFill>
                <a:schemeClr val="bg1">
                  <a:alpha val="7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'cpudpu_output (6)'!$U$33:$U$39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</c:numCache>
            </c:numRef>
          </c:cat>
          <c:val>
            <c:numRef>
              <c:f>'cpudpu_output (6)'!$X$33:$X$39</c:f>
              <c:numCache>
                <c:formatCode>General</c:formatCode>
                <c:ptCount val="7"/>
                <c:pt idx="0">
                  <c:v>0.33203700000000003</c:v>
                </c:pt>
                <c:pt idx="1">
                  <c:v>0.54059000000000001</c:v>
                </c:pt>
                <c:pt idx="2">
                  <c:v>0.73244699999999996</c:v>
                </c:pt>
                <c:pt idx="3">
                  <c:v>0.87673100000000004</c:v>
                </c:pt>
                <c:pt idx="4">
                  <c:v>1.810935</c:v>
                </c:pt>
                <c:pt idx="5">
                  <c:v>4.2348889999999999</c:v>
                </c:pt>
                <c:pt idx="6">
                  <c:v>6.682779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4C06-2847-B5AF-7B217FFF7B0A}"/>
            </c:ext>
          </c:extLst>
        </c:ser>
        <c:ser>
          <c:idx val="3"/>
          <c:order val="3"/>
          <c:tx>
            <c:strRef>
              <c:f>'cpudpu_output (6)'!$Y$32</c:f>
              <c:strCache>
                <c:ptCount val="1"/>
                <c:pt idx="0">
                  <c:v>DPU-CPU (parallel)</c:v>
                </c:pt>
              </c:strCache>
            </c:strRef>
          </c:tx>
          <c:spPr>
            <a:ln w="28575" cap="rnd">
              <a:solidFill>
                <a:srgbClr val="002060"/>
              </a:solidFill>
              <a:prstDash val="dash"/>
              <a:round/>
            </a:ln>
            <a:effectLst/>
          </c:spPr>
          <c:marker>
            <c:symbol val="circ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2060"/>
                </a:solidFill>
              </a:ln>
              <a:effectLst/>
            </c:spPr>
          </c:marker>
          <c:dLbls>
            <c:dLbl>
              <c:idx val="6"/>
              <c:layout>
                <c:manualLayout>
                  <c:x val="-2.1990669984605837E-3"/>
                  <c:y val="5.0589682539682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C06-2847-B5AF-7B217FFF7B0A}"/>
                </c:ext>
              </c:extLst>
            </c:dLbl>
            <c:numFmt formatCode="#,##0.00" sourceLinked="0"/>
            <c:spPr>
              <a:solidFill>
                <a:schemeClr val="bg1">
                  <a:alpha val="7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'cpudpu_output (6)'!$U$33:$U$39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</c:numCache>
            </c:numRef>
          </c:cat>
          <c:val>
            <c:numRef>
              <c:f>'cpudpu_output (6)'!$Y$33:$Y$39</c:f>
              <c:numCache>
                <c:formatCode>General</c:formatCode>
                <c:ptCount val="7"/>
                <c:pt idx="0">
                  <c:v>0.12227</c:v>
                </c:pt>
                <c:pt idx="1">
                  <c:v>0.225214</c:v>
                </c:pt>
                <c:pt idx="2">
                  <c:v>0.42436800000000002</c:v>
                </c:pt>
                <c:pt idx="3">
                  <c:v>0.63153499999999996</c:v>
                </c:pt>
                <c:pt idx="4">
                  <c:v>1.4963979999999999</c:v>
                </c:pt>
                <c:pt idx="5">
                  <c:v>3.1702340000000002</c:v>
                </c:pt>
                <c:pt idx="6">
                  <c:v>4.7395189999999996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4C06-2847-B5AF-7B217FFF7B0A}"/>
            </c:ext>
          </c:extLst>
        </c:ser>
        <c:ser>
          <c:idx val="4"/>
          <c:order val="4"/>
          <c:tx>
            <c:strRef>
              <c:f>'cpudpu_output (6)'!$Z$32</c:f>
              <c:strCache>
                <c:ptCount val="1"/>
                <c:pt idx="0">
                  <c:v>CPU-DPU (broadcast)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dLbls>
            <c:dLbl>
              <c:idx val="6"/>
              <c:layout>
                <c:manualLayout>
                  <c:x val="-2.1659892069417642E-3"/>
                  <c:y val="-1.00793650793650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C06-2847-B5AF-7B217FFF7B0A}"/>
                </c:ext>
              </c:extLst>
            </c:dLbl>
            <c:numFmt formatCode="#,##0.00" sourceLinked="0"/>
            <c:spPr>
              <a:solidFill>
                <a:schemeClr val="bg1">
                  <a:alpha val="7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CH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eparator>, </c:separator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'cpudpu_output (6)'!$U$33:$U$39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16</c:v>
                </c:pt>
                <c:pt idx="5">
                  <c:v>32</c:v>
                </c:pt>
                <c:pt idx="6">
                  <c:v>64</c:v>
                </c:pt>
              </c:numCache>
            </c:numRef>
          </c:cat>
          <c:val>
            <c:numRef>
              <c:f>'cpudpu_output (6)'!$Z$33:$Z$39</c:f>
              <c:numCache>
                <c:formatCode>General</c:formatCode>
                <c:ptCount val="7"/>
                <c:pt idx="0">
                  <c:v>0.332812</c:v>
                </c:pt>
                <c:pt idx="1">
                  <c:v>0.66767799999999999</c:v>
                </c:pt>
                <c:pt idx="2">
                  <c:v>1.35345</c:v>
                </c:pt>
                <c:pt idx="3">
                  <c:v>2.5642670000000001</c:v>
                </c:pt>
                <c:pt idx="4">
                  <c:v>5.0996030000000001</c:v>
                </c:pt>
                <c:pt idx="5">
                  <c:v>10.14317</c:v>
                </c:pt>
                <c:pt idx="6">
                  <c:v>16.884644999999999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4C06-2847-B5AF-7B217FFF7B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98528383"/>
        <c:axId val="1598601583"/>
      </c:lineChart>
      <c:catAx>
        <c:axId val="159852838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#DPUs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598601583"/>
        <c:crossesAt val="1.0000000000000004E-5"/>
        <c:auto val="1"/>
        <c:lblAlgn val="ctr"/>
        <c:lblOffset val="100"/>
        <c:noMultiLvlLbl val="0"/>
      </c:catAx>
      <c:valAx>
        <c:axId val="1598601583"/>
        <c:scaling>
          <c:logBase val="2"/>
          <c:orientation val="minMax"/>
          <c:max val="28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Sustained CPU-DPU Bandwidth</a:t>
                </a:r>
              </a:p>
              <a:p>
                <a:pPr>
                  <a:defRPr sz="1400"/>
                </a:pPr>
                <a:r>
                  <a:rPr lang="en-US" sz="1400"/>
                  <a:t>(GB/s, log scale)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.0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598528383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20092248315787661"/>
          <c:y val="9.2460317460317466E-5"/>
          <c:w val="0.54512079195506546"/>
          <c:h val="0.18615238095238099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7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99305555555556"/>
          <c:y val="8.6959999999999996E-2"/>
          <c:w val="0.86444830246913584"/>
          <c:h val="0.57604772727272724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'2021-06-09'!$E$24</c:f>
              <c:strCache>
                <c:ptCount val="1"/>
                <c:pt idx="0">
                  <c:v>CPU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multiLvlStrRef>
              <c:f>'2021-06-09'!$A$25:$B$45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'2021-06-09'!$E$25:$E$45</c:f>
              <c:numCache>
                <c:formatCode>0.00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 formatCode="General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8" formatCode="0.0">
                  <c:v>1</c:v>
                </c:pt>
                <c:pt idx="19" formatCode="0.0">
                  <c:v>1</c:v>
                </c:pt>
                <c:pt idx="2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9A-BC4F-8AC6-005105DA6D2A}"/>
            </c:ext>
          </c:extLst>
        </c:ser>
        <c:ser>
          <c:idx val="1"/>
          <c:order val="1"/>
          <c:tx>
            <c:strRef>
              <c:f>'2021-06-09'!$D$24</c:f>
              <c:strCache>
                <c:ptCount val="1"/>
                <c:pt idx="0">
                  <c:v>GPU</c:v>
                </c:pt>
              </c:strCache>
            </c:strRef>
          </c:tx>
          <c:spPr>
            <a:pattFill prst="wdUpDiag">
              <a:fgClr>
                <a:schemeClr val="accent6">
                  <a:lumMod val="60000"/>
                  <a:lumOff val="40000"/>
                </a:schemeClr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solidFill>
                <a:schemeClr val="accent6"/>
              </a:solidFill>
            </a:ln>
            <a:effectLst/>
          </c:spPr>
          <c:invertIfNegative val="0"/>
          <c:cat>
            <c:multiLvlStrRef>
              <c:f>'2021-06-09'!$A$25:$B$45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'2021-06-09'!$D$25:$D$45</c:f>
              <c:numCache>
                <c:formatCode>0.00</c:formatCode>
                <c:ptCount val="21"/>
                <c:pt idx="0">
                  <c:v>23.54</c:v>
                </c:pt>
                <c:pt idx="1">
                  <c:v>93.55</c:v>
                </c:pt>
                <c:pt idx="2">
                  <c:v>120.25</c:v>
                </c:pt>
                <c:pt idx="3">
                  <c:v>0.06</c:v>
                </c:pt>
                <c:pt idx="4">
                  <c:v>13.74</c:v>
                </c:pt>
                <c:pt idx="5">
                  <c:v>13.74</c:v>
                </c:pt>
                <c:pt idx="6">
                  <c:v>6.56</c:v>
                </c:pt>
                <c:pt idx="7">
                  <c:v>6.73</c:v>
                </c:pt>
                <c:pt idx="8">
                  <c:v>6.73</c:v>
                </c:pt>
                <c:pt idx="9">
                  <c:v>9.75</c:v>
                </c:pt>
                <c:pt idx="11">
                  <c:v>156.18</c:v>
                </c:pt>
                <c:pt idx="12">
                  <c:v>6.23</c:v>
                </c:pt>
                <c:pt idx="13">
                  <c:v>243.97</c:v>
                </c:pt>
                <c:pt idx="14">
                  <c:v>0.36</c:v>
                </c:pt>
                <c:pt idx="15">
                  <c:v>79.239999999999995</c:v>
                </c:pt>
                <c:pt idx="16">
                  <c:v>15.82</c:v>
                </c:pt>
                <c:pt idx="18" formatCode="0.0">
                  <c:v>9.8605210255326767</c:v>
                </c:pt>
                <c:pt idx="19" formatCode="0.0">
                  <c:v>21.793010245270111</c:v>
                </c:pt>
                <c:pt idx="20">
                  <c:v>13.210080701562879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9A-BC4F-8AC6-005105DA6D2A}"/>
            </c:ext>
          </c:extLst>
        </c:ser>
        <c:ser>
          <c:idx val="0"/>
          <c:order val="2"/>
          <c:tx>
            <c:strRef>
              <c:f>'2021-06-09'!$C$24</c:f>
              <c:strCache>
                <c:ptCount val="1"/>
                <c:pt idx="0">
                  <c:v>640 DPUs</c:v>
                </c:pt>
              </c:strCache>
            </c:strRef>
          </c:tx>
          <c:spPr>
            <a:solidFill>
              <a:srgbClr val="FFFD78"/>
            </a:solidFill>
            <a:ln>
              <a:solidFill>
                <a:schemeClr val="accent4"/>
              </a:solidFill>
            </a:ln>
            <a:effectLst/>
          </c:spPr>
          <c:invertIfNegative val="0"/>
          <c:cat>
            <c:multiLvlStrRef>
              <c:f>'2021-06-09'!$A$25:$B$45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'2021-06-09'!$C$25:$C$45</c:f>
              <c:numCache>
                <c:formatCode>0.00</c:formatCode>
                <c:ptCount val="21"/>
                <c:pt idx="0">
                  <c:v>5.22</c:v>
                </c:pt>
                <c:pt idx="1">
                  <c:v>28.54</c:v>
                </c:pt>
                <c:pt idx="2">
                  <c:v>39.14</c:v>
                </c:pt>
                <c:pt idx="3">
                  <c:v>1.6306</c:v>
                </c:pt>
                <c:pt idx="4">
                  <c:v>16.350000000000001</c:v>
                </c:pt>
                <c:pt idx="5">
                  <c:v>4.13</c:v>
                </c:pt>
                <c:pt idx="6">
                  <c:v>1.28</c:v>
                </c:pt>
                <c:pt idx="7">
                  <c:v>1.79</c:v>
                </c:pt>
                <c:pt idx="8">
                  <c:v>2.4700000000000002</c:v>
                </c:pt>
                <c:pt idx="9">
                  <c:v>6.57</c:v>
                </c:pt>
                <c:pt idx="11">
                  <c:v>4.8550000000000004</c:v>
                </c:pt>
                <c:pt idx="12">
                  <c:v>0.06</c:v>
                </c:pt>
                <c:pt idx="13">
                  <c:v>3.5886</c:v>
                </c:pt>
                <c:pt idx="14" formatCode="0.0000">
                  <c:v>3.7000000000000002E-3</c:v>
                </c:pt>
                <c:pt idx="15">
                  <c:v>0.81679999999999997</c:v>
                </c:pt>
                <c:pt idx="16">
                  <c:v>3.6600000000000001E-2</c:v>
                </c:pt>
                <c:pt idx="18" formatCode="0.0">
                  <c:v>5.4674974142595438</c:v>
                </c:pt>
                <c:pt idx="19" formatCode="0.0">
                  <c:v>0.2207211817262667</c:v>
                </c:pt>
                <c:pt idx="20">
                  <c:v>1.6353742533980469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9A-BC4F-8AC6-005105DA6D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925439"/>
        <c:axId val="41607039"/>
      </c:barChart>
      <c:catAx>
        <c:axId val="4192543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1607039"/>
        <c:crossesAt val="1.0000000000000002E-2"/>
        <c:auto val="1"/>
        <c:lblAlgn val="ctr"/>
        <c:lblOffset val="100"/>
        <c:noMultiLvlLbl val="0"/>
      </c:catAx>
      <c:valAx>
        <c:axId val="41607039"/>
        <c:scaling>
          <c:logBase val="2"/>
          <c:orientation val="minMax"/>
          <c:max val="256"/>
          <c:min val="3.1250000000000007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Energy savings over CPU (log scale)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.0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1925439"/>
        <c:crosses val="autoZero"/>
        <c:crossBetween val="between"/>
        <c:majorUnit val="2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11217125"/>
          <c:y val="1.9815656565656564E-2"/>
          <c:w val="0.35107685185185183"/>
          <c:h val="6.8767171717171727E-2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CH"/>
    </a:p>
  </c:txPr>
  <c:externalData r:id="rId3">
    <c:autoUpdate val="0"/>
  </c:externalData>
  <c:userShapes r:id="rId4"/>
</c:chartSpace>
</file>

<file path=ppt/charts/chart7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99305555555556"/>
          <c:y val="8.6959999999999996E-2"/>
          <c:w val="0.86444830246913584"/>
          <c:h val="0.57604772727272724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'2021-06-09'!$E$24</c:f>
              <c:strCache>
                <c:ptCount val="1"/>
                <c:pt idx="0">
                  <c:v>CPU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multiLvlStrRef>
              <c:f>'2021-06-09'!$A$25:$B$45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'2021-06-09'!$E$25:$E$45</c:f>
              <c:numCache>
                <c:formatCode>0.00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 formatCode="General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8" formatCode="0.0">
                  <c:v>1</c:v>
                </c:pt>
                <c:pt idx="19" formatCode="0.0">
                  <c:v>1</c:v>
                </c:pt>
                <c:pt idx="2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9A-BC4F-8AC6-005105DA6D2A}"/>
            </c:ext>
          </c:extLst>
        </c:ser>
        <c:ser>
          <c:idx val="1"/>
          <c:order val="1"/>
          <c:tx>
            <c:strRef>
              <c:f>'2021-06-09'!$D$24</c:f>
              <c:strCache>
                <c:ptCount val="1"/>
                <c:pt idx="0">
                  <c:v>GPU</c:v>
                </c:pt>
              </c:strCache>
            </c:strRef>
          </c:tx>
          <c:spPr>
            <a:pattFill prst="wdUpDiag">
              <a:fgClr>
                <a:schemeClr val="accent6">
                  <a:lumMod val="60000"/>
                  <a:lumOff val="40000"/>
                </a:schemeClr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solidFill>
                <a:schemeClr val="accent6"/>
              </a:solidFill>
            </a:ln>
            <a:effectLst/>
          </c:spPr>
          <c:invertIfNegative val="0"/>
          <c:cat>
            <c:multiLvlStrRef>
              <c:f>'2021-06-09'!$A$25:$B$45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'2021-06-09'!$D$25:$D$45</c:f>
              <c:numCache>
                <c:formatCode>0.00</c:formatCode>
                <c:ptCount val="21"/>
                <c:pt idx="0">
                  <c:v>23.54</c:v>
                </c:pt>
                <c:pt idx="1">
                  <c:v>93.55</c:v>
                </c:pt>
                <c:pt idx="2">
                  <c:v>120.25</c:v>
                </c:pt>
                <c:pt idx="3">
                  <c:v>0.06</c:v>
                </c:pt>
                <c:pt idx="4">
                  <c:v>13.74</c:v>
                </c:pt>
                <c:pt idx="5">
                  <c:v>13.74</c:v>
                </c:pt>
                <c:pt idx="6">
                  <c:v>6.56</c:v>
                </c:pt>
                <c:pt idx="7">
                  <c:v>6.73</c:v>
                </c:pt>
                <c:pt idx="8">
                  <c:v>6.73</c:v>
                </c:pt>
                <c:pt idx="9">
                  <c:v>9.75</c:v>
                </c:pt>
                <c:pt idx="11">
                  <c:v>156.18</c:v>
                </c:pt>
                <c:pt idx="12">
                  <c:v>6.23</c:v>
                </c:pt>
                <c:pt idx="13">
                  <c:v>243.97</c:v>
                </c:pt>
                <c:pt idx="14">
                  <c:v>0.36</c:v>
                </c:pt>
                <c:pt idx="15">
                  <c:v>79.239999999999995</c:v>
                </c:pt>
                <c:pt idx="16">
                  <c:v>15.82</c:v>
                </c:pt>
                <c:pt idx="18" formatCode="0.0">
                  <c:v>9.8605210255326767</c:v>
                </c:pt>
                <c:pt idx="19" formatCode="0.0">
                  <c:v>21.793010245270111</c:v>
                </c:pt>
                <c:pt idx="20">
                  <c:v>13.210080701562879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9A-BC4F-8AC6-005105DA6D2A}"/>
            </c:ext>
          </c:extLst>
        </c:ser>
        <c:ser>
          <c:idx val="0"/>
          <c:order val="2"/>
          <c:tx>
            <c:strRef>
              <c:f>'2021-06-09'!$C$24</c:f>
              <c:strCache>
                <c:ptCount val="1"/>
                <c:pt idx="0">
                  <c:v>640 DPUs</c:v>
                </c:pt>
              </c:strCache>
            </c:strRef>
          </c:tx>
          <c:spPr>
            <a:solidFill>
              <a:srgbClr val="FFFD78"/>
            </a:solidFill>
            <a:ln>
              <a:solidFill>
                <a:schemeClr val="accent4"/>
              </a:solidFill>
            </a:ln>
            <a:effectLst/>
          </c:spPr>
          <c:invertIfNegative val="0"/>
          <c:cat>
            <c:multiLvlStrRef>
              <c:f>'2021-06-09'!$A$25:$B$45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'2021-06-09'!$C$25:$C$45</c:f>
              <c:numCache>
                <c:formatCode>0.00</c:formatCode>
                <c:ptCount val="21"/>
                <c:pt idx="0">
                  <c:v>5.22</c:v>
                </c:pt>
                <c:pt idx="1">
                  <c:v>28.54</c:v>
                </c:pt>
                <c:pt idx="2">
                  <c:v>39.14</c:v>
                </c:pt>
                <c:pt idx="3">
                  <c:v>1.6306</c:v>
                </c:pt>
                <c:pt idx="4">
                  <c:v>16.350000000000001</c:v>
                </c:pt>
                <c:pt idx="5">
                  <c:v>4.13</c:v>
                </c:pt>
                <c:pt idx="6">
                  <c:v>1.28</c:v>
                </c:pt>
                <c:pt idx="7">
                  <c:v>1.79</c:v>
                </c:pt>
                <c:pt idx="8">
                  <c:v>2.4700000000000002</c:v>
                </c:pt>
                <c:pt idx="9">
                  <c:v>6.57</c:v>
                </c:pt>
                <c:pt idx="11">
                  <c:v>4.8550000000000004</c:v>
                </c:pt>
                <c:pt idx="12">
                  <c:v>0.06</c:v>
                </c:pt>
                <c:pt idx="13">
                  <c:v>3.5886</c:v>
                </c:pt>
                <c:pt idx="14" formatCode="0.0000">
                  <c:v>3.7000000000000002E-3</c:v>
                </c:pt>
                <c:pt idx="15">
                  <c:v>0.81679999999999997</c:v>
                </c:pt>
                <c:pt idx="16">
                  <c:v>3.6600000000000001E-2</c:v>
                </c:pt>
                <c:pt idx="18" formatCode="0.0">
                  <c:v>5.4674974142595438</c:v>
                </c:pt>
                <c:pt idx="19" formatCode="0.0">
                  <c:v>0.2207211817262667</c:v>
                </c:pt>
                <c:pt idx="20">
                  <c:v>1.6353742533980469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9A-BC4F-8AC6-005105DA6D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925439"/>
        <c:axId val="41607039"/>
      </c:barChart>
      <c:catAx>
        <c:axId val="4192543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1607039"/>
        <c:crossesAt val="1.0000000000000002E-2"/>
        <c:auto val="1"/>
        <c:lblAlgn val="ctr"/>
        <c:lblOffset val="100"/>
        <c:noMultiLvlLbl val="0"/>
      </c:catAx>
      <c:valAx>
        <c:axId val="41607039"/>
        <c:scaling>
          <c:logBase val="2"/>
          <c:orientation val="minMax"/>
          <c:max val="256"/>
          <c:min val="3.1250000000000007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Energy savings over CPU (log scale)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.0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1925439"/>
        <c:crosses val="autoZero"/>
        <c:crossBetween val="between"/>
        <c:majorUnit val="2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11217125"/>
          <c:y val="1.9815656565656564E-2"/>
          <c:w val="0.35107685185185183"/>
          <c:h val="6.8767171717171727E-2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CH"/>
    </a:p>
  </c:txPr>
  <c:externalData r:id="rId3">
    <c:autoUpdate val="0"/>
  </c:externalData>
  <c:userShapes r:id="rId4"/>
</c:chartSpace>
</file>

<file path=ppt/charts/chart7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305042735042736"/>
          <c:y val="3.4725185185185185E-2"/>
          <c:w val="0.80509358974358969"/>
          <c:h val="0.68869192724792083"/>
        </c:manualLayout>
      </c:layout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15"/>
            <c:spPr>
              <a:solidFill>
                <a:schemeClr val="accent6">
                  <a:lumMod val="20000"/>
                  <a:lumOff val="8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dLbls>
            <c:dLbl>
              <c:idx val="0"/>
              <c:tx>
                <c:strRef>
                  <c:f>'/Users/el1goluj/Documents/ZURICH/PROJECTS/UPMEM/upmem-workloads/Microbenchmarks/AI/[ai_output.xlsx]ai_output (4)'!$J$2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{277A9690-5ABD-1946-85E5-36064FE8EDCF}</c15:txfldGUID>
                      <c15:f>'/Users/el1goluj/Documents/ZURICH/PROJECTS/UPMEM/upmem-workloads/Microbenchmarks/AI/[ai_output.xlsx]ai_output (4)'!$J$2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0-FF8B-5F4C-8BBF-ED4DE736661E}"/>
                </c:ext>
              </c:extLst>
            </c:dLbl>
            <c:dLbl>
              <c:idx val="1"/>
              <c:tx>
                <c:strRef>
                  <c:f>'/Users/el1goluj/Documents/ZURICH/PROJECTS/UPMEM/upmem-workloads/Microbenchmarks/AI/[ai_output.xlsx]ai_output (4)'!$J$3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{B0DAF2F6-E831-B740-8C74-EE0A6F05FF30}</c15:txfldGUID>
                      <c15:f>'/Users/el1goluj/Documents/ZURICH/PROJECTS/UPMEM/upmem-workloads/Microbenchmarks/AI/[ai_output.xlsx]ai_output (4)'!$J$3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1-FF8B-5F4C-8BBF-ED4DE736661E}"/>
                </c:ext>
              </c:extLst>
            </c:dLbl>
            <c:dLbl>
              <c:idx val="2"/>
              <c:tx>
                <c:strRef>
                  <c:f>'/Users/el1goluj/Documents/ZURICH/PROJECTS/UPMEM/upmem-workloads/Microbenchmarks/AI/[ai_output.xlsx]ai_output (4)'!$J$4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{40821F68-A077-5946-8DCE-4C3C78B4B66A}</c15:txfldGUID>
                      <c15:f>'/Users/el1goluj/Documents/ZURICH/PROJECTS/UPMEM/upmem-workloads/Microbenchmarks/AI/[ai_output.xlsx]ai_output (4)'!$J$4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2-FF8B-5F4C-8BBF-ED4DE736661E}"/>
                </c:ext>
              </c:extLst>
            </c:dLbl>
            <c:dLbl>
              <c:idx val="3"/>
              <c:tx>
                <c:strRef>
                  <c:f>'/Users/el1goluj/Documents/ZURICH/PROJECTS/UPMEM/upmem-workloads/Microbenchmarks/AI/[ai_output.xlsx]ai_output (4)'!$J$5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{7FA5FE34-749C-DC4D-BB3D-40E04EB52BB8}</c15:txfldGUID>
                      <c15:f>'/Users/el1goluj/Documents/ZURICH/PROJECTS/UPMEM/upmem-workloads/Microbenchmarks/AI/[ai_output.xlsx]ai_output (4)'!$J$5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3-FF8B-5F4C-8BBF-ED4DE736661E}"/>
                </c:ext>
              </c:extLst>
            </c:dLbl>
            <c:dLbl>
              <c:idx val="4"/>
              <c:tx>
                <c:strRef>
                  <c:f>'/Users/el1goluj/Documents/ZURICH/PROJECTS/UPMEM/upmem-workloads/Microbenchmarks/AI/[ai_output.xlsx]ai_output (4)'!$J$6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{BEF6A856-9959-A94B-884B-A6A85F7D2055}</c15:txfldGUID>
                      <c15:f>'/Users/el1goluj/Documents/ZURICH/PROJECTS/UPMEM/upmem-workloads/Microbenchmarks/AI/[ai_output.xlsx]ai_output (4)'!$J$6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4-FF8B-5F4C-8BBF-ED4DE736661E}"/>
                </c:ext>
              </c:extLst>
            </c:dLbl>
            <c:dLbl>
              <c:idx val="5"/>
              <c:tx>
                <c:strRef>
                  <c:f>'/Users/el1goluj/Documents/ZURICH/PROJECTS/UPMEM/upmem-workloads/Microbenchmarks/AI/[ai_output.xlsx]ai_output (4)'!$J$7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{3331D0E7-B1A8-4742-A237-80633A928D89}</c15:txfldGUID>
                      <c15:f>'/Users/el1goluj/Documents/ZURICH/PROJECTS/UPMEM/upmem-workloads/Microbenchmarks/AI/[ai_output.xlsx]ai_output (4)'!$J$7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5-FF8B-5F4C-8BBF-ED4DE736661E}"/>
                </c:ext>
              </c:extLst>
            </c:dLbl>
            <c:dLbl>
              <c:idx val="6"/>
              <c:tx>
                <c:strRef>
                  <c:f>'/Users/el1goluj/Documents/ZURICH/PROJECTS/UPMEM/upmem-workloads/Microbenchmarks/AI/[ai_output.xlsx]ai_output (4)'!$J$8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{6144440D-9B2A-7341-A1A1-E3C16CE0A5AF}</c15:txfldGUID>
                      <c15:f>'/Users/el1goluj/Documents/ZURICH/PROJECTS/UPMEM/upmem-workloads/Microbenchmarks/AI/[ai_output.xlsx]ai_output (4)'!$J$8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6-FF8B-5F4C-8BBF-ED4DE736661E}"/>
                </c:ext>
              </c:extLst>
            </c:dLbl>
            <c:dLbl>
              <c:idx val="7"/>
              <c:tx>
                <c:strRef>
                  <c:f>'/Users/el1goluj/Documents/ZURICH/PROJECTS/UPMEM/upmem-workloads/Microbenchmarks/AI/[ai_output.xlsx]ai_output (4)'!$J$9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{ED7BBE09-2819-F148-8F51-EB1F7A5BE17D}</c15:txfldGUID>
                      <c15:f>'/Users/el1goluj/Documents/ZURICH/PROJECTS/UPMEM/upmem-workloads/Microbenchmarks/AI/[ai_output.xlsx]ai_output (4)'!$J$9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7-FF8B-5F4C-8BBF-ED4DE736661E}"/>
                </c:ext>
              </c:extLst>
            </c:dLbl>
            <c:dLbl>
              <c:idx val="8"/>
              <c:tx>
                <c:strRef>
                  <c:f>'/Users/el1goluj/Documents/ZURICH/PROJECTS/UPMEM/upmem-workloads/Microbenchmarks/AI/[ai_output.xlsx]ai_output (4)'!$J$10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{1CE46250-BABD-FC44-82BA-1F74F224B846}</c15:txfldGUID>
                      <c15:f>'/Users/el1goluj/Documents/ZURICH/PROJECTS/UPMEM/upmem-workloads/Microbenchmarks/AI/[ai_output.xlsx]ai_output (4)'!$J$10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8-FF8B-5F4C-8BBF-ED4DE736661E}"/>
                </c:ext>
              </c:extLst>
            </c:dLbl>
            <c:dLbl>
              <c:idx val="9"/>
              <c:tx>
                <c:strRef>
                  <c:f>'/Users/el1goluj/Documents/ZURICH/PROJECTS/UPMEM/upmem-workloads/Microbenchmarks/AI/[ai_output.xlsx]ai_output (4)'!$J$11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{0E743506-6A50-5B4E-AA6A-36E458ACB37E}</c15:txfldGUID>
                      <c15:f>'/Users/el1goluj/Documents/ZURICH/PROJECTS/UPMEM/upmem-workloads/Microbenchmarks/AI/[ai_output.xlsx]ai_output (4)'!$J$11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9-FF8B-5F4C-8BBF-ED4DE736661E}"/>
                </c:ext>
              </c:extLst>
            </c:dLbl>
            <c:dLbl>
              <c:idx val="10"/>
              <c:tx>
                <c:strRef>
                  <c:f>'/Users/el1goluj/Documents/ZURICH/PROJECTS/UPMEM/upmem-workloads/Microbenchmarks/AI/[ai_output.xlsx]ai_output (4)'!$J$12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{21B8206C-8F99-D54F-9C53-81D0B2AE20F8}</c15:txfldGUID>
                      <c15:f>'/Users/el1goluj/Documents/ZURICH/PROJECTS/UPMEM/upmem-workloads/Microbenchmarks/AI/[ai_output.xlsx]ai_output (4)'!$J$12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A-FF8B-5F4C-8BBF-ED4DE736661E}"/>
                </c:ext>
              </c:extLst>
            </c:dLbl>
            <c:dLbl>
              <c:idx val="11"/>
              <c:tx>
                <c:strRef>
                  <c:f>'/Users/el1goluj/Documents/ZURICH/PROJECTS/UPMEM/upmem-workloads/Microbenchmarks/AI/[ai_output.xlsx]ai_output (4)'!$J$13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{E0624164-6718-8541-A927-8B86812823DD}</c15:txfldGUID>
                      <c15:f>'/Users/el1goluj/Documents/ZURICH/PROJECTS/UPMEM/upmem-workloads/Microbenchmarks/AI/[ai_output.xlsx]ai_output (4)'!$J$13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B-FF8B-5F4C-8BBF-ED4DE736661E}"/>
                </c:ext>
              </c:extLst>
            </c:dLbl>
            <c:dLbl>
              <c:idx val="12"/>
              <c:tx>
                <c:strRef>
                  <c:f>'/Users/el1goluj/Documents/ZURICH/PROJECTS/UPMEM/upmem-workloads/Microbenchmarks/AI/[ai_output.xlsx]ai_output (4)'!$J$14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{38A2F10C-C43C-6346-B1D4-6C4CC8360196}</c15:txfldGUID>
                      <c15:f>'/Users/el1goluj/Documents/ZURICH/PROJECTS/UPMEM/upmem-workloads/Microbenchmarks/AI/[ai_output.xlsx]ai_output (4)'!$J$14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C-FF8B-5F4C-8BBF-ED4DE736661E}"/>
                </c:ext>
              </c:extLst>
            </c:dLbl>
            <c:dLbl>
              <c:idx val="13"/>
              <c:tx>
                <c:strRef>
                  <c:f>'/Users/el1goluj/Documents/ZURICH/PROJECTS/UPMEM/upmem-workloads/Microbenchmarks/AI/[ai_output.xlsx]ai_output (4)'!$J$15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{BDC52CAF-4B5C-D347-9500-778DAD90A5E5}</c15:txfldGUID>
                      <c15:f>'/Users/el1goluj/Documents/ZURICH/PROJECTS/UPMEM/upmem-workloads/Microbenchmarks/AI/[ai_output.xlsx]ai_output (4)'!$J$15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D-FF8B-5F4C-8BBF-ED4DE736661E}"/>
                </c:ext>
              </c:extLst>
            </c:dLbl>
            <c:dLbl>
              <c:idx val="14"/>
              <c:tx>
                <c:strRef>
                  <c:f>'/Users/el1goluj/Documents/ZURICH/PROJECTS/UPMEM/upmem-workloads/Microbenchmarks/AI/[ai_output.xlsx]ai_output (4)'!$J$16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{95EC84BC-85E2-BD44-A62C-A9EC868C3948}</c15:txfldGUID>
                      <c15:f>'/Users/el1goluj/Documents/ZURICH/PROJECTS/UPMEM/upmem-workloads/Microbenchmarks/AI/[ai_output.xlsx]ai_output (4)'!$J$16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E-FF8B-5F4C-8BBF-ED4DE736661E}"/>
                </c:ext>
              </c:extLst>
            </c:dLbl>
            <c:dLbl>
              <c:idx val="15"/>
              <c:tx>
                <c:strRef>
                  <c:f>'/Users/el1goluj/Documents/ZURICH/PROJECTS/UPMEM/upmem-workloads/Microbenchmarks/AI/[ai_output.xlsx]ai_output (4)'!$J$17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{05BC956E-4D16-7146-A440-8149EC03B57A}</c15:txfldGUID>
                      <c15:f>'/Users/el1goluj/Documents/ZURICH/PROJECTS/UPMEM/upmem-workloads/Microbenchmarks/AI/[ai_output.xlsx]ai_output (4)'!$J$17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0F-FF8B-5F4C-8BBF-ED4DE736661E}"/>
                </c:ext>
              </c:extLst>
            </c:dLbl>
            <c:dLbl>
              <c:idx val="16"/>
              <c:tx>
                <c:strRef>
                  <c:f>'/Users/el1goluj/Documents/ZURICH/PROJECTS/UPMEM/upmem-workloads/Microbenchmarks/AI/[ai_output.xlsx]ai_output (4)'!$J$18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{2806239A-D552-644A-9EC1-4009561C39DF}</c15:txfldGUID>
                      <c15:f>'/Users/el1goluj/Documents/ZURICH/PROJECTS/UPMEM/upmem-workloads/Microbenchmarks/AI/[ai_output.xlsx]ai_output (4)'!$J$18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0-FF8B-5F4C-8BBF-ED4DE736661E}"/>
                </c:ext>
              </c:extLst>
            </c:dLbl>
            <c:dLbl>
              <c:idx val="17"/>
              <c:tx>
                <c:strRef>
                  <c:f>'/Users/el1goluj/Documents/ZURICH/PROJECTS/UPMEM/upmem-workloads/Microbenchmarks/AI/[ai_output.xlsx]ai_output (4)'!$J$19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{58D9F7B7-6FFC-D84C-ABEA-6CA084B33B6B}</c15:txfldGUID>
                      <c15:f>'/Users/el1goluj/Documents/ZURICH/PROJECTS/UPMEM/upmem-workloads/Microbenchmarks/AI/[ai_output.xlsx]ai_output (4)'!$J$19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1-FF8B-5F4C-8BBF-ED4DE736661E}"/>
                </c:ext>
              </c:extLst>
            </c:dLbl>
            <c:dLbl>
              <c:idx val="18"/>
              <c:tx>
                <c:strRef>
                  <c:f>'/Users/el1goluj/Documents/ZURICH/PROJECTS/UPMEM/upmem-workloads/Microbenchmarks/AI/[ai_output.xlsx]ai_output (4)'!$J$20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{2B3327CC-0506-B04A-B147-0243F321E803}</c15:txfldGUID>
                      <c15:f>'/Users/el1goluj/Documents/ZURICH/PROJECTS/UPMEM/upmem-workloads/Microbenchmarks/AI/[ai_output.xlsx]ai_output (4)'!$J$20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2-FF8B-5F4C-8BBF-ED4DE736661E}"/>
                </c:ext>
              </c:extLst>
            </c:dLbl>
            <c:dLbl>
              <c:idx val="19"/>
              <c:tx>
                <c:strRef>
                  <c:f>'/Users/el1goluj/Documents/ZURICH/PROJECTS/UPMEM/upmem-workloads/Microbenchmarks/AI/[ai_output.xlsx]ai_output (4)'!$J$21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{6AEFE0C5-58BD-FA47-A68F-873444F872D9}</c15:txfldGUID>
                      <c15:f>'/Users/el1goluj/Documents/ZURICH/PROJECTS/UPMEM/upmem-workloads/Microbenchmarks/AI/[ai_output.xlsx]ai_output (4)'!$J$21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3-FF8B-5F4C-8BBF-ED4DE736661E}"/>
                </c:ext>
              </c:extLst>
            </c:dLbl>
            <c:dLbl>
              <c:idx val="20"/>
              <c:tx>
                <c:strRef>
                  <c:f>'/Users/el1goluj/Documents/ZURICH/PROJECTS/UPMEM/upmem-workloads/Microbenchmarks/AI/[ai_output.xlsx]ai_output (4)'!$J$22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{0CC703B4-1838-C34C-A06A-85C671B306E5}</c15:txfldGUID>
                      <c15:f>'/Users/el1goluj/Documents/ZURICH/PROJECTS/UPMEM/upmem-workloads/Microbenchmarks/AI/[ai_output.xlsx]ai_output (4)'!$J$22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4-FF8B-5F4C-8BBF-ED4DE736661E}"/>
                </c:ext>
              </c:extLst>
            </c:dLbl>
            <c:dLbl>
              <c:idx val="21"/>
              <c:tx>
                <c:strRef>
                  <c:f>'/Users/el1goluj/Documents/ZURICH/PROJECTS/UPMEM/upmem-workloads/Microbenchmarks/AI/[ai_output.xlsx]ai_output (4)'!$J$23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{66A62D40-A67C-DC43-A795-4257035D1EFF}</c15:txfldGUID>
                      <c15:f>'/Users/el1goluj/Documents/ZURICH/PROJECTS/UPMEM/upmem-workloads/Microbenchmarks/AI/[ai_output.xlsx]ai_output (4)'!$J$23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5-FF8B-5F4C-8BBF-ED4DE736661E}"/>
                </c:ext>
              </c:extLst>
            </c:dLbl>
            <c:dLbl>
              <c:idx val="22"/>
              <c:tx>
                <c:strRef>
                  <c:f>'/Users/el1goluj/Documents/ZURICH/PROJECTS/UPMEM/upmem-workloads/Microbenchmarks/AI/[ai_output.xlsx]ai_output (4)'!$J$24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{EFC56465-13EB-F545-9BB3-59A92BBA0385}</c15:txfldGUID>
                      <c15:f>'/Users/el1goluj/Documents/ZURICH/PROJECTS/UPMEM/upmem-workloads/Microbenchmarks/AI/[ai_output.xlsx]ai_output (4)'!$J$24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6-FF8B-5F4C-8BBF-ED4DE736661E}"/>
                </c:ext>
              </c:extLst>
            </c:dLbl>
            <c:dLbl>
              <c:idx val="23"/>
              <c:tx>
                <c:strRef>
                  <c:f>'/Users/el1goluj/Documents/ZURICH/PROJECTS/UPMEM/upmem-workloads/Microbenchmarks/AI/[ai_output.xlsx]ai_output (4)'!$J$25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{42F36406-D5A1-8141-BBAD-ABBE0654B920}</c15:txfldGUID>
                      <c15:f>'/Users/el1goluj/Documents/ZURICH/PROJECTS/UPMEM/upmem-workloads/Microbenchmarks/AI/[ai_output.xlsx]ai_output (4)'!$J$25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7-FF8B-5F4C-8BBF-ED4DE736661E}"/>
                </c:ext>
              </c:extLst>
            </c:dLbl>
            <c:dLbl>
              <c:idx val="24"/>
              <c:tx>
                <c:strRef>
                  <c:f>'/Users/el1goluj/Documents/ZURICH/PROJECTS/UPMEM/upmem-workloads/Microbenchmarks/AI/[ai_output.xlsx]ai_output (4)'!$J$26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{9E15B8F7-74F1-0345-A951-8FCD990233F8}</c15:txfldGUID>
                      <c15:f>'/Users/el1goluj/Documents/ZURICH/PROJECTS/UPMEM/upmem-workloads/Microbenchmarks/AI/[ai_output.xlsx]ai_output (4)'!$J$26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8-FF8B-5F4C-8BBF-ED4DE736661E}"/>
                </c:ext>
              </c:extLst>
            </c:dLbl>
            <c:dLbl>
              <c:idx val="25"/>
              <c:tx>
                <c:strRef>
                  <c:f>'/Users/el1goluj/Documents/ZURICH/PROJECTS/UPMEM/upmem-workloads/Microbenchmarks/AI/[ai_output.xlsx]ai_output (4)'!$J$27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{DF11B325-CCB1-AC43-B3F1-7F3657F4A84E}</c15:txfldGUID>
                      <c15:f>'/Users/el1goluj/Documents/ZURICH/PROJECTS/UPMEM/upmem-workloads/Microbenchmarks/AI/[ai_output.xlsx]ai_output (4)'!$J$27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9-FF8B-5F4C-8BBF-ED4DE736661E}"/>
                </c:ext>
              </c:extLst>
            </c:dLbl>
            <c:dLbl>
              <c:idx val="26"/>
              <c:tx>
                <c:strRef>
                  <c:f>'/Users/el1goluj/Documents/ZURICH/PROJECTS/UPMEM/upmem-workloads/Microbenchmarks/AI/[ai_output.xlsx]ai_output (4)'!$J$28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{9E91F99C-15D9-044D-8E0B-E26272F684DF}</c15:txfldGUID>
                      <c15:f>'/Users/el1goluj/Documents/ZURICH/PROJECTS/UPMEM/upmem-workloads/Microbenchmarks/AI/[ai_output.xlsx]ai_output (4)'!$J$28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A-FF8B-5F4C-8BBF-ED4DE736661E}"/>
                </c:ext>
              </c:extLst>
            </c:dLbl>
            <c:dLbl>
              <c:idx val="27"/>
              <c:tx>
                <c:strRef>
                  <c:f>'/Users/el1goluj/Documents/ZURICH/PROJECTS/UPMEM/upmem-workloads/Microbenchmarks/AI/[ai_output.xlsx]ai_output (4)'!$J$29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{E6585E05-4132-AB46-8256-72788AFC79C7}</c15:txfldGUID>
                      <c15:f>'/Users/el1goluj/Documents/ZURICH/PROJECTS/UPMEM/upmem-workloads/Microbenchmarks/AI/[ai_output.xlsx]ai_output (4)'!$J$29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B-FF8B-5F4C-8BBF-ED4DE736661E}"/>
                </c:ext>
              </c:extLst>
            </c:dLbl>
            <c:dLbl>
              <c:idx val="28"/>
              <c:tx>
                <c:strRef>
                  <c:f>'/Users/el1goluj/Documents/ZURICH/PROJECTS/UPMEM/upmem-workloads/Microbenchmarks/AI/[ai_output.xlsx]ai_output (4)'!$J$30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{BEBDE6EB-9E69-F74C-876D-1E52BA53FE58}</c15:txfldGUID>
                      <c15:f>'/Users/el1goluj/Documents/ZURICH/PROJECTS/UPMEM/upmem-workloads/Microbenchmarks/AI/[ai_output.xlsx]ai_output (4)'!$J$30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C-FF8B-5F4C-8BBF-ED4DE736661E}"/>
                </c:ext>
              </c:extLst>
            </c:dLbl>
            <c:dLbl>
              <c:idx val="29"/>
              <c:tx>
                <c:strRef>
                  <c:f>'/Users/el1goluj/Documents/ZURICH/PROJECTS/UPMEM/upmem-workloads/Microbenchmarks/AI/[ai_output.xlsx]ai_output (4)'!$J$31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{88E17E57-3D0A-034C-8379-30666D49D861}</c15:txfldGUID>
                      <c15:f>'/Users/el1goluj/Documents/ZURICH/PROJECTS/UPMEM/upmem-workloads/Microbenchmarks/AI/[ai_output.xlsx]ai_output (4)'!$J$31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D-FF8B-5F4C-8BBF-ED4DE736661E}"/>
                </c:ext>
              </c:extLst>
            </c:dLbl>
            <c:dLbl>
              <c:idx val="30"/>
              <c:tx>
                <c:strRef>
                  <c:f>'/Users/el1goluj/Documents/ZURICH/PROJECTS/UPMEM/upmem-workloads/Microbenchmarks/AI/[ai_output.xlsx]ai_output (4)'!$J$32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{FBE65FCE-A319-4F4F-8FFF-1B2396F0E713}</c15:txfldGUID>
                      <c15:f>'/Users/el1goluj/Documents/ZURICH/PROJECTS/UPMEM/upmem-workloads/Microbenchmarks/AI/[ai_output.xlsx]ai_output (4)'!$J$32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E-FF8B-5F4C-8BBF-ED4DE736661E}"/>
                </c:ext>
              </c:extLst>
            </c:dLbl>
            <c:dLbl>
              <c:idx val="31"/>
              <c:tx>
                <c:strRef>
                  <c:f>'/Users/el1goluj/Documents/ZURICH/PROJECTS/UPMEM/upmem-workloads/Microbenchmarks/AI/[ai_output.xlsx]ai_output (4)'!$J$33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{9E0C98B2-157D-254E-B094-7BF353C31D9D}</c15:txfldGUID>
                      <c15:f>'/Users/el1goluj/Documents/ZURICH/PROJECTS/UPMEM/upmem-workloads/Microbenchmarks/AI/[ai_output.xlsx]ai_output (4)'!$J$33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F-FF8B-5F4C-8BBF-ED4DE736661E}"/>
                </c:ext>
              </c:extLst>
            </c:dLbl>
            <c:dLbl>
              <c:idx val="32"/>
              <c:tx>
                <c:strRef>
                  <c:f>'/Users/el1goluj/Documents/ZURICH/PROJECTS/UPMEM/upmem-workloads/Microbenchmarks/AI/[ai_output.xlsx]ai_output (4)'!$J$34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{82221692-9ADE-B64B-B762-89FD5CF2DA59}</c15:txfldGUID>
                      <c15:f>'/Users/el1goluj/Documents/ZURICH/PROJECTS/UPMEM/upmem-workloads/Microbenchmarks/AI/[ai_output.xlsx]ai_output (4)'!$J$34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0-FF8B-5F4C-8BBF-ED4DE736661E}"/>
                </c:ext>
              </c:extLst>
            </c:dLbl>
            <c:dLbl>
              <c:idx val="33"/>
              <c:tx>
                <c:strRef>
                  <c:f>'/Users/el1goluj/Documents/ZURICH/PROJECTS/UPMEM/upmem-workloads/Microbenchmarks/AI/[ai_output.xlsx]ai_output (4)'!$J$35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{B5391FF1-FAF3-0D48-93E0-5B560979C063}</c15:txfldGUID>
                      <c15:f>'/Users/el1goluj/Documents/ZURICH/PROJECTS/UPMEM/upmem-workloads/Microbenchmarks/AI/[ai_output.xlsx]ai_output (4)'!$J$35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1-FF8B-5F4C-8BBF-ED4DE736661E}"/>
                </c:ext>
              </c:extLst>
            </c:dLbl>
            <c:dLbl>
              <c:idx val="34"/>
              <c:tx>
                <c:strRef>
                  <c:f>'/Users/el1goluj/Documents/ZURICH/PROJECTS/UPMEM/upmem-workloads/Microbenchmarks/AI/[ai_output.xlsx]ai_output (4)'!$J$36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{BECA4FE4-D664-E948-B850-C3878FD3F4B4}</c15:txfldGUID>
                      <c15:f>'/Users/el1goluj/Documents/ZURICH/PROJECTS/UPMEM/upmem-workloads/Microbenchmarks/AI/[ai_output.xlsx]ai_output (4)'!$J$36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2-FF8B-5F4C-8BBF-ED4DE736661E}"/>
                </c:ext>
              </c:extLst>
            </c:dLbl>
            <c:dLbl>
              <c:idx val="35"/>
              <c:tx>
                <c:strRef>
                  <c:f>'/Users/el1goluj/Documents/ZURICH/PROJECTS/UPMEM/upmem-workloads/Microbenchmarks/AI/[ai_output.xlsx]ai_output (4)'!$J$37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{B3C3EB4B-FEDC-E249-807E-9B9207A684E5}</c15:txfldGUID>
                      <c15:f>'/Users/el1goluj/Documents/ZURICH/PROJECTS/UPMEM/upmem-workloads/Microbenchmarks/AI/[ai_output.xlsx]ai_output (4)'!$J$37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3-FF8B-5F4C-8BBF-ED4DE736661E}"/>
                </c:ext>
              </c:extLst>
            </c:dLbl>
            <c:dLbl>
              <c:idx val="36"/>
              <c:tx>
                <c:strRef>
                  <c:f>'/Users/el1goluj/Documents/ZURICH/PROJECTS/UPMEM/upmem-workloads/Microbenchmarks/AI/[ai_output.xlsx]ai_output (4)'!$J$38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{B1DFD64F-B0AC-EB48-9302-88C60B09C0FA}</c15:txfldGUID>
                      <c15:f>'/Users/el1goluj/Documents/ZURICH/PROJECTS/UPMEM/upmem-workloads/Microbenchmarks/AI/[ai_output.xlsx]ai_output (4)'!$J$38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4-FF8B-5F4C-8BBF-ED4DE736661E}"/>
                </c:ext>
              </c:extLst>
            </c:dLbl>
            <c:dLbl>
              <c:idx val="37"/>
              <c:tx>
                <c:strRef>
                  <c:f>'/Users/el1goluj/Documents/ZURICH/PROJECTS/UPMEM/upmem-workloads/Microbenchmarks/AI/[ai_output.xlsx]ai_output (4)'!$J$39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{8EEAE3B5-C3DA-3345-9DD8-F1409906C51C}</c15:txfldGUID>
                      <c15:f>'/Users/el1goluj/Documents/ZURICH/PROJECTS/UPMEM/upmem-workloads/Microbenchmarks/AI/[ai_output.xlsx]ai_output (4)'!$J$39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5-FF8B-5F4C-8BBF-ED4DE736661E}"/>
                </c:ext>
              </c:extLst>
            </c:dLbl>
            <c:dLbl>
              <c:idx val="38"/>
              <c:tx>
                <c:strRef>
                  <c:f>'/Users/el1goluj/Documents/ZURICH/PROJECTS/UPMEM/upmem-workloads/Microbenchmarks/AI/[ai_output.xlsx]ai_output (4)'!$J$40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{543C47F5-4848-214D-9ED5-88C8B0751D64}</c15:txfldGUID>
                      <c15:f>'/Users/el1goluj/Documents/ZURICH/PROJECTS/UPMEM/upmem-workloads/Microbenchmarks/AI/[ai_output.xlsx]ai_output (4)'!$J$40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6-FF8B-5F4C-8BBF-ED4DE736661E}"/>
                </c:ext>
              </c:extLst>
            </c:dLbl>
            <c:dLbl>
              <c:idx val="39"/>
              <c:tx>
                <c:strRef>
                  <c:f>'/Users/el1goluj/Documents/ZURICH/PROJECTS/UPMEM/upmem-workloads/Microbenchmarks/AI/[ai_output.xlsx]ai_output (4)'!$J$41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{D3670D4D-0AD1-5B46-B203-49D279689EE9}</c15:txfldGUID>
                      <c15:f>'/Users/el1goluj/Documents/ZURICH/PROJECTS/UPMEM/upmem-workloads/Microbenchmarks/AI/[ai_output.xlsx]ai_output (4)'!$J$41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7-FF8B-5F4C-8BBF-ED4DE736661E}"/>
                </c:ext>
              </c:extLst>
            </c:dLbl>
            <c:dLbl>
              <c:idx val="40"/>
              <c:tx>
                <c:strRef>
                  <c:f>'/Users/el1goluj/Documents/ZURICH/PROJECTS/UPMEM/upmem-workloads/Microbenchmarks/AI/[ai_output.xlsx]ai_output (4)'!$J$42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{9945F90B-A2EE-E346-BDCC-5A627BC6762C}</c15:txfldGUID>
                      <c15:f>'/Users/el1goluj/Documents/ZURICH/PROJECTS/UPMEM/upmem-workloads/Microbenchmarks/AI/[ai_output.xlsx]ai_output (4)'!$J$42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8-FF8B-5F4C-8BBF-ED4DE736661E}"/>
                </c:ext>
              </c:extLst>
            </c:dLbl>
            <c:dLbl>
              <c:idx val="41"/>
              <c:tx>
                <c:strRef>
                  <c:f>'/Users/el1goluj/Documents/ZURICH/PROJECTS/UPMEM/upmem-workloads/Microbenchmarks/AI/[ai_output.xlsx]ai_output (4)'!$J$43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{24A6DFCB-0C76-1D48-AB97-77E5389CBB2F}</c15:txfldGUID>
                      <c15:f>'/Users/el1goluj/Documents/ZURICH/PROJECTS/UPMEM/upmem-workloads/Microbenchmarks/AI/[ai_output.xlsx]ai_output (4)'!$J$43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9-FF8B-5F4C-8BBF-ED4DE736661E}"/>
                </c:ext>
              </c:extLst>
            </c:dLbl>
            <c:dLbl>
              <c:idx val="42"/>
              <c:tx>
                <c:strRef>
                  <c:f>'/Users/el1goluj/Documents/ZURICH/PROJECTS/UPMEM/upmem-workloads/Microbenchmarks/AI/[ai_output.xlsx]ai_output (4)'!$J$44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{E27B8994-FB99-8D4B-BB78-9B325C63B309}</c15:txfldGUID>
                      <c15:f>'/Users/el1goluj/Documents/ZURICH/PROJECTS/UPMEM/upmem-workloads/Microbenchmarks/AI/[ai_output.xlsx]ai_output (4)'!$J$44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A-FF8B-5F4C-8BBF-ED4DE736661E}"/>
                </c:ext>
              </c:extLst>
            </c:dLbl>
            <c:dLbl>
              <c:idx val="43"/>
              <c:tx>
                <c:strRef>
                  <c:f>'/Users/el1goluj/Documents/ZURICH/PROJECTS/UPMEM/upmem-workloads/Microbenchmarks/AI/[ai_output.xlsx]ai_output (4)'!$J$45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{12BA0DED-6F5B-E844-A88C-626018C0C581}</c15:txfldGUID>
                      <c15:f>'/Users/el1goluj/Documents/ZURICH/PROJECTS/UPMEM/upmem-workloads/Microbenchmarks/AI/[ai_output.xlsx]ai_output (4)'!$J$45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B-FF8B-5F4C-8BBF-ED4DE736661E}"/>
                </c:ext>
              </c:extLst>
            </c:dLbl>
            <c:dLbl>
              <c:idx val="44"/>
              <c:tx>
                <c:strRef>
                  <c:f>'/Users/el1goluj/Documents/ZURICH/PROJECTS/UPMEM/upmem-workloads/Microbenchmarks/AI/[ai_output.xlsx]ai_output (4)'!$J$46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{1A43DAA4-82E6-F043-8374-EFF7D4958C6C}</c15:txfldGUID>
                      <c15:f>'/Users/el1goluj/Documents/ZURICH/PROJECTS/UPMEM/upmem-workloads/Microbenchmarks/AI/[ai_output.xlsx]ai_output (4)'!$J$46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C-FF8B-5F4C-8BBF-ED4DE736661E}"/>
                </c:ext>
              </c:extLst>
            </c:dLbl>
            <c:dLbl>
              <c:idx val="45"/>
              <c:tx>
                <c:strRef>
                  <c:f>'/Users/el1goluj/Documents/ZURICH/PROJECTS/UPMEM/upmem-workloads/Microbenchmarks/AI/[ai_output.xlsx]ai_output (4)'!$J$47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{3F2CFC63-A2E0-9643-AB50-4BA2395BF54C}</c15:txfldGUID>
                      <c15:f>'/Users/el1goluj/Documents/ZURICH/PROJECTS/UPMEM/upmem-workloads/Microbenchmarks/AI/[ai_output.xlsx]ai_output (4)'!$J$47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D-FF8B-5F4C-8BBF-ED4DE736661E}"/>
                </c:ext>
              </c:extLst>
            </c:dLbl>
            <c:dLbl>
              <c:idx val="46"/>
              <c:tx>
                <c:strRef>
                  <c:f>'/Users/el1goluj/Documents/ZURICH/PROJECTS/UPMEM/upmem-workloads/Microbenchmarks/AI/[ai_output.xlsx]ai_output (4)'!$J$48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{ADD19248-1E1D-4D4B-815D-5412AFE70462}</c15:txfldGUID>
                      <c15:f>'/Users/el1goluj/Documents/ZURICH/PROJECTS/UPMEM/upmem-workloads/Microbenchmarks/AI/[ai_output.xlsx]ai_output (4)'!$J$48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E-FF8B-5F4C-8BBF-ED4DE736661E}"/>
                </c:ext>
              </c:extLst>
            </c:dLbl>
            <c:dLbl>
              <c:idx val="47"/>
              <c:tx>
                <c:strRef>
                  <c:f>'/Users/el1goluj/Documents/ZURICH/PROJECTS/UPMEM/upmem-workloads/Microbenchmarks/AI/[ai_output.xlsx]ai_output (4)'!$J$49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{956072A9-DB73-AA4F-B7EF-A118D494ABFB}</c15:txfldGUID>
                      <c15:f>'/Users/el1goluj/Documents/ZURICH/PROJECTS/UPMEM/upmem-workloads/Microbenchmarks/AI/[ai_output.xlsx]ai_output (4)'!$J$49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2F-FF8B-5F4C-8BBF-ED4DE736661E}"/>
                </c:ext>
              </c:extLst>
            </c:dLbl>
            <c:dLbl>
              <c:idx val="48"/>
              <c:tx>
                <c:strRef>
                  <c:f>'/Users/el1goluj/Documents/ZURICH/PROJECTS/UPMEM/upmem-workloads/Microbenchmarks/AI/[ai_output.xlsx]ai_output (4)'!$J$50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{1F9E4D4F-63D5-1849-AA0C-6FD3FA032DFB}</c15:txfldGUID>
                      <c15:f>'/Users/el1goluj/Documents/ZURICH/PROJECTS/UPMEM/upmem-workloads/Microbenchmarks/AI/[ai_output.xlsx]ai_output (4)'!$J$50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0-FF8B-5F4C-8BBF-ED4DE736661E}"/>
                </c:ext>
              </c:extLst>
            </c:dLbl>
            <c:dLbl>
              <c:idx val="49"/>
              <c:tx>
                <c:strRef>
                  <c:f>'/Users/el1goluj/Documents/ZURICH/PROJECTS/UPMEM/upmem-workloads/Microbenchmarks/AI/[ai_output.xlsx]ai_output (4)'!$J$51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{5A70C587-BE41-9E4C-BCE8-7F278CB50DC4}</c15:txfldGUID>
                      <c15:f>'/Users/el1goluj/Documents/ZURICH/PROJECTS/UPMEM/upmem-workloads/Microbenchmarks/AI/[ai_output.xlsx]ai_output (4)'!$J$51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1-FF8B-5F4C-8BBF-ED4DE736661E}"/>
                </c:ext>
              </c:extLst>
            </c:dLbl>
            <c:dLbl>
              <c:idx val="50"/>
              <c:tx>
                <c:strRef>
                  <c:f>'/Users/el1goluj/Documents/ZURICH/PROJECTS/UPMEM/upmem-workloads/Microbenchmarks/AI/[ai_output.xlsx]ai_output (4)'!$J$52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{6006DBA9-BC12-C743-BB2C-20654D1C29F6}</c15:txfldGUID>
                      <c15:f>'/Users/el1goluj/Documents/ZURICH/PROJECTS/UPMEM/upmem-workloads/Microbenchmarks/AI/[ai_output.xlsx]ai_output (4)'!$J$52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2-FF8B-5F4C-8BBF-ED4DE736661E}"/>
                </c:ext>
              </c:extLst>
            </c:dLbl>
            <c:dLbl>
              <c:idx val="51"/>
              <c:tx>
                <c:strRef>
                  <c:f>'/Users/el1goluj/Documents/ZURICH/PROJECTS/UPMEM/upmem-workloads/Microbenchmarks/AI/[ai_output.xlsx]ai_output (4)'!$J$53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{CF7DBBB6-29A4-B449-A5F2-4ECB9BA87B60}</c15:txfldGUID>
                      <c15:f>'/Users/el1goluj/Documents/ZURICH/PROJECTS/UPMEM/upmem-workloads/Microbenchmarks/AI/[ai_output.xlsx]ai_output (4)'!$J$53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3-FF8B-5F4C-8BBF-ED4DE736661E}"/>
                </c:ext>
              </c:extLst>
            </c:dLbl>
            <c:dLbl>
              <c:idx val="52"/>
              <c:tx>
                <c:strRef>
                  <c:f>'/Users/el1goluj/Documents/ZURICH/PROJECTS/UPMEM/upmem-workloads/Microbenchmarks/AI/[ai_output.xlsx]ai_output (4)'!$J$54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{1CB61903-8339-F549-9663-C74700F423B1}</c15:txfldGUID>
                      <c15:f>'/Users/el1goluj/Documents/ZURICH/PROJECTS/UPMEM/upmem-workloads/Microbenchmarks/AI/[ai_output.xlsx]ai_output (4)'!$J$54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4-FF8B-5F4C-8BBF-ED4DE736661E}"/>
                </c:ext>
              </c:extLst>
            </c:dLbl>
            <c:dLbl>
              <c:idx val="53"/>
              <c:tx>
                <c:strRef>
                  <c:f>'/Users/el1goluj/Documents/ZURICH/PROJECTS/UPMEM/upmem-workloads/Microbenchmarks/AI/[ai_output.xlsx]ai_output (4)'!$J$55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{E5C03701-2690-BA4F-9682-67FD56F14D8C}</c15:txfldGUID>
                      <c15:f>'/Users/el1goluj/Documents/ZURICH/PROJECTS/UPMEM/upmem-workloads/Microbenchmarks/AI/[ai_output.xlsx]ai_output (4)'!$J$55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5-FF8B-5F4C-8BBF-ED4DE736661E}"/>
                </c:ext>
              </c:extLst>
            </c:dLbl>
            <c:dLbl>
              <c:idx val="54"/>
              <c:tx>
                <c:strRef>
                  <c:f>'/Users/el1goluj/Documents/ZURICH/PROJECTS/UPMEM/upmem-workloads/Microbenchmarks/AI/[ai_output.xlsx]ai_output (4)'!$J$56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{1A4512B0-8B31-B94D-9D67-3432FDDCC3DF}</c15:txfldGUID>
                      <c15:f>'/Users/el1goluj/Documents/ZURICH/PROJECTS/UPMEM/upmem-workloads/Microbenchmarks/AI/[ai_output.xlsx]ai_output (4)'!$J$56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6-FF8B-5F4C-8BBF-ED4DE736661E}"/>
                </c:ext>
              </c:extLst>
            </c:dLbl>
            <c:dLbl>
              <c:idx val="55"/>
              <c:tx>
                <c:strRef>
                  <c:f>'/Users/el1goluj/Documents/ZURICH/PROJECTS/UPMEM/upmem-workloads/Microbenchmarks/AI/[ai_output.xlsx]ai_output (4)'!$J$57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{3BA65F2D-F02A-1343-8119-39A01F44AABF}</c15:txfldGUID>
                      <c15:f>'/Users/el1goluj/Documents/ZURICH/PROJECTS/UPMEM/upmem-workloads/Microbenchmarks/AI/[ai_output.xlsx]ai_output (4)'!$J$57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7-FF8B-5F4C-8BBF-ED4DE736661E}"/>
                </c:ext>
              </c:extLst>
            </c:dLbl>
            <c:dLbl>
              <c:idx val="56"/>
              <c:tx>
                <c:strRef>
                  <c:f>'/Users/el1goluj/Documents/ZURICH/PROJECTS/UPMEM/upmem-workloads/Microbenchmarks/AI/[ai_output.xlsx]ai_output (4)'!$J$58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{05A19E60-D754-E04F-B032-B129E749063A}</c15:txfldGUID>
                      <c15:f>'/Users/el1goluj/Documents/ZURICH/PROJECTS/UPMEM/upmem-workloads/Microbenchmarks/AI/[ai_output.xlsx]ai_output (4)'!$J$58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8-FF8B-5F4C-8BBF-ED4DE736661E}"/>
                </c:ext>
              </c:extLst>
            </c:dLbl>
            <c:dLbl>
              <c:idx val="57"/>
              <c:tx>
                <c:strRef>
                  <c:f>'/Users/el1goluj/Documents/ZURICH/PROJECTS/UPMEM/upmem-workloads/Microbenchmarks/AI/[ai_output.xlsx]ai_output (4)'!$J$59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{F74B097D-8135-6343-B8B8-68BE4DDAC67C}</c15:txfldGUID>
                      <c15:f>'/Users/el1goluj/Documents/ZURICH/PROJECTS/UPMEM/upmem-workloads/Microbenchmarks/AI/[ai_output.xlsx]ai_output (4)'!$J$59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9-FF8B-5F4C-8BBF-ED4DE736661E}"/>
                </c:ext>
              </c:extLst>
            </c:dLbl>
            <c:dLbl>
              <c:idx val="58"/>
              <c:tx>
                <c:strRef>
                  <c:f>'/Users/el1goluj/Documents/ZURICH/PROJECTS/UPMEM/upmem-workloads/Microbenchmarks/AI/[ai_output.xlsx]ai_output (4)'!$J$60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{01F2EF22-8867-0E47-9A03-606148EA8B2D}</c15:txfldGUID>
                      <c15:f>'/Users/el1goluj/Documents/ZURICH/PROJECTS/UPMEM/upmem-workloads/Microbenchmarks/AI/[ai_output.xlsx]ai_output (4)'!$J$60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A-FF8B-5F4C-8BBF-ED4DE736661E}"/>
                </c:ext>
              </c:extLst>
            </c:dLbl>
            <c:dLbl>
              <c:idx val="59"/>
              <c:tx>
                <c:strRef>
                  <c:f>'/Users/el1goluj/Documents/ZURICH/PROJECTS/UPMEM/upmem-workloads/Microbenchmarks/AI/[ai_output.xlsx]ai_output (4)'!$J$61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{2DD6CB01-1C6E-C144-B926-01D3399E0BD7}</c15:txfldGUID>
                      <c15:f>'/Users/el1goluj/Documents/ZURICH/PROJECTS/UPMEM/upmem-workloads/Microbenchmarks/AI/[ai_output.xlsx]ai_output (4)'!$J$61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B-FF8B-5F4C-8BBF-ED4DE736661E}"/>
                </c:ext>
              </c:extLst>
            </c:dLbl>
            <c:dLbl>
              <c:idx val="60"/>
              <c:tx>
                <c:strRef>
                  <c:f>'/Users/el1goluj/Documents/ZURICH/PROJECTS/UPMEM/upmem-workloads/Microbenchmarks/AI/[ai_output.xlsx]ai_output (4)'!$J$62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{35CB4A1F-25AB-AC4D-BD64-1366B9F062FB}</c15:txfldGUID>
                      <c15:f>'/Users/el1goluj/Documents/ZURICH/PROJECTS/UPMEM/upmem-workloads/Microbenchmarks/AI/[ai_output.xlsx]ai_output (4)'!$J$62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C-FF8B-5F4C-8BBF-ED4DE736661E}"/>
                </c:ext>
              </c:extLst>
            </c:dLbl>
            <c:dLbl>
              <c:idx val="61"/>
              <c:tx>
                <c:strRef>
                  <c:f>'/Users/el1goluj/Documents/ZURICH/PROJECTS/UPMEM/upmem-workloads/Microbenchmarks/AI/[ai_output.xlsx]ai_output (4)'!$J$63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{6598B377-209D-9040-ACF0-74B861F5C68A}</c15:txfldGUID>
                      <c15:f>'/Users/el1goluj/Documents/ZURICH/PROJECTS/UPMEM/upmem-workloads/Microbenchmarks/AI/[ai_output.xlsx]ai_output (4)'!$J$63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D-FF8B-5F4C-8BBF-ED4DE736661E}"/>
                </c:ext>
              </c:extLst>
            </c:dLbl>
            <c:dLbl>
              <c:idx val="62"/>
              <c:tx>
                <c:strRef>
                  <c:f>'/Users/el1goluj/Documents/ZURICH/PROJECTS/UPMEM/upmem-workloads/Microbenchmarks/AI/[ai_output.xlsx]ai_output (4)'!$J$64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{3376E7F9-48F9-2444-917A-17A40222F760}</c15:txfldGUID>
                      <c15:f>'/Users/el1goluj/Documents/ZURICH/PROJECTS/UPMEM/upmem-workloads/Microbenchmarks/AI/[ai_output.xlsx]ai_output (4)'!$J$64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E-FF8B-5F4C-8BBF-ED4DE736661E}"/>
                </c:ext>
              </c:extLst>
            </c:dLbl>
            <c:dLbl>
              <c:idx val="63"/>
              <c:tx>
                <c:strRef>
                  <c:f>'/Users/el1goluj/Documents/ZURICH/PROJECTS/UPMEM/upmem-workloads/Microbenchmarks/AI/[ai_output.xlsx]ai_output (4)'!$J$65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{CDFF757E-ACE2-2940-8DE0-9549E1863943}</c15:txfldGUID>
                      <c15:f>'/Users/el1goluj/Documents/ZURICH/PROJECTS/UPMEM/upmem-workloads/Microbenchmarks/AI/[ai_output.xlsx]ai_output (4)'!$J$65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3F-FF8B-5F4C-8BBF-ED4DE736661E}"/>
                </c:ext>
              </c:extLst>
            </c:dLbl>
            <c:dLbl>
              <c:idx val="64"/>
              <c:tx>
                <c:strRef>
                  <c:f>'/Users/el1goluj/Documents/ZURICH/PROJECTS/UPMEM/upmem-workloads/Microbenchmarks/AI/[ai_output.xlsx]ai_output (4)'!$J$66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{9EAD7424-D6C4-C54D-9314-93D82613236F}</c15:txfldGUID>
                      <c15:f>'/Users/el1goluj/Documents/ZURICH/PROJECTS/UPMEM/upmem-workloads/Microbenchmarks/AI/[ai_output.xlsx]ai_output (4)'!$J$66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0-FF8B-5F4C-8BBF-ED4DE736661E}"/>
                </c:ext>
              </c:extLst>
            </c:dLbl>
            <c:dLbl>
              <c:idx val="65"/>
              <c:tx>
                <c:strRef>
                  <c:f>'/Users/el1goluj/Documents/ZURICH/PROJECTS/UPMEM/upmem-workloads/Microbenchmarks/AI/[ai_output.xlsx]ai_output (4)'!$J$67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{4028CDF3-9A86-4B40-8C05-2957F1142C03}</c15:txfldGUID>
                      <c15:f>'/Users/el1goluj/Documents/ZURICH/PROJECTS/UPMEM/upmem-workloads/Microbenchmarks/AI/[ai_output.xlsx]ai_output (4)'!$J$67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1-FF8B-5F4C-8BBF-ED4DE736661E}"/>
                </c:ext>
              </c:extLst>
            </c:dLbl>
            <c:dLbl>
              <c:idx val="66"/>
              <c:tx>
                <c:strRef>
                  <c:f>'/Users/el1goluj/Documents/ZURICH/PROJECTS/UPMEM/upmem-workloads/Microbenchmarks/AI/[ai_output.xlsx]ai_output (4)'!$J$68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{5842DAAB-69B1-FF44-B904-8B5D23A3CC31}</c15:txfldGUID>
                      <c15:f>'/Users/el1goluj/Documents/ZURICH/PROJECTS/UPMEM/upmem-workloads/Microbenchmarks/AI/[ai_output.xlsx]ai_output (4)'!$J$68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2-FF8B-5F4C-8BBF-ED4DE736661E}"/>
                </c:ext>
              </c:extLst>
            </c:dLbl>
            <c:dLbl>
              <c:idx val="67"/>
              <c:tx>
                <c:strRef>
                  <c:f>'/Users/el1goluj/Documents/ZURICH/PROJECTS/UPMEM/upmem-workloads/Microbenchmarks/AI/[ai_output.xlsx]ai_output (4)'!$J$69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{3D06F04C-A664-3744-9329-7FD2D2AB35CB}</c15:txfldGUID>
                      <c15:f>'/Users/el1goluj/Documents/ZURICH/PROJECTS/UPMEM/upmem-workloads/Microbenchmarks/AI/[ai_output.xlsx]ai_output (4)'!$J$69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3-FF8B-5F4C-8BBF-ED4DE736661E}"/>
                </c:ext>
              </c:extLst>
            </c:dLbl>
            <c:dLbl>
              <c:idx val="68"/>
              <c:tx>
                <c:strRef>
                  <c:f>'/Users/el1goluj/Documents/ZURICH/PROJECTS/UPMEM/upmem-workloads/Microbenchmarks/AI/[ai_output.xlsx]ai_output (4)'!$J$70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{A7F10410-467A-7048-8355-ECFA4857653C}</c15:txfldGUID>
                      <c15:f>'/Users/el1goluj/Documents/ZURICH/PROJECTS/UPMEM/upmem-workloads/Microbenchmarks/AI/[ai_output.xlsx]ai_output (4)'!$J$70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4-FF8B-5F4C-8BBF-ED4DE736661E}"/>
                </c:ext>
              </c:extLst>
            </c:dLbl>
            <c:dLbl>
              <c:idx val="69"/>
              <c:tx>
                <c:strRef>
                  <c:f>'/Users/el1goluj/Documents/ZURICH/PROJECTS/UPMEM/upmem-workloads/Microbenchmarks/AI/[ai_output.xlsx]ai_output (4)'!$J$71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{9AE46E1B-CBD3-1D40-9CE2-A56D9FE3F444}</c15:txfldGUID>
                      <c15:f>'/Users/el1goluj/Documents/ZURICH/PROJECTS/UPMEM/upmem-workloads/Microbenchmarks/AI/[ai_output.xlsx]ai_output (4)'!$J$71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5-FF8B-5F4C-8BBF-ED4DE736661E}"/>
                </c:ext>
              </c:extLst>
            </c:dLbl>
            <c:dLbl>
              <c:idx val="70"/>
              <c:tx>
                <c:strRef>
                  <c:f>'/Users/el1goluj/Documents/ZURICH/PROJECTS/UPMEM/upmem-workloads/Microbenchmarks/AI/[ai_output.xlsx]ai_output (4)'!$J$72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{E48D7EBA-8A87-CC49-BB12-69F788471B70}</c15:txfldGUID>
                      <c15:f>'/Users/el1goluj/Documents/ZURICH/PROJECTS/UPMEM/upmem-workloads/Microbenchmarks/AI/[ai_output.xlsx]ai_output (4)'!$J$72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6-FF8B-5F4C-8BBF-ED4DE736661E}"/>
                </c:ext>
              </c:extLst>
            </c:dLbl>
            <c:dLbl>
              <c:idx val="71"/>
              <c:tx>
                <c:strRef>
                  <c:f>'/Users/el1goluj/Documents/ZURICH/PROJECTS/UPMEM/upmem-workloads/Microbenchmarks/AI/[ai_output.xlsx]ai_output (4)'!$J$73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{E1BF5018-88D2-5649-B76A-87819997B063}</c15:txfldGUID>
                      <c15:f>'/Users/el1goluj/Documents/ZURICH/PROJECTS/UPMEM/upmem-workloads/Microbenchmarks/AI/[ai_output.xlsx]ai_output (4)'!$J$73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7-FF8B-5F4C-8BBF-ED4DE736661E}"/>
                </c:ext>
              </c:extLst>
            </c:dLbl>
            <c:dLbl>
              <c:idx val="72"/>
              <c:tx>
                <c:strRef>
                  <c:f>'/Users/el1goluj/Documents/ZURICH/PROJECTS/UPMEM/upmem-workloads/Microbenchmarks/AI/[ai_output.xlsx]ai_output (4)'!$J$74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{F09B59CA-2DFC-5F4D-BC11-D5A907024BCD}</c15:txfldGUID>
                      <c15:f>'/Users/el1goluj/Documents/ZURICH/PROJECTS/UPMEM/upmem-workloads/Microbenchmarks/AI/[ai_output.xlsx]ai_output (4)'!$J$74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8-FF8B-5F4C-8BBF-ED4DE736661E}"/>
                </c:ext>
              </c:extLst>
            </c:dLbl>
            <c:dLbl>
              <c:idx val="73"/>
              <c:tx>
                <c:strRef>
                  <c:f>'/Users/el1goluj/Documents/ZURICH/PROJECTS/UPMEM/upmem-workloads/Microbenchmarks/AI/[ai_output.xlsx]ai_output (4)'!$J$75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{4059AB18-52C5-CA4B-838B-C14884B7BA0B}</c15:txfldGUID>
                      <c15:f>'/Users/el1goluj/Documents/ZURICH/PROJECTS/UPMEM/upmem-workloads/Microbenchmarks/AI/[ai_output.xlsx]ai_output (4)'!$J$75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9-FF8B-5F4C-8BBF-ED4DE736661E}"/>
                </c:ext>
              </c:extLst>
            </c:dLbl>
            <c:dLbl>
              <c:idx val="74"/>
              <c:tx>
                <c:strRef>
                  <c:f>'/Users/el1goluj/Documents/ZURICH/PROJECTS/UPMEM/upmem-workloads/Microbenchmarks/AI/[ai_output.xlsx]ai_output (4)'!$J$76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{BD90183D-C1FD-9940-AE71-813DE5994B28}</c15:txfldGUID>
                      <c15:f>'/Users/el1goluj/Documents/ZURICH/PROJECTS/UPMEM/upmem-workloads/Microbenchmarks/AI/[ai_output.xlsx]ai_output (4)'!$J$76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A-FF8B-5F4C-8BBF-ED4DE736661E}"/>
                </c:ext>
              </c:extLst>
            </c:dLbl>
            <c:dLbl>
              <c:idx val="75"/>
              <c:tx>
                <c:strRef>
                  <c:f>'/Users/el1goluj/Documents/ZURICH/PROJECTS/UPMEM/upmem-workloads/Microbenchmarks/AI/[ai_output.xlsx]ai_output (4)'!$J$77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{B54AC531-D72A-A04E-85DC-11F5D3FFAC3B}</c15:txfldGUID>
                      <c15:f>'/Users/el1goluj/Documents/ZURICH/PROJECTS/UPMEM/upmem-workloads/Microbenchmarks/AI/[ai_output.xlsx]ai_output (4)'!$J$77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B-FF8B-5F4C-8BBF-ED4DE736661E}"/>
                </c:ext>
              </c:extLst>
            </c:dLbl>
            <c:dLbl>
              <c:idx val="76"/>
              <c:tx>
                <c:strRef>
                  <c:f>'/Users/el1goluj/Documents/ZURICH/PROJECTS/UPMEM/upmem-workloads/Microbenchmarks/AI/[ai_output.xlsx]ai_output (4)'!$J$78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{1F8103EA-25A0-744A-B894-7040987E3E5F}</c15:txfldGUID>
                      <c15:f>'/Users/el1goluj/Documents/ZURICH/PROJECTS/UPMEM/upmem-workloads/Microbenchmarks/AI/[ai_output.xlsx]ai_output (4)'!$J$78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C-FF8B-5F4C-8BBF-ED4DE736661E}"/>
                </c:ext>
              </c:extLst>
            </c:dLbl>
            <c:dLbl>
              <c:idx val="77"/>
              <c:tx>
                <c:strRef>
                  <c:f>'/Users/el1goluj/Documents/ZURICH/PROJECTS/UPMEM/upmem-workloads/Microbenchmarks/AI/[ai_output.xlsx]ai_output (4)'!$J$79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{0AE08307-E856-F94C-8897-1BBA2832AB30}</c15:txfldGUID>
                      <c15:f>'/Users/el1goluj/Documents/ZURICH/PROJECTS/UPMEM/upmem-workloads/Microbenchmarks/AI/[ai_output.xlsx]ai_output (4)'!$J$79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D-FF8B-5F4C-8BBF-ED4DE736661E}"/>
                </c:ext>
              </c:extLst>
            </c:dLbl>
            <c:dLbl>
              <c:idx val="78"/>
              <c:tx>
                <c:strRef>
                  <c:f>'/Users/el1goluj/Documents/ZURICH/PROJECTS/UPMEM/upmem-workloads/Microbenchmarks/AI/[ai_output.xlsx]ai_output (4)'!$J$80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{42B8D02A-ECE6-C84C-A2D2-FCE267923A6B}</c15:txfldGUID>
                      <c15:f>'/Users/el1goluj/Documents/ZURICH/PROJECTS/UPMEM/upmem-workloads/Microbenchmarks/AI/[ai_output.xlsx]ai_output (4)'!$J$80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E-FF8B-5F4C-8BBF-ED4DE736661E}"/>
                </c:ext>
              </c:extLst>
            </c:dLbl>
            <c:dLbl>
              <c:idx val="79"/>
              <c:tx>
                <c:strRef>
                  <c:f>'/Users/el1goluj/Documents/ZURICH/PROJECTS/UPMEM/upmem-workloads/Microbenchmarks/AI/[ai_output.xlsx]ai_output (4)'!$J$81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{B0C4ADA5-C811-B14C-971E-468F9B3A0FEE}</c15:txfldGUID>
                      <c15:f>'/Users/el1goluj/Documents/ZURICH/PROJECTS/UPMEM/upmem-workloads/Microbenchmarks/AI/[ai_output.xlsx]ai_output (4)'!$J$81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4F-FF8B-5F4C-8BBF-ED4DE736661E}"/>
                </c:ext>
              </c:extLst>
            </c:dLbl>
            <c:dLbl>
              <c:idx val="80"/>
              <c:tx>
                <c:strRef>
                  <c:f>'/Users/el1goluj/Documents/ZURICH/PROJECTS/UPMEM/upmem-workloads/Microbenchmarks/AI/[ai_output.xlsx]ai_output (4)'!$J$82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{B56F643B-9EC7-7345-9401-7167F95CB560}</c15:txfldGUID>
                      <c15:f>'/Users/el1goluj/Documents/ZURICH/PROJECTS/UPMEM/upmem-workloads/Microbenchmarks/AI/[ai_output.xlsx]ai_output (4)'!$J$82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0-FF8B-5F4C-8BBF-ED4DE736661E}"/>
                </c:ext>
              </c:extLst>
            </c:dLbl>
            <c:dLbl>
              <c:idx val="81"/>
              <c:tx>
                <c:strRef>
                  <c:f>'/Users/el1goluj/Documents/ZURICH/PROJECTS/UPMEM/upmem-workloads/Microbenchmarks/AI/[ai_output.xlsx]ai_output (4)'!$J$83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{39373A82-8FD3-9245-A4BE-42B85432AE39}</c15:txfldGUID>
                      <c15:f>'/Users/el1goluj/Documents/ZURICH/PROJECTS/UPMEM/upmem-workloads/Microbenchmarks/AI/[ai_output.xlsx]ai_output (4)'!$J$83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1-FF8B-5F4C-8BBF-ED4DE736661E}"/>
                </c:ext>
              </c:extLst>
            </c:dLbl>
            <c:dLbl>
              <c:idx val="82"/>
              <c:tx>
                <c:strRef>
                  <c:f>'/Users/el1goluj/Documents/ZURICH/PROJECTS/UPMEM/upmem-workloads/Microbenchmarks/AI/[ai_output.xlsx]ai_output (4)'!$J$84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{BB176445-02EF-5646-BA69-DB4E49CB7BF0}</c15:txfldGUID>
                      <c15:f>'/Users/el1goluj/Documents/ZURICH/PROJECTS/UPMEM/upmem-workloads/Microbenchmarks/AI/[ai_output.xlsx]ai_output (4)'!$J$84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2-FF8B-5F4C-8BBF-ED4DE736661E}"/>
                </c:ext>
              </c:extLst>
            </c:dLbl>
            <c:dLbl>
              <c:idx val="83"/>
              <c:tx>
                <c:strRef>
                  <c:f>'/Users/el1goluj/Documents/ZURICH/PROJECTS/UPMEM/upmem-workloads/Microbenchmarks/AI/[ai_output.xlsx]ai_output (4)'!$J$85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{8A7FBCF3-A732-A94F-87E6-518B1297BEF1}</c15:txfldGUID>
                      <c15:f>'/Users/el1goluj/Documents/ZURICH/PROJECTS/UPMEM/upmem-workloads/Microbenchmarks/AI/[ai_output.xlsx]ai_output (4)'!$J$85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3-FF8B-5F4C-8BBF-ED4DE736661E}"/>
                </c:ext>
              </c:extLst>
            </c:dLbl>
            <c:dLbl>
              <c:idx val="84"/>
              <c:tx>
                <c:strRef>
                  <c:f>'/Users/el1goluj/Documents/ZURICH/PROJECTS/UPMEM/upmem-workloads/Microbenchmarks/AI/[ai_output.xlsx]ai_output (4)'!$J$86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{2F9187A3-0E69-7148-A52C-67A675A7C255}</c15:txfldGUID>
                      <c15:f>'/Users/el1goluj/Documents/ZURICH/PROJECTS/UPMEM/upmem-workloads/Microbenchmarks/AI/[ai_output.xlsx]ai_output (4)'!$J$86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4-FF8B-5F4C-8BBF-ED4DE736661E}"/>
                </c:ext>
              </c:extLst>
            </c:dLbl>
            <c:dLbl>
              <c:idx val="85"/>
              <c:tx>
                <c:strRef>
                  <c:f>'/Users/el1goluj/Documents/ZURICH/PROJECTS/UPMEM/upmem-workloads/Microbenchmarks/AI/[ai_output.xlsx]ai_output (4)'!$J$87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{B5324C98-685C-384A-BC1E-7AF4BC8C18C5}</c15:txfldGUID>
                      <c15:f>'/Users/el1goluj/Documents/ZURICH/PROJECTS/UPMEM/upmem-workloads/Microbenchmarks/AI/[ai_output.xlsx]ai_output (4)'!$J$87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5-FF8B-5F4C-8BBF-ED4DE736661E}"/>
                </c:ext>
              </c:extLst>
            </c:dLbl>
            <c:dLbl>
              <c:idx val="86"/>
              <c:tx>
                <c:strRef>
                  <c:f>'/Users/el1goluj/Documents/ZURICH/PROJECTS/UPMEM/upmem-workloads/Microbenchmarks/AI/[ai_output.xlsx]ai_output (4)'!$J$88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{F2D0AE27-C684-6647-9E51-87856CED47CF}</c15:txfldGUID>
                      <c15:f>'/Users/el1goluj/Documents/ZURICH/PROJECTS/UPMEM/upmem-workloads/Microbenchmarks/AI/[ai_output.xlsx]ai_output (4)'!$J$88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6-FF8B-5F4C-8BBF-ED4DE736661E}"/>
                </c:ext>
              </c:extLst>
            </c:dLbl>
            <c:dLbl>
              <c:idx val="87"/>
              <c:tx>
                <c:strRef>
                  <c:f>'/Users/el1goluj/Documents/ZURICH/PROJECTS/UPMEM/upmem-workloads/Microbenchmarks/AI/[ai_output.xlsx]ai_output (4)'!$J$89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{674EB380-AABB-6944-A08B-7A505FCD2BBD}</c15:txfldGUID>
                      <c15:f>'/Users/el1goluj/Documents/ZURICH/PROJECTS/UPMEM/upmem-workloads/Microbenchmarks/AI/[ai_output.xlsx]ai_output (4)'!$J$89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7-FF8B-5F4C-8BBF-ED4DE736661E}"/>
                </c:ext>
              </c:extLst>
            </c:dLbl>
            <c:dLbl>
              <c:idx val="88"/>
              <c:tx>
                <c:strRef>
                  <c:f>'/Users/el1goluj/Documents/ZURICH/PROJECTS/UPMEM/upmem-workloads/Microbenchmarks/AI/[ai_output.xlsx]ai_output (4)'!$J$90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{99F7D34A-E81B-C24D-90CA-0E5960C81E87}</c15:txfldGUID>
                      <c15:f>'/Users/el1goluj/Documents/ZURICH/PROJECTS/UPMEM/upmem-workloads/Microbenchmarks/AI/[ai_output.xlsx]ai_output (4)'!$J$90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8-FF8B-5F4C-8BBF-ED4DE736661E}"/>
                </c:ext>
              </c:extLst>
            </c:dLbl>
            <c:dLbl>
              <c:idx val="89"/>
              <c:tx>
                <c:strRef>
                  <c:f>'/Users/el1goluj/Documents/ZURICH/PROJECTS/UPMEM/upmem-workloads/Microbenchmarks/AI/[ai_output.xlsx]ai_output (4)'!$J$91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{5A65933C-C8FE-FA45-821B-C1A09152CAE1}</c15:txfldGUID>
                      <c15:f>'/Users/el1goluj/Documents/ZURICH/PROJECTS/UPMEM/upmem-workloads/Microbenchmarks/AI/[ai_output.xlsx]ai_output (4)'!$J$91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9-FF8B-5F4C-8BBF-ED4DE736661E}"/>
                </c:ext>
              </c:extLst>
            </c:dLbl>
            <c:dLbl>
              <c:idx val="90"/>
              <c:tx>
                <c:strRef>
                  <c:f>'/Users/el1goluj/Documents/ZURICH/PROJECTS/UPMEM/upmem-workloads/Microbenchmarks/AI/[ai_output.xlsx]ai_output (4)'!$J$92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{932E1DAB-8518-7041-95E5-373438E5766A}</c15:txfldGUID>
                      <c15:f>'/Users/el1goluj/Documents/ZURICH/PROJECTS/UPMEM/upmem-workloads/Microbenchmarks/AI/[ai_output.xlsx]ai_output (4)'!$J$92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A-FF8B-5F4C-8BBF-ED4DE736661E}"/>
                </c:ext>
              </c:extLst>
            </c:dLbl>
            <c:dLbl>
              <c:idx val="91"/>
              <c:tx>
                <c:strRef>
                  <c:f>'/Users/el1goluj/Documents/ZURICH/PROJECTS/UPMEM/upmem-workloads/Microbenchmarks/AI/[ai_output.xlsx]ai_output (4)'!$J$93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{1FD717AF-C8C1-804A-862C-1581556502CF}</c15:txfldGUID>
                      <c15:f>'/Users/el1goluj/Documents/ZURICH/PROJECTS/UPMEM/upmem-workloads/Microbenchmarks/AI/[ai_output.xlsx]ai_output (4)'!$J$93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B-FF8B-5F4C-8BBF-ED4DE736661E}"/>
                </c:ext>
              </c:extLst>
            </c:dLbl>
            <c:dLbl>
              <c:idx val="92"/>
              <c:tx>
                <c:strRef>
                  <c:f>'/Users/el1goluj/Documents/ZURICH/PROJECTS/UPMEM/upmem-workloads/Microbenchmarks/AI/[ai_output.xlsx]ai_output (4)'!$J$94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{C721A07E-E2F2-6F4C-AD5E-77B718E35463}</c15:txfldGUID>
                      <c15:f>'/Users/el1goluj/Documents/ZURICH/PROJECTS/UPMEM/upmem-workloads/Microbenchmarks/AI/[ai_output.xlsx]ai_output (4)'!$J$94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C-FF8B-5F4C-8BBF-ED4DE736661E}"/>
                </c:ext>
              </c:extLst>
            </c:dLbl>
            <c:dLbl>
              <c:idx val="93"/>
              <c:tx>
                <c:strRef>
                  <c:f>'/Users/el1goluj/Documents/ZURICH/PROJECTS/UPMEM/upmem-workloads/Microbenchmarks/AI/[ai_output.xlsx]ai_output (4)'!$J$95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{DBE683FC-3841-124A-BBB2-04F128D5E622}</c15:txfldGUID>
                      <c15:f>'/Users/el1goluj/Documents/ZURICH/PROJECTS/UPMEM/upmem-workloads/Microbenchmarks/AI/[ai_output.xlsx]ai_output (4)'!$J$95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D-FF8B-5F4C-8BBF-ED4DE736661E}"/>
                </c:ext>
              </c:extLst>
            </c:dLbl>
            <c:dLbl>
              <c:idx val="94"/>
              <c:tx>
                <c:strRef>
                  <c:f>'/Users/el1goluj/Documents/ZURICH/PROJECTS/UPMEM/upmem-workloads/Microbenchmarks/AI/[ai_output.xlsx]ai_output (4)'!$J$96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{0E62E4C9-5CC7-D44B-9195-014036BF8E07}</c15:txfldGUID>
                      <c15:f>'/Users/el1goluj/Documents/ZURICH/PROJECTS/UPMEM/upmem-workloads/Microbenchmarks/AI/[ai_output.xlsx]ai_output (4)'!$J$96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E-FF8B-5F4C-8BBF-ED4DE736661E}"/>
                </c:ext>
              </c:extLst>
            </c:dLbl>
            <c:dLbl>
              <c:idx val="95"/>
              <c:tx>
                <c:strRef>
                  <c:f>'/Users/el1goluj/Documents/ZURICH/PROJECTS/UPMEM/upmem-workloads/Microbenchmarks/AI/[ai_output.xlsx]ai_output (4)'!$J$97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{2C912D82-D66D-C542-83A2-D39D7A6B100B}</c15:txfldGUID>
                      <c15:f>'/Users/el1goluj/Documents/ZURICH/PROJECTS/UPMEM/upmem-workloads/Microbenchmarks/AI/[ai_output.xlsx]ai_output (4)'!$J$97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5F-FF8B-5F4C-8BBF-ED4DE736661E}"/>
                </c:ext>
              </c:extLst>
            </c:dLbl>
            <c:dLbl>
              <c:idx val="96"/>
              <c:tx>
                <c:strRef>
                  <c:f>'/Users/el1goluj/Documents/ZURICH/PROJECTS/UPMEM/upmem-workloads/Microbenchmarks/AI/[ai_output.xlsx]ai_output (4)'!$J$98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{A5E7DE6E-0D65-594A-9DCD-BE484AAAAED1}</c15:txfldGUID>
                      <c15:f>'/Users/el1goluj/Documents/ZURICH/PROJECTS/UPMEM/upmem-workloads/Microbenchmarks/AI/[ai_output.xlsx]ai_output (4)'!$J$98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0-FF8B-5F4C-8BBF-ED4DE736661E}"/>
                </c:ext>
              </c:extLst>
            </c:dLbl>
            <c:dLbl>
              <c:idx val="97"/>
              <c:tx>
                <c:strRef>
                  <c:f>'/Users/el1goluj/Documents/ZURICH/PROJECTS/UPMEM/upmem-workloads/Microbenchmarks/AI/[ai_output.xlsx]ai_output (4)'!$J$99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{61F62644-5C44-9248-943E-056CDD47CC99}</c15:txfldGUID>
                      <c15:f>'/Users/el1goluj/Documents/ZURICH/PROJECTS/UPMEM/upmem-workloads/Microbenchmarks/AI/[ai_output.xlsx]ai_output (4)'!$J$99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1-FF8B-5F4C-8BBF-ED4DE736661E}"/>
                </c:ext>
              </c:extLst>
            </c:dLbl>
            <c:dLbl>
              <c:idx val="98"/>
              <c:tx>
                <c:strRef>
                  <c:f>'/Users/el1goluj/Documents/ZURICH/PROJECTS/UPMEM/upmem-workloads/Microbenchmarks/AI/[ai_output.xlsx]ai_output (4)'!$J$100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{77B857E1-E0DF-A846-B5E7-EC3165B5456D}</c15:txfldGUID>
                      <c15:f>'/Users/el1goluj/Documents/ZURICH/PROJECTS/UPMEM/upmem-workloads/Microbenchmarks/AI/[ai_output.xlsx]ai_output (4)'!$J$100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2-FF8B-5F4C-8BBF-ED4DE736661E}"/>
                </c:ext>
              </c:extLst>
            </c:dLbl>
            <c:dLbl>
              <c:idx val="99"/>
              <c:tx>
                <c:strRef>
                  <c:f>'/Users/el1goluj/Documents/ZURICH/PROJECTS/UPMEM/upmem-workloads/Microbenchmarks/AI/[ai_output.xlsx]ai_output (4)'!$J$101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{84443E46-3C71-F34B-B940-1D79B006D62A}</c15:txfldGUID>
                      <c15:f>'/Users/el1goluj/Documents/ZURICH/PROJECTS/UPMEM/upmem-workloads/Microbenchmarks/AI/[ai_output.xlsx]ai_output (4)'!$J$101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3-FF8B-5F4C-8BBF-ED4DE736661E}"/>
                </c:ext>
              </c:extLst>
            </c:dLbl>
            <c:dLbl>
              <c:idx val="100"/>
              <c:tx>
                <c:strRef>
                  <c:f>'/Users/el1goluj/Documents/ZURICH/PROJECTS/UPMEM/upmem-workloads/Microbenchmarks/AI/[ai_output.xlsx]ai_output (4)'!$J$102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{20605EFB-08E2-CF48-8B68-EAA7A19F9BB3}</c15:txfldGUID>
                      <c15:f>'/Users/el1goluj/Documents/ZURICH/PROJECTS/UPMEM/upmem-workloads/Microbenchmarks/AI/[ai_output.xlsx]ai_output (4)'!$J$102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4-FF8B-5F4C-8BBF-ED4DE736661E}"/>
                </c:ext>
              </c:extLst>
            </c:dLbl>
            <c:dLbl>
              <c:idx val="101"/>
              <c:tx>
                <c:strRef>
                  <c:f>'/Users/el1goluj/Documents/ZURICH/PROJECTS/UPMEM/upmem-workloads/Microbenchmarks/AI/[ai_output.xlsx]ai_output (4)'!$J$103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{E37B221E-3BC0-E34A-8AB1-40E5B690F513}</c15:txfldGUID>
                      <c15:f>'/Users/el1goluj/Documents/ZURICH/PROJECTS/UPMEM/upmem-workloads/Microbenchmarks/AI/[ai_output.xlsx]ai_output (4)'!$J$103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5-FF8B-5F4C-8BBF-ED4DE736661E}"/>
                </c:ext>
              </c:extLst>
            </c:dLbl>
            <c:dLbl>
              <c:idx val="102"/>
              <c:tx>
                <c:strRef>
                  <c:f>'/Users/el1goluj/Documents/ZURICH/PROJECTS/UPMEM/upmem-workloads/Microbenchmarks/AI/[ai_output.xlsx]ai_output (4)'!$J$104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{48319459-16EE-824F-93DE-BA7D679360E1}</c15:txfldGUID>
                      <c15:f>'/Users/el1goluj/Documents/ZURICH/PROJECTS/UPMEM/upmem-workloads/Microbenchmarks/AI/[ai_output.xlsx]ai_output (4)'!$J$104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6-FF8B-5F4C-8BBF-ED4DE736661E}"/>
                </c:ext>
              </c:extLst>
            </c:dLbl>
            <c:dLbl>
              <c:idx val="103"/>
              <c:tx>
                <c:strRef>
                  <c:f>'/Users/el1goluj/Documents/ZURICH/PROJECTS/UPMEM/upmem-workloads/Microbenchmarks/AI/[ai_output.xlsx]ai_output (4)'!$J$105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{616D8E02-F3CF-1D4E-B855-3C0A4975CA66}</c15:txfldGUID>
                      <c15:f>'/Users/el1goluj/Documents/ZURICH/PROJECTS/UPMEM/upmem-workloads/Microbenchmarks/AI/[ai_output.xlsx]ai_output (4)'!$J$105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7-FF8B-5F4C-8BBF-ED4DE736661E}"/>
                </c:ext>
              </c:extLst>
            </c:dLbl>
            <c:dLbl>
              <c:idx val="104"/>
              <c:tx>
                <c:strRef>
                  <c:f>'/Users/el1goluj/Documents/ZURICH/PROJECTS/UPMEM/upmem-workloads/Microbenchmarks/AI/[ai_output.xlsx]ai_output (4)'!$J$106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{AEEE57DD-8477-2549-BA54-7E36A6D05BC8}</c15:txfldGUID>
                      <c15:f>'/Users/el1goluj/Documents/ZURICH/PROJECTS/UPMEM/upmem-workloads/Microbenchmarks/AI/[ai_output.xlsx]ai_output (4)'!$J$106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8-FF8B-5F4C-8BBF-ED4DE736661E}"/>
                </c:ext>
              </c:extLst>
            </c:dLbl>
            <c:dLbl>
              <c:idx val="105"/>
              <c:tx>
                <c:strRef>
                  <c:f>'/Users/el1goluj/Documents/ZURICH/PROJECTS/UPMEM/upmem-workloads/Microbenchmarks/AI/[ai_output.xlsx]ai_output (4)'!$J$107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{C9F70469-AEE1-5C4D-BCF7-5331938BA32D}</c15:txfldGUID>
                      <c15:f>'/Users/el1goluj/Documents/ZURICH/PROJECTS/UPMEM/upmem-workloads/Microbenchmarks/AI/[ai_output.xlsx]ai_output (4)'!$J$107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9-FF8B-5F4C-8BBF-ED4DE736661E}"/>
                </c:ext>
              </c:extLst>
            </c:dLbl>
            <c:dLbl>
              <c:idx val="106"/>
              <c:tx>
                <c:strRef>
                  <c:f>'/Users/el1goluj/Documents/ZURICH/PROJECTS/UPMEM/upmem-workloads/Microbenchmarks/AI/[ai_output.xlsx]ai_output (4)'!$J$108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{61A13E6E-F43B-D74F-8BF5-D3228D5869AF}</c15:txfldGUID>
                      <c15:f>'/Users/el1goluj/Documents/ZURICH/PROJECTS/UPMEM/upmem-workloads/Microbenchmarks/AI/[ai_output.xlsx]ai_output (4)'!$J$108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A-FF8B-5F4C-8BBF-ED4DE736661E}"/>
                </c:ext>
              </c:extLst>
            </c:dLbl>
            <c:dLbl>
              <c:idx val="107"/>
              <c:tx>
                <c:strRef>
                  <c:f>'/Users/el1goluj/Documents/ZURICH/PROJECTS/UPMEM/upmem-workloads/Microbenchmarks/AI/[ai_output.xlsx]ai_output (4)'!$J$109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{37E82F22-32BD-2145-A38A-D6BF9E8FD121}</c15:txfldGUID>
                      <c15:f>'/Users/el1goluj/Documents/ZURICH/PROJECTS/UPMEM/upmem-workloads/Microbenchmarks/AI/[ai_output.xlsx]ai_output (4)'!$J$109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B-FF8B-5F4C-8BBF-ED4DE736661E}"/>
                </c:ext>
              </c:extLst>
            </c:dLbl>
            <c:dLbl>
              <c:idx val="108"/>
              <c:tx>
                <c:strRef>
                  <c:f>'/Users/el1goluj/Documents/ZURICH/PROJECTS/UPMEM/upmem-workloads/Microbenchmarks/AI/[ai_output.xlsx]ai_output (4)'!$J$110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{20F46F60-81AC-CA47-84D7-445BBB243BE9}</c15:txfldGUID>
                      <c15:f>'/Users/el1goluj/Documents/ZURICH/PROJECTS/UPMEM/upmem-workloads/Microbenchmarks/AI/[ai_output.xlsx]ai_output (4)'!$J$110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C-FF8B-5F4C-8BBF-ED4DE736661E}"/>
                </c:ext>
              </c:extLst>
            </c:dLbl>
            <c:dLbl>
              <c:idx val="109"/>
              <c:tx>
                <c:strRef>
                  <c:f>'/Users/el1goluj/Documents/ZURICH/PROJECTS/UPMEM/upmem-workloads/Microbenchmarks/AI/[ai_output.xlsx]ai_output (4)'!$J$111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{C107417C-061B-EA49-862D-CAABDA16A31A}</c15:txfldGUID>
                      <c15:f>'/Users/el1goluj/Documents/ZURICH/PROJECTS/UPMEM/upmem-workloads/Microbenchmarks/AI/[ai_output.xlsx]ai_output (4)'!$J$111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D-FF8B-5F4C-8BBF-ED4DE736661E}"/>
                </c:ext>
              </c:extLst>
            </c:dLbl>
            <c:dLbl>
              <c:idx val="110"/>
              <c:tx>
                <c:strRef>
                  <c:f>'/Users/el1goluj/Documents/ZURICH/PROJECTS/UPMEM/upmem-workloads/Microbenchmarks/AI/[ai_output.xlsx]ai_output (4)'!$J$112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{AF84D7AF-5C07-C142-8B67-6D2C1307A032}</c15:txfldGUID>
                      <c15:f>'/Users/el1goluj/Documents/ZURICH/PROJECTS/UPMEM/upmem-workloads/Microbenchmarks/AI/[ai_output.xlsx]ai_output (4)'!$J$112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E-FF8B-5F4C-8BBF-ED4DE736661E}"/>
                </c:ext>
              </c:extLst>
            </c:dLbl>
            <c:dLbl>
              <c:idx val="111"/>
              <c:tx>
                <c:strRef>
                  <c:f>'/Users/el1goluj/Documents/ZURICH/PROJECTS/UPMEM/upmem-workloads/Microbenchmarks/AI/[ai_output.xlsx]ai_output (4)'!$J$113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{B09BA367-D5B9-3D47-BDAA-A163D8B320C8}</c15:txfldGUID>
                      <c15:f>'/Users/el1goluj/Documents/ZURICH/PROJECTS/UPMEM/upmem-workloads/Microbenchmarks/AI/[ai_output.xlsx]ai_output (4)'!$J$113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6F-FF8B-5F4C-8BBF-ED4DE736661E}"/>
                </c:ext>
              </c:extLst>
            </c:dLbl>
            <c:dLbl>
              <c:idx val="112"/>
              <c:tx>
                <c:strRef>
                  <c:f>'/Users/el1goluj/Documents/ZURICH/PROJECTS/UPMEM/upmem-workloads/Microbenchmarks/AI/[ai_output.xlsx]ai_output (4)'!$J$114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{DDD172CC-ED3E-1042-9B49-2CB80595B147}</c15:txfldGUID>
                      <c15:f>'/Users/el1goluj/Documents/ZURICH/PROJECTS/UPMEM/upmem-workloads/Microbenchmarks/AI/[ai_output.xlsx]ai_output (4)'!$J$114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0-FF8B-5F4C-8BBF-ED4DE736661E}"/>
                </c:ext>
              </c:extLst>
            </c:dLbl>
            <c:dLbl>
              <c:idx val="113"/>
              <c:tx>
                <c:strRef>
                  <c:f>'/Users/el1goluj/Documents/ZURICH/PROJECTS/UPMEM/upmem-workloads/Microbenchmarks/AI/[ai_output.xlsx]ai_output (4)'!$J$115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{B1768F86-086A-B243-89E8-3E1ACB627BE8}</c15:txfldGUID>
                      <c15:f>'/Users/el1goluj/Documents/ZURICH/PROJECTS/UPMEM/upmem-workloads/Microbenchmarks/AI/[ai_output.xlsx]ai_output (4)'!$J$115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1-FF8B-5F4C-8BBF-ED4DE736661E}"/>
                </c:ext>
              </c:extLst>
            </c:dLbl>
            <c:dLbl>
              <c:idx val="114"/>
              <c:tx>
                <c:strRef>
                  <c:f>'/Users/el1goluj/Documents/ZURICH/PROJECTS/UPMEM/upmem-workloads/Microbenchmarks/AI/[ai_output.xlsx]ai_output (4)'!$J$116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{3CE50430-CA5D-3945-8590-4ED2132CFD4F}</c15:txfldGUID>
                      <c15:f>'/Users/el1goluj/Documents/ZURICH/PROJECTS/UPMEM/upmem-workloads/Microbenchmarks/AI/[ai_output.xlsx]ai_output (4)'!$J$116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2-FF8B-5F4C-8BBF-ED4DE736661E}"/>
                </c:ext>
              </c:extLst>
            </c:dLbl>
            <c:dLbl>
              <c:idx val="115"/>
              <c:tx>
                <c:strRef>
                  <c:f>'/Users/el1goluj/Documents/ZURICH/PROJECTS/UPMEM/upmem-workloads/Microbenchmarks/AI/[ai_output.xlsx]ai_output (4)'!$J$117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{9DB58B86-073E-7C43-AB98-40E1EC30D5D6}</c15:txfldGUID>
                      <c15:f>'/Users/el1goluj/Documents/ZURICH/PROJECTS/UPMEM/upmem-workloads/Microbenchmarks/AI/[ai_output.xlsx]ai_output (4)'!$J$117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3-FF8B-5F4C-8BBF-ED4DE736661E}"/>
                </c:ext>
              </c:extLst>
            </c:dLbl>
            <c:dLbl>
              <c:idx val="116"/>
              <c:tx>
                <c:strRef>
                  <c:f>'/Users/el1goluj/Documents/ZURICH/PROJECTS/UPMEM/upmem-workloads/Microbenchmarks/AI/[ai_output.xlsx]ai_output (4)'!$J$118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{CE30FA5F-0D6C-914A-904E-525B8C5C579B}</c15:txfldGUID>
                      <c15:f>'/Users/el1goluj/Documents/ZURICH/PROJECTS/UPMEM/upmem-workloads/Microbenchmarks/AI/[ai_output.xlsx]ai_output (4)'!$J$118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4-FF8B-5F4C-8BBF-ED4DE736661E}"/>
                </c:ext>
              </c:extLst>
            </c:dLbl>
            <c:dLbl>
              <c:idx val="117"/>
              <c:tx>
                <c:strRef>
                  <c:f>'/Users/el1goluj/Documents/ZURICH/PROJECTS/UPMEM/upmem-workloads/Microbenchmarks/AI/[ai_output.xlsx]ai_output (4)'!$J$119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{AA9B706E-F77A-6349-A4CF-DBE796AF5DEB}</c15:txfldGUID>
                      <c15:f>'/Users/el1goluj/Documents/ZURICH/PROJECTS/UPMEM/upmem-workloads/Microbenchmarks/AI/[ai_output.xlsx]ai_output (4)'!$J$119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5-FF8B-5F4C-8BBF-ED4DE736661E}"/>
                </c:ext>
              </c:extLst>
            </c:dLbl>
            <c:dLbl>
              <c:idx val="118"/>
              <c:tx>
                <c:strRef>
                  <c:f>'/Users/el1goluj/Documents/ZURICH/PROJECTS/UPMEM/upmem-workloads/Microbenchmarks/AI/[ai_output.xlsx]ai_output (4)'!$J$120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{ECB66B10-B120-7B45-A3CE-EC7AA09EB838}</c15:txfldGUID>
                      <c15:f>'/Users/el1goluj/Documents/ZURICH/PROJECTS/UPMEM/upmem-workloads/Microbenchmarks/AI/[ai_output.xlsx]ai_output (4)'!$J$120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6-FF8B-5F4C-8BBF-ED4DE736661E}"/>
                </c:ext>
              </c:extLst>
            </c:dLbl>
            <c:dLbl>
              <c:idx val="119"/>
              <c:tx>
                <c:strRef>
                  <c:f>'/Users/el1goluj/Documents/ZURICH/PROJECTS/UPMEM/upmem-workloads/Microbenchmarks/AI/[ai_output.xlsx]ai_output (4)'!$J$121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{FA27D37B-67AA-0F4D-B316-CF7BB77EE359}</c15:txfldGUID>
                      <c15:f>'/Users/el1goluj/Documents/ZURICH/PROJECTS/UPMEM/upmem-workloads/Microbenchmarks/AI/[ai_output.xlsx]ai_output (4)'!$J$121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7-FF8B-5F4C-8BBF-ED4DE736661E}"/>
                </c:ext>
              </c:extLst>
            </c:dLbl>
            <c:dLbl>
              <c:idx val="120"/>
              <c:tx>
                <c:strRef>
                  <c:f>'/Users/el1goluj/Documents/ZURICH/PROJECTS/UPMEM/upmem-workloads/Microbenchmarks/AI/[ai_output.xlsx]ai_output (4)'!$J$122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{95DB9170-411C-E942-B8FD-9AF4C0761432}</c15:txfldGUID>
                      <c15:f>'/Users/el1goluj/Documents/ZURICH/PROJECTS/UPMEM/upmem-workloads/Microbenchmarks/AI/[ai_output.xlsx]ai_output (4)'!$J$122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8-FF8B-5F4C-8BBF-ED4DE736661E}"/>
                </c:ext>
              </c:extLst>
            </c:dLbl>
            <c:dLbl>
              <c:idx val="121"/>
              <c:tx>
                <c:strRef>
                  <c:f>'/Users/el1goluj/Documents/ZURICH/PROJECTS/UPMEM/upmem-workloads/Microbenchmarks/AI/[ai_output.xlsx]ai_output (4)'!$J$123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{1BD8EE05-0EA1-784F-A932-B3919AC3D13F}</c15:txfldGUID>
                      <c15:f>'/Users/el1goluj/Documents/ZURICH/PROJECTS/UPMEM/upmem-workloads/Microbenchmarks/AI/[ai_output.xlsx]ai_output (4)'!$J$123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9-FF8B-5F4C-8BBF-ED4DE736661E}"/>
                </c:ext>
              </c:extLst>
            </c:dLbl>
            <c:dLbl>
              <c:idx val="122"/>
              <c:tx>
                <c:strRef>
                  <c:f>'/Users/el1goluj/Documents/ZURICH/PROJECTS/UPMEM/upmem-workloads/Microbenchmarks/AI/[ai_output.xlsx]ai_output (4)'!$J$124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{333DA380-ACC2-FA4B-8081-94144DCE37D0}</c15:txfldGUID>
                      <c15:f>'/Users/el1goluj/Documents/ZURICH/PROJECTS/UPMEM/upmem-workloads/Microbenchmarks/AI/[ai_output.xlsx]ai_output (4)'!$J$124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A-FF8B-5F4C-8BBF-ED4DE736661E}"/>
                </c:ext>
              </c:extLst>
            </c:dLbl>
            <c:dLbl>
              <c:idx val="123"/>
              <c:tx>
                <c:strRef>
                  <c:f>'/Users/el1goluj/Documents/ZURICH/PROJECTS/UPMEM/upmem-workloads/Microbenchmarks/AI/[ai_output.xlsx]ai_output (4)'!$J$125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{429E4C38-389B-6E4F-BCAE-01A4EBA2361E}</c15:txfldGUID>
                      <c15:f>'/Users/el1goluj/Documents/ZURICH/PROJECTS/UPMEM/upmem-workloads/Microbenchmarks/AI/[ai_output.xlsx]ai_output (4)'!$J$125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B-FF8B-5F4C-8BBF-ED4DE736661E}"/>
                </c:ext>
              </c:extLst>
            </c:dLbl>
            <c:dLbl>
              <c:idx val="124"/>
              <c:tx>
                <c:strRef>
                  <c:f>'/Users/el1goluj/Documents/ZURICH/PROJECTS/UPMEM/upmem-workloads/Microbenchmarks/AI/[ai_output.xlsx]ai_output (4)'!$J$126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{056BDD2F-3728-4242-B2E6-AB52F16FE7A8}</c15:txfldGUID>
                      <c15:f>'/Users/el1goluj/Documents/ZURICH/PROJECTS/UPMEM/upmem-workloads/Microbenchmarks/AI/[ai_output.xlsx]ai_output (4)'!$J$126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C-FF8B-5F4C-8BBF-ED4DE736661E}"/>
                </c:ext>
              </c:extLst>
            </c:dLbl>
            <c:dLbl>
              <c:idx val="125"/>
              <c:tx>
                <c:strRef>
                  <c:f>'/Users/el1goluj/Documents/ZURICH/PROJECTS/UPMEM/upmem-workloads/Microbenchmarks/AI/[ai_output.xlsx]ai_output (4)'!$J$127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{9124B322-FE72-C945-80AD-BF3EA5F73AB4}</c15:txfldGUID>
                      <c15:f>'/Users/el1goluj/Documents/ZURICH/PROJECTS/UPMEM/upmem-workloads/Microbenchmarks/AI/[ai_output.xlsx]ai_output (4)'!$J$127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D-FF8B-5F4C-8BBF-ED4DE736661E}"/>
                </c:ext>
              </c:extLst>
            </c:dLbl>
            <c:dLbl>
              <c:idx val="126"/>
              <c:tx>
                <c:strRef>
                  <c:f>'/Users/el1goluj/Documents/ZURICH/PROJECTS/UPMEM/upmem-workloads/Microbenchmarks/AI/[ai_output.xlsx]ai_output (4)'!$J$128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{2A18BAED-1E4B-6440-ACA5-6D6A29C37746}</c15:txfldGUID>
                      <c15:f>'/Users/el1goluj/Documents/ZURICH/PROJECTS/UPMEM/upmem-workloads/Microbenchmarks/AI/[ai_output.xlsx]ai_output (4)'!$J$128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E-FF8B-5F4C-8BBF-ED4DE736661E}"/>
                </c:ext>
              </c:extLst>
            </c:dLbl>
            <c:dLbl>
              <c:idx val="127"/>
              <c:tx>
                <c:strRef>
                  <c:f>'/Users/el1goluj/Documents/ZURICH/PROJECTS/UPMEM/upmem-workloads/Microbenchmarks/AI/[ai_output.xlsx]ai_output (4)'!$J$129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{7D3B5A76-8260-2146-82D8-D5F368C5C5BE}</c15:txfldGUID>
                      <c15:f>'/Users/el1goluj/Documents/ZURICH/PROJECTS/UPMEM/upmem-workloads/Microbenchmarks/AI/[ai_output.xlsx]ai_output (4)'!$J$129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7F-FF8B-5F4C-8BBF-ED4DE736661E}"/>
                </c:ext>
              </c:extLst>
            </c:dLbl>
            <c:dLbl>
              <c:idx val="128"/>
              <c:tx>
                <c:strRef>
                  <c:f>'/Users/el1goluj/Documents/ZURICH/PROJECTS/UPMEM/upmem-workloads/Microbenchmarks/AI/[ai_output.xlsx]ai_output (4)'!$J$130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{241EB2EB-9A14-3A44-A7C8-E9E0205FE903}</c15:txfldGUID>
                      <c15:f>'/Users/el1goluj/Documents/ZURICH/PROJECTS/UPMEM/upmem-workloads/Microbenchmarks/AI/[ai_output.xlsx]ai_output (4)'!$J$130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0-FF8B-5F4C-8BBF-ED4DE736661E}"/>
                </c:ext>
              </c:extLst>
            </c:dLbl>
            <c:dLbl>
              <c:idx val="129"/>
              <c:tx>
                <c:strRef>
                  <c:f>'/Users/el1goluj/Documents/ZURICH/PROJECTS/UPMEM/upmem-workloads/Microbenchmarks/AI/[ai_output.xlsx]ai_output (4)'!$J$131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{13F8346B-1F78-814B-956A-36D78ADDD135}</c15:txfldGUID>
                      <c15:f>'/Users/el1goluj/Documents/ZURICH/PROJECTS/UPMEM/upmem-workloads/Microbenchmarks/AI/[ai_output.xlsx]ai_output (4)'!$J$131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1-FF8B-5F4C-8BBF-ED4DE736661E}"/>
                </c:ext>
              </c:extLst>
            </c:dLbl>
            <c:dLbl>
              <c:idx val="130"/>
              <c:tx>
                <c:strRef>
                  <c:f>'/Users/el1goluj/Documents/ZURICH/PROJECTS/UPMEM/upmem-workloads/Microbenchmarks/AI/[ai_output.xlsx]ai_output (4)'!$J$132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{CEFAE463-3DF9-3C43-A823-574A12D54F50}</c15:txfldGUID>
                      <c15:f>'/Users/el1goluj/Documents/ZURICH/PROJECTS/UPMEM/upmem-workloads/Microbenchmarks/AI/[ai_output.xlsx]ai_output (4)'!$J$132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2-FF8B-5F4C-8BBF-ED4DE736661E}"/>
                </c:ext>
              </c:extLst>
            </c:dLbl>
            <c:dLbl>
              <c:idx val="131"/>
              <c:tx>
                <c:strRef>
                  <c:f>'/Users/el1goluj/Documents/ZURICH/PROJECTS/UPMEM/upmem-workloads/Microbenchmarks/AI/[ai_output.xlsx]ai_output (4)'!$J$133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{C93B85B9-5683-904D-B323-D54FFE7F7AB6}</c15:txfldGUID>
                      <c15:f>'/Users/el1goluj/Documents/ZURICH/PROJECTS/UPMEM/upmem-workloads/Microbenchmarks/AI/[ai_output.xlsx]ai_output (4)'!$J$133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3-FF8B-5F4C-8BBF-ED4DE736661E}"/>
                </c:ext>
              </c:extLst>
            </c:dLbl>
            <c:dLbl>
              <c:idx val="132"/>
              <c:tx>
                <c:strRef>
                  <c:f>'/Users/el1goluj/Documents/ZURICH/PROJECTS/UPMEM/upmem-workloads/Microbenchmarks/AI/[ai_output.xlsx]ai_output (4)'!$J$134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{B6DC4BE3-CA2F-0843-8599-D31AF7C9BE4E}</c15:txfldGUID>
                      <c15:f>'/Users/el1goluj/Documents/ZURICH/PROJECTS/UPMEM/upmem-workloads/Microbenchmarks/AI/[ai_output.xlsx]ai_output (4)'!$J$134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4-FF8B-5F4C-8BBF-ED4DE736661E}"/>
                </c:ext>
              </c:extLst>
            </c:dLbl>
            <c:dLbl>
              <c:idx val="133"/>
              <c:tx>
                <c:strRef>
                  <c:f>'/Users/el1goluj/Documents/ZURICH/PROJECTS/UPMEM/upmem-workloads/Microbenchmarks/AI/[ai_output.xlsx]ai_output (4)'!$J$135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{1E749400-2244-D540-B841-3566AAD2F4C8}</c15:txfldGUID>
                      <c15:f>'/Users/el1goluj/Documents/ZURICH/PROJECTS/UPMEM/upmem-workloads/Microbenchmarks/AI/[ai_output.xlsx]ai_output (4)'!$J$135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5-FF8B-5F4C-8BBF-ED4DE736661E}"/>
                </c:ext>
              </c:extLst>
            </c:dLbl>
            <c:dLbl>
              <c:idx val="134"/>
              <c:tx>
                <c:strRef>
                  <c:f>'/Users/el1goluj/Documents/ZURICH/PROJECTS/UPMEM/upmem-workloads/Microbenchmarks/AI/[ai_output.xlsx]ai_output (4)'!$J$136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{A93B5CAA-FEA6-D84F-83E9-BB7517F36FBB}</c15:txfldGUID>
                      <c15:f>'/Users/el1goluj/Documents/ZURICH/PROJECTS/UPMEM/upmem-workloads/Microbenchmarks/AI/[ai_output.xlsx]ai_output (4)'!$J$136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6-FF8B-5F4C-8BBF-ED4DE736661E}"/>
                </c:ext>
              </c:extLst>
            </c:dLbl>
            <c:dLbl>
              <c:idx val="135"/>
              <c:tx>
                <c:strRef>
                  <c:f>'/Users/el1goluj/Documents/ZURICH/PROJECTS/UPMEM/upmem-workloads/Microbenchmarks/AI/[ai_output.xlsx]ai_output (4)'!$J$137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{15BF6624-37DD-3B42-A2F5-6555EF9D4FC6}</c15:txfldGUID>
                      <c15:f>'/Users/el1goluj/Documents/ZURICH/PROJECTS/UPMEM/upmem-workloads/Microbenchmarks/AI/[ai_output.xlsx]ai_output (4)'!$J$137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7-FF8B-5F4C-8BBF-ED4DE736661E}"/>
                </c:ext>
              </c:extLst>
            </c:dLbl>
            <c:dLbl>
              <c:idx val="136"/>
              <c:tx>
                <c:strRef>
                  <c:f>'/Users/el1goluj/Documents/ZURICH/PROJECTS/UPMEM/upmem-workloads/Microbenchmarks/AI/[ai_output.xlsx]ai_output (4)'!$J$138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{62DCBBF7-803C-D640-BD2F-CC3D0E07D722}</c15:txfldGUID>
                      <c15:f>'/Users/el1goluj/Documents/ZURICH/PROJECTS/UPMEM/upmem-workloads/Microbenchmarks/AI/[ai_output.xlsx]ai_output (4)'!$J$138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8-FF8B-5F4C-8BBF-ED4DE736661E}"/>
                </c:ext>
              </c:extLst>
            </c:dLbl>
            <c:dLbl>
              <c:idx val="137"/>
              <c:tx>
                <c:strRef>
                  <c:f>'/Users/el1goluj/Documents/ZURICH/PROJECTS/UPMEM/upmem-workloads/Microbenchmarks/AI/[ai_output.xlsx]ai_output (4)'!$J$139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{B709FF08-67E0-A342-897D-58CD70875AA0}</c15:txfldGUID>
                      <c15:f>'/Users/el1goluj/Documents/ZURICH/PROJECTS/UPMEM/upmem-workloads/Microbenchmarks/AI/[ai_output.xlsx]ai_output (4)'!$J$139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9-FF8B-5F4C-8BBF-ED4DE736661E}"/>
                </c:ext>
              </c:extLst>
            </c:dLbl>
            <c:dLbl>
              <c:idx val="138"/>
              <c:tx>
                <c:strRef>
                  <c:f>'/Users/el1goluj/Documents/ZURICH/PROJECTS/UPMEM/upmem-workloads/Microbenchmarks/AI/[ai_output.xlsx]ai_output (4)'!$J$140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{046B1920-1DDD-4E47-B26C-1BA05D9240FE}</c15:txfldGUID>
                      <c15:f>'/Users/el1goluj/Documents/ZURICH/PROJECTS/UPMEM/upmem-workloads/Microbenchmarks/AI/[ai_output.xlsx]ai_output (4)'!$J$140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A-FF8B-5F4C-8BBF-ED4DE736661E}"/>
                </c:ext>
              </c:extLst>
            </c:dLbl>
            <c:dLbl>
              <c:idx val="139"/>
              <c:tx>
                <c:strRef>
                  <c:f>'/Users/el1goluj/Documents/ZURICH/PROJECTS/UPMEM/upmem-workloads/Microbenchmarks/AI/[ai_output.xlsx]ai_output (4)'!$J$141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{DC83F45A-3B62-814A-AE68-77B8D4395EF5}</c15:txfldGUID>
                      <c15:f>'/Users/el1goluj/Documents/ZURICH/PROJECTS/UPMEM/upmem-workloads/Microbenchmarks/AI/[ai_output.xlsx]ai_output (4)'!$J$141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B-FF8B-5F4C-8BBF-ED4DE736661E}"/>
                </c:ext>
              </c:extLst>
            </c:dLbl>
            <c:dLbl>
              <c:idx val="140"/>
              <c:tx>
                <c:strRef>
                  <c:f>'/Users/el1goluj/Documents/ZURICH/PROJECTS/UPMEM/upmem-workloads/Microbenchmarks/AI/[ai_output.xlsx]ai_output (4)'!$J$142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{DBF7DDC3-925A-2545-9E94-0722A650E81B}</c15:txfldGUID>
                      <c15:f>'/Users/el1goluj/Documents/ZURICH/PROJECTS/UPMEM/upmem-workloads/Microbenchmarks/AI/[ai_output.xlsx]ai_output (4)'!$J$142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C-FF8B-5F4C-8BBF-ED4DE736661E}"/>
                </c:ext>
              </c:extLst>
            </c:dLbl>
            <c:dLbl>
              <c:idx val="141"/>
              <c:tx>
                <c:strRef>
                  <c:f>'/Users/el1goluj/Documents/ZURICH/PROJECTS/UPMEM/upmem-workloads/Microbenchmarks/AI/[ai_output.xlsx]ai_output (4)'!$J$143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{D59EA805-CBA9-F440-9757-35ACAD3FED75}</c15:txfldGUID>
                      <c15:f>'/Users/el1goluj/Documents/ZURICH/PROJECTS/UPMEM/upmem-workloads/Microbenchmarks/AI/[ai_output.xlsx]ai_output (4)'!$J$143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D-FF8B-5F4C-8BBF-ED4DE736661E}"/>
                </c:ext>
              </c:extLst>
            </c:dLbl>
            <c:dLbl>
              <c:idx val="142"/>
              <c:tx>
                <c:strRef>
                  <c:f>'/Users/el1goluj/Documents/ZURICH/PROJECTS/UPMEM/upmem-workloads/Microbenchmarks/AI/[ai_output.xlsx]ai_output (4)'!$J$144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{D04F5766-50BB-9345-B42D-1E1E40F17AB1}</c15:txfldGUID>
                      <c15:f>'/Users/el1goluj/Documents/ZURICH/PROJECTS/UPMEM/upmem-workloads/Microbenchmarks/AI/[ai_output.xlsx]ai_output (4)'!$J$144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E-FF8B-5F4C-8BBF-ED4DE736661E}"/>
                </c:ext>
              </c:extLst>
            </c:dLbl>
            <c:dLbl>
              <c:idx val="143"/>
              <c:tx>
                <c:strRef>
                  <c:f>'/Users/el1goluj/Documents/ZURICH/PROJECTS/UPMEM/upmem-workloads/Microbenchmarks/AI/[ai_output.xlsx]ai_output (4)'!$J$145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{0DA893A2-C48D-CF4C-A566-9398FC670D32}</c15:txfldGUID>
                      <c15:f>'/Users/el1goluj/Documents/ZURICH/PROJECTS/UPMEM/upmem-workloads/Microbenchmarks/AI/[ai_output.xlsx]ai_output (4)'!$J$145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8F-FF8B-5F4C-8BBF-ED4DE736661E}"/>
                </c:ext>
              </c:extLst>
            </c:dLbl>
            <c:dLbl>
              <c:idx val="144"/>
              <c:tx>
                <c:strRef>
                  <c:f>'/Users/el1goluj/Documents/ZURICH/PROJECTS/UPMEM/upmem-workloads/Microbenchmarks/AI/[ai_output.xlsx]ai_output (4)'!$J$146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{CFB7BFF2-D5F1-6C48-837B-5BA3A7AC5CE5}</c15:txfldGUID>
                      <c15:f>'/Users/el1goluj/Documents/ZURICH/PROJECTS/UPMEM/upmem-workloads/Microbenchmarks/AI/[ai_output.xlsx]ai_output (4)'!$J$146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0-FF8B-5F4C-8BBF-ED4DE736661E}"/>
                </c:ext>
              </c:extLst>
            </c:dLbl>
            <c:dLbl>
              <c:idx val="145"/>
              <c:tx>
                <c:strRef>
                  <c:f>'/Users/el1goluj/Documents/ZURICH/PROJECTS/UPMEM/upmem-workloads/Microbenchmarks/AI/[ai_output.xlsx]ai_output (4)'!$J$147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{936760E2-E50C-4445-BBF2-FEA42C4EC25A}</c15:txfldGUID>
                      <c15:f>'/Users/el1goluj/Documents/ZURICH/PROJECTS/UPMEM/upmem-workloads/Microbenchmarks/AI/[ai_output.xlsx]ai_output (4)'!$J$147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1-FF8B-5F4C-8BBF-ED4DE736661E}"/>
                </c:ext>
              </c:extLst>
            </c:dLbl>
            <c:dLbl>
              <c:idx val="146"/>
              <c:tx>
                <c:strRef>
                  <c:f>'/Users/el1goluj/Documents/ZURICH/PROJECTS/UPMEM/upmem-workloads/Microbenchmarks/AI/[ai_output.xlsx]ai_output (4)'!$J$148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{FCD7686D-9352-BE40-934F-E8AA1CF56072}</c15:txfldGUID>
                      <c15:f>'/Users/el1goluj/Documents/ZURICH/PROJECTS/UPMEM/upmem-workloads/Microbenchmarks/AI/[ai_output.xlsx]ai_output (4)'!$J$148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2-FF8B-5F4C-8BBF-ED4DE736661E}"/>
                </c:ext>
              </c:extLst>
            </c:dLbl>
            <c:dLbl>
              <c:idx val="147"/>
              <c:tx>
                <c:strRef>
                  <c:f>'/Users/el1goluj/Documents/ZURICH/PROJECTS/UPMEM/upmem-workloads/Microbenchmarks/AI/[ai_output.xlsx]ai_output (4)'!$J$149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{696B8F61-6490-E24A-9327-EA000D02E6A9}</c15:txfldGUID>
                      <c15:f>'/Users/el1goluj/Documents/ZURICH/PROJECTS/UPMEM/upmem-workloads/Microbenchmarks/AI/[ai_output.xlsx]ai_output (4)'!$J$149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3-FF8B-5F4C-8BBF-ED4DE736661E}"/>
                </c:ext>
              </c:extLst>
            </c:dLbl>
            <c:dLbl>
              <c:idx val="148"/>
              <c:tx>
                <c:strRef>
                  <c:f>'/Users/el1goluj/Documents/ZURICH/PROJECTS/UPMEM/upmem-workloads/Microbenchmarks/AI/[ai_output.xlsx]ai_output (4)'!$J$150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{1888C76F-9440-9947-9FCE-3412FEC66995}</c15:txfldGUID>
                      <c15:f>'/Users/el1goluj/Documents/ZURICH/PROJECTS/UPMEM/upmem-workloads/Microbenchmarks/AI/[ai_output.xlsx]ai_output (4)'!$J$150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4-FF8B-5F4C-8BBF-ED4DE736661E}"/>
                </c:ext>
              </c:extLst>
            </c:dLbl>
            <c:dLbl>
              <c:idx val="149"/>
              <c:tx>
                <c:strRef>
                  <c:f>'/Users/el1goluj/Documents/ZURICH/PROJECTS/UPMEM/upmem-workloads/Microbenchmarks/AI/[ai_output.xlsx]ai_output (4)'!$J$151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{75C112DD-BB15-D84E-850A-E1CD635D8165}</c15:txfldGUID>
                      <c15:f>'/Users/el1goluj/Documents/ZURICH/PROJECTS/UPMEM/upmem-workloads/Microbenchmarks/AI/[ai_output.xlsx]ai_output (4)'!$J$151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5-FF8B-5F4C-8BBF-ED4DE736661E}"/>
                </c:ext>
              </c:extLst>
            </c:dLbl>
            <c:dLbl>
              <c:idx val="150"/>
              <c:tx>
                <c:strRef>
                  <c:f>'/Users/el1goluj/Documents/ZURICH/PROJECTS/UPMEM/upmem-workloads/Microbenchmarks/AI/[ai_output.xlsx]ai_output (4)'!$J$152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{BD78B1C9-1D53-C94D-9011-16D7583089A9}</c15:txfldGUID>
                      <c15:f>'/Users/el1goluj/Documents/ZURICH/PROJECTS/UPMEM/upmem-workloads/Microbenchmarks/AI/[ai_output.xlsx]ai_output (4)'!$J$152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6-FF8B-5F4C-8BBF-ED4DE736661E}"/>
                </c:ext>
              </c:extLst>
            </c:dLbl>
            <c:dLbl>
              <c:idx val="151"/>
              <c:tx>
                <c:strRef>
                  <c:f>'/Users/el1goluj/Documents/ZURICH/PROJECTS/UPMEM/upmem-workloads/Microbenchmarks/AI/[ai_output.xlsx]ai_output (4)'!$J$153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{17243CB8-99DD-AF40-9F50-FC3FCC166E5E}</c15:txfldGUID>
                      <c15:f>'/Users/el1goluj/Documents/ZURICH/PROJECTS/UPMEM/upmem-workloads/Microbenchmarks/AI/[ai_output.xlsx]ai_output (4)'!$J$153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7-FF8B-5F4C-8BBF-ED4DE736661E}"/>
                </c:ext>
              </c:extLst>
            </c:dLbl>
            <c:dLbl>
              <c:idx val="152"/>
              <c:tx>
                <c:strRef>
                  <c:f>'/Users/el1goluj/Documents/ZURICH/PROJECTS/UPMEM/upmem-workloads/Microbenchmarks/AI/[ai_output.xlsx]ai_output (4)'!$J$154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{750D5BB2-EA3E-3144-A773-271AACF1EC48}</c15:txfldGUID>
                      <c15:f>'/Users/el1goluj/Documents/ZURICH/PROJECTS/UPMEM/upmem-workloads/Microbenchmarks/AI/[ai_output.xlsx]ai_output (4)'!$J$154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8-FF8B-5F4C-8BBF-ED4DE736661E}"/>
                </c:ext>
              </c:extLst>
            </c:dLbl>
            <c:dLbl>
              <c:idx val="153"/>
              <c:tx>
                <c:strRef>
                  <c:f>'/Users/el1goluj/Documents/ZURICH/PROJECTS/UPMEM/upmem-workloads/Microbenchmarks/AI/[ai_output.xlsx]ai_output (4)'!$J$155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{C6E5E652-15D6-0F4B-AD76-E1EAA43D5B86}</c15:txfldGUID>
                      <c15:f>'/Users/el1goluj/Documents/ZURICH/PROJECTS/UPMEM/upmem-workloads/Microbenchmarks/AI/[ai_output.xlsx]ai_output (4)'!$J$155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9-FF8B-5F4C-8BBF-ED4DE736661E}"/>
                </c:ext>
              </c:extLst>
            </c:dLbl>
            <c:dLbl>
              <c:idx val="154"/>
              <c:tx>
                <c:strRef>
                  <c:f>'/Users/el1goluj/Documents/ZURICH/PROJECTS/UPMEM/upmem-workloads/Microbenchmarks/AI/[ai_output.xlsx]ai_output (4)'!$J$156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{D0923406-0282-DF44-9778-CF25711B23AC}</c15:txfldGUID>
                      <c15:f>'/Users/el1goluj/Documents/ZURICH/PROJECTS/UPMEM/upmem-workloads/Microbenchmarks/AI/[ai_output.xlsx]ai_output (4)'!$J$156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A-FF8B-5F4C-8BBF-ED4DE736661E}"/>
                </c:ext>
              </c:extLst>
            </c:dLbl>
            <c:dLbl>
              <c:idx val="155"/>
              <c:tx>
                <c:strRef>
                  <c:f>'/Users/el1goluj/Documents/ZURICH/PROJECTS/UPMEM/upmem-workloads/Microbenchmarks/AI/[ai_output.xlsx]ai_output (4)'!$J$157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{3ECB05B3-5BD1-7741-8327-113332D48866}</c15:txfldGUID>
                      <c15:f>'/Users/el1goluj/Documents/ZURICH/PROJECTS/UPMEM/upmem-workloads/Microbenchmarks/AI/[ai_output.xlsx]ai_output (4)'!$J$157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B-FF8B-5F4C-8BBF-ED4DE736661E}"/>
                </c:ext>
              </c:extLst>
            </c:dLbl>
            <c:dLbl>
              <c:idx val="156"/>
              <c:tx>
                <c:strRef>
                  <c:f>'/Users/el1goluj/Documents/ZURICH/PROJECTS/UPMEM/upmem-workloads/Microbenchmarks/AI/[ai_output.xlsx]ai_output (4)'!$J$158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{594FC01E-B846-504B-81E8-818C87DB7CD8}</c15:txfldGUID>
                      <c15:f>'/Users/el1goluj/Documents/ZURICH/PROJECTS/UPMEM/upmem-workloads/Microbenchmarks/AI/[ai_output.xlsx]ai_output (4)'!$J$158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C-FF8B-5F4C-8BBF-ED4DE736661E}"/>
                </c:ext>
              </c:extLst>
            </c:dLbl>
            <c:dLbl>
              <c:idx val="157"/>
              <c:tx>
                <c:strRef>
                  <c:f>'/Users/el1goluj/Documents/ZURICH/PROJECTS/UPMEM/upmem-workloads/Microbenchmarks/AI/[ai_output.xlsx]ai_output (4)'!$J$159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{FDD910E1-3014-2941-ACF3-F850CF7CE462}</c15:txfldGUID>
                      <c15:f>'/Users/el1goluj/Documents/ZURICH/PROJECTS/UPMEM/upmem-workloads/Microbenchmarks/AI/[ai_output.xlsx]ai_output (4)'!$J$159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D-FF8B-5F4C-8BBF-ED4DE736661E}"/>
                </c:ext>
              </c:extLst>
            </c:dLbl>
            <c:dLbl>
              <c:idx val="158"/>
              <c:tx>
                <c:strRef>
                  <c:f>'/Users/el1goluj/Documents/ZURICH/PROJECTS/UPMEM/upmem-workloads/Microbenchmarks/AI/[ai_output.xlsx]ai_output (4)'!$J$160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{2FFC527F-3258-2946-8366-982BABF41BCD}</c15:txfldGUID>
                      <c15:f>'/Users/el1goluj/Documents/ZURICH/PROJECTS/UPMEM/upmem-workloads/Microbenchmarks/AI/[ai_output.xlsx]ai_output (4)'!$J$160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E-FF8B-5F4C-8BBF-ED4DE736661E}"/>
                </c:ext>
              </c:extLst>
            </c:dLbl>
            <c:dLbl>
              <c:idx val="159"/>
              <c:tx>
                <c:strRef>
                  <c:f>'/Users/el1goluj/Documents/ZURICH/PROJECTS/UPMEM/upmem-workloads/Microbenchmarks/AI/[ai_output.xlsx]ai_output (4)'!$J$161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{5270FD16-075B-9245-B918-2D3291628633}</c15:txfldGUID>
                      <c15:f>'/Users/el1goluj/Documents/ZURICH/PROJECTS/UPMEM/upmem-workloads/Microbenchmarks/AI/[ai_output.xlsx]ai_output (4)'!$J$161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9F-FF8B-5F4C-8BBF-ED4DE736661E}"/>
                </c:ext>
              </c:extLst>
            </c:dLbl>
            <c:dLbl>
              <c:idx val="160"/>
              <c:tx>
                <c:strRef>
                  <c:f>'/Users/el1goluj/Documents/ZURICH/PROJECTS/UPMEM/upmem-workloads/Microbenchmarks/AI/[ai_output.xlsx]ai_output (4)'!$J$162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{624C0BD9-37E2-E143-8D46-92EDCFA50307}</c15:txfldGUID>
                      <c15:f>'/Users/el1goluj/Documents/ZURICH/PROJECTS/UPMEM/upmem-workloads/Microbenchmarks/AI/[ai_output.xlsx]ai_output (4)'!$J$162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0-FF8B-5F4C-8BBF-ED4DE736661E}"/>
                </c:ext>
              </c:extLst>
            </c:dLbl>
            <c:dLbl>
              <c:idx val="161"/>
              <c:tx>
                <c:strRef>
                  <c:f>'/Users/el1goluj/Documents/ZURICH/PROJECTS/UPMEM/upmem-workloads/Microbenchmarks/AI/[ai_output.xlsx]ai_output (4)'!$J$163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{715B7D2E-1CB8-FF44-B33A-26B98110D6B0}</c15:txfldGUID>
                      <c15:f>'/Users/el1goluj/Documents/ZURICH/PROJECTS/UPMEM/upmem-workloads/Microbenchmarks/AI/[ai_output.xlsx]ai_output (4)'!$J$163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1-FF8B-5F4C-8BBF-ED4DE736661E}"/>
                </c:ext>
              </c:extLst>
            </c:dLbl>
            <c:dLbl>
              <c:idx val="162"/>
              <c:tx>
                <c:strRef>
                  <c:f>'/Users/el1goluj/Documents/ZURICH/PROJECTS/UPMEM/upmem-workloads/Microbenchmarks/AI/[ai_output.xlsx]ai_output (4)'!$J$164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{E23948D6-69D8-694E-ABB5-6A97BB0D2D15}</c15:txfldGUID>
                      <c15:f>'/Users/el1goluj/Documents/ZURICH/PROJECTS/UPMEM/upmem-workloads/Microbenchmarks/AI/[ai_output.xlsx]ai_output (4)'!$J$164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2-FF8B-5F4C-8BBF-ED4DE736661E}"/>
                </c:ext>
              </c:extLst>
            </c:dLbl>
            <c:dLbl>
              <c:idx val="163"/>
              <c:tx>
                <c:strRef>
                  <c:f>'/Users/el1goluj/Documents/ZURICH/PROJECTS/UPMEM/upmem-workloads/Microbenchmarks/AI/[ai_output.xlsx]ai_output (4)'!$J$165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{EDA9065B-DEF4-DE4D-8CD8-0D07199746E8}</c15:txfldGUID>
                      <c15:f>'/Users/el1goluj/Documents/ZURICH/PROJECTS/UPMEM/upmem-workloads/Microbenchmarks/AI/[ai_output.xlsx]ai_output (4)'!$J$165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3-FF8B-5F4C-8BBF-ED4DE736661E}"/>
                </c:ext>
              </c:extLst>
            </c:dLbl>
            <c:dLbl>
              <c:idx val="164"/>
              <c:tx>
                <c:strRef>
                  <c:f>'/Users/el1goluj/Documents/ZURICH/PROJECTS/UPMEM/upmem-workloads/Microbenchmarks/AI/[ai_output.xlsx]ai_output (4)'!$J$166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{EB3093D4-1BFA-784B-96DE-1C941A8ABAFD}</c15:txfldGUID>
                      <c15:f>'/Users/el1goluj/Documents/ZURICH/PROJECTS/UPMEM/upmem-workloads/Microbenchmarks/AI/[ai_output.xlsx]ai_output (4)'!$J$166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4-FF8B-5F4C-8BBF-ED4DE736661E}"/>
                </c:ext>
              </c:extLst>
            </c:dLbl>
            <c:dLbl>
              <c:idx val="165"/>
              <c:tx>
                <c:strRef>
                  <c:f>'/Users/el1goluj/Documents/ZURICH/PROJECTS/UPMEM/upmem-workloads/Microbenchmarks/AI/[ai_output.xlsx]ai_output (4)'!$J$167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{B6C37124-F007-404E-B8C0-29494EA938BD}</c15:txfldGUID>
                      <c15:f>'/Users/el1goluj/Documents/ZURICH/PROJECTS/UPMEM/upmem-workloads/Microbenchmarks/AI/[ai_output.xlsx]ai_output (4)'!$J$167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5-FF8B-5F4C-8BBF-ED4DE736661E}"/>
                </c:ext>
              </c:extLst>
            </c:dLbl>
            <c:dLbl>
              <c:idx val="166"/>
              <c:tx>
                <c:strRef>
                  <c:f>'/Users/el1goluj/Documents/ZURICH/PROJECTS/UPMEM/upmem-workloads/Microbenchmarks/AI/[ai_output.xlsx]ai_output (4)'!$J$168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{2A71FB20-6BF7-F248-8CE7-47FF565F63AD}</c15:txfldGUID>
                      <c15:f>'/Users/el1goluj/Documents/ZURICH/PROJECTS/UPMEM/upmem-workloads/Microbenchmarks/AI/[ai_output.xlsx]ai_output (4)'!$J$168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6-FF8B-5F4C-8BBF-ED4DE736661E}"/>
                </c:ext>
              </c:extLst>
            </c:dLbl>
            <c:dLbl>
              <c:idx val="167"/>
              <c:tx>
                <c:strRef>
                  <c:f>'/Users/el1goluj/Documents/ZURICH/PROJECTS/UPMEM/upmem-workloads/Microbenchmarks/AI/[ai_output.xlsx]ai_output (4)'!$J$169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{89314A30-D371-5341-8AD3-5C796F960FD1}</c15:txfldGUID>
                      <c15:f>'/Users/el1goluj/Documents/ZURICH/PROJECTS/UPMEM/upmem-workloads/Microbenchmarks/AI/[ai_output.xlsx]ai_output (4)'!$J$169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7-FF8B-5F4C-8BBF-ED4DE736661E}"/>
                </c:ext>
              </c:extLst>
            </c:dLbl>
            <c:dLbl>
              <c:idx val="168"/>
              <c:tx>
                <c:strRef>
                  <c:f>'/Users/el1goluj/Documents/ZURICH/PROJECTS/UPMEM/upmem-workloads/Microbenchmarks/AI/[ai_output.xlsx]ai_output (4)'!$J$170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{9AFD12CA-A584-284A-BE0F-22284E270CC1}</c15:txfldGUID>
                      <c15:f>'/Users/el1goluj/Documents/ZURICH/PROJECTS/UPMEM/upmem-workloads/Microbenchmarks/AI/[ai_output.xlsx]ai_output (4)'!$J$170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8-FF8B-5F4C-8BBF-ED4DE736661E}"/>
                </c:ext>
              </c:extLst>
            </c:dLbl>
            <c:dLbl>
              <c:idx val="169"/>
              <c:tx>
                <c:strRef>
                  <c:f>'/Users/el1goluj/Documents/ZURICH/PROJECTS/UPMEM/upmem-workloads/Microbenchmarks/AI/[ai_output.xlsx]ai_output (4)'!$J$171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{8F8851B4-C3A9-9341-AA58-1746123690C7}</c15:txfldGUID>
                      <c15:f>'/Users/el1goluj/Documents/ZURICH/PROJECTS/UPMEM/upmem-workloads/Microbenchmarks/AI/[ai_output.xlsx]ai_output (4)'!$J$171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9-FF8B-5F4C-8BBF-ED4DE736661E}"/>
                </c:ext>
              </c:extLst>
            </c:dLbl>
            <c:dLbl>
              <c:idx val="170"/>
              <c:tx>
                <c:strRef>
                  <c:f>'/Users/el1goluj/Documents/ZURICH/PROJECTS/UPMEM/upmem-workloads/Microbenchmarks/AI/[ai_output.xlsx]ai_output (4)'!$J$172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{7F2238AB-D210-3C46-8817-89E0B4799931}</c15:txfldGUID>
                      <c15:f>'/Users/el1goluj/Documents/ZURICH/PROJECTS/UPMEM/upmem-workloads/Microbenchmarks/AI/[ai_output.xlsx]ai_output (4)'!$J$172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A-FF8B-5F4C-8BBF-ED4DE736661E}"/>
                </c:ext>
              </c:extLst>
            </c:dLbl>
            <c:dLbl>
              <c:idx val="171"/>
              <c:tx>
                <c:strRef>
                  <c:f>'/Users/el1goluj/Documents/ZURICH/PROJECTS/UPMEM/upmem-workloads/Microbenchmarks/AI/[ai_output.xlsx]ai_output (4)'!$J$173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{439AD549-FFB0-E44E-877C-5BB7FD1E7D25}</c15:txfldGUID>
                      <c15:f>'/Users/el1goluj/Documents/ZURICH/PROJECTS/UPMEM/upmem-workloads/Microbenchmarks/AI/[ai_output.xlsx]ai_output (4)'!$J$173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B-FF8B-5F4C-8BBF-ED4DE736661E}"/>
                </c:ext>
              </c:extLst>
            </c:dLbl>
            <c:dLbl>
              <c:idx val="172"/>
              <c:tx>
                <c:strRef>
                  <c:f>'/Users/el1goluj/Documents/ZURICH/PROJECTS/UPMEM/upmem-workloads/Microbenchmarks/AI/[ai_output.xlsx]ai_output (4)'!$J$174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{128AC288-87C6-F24A-8D05-60854D59AFDF}</c15:txfldGUID>
                      <c15:f>'/Users/el1goluj/Documents/ZURICH/PROJECTS/UPMEM/upmem-workloads/Microbenchmarks/AI/[ai_output.xlsx]ai_output (4)'!$J$174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C-FF8B-5F4C-8BBF-ED4DE736661E}"/>
                </c:ext>
              </c:extLst>
            </c:dLbl>
            <c:dLbl>
              <c:idx val="173"/>
              <c:tx>
                <c:strRef>
                  <c:f>'/Users/el1goluj/Documents/ZURICH/PROJECTS/UPMEM/upmem-workloads/Microbenchmarks/AI/[ai_output.xlsx]ai_output (4)'!$J$175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{6A6B1A3C-027C-204D-A2B3-BC943FF3F355}</c15:txfldGUID>
                      <c15:f>'/Users/el1goluj/Documents/ZURICH/PROJECTS/UPMEM/upmem-workloads/Microbenchmarks/AI/[ai_output.xlsx]ai_output (4)'!$J$175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D-FF8B-5F4C-8BBF-ED4DE736661E}"/>
                </c:ext>
              </c:extLst>
            </c:dLbl>
            <c:dLbl>
              <c:idx val="174"/>
              <c:tx>
                <c:strRef>
                  <c:f>'/Users/el1goluj/Documents/ZURICH/PROJECTS/UPMEM/upmem-workloads/Microbenchmarks/AI/[ai_output.xlsx]ai_output (4)'!$J$176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{9A3A021F-10D5-FB42-9BC1-36E8E7D55A3A}</c15:txfldGUID>
                      <c15:f>'/Users/el1goluj/Documents/ZURICH/PROJECTS/UPMEM/upmem-workloads/Microbenchmarks/AI/[ai_output.xlsx]ai_output (4)'!$J$176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E-FF8B-5F4C-8BBF-ED4DE736661E}"/>
                </c:ext>
              </c:extLst>
            </c:dLbl>
            <c:dLbl>
              <c:idx val="175"/>
              <c:tx>
                <c:strRef>
                  <c:f>'/Users/el1goluj/Documents/ZURICH/PROJECTS/UPMEM/upmem-workloads/Microbenchmarks/AI/[ai_output.xlsx]ai_output (4)'!$J$177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{C97B869D-673C-FE4F-AE7A-ED3F956B0E1F}</c15:txfldGUID>
                      <c15:f>'/Users/el1goluj/Documents/ZURICH/PROJECTS/UPMEM/upmem-workloads/Microbenchmarks/AI/[ai_output.xlsx]ai_output (4)'!$J$177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AF-FF8B-5F4C-8BBF-ED4DE736661E}"/>
                </c:ext>
              </c:extLst>
            </c:dLbl>
            <c:dLbl>
              <c:idx val="176"/>
              <c:tx>
                <c:strRef>
                  <c:f>'/Users/el1goluj/Documents/ZURICH/PROJECTS/UPMEM/upmem-workloads/Microbenchmarks/AI/[ai_output.xlsx]ai_output (4)'!$J$178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{C0B66525-C28F-6649-B829-921A5CFC79CB}</c15:txfldGUID>
                      <c15:f>'/Users/el1goluj/Documents/ZURICH/PROJECTS/UPMEM/upmem-workloads/Microbenchmarks/AI/[ai_output.xlsx]ai_output (4)'!$J$178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0-FF8B-5F4C-8BBF-ED4DE736661E}"/>
                </c:ext>
              </c:extLst>
            </c:dLbl>
            <c:dLbl>
              <c:idx val="177"/>
              <c:tx>
                <c:strRef>
                  <c:f>'/Users/el1goluj/Documents/ZURICH/PROJECTS/UPMEM/upmem-workloads/Microbenchmarks/AI/[ai_output.xlsx]ai_output (4)'!$J$179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{C97ECA7C-F4D9-A24E-A10F-370F5354EB8C}</c15:txfldGUID>
                      <c15:f>'/Users/el1goluj/Documents/ZURICH/PROJECTS/UPMEM/upmem-workloads/Microbenchmarks/AI/[ai_output.xlsx]ai_output (4)'!$J$179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1-FF8B-5F4C-8BBF-ED4DE736661E}"/>
                </c:ext>
              </c:extLst>
            </c:dLbl>
            <c:dLbl>
              <c:idx val="178"/>
              <c:tx>
                <c:strRef>
                  <c:f>'/Users/el1goluj/Documents/ZURICH/PROJECTS/UPMEM/upmem-workloads/Microbenchmarks/AI/[ai_output.xlsx]ai_output (4)'!$J$180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{FFB24654-7424-F04A-B470-3CBE53DA27B8}</c15:txfldGUID>
                      <c15:f>'/Users/el1goluj/Documents/ZURICH/PROJECTS/UPMEM/upmem-workloads/Microbenchmarks/AI/[ai_output.xlsx]ai_output (4)'!$J$180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2-FF8B-5F4C-8BBF-ED4DE736661E}"/>
                </c:ext>
              </c:extLst>
            </c:dLbl>
            <c:dLbl>
              <c:idx val="179"/>
              <c:tx>
                <c:strRef>
                  <c:f>'/Users/el1goluj/Documents/ZURICH/PROJECTS/UPMEM/upmem-workloads/Microbenchmarks/AI/[ai_output.xlsx]ai_output (4)'!$J$181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{9F44926D-1045-B04F-ACA8-B87AF012DD5A}</c15:txfldGUID>
                      <c15:f>'/Users/el1goluj/Documents/ZURICH/PROJECTS/UPMEM/upmem-workloads/Microbenchmarks/AI/[ai_output.xlsx]ai_output (4)'!$J$181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3-FF8B-5F4C-8BBF-ED4DE736661E}"/>
                </c:ext>
              </c:extLst>
            </c:dLbl>
            <c:dLbl>
              <c:idx val="180"/>
              <c:tx>
                <c:strRef>
                  <c:f>'/Users/el1goluj/Documents/ZURICH/PROJECTS/UPMEM/upmem-workloads/Microbenchmarks/AI/[ai_output.xlsx]ai_output (4)'!$J$182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{8B78C533-065E-FB42-9D54-166A55636571}</c15:txfldGUID>
                      <c15:f>'/Users/el1goluj/Documents/ZURICH/PROJECTS/UPMEM/upmem-workloads/Microbenchmarks/AI/[ai_output.xlsx]ai_output (4)'!$J$182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4-FF8B-5F4C-8BBF-ED4DE736661E}"/>
                </c:ext>
              </c:extLst>
            </c:dLbl>
            <c:dLbl>
              <c:idx val="181"/>
              <c:tx>
                <c:strRef>
                  <c:f>'/Users/el1goluj/Documents/ZURICH/PROJECTS/UPMEM/upmem-workloads/Microbenchmarks/AI/[ai_output.xlsx]ai_output (4)'!$J$183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{733FBD6B-EAA6-F045-8550-DD2163E4B4D3}</c15:txfldGUID>
                      <c15:f>'/Users/el1goluj/Documents/ZURICH/PROJECTS/UPMEM/upmem-workloads/Microbenchmarks/AI/[ai_output.xlsx]ai_output (4)'!$J$183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5-FF8B-5F4C-8BBF-ED4DE736661E}"/>
                </c:ext>
              </c:extLst>
            </c:dLbl>
            <c:dLbl>
              <c:idx val="182"/>
              <c:tx>
                <c:strRef>
                  <c:f>'/Users/el1goluj/Documents/ZURICH/PROJECTS/UPMEM/upmem-workloads/Microbenchmarks/AI/[ai_output.xlsx]ai_output (4)'!$J$184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{861D5609-A238-0C4A-A53D-9D9083F2E322}</c15:txfldGUID>
                      <c15:f>'/Users/el1goluj/Documents/ZURICH/PROJECTS/UPMEM/upmem-workloads/Microbenchmarks/AI/[ai_output.xlsx]ai_output (4)'!$J$184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6-FF8B-5F4C-8BBF-ED4DE736661E}"/>
                </c:ext>
              </c:extLst>
            </c:dLbl>
            <c:dLbl>
              <c:idx val="183"/>
              <c:tx>
                <c:strRef>
                  <c:f>'/Users/el1goluj/Documents/ZURICH/PROJECTS/UPMEM/upmem-workloads/Microbenchmarks/AI/[ai_output.xlsx]ai_output (4)'!$J$185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{6B7DEB96-DF38-604F-B406-C989EDE1790C}</c15:txfldGUID>
                      <c15:f>'/Users/el1goluj/Documents/ZURICH/PROJECTS/UPMEM/upmem-workloads/Microbenchmarks/AI/[ai_output.xlsx]ai_output (4)'!$J$185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7-FF8B-5F4C-8BBF-ED4DE736661E}"/>
                </c:ext>
              </c:extLst>
            </c:dLbl>
            <c:dLbl>
              <c:idx val="184"/>
              <c:tx>
                <c:strRef>
                  <c:f>'/Users/el1goluj/Documents/ZURICH/PROJECTS/UPMEM/upmem-workloads/Microbenchmarks/AI/[ai_output.xlsx]ai_output (4)'!$J$186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{51D45D6A-08D4-F346-A76A-718BBD07EECD}</c15:txfldGUID>
                      <c15:f>'/Users/el1goluj/Documents/ZURICH/PROJECTS/UPMEM/upmem-workloads/Microbenchmarks/AI/[ai_output.xlsx]ai_output (4)'!$J$186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8-FF8B-5F4C-8BBF-ED4DE736661E}"/>
                </c:ext>
              </c:extLst>
            </c:dLbl>
            <c:dLbl>
              <c:idx val="185"/>
              <c:tx>
                <c:strRef>
                  <c:f>'/Users/el1goluj/Documents/ZURICH/PROJECTS/UPMEM/upmem-workloads/Microbenchmarks/AI/[ai_output.xlsx]ai_output (4)'!$J$187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{D40A1EFE-58BF-5A41-8B96-15969312ACB8}</c15:txfldGUID>
                      <c15:f>'/Users/el1goluj/Documents/ZURICH/PROJECTS/UPMEM/upmem-workloads/Microbenchmarks/AI/[ai_output.xlsx]ai_output (4)'!$J$187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9-FF8B-5F4C-8BBF-ED4DE736661E}"/>
                </c:ext>
              </c:extLst>
            </c:dLbl>
            <c:dLbl>
              <c:idx val="186"/>
              <c:tx>
                <c:strRef>
                  <c:f>'/Users/el1goluj/Documents/ZURICH/PROJECTS/UPMEM/upmem-workloads/Microbenchmarks/AI/[ai_output.xlsx]ai_output (4)'!$J$188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{3B975CE0-6799-AC48-913D-CCA5DE0E4B99}</c15:txfldGUID>
                      <c15:f>'/Users/el1goluj/Documents/ZURICH/PROJECTS/UPMEM/upmem-workloads/Microbenchmarks/AI/[ai_output.xlsx]ai_output (4)'!$J$188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A-FF8B-5F4C-8BBF-ED4DE736661E}"/>
                </c:ext>
              </c:extLst>
            </c:dLbl>
            <c:dLbl>
              <c:idx val="187"/>
              <c:tx>
                <c:strRef>
                  <c:f>'/Users/el1goluj/Documents/ZURICH/PROJECTS/UPMEM/upmem-workloads/Microbenchmarks/AI/[ai_output.xlsx]ai_output (4)'!$J$189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{73335239-9A00-3A49-B63A-73E40E276E25}</c15:txfldGUID>
                      <c15:f>'/Users/el1goluj/Documents/ZURICH/PROJECTS/UPMEM/upmem-workloads/Microbenchmarks/AI/[ai_output.xlsx]ai_output (4)'!$J$189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B-FF8B-5F4C-8BBF-ED4DE736661E}"/>
                </c:ext>
              </c:extLst>
            </c:dLbl>
            <c:dLbl>
              <c:idx val="188"/>
              <c:tx>
                <c:strRef>
                  <c:f>'/Users/el1goluj/Documents/ZURICH/PROJECTS/UPMEM/upmem-workloads/Microbenchmarks/AI/[ai_output.xlsx]ai_output (4)'!$J$190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{2C5877CE-6857-4743-8787-85CA59DA1FA9}</c15:txfldGUID>
                      <c15:f>'/Users/el1goluj/Documents/ZURICH/PROJECTS/UPMEM/upmem-workloads/Microbenchmarks/AI/[ai_output.xlsx]ai_output (4)'!$J$190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C-FF8B-5F4C-8BBF-ED4DE736661E}"/>
                </c:ext>
              </c:extLst>
            </c:dLbl>
            <c:dLbl>
              <c:idx val="189"/>
              <c:tx>
                <c:strRef>
                  <c:f>'/Users/el1goluj/Documents/ZURICH/PROJECTS/UPMEM/upmem-workloads/Microbenchmarks/AI/[ai_output.xlsx]ai_output (4)'!$J$191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{C110124D-1A53-5040-89ED-D772F047A290}</c15:txfldGUID>
                      <c15:f>'/Users/el1goluj/Documents/ZURICH/PROJECTS/UPMEM/upmem-workloads/Microbenchmarks/AI/[ai_output.xlsx]ai_output (4)'!$J$191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D-FF8B-5F4C-8BBF-ED4DE736661E}"/>
                </c:ext>
              </c:extLst>
            </c:dLbl>
            <c:dLbl>
              <c:idx val="190"/>
              <c:tx>
                <c:strRef>
                  <c:f>'/Users/el1goluj/Documents/ZURICH/PROJECTS/UPMEM/upmem-workloads/Microbenchmarks/AI/[ai_output.xlsx]ai_output (4)'!$J$192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{48D027E8-4D72-9048-BDFC-3BF907780DAA}</c15:txfldGUID>
                      <c15:f>'/Users/el1goluj/Documents/ZURICH/PROJECTS/UPMEM/upmem-workloads/Microbenchmarks/AI/[ai_output.xlsx]ai_output (4)'!$J$192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E-FF8B-5F4C-8BBF-ED4DE736661E}"/>
                </c:ext>
              </c:extLst>
            </c:dLbl>
            <c:dLbl>
              <c:idx val="191"/>
              <c:tx>
                <c:strRef>
                  <c:f>'/Users/el1goluj/Documents/ZURICH/PROJECTS/UPMEM/upmem-workloads/Microbenchmarks/AI/[ai_output.xlsx]ai_output (4)'!$J$193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{AE3D1147-7139-4D40-9266-AAB1CFD6AC45}</c15:txfldGUID>
                      <c15:f>'/Users/el1goluj/Documents/ZURICH/PROJECTS/UPMEM/upmem-workloads/Microbenchmarks/AI/[ai_output.xlsx]ai_output (4)'!$J$193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BF-FF8B-5F4C-8BBF-ED4DE736661E}"/>
                </c:ext>
              </c:extLst>
            </c:dLbl>
            <c:dLbl>
              <c:idx val="192"/>
              <c:tx>
                <c:strRef>
                  <c:f>'/Users/el1goluj/Documents/ZURICH/PROJECTS/UPMEM/upmem-workloads/Microbenchmarks/AI/[ai_output.xlsx]ai_output (4)'!$J$194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{065C976A-746F-6D4A-8601-1EAFCB680C8D}</c15:txfldGUID>
                      <c15:f>'/Users/el1goluj/Documents/ZURICH/PROJECTS/UPMEM/upmem-workloads/Microbenchmarks/AI/[ai_output.xlsx]ai_output (4)'!$J$194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0-FF8B-5F4C-8BBF-ED4DE736661E}"/>
                </c:ext>
              </c:extLst>
            </c:dLbl>
            <c:dLbl>
              <c:idx val="193"/>
              <c:tx>
                <c:strRef>
                  <c:f>'/Users/el1goluj/Documents/ZURICH/PROJECTS/UPMEM/upmem-workloads/Microbenchmarks/AI/[ai_output.xlsx]ai_output (4)'!$J$195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{1ACBF75C-764E-7842-998F-BDADD755043C}</c15:txfldGUID>
                      <c15:f>'/Users/el1goluj/Documents/ZURICH/PROJECTS/UPMEM/upmem-workloads/Microbenchmarks/AI/[ai_output.xlsx]ai_output (4)'!$J$195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1-FF8B-5F4C-8BBF-ED4DE736661E}"/>
                </c:ext>
              </c:extLst>
            </c:dLbl>
            <c:dLbl>
              <c:idx val="194"/>
              <c:tx>
                <c:strRef>
                  <c:f>'/Users/el1goluj/Documents/ZURICH/PROJECTS/UPMEM/upmem-workloads/Microbenchmarks/AI/[ai_output.xlsx]ai_output (4)'!$J$196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{55297E9A-246E-DA41-921D-4D3044244F4C}</c15:txfldGUID>
                      <c15:f>'/Users/el1goluj/Documents/ZURICH/PROJECTS/UPMEM/upmem-workloads/Microbenchmarks/AI/[ai_output.xlsx]ai_output (4)'!$J$196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2-FF8B-5F4C-8BBF-ED4DE736661E}"/>
                </c:ext>
              </c:extLst>
            </c:dLbl>
            <c:dLbl>
              <c:idx val="195"/>
              <c:tx>
                <c:strRef>
                  <c:f>'/Users/el1goluj/Documents/ZURICH/PROJECTS/UPMEM/upmem-workloads/Microbenchmarks/AI/[ai_output.xlsx]ai_output (4)'!$J$197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{78ED037C-468B-D541-9435-40A3D39D50C3}</c15:txfldGUID>
                      <c15:f>'/Users/el1goluj/Documents/ZURICH/PROJECTS/UPMEM/upmem-workloads/Microbenchmarks/AI/[ai_output.xlsx]ai_output (4)'!$J$197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3-FF8B-5F4C-8BBF-ED4DE736661E}"/>
                </c:ext>
              </c:extLst>
            </c:dLbl>
            <c:dLbl>
              <c:idx val="196"/>
              <c:tx>
                <c:strRef>
                  <c:f>'/Users/el1goluj/Documents/ZURICH/PROJECTS/UPMEM/upmem-workloads/Microbenchmarks/AI/[ai_output.xlsx]ai_output (4)'!$J$198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{0DE3E236-C269-C045-93D3-3292877D47F2}</c15:txfldGUID>
                      <c15:f>'/Users/el1goluj/Documents/ZURICH/PROJECTS/UPMEM/upmem-workloads/Microbenchmarks/AI/[ai_output.xlsx]ai_output (4)'!$J$198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4-FF8B-5F4C-8BBF-ED4DE736661E}"/>
                </c:ext>
              </c:extLst>
            </c:dLbl>
            <c:dLbl>
              <c:idx val="197"/>
              <c:tx>
                <c:strRef>
                  <c:f>'/Users/el1goluj/Documents/ZURICH/PROJECTS/UPMEM/upmem-workloads/Microbenchmarks/AI/[ai_output.xlsx]ai_output (4)'!$J$199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{F6179B68-E87E-9444-BE6A-215D6872297A}</c15:txfldGUID>
                      <c15:f>'/Users/el1goluj/Documents/ZURICH/PROJECTS/UPMEM/upmem-workloads/Microbenchmarks/AI/[ai_output.xlsx]ai_output (4)'!$J$199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5-FF8B-5F4C-8BBF-ED4DE736661E}"/>
                </c:ext>
              </c:extLst>
            </c:dLbl>
            <c:dLbl>
              <c:idx val="198"/>
              <c:tx>
                <c:strRef>
                  <c:f>'/Users/el1goluj/Documents/ZURICH/PROJECTS/UPMEM/upmem-workloads/Microbenchmarks/AI/[ai_output.xlsx]ai_output (4)'!$J$200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{AA056F79-9B0A-7242-83CF-600F5BEB1C2A}</c15:txfldGUID>
                      <c15:f>'/Users/el1goluj/Documents/ZURICH/PROJECTS/UPMEM/upmem-workloads/Microbenchmarks/AI/[ai_output.xlsx]ai_output (4)'!$J$200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6-FF8B-5F4C-8BBF-ED4DE736661E}"/>
                </c:ext>
              </c:extLst>
            </c:dLbl>
            <c:dLbl>
              <c:idx val="199"/>
              <c:tx>
                <c:strRef>
                  <c:f>'/Users/el1goluj/Documents/ZURICH/PROJECTS/UPMEM/upmem-workloads/Microbenchmarks/AI/[ai_output.xlsx]ai_output (4)'!$J$201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{B87EBA81-5130-9E4C-B336-7179B81DB51A}</c15:txfldGUID>
                      <c15:f>'/Users/el1goluj/Documents/ZURICH/PROJECTS/UPMEM/upmem-workloads/Microbenchmarks/AI/[ai_output.xlsx]ai_output (4)'!$J$201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7-FF8B-5F4C-8BBF-ED4DE736661E}"/>
                </c:ext>
              </c:extLst>
            </c:dLbl>
            <c:dLbl>
              <c:idx val="200"/>
              <c:tx>
                <c:strRef>
                  <c:f>'/Users/el1goluj/Documents/ZURICH/PROJECTS/UPMEM/upmem-workloads/Microbenchmarks/AI/[ai_output.xlsx]ai_output (4)'!$J$202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{6FFA4358-BD32-334A-8983-2AF2E176D99C}</c15:txfldGUID>
                      <c15:f>'/Users/el1goluj/Documents/ZURICH/PROJECTS/UPMEM/upmem-workloads/Microbenchmarks/AI/[ai_output.xlsx]ai_output (4)'!$J$202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8-FF8B-5F4C-8BBF-ED4DE736661E}"/>
                </c:ext>
              </c:extLst>
            </c:dLbl>
            <c:dLbl>
              <c:idx val="201"/>
              <c:tx>
                <c:strRef>
                  <c:f>'/Users/el1goluj/Documents/ZURICH/PROJECTS/UPMEM/upmem-workloads/Microbenchmarks/AI/[ai_output.xlsx]ai_output (4)'!$J$203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{B73CB281-DF93-6A4F-88FC-CF4270C52BB5}</c15:txfldGUID>
                      <c15:f>'/Users/el1goluj/Documents/ZURICH/PROJECTS/UPMEM/upmem-workloads/Microbenchmarks/AI/[ai_output.xlsx]ai_output (4)'!$J$203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9-FF8B-5F4C-8BBF-ED4DE736661E}"/>
                </c:ext>
              </c:extLst>
            </c:dLbl>
            <c:dLbl>
              <c:idx val="202"/>
              <c:tx>
                <c:strRef>
                  <c:f>'/Users/el1goluj/Documents/ZURICH/PROJECTS/UPMEM/upmem-workloads/Microbenchmarks/AI/[ai_output.xlsx]ai_output (4)'!$J$204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{C4B818BB-15B3-FB48-BC4A-945EACE25B39}</c15:txfldGUID>
                      <c15:f>'/Users/el1goluj/Documents/ZURICH/PROJECTS/UPMEM/upmem-workloads/Microbenchmarks/AI/[ai_output.xlsx]ai_output (4)'!$J$204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A-FF8B-5F4C-8BBF-ED4DE736661E}"/>
                </c:ext>
              </c:extLst>
            </c:dLbl>
            <c:dLbl>
              <c:idx val="203"/>
              <c:tx>
                <c:strRef>
                  <c:f>'/Users/el1goluj/Documents/ZURICH/PROJECTS/UPMEM/upmem-workloads/Microbenchmarks/AI/[ai_output.xlsx]ai_output (4)'!$J$205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{AAC6D2F3-70D9-7D4F-9ECE-F5FBF6B36F9A}</c15:txfldGUID>
                      <c15:f>'/Users/el1goluj/Documents/ZURICH/PROJECTS/UPMEM/upmem-workloads/Microbenchmarks/AI/[ai_output.xlsx]ai_output (4)'!$J$205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B-FF8B-5F4C-8BBF-ED4DE736661E}"/>
                </c:ext>
              </c:extLst>
            </c:dLbl>
            <c:dLbl>
              <c:idx val="204"/>
              <c:tx>
                <c:strRef>
                  <c:f>'/Users/el1goluj/Documents/ZURICH/PROJECTS/UPMEM/upmem-workloads/Microbenchmarks/AI/[ai_output.xlsx]ai_output (4)'!$J$206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{67D5D034-07C1-8446-A3EE-EA12A8889498}</c15:txfldGUID>
                      <c15:f>'/Users/el1goluj/Documents/ZURICH/PROJECTS/UPMEM/upmem-workloads/Microbenchmarks/AI/[ai_output.xlsx]ai_output (4)'!$J$206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C-FF8B-5F4C-8BBF-ED4DE736661E}"/>
                </c:ext>
              </c:extLst>
            </c:dLbl>
            <c:dLbl>
              <c:idx val="205"/>
              <c:tx>
                <c:strRef>
                  <c:f>'/Users/el1goluj/Documents/ZURICH/PROJECTS/UPMEM/upmem-workloads/Microbenchmarks/AI/[ai_output.xlsx]ai_output (4)'!$J$207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{8D58C890-F628-B848-86FE-7BC06764F935}</c15:txfldGUID>
                      <c15:f>'/Users/el1goluj/Documents/ZURICH/PROJECTS/UPMEM/upmem-workloads/Microbenchmarks/AI/[ai_output.xlsx]ai_output (4)'!$J$207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D-FF8B-5F4C-8BBF-ED4DE736661E}"/>
                </c:ext>
              </c:extLst>
            </c:dLbl>
            <c:dLbl>
              <c:idx val="206"/>
              <c:tx>
                <c:strRef>
                  <c:f>'/Users/el1goluj/Documents/ZURICH/PROJECTS/UPMEM/upmem-workloads/Microbenchmarks/AI/[ai_output.xlsx]ai_output (4)'!$J$208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{43DCBC49-21DB-1E4A-A1AB-8277A6BBBFA6}</c15:txfldGUID>
                      <c15:f>'/Users/el1goluj/Documents/ZURICH/PROJECTS/UPMEM/upmem-workloads/Microbenchmarks/AI/[ai_output.xlsx]ai_output (4)'!$J$208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E-FF8B-5F4C-8BBF-ED4DE736661E}"/>
                </c:ext>
              </c:extLst>
            </c:dLbl>
            <c:dLbl>
              <c:idx val="207"/>
              <c:tx>
                <c:strRef>
                  <c:f>'/Users/el1goluj/Documents/ZURICH/PROJECTS/UPMEM/upmem-workloads/Microbenchmarks/AI/[ai_output.xlsx]ai_output (4)'!$J$209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{B25F6F26-20F1-C54D-83EE-23660CDF2D1F}</c15:txfldGUID>
                      <c15:f>'/Users/el1goluj/Documents/ZURICH/PROJECTS/UPMEM/upmem-workloads/Microbenchmarks/AI/[ai_output.xlsx]ai_output (4)'!$J$209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CF-FF8B-5F4C-8BBF-ED4DE736661E}"/>
                </c:ext>
              </c:extLst>
            </c:dLbl>
            <c:dLbl>
              <c:idx val="208"/>
              <c:tx>
                <c:strRef>
                  <c:f>'/Users/el1goluj/Documents/ZURICH/PROJECTS/UPMEM/upmem-workloads/Microbenchmarks/AI/[ai_output.xlsx]ai_output (4)'!$J$210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{90C1AC0E-7954-1F41-9B96-0C5E0AC080BB}</c15:txfldGUID>
                      <c15:f>'/Users/el1goluj/Documents/ZURICH/PROJECTS/UPMEM/upmem-workloads/Microbenchmarks/AI/[ai_output.xlsx]ai_output (4)'!$J$210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0-FF8B-5F4C-8BBF-ED4DE736661E}"/>
                </c:ext>
              </c:extLst>
            </c:dLbl>
            <c:dLbl>
              <c:idx val="209"/>
              <c:tx>
                <c:strRef>
                  <c:f>'/Users/el1goluj/Documents/ZURICH/PROJECTS/UPMEM/upmem-workloads/Microbenchmarks/AI/[ai_output.xlsx]ai_output (4)'!$J$211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{F8156B36-A089-AA4E-8577-3487985076D5}</c15:txfldGUID>
                      <c15:f>'/Users/el1goluj/Documents/ZURICH/PROJECTS/UPMEM/upmem-workloads/Microbenchmarks/AI/[ai_output.xlsx]ai_output (4)'!$J$211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1-FF8B-5F4C-8BBF-ED4DE736661E}"/>
                </c:ext>
              </c:extLst>
            </c:dLbl>
            <c:dLbl>
              <c:idx val="210"/>
              <c:tx>
                <c:strRef>
                  <c:f>'/Users/el1goluj/Documents/ZURICH/PROJECTS/UPMEM/upmem-workloads/Microbenchmarks/AI/[ai_output.xlsx]ai_output (4)'!$J$212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{89ACA857-D0F7-264A-8FD1-C51DB04FFDDD}</c15:txfldGUID>
                      <c15:f>'/Users/el1goluj/Documents/ZURICH/PROJECTS/UPMEM/upmem-workloads/Microbenchmarks/AI/[ai_output.xlsx]ai_output (4)'!$J$212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2-FF8B-5F4C-8BBF-ED4DE736661E}"/>
                </c:ext>
              </c:extLst>
            </c:dLbl>
            <c:dLbl>
              <c:idx val="211"/>
              <c:tx>
                <c:strRef>
                  <c:f>'/Users/el1goluj/Documents/ZURICH/PROJECTS/UPMEM/upmem-workloads/Microbenchmarks/AI/[ai_output.xlsx]ai_output (4)'!$J$213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{356BF2B2-F748-5F4E-8BED-1C151E7E5C92}</c15:txfldGUID>
                      <c15:f>'/Users/el1goluj/Documents/ZURICH/PROJECTS/UPMEM/upmem-workloads/Microbenchmarks/AI/[ai_output.xlsx]ai_output (4)'!$J$213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3-FF8B-5F4C-8BBF-ED4DE736661E}"/>
                </c:ext>
              </c:extLst>
            </c:dLbl>
            <c:dLbl>
              <c:idx val="212"/>
              <c:tx>
                <c:strRef>
                  <c:f>'/Users/el1goluj/Documents/ZURICH/PROJECTS/UPMEM/upmem-workloads/Microbenchmarks/AI/[ai_output.xlsx]ai_output (4)'!$J$214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{354C2A84-2636-7845-AE03-81C1358ABF92}</c15:txfldGUID>
                      <c15:f>'/Users/el1goluj/Documents/ZURICH/PROJECTS/UPMEM/upmem-workloads/Microbenchmarks/AI/[ai_output.xlsx]ai_output (4)'!$J$214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4-FF8B-5F4C-8BBF-ED4DE736661E}"/>
                </c:ext>
              </c:extLst>
            </c:dLbl>
            <c:dLbl>
              <c:idx val="213"/>
              <c:tx>
                <c:strRef>
                  <c:f>'/Users/el1goluj/Documents/ZURICH/PROJECTS/UPMEM/upmem-workloads/Microbenchmarks/AI/[ai_output.xlsx]ai_output (4)'!$J$215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{97EB5B68-754F-864D-BCF9-0963A68576CD}</c15:txfldGUID>
                      <c15:f>'/Users/el1goluj/Documents/ZURICH/PROJECTS/UPMEM/upmem-workloads/Microbenchmarks/AI/[ai_output.xlsx]ai_output (4)'!$J$215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5-FF8B-5F4C-8BBF-ED4DE736661E}"/>
                </c:ext>
              </c:extLst>
            </c:dLbl>
            <c:dLbl>
              <c:idx val="214"/>
              <c:tx>
                <c:strRef>
                  <c:f>'/Users/el1goluj/Documents/ZURICH/PROJECTS/UPMEM/upmem-workloads/Microbenchmarks/AI/[ai_output.xlsx]ai_output (4)'!$J$216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{CFC468C4-2096-E44B-9B1C-253A85AD3578}</c15:txfldGUID>
                      <c15:f>'/Users/el1goluj/Documents/ZURICH/PROJECTS/UPMEM/upmem-workloads/Microbenchmarks/AI/[ai_output.xlsx]ai_output (4)'!$J$216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6-FF8B-5F4C-8BBF-ED4DE736661E}"/>
                </c:ext>
              </c:extLst>
            </c:dLbl>
            <c:dLbl>
              <c:idx val="215"/>
              <c:tx>
                <c:strRef>
                  <c:f>'/Users/el1goluj/Documents/ZURICH/PROJECTS/UPMEM/upmem-workloads/Microbenchmarks/AI/[ai_output.xlsx]ai_output (4)'!$J$217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{1768064D-0A9B-D149-AD1A-FFA20686D92D}</c15:txfldGUID>
                      <c15:f>'/Users/el1goluj/Documents/ZURICH/PROJECTS/UPMEM/upmem-workloads/Microbenchmarks/AI/[ai_output.xlsx]ai_output (4)'!$J$217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7-FF8B-5F4C-8BBF-ED4DE736661E}"/>
                </c:ext>
              </c:extLst>
            </c:dLbl>
            <c:dLbl>
              <c:idx val="216"/>
              <c:tx>
                <c:strRef>
                  <c:f>'/Users/el1goluj/Documents/ZURICH/PROJECTS/UPMEM/upmem-workloads/Microbenchmarks/AI/[ai_output.xlsx]ai_output (4)'!$J$218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{8E178D02-DA91-2A4F-AA91-9EE75FDFB948}</c15:txfldGUID>
                      <c15:f>'/Users/el1goluj/Documents/ZURICH/PROJECTS/UPMEM/upmem-workloads/Microbenchmarks/AI/[ai_output.xlsx]ai_output (4)'!$J$218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8-FF8B-5F4C-8BBF-ED4DE736661E}"/>
                </c:ext>
              </c:extLst>
            </c:dLbl>
            <c:dLbl>
              <c:idx val="217"/>
              <c:tx>
                <c:strRef>
                  <c:f>'/Users/el1goluj/Documents/ZURICH/PROJECTS/UPMEM/upmem-workloads/Microbenchmarks/AI/[ai_output.xlsx]ai_output (4)'!$J$219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{895FB9FF-0689-C948-BABB-C416C31B694F}</c15:txfldGUID>
                      <c15:f>'/Users/el1goluj/Documents/ZURICH/PROJECTS/UPMEM/upmem-workloads/Microbenchmarks/AI/[ai_output.xlsx]ai_output (4)'!$J$219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9-FF8B-5F4C-8BBF-ED4DE736661E}"/>
                </c:ext>
              </c:extLst>
            </c:dLbl>
            <c:dLbl>
              <c:idx val="218"/>
              <c:tx>
                <c:strRef>
                  <c:f>'/Users/el1goluj/Documents/ZURICH/PROJECTS/UPMEM/upmem-workloads/Microbenchmarks/AI/[ai_output.xlsx]ai_output (4)'!$J$220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{E9E2CAAF-4406-AB41-9E64-DC149D26A4CF}</c15:txfldGUID>
                      <c15:f>'/Users/el1goluj/Documents/ZURICH/PROJECTS/UPMEM/upmem-workloads/Microbenchmarks/AI/[ai_output.xlsx]ai_output (4)'!$J$220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A-FF8B-5F4C-8BBF-ED4DE736661E}"/>
                </c:ext>
              </c:extLst>
            </c:dLbl>
            <c:dLbl>
              <c:idx val="219"/>
              <c:tx>
                <c:strRef>
                  <c:f>'/Users/el1goluj/Documents/ZURICH/PROJECTS/UPMEM/upmem-workloads/Microbenchmarks/AI/[ai_output.xlsx]ai_output (4)'!$J$221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{157AF4B9-DC85-2947-8065-A3C0F2AC2F5D}</c15:txfldGUID>
                      <c15:f>'/Users/el1goluj/Documents/ZURICH/PROJECTS/UPMEM/upmem-workloads/Microbenchmarks/AI/[ai_output.xlsx]ai_output (4)'!$J$221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B-FF8B-5F4C-8BBF-ED4DE736661E}"/>
                </c:ext>
              </c:extLst>
            </c:dLbl>
            <c:dLbl>
              <c:idx val="220"/>
              <c:tx>
                <c:strRef>
                  <c:f>'/Users/el1goluj/Documents/ZURICH/PROJECTS/UPMEM/upmem-workloads/Microbenchmarks/AI/[ai_output.xlsx]ai_output (4)'!$J$222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{CBF1629D-4AD7-CA4B-A251-8F45EE142ACC}</c15:txfldGUID>
                      <c15:f>'/Users/el1goluj/Documents/ZURICH/PROJECTS/UPMEM/upmem-workloads/Microbenchmarks/AI/[ai_output.xlsx]ai_output (4)'!$J$222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C-FF8B-5F4C-8BBF-ED4DE736661E}"/>
                </c:ext>
              </c:extLst>
            </c:dLbl>
            <c:dLbl>
              <c:idx val="221"/>
              <c:tx>
                <c:strRef>
                  <c:f>'/Users/el1goluj/Documents/ZURICH/PROJECTS/UPMEM/upmem-workloads/Microbenchmarks/AI/[ai_output.xlsx]ai_output (4)'!$J$223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{C48C390A-6A12-E94E-A1CE-70ED8192ADEC}</c15:txfldGUID>
                      <c15:f>'/Users/el1goluj/Documents/ZURICH/PROJECTS/UPMEM/upmem-workloads/Microbenchmarks/AI/[ai_output.xlsx]ai_output (4)'!$J$223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D-FF8B-5F4C-8BBF-ED4DE736661E}"/>
                </c:ext>
              </c:extLst>
            </c:dLbl>
            <c:dLbl>
              <c:idx val="222"/>
              <c:tx>
                <c:strRef>
                  <c:f>'/Users/el1goluj/Documents/ZURICH/PROJECTS/UPMEM/upmem-workloads/Microbenchmarks/AI/[ai_output.xlsx]ai_output (4)'!$J$224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{8EC6A371-BC79-D54A-BD5B-A04CFCA3CBC9}</c15:txfldGUID>
                      <c15:f>'/Users/el1goluj/Documents/ZURICH/PROJECTS/UPMEM/upmem-workloads/Microbenchmarks/AI/[ai_output.xlsx]ai_output (4)'!$J$224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E-FF8B-5F4C-8BBF-ED4DE736661E}"/>
                </c:ext>
              </c:extLst>
            </c:dLbl>
            <c:dLbl>
              <c:idx val="223"/>
              <c:tx>
                <c:strRef>
                  <c:f>'/Users/el1goluj/Documents/ZURICH/PROJECTS/UPMEM/upmem-workloads/Microbenchmarks/AI/[ai_output.xlsx]ai_output (4)'!$J$225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{CD5483C5-9229-D441-B0EC-3BFE825352D4}</c15:txfldGUID>
                      <c15:f>'/Users/el1goluj/Documents/ZURICH/PROJECTS/UPMEM/upmem-workloads/Microbenchmarks/AI/[ai_output.xlsx]ai_output (4)'!$J$225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DF-FF8B-5F4C-8BBF-ED4DE736661E}"/>
                </c:ext>
              </c:extLst>
            </c:dLbl>
            <c:dLbl>
              <c:idx val="224"/>
              <c:tx>
                <c:strRef>
                  <c:f>'/Users/el1goluj/Documents/ZURICH/PROJECTS/UPMEM/upmem-workloads/Microbenchmarks/AI/[ai_output.xlsx]ai_output (4)'!$J$226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{46CD328F-3AD0-1F4E-B696-8F0CA8C62DD8}</c15:txfldGUID>
                      <c15:f>'/Users/el1goluj/Documents/ZURICH/PROJECTS/UPMEM/upmem-workloads/Microbenchmarks/AI/[ai_output.xlsx]ai_output (4)'!$J$226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0-FF8B-5F4C-8BBF-ED4DE736661E}"/>
                </c:ext>
              </c:extLst>
            </c:dLbl>
            <c:dLbl>
              <c:idx val="225"/>
              <c:tx>
                <c:strRef>
                  <c:f>'/Users/el1goluj/Documents/ZURICH/PROJECTS/UPMEM/upmem-workloads/Microbenchmarks/AI/[ai_output.xlsx]ai_output (4)'!$J$227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{61D3EFF6-BAD9-7D4C-904B-D1F792DDB374}</c15:txfldGUID>
                      <c15:f>'/Users/el1goluj/Documents/ZURICH/PROJECTS/UPMEM/upmem-workloads/Microbenchmarks/AI/[ai_output.xlsx]ai_output (4)'!$J$227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1-FF8B-5F4C-8BBF-ED4DE736661E}"/>
                </c:ext>
              </c:extLst>
            </c:dLbl>
            <c:dLbl>
              <c:idx val="226"/>
              <c:tx>
                <c:strRef>
                  <c:f>'/Users/el1goluj/Documents/ZURICH/PROJECTS/UPMEM/upmem-workloads/Microbenchmarks/AI/[ai_output.xlsx]ai_output (4)'!$J$228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{7AD13C29-2598-D542-A37E-5D3DC1D2F4ED}</c15:txfldGUID>
                      <c15:f>'/Users/el1goluj/Documents/ZURICH/PROJECTS/UPMEM/upmem-workloads/Microbenchmarks/AI/[ai_output.xlsx]ai_output (4)'!$J$228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2-FF8B-5F4C-8BBF-ED4DE736661E}"/>
                </c:ext>
              </c:extLst>
            </c:dLbl>
            <c:dLbl>
              <c:idx val="227"/>
              <c:tx>
                <c:strRef>
                  <c:f>'/Users/el1goluj/Documents/ZURICH/PROJECTS/UPMEM/upmem-workloads/Microbenchmarks/AI/[ai_output.xlsx]ai_output (4)'!$J$229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{C425BB13-118B-3B4B-862A-D09971D70B88}</c15:txfldGUID>
                      <c15:f>'/Users/el1goluj/Documents/ZURICH/PROJECTS/UPMEM/upmem-workloads/Microbenchmarks/AI/[ai_output.xlsx]ai_output (4)'!$J$229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3-FF8B-5F4C-8BBF-ED4DE736661E}"/>
                </c:ext>
              </c:extLst>
            </c:dLbl>
            <c:dLbl>
              <c:idx val="228"/>
              <c:tx>
                <c:strRef>
                  <c:f>'/Users/el1goluj/Documents/ZURICH/PROJECTS/UPMEM/upmem-workloads/Microbenchmarks/AI/[ai_output.xlsx]ai_output (4)'!$J$230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{B148777D-587E-6142-9DD3-F68C63324924}</c15:txfldGUID>
                      <c15:f>'/Users/el1goluj/Documents/ZURICH/PROJECTS/UPMEM/upmem-workloads/Microbenchmarks/AI/[ai_output.xlsx]ai_output (4)'!$J$230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4-FF8B-5F4C-8BBF-ED4DE736661E}"/>
                </c:ext>
              </c:extLst>
            </c:dLbl>
            <c:dLbl>
              <c:idx val="229"/>
              <c:tx>
                <c:strRef>
                  <c:f>'/Users/el1goluj/Documents/ZURICH/PROJECTS/UPMEM/upmem-workloads/Microbenchmarks/AI/[ai_output.xlsx]ai_output (4)'!$J$231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{5315BE0A-B2BD-E742-8F4C-1F6C965F7761}</c15:txfldGUID>
                      <c15:f>'/Users/el1goluj/Documents/ZURICH/PROJECTS/UPMEM/upmem-workloads/Microbenchmarks/AI/[ai_output.xlsx]ai_output (4)'!$J$231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5-FF8B-5F4C-8BBF-ED4DE736661E}"/>
                </c:ext>
              </c:extLst>
            </c:dLbl>
            <c:dLbl>
              <c:idx val="230"/>
              <c:tx>
                <c:strRef>
                  <c:f>'/Users/el1goluj/Documents/ZURICH/PROJECTS/UPMEM/upmem-workloads/Microbenchmarks/AI/[ai_output.xlsx]ai_output (4)'!$J$232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{0432B095-0035-D740-83A4-835052E4A04B}</c15:txfldGUID>
                      <c15:f>'/Users/el1goluj/Documents/ZURICH/PROJECTS/UPMEM/upmem-workloads/Microbenchmarks/AI/[ai_output.xlsx]ai_output (4)'!$J$232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6-FF8B-5F4C-8BBF-ED4DE736661E}"/>
                </c:ext>
              </c:extLst>
            </c:dLbl>
            <c:dLbl>
              <c:idx val="231"/>
              <c:tx>
                <c:strRef>
                  <c:f>'/Users/el1goluj/Documents/ZURICH/PROJECTS/UPMEM/upmem-workloads/Microbenchmarks/AI/[ai_output.xlsx]ai_output (4)'!$J$233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{01C513B8-E524-4749-B809-DBA44572B05C}</c15:txfldGUID>
                      <c15:f>'/Users/el1goluj/Documents/ZURICH/PROJECTS/UPMEM/upmem-workloads/Microbenchmarks/AI/[ai_output.xlsx]ai_output (4)'!$J$233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7-FF8B-5F4C-8BBF-ED4DE736661E}"/>
                </c:ext>
              </c:extLst>
            </c:dLbl>
            <c:dLbl>
              <c:idx val="232"/>
              <c:tx>
                <c:strRef>
                  <c:f>'/Users/el1goluj/Documents/ZURICH/PROJECTS/UPMEM/upmem-workloads/Microbenchmarks/AI/[ai_output.xlsx]ai_output (4)'!$J$234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{8E3CFC5D-3BC5-F244-898D-0F00ABAD2308}</c15:txfldGUID>
                      <c15:f>'/Users/el1goluj/Documents/ZURICH/PROJECTS/UPMEM/upmem-workloads/Microbenchmarks/AI/[ai_output.xlsx]ai_output (4)'!$J$234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8-FF8B-5F4C-8BBF-ED4DE736661E}"/>
                </c:ext>
              </c:extLst>
            </c:dLbl>
            <c:dLbl>
              <c:idx val="233"/>
              <c:tx>
                <c:strRef>
                  <c:f>'/Users/el1goluj/Documents/ZURICH/PROJECTS/UPMEM/upmem-workloads/Microbenchmarks/AI/[ai_output.xlsx]ai_output (4)'!$J$235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{FF005A6E-1E13-944E-8251-C2C351C0B328}</c15:txfldGUID>
                      <c15:f>'/Users/el1goluj/Documents/ZURICH/PROJECTS/UPMEM/upmem-workloads/Microbenchmarks/AI/[ai_output.xlsx]ai_output (4)'!$J$235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9-FF8B-5F4C-8BBF-ED4DE736661E}"/>
                </c:ext>
              </c:extLst>
            </c:dLbl>
            <c:dLbl>
              <c:idx val="234"/>
              <c:tx>
                <c:strRef>
                  <c:f>'/Users/el1goluj/Documents/ZURICH/PROJECTS/UPMEM/upmem-workloads/Microbenchmarks/AI/[ai_output.xlsx]ai_output (4)'!$J$236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{7953A220-F7C8-2244-8221-8CB197F0B675}</c15:txfldGUID>
                      <c15:f>'/Users/el1goluj/Documents/ZURICH/PROJECTS/UPMEM/upmem-workloads/Microbenchmarks/AI/[ai_output.xlsx]ai_output (4)'!$J$236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A-FF8B-5F4C-8BBF-ED4DE736661E}"/>
                </c:ext>
              </c:extLst>
            </c:dLbl>
            <c:dLbl>
              <c:idx val="235"/>
              <c:tx>
                <c:strRef>
                  <c:f>'/Users/el1goluj/Documents/ZURICH/PROJECTS/UPMEM/upmem-workloads/Microbenchmarks/AI/[ai_output.xlsx]ai_output (4)'!$J$237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{03B25B36-E604-0543-B17E-9CF535F654D9}</c15:txfldGUID>
                      <c15:f>'/Users/el1goluj/Documents/ZURICH/PROJECTS/UPMEM/upmem-workloads/Microbenchmarks/AI/[ai_output.xlsx]ai_output (4)'!$J$237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B-FF8B-5F4C-8BBF-ED4DE736661E}"/>
                </c:ext>
              </c:extLst>
            </c:dLbl>
            <c:dLbl>
              <c:idx val="236"/>
              <c:tx>
                <c:strRef>
                  <c:f>'/Users/el1goluj/Documents/ZURICH/PROJECTS/UPMEM/upmem-workloads/Microbenchmarks/AI/[ai_output.xlsx]ai_output (4)'!$J$238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{09051D33-CEA3-B947-83CA-831B9339D99B}</c15:txfldGUID>
                      <c15:f>'/Users/el1goluj/Documents/ZURICH/PROJECTS/UPMEM/upmem-workloads/Microbenchmarks/AI/[ai_output.xlsx]ai_output (4)'!$J$238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C-FF8B-5F4C-8BBF-ED4DE736661E}"/>
                </c:ext>
              </c:extLst>
            </c:dLbl>
            <c:dLbl>
              <c:idx val="237"/>
              <c:tx>
                <c:strRef>
                  <c:f>'/Users/el1goluj/Documents/ZURICH/PROJECTS/UPMEM/upmem-workloads/Microbenchmarks/AI/[ai_output.xlsx]ai_output (4)'!$J$239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{FDD285BE-7F2F-AC43-BB35-2366EEB2A62D}</c15:txfldGUID>
                      <c15:f>'/Users/el1goluj/Documents/ZURICH/PROJECTS/UPMEM/upmem-workloads/Microbenchmarks/AI/[ai_output.xlsx]ai_output (4)'!$J$239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D-FF8B-5F4C-8BBF-ED4DE736661E}"/>
                </c:ext>
              </c:extLst>
            </c:dLbl>
            <c:dLbl>
              <c:idx val="238"/>
              <c:tx>
                <c:strRef>
                  <c:f>'/Users/el1goluj/Documents/ZURICH/PROJECTS/UPMEM/upmem-workloads/Microbenchmarks/AI/[ai_output.xlsx]ai_output (4)'!$J$240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{0922F9FD-549D-8348-ADA5-BC3FCA0C1F2D}</c15:txfldGUID>
                      <c15:f>'/Users/el1goluj/Documents/ZURICH/PROJECTS/UPMEM/upmem-workloads/Microbenchmarks/AI/[ai_output.xlsx]ai_output (4)'!$J$240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E-FF8B-5F4C-8BBF-ED4DE736661E}"/>
                </c:ext>
              </c:extLst>
            </c:dLbl>
            <c:dLbl>
              <c:idx val="239"/>
              <c:tx>
                <c:strRef>
                  <c:f>'/Users/el1goluj/Documents/ZURICH/PROJECTS/UPMEM/upmem-workloads/Microbenchmarks/AI/[ai_output.xlsx]ai_output (4)'!$J$241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{11556A1B-7829-D44D-897A-A6D153B37621}</c15:txfldGUID>
                      <c15:f>'/Users/el1goluj/Documents/ZURICH/PROJECTS/UPMEM/upmem-workloads/Microbenchmarks/AI/[ai_output.xlsx]ai_output (4)'!$J$241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EF-FF8B-5F4C-8BBF-ED4DE736661E}"/>
                </c:ext>
              </c:extLst>
            </c:dLbl>
            <c:dLbl>
              <c:idx val="240"/>
              <c:tx>
                <c:strRef>
                  <c:f>'/Users/el1goluj/Documents/ZURICH/PROJECTS/UPMEM/upmem-workloads/Microbenchmarks/AI/[ai_output.xlsx]ai_output (4)'!$J$242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{E0A4D472-2B3F-B04D-8718-353374211C26}</c15:txfldGUID>
                      <c15:f>'/Users/el1goluj/Documents/ZURICH/PROJECTS/UPMEM/upmem-workloads/Microbenchmarks/AI/[ai_output.xlsx]ai_output (4)'!$J$242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0-FF8B-5F4C-8BBF-ED4DE736661E}"/>
                </c:ext>
              </c:extLst>
            </c:dLbl>
            <c:dLbl>
              <c:idx val="241"/>
              <c:tx>
                <c:strRef>
                  <c:f>'/Users/el1goluj/Documents/ZURICH/PROJECTS/UPMEM/upmem-workloads/Microbenchmarks/AI/[ai_output.xlsx]ai_output (4)'!$J$243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{15BEF27A-100C-A043-9250-5C3272D2BCB1}</c15:txfldGUID>
                      <c15:f>'/Users/el1goluj/Documents/ZURICH/PROJECTS/UPMEM/upmem-workloads/Microbenchmarks/AI/[ai_output.xlsx]ai_output (4)'!$J$243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1-FF8B-5F4C-8BBF-ED4DE736661E}"/>
                </c:ext>
              </c:extLst>
            </c:dLbl>
            <c:dLbl>
              <c:idx val="242"/>
              <c:tx>
                <c:strRef>
                  <c:f>'/Users/el1goluj/Documents/ZURICH/PROJECTS/UPMEM/upmem-workloads/Microbenchmarks/AI/[ai_output.xlsx]ai_output (4)'!$J$244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{71ED7965-8E61-9542-B486-16C0FB4BA477}</c15:txfldGUID>
                      <c15:f>'/Users/el1goluj/Documents/ZURICH/PROJECTS/UPMEM/upmem-workloads/Microbenchmarks/AI/[ai_output.xlsx]ai_output (4)'!$J$244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2-FF8B-5F4C-8BBF-ED4DE736661E}"/>
                </c:ext>
              </c:extLst>
            </c:dLbl>
            <c:dLbl>
              <c:idx val="243"/>
              <c:tx>
                <c:strRef>
                  <c:f>'/Users/el1goluj/Documents/ZURICH/PROJECTS/UPMEM/upmem-workloads/Microbenchmarks/AI/[ai_output.xlsx]ai_output (4)'!$J$245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{9C1839F9-9DCA-A74E-8BA4-912C0E99B5EB}</c15:txfldGUID>
                      <c15:f>'/Users/el1goluj/Documents/ZURICH/PROJECTS/UPMEM/upmem-workloads/Microbenchmarks/AI/[ai_output.xlsx]ai_output (4)'!$J$245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3-FF8B-5F4C-8BBF-ED4DE736661E}"/>
                </c:ext>
              </c:extLst>
            </c:dLbl>
            <c:dLbl>
              <c:idx val="244"/>
              <c:tx>
                <c:strRef>
                  <c:f>'/Users/el1goluj/Documents/ZURICH/PROJECTS/UPMEM/upmem-workloads/Microbenchmarks/AI/[ai_output.xlsx]ai_output (4)'!$J$246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{F0515187-5B82-B14C-AB4F-E78363D4EE90}</c15:txfldGUID>
                      <c15:f>'/Users/el1goluj/Documents/ZURICH/PROJECTS/UPMEM/upmem-workloads/Microbenchmarks/AI/[ai_output.xlsx]ai_output (4)'!$J$246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4-FF8B-5F4C-8BBF-ED4DE736661E}"/>
                </c:ext>
              </c:extLst>
            </c:dLbl>
            <c:dLbl>
              <c:idx val="245"/>
              <c:tx>
                <c:strRef>
                  <c:f>'/Users/el1goluj/Documents/ZURICH/PROJECTS/UPMEM/upmem-workloads/Microbenchmarks/AI/[ai_output.xlsx]ai_output (4)'!$J$247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{554B90BB-0D57-7A4E-922B-70F178A211F4}</c15:txfldGUID>
                      <c15:f>'/Users/el1goluj/Documents/ZURICH/PROJECTS/UPMEM/upmem-workloads/Microbenchmarks/AI/[ai_output.xlsx]ai_output (4)'!$J$247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5-FF8B-5F4C-8BBF-ED4DE736661E}"/>
                </c:ext>
              </c:extLst>
            </c:dLbl>
            <c:dLbl>
              <c:idx val="246"/>
              <c:tx>
                <c:strRef>
                  <c:f>'/Users/el1goluj/Documents/ZURICH/PROJECTS/UPMEM/upmem-workloads/Microbenchmarks/AI/[ai_output.xlsx]ai_output (4)'!$J$248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{B27EAAA0-9C68-2343-8C95-A82465D27D7B}</c15:txfldGUID>
                      <c15:f>'/Users/el1goluj/Documents/ZURICH/PROJECTS/UPMEM/upmem-workloads/Microbenchmarks/AI/[ai_output.xlsx]ai_output (4)'!$J$248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6-FF8B-5F4C-8BBF-ED4DE736661E}"/>
                </c:ext>
              </c:extLst>
            </c:dLbl>
            <c:dLbl>
              <c:idx val="247"/>
              <c:tx>
                <c:strRef>
                  <c:f>'/Users/el1goluj/Documents/ZURICH/PROJECTS/UPMEM/upmem-workloads/Microbenchmarks/AI/[ai_output.xlsx]ai_output (4)'!$J$249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{03E1EF7D-C412-074C-8B5A-92B01E701E40}</c15:txfldGUID>
                      <c15:f>'/Users/el1goluj/Documents/ZURICH/PROJECTS/UPMEM/upmem-workloads/Microbenchmarks/AI/[ai_output.xlsx]ai_output (4)'!$J$249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7-FF8B-5F4C-8BBF-ED4DE736661E}"/>
                </c:ext>
              </c:extLst>
            </c:dLbl>
            <c:dLbl>
              <c:idx val="248"/>
              <c:tx>
                <c:strRef>
                  <c:f>'/Users/el1goluj/Documents/ZURICH/PROJECTS/UPMEM/upmem-workloads/Microbenchmarks/AI/[ai_output.xlsx]ai_output (4)'!$J$250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{EA0BF041-4CE6-4C42-BFEA-11D0B0D261AA}</c15:txfldGUID>
                      <c15:f>'/Users/el1goluj/Documents/ZURICH/PROJECTS/UPMEM/upmem-workloads/Microbenchmarks/AI/[ai_output.xlsx]ai_output (4)'!$J$250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8-FF8B-5F4C-8BBF-ED4DE736661E}"/>
                </c:ext>
              </c:extLst>
            </c:dLbl>
            <c:dLbl>
              <c:idx val="249"/>
              <c:tx>
                <c:strRef>
                  <c:f>'/Users/el1goluj/Documents/ZURICH/PROJECTS/UPMEM/upmem-workloads/Microbenchmarks/AI/[ai_output.xlsx]ai_output (4)'!$J$251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{282346C2-BD45-C448-9D18-C5134580022B}</c15:txfldGUID>
                      <c15:f>'/Users/el1goluj/Documents/ZURICH/PROJECTS/UPMEM/upmem-workloads/Microbenchmarks/AI/[ai_output.xlsx]ai_output (4)'!$J$251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9-FF8B-5F4C-8BBF-ED4DE736661E}"/>
                </c:ext>
              </c:extLst>
            </c:dLbl>
            <c:dLbl>
              <c:idx val="250"/>
              <c:tx>
                <c:strRef>
                  <c:f>'/Users/el1goluj/Documents/ZURICH/PROJECTS/UPMEM/upmem-workloads/Microbenchmarks/AI/[ai_output.xlsx]ai_output (4)'!$J$252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{3A0FB6C6-D14D-C542-A2C9-FA9AFC0061EC}</c15:txfldGUID>
                      <c15:f>'/Users/el1goluj/Documents/ZURICH/PROJECTS/UPMEM/upmem-workloads/Microbenchmarks/AI/[ai_output.xlsx]ai_output (4)'!$J$252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A-FF8B-5F4C-8BBF-ED4DE736661E}"/>
                </c:ext>
              </c:extLst>
            </c:dLbl>
            <c:dLbl>
              <c:idx val="251"/>
              <c:tx>
                <c:strRef>
                  <c:f>'/Users/el1goluj/Documents/ZURICH/PROJECTS/UPMEM/upmem-workloads/Microbenchmarks/AI/[ai_output.xlsx]ai_output (4)'!$J$253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{866A749C-A0F9-8548-BF6D-C6A0F7982462}</c15:txfldGUID>
                      <c15:f>'/Users/el1goluj/Documents/ZURICH/PROJECTS/UPMEM/upmem-workloads/Microbenchmarks/AI/[ai_output.xlsx]ai_output (4)'!$J$253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B-FF8B-5F4C-8BBF-ED4DE736661E}"/>
                </c:ext>
              </c:extLst>
            </c:dLbl>
            <c:dLbl>
              <c:idx val="252"/>
              <c:tx>
                <c:strRef>
                  <c:f>'/Users/el1goluj/Documents/ZURICH/PROJECTS/UPMEM/upmem-workloads/Microbenchmarks/AI/[ai_output.xlsx]ai_output (4)'!$J$254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{10A05E96-53A3-1C41-872D-2543F3BDCD81}</c15:txfldGUID>
                      <c15:f>'/Users/el1goluj/Documents/ZURICH/PROJECTS/UPMEM/upmem-workloads/Microbenchmarks/AI/[ai_output.xlsx]ai_output (4)'!$J$254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C-FF8B-5F4C-8BBF-ED4DE736661E}"/>
                </c:ext>
              </c:extLst>
            </c:dLbl>
            <c:dLbl>
              <c:idx val="253"/>
              <c:tx>
                <c:strRef>
                  <c:f>'/Users/el1goluj/Documents/ZURICH/PROJECTS/UPMEM/upmem-workloads/Microbenchmarks/AI/[ai_output.xlsx]ai_output (4)'!$J$255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{AC984C2F-A4D9-7C49-9D25-1CA2DD8EB48B}</c15:txfldGUID>
                      <c15:f>'/Users/el1goluj/Documents/ZURICH/PROJECTS/UPMEM/upmem-workloads/Microbenchmarks/AI/[ai_output.xlsx]ai_output (4)'!$J$255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D-FF8B-5F4C-8BBF-ED4DE736661E}"/>
                </c:ext>
              </c:extLst>
            </c:dLbl>
            <c:dLbl>
              <c:idx val="254"/>
              <c:tx>
                <c:strRef>
                  <c:f>'/Users/el1goluj/Documents/ZURICH/PROJECTS/UPMEM/upmem-workloads/Microbenchmarks/AI/[ai_output.xlsx]ai_output (4)'!$J$256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{D9AFB77B-2AD8-5149-906A-8408C9EDDDB5}</c15:txfldGUID>
                      <c15:f>'/Users/el1goluj/Documents/ZURICH/PROJECTS/UPMEM/upmem-workloads/Microbenchmarks/AI/[ai_output.xlsx]ai_output (4)'!$J$256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E-FF8B-5F4C-8BBF-ED4DE736661E}"/>
                </c:ext>
              </c:extLst>
            </c:dLbl>
            <c:dLbl>
              <c:idx val="255"/>
              <c:tx>
                <c:strRef>
                  <c:f>'/Users/el1goluj/Documents/ZURICH/PROJECTS/UPMEM/upmem-workloads/Microbenchmarks/AI/[ai_output.xlsx]ai_output (4)'!$J$257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{312951FC-7DFE-EA47-973B-CD5802A2E79C}</c15:txfldGUID>
                      <c15:f>'/Users/el1goluj/Documents/ZURICH/PROJECTS/UPMEM/upmem-workloads/Microbenchmarks/AI/[ai_output.xlsx]ai_output (4)'!$J$257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FF-FF8B-5F4C-8BBF-ED4DE736661E}"/>
                </c:ext>
              </c:extLst>
            </c:dLbl>
            <c:dLbl>
              <c:idx val="256"/>
              <c:tx>
                <c:strRef>
                  <c:f>'/Users/el1goluj/Documents/ZURICH/PROJECTS/UPMEM/upmem-workloads/Microbenchmarks/AI/[ai_output.xlsx]ai_output (4)'!$J$258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{00B633FF-D173-4041-AD57-AA24B99AB02D}</c15:txfldGUID>
                      <c15:f>'/Users/el1goluj/Documents/ZURICH/PROJECTS/UPMEM/upmem-workloads/Microbenchmarks/AI/[ai_output.xlsx]ai_output (4)'!$J$258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0-FF8B-5F4C-8BBF-ED4DE736661E}"/>
                </c:ext>
              </c:extLst>
            </c:dLbl>
            <c:dLbl>
              <c:idx val="257"/>
              <c:tx>
                <c:strRef>
                  <c:f>'/Users/el1goluj/Documents/ZURICH/PROJECTS/UPMEM/upmem-workloads/Microbenchmarks/AI/[ai_output.xlsx]ai_output (4)'!$J$259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{B12AD7F7-3FEA-8745-98B7-2C5567CB3E0E}</c15:txfldGUID>
                      <c15:f>'/Users/el1goluj/Documents/ZURICH/PROJECTS/UPMEM/upmem-workloads/Microbenchmarks/AI/[ai_output.xlsx]ai_output (4)'!$J$259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1-FF8B-5F4C-8BBF-ED4DE736661E}"/>
                </c:ext>
              </c:extLst>
            </c:dLbl>
            <c:dLbl>
              <c:idx val="258"/>
              <c:tx>
                <c:strRef>
                  <c:f>'/Users/el1goluj/Documents/ZURICH/PROJECTS/UPMEM/upmem-workloads/Microbenchmarks/AI/[ai_output.xlsx]ai_output (4)'!$J$260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{86E69005-FDCD-AE40-B6C9-171D9E73DCCD}</c15:txfldGUID>
                      <c15:f>'/Users/el1goluj/Documents/ZURICH/PROJECTS/UPMEM/upmem-workloads/Microbenchmarks/AI/[ai_output.xlsx]ai_output (4)'!$J$260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2-FF8B-5F4C-8BBF-ED4DE736661E}"/>
                </c:ext>
              </c:extLst>
            </c:dLbl>
            <c:dLbl>
              <c:idx val="259"/>
              <c:tx>
                <c:strRef>
                  <c:f>'/Users/el1goluj/Documents/ZURICH/PROJECTS/UPMEM/upmem-workloads/Microbenchmarks/AI/[ai_output.xlsx]ai_output (4)'!$J$261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{D72603AD-D454-2E43-A067-DE17C48C20BD}</c15:txfldGUID>
                      <c15:f>'/Users/el1goluj/Documents/ZURICH/PROJECTS/UPMEM/upmem-workloads/Microbenchmarks/AI/[ai_output.xlsx]ai_output (4)'!$J$261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3-FF8B-5F4C-8BBF-ED4DE736661E}"/>
                </c:ext>
              </c:extLst>
            </c:dLbl>
            <c:dLbl>
              <c:idx val="260"/>
              <c:tx>
                <c:strRef>
                  <c:f>'/Users/el1goluj/Documents/ZURICH/PROJECTS/UPMEM/upmem-workloads/Microbenchmarks/AI/[ai_output.xlsx]ai_output (4)'!$J$262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{69B9798F-3AF7-D649-B834-BA40803CB102}</c15:txfldGUID>
                      <c15:f>'/Users/el1goluj/Documents/ZURICH/PROJECTS/UPMEM/upmem-workloads/Microbenchmarks/AI/[ai_output.xlsx]ai_output (4)'!$J$262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4-FF8B-5F4C-8BBF-ED4DE736661E}"/>
                </c:ext>
              </c:extLst>
            </c:dLbl>
            <c:dLbl>
              <c:idx val="261"/>
              <c:tx>
                <c:strRef>
                  <c:f>'/Users/el1goluj/Documents/ZURICH/PROJECTS/UPMEM/upmem-workloads/Microbenchmarks/AI/[ai_output.xlsx]ai_output (4)'!$J$263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{1E1F3ADC-5D1F-9246-84C2-EA9E7BA55D0F}</c15:txfldGUID>
                      <c15:f>'/Users/el1goluj/Documents/ZURICH/PROJECTS/UPMEM/upmem-workloads/Microbenchmarks/AI/[ai_output.xlsx]ai_output (4)'!$J$263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5-FF8B-5F4C-8BBF-ED4DE736661E}"/>
                </c:ext>
              </c:extLst>
            </c:dLbl>
            <c:dLbl>
              <c:idx val="262"/>
              <c:tx>
                <c:strRef>
                  <c:f>'/Users/el1goluj/Documents/ZURICH/PROJECTS/UPMEM/upmem-workloads/Microbenchmarks/AI/[ai_output.xlsx]ai_output (4)'!$J$264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{F024E396-DB6D-A14A-8E64-13FDDB575F44}</c15:txfldGUID>
                      <c15:f>'/Users/el1goluj/Documents/ZURICH/PROJECTS/UPMEM/upmem-workloads/Microbenchmarks/AI/[ai_output.xlsx]ai_output (4)'!$J$264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6-FF8B-5F4C-8BBF-ED4DE736661E}"/>
                </c:ext>
              </c:extLst>
            </c:dLbl>
            <c:dLbl>
              <c:idx val="263"/>
              <c:tx>
                <c:strRef>
                  <c:f>'/Users/el1goluj/Documents/ZURICH/PROJECTS/UPMEM/upmem-workloads/Microbenchmarks/AI/[ai_output.xlsx]ai_output (4)'!$J$265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{D085E2D9-D89A-1544-A0F2-0F57E7673C21}</c15:txfldGUID>
                      <c15:f>'/Users/el1goluj/Documents/ZURICH/PROJECTS/UPMEM/upmem-workloads/Microbenchmarks/AI/[ai_output.xlsx]ai_output (4)'!$J$265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7-FF8B-5F4C-8BBF-ED4DE736661E}"/>
                </c:ext>
              </c:extLst>
            </c:dLbl>
            <c:dLbl>
              <c:idx val="264"/>
              <c:tx>
                <c:strRef>
                  <c:f>'/Users/el1goluj/Documents/ZURICH/PROJECTS/UPMEM/upmem-workloads/Microbenchmarks/AI/[ai_output.xlsx]ai_output (4)'!$J$266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{31E363CD-D484-9148-89B0-DB1F00A090EB}</c15:txfldGUID>
                      <c15:f>'/Users/el1goluj/Documents/ZURICH/PROJECTS/UPMEM/upmem-workloads/Microbenchmarks/AI/[ai_output.xlsx]ai_output (4)'!$J$266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8-FF8B-5F4C-8BBF-ED4DE736661E}"/>
                </c:ext>
              </c:extLst>
            </c:dLbl>
            <c:dLbl>
              <c:idx val="265"/>
              <c:tx>
                <c:strRef>
                  <c:f>'/Users/el1goluj/Documents/ZURICH/PROJECTS/UPMEM/upmem-workloads/Microbenchmarks/AI/[ai_output.xlsx]ai_output (4)'!$J$267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{48EECDE1-E635-C74D-AFDE-9D5CEC93C318}</c15:txfldGUID>
                      <c15:f>'/Users/el1goluj/Documents/ZURICH/PROJECTS/UPMEM/upmem-workloads/Microbenchmarks/AI/[ai_output.xlsx]ai_output (4)'!$J$267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9-FF8B-5F4C-8BBF-ED4DE736661E}"/>
                </c:ext>
              </c:extLst>
            </c:dLbl>
            <c:dLbl>
              <c:idx val="266"/>
              <c:tx>
                <c:strRef>
                  <c:f>'/Users/el1goluj/Documents/ZURICH/PROJECTS/UPMEM/upmem-workloads/Microbenchmarks/AI/[ai_output.xlsx]ai_output (4)'!$J$268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{3F041274-3C80-8F40-A0DB-BE14367A3B43}</c15:txfldGUID>
                      <c15:f>'/Users/el1goluj/Documents/ZURICH/PROJECTS/UPMEM/upmem-workloads/Microbenchmarks/AI/[ai_output.xlsx]ai_output (4)'!$J$268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A-FF8B-5F4C-8BBF-ED4DE736661E}"/>
                </c:ext>
              </c:extLst>
            </c:dLbl>
            <c:dLbl>
              <c:idx val="267"/>
              <c:tx>
                <c:strRef>
                  <c:f>'/Users/el1goluj/Documents/ZURICH/PROJECTS/UPMEM/upmem-workloads/Microbenchmarks/AI/[ai_output.xlsx]ai_output (4)'!$J$269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{388F0AFB-CC45-7241-9BFB-6DEF8B0168DE}</c15:txfldGUID>
                      <c15:f>'/Users/el1goluj/Documents/ZURICH/PROJECTS/UPMEM/upmem-workloads/Microbenchmarks/AI/[ai_output.xlsx]ai_output (4)'!$J$269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B-FF8B-5F4C-8BBF-ED4DE736661E}"/>
                </c:ext>
              </c:extLst>
            </c:dLbl>
            <c:dLbl>
              <c:idx val="268"/>
              <c:tx>
                <c:strRef>
                  <c:f>'/Users/el1goluj/Documents/ZURICH/PROJECTS/UPMEM/upmem-workloads/Microbenchmarks/AI/[ai_output.xlsx]ai_output (4)'!$J$270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{14C05D11-C5B2-A14C-9669-C0240C61B718}</c15:txfldGUID>
                      <c15:f>'/Users/el1goluj/Documents/ZURICH/PROJECTS/UPMEM/upmem-workloads/Microbenchmarks/AI/[ai_output.xlsx]ai_output (4)'!$J$270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C-FF8B-5F4C-8BBF-ED4DE736661E}"/>
                </c:ext>
              </c:extLst>
            </c:dLbl>
            <c:dLbl>
              <c:idx val="269"/>
              <c:tx>
                <c:strRef>
                  <c:f>'/Users/el1goluj/Documents/ZURICH/PROJECTS/UPMEM/upmem-workloads/Microbenchmarks/AI/[ai_output.xlsx]ai_output (4)'!$J$271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{BBD31259-A1E2-BE46-A5F6-9A15BB49EDF4}</c15:txfldGUID>
                      <c15:f>'/Users/el1goluj/Documents/ZURICH/PROJECTS/UPMEM/upmem-workloads/Microbenchmarks/AI/[ai_output.xlsx]ai_output (4)'!$J$271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D-FF8B-5F4C-8BBF-ED4DE736661E}"/>
                </c:ext>
              </c:extLst>
            </c:dLbl>
            <c:dLbl>
              <c:idx val="270"/>
              <c:tx>
                <c:strRef>
                  <c:f>'/Users/el1goluj/Documents/ZURICH/PROJECTS/UPMEM/upmem-workloads/Microbenchmarks/AI/[ai_output.xlsx]ai_output (4)'!$J$272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{494586F8-E2C2-EF41-868D-A006000D5D20}</c15:txfldGUID>
                      <c15:f>'/Users/el1goluj/Documents/ZURICH/PROJECTS/UPMEM/upmem-workloads/Microbenchmarks/AI/[ai_output.xlsx]ai_output (4)'!$J$272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E-FF8B-5F4C-8BBF-ED4DE736661E}"/>
                </c:ext>
              </c:extLst>
            </c:dLbl>
            <c:dLbl>
              <c:idx val="271"/>
              <c:tx>
                <c:strRef>
                  <c:f>'/Users/el1goluj/Documents/ZURICH/PROJECTS/UPMEM/upmem-workloads/Microbenchmarks/AI/[ai_output.xlsx]ai_output (4)'!$J$273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{9074B3AF-C34B-6D45-8D73-CDDE49425600}</c15:txfldGUID>
                      <c15:f>'/Users/el1goluj/Documents/ZURICH/PROJECTS/UPMEM/upmem-workloads/Microbenchmarks/AI/[ai_output.xlsx]ai_output (4)'!$J$273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0F-FF8B-5F4C-8BBF-ED4DE736661E}"/>
                </c:ext>
              </c:extLst>
            </c:dLbl>
            <c:dLbl>
              <c:idx val="272"/>
              <c:tx>
                <c:strRef>
                  <c:f>'/Users/el1goluj/Documents/ZURICH/PROJECTS/UPMEM/upmem-workloads/Microbenchmarks/AI/[ai_output.xlsx]ai_output (4)'!$J$274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{66F3D22F-70FC-0149-99AA-1C8199016ABC}</c15:txfldGUID>
                      <c15:f>'/Users/el1goluj/Documents/ZURICH/PROJECTS/UPMEM/upmem-workloads/Microbenchmarks/AI/[ai_output.xlsx]ai_output (4)'!$J$274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0-FF8B-5F4C-8BBF-ED4DE736661E}"/>
                </c:ext>
              </c:extLst>
            </c:dLbl>
            <c:dLbl>
              <c:idx val="273"/>
              <c:tx>
                <c:strRef>
                  <c:f>'/Users/el1goluj/Documents/ZURICH/PROJECTS/UPMEM/upmem-workloads/Microbenchmarks/AI/[ai_output.xlsx]ai_output (4)'!$J$275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{3E10A598-1196-BD4F-8B6F-D1F6735B67DD}</c15:txfldGUID>
                      <c15:f>'/Users/el1goluj/Documents/ZURICH/PROJECTS/UPMEM/upmem-workloads/Microbenchmarks/AI/[ai_output.xlsx]ai_output (4)'!$J$275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1-FF8B-5F4C-8BBF-ED4DE736661E}"/>
                </c:ext>
              </c:extLst>
            </c:dLbl>
            <c:dLbl>
              <c:idx val="274"/>
              <c:tx>
                <c:strRef>
                  <c:f>'/Users/el1goluj/Documents/ZURICH/PROJECTS/UPMEM/upmem-workloads/Microbenchmarks/AI/[ai_output.xlsx]ai_output (4)'!$J$276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{E09F74F6-EA8C-E84A-A134-93AFBAC728BF}</c15:txfldGUID>
                      <c15:f>'/Users/el1goluj/Documents/ZURICH/PROJECTS/UPMEM/upmem-workloads/Microbenchmarks/AI/[ai_output.xlsx]ai_output (4)'!$J$276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2-FF8B-5F4C-8BBF-ED4DE736661E}"/>
                </c:ext>
              </c:extLst>
            </c:dLbl>
            <c:dLbl>
              <c:idx val="275"/>
              <c:tx>
                <c:strRef>
                  <c:f>'/Users/el1goluj/Documents/ZURICH/PROJECTS/UPMEM/upmem-workloads/Microbenchmarks/AI/[ai_output.xlsx]ai_output (4)'!$J$277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{0470FFC7-D74C-AA4A-AA54-84EE7099F01B}</c15:txfldGUID>
                      <c15:f>'/Users/el1goluj/Documents/ZURICH/PROJECTS/UPMEM/upmem-workloads/Microbenchmarks/AI/[ai_output.xlsx]ai_output (4)'!$J$277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3-FF8B-5F4C-8BBF-ED4DE736661E}"/>
                </c:ext>
              </c:extLst>
            </c:dLbl>
            <c:dLbl>
              <c:idx val="276"/>
              <c:tx>
                <c:strRef>
                  <c:f>'/Users/el1goluj/Documents/ZURICH/PROJECTS/UPMEM/upmem-workloads/Microbenchmarks/AI/[ai_output.xlsx]ai_output (4)'!$J$278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{91088447-AA64-4D46-AC11-0FF4A3B45314}</c15:txfldGUID>
                      <c15:f>'/Users/el1goluj/Documents/ZURICH/PROJECTS/UPMEM/upmem-workloads/Microbenchmarks/AI/[ai_output.xlsx]ai_output (4)'!$J$278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4-FF8B-5F4C-8BBF-ED4DE736661E}"/>
                </c:ext>
              </c:extLst>
            </c:dLbl>
            <c:dLbl>
              <c:idx val="277"/>
              <c:tx>
                <c:strRef>
                  <c:f>'/Users/el1goluj/Documents/ZURICH/PROJECTS/UPMEM/upmem-workloads/Microbenchmarks/AI/[ai_output.xlsx]ai_output (4)'!$J$279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{97B5E2C3-BE1E-0F4A-80B8-F895AE1F1A28}</c15:txfldGUID>
                      <c15:f>'/Users/el1goluj/Documents/ZURICH/PROJECTS/UPMEM/upmem-workloads/Microbenchmarks/AI/[ai_output.xlsx]ai_output (4)'!$J$279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5-FF8B-5F4C-8BBF-ED4DE736661E}"/>
                </c:ext>
              </c:extLst>
            </c:dLbl>
            <c:dLbl>
              <c:idx val="278"/>
              <c:tx>
                <c:strRef>
                  <c:f>'/Users/el1goluj/Documents/ZURICH/PROJECTS/UPMEM/upmem-workloads/Microbenchmarks/AI/[ai_output.xlsx]ai_output (4)'!$J$280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{10FCCE40-8665-6345-A03F-5E4851F4FA52}</c15:txfldGUID>
                      <c15:f>'/Users/el1goluj/Documents/ZURICH/PROJECTS/UPMEM/upmem-workloads/Microbenchmarks/AI/[ai_output.xlsx]ai_output (4)'!$J$280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6-FF8B-5F4C-8BBF-ED4DE736661E}"/>
                </c:ext>
              </c:extLst>
            </c:dLbl>
            <c:dLbl>
              <c:idx val="279"/>
              <c:tx>
                <c:strRef>
                  <c:f>'/Users/el1goluj/Documents/ZURICH/PROJECTS/UPMEM/upmem-workloads/Microbenchmarks/AI/[ai_output.xlsx]ai_output (4)'!$J$281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{A6F6CE3E-9D12-5143-82FB-F37B53358AB7}</c15:txfldGUID>
                      <c15:f>'/Users/el1goluj/Documents/ZURICH/PROJECTS/UPMEM/upmem-workloads/Microbenchmarks/AI/[ai_output.xlsx]ai_output (4)'!$J$281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7-FF8B-5F4C-8BBF-ED4DE736661E}"/>
                </c:ext>
              </c:extLst>
            </c:dLbl>
            <c:dLbl>
              <c:idx val="280"/>
              <c:tx>
                <c:strRef>
                  <c:f>'/Users/el1goluj/Documents/ZURICH/PROJECTS/UPMEM/upmem-workloads/Microbenchmarks/AI/[ai_output.xlsx]ai_output (4)'!$J$282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{34F626EC-FB02-304C-913E-5127D7CE8769}</c15:txfldGUID>
                      <c15:f>'/Users/el1goluj/Documents/ZURICH/PROJECTS/UPMEM/upmem-workloads/Microbenchmarks/AI/[ai_output.xlsx]ai_output (4)'!$J$282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8-FF8B-5F4C-8BBF-ED4DE736661E}"/>
                </c:ext>
              </c:extLst>
            </c:dLbl>
            <c:dLbl>
              <c:idx val="281"/>
              <c:tx>
                <c:strRef>
                  <c:f>'/Users/el1goluj/Documents/ZURICH/PROJECTS/UPMEM/upmem-workloads/Microbenchmarks/AI/[ai_output.xlsx]ai_output (4)'!$J$283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{A005DB93-0450-D845-B64F-BC5AAA261BDA}</c15:txfldGUID>
                      <c15:f>'/Users/el1goluj/Documents/ZURICH/PROJECTS/UPMEM/upmem-workloads/Microbenchmarks/AI/[ai_output.xlsx]ai_output (4)'!$J$283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9-FF8B-5F4C-8BBF-ED4DE736661E}"/>
                </c:ext>
              </c:extLst>
            </c:dLbl>
            <c:dLbl>
              <c:idx val="282"/>
              <c:tx>
                <c:strRef>
                  <c:f>'/Users/el1goluj/Documents/ZURICH/PROJECTS/UPMEM/upmem-workloads/Microbenchmarks/AI/[ai_output.xlsx]ai_output (4)'!$J$284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{EE913240-100B-D449-9835-6367D6417A9D}</c15:txfldGUID>
                      <c15:f>'/Users/el1goluj/Documents/ZURICH/PROJECTS/UPMEM/upmem-workloads/Microbenchmarks/AI/[ai_output.xlsx]ai_output (4)'!$J$284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A-FF8B-5F4C-8BBF-ED4DE736661E}"/>
                </c:ext>
              </c:extLst>
            </c:dLbl>
            <c:dLbl>
              <c:idx val="283"/>
              <c:tx>
                <c:strRef>
                  <c:f>'/Users/el1goluj/Documents/ZURICH/PROJECTS/UPMEM/upmem-workloads/Microbenchmarks/AI/[ai_output.xlsx]ai_output (4)'!$J$285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{7C972CB0-7F3D-D747-8087-FCCCD6D72C5E}</c15:txfldGUID>
                      <c15:f>'/Users/el1goluj/Documents/ZURICH/PROJECTS/UPMEM/upmem-workloads/Microbenchmarks/AI/[ai_output.xlsx]ai_output (4)'!$J$285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B-FF8B-5F4C-8BBF-ED4DE736661E}"/>
                </c:ext>
              </c:extLst>
            </c:dLbl>
            <c:dLbl>
              <c:idx val="284"/>
              <c:tx>
                <c:strRef>
                  <c:f>'/Users/el1goluj/Documents/ZURICH/PROJECTS/UPMEM/upmem-workloads/Microbenchmarks/AI/[ai_output.xlsx]ai_output (4)'!$J$286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{B28F9D62-0555-7344-8C6A-BBBDCE362B76}</c15:txfldGUID>
                      <c15:f>'/Users/el1goluj/Documents/ZURICH/PROJECTS/UPMEM/upmem-workloads/Microbenchmarks/AI/[ai_output.xlsx]ai_output (4)'!$J$286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C-FF8B-5F4C-8BBF-ED4DE736661E}"/>
                </c:ext>
              </c:extLst>
            </c:dLbl>
            <c:dLbl>
              <c:idx val="285"/>
              <c:tx>
                <c:strRef>
                  <c:f>'/Users/el1goluj/Documents/ZURICH/PROJECTS/UPMEM/upmem-workloads/Microbenchmarks/AI/[ai_output.xlsx]ai_output (4)'!$J$287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{D5E473AA-C4BC-F14A-9943-83271576D293}</c15:txfldGUID>
                      <c15:f>'/Users/el1goluj/Documents/ZURICH/PROJECTS/UPMEM/upmem-workloads/Microbenchmarks/AI/[ai_output.xlsx]ai_output (4)'!$J$287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D-FF8B-5F4C-8BBF-ED4DE736661E}"/>
                </c:ext>
              </c:extLst>
            </c:dLbl>
            <c:dLbl>
              <c:idx val="286"/>
              <c:tx>
                <c:strRef>
                  <c:f>'/Users/el1goluj/Documents/ZURICH/PROJECTS/UPMEM/upmem-workloads/Microbenchmarks/AI/[ai_output.xlsx]ai_output (4)'!$J$288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{69552C75-2D8F-9347-90C2-03E0C87FA7C6}</c15:txfldGUID>
                      <c15:f>'/Users/el1goluj/Documents/ZURICH/PROJECTS/UPMEM/upmem-workloads/Microbenchmarks/AI/[ai_output.xlsx]ai_output (4)'!$J$288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E-FF8B-5F4C-8BBF-ED4DE736661E}"/>
                </c:ext>
              </c:extLst>
            </c:dLbl>
            <c:dLbl>
              <c:idx val="287"/>
              <c:tx>
                <c:strRef>
                  <c:f>'/Users/el1goluj/Documents/ZURICH/PROJECTS/UPMEM/upmem-workloads/Microbenchmarks/AI/[ai_output.xlsx]ai_output (4)'!$J$289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{BAC9A596-C511-1541-8444-BAB80D89B6B1}</c15:txfldGUID>
                      <c15:f>'/Users/el1goluj/Documents/ZURICH/PROJECTS/UPMEM/upmem-workloads/Microbenchmarks/AI/[ai_output.xlsx]ai_output (4)'!$J$289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1F-FF8B-5F4C-8BBF-ED4DE736661E}"/>
                </c:ext>
              </c:extLst>
            </c:dLbl>
            <c:dLbl>
              <c:idx val="288"/>
              <c:tx>
                <c:strRef>
                  <c:f>'/Users/el1goluj/Documents/ZURICH/PROJECTS/UPMEM/upmem-workloads/Microbenchmarks/AI/[ai_output.xlsx]ai_output (4)'!$J$290</c:f>
                  <c:strCache>
                    <c:ptCount val="1"/>
                    <c:pt idx="0">
                      <c:v>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{1DC02341-A053-1C45-BDF5-D695D1DDD0C8}</c15:txfldGUID>
                      <c15:f>'/Users/el1goluj/Documents/ZURICH/PROJECTS/UPMEM/upmem-workloads/Microbenchmarks/AI/[ai_output.xlsx]ai_output (4)'!$J$290</c15:f>
                      <c15:dlblFieldTableCache>
                        <c:ptCount val="1"/>
                        <c:pt idx="0">
                          <c:v>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0-FF8B-5F4C-8BBF-ED4DE736661E}"/>
                </c:ext>
              </c:extLst>
            </c:dLbl>
            <c:dLbl>
              <c:idx val="289"/>
              <c:tx>
                <c:strRef>
                  <c:f>'/Users/el1goluj/Documents/ZURICH/PROJECTS/UPMEM/upmem-workloads/Microbenchmarks/AI/[ai_output.xlsx]ai_output (4)'!$J$291</c:f>
                  <c:strCache>
                    <c:ptCount val="1"/>
                    <c:pt idx="0">
                      <c:v>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{BB504A65-AF93-214B-B632-48A645BB1094}</c15:txfldGUID>
                      <c15:f>'/Users/el1goluj/Documents/ZURICH/PROJECTS/UPMEM/upmem-workloads/Microbenchmarks/AI/[ai_output.xlsx]ai_output (4)'!$J$291</c15:f>
                      <c15:dlblFieldTableCache>
                        <c:ptCount val="1"/>
                        <c:pt idx="0">
                          <c:v>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1-FF8B-5F4C-8BBF-ED4DE736661E}"/>
                </c:ext>
              </c:extLst>
            </c:dLbl>
            <c:dLbl>
              <c:idx val="290"/>
              <c:tx>
                <c:strRef>
                  <c:f>'/Users/el1goluj/Documents/ZURICH/PROJECTS/UPMEM/upmem-workloads/Microbenchmarks/AI/[ai_output.xlsx]ai_output (4)'!$J$292</c:f>
                  <c:strCache>
                    <c:ptCount val="1"/>
                    <c:pt idx="0">
                      <c:v>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{4320C13C-C7EF-9848-BA81-A470672C7ED1}</c15:txfldGUID>
                      <c15:f>'/Users/el1goluj/Documents/ZURICH/PROJECTS/UPMEM/upmem-workloads/Microbenchmarks/AI/[ai_output.xlsx]ai_output (4)'!$J$292</c15:f>
                      <c15:dlblFieldTableCache>
                        <c:ptCount val="1"/>
                        <c:pt idx="0">
                          <c:v>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2-FF8B-5F4C-8BBF-ED4DE736661E}"/>
                </c:ext>
              </c:extLst>
            </c:dLbl>
            <c:dLbl>
              <c:idx val="291"/>
              <c:tx>
                <c:strRef>
                  <c:f>'/Users/el1goluj/Documents/ZURICH/PROJECTS/UPMEM/upmem-workloads/Microbenchmarks/AI/[ai_output.xlsx]ai_output (4)'!$J$293</c:f>
                  <c:strCache>
                    <c:ptCount val="1"/>
                    <c:pt idx="0">
                      <c:v>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{97ED5DE7-D1C4-624B-842D-F6B018D744EB}</c15:txfldGUID>
                      <c15:f>'/Users/el1goluj/Documents/ZURICH/PROJECTS/UPMEM/upmem-workloads/Microbenchmarks/AI/[ai_output.xlsx]ai_output (4)'!$J$293</c15:f>
                      <c15:dlblFieldTableCache>
                        <c:ptCount val="1"/>
                        <c:pt idx="0">
                          <c:v>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3-FF8B-5F4C-8BBF-ED4DE736661E}"/>
                </c:ext>
              </c:extLst>
            </c:dLbl>
            <c:dLbl>
              <c:idx val="292"/>
              <c:tx>
                <c:strRef>
                  <c:f>'/Users/el1goluj/Documents/ZURICH/PROJECTS/UPMEM/upmem-workloads/Microbenchmarks/AI/[ai_output.xlsx]ai_output (4)'!$J$294</c:f>
                  <c:strCache>
                    <c:ptCount val="1"/>
                    <c:pt idx="0">
                      <c:v>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{173F1F31-9739-2242-86BF-9C1B90FAE481}</c15:txfldGUID>
                      <c15:f>'/Users/el1goluj/Documents/ZURICH/PROJECTS/UPMEM/upmem-workloads/Microbenchmarks/AI/[ai_output.xlsx]ai_output (4)'!$J$294</c15:f>
                      <c15:dlblFieldTableCache>
                        <c:ptCount val="1"/>
                        <c:pt idx="0">
                          <c:v>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4-FF8B-5F4C-8BBF-ED4DE736661E}"/>
                </c:ext>
              </c:extLst>
            </c:dLbl>
            <c:dLbl>
              <c:idx val="293"/>
              <c:tx>
                <c:strRef>
                  <c:f>'/Users/el1goluj/Documents/ZURICH/PROJECTS/UPMEM/upmem-workloads/Microbenchmarks/AI/[ai_output.xlsx]ai_output (4)'!$J$295</c:f>
                  <c:strCache>
                    <c:ptCount val="1"/>
                    <c:pt idx="0">
                      <c:v>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{7A3C46FB-56CC-EB4A-843B-AF74165C924F}</c15:txfldGUID>
                      <c15:f>'/Users/el1goluj/Documents/ZURICH/PROJECTS/UPMEM/upmem-workloads/Microbenchmarks/AI/[ai_output.xlsx]ai_output (4)'!$J$295</c15:f>
                      <c15:dlblFieldTableCache>
                        <c:ptCount val="1"/>
                        <c:pt idx="0">
                          <c:v>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5-FF8B-5F4C-8BBF-ED4DE736661E}"/>
                </c:ext>
              </c:extLst>
            </c:dLbl>
            <c:dLbl>
              <c:idx val="294"/>
              <c:tx>
                <c:strRef>
                  <c:f>'/Users/el1goluj/Documents/ZURICH/PROJECTS/UPMEM/upmem-workloads/Microbenchmarks/AI/[ai_output.xlsx]ai_output (4)'!$J$296</c:f>
                  <c:strCache>
                    <c:ptCount val="1"/>
                    <c:pt idx="0">
                      <c:v>7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{02394252-4687-414A-86E1-561950A87F48}</c15:txfldGUID>
                      <c15:f>'/Users/el1goluj/Documents/ZURICH/PROJECTS/UPMEM/upmem-workloads/Microbenchmarks/AI/[ai_output.xlsx]ai_output (4)'!$J$296</c15:f>
                      <c15:dlblFieldTableCache>
                        <c:ptCount val="1"/>
                        <c:pt idx="0">
                          <c:v>7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6-FF8B-5F4C-8BBF-ED4DE736661E}"/>
                </c:ext>
              </c:extLst>
            </c:dLbl>
            <c:dLbl>
              <c:idx val="295"/>
              <c:tx>
                <c:strRef>
                  <c:f>'/Users/el1goluj/Documents/ZURICH/PROJECTS/UPMEM/upmem-workloads/Microbenchmarks/AI/[ai_output.xlsx]ai_output (4)'!$J$297</c:f>
                  <c:strCache>
                    <c:ptCount val="1"/>
                    <c:pt idx="0">
                      <c:v>8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{7B12AC71-A042-4D45-9B0A-377767D5EA03}</c15:txfldGUID>
                      <c15:f>'/Users/el1goluj/Documents/ZURICH/PROJECTS/UPMEM/upmem-workloads/Microbenchmarks/AI/[ai_output.xlsx]ai_output (4)'!$J$297</c15:f>
                      <c15:dlblFieldTableCache>
                        <c:ptCount val="1"/>
                        <c:pt idx="0">
                          <c:v>8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7-FF8B-5F4C-8BBF-ED4DE736661E}"/>
                </c:ext>
              </c:extLst>
            </c:dLbl>
            <c:dLbl>
              <c:idx val="296"/>
              <c:tx>
                <c:strRef>
                  <c:f>'/Users/el1goluj/Documents/ZURICH/PROJECTS/UPMEM/upmem-workloads/Microbenchmarks/AI/[ai_output.xlsx]ai_output (4)'!$J$298</c:f>
                  <c:strCache>
                    <c:ptCount val="1"/>
                    <c:pt idx="0">
                      <c:v>9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{3637C998-40B8-8148-BDA1-F7D59427AA8F}</c15:txfldGUID>
                      <c15:f>'/Users/el1goluj/Documents/ZURICH/PROJECTS/UPMEM/upmem-workloads/Microbenchmarks/AI/[ai_output.xlsx]ai_output (4)'!$J$298</c15:f>
                      <c15:dlblFieldTableCache>
                        <c:ptCount val="1"/>
                        <c:pt idx="0">
                          <c:v>9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8-FF8B-5F4C-8BBF-ED4DE736661E}"/>
                </c:ext>
              </c:extLst>
            </c:dLbl>
            <c:dLbl>
              <c:idx val="297"/>
              <c:tx>
                <c:strRef>
                  <c:f>'/Users/el1goluj/Documents/ZURICH/PROJECTS/UPMEM/upmem-workloads/Microbenchmarks/AI/[ai_output.xlsx]ai_output (4)'!$J$299</c:f>
                  <c:strCache>
                    <c:ptCount val="1"/>
                    <c:pt idx="0">
                      <c:v>10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{4657559E-68E3-1741-B89D-4EEE9530A6C0}</c15:txfldGUID>
                      <c15:f>'/Users/el1goluj/Documents/ZURICH/PROJECTS/UPMEM/upmem-workloads/Microbenchmarks/AI/[ai_output.xlsx]ai_output (4)'!$J$299</c15:f>
                      <c15:dlblFieldTableCache>
                        <c:ptCount val="1"/>
                        <c:pt idx="0">
                          <c:v>10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9-FF8B-5F4C-8BBF-ED4DE736661E}"/>
                </c:ext>
              </c:extLst>
            </c:dLbl>
            <c:dLbl>
              <c:idx val="298"/>
              <c:tx>
                <c:strRef>
                  <c:f>'/Users/el1goluj/Documents/ZURICH/PROJECTS/UPMEM/upmem-workloads/Microbenchmarks/AI/[ai_output.xlsx]ai_output (4)'!$J$300</c:f>
                  <c:strCache>
                    <c:ptCount val="1"/>
                    <c:pt idx="0">
                      <c:v>11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{1A002BCC-B81D-0944-B17E-32DAB46142BE}</c15:txfldGUID>
                      <c15:f>'/Users/el1goluj/Documents/ZURICH/PROJECTS/UPMEM/upmem-workloads/Microbenchmarks/AI/[ai_output.xlsx]ai_output (4)'!$J$300</c15:f>
                      <c15:dlblFieldTableCache>
                        <c:ptCount val="1"/>
                        <c:pt idx="0">
                          <c:v>11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A-FF8B-5F4C-8BBF-ED4DE736661E}"/>
                </c:ext>
              </c:extLst>
            </c:dLbl>
            <c:dLbl>
              <c:idx val="299"/>
              <c:tx>
                <c:strRef>
                  <c:f>'/Users/el1goluj/Documents/ZURICH/PROJECTS/UPMEM/upmem-workloads/Microbenchmarks/AI/[ai_output.xlsx]ai_output (4)'!$J$301</c:f>
                  <c:strCache>
                    <c:ptCount val="1"/>
                    <c:pt idx="0">
                      <c:v>12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{F9E2A2A7-F024-9E49-9664-25F4B1215C3C}</c15:txfldGUID>
                      <c15:f>'/Users/el1goluj/Documents/ZURICH/PROJECTS/UPMEM/upmem-workloads/Microbenchmarks/AI/[ai_output.xlsx]ai_output (4)'!$J$301</c15:f>
                      <c15:dlblFieldTableCache>
                        <c:ptCount val="1"/>
                        <c:pt idx="0">
                          <c:v>12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B-FF8B-5F4C-8BBF-ED4DE736661E}"/>
                </c:ext>
              </c:extLst>
            </c:dLbl>
            <c:dLbl>
              <c:idx val="300"/>
              <c:tx>
                <c:strRef>
                  <c:f>'/Users/el1goluj/Documents/ZURICH/PROJECTS/UPMEM/upmem-workloads/Microbenchmarks/AI/[ai_output.xlsx]ai_output (4)'!$J$302</c:f>
                  <c:strCache>
                    <c:ptCount val="1"/>
                    <c:pt idx="0">
                      <c:v>13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{82F1B7F3-2290-564B-9E64-F22524F89BAA}</c15:txfldGUID>
                      <c15:f>'/Users/el1goluj/Documents/ZURICH/PROJECTS/UPMEM/upmem-workloads/Microbenchmarks/AI/[ai_output.xlsx]ai_output (4)'!$J$302</c15:f>
                      <c15:dlblFieldTableCache>
                        <c:ptCount val="1"/>
                        <c:pt idx="0">
                          <c:v>13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C-FF8B-5F4C-8BBF-ED4DE736661E}"/>
                </c:ext>
              </c:extLst>
            </c:dLbl>
            <c:dLbl>
              <c:idx val="301"/>
              <c:tx>
                <c:strRef>
                  <c:f>'/Users/el1goluj/Documents/ZURICH/PROJECTS/UPMEM/upmem-workloads/Microbenchmarks/AI/[ai_output.xlsx]ai_output (4)'!$J$303</c:f>
                  <c:strCache>
                    <c:ptCount val="1"/>
                    <c:pt idx="0">
                      <c:v>14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{B33031D5-844B-B446-8FCB-66F7EE35ADB2}</c15:txfldGUID>
                      <c15:f>'/Users/el1goluj/Documents/ZURICH/PROJECTS/UPMEM/upmem-workloads/Microbenchmarks/AI/[ai_output.xlsx]ai_output (4)'!$J$303</c15:f>
                      <c15:dlblFieldTableCache>
                        <c:ptCount val="1"/>
                        <c:pt idx="0">
                          <c:v>14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D-FF8B-5F4C-8BBF-ED4DE736661E}"/>
                </c:ext>
              </c:extLst>
            </c:dLbl>
            <c:dLbl>
              <c:idx val="302"/>
              <c:tx>
                <c:strRef>
                  <c:f>'/Users/el1goluj/Documents/ZURICH/PROJECTS/UPMEM/upmem-workloads/Microbenchmarks/AI/[ai_output.xlsx]ai_output (4)'!$J$304</c:f>
                  <c:strCache>
                    <c:ptCount val="1"/>
                    <c:pt idx="0">
                      <c:v>15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{1955EA44-B689-0D46-86B8-3523608381BE}</c15:txfldGUID>
                      <c15:f>'/Users/el1goluj/Documents/ZURICH/PROJECTS/UPMEM/upmem-workloads/Microbenchmarks/AI/[ai_output.xlsx]ai_output (4)'!$J$304</c15:f>
                      <c15:dlblFieldTableCache>
                        <c:ptCount val="1"/>
                        <c:pt idx="0">
                          <c:v>15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E-FF8B-5F4C-8BBF-ED4DE736661E}"/>
                </c:ext>
              </c:extLst>
            </c:dLbl>
            <c:dLbl>
              <c:idx val="303"/>
              <c:tx>
                <c:strRef>
                  <c:f>'/Users/el1goluj/Documents/ZURICH/PROJECTS/UPMEM/upmem-workloads/Microbenchmarks/AI/[ai_output.xlsx]ai_output (4)'!$J$305</c:f>
                  <c:strCache>
                    <c:ptCount val="1"/>
                    <c:pt idx="0">
                      <c:v>16</c:v>
                    </c:pt>
                  </c:strCache>
                </c:strRef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>
                    <c15:dlblFTEntry>
                      <c15:txfldGUID>{21AF516F-40E5-AD45-A7A4-0E19CF1CE577}</c15:txfldGUID>
                      <c15:f>'/Users/el1goluj/Documents/ZURICH/PROJECTS/UPMEM/upmem-workloads/Microbenchmarks/AI/[ai_output.xlsx]ai_output (4)'!$J$305</c15:f>
                      <c15:dlblFieldTableCache>
                        <c:ptCount val="1"/>
                        <c:pt idx="0">
                          <c:v>16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12F-FF8B-5F4C-8BBF-ED4DE73666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CH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'ai_output-frac'!$K$610:$K$849</c:f>
              <c:numCache>
                <c:formatCode>#\ ????/????</c:formatCode>
                <c:ptCount val="240"/>
                <c:pt idx="0">
                  <c:v>4.8825000000000002E-4</c:v>
                </c:pt>
                <c:pt idx="1">
                  <c:v>4.8825000000000002E-4</c:v>
                </c:pt>
                <c:pt idx="2">
                  <c:v>4.8825000000000002E-4</c:v>
                </c:pt>
                <c:pt idx="3">
                  <c:v>4.8825000000000002E-4</c:v>
                </c:pt>
                <c:pt idx="4">
                  <c:v>4.8825000000000002E-4</c:v>
                </c:pt>
                <c:pt idx="5">
                  <c:v>4.8825000000000002E-4</c:v>
                </c:pt>
                <c:pt idx="6">
                  <c:v>4.8825000000000002E-4</c:v>
                </c:pt>
                <c:pt idx="7">
                  <c:v>4.8825000000000002E-4</c:v>
                </c:pt>
                <c:pt idx="8">
                  <c:v>4.8825000000000002E-4</c:v>
                </c:pt>
                <c:pt idx="9">
                  <c:v>4.8825000000000002E-4</c:v>
                </c:pt>
                <c:pt idx="10">
                  <c:v>4.8825000000000002E-4</c:v>
                </c:pt>
                <c:pt idx="11">
                  <c:v>4.8825000000000002E-4</c:v>
                </c:pt>
                <c:pt idx="12">
                  <c:v>4.8825000000000002E-4</c:v>
                </c:pt>
                <c:pt idx="13">
                  <c:v>4.8825000000000002E-4</c:v>
                </c:pt>
                <c:pt idx="14">
                  <c:v>4.8825000000000002E-4</c:v>
                </c:pt>
                <c:pt idx="15">
                  <c:v>4.8825000000000002E-4</c:v>
                </c:pt>
                <c:pt idx="16">
                  <c:v>9.7650000000000005E-4</c:v>
                </c:pt>
                <c:pt idx="17">
                  <c:v>9.7650000000000005E-4</c:v>
                </c:pt>
                <c:pt idx="18">
                  <c:v>9.7650000000000005E-4</c:v>
                </c:pt>
                <c:pt idx="19">
                  <c:v>9.7650000000000005E-4</c:v>
                </c:pt>
                <c:pt idx="20">
                  <c:v>9.7650000000000005E-4</c:v>
                </c:pt>
                <c:pt idx="21">
                  <c:v>9.7650000000000005E-4</c:v>
                </c:pt>
                <c:pt idx="22">
                  <c:v>9.7650000000000005E-4</c:v>
                </c:pt>
                <c:pt idx="23">
                  <c:v>9.7650000000000005E-4</c:v>
                </c:pt>
                <c:pt idx="24">
                  <c:v>9.7650000000000005E-4</c:v>
                </c:pt>
                <c:pt idx="25">
                  <c:v>9.7650000000000005E-4</c:v>
                </c:pt>
                <c:pt idx="26">
                  <c:v>9.7650000000000005E-4</c:v>
                </c:pt>
                <c:pt idx="27">
                  <c:v>9.7650000000000005E-4</c:v>
                </c:pt>
                <c:pt idx="28">
                  <c:v>9.7650000000000005E-4</c:v>
                </c:pt>
                <c:pt idx="29">
                  <c:v>9.7650000000000005E-4</c:v>
                </c:pt>
                <c:pt idx="30">
                  <c:v>9.7650000000000005E-4</c:v>
                </c:pt>
                <c:pt idx="31">
                  <c:v>9.7650000000000005E-4</c:v>
                </c:pt>
                <c:pt idx="32">
                  <c:v>1.9530000000000001E-3</c:v>
                </c:pt>
                <c:pt idx="33">
                  <c:v>1.9530000000000001E-3</c:v>
                </c:pt>
                <c:pt idx="34">
                  <c:v>1.9530000000000001E-3</c:v>
                </c:pt>
                <c:pt idx="35">
                  <c:v>1.9530000000000001E-3</c:v>
                </c:pt>
                <c:pt idx="36">
                  <c:v>1.9530000000000001E-3</c:v>
                </c:pt>
                <c:pt idx="37">
                  <c:v>1.9530000000000001E-3</c:v>
                </c:pt>
                <c:pt idx="38">
                  <c:v>1.9530000000000001E-3</c:v>
                </c:pt>
                <c:pt idx="39">
                  <c:v>1.9530000000000001E-3</c:v>
                </c:pt>
                <c:pt idx="40">
                  <c:v>1.9530000000000001E-3</c:v>
                </c:pt>
                <c:pt idx="41">
                  <c:v>1.9530000000000001E-3</c:v>
                </c:pt>
                <c:pt idx="42">
                  <c:v>1.9530000000000001E-3</c:v>
                </c:pt>
                <c:pt idx="43">
                  <c:v>1.9530000000000001E-3</c:v>
                </c:pt>
                <c:pt idx="44">
                  <c:v>1.9530000000000001E-3</c:v>
                </c:pt>
                <c:pt idx="45">
                  <c:v>1.9530000000000001E-3</c:v>
                </c:pt>
                <c:pt idx="46">
                  <c:v>1.9530000000000001E-3</c:v>
                </c:pt>
                <c:pt idx="47">
                  <c:v>1.9530000000000001E-3</c:v>
                </c:pt>
                <c:pt idx="48">
                  <c:v>3.90625E-3</c:v>
                </c:pt>
                <c:pt idx="49">
                  <c:v>3.90625E-3</c:v>
                </c:pt>
                <c:pt idx="50">
                  <c:v>3.90625E-3</c:v>
                </c:pt>
                <c:pt idx="51">
                  <c:v>3.90625E-3</c:v>
                </c:pt>
                <c:pt idx="52">
                  <c:v>3.90625E-3</c:v>
                </c:pt>
                <c:pt idx="53">
                  <c:v>3.90625E-3</c:v>
                </c:pt>
                <c:pt idx="54">
                  <c:v>3.90625E-3</c:v>
                </c:pt>
                <c:pt idx="55">
                  <c:v>3.90625E-3</c:v>
                </c:pt>
                <c:pt idx="56">
                  <c:v>3.90625E-3</c:v>
                </c:pt>
                <c:pt idx="57">
                  <c:v>3.90625E-3</c:v>
                </c:pt>
                <c:pt idx="58">
                  <c:v>3.90625E-3</c:v>
                </c:pt>
                <c:pt idx="59">
                  <c:v>3.90625E-3</c:v>
                </c:pt>
                <c:pt idx="60">
                  <c:v>3.90625E-3</c:v>
                </c:pt>
                <c:pt idx="61">
                  <c:v>3.90625E-3</c:v>
                </c:pt>
                <c:pt idx="62">
                  <c:v>3.90625E-3</c:v>
                </c:pt>
                <c:pt idx="63">
                  <c:v>3.90625E-3</c:v>
                </c:pt>
                <c:pt idx="64">
                  <c:v>7.8125E-3</c:v>
                </c:pt>
                <c:pt idx="65">
                  <c:v>7.8125E-3</c:v>
                </c:pt>
                <c:pt idx="66">
                  <c:v>7.8125E-3</c:v>
                </c:pt>
                <c:pt idx="67">
                  <c:v>7.8125E-3</c:v>
                </c:pt>
                <c:pt idx="68">
                  <c:v>7.8125E-3</c:v>
                </c:pt>
                <c:pt idx="69">
                  <c:v>7.8125E-3</c:v>
                </c:pt>
                <c:pt idx="70">
                  <c:v>7.8125E-3</c:v>
                </c:pt>
                <c:pt idx="71">
                  <c:v>7.8125E-3</c:v>
                </c:pt>
                <c:pt idx="72">
                  <c:v>7.8125E-3</c:v>
                </c:pt>
                <c:pt idx="73">
                  <c:v>7.8125E-3</c:v>
                </c:pt>
                <c:pt idx="74">
                  <c:v>7.8125E-3</c:v>
                </c:pt>
                <c:pt idx="75">
                  <c:v>7.8125E-3</c:v>
                </c:pt>
                <c:pt idx="76">
                  <c:v>7.8125E-3</c:v>
                </c:pt>
                <c:pt idx="77">
                  <c:v>7.8125E-3</c:v>
                </c:pt>
                <c:pt idx="78">
                  <c:v>7.8125E-3</c:v>
                </c:pt>
                <c:pt idx="79">
                  <c:v>7.8125E-3</c:v>
                </c:pt>
                <c:pt idx="80">
                  <c:v>1.5625E-2</c:v>
                </c:pt>
                <c:pt idx="81">
                  <c:v>1.5625E-2</c:v>
                </c:pt>
                <c:pt idx="82">
                  <c:v>1.5625E-2</c:v>
                </c:pt>
                <c:pt idx="83">
                  <c:v>1.5625E-2</c:v>
                </c:pt>
                <c:pt idx="84">
                  <c:v>1.5625E-2</c:v>
                </c:pt>
                <c:pt idx="85">
                  <c:v>1.5625E-2</c:v>
                </c:pt>
                <c:pt idx="86">
                  <c:v>1.5625E-2</c:v>
                </c:pt>
                <c:pt idx="87">
                  <c:v>1.5625E-2</c:v>
                </c:pt>
                <c:pt idx="88">
                  <c:v>1.5625E-2</c:v>
                </c:pt>
                <c:pt idx="89">
                  <c:v>1.5625E-2</c:v>
                </c:pt>
                <c:pt idx="90">
                  <c:v>1.5625E-2</c:v>
                </c:pt>
                <c:pt idx="91">
                  <c:v>1.5625E-2</c:v>
                </c:pt>
                <c:pt idx="92">
                  <c:v>1.5625E-2</c:v>
                </c:pt>
                <c:pt idx="93">
                  <c:v>1.5625E-2</c:v>
                </c:pt>
                <c:pt idx="94">
                  <c:v>1.5625E-2</c:v>
                </c:pt>
                <c:pt idx="95">
                  <c:v>1.5625E-2</c:v>
                </c:pt>
                <c:pt idx="96">
                  <c:v>3.125E-2</c:v>
                </c:pt>
                <c:pt idx="97">
                  <c:v>3.125E-2</c:v>
                </c:pt>
                <c:pt idx="98">
                  <c:v>3.125E-2</c:v>
                </c:pt>
                <c:pt idx="99">
                  <c:v>3.125E-2</c:v>
                </c:pt>
                <c:pt idx="100">
                  <c:v>3.125E-2</c:v>
                </c:pt>
                <c:pt idx="101">
                  <c:v>3.125E-2</c:v>
                </c:pt>
                <c:pt idx="102">
                  <c:v>3.125E-2</c:v>
                </c:pt>
                <c:pt idx="103">
                  <c:v>3.125E-2</c:v>
                </c:pt>
                <c:pt idx="104">
                  <c:v>3.125E-2</c:v>
                </c:pt>
                <c:pt idx="105">
                  <c:v>3.125E-2</c:v>
                </c:pt>
                <c:pt idx="106">
                  <c:v>3.125E-2</c:v>
                </c:pt>
                <c:pt idx="107">
                  <c:v>3.125E-2</c:v>
                </c:pt>
                <c:pt idx="108">
                  <c:v>3.125E-2</c:v>
                </c:pt>
                <c:pt idx="109">
                  <c:v>3.125E-2</c:v>
                </c:pt>
                <c:pt idx="110">
                  <c:v>3.125E-2</c:v>
                </c:pt>
                <c:pt idx="111">
                  <c:v>3.125E-2</c:v>
                </c:pt>
                <c:pt idx="112">
                  <c:v>6.25E-2</c:v>
                </c:pt>
                <c:pt idx="113">
                  <c:v>6.25E-2</c:v>
                </c:pt>
                <c:pt idx="114">
                  <c:v>6.25E-2</c:v>
                </c:pt>
                <c:pt idx="115">
                  <c:v>6.25E-2</c:v>
                </c:pt>
                <c:pt idx="116">
                  <c:v>6.25E-2</c:v>
                </c:pt>
                <c:pt idx="117">
                  <c:v>6.25E-2</c:v>
                </c:pt>
                <c:pt idx="118">
                  <c:v>6.25E-2</c:v>
                </c:pt>
                <c:pt idx="119">
                  <c:v>6.25E-2</c:v>
                </c:pt>
                <c:pt idx="120">
                  <c:v>6.25E-2</c:v>
                </c:pt>
                <c:pt idx="121">
                  <c:v>6.25E-2</c:v>
                </c:pt>
                <c:pt idx="122">
                  <c:v>6.25E-2</c:v>
                </c:pt>
                <c:pt idx="123">
                  <c:v>6.25E-2</c:v>
                </c:pt>
                <c:pt idx="124">
                  <c:v>6.25E-2</c:v>
                </c:pt>
                <c:pt idx="125">
                  <c:v>6.25E-2</c:v>
                </c:pt>
                <c:pt idx="126">
                  <c:v>6.25E-2</c:v>
                </c:pt>
                <c:pt idx="127">
                  <c:v>6.25E-2</c:v>
                </c:pt>
                <c:pt idx="128">
                  <c:v>0.125</c:v>
                </c:pt>
                <c:pt idx="129">
                  <c:v>0.125</c:v>
                </c:pt>
                <c:pt idx="130">
                  <c:v>0.125</c:v>
                </c:pt>
                <c:pt idx="131">
                  <c:v>0.125</c:v>
                </c:pt>
                <c:pt idx="132">
                  <c:v>0.125</c:v>
                </c:pt>
                <c:pt idx="133">
                  <c:v>0.125</c:v>
                </c:pt>
                <c:pt idx="134">
                  <c:v>0.125</c:v>
                </c:pt>
                <c:pt idx="135">
                  <c:v>0.125</c:v>
                </c:pt>
                <c:pt idx="136">
                  <c:v>0.125</c:v>
                </c:pt>
                <c:pt idx="137">
                  <c:v>0.125</c:v>
                </c:pt>
                <c:pt idx="138">
                  <c:v>0.125</c:v>
                </c:pt>
                <c:pt idx="139">
                  <c:v>0.125</c:v>
                </c:pt>
                <c:pt idx="140">
                  <c:v>0.125</c:v>
                </c:pt>
                <c:pt idx="141">
                  <c:v>0.125</c:v>
                </c:pt>
                <c:pt idx="142">
                  <c:v>0.125</c:v>
                </c:pt>
                <c:pt idx="143">
                  <c:v>0.125</c:v>
                </c:pt>
                <c:pt idx="144">
                  <c:v>0.25</c:v>
                </c:pt>
                <c:pt idx="145">
                  <c:v>0.25</c:v>
                </c:pt>
                <c:pt idx="146">
                  <c:v>0.25</c:v>
                </c:pt>
                <c:pt idx="147">
                  <c:v>0.25</c:v>
                </c:pt>
                <c:pt idx="148">
                  <c:v>0.25</c:v>
                </c:pt>
                <c:pt idx="149">
                  <c:v>0.25</c:v>
                </c:pt>
                <c:pt idx="150">
                  <c:v>0.25</c:v>
                </c:pt>
                <c:pt idx="151">
                  <c:v>0.25</c:v>
                </c:pt>
                <c:pt idx="152">
                  <c:v>0.25</c:v>
                </c:pt>
                <c:pt idx="153">
                  <c:v>0.25</c:v>
                </c:pt>
                <c:pt idx="154">
                  <c:v>0.25</c:v>
                </c:pt>
                <c:pt idx="155">
                  <c:v>0.25</c:v>
                </c:pt>
                <c:pt idx="156">
                  <c:v>0.25</c:v>
                </c:pt>
                <c:pt idx="157">
                  <c:v>0.25</c:v>
                </c:pt>
                <c:pt idx="158">
                  <c:v>0.25</c:v>
                </c:pt>
                <c:pt idx="159">
                  <c:v>0.25</c:v>
                </c:pt>
                <c:pt idx="160">
                  <c:v>0.5</c:v>
                </c:pt>
                <c:pt idx="161">
                  <c:v>0.5</c:v>
                </c:pt>
                <c:pt idx="162">
                  <c:v>0.5</c:v>
                </c:pt>
                <c:pt idx="163">
                  <c:v>0.5</c:v>
                </c:pt>
                <c:pt idx="164">
                  <c:v>0.5</c:v>
                </c:pt>
                <c:pt idx="165">
                  <c:v>0.5</c:v>
                </c:pt>
                <c:pt idx="166">
                  <c:v>0.5</c:v>
                </c:pt>
                <c:pt idx="167">
                  <c:v>0.5</c:v>
                </c:pt>
                <c:pt idx="168">
                  <c:v>0.5</c:v>
                </c:pt>
                <c:pt idx="169">
                  <c:v>0.5</c:v>
                </c:pt>
                <c:pt idx="170">
                  <c:v>0.5</c:v>
                </c:pt>
                <c:pt idx="171">
                  <c:v>0.5</c:v>
                </c:pt>
                <c:pt idx="172">
                  <c:v>0.5</c:v>
                </c:pt>
                <c:pt idx="173">
                  <c:v>0.5</c:v>
                </c:pt>
                <c:pt idx="174">
                  <c:v>0.5</c:v>
                </c:pt>
                <c:pt idx="175">
                  <c:v>0.5</c:v>
                </c:pt>
                <c:pt idx="176">
                  <c:v>1</c:v>
                </c:pt>
                <c:pt idx="177">
                  <c:v>1</c:v>
                </c:pt>
                <c:pt idx="178">
                  <c:v>1</c:v>
                </c:pt>
                <c:pt idx="179">
                  <c:v>1</c:v>
                </c:pt>
                <c:pt idx="180">
                  <c:v>1</c:v>
                </c:pt>
                <c:pt idx="181">
                  <c:v>1</c:v>
                </c:pt>
                <c:pt idx="182">
                  <c:v>1</c:v>
                </c:pt>
                <c:pt idx="183">
                  <c:v>1</c:v>
                </c:pt>
                <c:pt idx="184">
                  <c:v>1</c:v>
                </c:pt>
                <c:pt idx="185">
                  <c:v>1</c:v>
                </c:pt>
                <c:pt idx="186">
                  <c:v>1</c:v>
                </c:pt>
                <c:pt idx="187">
                  <c:v>1</c:v>
                </c:pt>
                <c:pt idx="188">
                  <c:v>1</c:v>
                </c:pt>
                <c:pt idx="189">
                  <c:v>1</c:v>
                </c:pt>
                <c:pt idx="190">
                  <c:v>1</c:v>
                </c:pt>
                <c:pt idx="191">
                  <c:v>1</c:v>
                </c:pt>
                <c:pt idx="192">
                  <c:v>2</c:v>
                </c:pt>
                <c:pt idx="193">
                  <c:v>2</c:v>
                </c:pt>
                <c:pt idx="194">
                  <c:v>2</c:v>
                </c:pt>
                <c:pt idx="195">
                  <c:v>2</c:v>
                </c:pt>
                <c:pt idx="196">
                  <c:v>2</c:v>
                </c:pt>
                <c:pt idx="197">
                  <c:v>2</c:v>
                </c:pt>
                <c:pt idx="198">
                  <c:v>2</c:v>
                </c:pt>
                <c:pt idx="199">
                  <c:v>2</c:v>
                </c:pt>
                <c:pt idx="200">
                  <c:v>2</c:v>
                </c:pt>
                <c:pt idx="201">
                  <c:v>2</c:v>
                </c:pt>
                <c:pt idx="202">
                  <c:v>2</c:v>
                </c:pt>
                <c:pt idx="203">
                  <c:v>2</c:v>
                </c:pt>
                <c:pt idx="204">
                  <c:v>2</c:v>
                </c:pt>
                <c:pt idx="205">
                  <c:v>2</c:v>
                </c:pt>
                <c:pt idx="206">
                  <c:v>2</c:v>
                </c:pt>
                <c:pt idx="207">
                  <c:v>2</c:v>
                </c:pt>
                <c:pt idx="208">
                  <c:v>4</c:v>
                </c:pt>
                <c:pt idx="209">
                  <c:v>4</c:v>
                </c:pt>
                <c:pt idx="210">
                  <c:v>4</c:v>
                </c:pt>
                <c:pt idx="211">
                  <c:v>4</c:v>
                </c:pt>
                <c:pt idx="212">
                  <c:v>4</c:v>
                </c:pt>
                <c:pt idx="213">
                  <c:v>4</c:v>
                </c:pt>
                <c:pt idx="214">
                  <c:v>4</c:v>
                </c:pt>
                <c:pt idx="215">
                  <c:v>4</c:v>
                </c:pt>
                <c:pt idx="216">
                  <c:v>4</c:v>
                </c:pt>
                <c:pt idx="217">
                  <c:v>4</c:v>
                </c:pt>
                <c:pt idx="218">
                  <c:v>4</c:v>
                </c:pt>
                <c:pt idx="219">
                  <c:v>4</c:v>
                </c:pt>
                <c:pt idx="220">
                  <c:v>4</c:v>
                </c:pt>
                <c:pt idx="221">
                  <c:v>4</c:v>
                </c:pt>
                <c:pt idx="222">
                  <c:v>4</c:v>
                </c:pt>
                <c:pt idx="223">
                  <c:v>4</c:v>
                </c:pt>
                <c:pt idx="224">
                  <c:v>8</c:v>
                </c:pt>
                <c:pt idx="225">
                  <c:v>8</c:v>
                </c:pt>
                <c:pt idx="226">
                  <c:v>8</c:v>
                </c:pt>
                <c:pt idx="227">
                  <c:v>8</c:v>
                </c:pt>
                <c:pt idx="228">
                  <c:v>8</c:v>
                </c:pt>
                <c:pt idx="229">
                  <c:v>8</c:v>
                </c:pt>
                <c:pt idx="230">
                  <c:v>8</c:v>
                </c:pt>
                <c:pt idx="231">
                  <c:v>8</c:v>
                </c:pt>
                <c:pt idx="232">
                  <c:v>8</c:v>
                </c:pt>
                <c:pt idx="233">
                  <c:v>8</c:v>
                </c:pt>
                <c:pt idx="234">
                  <c:v>8</c:v>
                </c:pt>
                <c:pt idx="235">
                  <c:v>8</c:v>
                </c:pt>
                <c:pt idx="236">
                  <c:v>8</c:v>
                </c:pt>
                <c:pt idx="237">
                  <c:v>8</c:v>
                </c:pt>
                <c:pt idx="238">
                  <c:v>8</c:v>
                </c:pt>
                <c:pt idx="239">
                  <c:v>8</c:v>
                </c:pt>
              </c:numCache>
            </c:numRef>
          </c:xVal>
          <c:yVal>
            <c:numRef>
              <c:f>'ai_output-frac'!$L$610:$L$849</c:f>
              <c:numCache>
                <c:formatCode>0.0000</c:formatCode>
                <c:ptCount val="240"/>
                <c:pt idx="0">
                  <c:v>0.129720096644761</c:v>
                </c:pt>
                <c:pt idx="1">
                  <c:v>0.15234270051520901</c:v>
                </c:pt>
                <c:pt idx="2">
                  <c:v>0.15231421168950299</c:v>
                </c:pt>
                <c:pt idx="3">
                  <c:v>0.15245416825483199</c:v>
                </c:pt>
                <c:pt idx="4">
                  <c:v>0.15226696963388101</c:v>
                </c:pt>
                <c:pt idx="5">
                  <c:v>0.152366665277819</c:v>
                </c:pt>
                <c:pt idx="6">
                  <c:v>0.152222666403318</c:v>
                </c:pt>
                <c:pt idx="7">
                  <c:v>0.152499904213377</c:v>
                </c:pt>
                <c:pt idx="8">
                  <c:v>0.15219002140309101</c:v>
                </c:pt>
                <c:pt idx="9">
                  <c:v>0.15237832653738001</c:v>
                </c:pt>
                <c:pt idx="10">
                  <c:v>0.15225629569521301</c:v>
                </c:pt>
                <c:pt idx="11">
                  <c:v>0.15219616147245599</c:v>
                </c:pt>
                <c:pt idx="12">
                  <c:v>0.15208507056239801</c:v>
                </c:pt>
                <c:pt idx="13">
                  <c:v>0.152284762857816</c:v>
                </c:pt>
                <c:pt idx="14">
                  <c:v>0.15203087578189101</c:v>
                </c:pt>
                <c:pt idx="15">
                  <c:v>0.15252846255173799</c:v>
                </c:pt>
                <c:pt idx="16">
                  <c:v>0.25947917111950902</c:v>
                </c:pt>
                <c:pt idx="17">
                  <c:v>0.30461936071739698</c:v>
                </c:pt>
                <c:pt idx="18">
                  <c:v>0.30461159315089997</c:v>
                </c:pt>
                <c:pt idx="19">
                  <c:v>0.30490833650966498</c:v>
                </c:pt>
                <c:pt idx="20">
                  <c:v>0.30464072356802602</c:v>
                </c:pt>
                <c:pt idx="21">
                  <c:v>0.30484479259615199</c:v>
                </c:pt>
                <c:pt idx="22">
                  <c:v>0.30444533280663599</c:v>
                </c:pt>
                <c:pt idx="23">
                  <c:v>0.30501927761807501</c:v>
                </c:pt>
                <c:pt idx="24">
                  <c:v>0.30450030154596402</c:v>
                </c:pt>
                <c:pt idx="25">
                  <c:v>0.30483895825846102</c:v>
                </c:pt>
                <c:pt idx="26">
                  <c:v>0.304579879698545</c:v>
                </c:pt>
                <c:pt idx="27">
                  <c:v>0.30443175535168099</c:v>
                </c:pt>
                <c:pt idx="28">
                  <c:v>0.304089486773721</c:v>
                </c:pt>
                <c:pt idx="29">
                  <c:v>0.30475665307476102</c:v>
                </c:pt>
                <c:pt idx="30">
                  <c:v>0.30410432396311299</c:v>
                </c:pt>
                <c:pt idx="31">
                  <c:v>0.30501408559069398</c:v>
                </c:pt>
                <c:pt idx="32">
                  <c:v>0.50430006986635301</c:v>
                </c:pt>
                <c:pt idx="33">
                  <c:v>0.60915717082436505</c:v>
                </c:pt>
                <c:pt idx="34">
                  <c:v>0.60943686385212004</c:v>
                </c:pt>
                <c:pt idx="35">
                  <c:v>0.60953663134620295</c:v>
                </c:pt>
                <c:pt idx="36">
                  <c:v>0.60918694073900903</c:v>
                </c:pt>
                <c:pt idx="37">
                  <c:v>0.60988672364866303</c:v>
                </c:pt>
                <c:pt idx="38">
                  <c:v>0.60904200160597499</c:v>
                </c:pt>
                <c:pt idx="39">
                  <c:v>0.60989191322438796</c:v>
                </c:pt>
                <c:pt idx="40">
                  <c:v>0.60895921020547705</c:v>
                </c:pt>
                <c:pt idx="41">
                  <c:v>0.60982315851269497</c:v>
                </c:pt>
                <c:pt idx="42">
                  <c:v>0.60925425736009697</c:v>
                </c:pt>
                <c:pt idx="43">
                  <c:v>0.60892170276211399</c:v>
                </c:pt>
                <c:pt idx="44">
                  <c:v>0.60829510718832203</c:v>
                </c:pt>
                <c:pt idx="45">
                  <c:v>0.60965328411338104</c:v>
                </c:pt>
                <c:pt idx="46">
                  <c:v>0.60812608292272097</c:v>
                </c:pt>
                <c:pt idx="47">
                  <c:v>0.61032555459050697</c:v>
                </c:pt>
                <c:pt idx="48">
                  <c:v>0.913094847599909</c:v>
                </c:pt>
                <c:pt idx="49">
                  <c:v>1.2192627525690101</c:v>
                </c:pt>
                <c:pt idx="50">
                  <c:v>1.2192627525690101</c:v>
                </c:pt>
                <c:pt idx="51">
                  <c:v>1.22086958002801</c:v>
                </c:pt>
                <c:pt idx="52">
                  <c:v>1.2177222071214999</c:v>
                </c:pt>
                <c:pt idx="53">
                  <c:v>1.21933793760419</c:v>
                </c:pt>
                <c:pt idx="54">
                  <c:v>1.21834313492198</c:v>
                </c:pt>
                <c:pt idx="55">
                  <c:v>1.2204382544736301</c:v>
                </c:pt>
                <c:pt idx="56">
                  <c:v>1.2178308237942499</c:v>
                </c:pt>
                <c:pt idx="57">
                  <c:v>1.21871599564744</c:v>
                </c:pt>
                <c:pt idx="58">
                  <c:v>1.21833795790717</c:v>
                </c:pt>
                <c:pt idx="59">
                  <c:v>1.2181024502671101</c:v>
                </c:pt>
                <c:pt idx="60">
                  <c:v>1.2164899902203901</c:v>
                </c:pt>
                <c:pt idx="61">
                  <c:v>1.2188118369958101</c:v>
                </c:pt>
                <c:pt idx="62">
                  <c:v>1.2161442814030199</c:v>
                </c:pt>
                <c:pt idx="63">
                  <c:v>1.2202356886594501</c:v>
                </c:pt>
                <c:pt idx="64">
                  <c:v>1.5570634539199399</c:v>
                </c:pt>
                <c:pt idx="65">
                  <c:v>2.4137778628990598</c:v>
                </c:pt>
                <c:pt idx="66">
                  <c:v>2.4344621759194398</c:v>
                </c:pt>
                <c:pt idx="67">
                  <c:v>2.4338163984661301</c:v>
                </c:pt>
                <c:pt idx="68">
                  <c:v>2.4362618267715099</c:v>
                </c:pt>
                <c:pt idx="69">
                  <c:v>2.43545992962546</c:v>
                </c:pt>
                <c:pt idx="70">
                  <c:v>2.4341779916248698</c:v>
                </c:pt>
                <c:pt idx="71">
                  <c:v>2.4380537745956699</c:v>
                </c:pt>
                <c:pt idx="72">
                  <c:v>2.4352892712903</c:v>
                </c:pt>
                <c:pt idx="73">
                  <c:v>2.4358685725208602</c:v>
                </c:pt>
                <c:pt idx="74">
                  <c:v>2.4347826086956501</c:v>
                </c:pt>
                <c:pt idx="75">
                  <c:v>2.4337492572786599</c:v>
                </c:pt>
                <c:pt idx="76">
                  <c:v>2.4335013834428199</c:v>
                </c:pt>
                <c:pt idx="77">
                  <c:v>2.4362152505613199</c:v>
                </c:pt>
                <c:pt idx="78">
                  <c:v>2.4324845965407098</c:v>
                </c:pt>
                <c:pt idx="79">
                  <c:v>2.4413597263347402</c:v>
                </c:pt>
                <c:pt idx="80">
                  <c:v>2.4077678055949101</c:v>
                </c:pt>
                <c:pt idx="81">
                  <c:v>4.7512184815637903</c:v>
                </c:pt>
                <c:pt idx="82">
                  <c:v>4.8611234735873898</c:v>
                </c:pt>
                <c:pt idx="83">
                  <c:v>4.8647215641694999</c:v>
                </c:pt>
                <c:pt idx="84">
                  <c:v>4.8658154487773704</c:v>
                </c:pt>
                <c:pt idx="85">
                  <c:v>4.8669821129241004</c:v>
                </c:pt>
                <c:pt idx="86">
                  <c:v>4.8645771256121098</c:v>
                </c:pt>
                <c:pt idx="87">
                  <c:v>4.8673642395910397</c:v>
                </c:pt>
                <c:pt idx="88">
                  <c:v>4.8568312953258097</c:v>
                </c:pt>
                <c:pt idx="89">
                  <c:v>4.8646080760094996</c:v>
                </c:pt>
                <c:pt idx="90">
                  <c:v>4.8616180242046498</c:v>
                </c:pt>
                <c:pt idx="91">
                  <c:v>4.8616386326641301</c:v>
                </c:pt>
                <c:pt idx="92">
                  <c:v>4.85429249855033</c:v>
                </c:pt>
                <c:pt idx="93">
                  <c:v>4.8612883126131203</c:v>
                </c:pt>
                <c:pt idx="94">
                  <c:v>4.8528341485706497</c:v>
                </c:pt>
                <c:pt idx="95">
                  <c:v>4.86849031294041</c:v>
                </c:pt>
                <c:pt idx="96">
                  <c:v>3.3092304584932299</c:v>
                </c:pt>
                <c:pt idx="97">
                  <c:v>6.6138235879277802</c:v>
                </c:pt>
                <c:pt idx="98">
                  <c:v>9.5714911640134304</c:v>
                </c:pt>
                <c:pt idx="99">
                  <c:v>9.7467864958463402</c:v>
                </c:pt>
                <c:pt idx="100">
                  <c:v>9.7215876581406597</c:v>
                </c:pt>
                <c:pt idx="101">
                  <c:v>9.7362780095844794</c:v>
                </c:pt>
                <c:pt idx="102">
                  <c:v>9.7188278562106998</c:v>
                </c:pt>
                <c:pt idx="103">
                  <c:v>9.74720067991076</c:v>
                </c:pt>
                <c:pt idx="104">
                  <c:v>9.7144442303334895</c:v>
                </c:pt>
                <c:pt idx="105">
                  <c:v>9.7321883167577408</c:v>
                </c:pt>
                <c:pt idx="106">
                  <c:v>9.7176132163200108</c:v>
                </c:pt>
                <c:pt idx="107">
                  <c:v>9.7309084121347809</c:v>
                </c:pt>
                <c:pt idx="108">
                  <c:v>9.7075372482134998</c:v>
                </c:pt>
                <c:pt idx="109">
                  <c:v>9.7269675952920593</c:v>
                </c:pt>
                <c:pt idx="110">
                  <c:v>9.7138271359209902</c:v>
                </c:pt>
                <c:pt idx="111">
                  <c:v>9.74595823330713</c:v>
                </c:pt>
                <c:pt idx="112">
                  <c:v>4.0847123351096704</c:v>
                </c:pt>
                <c:pt idx="113">
                  <c:v>8.1625564926515004</c:v>
                </c:pt>
                <c:pt idx="114">
                  <c:v>12.2315274744905</c:v>
                </c:pt>
                <c:pt idx="115">
                  <c:v>16.305790440849702</c:v>
                </c:pt>
                <c:pt idx="116">
                  <c:v>19.191030977431002</c:v>
                </c:pt>
                <c:pt idx="117">
                  <c:v>19.466358883834602</c:v>
                </c:pt>
                <c:pt idx="118">
                  <c:v>19.430205101597799</c:v>
                </c:pt>
                <c:pt idx="119">
                  <c:v>19.476689635262101</c:v>
                </c:pt>
                <c:pt idx="120">
                  <c:v>19.422924666900901</c:v>
                </c:pt>
                <c:pt idx="121">
                  <c:v>19.4533989763422</c:v>
                </c:pt>
                <c:pt idx="122">
                  <c:v>19.431851153728001</c:v>
                </c:pt>
                <c:pt idx="123">
                  <c:v>19.453357730317201</c:v>
                </c:pt>
                <c:pt idx="124">
                  <c:v>19.4368733356918</c:v>
                </c:pt>
                <c:pt idx="125">
                  <c:v>19.447214026520101</c:v>
                </c:pt>
                <c:pt idx="126">
                  <c:v>19.416594714476702</c:v>
                </c:pt>
                <c:pt idx="127">
                  <c:v>19.4604958958152</c:v>
                </c:pt>
                <c:pt idx="128">
                  <c:v>4.6042564722767203</c:v>
                </c:pt>
                <c:pt idx="129">
                  <c:v>9.2057873296811294</c:v>
                </c:pt>
                <c:pt idx="130">
                  <c:v>13.798297590760001</c:v>
                </c:pt>
                <c:pt idx="131">
                  <c:v>18.402896312416601</c:v>
                </c:pt>
                <c:pt idx="132">
                  <c:v>22.969383884950801</c:v>
                </c:pt>
                <c:pt idx="133">
                  <c:v>27.566497312466002</c:v>
                </c:pt>
                <c:pt idx="134">
                  <c:v>32.110199624828503</c:v>
                </c:pt>
                <c:pt idx="135">
                  <c:v>36.681012511469</c:v>
                </c:pt>
                <c:pt idx="136">
                  <c:v>38.758794617303401</c:v>
                </c:pt>
                <c:pt idx="137">
                  <c:v>38.869217831890801</c:v>
                </c:pt>
                <c:pt idx="138">
                  <c:v>38.862138488385803</c:v>
                </c:pt>
                <c:pt idx="139">
                  <c:v>38.839764972822799</c:v>
                </c:pt>
                <c:pt idx="140">
                  <c:v>38.818977425858101</c:v>
                </c:pt>
                <c:pt idx="141">
                  <c:v>38.905643095815499</c:v>
                </c:pt>
                <c:pt idx="142">
                  <c:v>38.803627013127603</c:v>
                </c:pt>
                <c:pt idx="143">
                  <c:v>38.946847865997903</c:v>
                </c:pt>
                <c:pt idx="144">
                  <c:v>4.9238497091989704</c:v>
                </c:pt>
                <c:pt idx="145">
                  <c:v>9.8477126305084504</c:v>
                </c:pt>
                <c:pt idx="146">
                  <c:v>14.7608946591535</c:v>
                </c:pt>
                <c:pt idx="147">
                  <c:v>19.685230777482701</c:v>
                </c:pt>
                <c:pt idx="148">
                  <c:v>24.577536096006</c:v>
                </c:pt>
                <c:pt idx="149">
                  <c:v>29.4981794799662</c:v>
                </c:pt>
                <c:pt idx="150">
                  <c:v>34.377608752669602</c:v>
                </c:pt>
                <c:pt idx="151">
                  <c:v>39.336660321380101</c:v>
                </c:pt>
                <c:pt idx="152">
                  <c:v>44.149081294103702</c:v>
                </c:pt>
                <c:pt idx="153">
                  <c:v>49.0764573103544</c:v>
                </c:pt>
                <c:pt idx="154">
                  <c:v>53.912312813446498</c:v>
                </c:pt>
                <c:pt idx="155">
                  <c:v>57.367484814095697</c:v>
                </c:pt>
                <c:pt idx="156">
                  <c:v>57.3523340110359</c:v>
                </c:pt>
                <c:pt idx="157">
                  <c:v>57.435627774934702</c:v>
                </c:pt>
                <c:pt idx="158">
                  <c:v>57.340684991648899</c:v>
                </c:pt>
                <c:pt idx="159">
                  <c:v>57.539634758177797</c:v>
                </c:pt>
                <c:pt idx="160">
                  <c:v>5.0965012046854197</c:v>
                </c:pt>
                <c:pt idx="161">
                  <c:v>10.193441229651301</c:v>
                </c:pt>
                <c:pt idx="162">
                  <c:v>15.2808139183874</c:v>
                </c:pt>
                <c:pt idx="163">
                  <c:v>20.3819007289135</c:v>
                </c:pt>
                <c:pt idx="164">
                  <c:v>25.451756302229601</c:v>
                </c:pt>
                <c:pt idx="165">
                  <c:v>30.549480369755301</c:v>
                </c:pt>
                <c:pt idx="166">
                  <c:v>35.602706569980299</c:v>
                </c:pt>
                <c:pt idx="167">
                  <c:v>40.743097572077197</c:v>
                </c:pt>
                <c:pt idx="168">
                  <c:v>45.7359910771589</c:v>
                </c:pt>
                <c:pt idx="169">
                  <c:v>50.853433284604698</c:v>
                </c:pt>
                <c:pt idx="170">
                  <c:v>55.8840297234742</c:v>
                </c:pt>
                <c:pt idx="171">
                  <c:v>57.685153603734499</c:v>
                </c:pt>
                <c:pt idx="172">
                  <c:v>57.638949310927003</c:v>
                </c:pt>
                <c:pt idx="173">
                  <c:v>57.723713804872602</c:v>
                </c:pt>
                <c:pt idx="174">
                  <c:v>57.616327171396001</c:v>
                </c:pt>
                <c:pt idx="175">
                  <c:v>57.819201562844597</c:v>
                </c:pt>
                <c:pt idx="176">
                  <c:v>5.1878883831387297</c:v>
                </c:pt>
                <c:pt idx="177">
                  <c:v>10.3751167902299</c:v>
                </c:pt>
                <c:pt idx="178">
                  <c:v>15.5547874735765</c:v>
                </c:pt>
                <c:pt idx="179">
                  <c:v>20.747506211504898</c:v>
                </c:pt>
                <c:pt idx="180">
                  <c:v>25.909180599261902</c:v>
                </c:pt>
                <c:pt idx="181">
                  <c:v>31.1044005754712</c:v>
                </c:pt>
                <c:pt idx="182">
                  <c:v>36.252084238808301</c:v>
                </c:pt>
                <c:pt idx="183">
                  <c:v>41.488679687875297</c:v>
                </c:pt>
                <c:pt idx="184">
                  <c:v>46.579127057658802</c:v>
                </c:pt>
                <c:pt idx="185">
                  <c:v>51.797609134405</c:v>
                </c:pt>
                <c:pt idx="186">
                  <c:v>56.926170801034502</c:v>
                </c:pt>
                <c:pt idx="187">
                  <c:v>57.835146911663898</c:v>
                </c:pt>
                <c:pt idx="188">
                  <c:v>57.789157100792004</c:v>
                </c:pt>
                <c:pt idx="189">
                  <c:v>57.8604497172023</c:v>
                </c:pt>
                <c:pt idx="190">
                  <c:v>57.765962302758403</c:v>
                </c:pt>
                <c:pt idx="191">
                  <c:v>57.963255878230299</c:v>
                </c:pt>
                <c:pt idx="192">
                  <c:v>5.23494345180253</c:v>
                </c:pt>
                <c:pt idx="193">
                  <c:v>10.4696068922234</c:v>
                </c:pt>
                <c:pt idx="194">
                  <c:v>15.696490224486601</c:v>
                </c:pt>
                <c:pt idx="195">
                  <c:v>20.9395124595261</c:v>
                </c:pt>
                <c:pt idx="196">
                  <c:v>26.147863027118401</c:v>
                </c:pt>
                <c:pt idx="197">
                  <c:v>31.388650956729599</c:v>
                </c:pt>
                <c:pt idx="198">
                  <c:v>36.584689573533502</c:v>
                </c:pt>
                <c:pt idx="199">
                  <c:v>41.8739479858233</c:v>
                </c:pt>
                <c:pt idx="200">
                  <c:v>47.013213601747204</c:v>
                </c:pt>
                <c:pt idx="201">
                  <c:v>52.280826589029203</c:v>
                </c:pt>
                <c:pt idx="202">
                  <c:v>57.463641096501703</c:v>
                </c:pt>
                <c:pt idx="203">
                  <c:v>57.921289729471603</c:v>
                </c:pt>
                <c:pt idx="204">
                  <c:v>57.859993614933103</c:v>
                </c:pt>
                <c:pt idx="205">
                  <c:v>57.936033845862397</c:v>
                </c:pt>
                <c:pt idx="206">
                  <c:v>57.840274070294498</c:v>
                </c:pt>
                <c:pt idx="207">
                  <c:v>58.026032546612299</c:v>
                </c:pt>
                <c:pt idx="208">
                  <c:v>5.2584676003868598</c:v>
                </c:pt>
                <c:pt idx="209">
                  <c:v>10.516841021232301</c:v>
                </c:pt>
                <c:pt idx="210">
                  <c:v>15.7676790840178</c:v>
                </c:pt>
                <c:pt idx="211">
                  <c:v>21.035528106954001</c:v>
                </c:pt>
                <c:pt idx="212">
                  <c:v>26.2645841160789</c:v>
                </c:pt>
                <c:pt idx="213">
                  <c:v>31.528162064355399</c:v>
                </c:pt>
                <c:pt idx="214">
                  <c:v>36.756673385329897</c:v>
                </c:pt>
                <c:pt idx="215">
                  <c:v>42.0580989421059</c:v>
                </c:pt>
                <c:pt idx="216">
                  <c:v>47.222517451024501</c:v>
                </c:pt>
                <c:pt idx="217">
                  <c:v>52.528698328070298</c:v>
                </c:pt>
                <c:pt idx="218">
                  <c:v>57.738698131760003</c:v>
                </c:pt>
                <c:pt idx="219">
                  <c:v>57.943808959936803</c:v>
                </c:pt>
                <c:pt idx="220">
                  <c:v>57.898102938276402</c:v>
                </c:pt>
                <c:pt idx="221">
                  <c:v>57.965544609188299</c:v>
                </c:pt>
                <c:pt idx="222">
                  <c:v>57.872424974128997</c:v>
                </c:pt>
                <c:pt idx="223">
                  <c:v>58.074467916765499</c:v>
                </c:pt>
                <c:pt idx="224">
                  <c:v>5.2708579019886797</c:v>
                </c:pt>
                <c:pt idx="225">
                  <c:v>10.5414792474508</c:v>
                </c:pt>
                <c:pt idx="226">
                  <c:v>15.804303101096499</c:v>
                </c:pt>
                <c:pt idx="227">
                  <c:v>21.0829206467746</c:v>
                </c:pt>
                <c:pt idx="228">
                  <c:v>26.3262277038401</c:v>
                </c:pt>
                <c:pt idx="229">
                  <c:v>31.6063944538339</c:v>
                </c:pt>
                <c:pt idx="230">
                  <c:v>36.836685967366499</c:v>
                </c:pt>
                <c:pt idx="231">
                  <c:v>42.1612243359384</c:v>
                </c:pt>
                <c:pt idx="232">
                  <c:v>47.337484481563202</c:v>
                </c:pt>
                <c:pt idx="233">
                  <c:v>52.648560733418499</c:v>
                </c:pt>
                <c:pt idx="234">
                  <c:v>57.861590004335604</c:v>
                </c:pt>
                <c:pt idx="235">
                  <c:v>57.973842774281103</c:v>
                </c:pt>
                <c:pt idx="236">
                  <c:v>57.917233556735802</c:v>
                </c:pt>
                <c:pt idx="237">
                  <c:v>57.990446234143299</c:v>
                </c:pt>
                <c:pt idx="238">
                  <c:v>57.8898264397221</c:v>
                </c:pt>
                <c:pt idx="239">
                  <c:v>58.087681152251903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130-FF8B-5F4C-8BBF-ED4DE7366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3850848"/>
        <c:axId val="119669536"/>
      </c:scatterChart>
      <c:valAx>
        <c:axId val="123850848"/>
        <c:scaling>
          <c:logBase val="2"/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vert="horz"/>
              <a:lstStyle/>
              <a:p>
                <a:pPr>
                  <a:defRPr sz="1200" b="0"/>
                </a:pPr>
                <a:r>
                  <a:rPr lang="en-US" sz="1200" b="0"/>
                  <a:t>Operational Intensity (OP/B)</a:t>
                </a:r>
              </a:p>
            </c:rich>
          </c:tx>
          <c:layout>
            <c:manualLayout>
              <c:xMode val="edge"/>
              <c:yMode val="edge"/>
              <c:x val="0.36643746180033554"/>
              <c:y val="0.93376597222222224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#\ ????/????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2700000"/>
          <a:lstStyle/>
          <a:p>
            <a:pPr>
              <a:defRPr/>
            </a:pPr>
            <a:endParaRPr lang="en-CH"/>
          </a:p>
        </c:txPr>
        <c:crossAx val="119669536"/>
        <c:crossesAt val="1.0000000000000002E-3"/>
        <c:crossBetween val="midCat"/>
        <c:majorUnit val="2"/>
        <c:minorUnit val="2"/>
      </c:valAx>
      <c:valAx>
        <c:axId val="119669536"/>
        <c:scaling>
          <c:logBase val="2"/>
          <c:orientation val="minMax"/>
          <c:max val="64"/>
          <c:min val="3.1250000000000007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 sz="1000" b="0"/>
                </a:pPr>
                <a:r>
                  <a:rPr lang="en-US" sz="1000" b="0"/>
                  <a:t>Arithmetic Throughput (MOPS, log scale)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.0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CH"/>
          </a:p>
        </c:txPr>
        <c:crossAx val="123850848"/>
        <c:crossesAt val="4.8830000000000019E-5"/>
        <c:crossBetween val="midCat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CH"/>
    </a:p>
  </c:txPr>
  <c:externalData r:id="rId1">
    <c:autoUpdate val="0"/>
  </c:externalData>
  <c:userShapes r:id="rId2"/>
</c:chartSpace>
</file>

<file path=ppt/charts/chart7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949567901234568"/>
          <c:y val="7.2466666666666665E-2"/>
          <c:w val="0.84894567901234563"/>
          <c:h val="0.58538282828282828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'2021-06-09'!$F$2</c:f>
              <c:strCache>
                <c:ptCount val="1"/>
                <c:pt idx="0">
                  <c:v>CPU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'2021-06-09'!$F$3:$F$23</c:f>
              <c:numCache>
                <c:formatCode>0.00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 formatCode="0.0">
                  <c:v>1</c:v>
                </c:pt>
                <c:pt idx="5" formatCode="0.0">
                  <c:v>1</c:v>
                </c:pt>
                <c:pt idx="6">
                  <c:v>1</c:v>
                </c:pt>
                <c:pt idx="7" formatCode="0.0">
                  <c:v>1</c:v>
                </c:pt>
                <c:pt idx="8" formatCode="0.0">
                  <c:v>1</c:v>
                </c:pt>
                <c:pt idx="9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8" formatCode="0.0">
                  <c:v>1</c:v>
                </c:pt>
                <c:pt idx="19" formatCode="0.0">
                  <c:v>1</c:v>
                </c:pt>
                <c:pt idx="20" formatCode="0.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00-6B41-8A32-3EE0779DB6AB}"/>
            </c:ext>
          </c:extLst>
        </c:ser>
        <c:ser>
          <c:idx val="0"/>
          <c:order val="1"/>
          <c:tx>
            <c:strRef>
              <c:f>'2021-06-09'!$E$2</c:f>
              <c:strCache>
                <c:ptCount val="1"/>
                <c:pt idx="0">
                  <c:v>GPU</c:v>
                </c:pt>
              </c:strCache>
            </c:strRef>
          </c:tx>
          <c:spPr>
            <a:pattFill prst="wdUpDiag">
              <a:fgClr>
                <a:schemeClr val="accent6">
                  <a:lumMod val="60000"/>
                  <a:lumOff val="40000"/>
                </a:schemeClr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solidFill>
                <a:schemeClr val="accent6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'2021-06-09'!$E$3:$E$23</c:f>
              <c:numCache>
                <c:formatCode>0.0</c:formatCode>
                <c:ptCount val="21"/>
                <c:pt idx="0">
                  <c:v>93.4</c:v>
                </c:pt>
                <c:pt idx="1">
                  <c:v>410.1</c:v>
                </c:pt>
                <c:pt idx="2">
                  <c:v>439.4</c:v>
                </c:pt>
                <c:pt idx="3">
                  <c:v>0.4</c:v>
                </c:pt>
                <c:pt idx="4">
                  <c:v>71.099999999999994</c:v>
                </c:pt>
                <c:pt idx="5">
                  <c:v>71.099999999999994</c:v>
                </c:pt>
                <c:pt idx="6">
                  <c:v>26.1</c:v>
                </c:pt>
                <c:pt idx="7">
                  <c:v>57.6</c:v>
                </c:pt>
                <c:pt idx="8">
                  <c:v>57.6</c:v>
                </c:pt>
                <c:pt idx="9">
                  <c:v>51.3</c:v>
                </c:pt>
                <c:pt idx="11">
                  <c:v>447.2</c:v>
                </c:pt>
                <c:pt idx="12">
                  <c:v>30.7</c:v>
                </c:pt>
                <c:pt idx="13">
                  <c:v>1552.7</c:v>
                </c:pt>
                <c:pt idx="14">
                  <c:v>1.6</c:v>
                </c:pt>
                <c:pt idx="15">
                  <c:v>305</c:v>
                </c:pt>
                <c:pt idx="16">
                  <c:v>68.8</c:v>
                </c:pt>
                <c:pt idx="18">
                  <c:v>52.233589665378666</c:v>
                </c:pt>
                <c:pt idx="19">
                  <c:v>94.577826795981181</c:v>
                </c:pt>
                <c:pt idx="20">
                  <c:v>65.638241188110143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00-6B41-8A32-3EE0779DB6AB}"/>
            </c:ext>
          </c:extLst>
        </c:ser>
        <c:ser>
          <c:idx val="2"/>
          <c:order val="2"/>
          <c:tx>
            <c:strRef>
              <c:f>'2021-06-09'!$C$2</c:f>
              <c:strCache>
                <c:ptCount val="1"/>
                <c:pt idx="0">
                  <c:v>640 DPUs</c:v>
                </c:pt>
              </c:strCache>
            </c:strRef>
          </c:tx>
          <c:spPr>
            <a:solidFill>
              <a:srgbClr val="FFFD78"/>
            </a:solidFill>
            <a:ln>
              <a:solidFill>
                <a:schemeClr val="accent4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'2021-06-09'!$C$3:$C$23</c:f>
              <c:numCache>
                <c:formatCode>0.0</c:formatCode>
                <c:ptCount val="21"/>
                <c:pt idx="0">
                  <c:v>38.6</c:v>
                </c:pt>
                <c:pt idx="1">
                  <c:v>167</c:v>
                </c:pt>
                <c:pt idx="2">
                  <c:v>234.4</c:v>
                </c:pt>
                <c:pt idx="3">
                  <c:v>4.4000000000000004</c:v>
                </c:pt>
                <c:pt idx="4">
                  <c:v>134.4</c:v>
                </c:pt>
                <c:pt idx="5">
                  <c:v>33.6</c:v>
                </c:pt>
                <c:pt idx="6">
                  <c:v>9.1</c:v>
                </c:pt>
                <c:pt idx="7">
                  <c:v>13.5</c:v>
                </c:pt>
                <c:pt idx="8">
                  <c:v>16</c:v>
                </c:pt>
                <c:pt idx="9">
                  <c:v>36.6</c:v>
                </c:pt>
                <c:pt idx="11">
                  <c:v>25.2</c:v>
                </c:pt>
                <c:pt idx="12">
                  <c:v>0.4</c:v>
                </c:pt>
                <c:pt idx="13">
                  <c:v>20.100000000000001</c:v>
                </c:pt>
                <c:pt idx="14" formatCode="0.0000">
                  <c:v>3.6799999999999999E-2</c:v>
                </c:pt>
                <c:pt idx="15">
                  <c:v>5.6</c:v>
                </c:pt>
                <c:pt idx="16">
                  <c:v>0.1</c:v>
                </c:pt>
                <c:pt idx="18">
                  <c:v>34.154102972882662</c:v>
                </c:pt>
                <c:pt idx="19">
                  <c:v>1.2689623569961614</c:v>
                </c:pt>
                <c:pt idx="20">
                  <c:v>10.100450522505204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E00-6B41-8A32-3EE0779DB6AB}"/>
            </c:ext>
          </c:extLst>
        </c:ser>
        <c:ser>
          <c:idx val="1"/>
          <c:order val="3"/>
          <c:tx>
            <c:strRef>
              <c:f>'2021-06-09'!$D$2</c:f>
              <c:strCache>
                <c:ptCount val="1"/>
                <c:pt idx="0">
                  <c:v>2556 DPUs</c:v>
                </c:pt>
              </c:strCache>
            </c:strRef>
          </c:tx>
          <c:spPr>
            <a:pattFill prst="wdDnDiag">
              <a:fgClr>
                <a:schemeClr val="accent2"/>
              </a:fgClr>
              <a:bgClr>
                <a:schemeClr val="accent2">
                  <a:lumMod val="40000"/>
                  <a:lumOff val="60000"/>
                </a:schemeClr>
              </a:bgClr>
            </a:pattFill>
            <a:ln>
              <a:solidFill>
                <a:schemeClr val="accent2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'2021-06-09'!$D$3:$D$23</c:f>
              <c:numCache>
                <c:formatCode>0.0</c:formatCode>
                <c:ptCount val="21"/>
                <c:pt idx="0">
                  <c:v>149.1</c:v>
                </c:pt>
                <c:pt idx="1">
                  <c:v>498.2</c:v>
                </c:pt>
                <c:pt idx="2">
                  <c:v>629.5</c:v>
                </c:pt>
                <c:pt idx="3">
                  <c:v>23</c:v>
                </c:pt>
                <c:pt idx="4">
                  <c:v>496.6</c:v>
                </c:pt>
                <c:pt idx="5">
                  <c:v>167.1</c:v>
                </c:pt>
                <c:pt idx="6">
                  <c:v>45.3</c:v>
                </c:pt>
                <c:pt idx="7">
                  <c:v>61.3</c:v>
                </c:pt>
                <c:pt idx="8">
                  <c:v>70.2</c:v>
                </c:pt>
                <c:pt idx="9">
                  <c:v>96.3</c:v>
                </c:pt>
                <c:pt idx="11">
                  <c:v>46.3</c:v>
                </c:pt>
                <c:pt idx="12">
                  <c:v>0.9</c:v>
                </c:pt>
                <c:pt idx="13">
                  <c:v>86.6</c:v>
                </c:pt>
                <c:pt idx="14" formatCode="0.0000">
                  <c:v>1.9E-3</c:v>
                </c:pt>
                <c:pt idx="15">
                  <c:v>5.8</c:v>
                </c:pt>
                <c:pt idx="16">
                  <c:v>0.1</c:v>
                </c:pt>
                <c:pt idx="18">
                  <c:v>132.55954898885241</c:v>
                </c:pt>
                <c:pt idx="19">
                  <c:v>1.2586949733620922</c:v>
                </c:pt>
                <c:pt idx="20">
                  <c:v>23.226702722854029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E00-6B41-8A32-3EE0779DB6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925439"/>
        <c:axId val="41607039"/>
      </c:barChart>
      <c:catAx>
        <c:axId val="4192543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1607039"/>
        <c:crossesAt val="1.0000000000000003E-4"/>
        <c:auto val="1"/>
        <c:lblAlgn val="ctr"/>
        <c:lblOffset val="100"/>
        <c:noMultiLvlLbl val="0"/>
      </c:catAx>
      <c:valAx>
        <c:axId val="41607039"/>
        <c:scaling>
          <c:logBase val="2"/>
          <c:orientation val="minMax"/>
          <c:max val="204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Speedup over CPU (log scale)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.00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1925439"/>
        <c:crosses val="autoZero"/>
        <c:crossBetween val="between"/>
        <c:majorUnit val="4"/>
        <c:minorUnit val="4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12842992551563362"/>
          <c:y val="9.4994949494949521E-3"/>
          <c:w val="0.52368132716049387"/>
          <c:h val="6.4185101010101012E-2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CH"/>
    </a:p>
  </c:txPr>
  <c:externalData r:id="rId3">
    <c:autoUpdate val="0"/>
  </c:externalData>
  <c:userShapes r:id="rId4"/>
</c:chartSpace>
</file>

<file path=ppt/charts/chart7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949567901234568"/>
          <c:y val="7.2466666666666665E-2"/>
          <c:w val="0.84894567901234563"/>
          <c:h val="0.58538282828282828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'2021-06-09'!$F$2</c:f>
              <c:strCache>
                <c:ptCount val="1"/>
                <c:pt idx="0">
                  <c:v>CPU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'2021-06-09'!$F$3:$F$23</c:f>
              <c:numCache>
                <c:formatCode>0.00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 formatCode="0.0">
                  <c:v>1</c:v>
                </c:pt>
                <c:pt idx="5" formatCode="0.0">
                  <c:v>1</c:v>
                </c:pt>
                <c:pt idx="6">
                  <c:v>1</c:v>
                </c:pt>
                <c:pt idx="7" formatCode="0.0">
                  <c:v>1</c:v>
                </c:pt>
                <c:pt idx="8" formatCode="0.0">
                  <c:v>1</c:v>
                </c:pt>
                <c:pt idx="9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8" formatCode="0.0">
                  <c:v>1</c:v>
                </c:pt>
                <c:pt idx="19" formatCode="0.0">
                  <c:v>1</c:v>
                </c:pt>
                <c:pt idx="20" formatCode="0.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00-6B41-8A32-3EE0779DB6AB}"/>
            </c:ext>
          </c:extLst>
        </c:ser>
        <c:ser>
          <c:idx val="0"/>
          <c:order val="1"/>
          <c:tx>
            <c:strRef>
              <c:f>'2021-06-09'!$E$2</c:f>
              <c:strCache>
                <c:ptCount val="1"/>
                <c:pt idx="0">
                  <c:v>GPU</c:v>
                </c:pt>
              </c:strCache>
            </c:strRef>
          </c:tx>
          <c:spPr>
            <a:pattFill prst="wdUpDiag">
              <a:fgClr>
                <a:schemeClr val="accent6">
                  <a:lumMod val="60000"/>
                  <a:lumOff val="40000"/>
                </a:schemeClr>
              </a:fgClr>
              <a:bgClr>
                <a:schemeClr val="accent6">
                  <a:lumMod val="20000"/>
                  <a:lumOff val="80000"/>
                </a:schemeClr>
              </a:bgClr>
            </a:pattFill>
            <a:ln>
              <a:solidFill>
                <a:schemeClr val="accent6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'2021-06-09'!$E$3:$E$23</c:f>
              <c:numCache>
                <c:formatCode>0.0</c:formatCode>
                <c:ptCount val="21"/>
                <c:pt idx="0">
                  <c:v>93.4</c:v>
                </c:pt>
                <c:pt idx="1">
                  <c:v>410.1</c:v>
                </c:pt>
                <c:pt idx="2">
                  <c:v>439.4</c:v>
                </c:pt>
                <c:pt idx="3">
                  <c:v>0.4</c:v>
                </c:pt>
                <c:pt idx="4">
                  <c:v>71.099999999999994</c:v>
                </c:pt>
                <c:pt idx="5">
                  <c:v>71.099999999999994</c:v>
                </c:pt>
                <c:pt idx="6">
                  <c:v>26.1</c:v>
                </c:pt>
                <c:pt idx="7">
                  <c:v>57.6</c:v>
                </c:pt>
                <c:pt idx="8">
                  <c:v>57.6</c:v>
                </c:pt>
                <c:pt idx="9">
                  <c:v>51.3</c:v>
                </c:pt>
                <c:pt idx="11">
                  <c:v>447.2</c:v>
                </c:pt>
                <c:pt idx="12">
                  <c:v>30.7</c:v>
                </c:pt>
                <c:pt idx="13">
                  <c:v>1552.7</c:v>
                </c:pt>
                <c:pt idx="14">
                  <c:v>1.6</c:v>
                </c:pt>
                <c:pt idx="15">
                  <c:v>305</c:v>
                </c:pt>
                <c:pt idx="16">
                  <c:v>68.8</c:v>
                </c:pt>
                <c:pt idx="18">
                  <c:v>52.233589665378666</c:v>
                </c:pt>
                <c:pt idx="19">
                  <c:v>94.577826795981181</c:v>
                </c:pt>
                <c:pt idx="20">
                  <c:v>65.638241188110143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00-6B41-8A32-3EE0779DB6AB}"/>
            </c:ext>
          </c:extLst>
        </c:ser>
        <c:ser>
          <c:idx val="2"/>
          <c:order val="2"/>
          <c:tx>
            <c:strRef>
              <c:f>'2021-06-09'!$C$2</c:f>
              <c:strCache>
                <c:ptCount val="1"/>
                <c:pt idx="0">
                  <c:v>640 DPUs</c:v>
                </c:pt>
              </c:strCache>
            </c:strRef>
          </c:tx>
          <c:spPr>
            <a:solidFill>
              <a:srgbClr val="FFFD78"/>
            </a:solidFill>
            <a:ln>
              <a:solidFill>
                <a:schemeClr val="accent4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'2021-06-09'!$C$3:$C$23</c:f>
              <c:numCache>
                <c:formatCode>0.0</c:formatCode>
                <c:ptCount val="21"/>
                <c:pt idx="0">
                  <c:v>38.6</c:v>
                </c:pt>
                <c:pt idx="1">
                  <c:v>167</c:v>
                </c:pt>
                <c:pt idx="2">
                  <c:v>234.4</c:v>
                </c:pt>
                <c:pt idx="3">
                  <c:v>4.4000000000000004</c:v>
                </c:pt>
                <c:pt idx="4">
                  <c:v>134.4</c:v>
                </c:pt>
                <c:pt idx="5">
                  <c:v>33.6</c:v>
                </c:pt>
                <c:pt idx="6">
                  <c:v>9.1</c:v>
                </c:pt>
                <c:pt idx="7">
                  <c:v>13.5</c:v>
                </c:pt>
                <c:pt idx="8">
                  <c:v>16</c:v>
                </c:pt>
                <c:pt idx="9">
                  <c:v>36.6</c:v>
                </c:pt>
                <c:pt idx="11">
                  <c:v>25.2</c:v>
                </c:pt>
                <c:pt idx="12">
                  <c:v>0.4</c:v>
                </c:pt>
                <c:pt idx="13">
                  <c:v>20.100000000000001</c:v>
                </c:pt>
                <c:pt idx="14" formatCode="0.0000">
                  <c:v>3.6799999999999999E-2</c:v>
                </c:pt>
                <c:pt idx="15">
                  <c:v>5.6</c:v>
                </c:pt>
                <c:pt idx="16">
                  <c:v>0.1</c:v>
                </c:pt>
                <c:pt idx="18">
                  <c:v>34.154102972882662</c:v>
                </c:pt>
                <c:pt idx="19">
                  <c:v>1.2689623569961614</c:v>
                </c:pt>
                <c:pt idx="20">
                  <c:v>10.100450522505204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E00-6B41-8A32-3EE0779DB6AB}"/>
            </c:ext>
          </c:extLst>
        </c:ser>
        <c:ser>
          <c:idx val="1"/>
          <c:order val="3"/>
          <c:tx>
            <c:strRef>
              <c:f>'2021-06-09'!$D$2</c:f>
              <c:strCache>
                <c:ptCount val="1"/>
                <c:pt idx="0">
                  <c:v>2556 DPUs</c:v>
                </c:pt>
              </c:strCache>
            </c:strRef>
          </c:tx>
          <c:spPr>
            <a:pattFill prst="wdDnDiag">
              <a:fgClr>
                <a:schemeClr val="accent2"/>
              </a:fgClr>
              <a:bgClr>
                <a:schemeClr val="accent2">
                  <a:lumMod val="40000"/>
                  <a:lumOff val="60000"/>
                </a:schemeClr>
              </a:bgClr>
            </a:pattFill>
            <a:ln>
              <a:solidFill>
                <a:schemeClr val="accent2"/>
              </a:solidFill>
            </a:ln>
            <a:effectLst/>
          </c:spPr>
          <c:invertIfNegative val="0"/>
          <c:cat>
            <c:multiLvlStrRef>
              <c:f>'2021-06-09'!$A$3:$B$23</c:f>
              <c:multiLvlStrCache>
                <c:ptCount val="21"/>
                <c:lvl>
                  <c:pt idx="0">
                    <c:v>VA</c:v>
                  </c:pt>
                  <c:pt idx="1">
                    <c:v>SEL</c:v>
                  </c:pt>
                  <c:pt idx="2">
                    <c:v>UNI</c:v>
                  </c:pt>
                  <c:pt idx="3">
                    <c:v>BS</c:v>
                  </c:pt>
                  <c:pt idx="4">
                    <c:v>HST-S</c:v>
                  </c:pt>
                  <c:pt idx="5">
                    <c:v>HST-L</c:v>
                  </c:pt>
                  <c:pt idx="6">
                    <c:v>RED</c:v>
                  </c:pt>
                  <c:pt idx="7">
                    <c:v>SCAN-SSA</c:v>
                  </c:pt>
                  <c:pt idx="8">
                    <c:v>SCAN-RSS</c:v>
                  </c:pt>
                  <c:pt idx="9">
                    <c:v>TRNS</c:v>
                  </c:pt>
                  <c:pt idx="11">
                    <c:v>GEMV</c:v>
                  </c:pt>
                  <c:pt idx="12">
                    <c:v>SpMV</c:v>
                  </c:pt>
                  <c:pt idx="13">
                    <c:v>TS</c:v>
                  </c:pt>
                  <c:pt idx="14">
                    <c:v>BFS</c:v>
                  </c:pt>
                  <c:pt idx="15">
                    <c:v>MLP</c:v>
                  </c:pt>
                  <c:pt idx="16">
                    <c:v>NW</c:v>
                  </c:pt>
                  <c:pt idx="18">
                    <c:v>GMEAN (1)</c:v>
                  </c:pt>
                  <c:pt idx="19">
                    <c:v>GMEAN (2)</c:v>
                  </c:pt>
                  <c:pt idx="20">
                    <c:v>GMEAN</c:v>
                  </c:pt>
                </c:lvl>
                <c:lvl>
                  <c:pt idx="0">
                    <c:v>More PIM-suitable workloads (1)</c:v>
                  </c:pt>
                  <c:pt idx="11">
                    <c:v>Less PIM-suitable workloads (2)</c:v>
                  </c:pt>
                  <c:pt idx="18">
                    <c:v> </c:v>
                  </c:pt>
                </c:lvl>
              </c:multiLvlStrCache>
            </c:multiLvlStrRef>
          </c:cat>
          <c:val>
            <c:numRef>
              <c:f>'2021-06-09'!$D$3:$D$23</c:f>
              <c:numCache>
                <c:formatCode>0.0</c:formatCode>
                <c:ptCount val="21"/>
                <c:pt idx="0">
                  <c:v>149.1</c:v>
                </c:pt>
                <c:pt idx="1">
                  <c:v>498.2</c:v>
                </c:pt>
                <c:pt idx="2">
                  <c:v>629.5</c:v>
                </c:pt>
                <c:pt idx="3">
                  <c:v>23</c:v>
                </c:pt>
                <c:pt idx="4">
                  <c:v>496.6</c:v>
                </c:pt>
                <c:pt idx="5">
                  <c:v>167.1</c:v>
                </c:pt>
                <c:pt idx="6">
                  <c:v>45.3</c:v>
                </c:pt>
                <c:pt idx="7">
                  <c:v>61.3</c:v>
                </c:pt>
                <c:pt idx="8">
                  <c:v>70.2</c:v>
                </c:pt>
                <c:pt idx="9">
                  <c:v>96.3</c:v>
                </c:pt>
                <c:pt idx="11">
                  <c:v>46.3</c:v>
                </c:pt>
                <c:pt idx="12">
                  <c:v>0.9</c:v>
                </c:pt>
                <c:pt idx="13">
                  <c:v>86.6</c:v>
                </c:pt>
                <c:pt idx="14" formatCode="0.0000">
                  <c:v>1.9E-3</c:v>
                </c:pt>
                <c:pt idx="15">
                  <c:v>5.8</c:v>
                </c:pt>
                <c:pt idx="16">
                  <c:v>0.1</c:v>
                </c:pt>
                <c:pt idx="18">
                  <c:v>132.55954898885241</c:v>
                </c:pt>
                <c:pt idx="19">
                  <c:v>1.2586949733620922</c:v>
                </c:pt>
                <c:pt idx="20">
                  <c:v>23.226702722854029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E00-6B41-8A32-3EE0779DB6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925439"/>
        <c:axId val="41607039"/>
      </c:barChart>
      <c:catAx>
        <c:axId val="4192543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1607039"/>
        <c:crossesAt val="1.0000000000000003E-4"/>
        <c:auto val="1"/>
        <c:lblAlgn val="ctr"/>
        <c:lblOffset val="100"/>
        <c:noMultiLvlLbl val="0"/>
      </c:catAx>
      <c:valAx>
        <c:axId val="41607039"/>
        <c:scaling>
          <c:logBase val="2"/>
          <c:orientation val="minMax"/>
          <c:max val="204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Speedup over CPU (log scale)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0.00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41925439"/>
        <c:crosses val="autoZero"/>
        <c:crossBetween val="between"/>
        <c:majorUnit val="4"/>
        <c:minorUnit val="4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12842992551563362"/>
          <c:y val="9.4994949494949521E-3"/>
          <c:w val="0.52368132716049387"/>
          <c:h val="6.4185101010101012E-2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CH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/>
              <a:t>(d) DOUBLE</a:t>
            </a:r>
            <a:r>
              <a:rPr lang="en-US" sz="1400" dirty="0"/>
              <a:t> (1 DPU)</a:t>
            </a:r>
          </a:p>
        </c:rich>
      </c:tx>
      <c:layout>
        <c:manualLayout>
          <c:xMode val="edge"/>
          <c:yMode val="edge"/>
          <c:x val="0.18470472222222226"/>
          <c:y val="5.29166666666666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7268833333333333"/>
          <c:y val="4.2501111111111094E-2"/>
          <c:w val="0.78850611111111113"/>
          <c:h val="0.81472666666666671"/>
        </c:manualLayout>
      </c:layout>
      <c:lineChart>
        <c:grouping val="standard"/>
        <c:varyColors val="0"/>
        <c:ser>
          <c:idx val="0"/>
          <c:order val="0"/>
          <c:tx>
            <c:strRef>
              <c:f>'pipeline_output (2)'!$H$2</c:f>
              <c:strCache>
                <c:ptCount val="1"/>
                <c:pt idx="0">
                  <c:v>ADD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cat>
            <c:numRef>
              <c:f>'pipeline_output (2)'!$G$3:$G$26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(2)'!$H$3:$H$26</c:f>
              <c:numCache>
                <c:formatCode>General</c:formatCode>
                <c:ptCount val="24"/>
                <c:pt idx="0">
                  <c:v>0.302342609526634</c:v>
                </c:pt>
                <c:pt idx="1">
                  <c:v>0.60468422275349198</c:v>
                </c:pt>
                <c:pt idx="2">
                  <c:v>0.90680819731269602</c:v>
                </c:pt>
                <c:pt idx="3">
                  <c:v>1.2092787853226401</c:v>
                </c:pt>
                <c:pt idx="4">
                  <c:v>1.51104084321475</c:v>
                </c:pt>
                <c:pt idx="5">
                  <c:v>1.81313255571529</c:v>
                </c:pt>
                <c:pt idx="6">
                  <c:v>2.1151245151660101</c:v>
                </c:pt>
                <c:pt idx="7">
                  <c:v>2.4186372653042301</c:v>
                </c:pt>
                <c:pt idx="8">
                  <c:v>2.7184900964430101</c:v>
                </c:pt>
                <c:pt idx="9">
                  <c:v>3.02009216589861</c:v>
                </c:pt>
                <c:pt idx="10">
                  <c:v>3.3242898550724602</c:v>
                </c:pt>
                <c:pt idx="11">
                  <c:v>3.3244404184972098</c:v>
                </c:pt>
                <c:pt idx="12">
                  <c:v>3.3214317389927102</c:v>
                </c:pt>
                <c:pt idx="13">
                  <c:v>3.3221232529509699</c:v>
                </c:pt>
                <c:pt idx="14">
                  <c:v>3.32068041983351</c:v>
                </c:pt>
                <c:pt idx="15">
                  <c:v>3.32667035287932</c:v>
                </c:pt>
                <c:pt idx="16">
                  <c:v>3.3257056899223398</c:v>
                </c:pt>
                <c:pt idx="17">
                  <c:v>3.3206503741370401</c:v>
                </c:pt>
                <c:pt idx="18">
                  <c:v>3.32041002813741</c:v>
                </c:pt>
                <c:pt idx="19">
                  <c:v>3.3239887691332299</c:v>
                </c:pt>
                <c:pt idx="20">
                  <c:v>3.3198393458045299</c:v>
                </c:pt>
                <c:pt idx="21">
                  <c:v>3.3216421692853499</c:v>
                </c:pt>
                <c:pt idx="22">
                  <c:v>3.3190887468007499</c:v>
                </c:pt>
                <c:pt idx="23">
                  <c:v>3.3210109583834799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8EB-B444-99E4-A6197333686A}"/>
            </c:ext>
          </c:extLst>
        </c:ser>
        <c:ser>
          <c:idx val="3"/>
          <c:order val="1"/>
          <c:tx>
            <c:strRef>
              <c:f>'pipeline_output (2)'!$K$2</c:f>
              <c:strCache>
                <c:ptCount val="1"/>
                <c:pt idx="0">
                  <c:v>SUB</c:v>
                </c:pt>
              </c:strCache>
            </c:strRef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FFC000"/>
                </a:solidFill>
              </a:ln>
              <a:effectLst/>
            </c:spPr>
          </c:marker>
          <c:cat>
            <c:numRef>
              <c:f>'pipeline_output (2)'!$G$3:$G$26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(2)'!$K$3:$K$26</c:f>
              <c:numCache>
                <c:formatCode>General</c:formatCode>
                <c:ptCount val="24"/>
                <c:pt idx="0">
                  <c:v>0.28328954071786899</c:v>
                </c:pt>
                <c:pt idx="1">
                  <c:v>0.56661931993626702</c:v>
                </c:pt>
                <c:pt idx="2">
                  <c:v>0.84982598325826897</c:v>
                </c:pt>
                <c:pt idx="3">
                  <c:v>1.1332106465756799</c:v>
                </c:pt>
                <c:pt idx="4">
                  <c:v>1.4158903094883499</c:v>
                </c:pt>
                <c:pt idx="5">
                  <c:v>1.6988691228411199</c:v>
                </c:pt>
                <c:pt idx="6">
                  <c:v>1.9817785169665401</c:v>
                </c:pt>
                <c:pt idx="7">
                  <c:v>2.26622536185348</c:v>
                </c:pt>
                <c:pt idx="8">
                  <c:v>2.5475784227295701</c:v>
                </c:pt>
                <c:pt idx="9">
                  <c:v>2.8298154844977601</c:v>
                </c:pt>
                <c:pt idx="10">
                  <c:v>3.11493464607027</c:v>
                </c:pt>
                <c:pt idx="11">
                  <c:v>3.1147231557863999</c:v>
                </c:pt>
                <c:pt idx="12">
                  <c:v>3.1119763931757198</c:v>
                </c:pt>
                <c:pt idx="13">
                  <c:v>3.11208194830744</c:v>
                </c:pt>
                <c:pt idx="14">
                  <c:v>3.11173892030761</c:v>
                </c:pt>
                <c:pt idx="15">
                  <c:v>3.1169981824667401</c:v>
                </c:pt>
                <c:pt idx="16">
                  <c:v>3.1162306510091602</c:v>
                </c:pt>
                <c:pt idx="17">
                  <c:v>3.11110583647692</c:v>
                </c:pt>
                <c:pt idx="18">
                  <c:v>3.1112904593160202</c:v>
                </c:pt>
                <c:pt idx="19">
                  <c:v>3.1144324035336299</c:v>
                </c:pt>
                <c:pt idx="20">
                  <c:v>3.11160700659623</c:v>
                </c:pt>
                <c:pt idx="21">
                  <c:v>3.1126362302492598</c:v>
                </c:pt>
                <c:pt idx="22">
                  <c:v>3.1102884843554</c:v>
                </c:pt>
                <c:pt idx="23">
                  <c:v>3.1117125366705598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8EB-B444-99E4-A6197333686A}"/>
            </c:ext>
          </c:extLst>
        </c:ser>
        <c:ser>
          <c:idx val="2"/>
          <c:order val="2"/>
          <c:tx>
            <c:strRef>
              <c:f>'pipeline_output (2)'!$J$2</c:f>
              <c:strCache>
                <c:ptCount val="1"/>
                <c:pt idx="0">
                  <c:v>MUL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'pipeline_output (2)'!$G$3:$G$26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(2)'!$J$3:$J$26</c:f>
              <c:numCache>
                <c:formatCode>General</c:formatCode>
                <c:ptCount val="24"/>
                <c:pt idx="0">
                  <c:v>4.78322567864162E-2</c:v>
                </c:pt>
                <c:pt idx="1">
                  <c:v>9.5663765486644903E-2</c:v>
                </c:pt>
                <c:pt idx="2">
                  <c:v>0.143485549856124</c:v>
                </c:pt>
                <c:pt idx="3">
                  <c:v>0.19131805575828301</c:v>
                </c:pt>
                <c:pt idx="4">
                  <c:v>0.239068743363754</c:v>
                </c:pt>
                <c:pt idx="5">
                  <c:v>0.28683652733923098</c:v>
                </c:pt>
                <c:pt idx="6">
                  <c:v>0.33460513119746099</c:v>
                </c:pt>
                <c:pt idx="7">
                  <c:v>0.38263970198023001</c:v>
                </c:pt>
                <c:pt idx="8">
                  <c:v>0.43013561519087001</c:v>
                </c:pt>
                <c:pt idx="9">
                  <c:v>0.47785546692915998</c:v>
                </c:pt>
                <c:pt idx="10">
                  <c:v>0.52598241477903795</c:v>
                </c:pt>
                <c:pt idx="11">
                  <c:v>0.525808337249418</c:v>
                </c:pt>
                <c:pt idx="12">
                  <c:v>0.52541990459446897</c:v>
                </c:pt>
                <c:pt idx="13">
                  <c:v>0.52545300437541498</c:v>
                </c:pt>
                <c:pt idx="14">
                  <c:v>0.52531235910024499</c:v>
                </c:pt>
                <c:pt idx="15">
                  <c:v>0.52615057302852097</c:v>
                </c:pt>
                <c:pt idx="16">
                  <c:v>0.52599673797450497</c:v>
                </c:pt>
                <c:pt idx="17">
                  <c:v>0.52510115664829504</c:v>
                </c:pt>
                <c:pt idx="18">
                  <c:v>0.52516277113019605</c:v>
                </c:pt>
                <c:pt idx="19">
                  <c:v>0.52570063270015499</c:v>
                </c:pt>
                <c:pt idx="20">
                  <c:v>0.52533341349285001</c:v>
                </c:pt>
                <c:pt idx="21">
                  <c:v>0.52529581754709398</c:v>
                </c:pt>
                <c:pt idx="22">
                  <c:v>0.52490889223252601</c:v>
                </c:pt>
                <c:pt idx="23">
                  <c:v>0.52514248183830503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8EB-B444-99E4-A6197333686A}"/>
            </c:ext>
          </c:extLst>
        </c:ser>
        <c:ser>
          <c:idx val="1"/>
          <c:order val="3"/>
          <c:tx>
            <c:strRef>
              <c:f>'pipeline_output (2)'!$I$2</c:f>
              <c:strCache>
                <c:ptCount val="1"/>
                <c:pt idx="0">
                  <c:v>DIV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2060"/>
                </a:solidFill>
              </a:ln>
              <a:effectLst/>
            </c:spPr>
          </c:marker>
          <c:cat>
            <c:numRef>
              <c:f>'pipeline_output (2)'!$G$3:$G$26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(2)'!$I$3:$I$26</c:f>
              <c:numCache>
                <c:formatCode>General</c:formatCode>
                <c:ptCount val="24"/>
                <c:pt idx="0">
                  <c:v>1.48197849323421E-2</c:v>
                </c:pt>
                <c:pt idx="1">
                  <c:v>2.9636817326560701E-2</c:v>
                </c:pt>
                <c:pt idx="2">
                  <c:v>4.4454005445894701E-2</c:v>
                </c:pt>
                <c:pt idx="3">
                  <c:v>5.9279283353739103E-2</c:v>
                </c:pt>
                <c:pt idx="4">
                  <c:v>7.4078134934651998E-2</c:v>
                </c:pt>
                <c:pt idx="5">
                  <c:v>8.8875284544970207E-2</c:v>
                </c:pt>
                <c:pt idx="6">
                  <c:v>0.103666032997856</c:v>
                </c:pt>
                <c:pt idx="7">
                  <c:v>0.1185715901124</c:v>
                </c:pt>
                <c:pt idx="8">
                  <c:v>0.133263712122587</c:v>
                </c:pt>
                <c:pt idx="9">
                  <c:v>0.148059142713061</c:v>
                </c:pt>
                <c:pt idx="10">
                  <c:v>0.162957555736125</c:v>
                </c:pt>
                <c:pt idx="11">
                  <c:v>0.162938021665778</c:v>
                </c:pt>
                <c:pt idx="12">
                  <c:v>0.162799969835559</c:v>
                </c:pt>
                <c:pt idx="13">
                  <c:v>0.16279058214013201</c:v>
                </c:pt>
                <c:pt idx="14">
                  <c:v>0.16277469773713099</c:v>
                </c:pt>
                <c:pt idx="15">
                  <c:v>0.16301980659805301</c:v>
                </c:pt>
                <c:pt idx="16">
                  <c:v>0.16298071329286201</c:v>
                </c:pt>
                <c:pt idx="17">
                  <c:v>0.16270253495650899</c:v>
                </c:pt>
                <c:pt idx="18">
                  <c:v>0.16270181365181899</c:v>
                </c:pt>
                <c:pt idx="19">
                  <c:v>0.162862100335041</c:v>
                </c:pt>
                <c:pt idx="20">
                  <c:v>0.16275592925691301</c:v>
                </c:pt>
                <c:pt idx="21">
                  <c:v>0.16274799004891199</c:v>
                </c:pt>
                <c:pt idx="22">
                  <c:v>0.16264557158368201</c:v>
                </c:pt>
                <c:pt idx="23">
                  <c:v>0.16270325626759399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8EB-B444-99E4-A619733368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960319"/>
        <c:axId val="1700961999"/>
      </c:lineChart>
      <c:catAx>
        <c:axId val="17009603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#Tasklets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1999"/>
        <c:crosses val="autoZero"/>
        <c:auto val="1"/>
        <c:lblAlgn val="ctr"/>
        <c:lblOffset val="100"/>
        <c:noMultiLvlLbl val="0"/>
      </c:catAx>
      <c:valAx>
        <c:axId val="1700961999"/>
        <c:scaling>
          <c:orientation val="minMax"/>
          <c:max val="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Arithmetic Throughput (MOPS)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0319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r"/>
      <c:layout>
        <c:manualLayout>
          <c:xMode val="edge"/>
          <c:yMode val="edge"/>
          <c:x val="0.7105206767761959"/>
          <c:y val="0.49892691629650016"/>
          <c:w val="0.22831833333333335"/>
          <c:h val="0.2316222222222222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/>
              <a:t>(c) FLOAT</a:t>
            </a:r>
            <a:r>
              <a:rPr lang="en-US" sz="1400" dirty="0"/>
              <a:t> (1 DPU)</a:t>
            </a:r>
          </a:p>
        </c:rich>
      </c:tx>
      <c:layout>
        <c:manualLayout>
          <c:xMode val="edge"/>
          <c:yMode val="edge"/>
          <c:x val="0.17890166666666665"/>
          <c:y val="5.29166666666666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title>
    <c:autoTitleDeleted val="0"/>
    <c:plotArea>
      <c:layout>
        <c:manualLayout>
          <c:layoutTarget val="inner"/>
          <c:xMode val="edge"/>
          <c:yMode val="edge"/>
          <c:x val="0.16916055555555556"/>
          <c:y val="4.2501111111111094E-2"/>
          <c:w val="0.79203388888888893"/>
          <c:h val="0.81472666666666671"/>
        </c:manualLayout>
      </c:layout>
      <c:lineChart>
        <c:grouping val="standard"/>
        <c:varyColors val="0"/>
        <c:ser>
          <c:idx val="0"/>
          <c:order val="0"/>
          <c:tx>
            <c:strRef>
              <c:f>'pipeline_output (2)'!$M$2</c:f>
              <c:strCache>
                <c:ptCount val="1"/>
                <c:pt idx="0">
                  <c:v>ADD</c:v>
                </c:pt>
              </c:strCache>
            </c:strRef>
          </c:tx>
          <c:spPr>
            <a:ln w="25400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B050"/>
                </a:solidFill>
              </a:ln>
              <a:effectLst/>
            </c:spPr>
          </c:marker>
          <c:cat>
            <c:numRef>
              <c:f>'pipeline_output (2)'!$L$3:$L$26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(2)'!$M$3:$M$26</c:f>
              <c:numCache>
                <c:formatCode>General</c:formatCode>
                <c:ptCount val="24"/>
                <c:pt idx="0">
                  <c:v>0.44709293401326899</c:v>
                </c:pt>
                <c:pt idx="1">
                  <c:v>0.89417061773032702</c:v>
                </c:pt>
                <c:pt idx="2">
                  <c:v>1.3411056216563799</c:v>
                </c:pt>
                <c:pt idx="3">
                  <c:v>1.7883848080540301</c:v>
                </c:pt>
                <c:pt idx="4">
                  <c:v>2.2348303180508902</c:v>
                </c:pt>
                <c:pt idx="5">
                  <c:v>2.6814861359734001</c:v>
                </c:pt>
                <c:pt idx="6">
                  <c:v>3.1278101163335701</c:v>
                </c:pt>
                <c:pt idx="7">
                  <c:v>3.57666504239352</c:v>
                </c:pt>
                <c:pt idx="8">
                  <c:v>4.0206267110869103</c:v>
                </c:pt>
                <c:pt idx="9">
                  <c:v>4.4664403842338896</c:v>
                </c:pt>
                <c:pt idx="10">
                  <c:v>4.9156586485078204</c:v>
                </c:pt>
                <c:pt idx="11">
                  <c:v>4.9161920173177798</c:v>
                </c:pt>
                <c:pt idx="12">
                  <c:v>4.9122964819008699</c:v>
                </c:pt>
                <c:pt idx="13">
                  <c:v>4.9120334926948797</c:v>
                </c:pt>
                <c:pt idx="14">
                  <c:v>4.9123293575316902</c:v>
                </c:pt>
                <c:pt idx="15">
                  <c:v>4.9200409688818798</c:v>
                </c:pt>
                <c:pt idx="16">
                  <c:v>4.9187946727139398</c:v>
                </c:pt>
                <c:pt idx="17">
                  <c:v>4.9109752458487703</c:v>
                </c:pt>
                <c:pt idx="18">
                  <c:v>4.9116850753679397</c:v>
                </c:pt>
                <c:pt idx="19">
                  <c:v>4.9166332863999997</c:v>
                </c:pt>
                <c:pt idx="20">
                  <c:v>4.9106992564404104</c:v>
                </c:pt>
                <c:pt idx="21">
                  <c:v>4.9134671254334403</c:v>
                </c:pt>
                <c:pt idx="22">
                  <c:v>4.9107978205251701</c:v>
                </c:pt>
                <c:pt idx="23">
                  <c:v>4.9129146173967202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5BA-0B4E-BD0E-FB4AC8023DFB}"/>
            </c:ext>
          </c:extLst>
        </c:ser>
        <c:ser>
          <c:idx val="3"/>
          <c:order val="1"/>
          <c:tx>
            <c:strRef>
              <c:f>'pipeline_output (2)'!$P$2</c:f>
              <c:strCache>
                <c:ptCount val="1"/>
                <c:pt idx="0">
                  <c:v>SUB</c:v>
                </c:pt>
              </c:strCache>
            </c:strRef>
          </c:tx>
          <c:spPr>
            <a:ln w="2540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FFC000"/>
                </a:solidFill>
              </a:ln>
              <a:effectLst/>
            </c:spPr>
          </c:marker>
          <c:cat>
            <c:numRef>
              <c:f>'pipeline_output (2)'!$L$3:$L$26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(2)'!$P$3:$P$26</c:f>
              <c:numCache>
                <c:formatCode>General</c:formatCode>
                <c:ptCount val="24"/>
                <c:pt idx="0">
                  <c:v>0.41766570273939702</c:v>
                </c:pt>
                <c:pt idx="1">
                  <c:v>0.83533045483203505</c:v>
                </c:pt>
                <c:pt idx="2">
                  <c:v>1.2528473990728199</c:v>
                </c:pt>
                <c:pt idx="3">
                  <c:v>1.6706723174900799</c:v>
                </c:pt>
                <c:pt idx="4">
                  <c:v>2.0874780303848999</c:v>
                </c:pt>
                <c:pt idx="5">
                  <c:v>2.5046687641185499</c:v>
                </c:pt>
                <c:pt idx="6">
                  <c:v>2.9220105255614999</c:v>
                </c:pt>
                <c:pt idx="7">
                  <c:v>3.3408731748170202</c:v>
                </c:pt>
                <c:pt idx="8">
                  <c:v>3.7553026791460802</c:v>
                </c:pt>
                <c:pt idx="9">
                  <c:v>4.1728911073462998</c:v>
                </c:pt>
                <c:pt idx="10">
                  <c:v>4.5924683846844898</c:v>
                </c:pt>
                <c:pt idx="11">
                  <c:v>4.5926522889328796</c:v>
                </c:pt>
                <c:pt idx="12">
                  <c:v>4.5893844374277002</c:v>
                </c:pt>
                <c:pt idx="13">
                  <c:v>4.5890458577477</c:v>
                </c:pt>
                <c:pt idx="14">
                  <c:v>4.5881738147686004</c:v>
                </c:pt>
                <c:pt idx="15">
                  <c:v>4.5955794975438096</c:v>
                </c:pt>
                <c:pt idx="16">
                  <c:v>4.5949868536371596</c:v>
                </c:pt>
                <c:pt idx="17">
                  <c:v>4.5873537084280596</c:v>
                </c:pt>
                <c:pt idx="18">
                  <c:v>4.5883975310278</c:v>
                </c:pt>
                <c:pt idx="19">
                  <c:v>4.5926522889328796</c:v>
                </c:pt>
                <c:pt idx="20">
                  <c:v>4.5880476254769302</c:v>
                </c:pt>
                <c:pt idx="21">
                  <c:v>4.5898321279344403</c:v>
                </c:pt>
                <c:pt idx="22">
                  <c:v>4.58732503868585</c:v>
                </c:pt>
                <c:pt idx="23">
                  <c:v>4.58899421439137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5BA-0B4E-BD0E-FB4AC8023DFB}"/>
            </c:ext>
          </c:extLst>
        </c:ser>
        <c:ser>
          <c:idx val="2"/>
          <c:order val="2"/>
          <c:tx>
            <c:strRef>
              <c:f>'pipeline_output (2)'!$O$2</c:f>
              <c:strCache>
                <c:ptCount val="1"/>
                <c:pt idx="0">
                  <c:v>MUL</c:v>
                </c:pt>
              </c:strCache>
            </c:strRef>
          </c:tx>
          <c:spPr>
            <a:ln w="25400" cap="rnd">
              <a:solidFill>
                <a:srgbClr val="C00000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C00000"/>
                </a:solidFill>
              </a:ln>
              <a:effectLst/>
            </c:spPr>
          </c:marker>
          <c:cat>
            <c:numRef>
              <c:f>'pipeline_output (2)'!$L$3:$L$26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(2)'!$O$3:$O$26</c:f>
              <c:numCache>
                <c:formatCode>General</c:formatCode>
                <c:ptCount val="24"/>
                <c:pt idx="0">
                  <c:v>0.17352813791407701</c:v>
                </c:pt>
                <c:pt idx="1">
                  <c:v>0.34709238102443801</c:v>
                </c:pt>
                <c:pt idx="2">
                  <c:v>0.52051574801474398</c:v>
                </c:pt>
                <c:pt idx="3">
                  <c:v>0.69407842106357998</c:v>
                </c:pt>
                <c:pt idx="4">
                  <c:v>0.86731056909032</c:v>
                </c:pt>
                <c:pt idx="5">
                  <c:v>1.0406905391150401</c:v>
                </c:pt>
                <c:pt idx="6">
                  <c:v>1.21381427068932</c:v>
                </c:pt>
                <c:pt idx="7">
                  <c:v>1.38821722667937</c:v>
                </c:pt>
                <c:pt idx="8">
                  <c:v>1.5603411477598299</c:v>
                </c:pt>
                <c:pt idx="9">
                  <c:v>1.7335764423576501</c:v>
                </c:pt>
                <c:pt idx="10">
                  <c:v>1.9080679206829501</c:v>
                </c:pt>
                <c:pt idx="11">
                  <c:v>1.90801832105517</c:v>
                </c:pt>
                <c:pt idx="12">
                  <c:v>1.90654143462721</c:v>
                </c:pt>
                <c:pt idx="13">
                  <c:v>1.9063730761039499</c:v>
                </c:pt>
                <c:pt idx="14">
                  <c:v>1.9056801482996899</c:v>
                </c:pt>
                <c:pt idx="15">
                  <c:v>1.9093186831481199</c:v>
                </c:pt>
                <c:pt idx="16">
                  <c:v>1.9084350380905299</c:v>
                </c:pt>
                <c:pt idx="17">
                  <c:v>1.90529430698466</c:v>
                </c:pt>
                <c:pt idx="18">
                  <c:v>1.9053437650882299</c:v>
                </c:pt>
                <c:pt idx="19">
                  <c:v>1.9075422957977</c:v>
                </c:pt>
                <c:pt idx="20">
                  <c:v>1.9056801482996899</c:v>
                </c:pt>
                <c:pt idx="21">
                  <c:v>1.9060562465916999</c:v>
                </c:pt>
                <c:pt idx="22">
                  <c:v>1.9046417005729399</c:v>
                </c:pt>
                <c:pt idx="23">
                  <c:v>1.90584838445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5BA-0B4E-BD0E-FB4AC8023DFB}"/>
            </c:ext>
          </c:extLst>
        </c:ser>
        <c:ser>
          <c:idx val="1"/>
          <c:order val="3"/>
          <c:tx>
            <c:strRef>
              <c:f>'pipeline_output (2)'!$N$2</c:f>
              <c:strCache>
                <c:ptCount val="1"/>
                <c:pt idx="0">
                  <c:v>DIV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chemeClr val="bg1">
                  <a:alpha val="70000"/>
                </a:schemeClr>
              </a:solidFill>
              <a:ln w="25400">
                <a:solidFill>
                  <a:srgbClr val="002060"/>
                </a:solidFill>
              </a:ln>
              <a:effectLst/>
            </c:spPr>
          </c:marker>
          <c:cat>
            <c:numRef>
              <c:f>'pipeline_output (2)'!$L$3:$L$26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'pipeline_output (2)'!$N$3:$N$26</c:f>
              <c:numCache>
                <c:formatCode>General</c:formatCode>
                <c:ptCount val="24"/>
                <c:pt idx="0">
                  <c:v>3.0772460863805199E-2</c:v>
                </c:pt>
                <c:pt idx="1">
                  <c:v>6.15470891875484E-2</c:v>
                </c:pt>
                <c:pt idx="2">
                  <c:v>9.2308868655364903E-2</c:v>
                </c:pt>
                <c:pt idx="3">
                  <c:v>0.12309417837509599</c:v>
                </c:pt>
                <c:pt idx="4">
                  <c:v>0.153811361874227</c:v>
                </c:pt>
                <c:pt idx="5">
                  <c:v>0.184573170118387</c:v>
                </c:pt>
                <c:pt idx="6">
                  <c:v>0.21528682297868801</c:v>
                </c:pt>
                <c:pt idx="7">
                  <c:v>0.24620074329491601</c:v>
                </c:pt>
                <c:pt idx="8">
                  <c:v>0.27673588803933102</c:v>
                </c:pt>
                <c:pt idx="9">
                  <c:v>0.30745392399973098</c:v>
                </c:pt>
                <c:pt idx="10">
                  <c:v>0.33839066894103498</c:v>
                </c:pt>
                <c:pt idx="11">
                  <c:v>0.338353231858537</c:v>
                </c:pt>
                <c:pt idx="12">
                  <c:v>0.33807583182873302</c:v>
                </c:pt>
                <c:pt idx="13">
                  <c:v>0.33805403314204602</c:v>
                </c:pt>
                <c:pt idx="14">
                  <c:v>0.33799799228225902</c:v>
                </c:pt>
                <c:pt idx="15">
                  <c:v>0.33852176399509198</c:v>
                </c:pt>
                <c:pt idx="16">
                  <c:v>0.33845932511320298</c:v>
                </c:pt>
                <c:pt idx="17">
                  <c:v>0.33788907711570998</c:v>
                </c:pt>
                <c:pt idx="18">
                  <c:v>0.33786108170310702</c:v>
                </c:pt>
                <c:pt idx="19">
                  <c:v>0.33820979974749499</c:v>
                </c:pt>
                <c:pt idx="20">
                  <c:v>0.33795130575711801</c:v>
                </c:pt>
                <c:pt idx="21">
                  <c:v>0.337957529881945</c:v>
                </c:pt>
                <c:pt idx="22">
                  <c:v>0.33774603817341797</c:v>
                </c:pt>
                <c:pt idx="23">
                  <c:v>0.33786730250499403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5BA-0B4E-BD0E-FB4AC8023D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960319"/>
        <c:axId val="1700961999"/>
      </c:lineChart>
      <c:catAx>
        <c:axId val="17009603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#Tasklets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1999"/>
        <c:crosses val="autoZero"/>
        <c:auto val="1"/>
        <c:lblAlgn val="ctr"/>
        <c:lblOffset val="100"/>
        <c:noMultiLvlLbl val="0"/>
      </c:catAx>
      <c:valAx>
        <c:axId val="17009619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Arithmetic Throughput (MOPS)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CH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CH"/>
          </a:p>
        </c:txPr>
        <c:crossAx val="1700960319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r"/>
      <c:layout>
        <c:manualLayout>
          <c:xMode val="edge"/>
          <c:yMode val="edge"/>
          <c:x val="0.71523712011741347"/>
          <c:y val="0.30148991331028591"/>
          <c:w val="0.22831833333333335"/>
          <c:h val="0.23162222222222223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CH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en-CH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0.14141</cdr:x>
      <cdr:y>0.03248</cdr:y>
    </cdr:from>
    <cdr:to>
      <cdr:x>0.42698</cdr:x>
      <cdr:y>0.14518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DF0EF052-1488-F14F-93AC-9A50A084E40B}"/>
            </a:ext>
          </a:extLst>
        </cdr:cNvPr>
        <cdr:cNvSpPr txBox="1"/>
      </cdr:nvSpPr>
      <cdr:spPr>
        <a:xfrm xmlns:a="http://schemas.openxmlformats.org/drawingml/2006/main">
          <a:off x="661793" y="90793"/>
          <a:ext cx="1336465" cy="3149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b="1"/>
            <a:t>(a)</a:t>
          </a:r>
          <a:r>
            <a:rPr lang="en-US" sz="1000" b="1" baseline="0"/>
            <a:t> </a:t>
          </a:r>
          <a:r>
            <a:rPr lang="en-US" sz="1000" b="1"/>
            <a:t>INT32, ADD</a:t>
          </a:r>
          <a:r>
            <a:rPr lang="en-US" sz="1000" b="0"/>
            <a:t> (1 DPU)</a:t>
          </a:r>
        </a:p>
      </cdr:txBody>
    </cdr:sp>
  </cdr:relSizeAnchor>
  <cdr:relSizeAnchor xmlns:cdr="http://schemas.openxmlformats.org/drawingml/2006/chartDrawing">
    <cdr:from>
      <cdr:x>0.03118</cdr:x>
      <cdr:y>0.82039</cdr:y>
    </cdr:from>
    <cdr:to>
      <cdr:x>0.16175</cdr:x>
      <cdr:y>0.88401</cdr:y>
    </cdr:to>
    <cdr:sp macro="" textlink="">
      <cdr:nvSpPr>
        <cdr:cNvPr id="3" name="Rectangle 2">
          <a:extLst xmlns:a="http://schemas.openxmlformats.org/drawingml/2006/main">
            <a:ext uri="{FF2B5EF4-FFF2-40B4-BE49-F238E27FC236}">
              <a16:creationId xmlns:a16="http://schemas.microsoft.com/office/drawing/2014/main" id="{E119D161-B698-C34F-A096-FAD6AC5487BA}"/>
            </a:ext>
          </a:extLst>
        </cdr:cNvPr>
        <cdr:cNvSpPr/>
      </cdr:nvSpPr>
      <cdr:spPr>
        <a:xfrm xmlns:a="http://schemas.openxmlformats.org/drawingml/2006/main" rot="18950358" flipV="1">
          <a:off x="145901" y="2292982"/>
          <a:ext cx="611068" cy="177803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en-US" sz="1100"/>
        </a:p>
      </cdr:txBody>
    </cdr:sp>
  </cdr:relSizeAnchor>
  <cdr:relSizeAnchor xmlns:cdr="http://schemas.openxmlformats.org/drawingml/2006/chartDrawing">
    <cdr:from>
      <cdr:x>0.77363</cdr:x>
      <cdr:y>0.81068</cdr:y>
    </cdr:from>
    <cdr:to>
      <cdr:x>0.86405</cdr:x>
      <cdr:y>0.91162</cdr:y>
    </cdr:to>
    <cdr:sp macro="" textlink="">
      <cdr:nvSpPr>
        <cdr:cNvPr id="4" name="Rectangle 3">
          <a:extLst xmlns:a="http://schemas.openxmlformats.org/drawingml/2006/main">
            <a:ext uri="{FF2B5EF4-FFF2-40B4-BE49-F238E27FC236}">
              <a16:creationId xmlns:a16="http://schemas.microsoft.com/office/drawing/2014/main" id="{6F144DA0-F221-484F-BAE9-E0442D4EF9F4}"/>
            </a:ext>
          </a:extLst>
        </cdr:cNvPr>
        <cdr:cNvSpPr/>
      </cdr:nvSpPr>
      <cdr:spPr>
        <a:xfrm xmlns:a="http://schemas.openxmlformats.org/drawingml/2006/main" rot="18950358">
          <a:off x="3620572" y="2265822"/>
          <a:ext cx="423190" cy="28212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0" tIns="0" rIns="0" bIns="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000">
              <a:solidFill>
                <a:schemeClr val="tx1"/>
              </a:solidFill>
            </a:rPr>
            <a:t>2</a:t>
          </a:r>
        </a:p>
      </cdr:txBody>
    </cdr:sp>
  </cdr:relSizeAnchor>
  <cdr:relSizeAnchor xmlns:cdr="http://schemas.openxmlformats.org/drawingml/2006/chartDrawing">
    <cdr:from>
      <cdr:x>0.7382</cdr:x>
      <cdr:y>0.79928</cdr:y>
    </cdr:from>
    <cdr:to>
      <cdr:x>0.80682</cdr:x>
      <cdr:y>0.89976</cdr:y>
    </cdr:to>
    <cdr:sp macro="" textlink="">
      <cdr:nvSpPr>
        <cdr:cNvPr id="5" name="Rectangle 4">
          <a:extLst xmlns:a="http://schemas.openxmlformats.org/drawingml/2006/main">
            <a:ext uri="{FF2B5EF4-FFF2-40B4-BE49-F238E27FC236}">
              <a16:creationId xmlns:a16="http://schemas.microsoft.com/office/drawing/2014/main" id="{90539433-DDEC-FA4F-A51B-B0E6DAA77E86}"/>
            </a:ext>
          </a:extLst>
        </cdr:cNvPr>
        <cdr:cNvSpPr/>
      </cdr:nvSpPr>
      <cdr:spPr>
        <a:xfrm xmlns:a="http://schemas.openxmlformats.org/drawingml/2006/main" rot="18950358">
          <a:off x="3454760" y="2233983"/>
          <a:ext cx="321176" cy="2808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0" tIns="0" rIns="0" bIns="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000">
              <a:solidFill>
                <a:schemeClr val="tx1"/>
              </a:solidFill>
            </a:rPr>
            <a:t>1</a:t>
          </a:r>
        </a:p>
      </cdr:txBody>
    </cdr:sp>
  </cdr:relSizeAnchor>
  <cdr:relSizeAnchor xmlns:cdr="http://schemas.openxmlformats.org/drawingml/2006/chartDrawing">
    <cdr:from>
      <cdr:x>0.85818</cdr:x>
      <cdr:y>0.81973</cdr:y>
    </cdr:from>
    <cdr:to>
      <cdr:x>0.9687</cdr:x>
      <cdr:y>0.92067</cdr:y>
    </cdr:to>
    <cdr:sp macro="" textlink="">
      <cdr:nvSpPr>
        <cdr:cNvPr id="6" name="Rectangle 5">
          <a:extLst xmlns:a="http://schemas.openxmlformats.org/drawingml/2006/main">
            <a:ext uri="{FF2B5EF4-FFF2-40B4-BE49-F238E27FC236}">
              <a16:creationId xmlns:a16="http://schemas.microsoft.com/office/drawing/2014/main" id="{AFC48ECF-5AC6-D24C-BB45-70F0790CED2B}"/>
            </a:ext>
          </a:extLst>
        </cdr:cNvPr>
        <cdr:cNvSpPr/>
      </cdr:nvSpPr>
      <cdr:spPr>
        <a:xfrm xmlns:a="http://schemas.openxmlformats.org/drawingml/2006/main" rot="18950358">
          <a:off x="4016261" y="2291120"/>
          <a:ext cx="517233" cy="282128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0" tIns="0" rIns="0" bIns="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000">
              <a:solidFill>
                <a:schemeClr val="tx1"/>
              </a:solidFill>
            </a:rPr>
            <a:t>8</a:t>
          </a:r>
        </a:p>
      </cdr:txBody>
    </cdr:sp>
  </cdr:relSizeAnchor>
  <cdr:relSizeAnchor xmlns:cdr="http://schemas.openxmlformats.org/drawingml/2006/chartDrawing">
    <cdr:from>
      <cdr:x>0.83298</cdr:x>
      <cdr:y>0.80474</cdr:y>
    </cdr:from>
    <cdr:to>
      <cdr:x>0.91336</cdr:x>
      <cdr:y>0.90568</cdr:y>
    </cdr:to>
    <cdr:sp macro="" textlink="">
      <cdr:nvSpPr>
        <cdr:cNvPr id="7" name="Rectangle 6">
          <a:extLst xmlns:a="http://schemas.openxmlformats.org/drawingml/2006/main">
            <a:ext uri="{FF2B5EF4-FFF2-40B4-BE49-F238E27FC236}">
              <a16:creationId xmlns:a16="http://schemas.microsoft.com/office/drawing/2014/main" id="{73F0D319-4AF1-664C-8CC7-33ABFD5DB396}"/>
            </a:ext>
          </a:extLst>
        </cdr:cNvPr>
        <cdr:cNvSpPr/>
      </cdr:nvSpPr>
      <cdr:spPr>
        <a:xfrm xmlns:a="http://schemas.openxmlformats.org/drawingml/2006/main" rot="18950358">
          <a:off x="3898357" y="2249224"/>
          <a:ext cx="376169" cy="28212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0" tIns="0" rIns="0" bIns="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000">
              <a:solidFill>
                <a:schemeClr val="tx1"/>
              </a:solidFill>
            </a:rPr>
            <a:t>4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0.85682</cdr:x>
      <cdr:y>0.06781</cdr:y>
    </cdr:from>
    <cdr:to>
      <cdr:x>0.85682</cdr:x>
      <cdr:y>0.65872</cdr:y>
    </cdr:to>
    <cdr:cxnSp macro="">
      <cdr:nvCxnSpPr>
        <cdr:cNvPr id="2" name="Straight Connector 1">
          <a:extLst xmlns:a="http://schemas.openxmlformats.org/drawingml/2006/main">
            <a:ext uri="{FF2B5EF4-FFF2-40B4-BE49-F238E27FC236}">
              <a16:creationId xmlns:a16="http://schemas.microsoft.com/office/drawing/2014/main" id="{00F891FD-3D50-6D40-9596-4076114A2B91}"/>
            </a:ext>
          </a:extLst>
        </cdr:cNvPr>
        <cdr:cNvCxnSpPr/>
      </cdr:nvCxnSpPr>
      <cdr:spPr>
        <a:xfrm xmlns:a="http://schemas.openxmlformats.org/drawingml/2006/main" flipV="1">
          <a:off x="7439172" y="268543"/>
          <a:ext cx="0" cy="2340000"/>
        </a:xfrm>
        <a:prstGeom xmlns:a="http://schemas.openxmlformats.org/drawingml/2006/main" prst="line">
          <a:avLst/>
        </a:prstGeom>
        <a:ln xmlns:a="http://schemas.openxmlformats.org/drawingml/2006/main" w="12700"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0.12309</cdr:x>
      <cdr:y>0.37843</cdr:y>
    </cdr:from>
    <cdr:to>
      <cdr:x>0.97907</cdr:x>
      <cdr:y>0.37843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:a16="http://schemas.microsoft.com/office/drawing/2014/main" id="{98DB0197-3862-8946-9922-BE04C1B1B1F6}"/>
            </a:ext>
          </a:extLst>
        </cdr:cNvPr>
        <cdr:cNvCxnSpPr/>
      </cdr:nvCxnSpPr>
      <cdr:spPr>
        <a:xfrm xmlns:a="http://schemas.openxmlformats.org/drawingml/2006/main">
          <a:off x="1068751" y="1498596"/>
          <a:ext cx="7431903" cy="0"/>
        </a:xfrm>
        <a:prstGeom xmlns:a="http://schemas.openxmlformats.org/drawingml/2006/main" prst="line">
          <a:avLst/>
        </a:prstGeom>
        <a:ln xmlns:a="http://schemas.openxmlformats.org/drawingml/2006/main" w="25400">
          <a:solidFill>
            <a:schemeClr val="accent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0.57408</cdr:x>
      <cdr:y>0.06834</cdr:y>
    </cdr:from>
    <cdr:to>
      <cdr:x>0.57408</cdr:x>
      <cdr:y>0.65925</cdr:y>
    </cdr:to>
    <cdr:cxnSp macro="">
      <cdr:nvCxnSpPr>
        <cdr:cNvPr id="7" name="Straight Connector 6">
          <a:extLst xmlns:a="http://schemas.openxmlformats.org/drawingml/2006/main">
            <a:ext uri="{FF2B5EF4-FFF2-40B4-BE49-F238E27FC236}">
              <a16:creationId xmlns:a16="http://schemas.microsoft.com/office/drawing/2014/main" id="{A4C5590F-F1DC-E649-BD5E-160ACE05BF26}"/>
            </a:ext>
          </a:extLst>
        </cdr:cNvPr>
        <cdr:cNvCxnSpPr/>
      </cdr:nvCxnSpPr>
      <cdr:spPr>
        <a:xfrm xmlns:a="http://schemas.openxmlformats.org/drawingml/2006/main" flipV="1">
          <a:off x="4984350" y="270642"/>
          <a:ext cx="0" cy="2340000"/>
        </a:xfrm>
        <a:prstGeom xmlns:a="http://schemas.openxmlformats.org/drawingml/2006/main" prst="line">
          <a:avLst/>
        </a:prstGeom>
        <a:ln xmlns:a="http://schemas.openxmlformats.org/drawingml/2006/main" w="12700"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0.86628</cdr:x>
      <cdr:y>0.68505</cdr:y>
    </cdr:from>
    <cdr:to>
      <cdr:x>0.89022</cdr:x>
      <cdr:y>0.90751</cdr:y>
    </cdr:to>
    <cdr:sp macro="" textlink="">
      <cdr:nvSpPr>
        <cdr:cNvPr id="5" name="TextBox 2">
          <a:extLst xmlns:a="http://schemas.openxmlformats.org/drawingml/2006/main">
            <a:ext uri="{FF2B5EF4-FFF2-40B4-BE49-F238E27FC236}">
              <a16:creationId xmlns:a16="http://schemas.microsoft.com/office/drawing/2014/main" id="{EB943F8D-E402-6A4C-A99D-66736CC995CA}"/>
            </a:ext>
          </a:extLst>
        </cdr:cNvPr>
        <cdr:cNvSpPr txBox="1"/>
      </cdr:nvSpPr>
      <cdr:spPr>
        <a:xfrm xmlns:a="http://schemas.openxmlformats.org/drawingml/2006/main" rot="16200000">
          <a:off x="7480727" y="2924259"/>
          <a:ext cx="847045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  <a:r>
            <a:rPr lang="en-US" sz="1400" b="1" baseline="0" dirty="0"/>
            <a:t> (1)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0.90658</cdr:x>
      <cdr:y>0.67933</cdr:y>
    </cdr:from>
    <cdr:to>
      <cdr:x>0.93051</cdr:x>
      <cdr:y>0.90508</cdr:y>
    </cdr:to>
    <cdr:sp macro="" textlink="">
      <cdr:nvSpPr>
        <cdr:cNvPr id="6" name="TextBox 2">
          <a:extLst xmlns:a="http://schemas.openxmlformats.org/drawingml/2006/main">
            <a:ext uri="{FF2B5EF4-FFF2-40B4-BE49-F238E27FC236}">
              <a16:creationId xmlns:a16="http://schemas.microsoft.com/office/drawing/2014/main" id="{930F339E-2FB7-0343-9F8C-B5FCF882A426}"/>
            </a:ext>
          </a:extLst>
        </cdr:cNvPr>
        <cdr:cNvSpPr txBox="1"/>
      </cdr:nvSpPr>
      <cdr:spPr>
        <a:xfrm xmlns:a="http://schemas.openxmlformats.org/drawingml/2006/main" rot="16200000">
          <a:off x="7837108" y="2908747"/>
          <a:ext cx="859594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  <a:r>
            <a:rPr lang="en-US" sz="1400" b="1" baseline="0" dirty="0"/>
            <a:t> (2)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0.94666</cdr:x>
      <cdr:y>0.68284</cdr:y>
    </cdr:from>
    <cdr:to>
      <cdr:x>0.9706</cdr:x>
      <cdr:y>0.84686</cdr:y>
    </cdr:to>
    <cdr:sp macro="" textlink="">
      <cdr:nvSpPr>
        <cdr:cNvPr id="8" name="TextBox 2">
          <a:extLst xmlns:a="http://schemas.openxmlformats.org/drawingml/2006/main">
            <a:ext uri="{FF2B5EF4-FFF2-40B4-BE49-F238E27FC236}">
              <a16:creationId xmlns:a16="http://schemas.microsoft.com/office/drawing/2014/main" id="{930F339E-2FB7-0343-9F8C-B5FCF882A426}"/>
            </a:ext>
          </a:extLst>
        </cdr:cNvPr>
        <cdr:cNvSpPr txBox="1"/>
      </cdr:nvSpPr>
      <cdr:spPr>
        <a:xfrm xmlns:a="http://schemas.openxmlformats.org/drawingml/2006/main" rot="16200000">
          <a:off x="8315417" y="2804597"/>
          <a:ext cx="624552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</a:p>
      </cdr:txBody>
    </cdr:sp>
  </cdr:relSizeAnchor>
  <cdr:relSizeAnchor xmlns:cdr="http://schemas.openxmlformats.org/drawingml/2006/chartDrawing">
    <cdr:from>
      <cdr:x>0.21822</cdr:x>
      <cdr:y>0.93382</cdr:y>
    </cdr:from>
    <cdr:to>
      <cdr:x>0.48622</cdr:x>
      <cdr:y>1</cdr:y>
    </cdr:to>
    <cdr:sp macro="" textlink="">
      <cdr:nvSpPr>
        <cdr:cNvPr id="9" name="TextBox 2">
          <a:extLst xmlns:a="http://schemas.openxmlformats.org/drawingml/2006/main">
            <a:ext uri="{FF2B5EF4-FFF2-40B4-BE49-F238E27FC236}">
              <a16:creationId xmlns:a16="http://schemas.microsoft.com/office/drawing/2014/main" id="{FEB5A6DD-9CB5-3547-8E28-885598E7524D}"/>
            </a:ext>
          </a:extLst>
        </cdr:cNvPr>
        <cdr:cNvSpPr txBox="1"/>
      </cdr:nvSpPr>
      <cdr:spPr>
        <a:xfrm xmlns:a="http://schemas.openxmlformats.org/drawingml/2006/main">
          <a:off x="1963996" y="3555690"/>
          <a:ext cx="2412000" cy="252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More PIM-suitable workloads (1)</a:t>
          </a:r>
        </a:p>
      </cdr:txBody>
    </cdr:sp>
  </cdr:relSizeAnchor>
  <cdr:relSizeAnchor xmlns:cdr="http://schemas.openxmlformats.org/drawingml/2006/chartDrawing">
    <cdr:from>
      <cdr:x>0.58832</cdr:x>
      <cdr:y>0.93382</cdr:y>
    </cdr:from>
    <cdr:to>
      <cdr:x>0.84832</cdr:x>
      <cdr:y>1</cdr:y>
    </cdr:to>
    <cdr:sp macro="" textlink="">
      <cdr:nvSpPr>
        <cdr:cNvPr id="10" name="TextBox 2">
          <a:extLst xmlns:a="http://schemas.openxmlformats.org/drawingml/2006/main">
            <a:ext uri="{FF2B5EF4-FFF2-40B4-BE49-F238E27FC236}">
              <a16:creationId xmlns:a16="http://schemas.microsoft.com/office/drawing/2014/main" id="{056654C3-77F1-084E-B3E8-E9FA3F33CD62}"/>
            </a:ext>
          </a:extLst>
        </cdr:cNvPr>
        <cdr:cNvSpPr txBox="1"/>
      </cdr:nvSpPr>
      <cdr:spPr>
        <a:xfrm xmlns:a="http://schemas.openxmlformats.org/drawingml/2006/main">
          <a:off x="5294896" y="3555690"/>
          <a:ext cx="2340000" cy="252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Less PIM-suitable workloads (2)</a:t>
          </a: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0.85682</cdr:x>
      <cdr:y>0.06781</cdr:y>
    </cdr:from>
    <cdr:to>
      <cdr:x>0.85682</cdr:x>
      <cdr:y>0.65872</cdr:y>
    </cdr:to>
    <cdr:cxnSp macro="">
      <cdr:nvCxnSpPr>
        <cdr:cNvPr id="2" name="Straight Connector 1">
          <a:extLst xmlns:a="http://schemas.openxmlformats.org/drawingml/2006/main">
            <a:ext uri="{FF2B5EF4-FFF2-40B4-BE49-F238E27FC236}">
              <a16:creationId xmlns:a16="http://schemas.microsoft.com/office/drawing/2014/main" id="{00F891FD-3D50-6D40-9596-4076114A2B91}"/>
            </a:ext>
          </a:extLst>
        </cdr:cNvPr>
        <cdr:cNvCxnSpPr/>
      </cdr:nvCxnSpPr>
      <cdr:spPr>
        <a:xfrm xmlns:a="http://schemas.openxmlformats.org/drawingml/2006/main" flipV="1">
          <a:off x="7439172" y="268543"/>
          <a:ext cx="0" cy="2340000"/>
        </a:xfrm>
        <a:prstGeom xmlns:a="http://schemas.openxmlformats.org/drawingml/2006/main" prst="line">
          <a:avLst/>
        </a:prstGeom>
        <a:ln xmlns:a="http://schemas.openxmlformats.org/drawingml/2006/main" w="12700"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0.12309</cdr:x>
      <cdr:y>0.37843</cdr:y>
    </cdr:from>
    <cdr:to>
      <cdr:x>0.97907</cdr:x>
      <cdr:y>0.37843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:a16="http://schemas.microsoft.com/office/drawing/2014/main" id="{98DB0197-3862-8946-9922-BE04C1B1B1F6}"/>
            </a:ext>
          </a:extLst>
        </cdr:cNvPr>
        <cdr:cNvCxnSpPr/>
      </cdr:nvCxnSpPr>
      <cdr:spPr>
        <a:xfrm xmlns:a="http://schemas.openxmlformats.org/drawingml/2006/main">
          <a:off x="1068751" y="1498596"/>
          <a:ext cx="7431903" cy="0"/>
        </a:xfrm>
        <a:prstGeom xmlns:a="http://schemas.openxmlformats.org/drawingml/2006/main" prst="line">
          <a:avLst/>
        </a:prstGeom>
        <a:ln xmlns:a="http://schemas.openxmlformats.org/drawingml/2006/main" w="25400">
          <a:solidFill>
            <a:schemeClr val="accent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0.57408</cdr:x>
      <cdr:y>0.06834</cdr:y>
    </cdr:from>
    <cdr:to>
      <cdr:x>0.57408</cdr:x>
      <cdr:y>0.65925</cdr:y>
    </cdr:to>
    <cdr:cxnSp macro="">
      <cdr:nvCxnSpPr>
        <cdr:cNvPr id="7" name="Straight Connector 6">
          <a:extLst xmlns:a="http://schemas.openxmlformats.org/drawingml/2006/main">
            <a:ext uri="{FF2B5EF4-FFF2-40B4-BE49-F238E27FC236}">
              <a16:creationId xmlns:a16="http://schemas.microsoft.com/office/drawing/2014/main" id="{A4C5590F-F1DC-E649-BD5E-160ACE05BF26}"/>
            </a:ext>
          </a:extLst>
        </cdr:cNvPr>
        <cdr:cNvCxnSpPr/>
      </cdr:nvCxnSpPr>
      <cdr:spPr>
        <a:xfrm xmlns:a="http://schemas.openxmlformats.org/drawingml/2006/main" flipV="1">
          <a:off x="4984350" y="270642"/>
          <a:ext cx="0" cy="2340000"/>
        </a:xfrm>
        <a:prstGeom xmlns:a="http://schemas.openxmlformats.org/drawingml/2006/main" prst="line">
          <a:avLst/>
        </a:prstGeom>
        <a:ln xmlns:a="http://schemas.openxmlformats.org/drawingml/2006/main" w="12700"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0.86628</cdr:x>
      <cdr:y>0.68505</cdr:y>
    </cdr:from>
    <cdr:to>
      <cdr:x>0.89022</cdr:x>
      <cdr:y>0.90751</cdr:y>
    </cdr:to>
    <cdr:sp macro="" textlink="">
      <cdr:nvSpPr>
        <cdr:cNvPr id="5" name="TextBox 2">
          <a:extLst xmlns:a="http://schemas.openxmlformats.org/drawingml/2006/main">
            <a:ext uri="{FF2B5EF4-FFF2-40B4-BE49-F238E27FC236}">
              <a16:creationId xmlns:a16="http://schemas.microsoft.com/office/drawing/2014/main" id="{EB943F8D-E402-6A4C-A99D-66736CC995CA}"/>
            </a:ext>
          </a:extLst>
        </cdr:cNvPr>
        <cdr:cNvSpPr txBox="1"/>
      </cdr:nvSpPr>
      <cdr:spPr>
        <a:xfrm xmlns:a="http://schemas.openxmlformats.org/drawingml/2006/main" rot="16200000">
          <a:off x="7480727" y="2924259"/>
          <a:ext cx="847045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  <a:r>
            <a:rPr lang="en-US" sz="1400" b="1" baseline="0" dirty="0"/>
            <a:t> (1)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0.90658</cdr:x>
      <cdr:y>0.67933</cdr:y>
    </cdr:from>
    <cdr:to>
      <cdr:x>0.93051</cdr:x>
      <cdr:y>0.90508</cdr:y>
    </cdr:to>
    <cdr:sp macro="" textlink="">
      <cdr:nvSpPr>
        <cdr:cNvPr id="6" name="TextBox 2">
          <a:extLst xmlns:a="http://schemas.openxmlformats.org/drawingml/2006/main">
            <a:ext uri="{FF2B5EF4-FFF2-40B4-BE49-F238E27FC236}">
              <a16:creationId xmlns:a16="http://schemas.microsoft.com/office/drawing/2014/main" id="{930F339E-2FB7-0343-9F8C-B5FCF882A426}"/>
            </a:ext>
          </a:extLst>
        </cdr:cNvPr>
        <cdr:cNvSpPr txBox="1"/>
      </cdr:nvSpPr>
      <cdr:spPr>
        <a:xfrm xmlns:a="http://schemas.openxmlformats.org/drawingml/2006/main" rot="16200000">
          <a:off x="7837108" y="2908747"/>
          <a:ext cx="859594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  <a:r>
            <a:rPr lang="en-US" sz="1400" b="1" baseline="0" dirty="0"/>
            <a:t> (2)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0.94666</cdr:x>
      <cdr:y>0.68284</cdr:y>
    </cdr:from>
    <cdr:to>
      <cdr:x>0.9706</cdr:x>
      <cdr:y>0.84686</cdr:y>
    </cdr:to>
    <cdr:sp macro="" textlink="">
      <cdr:nvSpPr>
        <cdr:cNvPr id="8" name="TextBox 2">
          <a:extLst xmlns:a="http://schemas.openxmlformats.org/drawingml/2006/main">
            <a:ext uri="{FF2B5EF4-FFF2-40B4-BE49-F238E27FC236}">
              <a16:creationId xmlns:a16="http://schemas.microsoft.com/office/drawing/2014/main" id="{930F339E-2FB7-0343-9F8C-B5FCF882A426}"/>
            </a:ext>
          </a:extLst>
        </cdr:cNvPr>
        <cdr:cNvSpPr txBox="1"/>
      </cdr:nvSpPr>
      <cdr:spPr>
        <a:xfrm xmlns:a="http://schemas.openxmlformats.org/drawingml/2006/main" rot="16200000">
          <a:off x="8315417" y="2804597"/>
          <a:ext cx="624552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</a:p>
      </cdr:txBody>
    </cdr:sp>
  </cdr:relSizeAnchor>
  <cdr:relSizeAnchor xmlns:cdr="http://schemas.openxmlformats.org/drawingml/2006/chartDrawing">
    <cdr:from>
      <cdr:x>0.21822</cdr:x>
      <cdr:y>0.93382</cdr:y>
    </cdr:from>
    <cdr:to>
      <cdr:x>0.48622</cdr:x>
      <cdr:y>1</cdr:y>
    </cdr:to>
    <cdr:sp macro="" textlink="">
      <cdr:nvSpPr>
        <cdr:cNvPr id="9" name="TextBox 2">
          <a:extLst xmlns:a="http://schemas.openxmlformats.org/drawingml/2006/main">
            <a:ext uri="{FF2B5EF4-FFF2-40B4-BE49-F238E27FC236}">
              <a16:creationId xmlns:a16="http://schemas.microsoft.com/office/drawing/2014/main" id="{FEB5A6DD-9CB5-3547-8E28-885598E7524D}"/>
            </a:ext>
          </a:extLst>
        </cdr:cNvPr>
        <cdr:cNvSpPr txBox="1"/>
      </cdr:nvSpPr>
      <cdr:spPr>
        <a:xfrm xmlns:a="http://schemas.openxmlformats.org/drawingml/2006/main">
          <a:off x="1963996" y="3555690"/>
          <a:ext cx="2412000" cy="252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More PIM-suitable workloads (1)</a:t>
          </a:r>
        </a:p>
      </cdr:txBody>
    </cdr:sp>
  </cdr:relSizeAnchor>
  <cdr:relSizeAnchor xmlns:cdr="http://schemas.openxmlformats.org/drawingml/2006/chartDrawing">
    <cdr:from>
      <cdr:x>0.58832</cdr:x>
      <cdr:y>0.93382</cdr:y>
    </cdr:from>
    <cdr:to>
      <cdr:x>0.84832</cdr:x>
      <cdr:y>1</cdr:y>
    </cdr:to>
    <cdr:sp macro="" textlink="">
      <cdr:nvSpPr>
        <cdr:cNvPr id="10" name="TextBox 2">
          <a:extLst xmlns:a="http://schemas.openxmlformats.org/drawingml/2006/main">
            <a:ext uri="{FF2B5EF4-FFF2-40B4-BE49-F238E27FC236}">
              <a16:creationId xmlns:a16="http://schemas.microsoft.com/office/drawing/2014/main" id="{056654C3-77F1-084E-B3E8-E9FA3F33CD62}"/>
            </a:ext>
          </a:extLst>
        </cdr:cNvPr>
        <cdr:cNvSpPr txBox="1"/>
      </cdr:nvSpPr>
      <cdr:spPr>
        <a:xfrm xmlns:a="http://schemas.openxmlformats.org/drawingml/2006/main">
          <a:off x="5294896" y="3555690"/>
          <a:ext cx="2340000" cy="252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Less PIM-suitable workloads (2)</a:t>
          </a: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0.85682</cdr:x>
      <cdr:y>0.06781</cdr:y>
    </cdr:from>
    <cdr:to>
      <cdr:x>0.85682</cdr:x>
      <cdr:y>0.65872</cdr:y>
    </cdr:to>
    <cdr:cxnSp macro="">
      <cdr:nvCxnSpPr>
        <cdr:cNvPr id="2" name="Straight Connector 1">
          <a:extLst xmlns:a="http://schemas.openxmlformats.org/drawingml/2006/main">
            <a:ext uri="{FF2B5EF4-FFF2-40B4-BE49-F238E27FC236}">
              <a16:creationId xmlns:a16="http://schemas.microsoft.com/office/drawing/2014/main" id="{00F891FD-3D50-6D40-9596-4076114A2B91}"/>
            </a:ext>
          </a:extLst>
        </cdr:cNvPr>
        <cdr:cNvCxnSpPr/>
      </cdr:nvCxnSpPr>
      <cdr:spPr>
        <a:xfrm xmlns:a="http://schemas.openxmlformats.org/drawingml/2006/main" flipV="1">
          <a:off x="7439172" y="268543"/>
          <a:ext cx="0" cy="2340000"/>
        </a:xfrm>
        <a:prstGeom xmlns:a="http://schemas.openxmlformats.org/drawingml/2006/main" prst="line">
          <a:avLst/>
        </a:prstGeom>
        <a:ln xmlns:a="http://schemas.openxmlformats.org/drawingml/2006/main" w="12700"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0.12309</cdr:x>
      <cdr:y>0.37843</cdr:y>
    </cdr:from>
    <cdr:to>
      <cdr:x>0.97907</cdr:x>
      <cdr:y>0.37843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:a16="http://schemas.microsoft.com/office/drawing/2014/main" id="{98DB0197-3862-8946-9922-BE04C1B1B1F6}"/>
            </a:ext>
          </a:extLst>
        </cdr:cNvPr>
        <cdr:cNvCxnSpPr/>
      </cdr:nvCxnSpPr>
      <cdr:spPr>
        <a:xfrm xmlns:a="http://schemas.openxmlformats.org/drawingml/2006/main">
          <a:off x="1068751" y="1498596"/>
          <a:ext cx="7431903" cy="0"/>
        </a:xfrm>
        <a:prstGeom xmlns:a="http://schemas.openxmlformats.org/drawingml/2006/main" prst="line">
          <a:avLst/>
        </a:prstGeom>
        <a:ln xmlns:a="http://schemas.openxmlformats.org/drawingml/2006/main" w="25400">
          <a:solidFill>
            <a:schemeClr val="accent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0.57408</cdr:x>
      <cdr:y>0.06834</cdr:y>
    </cdr:from>
    <cdr:to>
      <cdr:x>0.57408</cdr:x>
      <cdr:y>0.65925</cdr:y>
    </cdr:to>
    <cdr:cxnSp macro="">
      <cdr:nvCxnSpPr>
        <cdr:cNvPr id="7" name="Straight Connector 6">
          <a:extLst xmlns:a="http://schemas.openxmlformats.org/drawingml/2006/main">
            <a:ext uri="{FF2B5EF4-FFF2-40B4-BE49-F238E27FC236}">
              <a16:creationId xmlns:a16="http://schemas.microsoft.com/office/drawing/2014/main" id="{A4C5590F-F1DC-E649-BD5E-160ACE05BF26}"/>
            </a:ext>
          </a:extLst>
        </cdr:cNvPr>
        <cdr:cNvCxnSpPr/>
      </cdr:nvCxnSpPr>
      <cdr:spPr>
        <a:xfrm xmlns:a="http://schemas.openxmlformats.org/drawingml/2006/main" flipV="1">
          <a:off x="4984350" y="270642"/>
          <a:ext cx="0" cy="2340000"/>
        </a:xfrm>
        <a:prstGeom xmlns:a="http://schemas.openxmlformats.org/drawingml/2006/main" prst="line">
          <a:avLst/>
        </a:prstGeom>
        <a:ln xmlns:a="http://schemas.openxmlformats.org/drawingml/2006/main" w="12700"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0.86628</cdr:x>
      <cdr:y>0.68505</cdr:y>
    </cdr:from>
    <cdr:to>
      <cdr:x>0.89022</cdr:x>
      <cdr:y>0.90751</cdr:y>
    </cdr:to>
    <cdr:sp macro="" textlink="">
      <cdr:nvSpPr>
        <cdr:cNvPr id="5" name="TextBox 2">
          <a:extLst xmlns:a="http://schemas.openxmlformats.org/drawingml/2006/main">
            <a:ext uri="{FF2B5EF4-FFF2-40B4-BE49-F238E27FC236}">
              <a16:creationId xmlns:a16="http://schemas.microsoft.com/office/drawing/2014/main" id="{EB943F8D-E402-6A4C-A99D-66736CC995CA}"/>
            </a:ext>
          </a:extLst>
        </cdr:cNvPr>
        <cdr:cNvSpPr txBox="1"/>
      </cdr:nvSpPr>
      <cdr:spPr>
        <a:xfrm xmlns:a="http://schemas.openxmlformats.org/drawingml/2006/main" rot="16200000">
          <a:off x="7480727" y="2924259"/>
          <a:ext cx="847045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  <a:r>
            <a:rPr lang="en-US" sz="1400" b="1" baseline="0" dirty="0"/>
            <a:t> (1)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0.90658</cdr:x>
      <cdr:y>0.67933</cdr:y>
    </cdr:from>
    <cdr:to>
      <cdr:x>0.93051</cdr:x>
      <cdr:y>0.90508</cdr:y>
    </cdr:to>
    <cdr:sp macro="" textlink="">
      <cdr:nvSpPr>
        <cdr:cNvPr id="6" name="TextBox 2">
          <a:extLst xmlns:a="http://schemas.openxmlformats.org/drawingml/2006/main">
            <a:ext uri="{FF2B5EF4-FFF2-40B4-BE49-F238E27FC236}">
              <a16:creationId xmlns:a16="http://schemas.microsoft.com/office/drawing/2014/main" id="{930F339E-2FB7-0343-9F8C-B5FCF882A426}"/>
            </a:ext>
          </a:extLst>
        </cdr:cNvPr>
        <cdr:cNvSpPr txBox="1"/>
      </cdr:nvSpPr>
      <cdr:spPr>
        <a:xfrm xmlns:a="http://schemas.openxmlformats.org/drawingml/2006/main" rot="16200000">
          <a:off x="7837108" y="2908747"/>
          <a:ext cx="859594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  <a:r>
            <a:rPr lang="en-US" sz="1400" b="1" baseline="0" dirty="0"/>
            <a:t> (2)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0.94666</cdr:x>
      <cdr:y>0.68284</cdr:y>
    </cdr:from>
    <cdr:to>
      <cdr:x>0.9706</cdr:x>
      <cdr:y>0.84686</cdr:y>
    </cdr:to>
    <cdr:sp macro="" textlink="">
      <cdr:nvSpPr>
        <cdr:cNvPr id="8" name="TextBox 2">
          <a:extLst xmlns:a="http://schemas.openxmlformats.org/drawingml/2006/main">
            <a:ext uri="{FF2B5EF4-FFF2-40B4-BE49-F238E27FC236}">
              <a16:creationId xmlns:a16="http://schemas.microsoft.com/office/drawing/2014/main" id="{930F339E-2FB7-0343-9F8C-B5FCF882A426}"/>
            </a:ext>
          </a:extLst>
        </cdr:cNvPr>
        <cdr:cNvSpPr txBox="1"/>
      </cdr:nvSpPr>
      <cdr:spPr>
        <a:xfrm xmlns:a="http://schemas.openxmlformats.org/drawingml/2006/main" rot="16200000">
          <a:off x="8315417" y="2804597"/>
          <a:ext cx="624552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</a:p>
      </cdr:txBody>
    </cdr:sp>
  </cdr:relSizeAnchor>
  <cdr:relSizeAnchor xmlns:cdr="http://schemas.openxmlformats.org/drawingml/2006/chartDrawing">
    <cdr:from>
      <cdr:x>0.21822</cdr:x>
      <cdr:y>0.93382</cdr:y>
    </cdr:from>
    <cdr:to>
      <cdr:x>0.48622</cdr:x>
      <cdr:y>1</cdr:y>
    </cdr:to>
    <cdr:sp macro="" textlink="">
      <cdr:nvSpPr>
        <cdr:cNvPr id="9" name="TextBox 2">
          <a:extLst xmlns:a="http://schemas.openxmlformats.org/drawingml/2006/main">
            <a:ext uri="{FF2B5EF4-FFF2-40B4-BE49-F238E27FC236}">
              <a16:creationId xmlns:a16="http://schemas.microsoft.com/office/drawing/2014/main" id="{FEB5A6DD-9CB5-3547-8E28-885598E7524D}"/>
            </a:ext>
          </a:extLst>
        </cdr:cNvPr>
        <cdr:cNvSpPr txBox="1"/>
      </cdr:nvSpPr>
      <cdr:spPr>
        <a:xfrm xmlns:a="http://schemas.openxmlformats.org/drawingml/2006/main">
          <a:off x="1963996" y="3555690"/>
          <a:ext cx="2412000" cy="252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More PIM-suitable workloads (1)</a:t>
          </a:r>
        </a:p>
      </cdr:txBody>
    </cdr:sp>
  </cdr:relSizeAnchor>
  <cdr:relSizeAnchor xmlns:cdr="http://schemas.openxmlformats.org/drawingml/2006/chartDrawing">
    <cdr:from>
      <cdr:x>0.58832</cdr:x>
      <cdr:y>0.93382</cdr:y>
    </cdr:from>
    <cdr:to>
      <cdr:x>0.84832</cdr:x>
      <cdr:y>1</cdr:y>
    </cdr:to>
    <cdr:sp macro="" textlink="">
      <cdr:nvSpPr>
        <cdr:cNvPr id="10" name="TextBox 2">
          <a:extLst xmlns:a="http://schemas.openxmlformats.org/drawingml/2006/main">
            <a:ext uri="{FF2B5EF4-FFF2-40B4-BE49-F238E27FC236}">
              <a16:creationId xmlns:a16="http://schemas.microsoft.com/office/drawing/2014/main" id="{056654C3-77F1-084E-B3E8-E9FA3F33CD62}"/>
            </a:ext>
          </a:extLst>
        </cdr:cNvPr>
        <cdr:cNvSpPr txBox="1"/>
      </cdr:nvSpPr>
      <cdr:spPr>
        <a:xfrm xmlns:a="http://schemas.openxmlformats.org/drawingml/2006/main">
          <a:off x="5294896" y="3555690"/>
          <a:ext cx="2340000" cy="252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Less PIM-suitable workloads (2)</a:t>
          </a:r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0.85478</cdr:x>
      <cdr:y>0.08451</cdr:y>
    </cdr:from>
    <cdr:to>
      <cdr:x>0.85478</cdr:x>
      <cdr:y>0.66633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0FC8E01E-6E73-0A42-BB5A-155E0A0B0E5E}"/>
            </a:ext>
          </a:extLst>
        </cdr:cNvPr>
        <cdr:cNvCxnSpPr/>
      </cdr:nvCxnSpPr>
      <cdr:spPr>
        <a:xfrm xmlns:a="http://schemas.openxmlformats.org/drawingml/2006/main" flipV="1">
          <a:off x="7421460" y="334660"/>
          <a:ext cx="0" cy="2304000"/>
        </a:xfrm>
        <a:prstGeom xmlns:a="http://schemas.openxmlformats.org/drawingml/2006/main" prst="line">
          <a:avLst/>
        </a:prstGeom>
        <a:ln xmlns:a="http://schemas.openxmlformats.org/drawingml/2006/main" w="12700"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0.11218</cdr:x>
      <cdr:y>0.44016</cdr:y>
    </cdr:from>
    <cdr:to>
      <cdr:x>0.97844</cdr:x>
      <cdr:y>0.44016</cdr:y>
    </cdr:to>
    <cdr:cxnSp macro="">
      <cdr:nvCxnSpPr>
        <cdr:cNvPr id="6" name="Straight Connector 5">
          <a:extLst xmlns:a="http://schemas.openxmlformats.org/drawingml/2006/main">
            <a:ext uri="{FF2B5EF4-FFF2-40B4-BE49-F238E27FC236}">
              <a16:creationId xmlns:a16="http://schemas.microsoft.com/office/drawing/2014/main" id="{98DB0197-3862-8946-9922-BE04C1B1B1F6}"/>
            </a:ext>
          </a:extLst>
        </cdr:cNvPr>
        <cdr:cNvCxnSpPr/>
      </cdr:nvCxnSpPr>
      <cdr:spPr>
        <a:xfrm xmlns:a="http://schemas.openxmlformats.org/drawingml/2006/main">
          <a:off x="973942" y="1743047"/>
          <a:ext cx="7521158" cy="0"/>
        </a:xfrm>
        <a:prstGeom xmlns:a="http://schemas.openxmlformats.org/drawingml/2006/main" prst="line">
          <a:avLst/>
        </a:prstGeom>
        <a:ln xmlns:a="http://schemas.openxmlformats.org/drawingml/2006/main" w="25400">
          <a:solidFill>
            <a:schemeClr val="accent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0.56771</cdr:x>
      <cdr:y>0.08451</cdr:y>
    </cdr:from>
    <cdr:to>
      <cdr:x>0.56771</cdr:x>
      <cdr:y>0.66633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:a16="http://schemas.microsoft.com/office/drawing/2014/main" id="{21DDDA94-AD89-B14A-98FC-14C300D085A5}"/>
            </a:ext>
          </a:extLst>
        </cdr:cNvPr>
        <cdr:cNvCxnSpPr/>
      </cdr:nvCxnSpPr>
      <cdr:spPr>
        <a:xfrm xmlns:a="http://schemas.openxmlformats.org/drawingml/2006/main" flipV="1">
          <a:off x="4929090" y="334660"/>
          <a:ext cx="0" cy="2304000"/>
        </a:xfrm>
        <a:prstGeom xmlns:a="http://schemas.openxmlformats.org/drawingml/2006/main" prst="line">
          <a:avLst/>
        </a:prstGeom>
        <a:ln xmlns:a="http://schemas.openxmlformats.org/drawingml/2006/main" w="12700"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0.86204</cdr:x>
      <cdr:y>0.68533</cdr:y>
    </cdr:from>
    <cdr:to>
      <cdr:x>0.88728</cdr:x>
      <cdr:y>0.91224</cdr:y>
    </cdr:to>
    <cdr:sp macro="" textlink="">
      <cdr:nvSpPr>
        <cdr:cNvPr id="5" name="TextBox 2">
          <a:extLst xmlns:a="http://schemas.openxmlformats.org/drawingml/2006/main">
            <a:ext uri="{FF2B5EF4-FFF2-40B4-BE49-F238E27FC236}">
              <a16:creationId xmlns:a16="http://schemas.microsoft.com/office/drawing/2014/main" id="{3AD28AC0-834B-2443-A030-9622ED3D2174}"/>
            </a:ext>
          </a:extLst>
        </cdr:cNvPr>
        <cdr:cNvSpPr txBox="1"/>
      </cdr:nvSpPr>
      <cdr:spPr>
        <a:xfrm xmlns:a="http://schemas.openxmlformats.org/drawingml/2006/main" rot="16200000">
          <a:off x="7439940" y="2927950"/>
          <a:ext cx="864000" cy="22716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  <a:r>
            <a:rPr lang="en-US" sz="1400" b="1" baseline="0" dirty="0"/>
            <a:t> (1)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0.90602</cdr:x>
      <cdr:y>0.68533</cdr:y>
    </cdr:from>
    <cdr:to>
      <cdr:x>0.93127</cdr:x>
      <cdr:y>0.91224</cdr:y>
    </cdr:to>
    <cdr:sp macro="" textlink="">
      <cdr:nvSpPr>
        <cdr:cNvPr id="7" name="TextBox 2">
          <a:extLst xmlns:a="http://schemas.openxmlformats.org/drawingml/2006/main">
            <a:ext uri="{FF2B5EF4-FFF2-40B4-BE49-F238E27FC236}">
              <a16:creationId xmlns:a16="http://schemas.microsoft.com/office/drawing/2014/main" id="{3AD28AC0-834B-2443-A030-9622ED3D2174}"/>
            </a:ext>
          </a:extLst>
        </cdr:cNvPr>
        <cdr:cNvSpPr txBox="1"/>
      </cdr:nvSpPr>
      <cdr:spPr>
        <a:xfrm xmlns:a="http://schemas.openxmlformats.org/drawingml/2006/main" rot="16200000">
          <a:off x="7835828" y="2927905"/>
          <a:ext cx="864000" cy="22725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  <a:r>
            <a:rPr lang="en-US" sz="1400" b="1" baseline="0" dirty="0"/>
            <a:t> (2)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0.9438</cdr:x>
      <cdr:y>0.68781</cdr:y>
    </cdr:from>
    <cdr:to>
      <cdr:x>0.96904</cdr:x>
      <cdr:y>0.84854</cdr:y>
    </cdr:to>
    <cdr:sp macro="" textlink="">
      <cdr:nvSpPr>
        <cdr:cNvPr id="8" name="TextBox 2">
          <a:extLst xmlns:a="http://schemas.openxmlformats.org/drawingml/2006/main">
            <a:ext uri="{FF2B5EF4-FFF2-40B4-BE49-F238E27FC236}">
              <a16:creationId xmlns:a16="http://schemas.microsoft.com/office/drawing/2014/main" id="{66EF9669-9113-964B-BCF7-0DA2D3A24578}"/>
            </a:ext>
          </a:extLst>
        </cdr:cNvPr>
        <cdr:cNvSpPr txBox="1"/>
      </cdr:nvSpPr>
      <cdr:spPr>
        <a:xfrm xmlns:a="http://schemas.openxmlformats.org/drawingml/2006/main" rot="16200000">
          <a:off x="8301786" y="2811393"/>
          <a:ext cx="612000" cy="22716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</a:p>
      </cdr:txBody>
    </cdr:sp>
  </cdr:relSizeAnchor>
  <cdr:relSizeAnchor xmlns:cdr="http://schemas.openxmlformats.org/drawingml/2006/chartDrawing">
    <cdr:from>
      <cdr:x>0.58173</cdr:x>
      <cdr:y>0.93382</cdr:y>
    </cdr:from>
    <cdr:to>
      <cdr:x>0.84173</cdr:x>
      <cdr:y>1</cdr:y>
    </cdr:to>
    <cdr:sp macro="" textlink="">
      <cdr:nvSpPr>
        <cdr:cNvPr id="9" name="TextBox 2">
          <a:extLst xmlns:a="http://schemas.openxmlformats.org/drawingml/2006/main">
            <a:ext uri="{FF2B5EF4-FFF2-40B4-BE49-F238E27FC236}">
              <a16:creationId xmlns:a16="http://schemas.microsoft.com/office/drawing/2014/main" id="{C47AB065-0C08-A848-9EBA-68210C03137B}"/>
            </a:ext>
          </a:extLst>
        </cdr:cNvPr>
        <cdr:cNvSpPr txBox="1"/>
      </cdr:nvSpPr>
      <cdr:spPr>
        <a:xfrm xmlns:a="http://schemas.openxmlformats.org/drawingml/2006/main">
          <a:off x="5235593" y="3555692"/>
          <a:ext cx="2340000" cy="252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Less PIM-suitable workloads (2)</a:t>
          </a:r>
        </a:p>
      </cdr:txBody>
    </cdr:sp>
  </cdr:relSizeAnchor>
  <cdr:relSizeAnchor xmlns:cdr="http://schemas.openxmlformats.org/drawingml/2006/chartDrawing">
    <cdr:from>
      <cdr:x>0.20271</cdr:x>
      <cdr:y>0.93503</cdr:y>
    </cdr:from>
    <cdr:to>
      <cdr:x>0.4838</cdr:x>
      <cdr:y>0.99162</cdr:y>
    </cdr:to>
    <cdr:sp macro="" textlink="">
      <cdr:nvSpPr>
        <cdr:cNvPr id="10" name="TextBox 2">
          <a:extLst xmlns:a="http://schemas.openxmlformats.org/drawingml/2006/main">
            <a:ext uri="{FF2B5EF4-FFF2-40B4-BE49-F238E27FC236}">
              <a16:creationId xmlns:a16="http://schemas.microsoft.com/office/drawing/2014/main" id="{1C97A88C-587F-3541-BD96-4810546FEF70}"/>
            </a:ext>
          </a:extLst>
        </cdr:cNvPr>
        <cdr:cNvSpPr txBox="1"/>
      </cdr:nvSpPr>
      <cdr:spPr>
        <a:xfrm xmlns:a="http://schemas.openxmlformats.org/drawingml/2006/main">
          <a:off x="1824414" y="3560322"/>
          <a:ext cx="2529812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More PIM-suitable workloads (1)</a:t>
          </a:r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0.85478</cdr:x>
      <cdr:y>0.08451</cdr:y>
    </cdr:from>
    <cdr:to>
      <cdr:x>0.85478</cdr:x>
      <cdr:y>0.66633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0FC8E01E-6E73-0A42-BB5A-155E0A0B0E5E}"/>
            </a:ext>
          </a:extLst>
        </cdr:cNvPr>
        <cdr:cNvCxnSpPr/>
      </cdr:nvCxnSpPr>
      <cdr:spPr>
        <a:xfrm xmlns:a="http://schemas.openxmlformats.org/drawingml/2006/main" flipV="1">
          <a:off x="7421460" y="334660"/>
          <a:ext cx="0" cy="2304000"/>
        </a:xfrm>
        <a:prstGeom xmlns:a="http://schemas.openxmlformats.org/drawingml/2006/main" prst="line">
          <a:avLst/>
        </a:prstGeom>
        <a:ln xmlns:a="http://schemas.openxmlformats.org/drawingml/2006/main" w="12700"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0.11218</cdr:x>
      <cdr:y>0.44016</cdr:y>
    </cdr:from>
    <cdr:to>
      <cdr:x>0.97844</cdr:x>
      <cdr:y>0.44016</cdr:y>
    </cdr:to>
    <cdr:cxnSp macro="">
      <cdr:nvCxnSpPr>
        <cdr:cNvPr id="6" name="Straight Connector 5">
          <a:extLst xmlns:a="http://schemas.openxmlformats.org/drawingml/2006/main">
            <a:ext uri="{FF2B5EF4-FFF2-40B4-BE49-F238E27FC236}">
              <a16:creationId xmlns:a16="http://schemas.microsoft.com/office/drawing/2014/main" id="{98DB0197-3862-8946-9922-BE04C1B1B1F6}"/>
            </a:ext>
          </a:extLst>
        </cdr:cNvPr>
        <cdr:cNvCxnSpPr/>
      </cdr:nvCxnSpPr>
      <cdr:spPr>
        <a:xfrm xmlns:a="http://schemas.openxmlformats.org/drawingml/2006/main">
          <a:off x="973942" y="1743047"/>
          <a:ext cx="7521158" cy="0"/>
        </a:xfrm>
        <a:prstGeom xmlns:a="http://schemas.openxmlformats.org/drawingml/2006/main" prst="line">
          <a:avLst/>
        </a:prstGeom>
        <a:ln xmlns:a="http://schemas.openxmlformats.org/drawingml/2006/main" w="25400">
          <a:solidFill>
            <a:schemeClr val="accent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0.56771</cdr:x>
      <cdr:y>0.08451</cdr:y>
    </cdr:from>
    <cdr:to>
      <cdr:x>0.56771</cdr:x>
      <cdr:y>0.66633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:a16="http://schemas.microsoft.com/office/drawing/2014/main" id="{21DDDA94-AD89-B14A-98FC-14C300D085A5}"/>
            </a:ext>
          </a:extLst>
        </cdr:cNvPr>
        <cdr:cNvCxnSpPr/>
      </cdr:nvCxnSpPr>
      <cdr:spPr>
        <a:xfrm xmlns:a="http://schemas.openxmlformats.org/drawingml/2006/main" flipV="1">
          <a:off x="4929090" y="334660"/>
          <a:ext cx="0" cy="2304000"/>
        </a:xfrm>
        <a:prstGeom xmlns:a="http://schemas.openxmlformats.org/drawingml/2006/main" prst="line">
          <a:avLst/>
        </a:prstGeom>
        <a:ln xmlns:a="http://schemas.openxmlformats.org/drawingml/2006/main" w="12700"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0.86204</cdr:x>
      <cdr:y>0.68533</cdr:y>
    </cdr:from>
    <cdr:to>
      <cdr:x>0.88728</cdr:x>
      <cdr:y>0.91224</cdr:y>
    </cdr:to>
    <cdr:sp macro="" textlink="">
      <cdr:nvSpPr>
        <cdr:cNvPr id="5" name="TextBox 2">
          <a:extLst xmlns:a="http://schemas.openxmlformats.org/drawingml/2006/main">
            <a:ext uri="{FF2B5EF4-FFF2-40B4-BE49-F238E27FC236}">
              <a16:creationId xmlns:a16="http://schemas.microsoft.com/office/drawing/2014/main" id="{3AD28AC0-834B-2443-A030-9622ED3D2174}"/>
            </a:ext>
          </a:extLst>
        </cdr:cNvPr>
        <cdr:cNvSpPr txBox="1"/>
      </cdr:nvSpPr>
      <cdr:spPr>
        <a:xfrm xmlns:a="http://schemas.openxmlformats.org/drawingml/2006/main" rot="16200000">
          <a:off x="7439940" y="2927950"/>
          <a:ext cx="864000" cy="22716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  <a:r>
            <a:rPr lang="en-US" sz="1400" b="1" baseline="0" dirty="0"/>
            <a:t> (1)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0.90602</cdr:x>
      <cdr:y>0.68533</cdr:y>
    </cdr:from>
    <cdr:to>
      <cdr:x>0.93127</cdr:x>
      <cdr:y>0.91224</cdr:y>
    </cdr:to>
    <cdr:sp macro="" textlink="">
      <cdr:nvSpPr>
        <cdr:cNvPr id="7" name="TextBox 2">
          <a:extLst xmlns:a="http://schemas.openxmlformats.org/drawingml/2006/main">
            <a:ext uri="{FF2B5EF4-FFF2-40B4-BE49-F238E27FC236}">
              <a16:creationId xmlns:a16="http://schemas.microsoft.com/office/drawing/2014/main" id="{3AD28AC0-834B-2443-A030-9622ED3D2174}"/>
            </a:ext>
          </a:extLst>
        </cdr:cNvPr>
        <cdr:cNvSpPr txBox="1"/>
      </cdr:nvSpPr>
      <cdr:spPr>
        <a:xfrm xmlns:a="http://schemas.openxmlformats.org/drawingml/2006/main" rot="16200000">
          <a:off x="7835828" y="2927905"/>
          <a:ext cx="864000" cy="22725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  <a:r>
            <a:rPr lang="en-US" sz="1400" b="1" baseline="0" dirty="0"/>
            <a:t> (2)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0.9438</cdr:x>
      <cdr:y>0.68781</cdr:y>
    </cdr:from>
    <cdr:to>
      <cdr:x>0.96904</cdr:x>
      <cdr:y>0.84854</cdr:y>
    </cdr:to>
    <cdr:sp macro="" textlink="">
      <cdr:nvSpPr>
        <cdr:cNvPr id="8" name="TextBox 2">
          <a:extLst xmlns:a="http://schemas.openxmlformats.org/drawingml/2006/main">
            <a:ext uri="{FF2B5EF4-FFF2-40B4-BE49-F238E27FC236}">
              <a16:creationId xmlns:a16="http://schemas.microsoft.com/office/drawing/2014/main" id="{66EF9669-9113-964B-BCF7-0DA2D3A24578}"/>
            </a:ext>
          </a:extLst>
        </cdr:cNvPr>
        <cdr:cNvSpPr txBox="1"/>
      </cdr:nvSpPr>
      <cdr:spPr>
        <a:xfrm xmlns:a="http://schemas.openxmlformats.org/drawingml/2006/main" rot="16200000">
          <a:off x="8301786" y="2811393"/>
          <a:ext cx="612000" cy="22716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</a:p>
      </cdr:txBody>
    </cdr:sp>
  </cdr:relSizeAnchor>
  <cdr:relSizeAnchor xmlns:cdr="http://schemas.openxmlformats.org/drawingml/2006/chartDrawing">
    <cdr:from>
      <cdr:x>0.58173</cdr:x>
      <cdr:y>0.93382</cdr:y>
    </cdr:from>
    <cdr:to>
      <cdr:x>0.84173</cdr:x>
      <cdr:y>1</cdr:y>
    </cdr:to>
    <cdr:sp macro="" textlink="">
      <cdr:nvSpPr>
        <cdr:cNvPr id="9" name="TextBox 2">
          <a:extLst xmlns:a="http://schemas.openxmlformats.org/drawingml/2006/main">
            <a:ext uri="{FF2B5EF4-FFF2-40B4-BE49-F238E27FC236}">
              <a16:creationId xmlns:a16="http://schemas.microsoft.com/office/drawing/2014/main" id="{C47AB065-0C08-A848-9EBA-68210C03137B}"/>
            </a:ext>
          </a:extLst>
        </cdr:cNvPr>
        <cdr:cNvSpPr txBox="1"/>
      </cdr:nvSpPr>
      <cdr:spPr>
        <a:xfrm xmlns:a="http://schemas.openxmlformats.org/drawingml/2006/main">
          <a:off x="5235593" y="3555692"/>
          <a:ext cx="2340000" cy="252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Less PIM-suitable workloads (2)</a:t>
          </a:r>
        </a:p>
      </cdr:txBody>
    </cdr:sp>
  </cdr:relSizeAnchor>
  <cdr:relSizeAnchor xmlns:cdr="http://schemas.openxmlformats.org/drawingml/2006/chartDrawing">
    <cdr:from>
      <cdr:x>0.20271</cdr:x>
      <cdr:y>0.93503</cdr:y>
    </cdr:from>
    <cdr:to>
      <cdr:x>0.4838</cdr:x>
      <cdr:y>0.99162</cdr:y>
    </cdr:to>
    <cdr:sp macro="" textlink="">
      <cdr:nvSpPr>
        <cdr:cNvPr id="10" name="TextBox 2">
          <a:extLst xmlns:a="http://schemas.openxmlformats.org/drawingml/2006/main">
            <a:ext uri="{FF2B5EF4-FFF2-40B4-BE49-F238E27FC236}">
              <a16:creationId xmlns:a16="http://schemas.microsoft.com/office/drawing/2014/main" id="{1C97A88C-587F-3541-BD96-4810546FEF70}"/>
            </a:ext>
          </a:extLst>
        </cdr:cNvPr>
        <cdr:cNvSpPr txBox="1"/>
      </cdr:nvSpPr>
      <cdr:spPr>
        <a:xfrm xmlns:a="http://schemas.openxmlformats.org/drawingml/2006/main">
          <a:off x="1824414" y="3560322"/>
          <a:ext cx="2529812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More PIM-suitable workloads (1)</a:t>
          </a:r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0.14141</cdr:x>
      <cdr:y>0.03248</cdr:y>
    </cdr:from>
    <cdr:to>
      <cdr:x>0.42698</cdr:x>
      <cdr:y>0.14518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DF0EF052-1488-F14F-93AC-9A50A084E40B}"/>
            </a:ext>
          </a:extLst>
        </cdr:cNvPr>
        <cdr:cNvSpPr txBox="1"/>
      </cdr:nvSpPr>
      <cdr:spPr>
        <a:xfrm xmlns:a="http://schemas.openxmlformats.org/drawingml/2006/main">
          <a:off x="661793" y="90793"/>
          <a:ext cx="1336465" cy="3149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b="1"/>
            <a:t>(a)</a:t>
          </a:r>
          <a:r>
            <a:rPr lang="en-US" sz="1000" b="1" baseline="0"/>
            <a:t> </a:t>
          </a:r>
          <a:r>
            <a:rPr lang="en-US" sz="1000" b="1"/>
            <a:t>INT32, ADD</a:t>
          </a:r>
          <a:r>
            <a:rPr lang="en-US" sz="1000" b="0"/>
            <a:t> (1 DPU)</a:t>
          </a:r>
        </a:p>
      </cdr:txBody>
    </cdr:sp>
  </cdr:relSizeAnchor>
  <cdr:relSizeAnchor xmlns:cdr="http://schemas.openxmlformats.org/drawingml/2006/chartDrawing">
    <cdr:from>
      <cdr:x>0.03118</cdr:x>
      <cdr:y>0.82039</cdr:y>
    </cdr:from>
    <cdr:to>
      <cdr:x>0.16175</cdr:x>
      <cdr:y>0.88401</cdr:y>
    </cdr:to>
    <cdr:sp macro="" textlink="">
      <cdr:nvSpPr>
        <cdr:cNvPr id="3" name="Rectangle 2">
          <a:extLst xmlns:a="http://schemas.openxmlformats.org/drawingml/2006/main">
            <a:ext uri="{FF2B5EF4-FFF2-40B4-BE49-F238E27FC236}">
              <a16:creationId xmlns:a16="http://schemas.microsoft.com/office/drawing/2014/main" id="{E119D161-B698-C34F-A096-FAD6AC5487BA}"/>
            </a:ext>
          </a:extLst>
        </cdr:cNvPr>
        <cdr:cNvSpPr/>
      </cdr:nvSpPr>
      <cdr:spPr>
        <a:xfrm xmlns:a="http://schemas.openxmlformats.org/drawingml/2006/main" rot="18950358" flipV="1">
          <a:off x="145901" y="2292982"/>
          <a:ext cx="611068" cy="177803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en-US" sz="1100"/>
        </a:p>
      </cdr:txBody>
    </cdr:sp>
  </cdr:relSizeAnchor>
  <cdr:relSizeAnchor xmlns:cdr="http://schemas.openxmlformats.org/drawingml/2006/chartDrawing">
    <cdr:from>
      <cdr:x>0.77363</cdr:x>
      <cdr:y>0.81068</cdr:y>
    </cdr:from>
    <cdr:to>
      <cdr:x>0.86405</cdr:x>
      <cdr:y>0.91162</cdr:y>
    </cdr:to>
    <cdr:sp macro="" textlink="">
      <cdr:nvSpPr>
        <cdr:cNvPr id="4" name="Rectangle 3">
          <a:extLst xmlns:a="http://schemas.openxmlformats.org/drawingml/2006/main">
            <a:ext uri="{FF2B5EF4-FFF2-40B4-BE49-F238E27FC236}">
              <a16:creationId xmlns:a16="http://schemas.microsoft.com/office/drawing/2014/main" id="{6F144DA0-F221-484F-BAE9-E0442D4EF9F4}"/>
            </a:ext>
          </a:extLst>
        </cdr:cNvPr>
        <cdr:cNvSpPr/>
      </cdr:nvSpPr>
      <cdr:spPr>
        <a:xfrm xmlns:a="http://schemas.openxmlformats.org/drawingml/2006/main" rot="18950358">
          <a:off x="3620572" y="2265822"/>
          <a:ext cx="423190" cy="28212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0" tIns="0" rIns="0" bIns="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000">
              <a:solidFill>
                <a:schemeClr val="tx1"/>
              </a:solidFill>
            </a:rPr>
            <a:t>2</a:t>
          </a:r>
        </a:p>
      </cdr:txBody>
    </cdr:sp>
  </cdr:relSizeAnchor>
  <cdr:relSizeAnchor xmlns:cdr="http://schemas.openxmlformats.org/drawingml/2006/chartDrawing">
    <cdr:from>
      <cdr:x>0.7382</cdr:x>
      <cdr:y>0.79928</cdr:y>
    </cdr:from>
    <cdr:to>
      <cdr:x>0.80682</cdr:x>
      <cdr:y>0.89976</cdr:y>
    </cdr:to>
    <cdr:sp macro="" textlink="">
      <cdr:nvSpPr>
        <cdr:cNvPr id="5" name="Rectangle 4">
          <a:extLst xmlns:a="http://schemas.openxmlformats.org/drawingml/2006/main">
            <a:ext uri="{FF2B5EF4-FFF2-40B4-BE49-F238E27FC236}">
              <a16:creationId xmlns:a16="http://schemas.microsoft.com/office/drawing/2014/main" id="{90539433-DDEC-FA4F-A51B-B0E6DAA77E86}"/>
            </a:ext>
          </a:extLst>
        </cdr:cNvPr>
        <cdr:cNvSpPr/>
      </cdr:nvSpPr>
      <cdr:spPr>
        <a:xfrm xmlns:a="http://schemas.openxmlformats.org/drawingml/2006/main" rot="18950358">
          <a:off x="3454760" y="2233983"/>
          <a:ext cx="321176" cy="2808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0" tIns="0" rIns="0" bIns="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000">
              <a:solidFill>
                <a:schemeClr val="tx1"/>
              </a:solidFill>
            </a:rPr>
            <a:t>1</a:t>
          </a:r>
        </a:p>
      </cdr:txBody>
    </cdr:sp>
  </cdr:relSizeAnchor>
  <cdr:relSizeAnchor xmlns:cdr="http://schemas.openxmlformats.org/drawingml/2006/chartDrawing">
    <cdr:from>
      <cdr:x>0.85818</cdr:x>
      <cdr:y>0.81973</cdr:y>
    </cdr:from>
    <cdr:to>
      <cdr:x>0.9687</cdr:x>
      <cdr:y>0.92067</cdr:y>
    </cdr:to>
    <cdr:sp macro="" textlink="">
      <cdr:nvSpPr>
        <cdr:cNvPr id="6" name="Rectangle 5">
          <a:extLst xmlns:a="http://schemas.openxmlformats.org/drawingml/2006/main">
            <a:ext uri="{FF2B5EF4-FFF2-40B4-BE49-F238E27FC236}">
              <a16:creationId xmlns:a16="http://schemas.microsoft.com/office/drawing/2014/main" id="{AFC48ECF-5AC6-D24C-BB45-70F0790CED2B}"/>
            </a:ext>
          </a:extLst>
        </cdr:cNvPr>
        <cdr:cNvSpPr/>
      </cdr:nvSpPr>
      <cdr:spPr>
        <a:xfrm xmlns:a="http://schemas.openxmlformats.org/drawingml/2006/main" rot="18950358">
          <a:off x="4016261" y="2291120"/>
          <a:ext cx="517233" cy="282128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0" tIns="0" rIns="0" bIns="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000">
              <a:solidFill>
                <a:schemeClr val="tx1"/>
              </a:solidFill>
            </a:rPr>
            <a:t>8</a:t>
          </a:r>
        </a:p>
      </cdr:txBody>
    </cdr:sp>
  </cdr:relSizeAnchor>
  <cdr:relSizeAnchor xmlns:cdr="http://schemas.openxmlformats.org/drawingml/2006/chartDrawing">
    <cdr:from>
      <cdr:x>0.83298</cdr:x>
      <cdr:y>0.80474</cdr:y>
    </cdr:from>
    <cdr:to>
      <cdr:x>0.91336</cdr:x>
      <cdr:y>0.90568</cdr:y>
    </cdr:to>
    <cdr:sp macro="" textlink="">
      <cdr:nvSpPr>
        <cdr:cNvPr id="7" name="Rectangle 6">
          <a:extLst xmlns:a="http://schemas.openxmlformats.org/drawingml/2006/main">
            <a:ext uri="{FF2B5EF4-FFF2-40B4-BE49-F238E27FC236}">
              <a16:creationId xmlns:a16="http://schemas.microsoft.com/office/drawing/2014/main" id="{73F0D319-4AF1-664C-8CC7-33ABFD5DB396}"/>
            </a:ext>
          </a:extLst>
        </cdr:cNvPr>
        <cdr:cNvSpPr/>
      </cdr:nvSpPr>
      <cdr:spPr>
        <a:xfrm xmlns:a="http://schemas.openxmlformats.org/drawingml/2006/main" rot="18950358">
          <a:off x="3898357" y="2249224"/>
          <a:ext cx="376169" cy="28212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0" tIns="0" rIns="0" bIns="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000">
              <a:solidFill>
                <a:schemeClr val="tx1"/>
              </a:solidFill>
            </a:rPr>
            <a:t>4</a:t>
          </a:r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0.85682</cdr:x>
      <cdr:y>0.06781</cdr:y>
    </cdr:from>
    <cdr:to>
      <cdr:x>0.85682</cdr:x>
      <cdr:y>0.65872</cdr:y>
    </cdr:to>
    <cdr:cxnSp macro="">
      <cdr:nvCxnSpPr>
        <cdr:cNvPr id="2" name="Straight Connector 1">
          <a:extLst xmlns:a="http://schemas.openxmlformats.org/drawingml/2006/main">
            <a:ext uri="{FF2B5EF4-FFF2-40B4-BE49-F238E27FC236}">
              <a16:creationId xmlns:a16="http://schemas.microsoft.com/office/drawing/2014/main" id="{00F891FD-3D50-6D40-9596-4076114A2B91}"/>
            </a:ext>
          </a:extLst>
        </cdr:cNvPr>
        <cdr:cNvCxnSpPr/>
      </cdr:nvCxnSpPr>
      <cdr:spPr>
        <a:xfrm xmlns:a="http://schemas.openxmlformats.org/drawingml/2006/main" flipV="1">
          <a:off x="7439172" y="268543"/>
          <a:ext cx="0" cy="2340000"/>
        </a:xfrm>
        <a:prstGeom xmlns:a="http://schemas.openxmlformats.org/drawingml/2006/main" prst="line">
          <a:avLst/>
        </a:prstGeom>
        <a:ln xmlns:a="http://schemas.openxmlformats.org/drawingml/2006/main" w="12700"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0.12309</cdr:x>
      <cdr:y>0.37843</cdr:y>
    </cdr:from>
    <cdr:to>
      <cdr:x>0.97907</cdr:x>
      <cdr:y>0.37843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:a16="http://schemas.microsoft.com/office/drawing/2014/main" id="{98DB0197-3862-8946-9922-BE04C1B1B1F6}"/>
            </a:ext>
          </a:extLst>
        </cdr:cNvPr>
        <cdr:cNvCxnSpPr/>
      </cdr:nvCxnSpPr>
      <cdr:spPr>
        <a:xfrm xmlns:a="http://schemas.openxmlformats.org/drawingml/2006/main">
          <a:off x="1068751" y="1498596"/>
          <a:ext cx="7431903" cy="0"/>
        </a:xfrm>
        <a:prstGeom xmlns:a="http://schemas.openxmlformats.org/drawingml/2006/main" prst="line">
          <a:avLst/>
        </a:prstGeom>
        <a:ln xmlns:a="http://schemas.openxmlformats.org/drawingml/2006/main" w="25400">
          <a:solidFill>
            <a:schemeClr val="accent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0.57408</cdr:x>
      <cdr:y>0.06834</cdr:y>
    </cdr:from>
    <cdr:to>
      <cdr:x>0.57408</cdr:x>
      <cdr:y>0.65925</cdr:y>
    </cdr:to>
    <cdr:cxnSp macro="">
      <cdr:nvCxnSpPr>
        <cdr:cNvPr id="7" name="Straight Connector 6">
          <a:extLst xmlns:a="http://schemas.openxmlformats.org/drawingml/2006/main">
            <a:ext uri="{FF2B5EF4-FFF2-40B4-BE49-F238E27FC236}">
              <a16:creationId xmlns:a16="http://schemas.microsoft.com/office/drawing/2014/main" id="{A4C5590F-F1DC-E649-BD5E-160ACE05BF26}"/>
            </a:ext>
          </a:extLst>
        </cdr:cNvPr>
        <cdr:cNvCxnSpPr/>
      </cdr:nvCxnSpPr>
      <cdr:spPr>
        <a:xfrm xmlns:a="http://schemas.openxmlformats.org/drawingml/2006/main" flipV="1">
          <a:off x="4984350" y="270642"/>
          <a:ext cx="0" cy="2340000"/>
        </a:xfrm>
        <a:prstGeom xmlns:a="http://schemas.openxmlformats.org/drawingml/2006/main" prst="line">
          <a:avLst/>
        </a:prstGeom>
        <a:ln xmlns:a="http://schemas.openxmlformats.org/drawingml/2006/main" w="12700"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0.86628</cdr:x>
      <cdr:y>0.68505</cdr:y>
    </cdr:from>
    <cdr:to>
      <cdr:x>0.89022</cdr:x>
      <cdr:y>0.90751</cdr:y>
    </cdr:to>
    <cdr:sp macro="" textlink="">
      <cdr:nvSpPr>
        <cdr:cNvPr id="5" name="TextBox 2">
          <a:extLst xmlns:a="http://schemas.openxmlformats.org/drawingml/2006/main">
            <a:ext uri="{FF2B5EF4-FFF2-40B4-BE49-F238E27FC236}">
              <a16:creationId xmlns:a16="http://schemas.microsoft.com/office/drawing/2014/main" id="{EB943F8D-E402-6A4C-A99D-66736CC995CA}"/>
            </a:ext>
          </a:extLst>
        </cdr:cNvPr>
        <cdr:cNvSpPr txBox="1"/>
      </cdr:nvSpPr>
      <cdr:spPr>
        <a:xfrm xmlns:a="http://schemas.openxmlformats.org/drawingml/2006/main" rot="16200000">
          <a:off x="7480727" y="2924259"/>
          <a:ext cx="847045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  <a:r>
            <a:rPr lang="en-US" sz="1400" b="1" baseline="0" dirty="0"/>
            <a:t> (1)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0.90658</cdr:x>
      <cdr:y>0.67933</cdr:y>
    </cdr:from>
    <cdr:to>
      <cdr:x>0.93051</cdr:x>
      <cdr:y>0.90508</cdr:y>
    </cdr:to>
    <cdr:sp macro="" textlink="">
      <cdr:nvSpPr>
        <cdr:cNvPr id="6" name="TextBox 2">
          <a:extLst xmlns:a="http://schemas.openxmlformats.org/drawingml/2006/main">
            <a:ext uri="{FF2B5EF4-FFF2-40B4-BE49-F238E27FC236}">
              <a16:creationId xmlns:a16="http://schemas.microsoft.com/office/drawing/2014/main" id="{930F339E-2FB7-0343-9F8C-B5FCF882A426}"/>
            </a:ext>
          </a:extLst>
        </cdr:cNvPr>
        <cdr:cNvSpPr txBox="1"/>
      </cdr:nvSpPr>
      <cdr:spPr>
        <a:xfrm xmlns:a="http://schemas.openxmlformats.org/drawingml/2006/main" rot="16200000">
          <a:off x="7837108" y="2908747"/>
          <a:ext cx="859594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  <a:r>
            <a:rPr lang="en-US" sz="1400" b="1" baseline="0" dirty="0"/>
            <a:t> (2)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0.94666</cdr:x>
      <cdr:y>0.68284</cdr:y>
    </cdr:from>
    <cdr:to>
      <cdr:x>0.9706</cdr:x>
      <cdr:y>0.84686</cdr:y>
    </cdr:to>
    <cdr:sp macro="" textlink="">
      <cdr:nvSpPr>
        <cdr:cNvPr id="8" name="TextBox 2">
          <a:extLst xmlns:a="http://schemas.openxmlformats.org/drawingml/2006/main">
            <a:ext uri="{FF2B5EF4-FFF2-40B4-BE49-F238E27FC236}">
              <a16:creationId xmlns:a16="http://schemas.microsoft.com/office/drawing/2014/main" id="{930F339E-2FB7-0343-9F8C-B5FCF882A426}"/>
            </a:ext>
          </a:extLst>
        </cdr:cNvPr>
        <cdr:cNvSpPr txBox="1"/>
      </cdr:nvSpPr>
      <cdr:spPr>
        <a:xfrm xmlns:a="http://schemas.openxmlformats.org/drawingml/2006/main" rot="16200000">
          <a:off x="8315417" y="2804597"/>
          <a:ext cx="624552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</a:p>
      </cdr:txBody>
    </cdr:sp>
  </cdr:relSizeAnchor>
  <cdr:relSizeAnchor xmlns:cdr="http://schemas.openxmlformats.org/drawingml/2006/chartDrawing">
    <cdr:from>
      <cdr:x>0.21822</cdr:x>
      <cdr:y>0.93382</cdr:y>
    </cdr:from>
    <cdr:to>
      <cdr:x>0.48622</cdr:x>
      <cdr:y>1</cdr:y>
    </cdr:to>
    <cdr:sp macro="" textlink="">
      <cdr:nvSpPr>
        <cdr:cNvPr id="9" name="TextBox 2">
          <a:extLst xmlns:a="http://schemas.openxmlformats.org/drawingml/2006/main">
            <a:ext uri="{FF2B5EF4-FFF2-40B4-BE49-F238E27FC236}">
              <a16:creationId xmlns:a16="http://schemas.microsoft.com/office/drawing/2014/main" id="{FEB5A6DD-9CB5-3547-8E28-885598E7524D}"/>
            </a:ext>
          </a:extLst>
        </cdr:cNvPr>
        <cdr:cNvSpPr txBox="1"/>
      </cdr:nvSpPr>
      <cdr:spPr>
        <a:xfrm xmlns:a="http://schemas.openxmlformats.org/drawingml/2006/main">
          <a:off x="1963996" y="3555690"/>
          <a:ext cx="2412000" cy="252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More PIM-suitable workloads (1)</a:t>
          </a:r>
        </a:p>
      </cdr:txBody>
    </cdr:sp>
  </cdr:relSizeAnchor>
  <cdr:relSizeAnchor xmlns:cdr="http://schemas.openxmlformats.org/drawingml/2006/chartDrawing">
    <cdr:from>
      <cdr:x>0.58832</cdr:x>
      <cdr:y>0.93382</cdr:y>
    </cdr:from>
    <cdr:to>
      <cdr:x>0.84832</cdr:x>
      <cdr:y>1</cdr:y>
    </cdr:to>
    <cdr:sp macro="" textlink="">
      <cdr:nvSpPr>
        <cdr:cNvPr id="10" name="TextBox 2">
          <a:extLst xmlns:a="http://schemas.openxmlformats.org/drawingml/2006/main">
            <a:ext uri="{FF2B5EF4-FFF2-40B4-BE49-F238E27FC236}">
              <a16:creationId xmlns:a16="http://schemas.microsoft.com/office/drawing/2014/main" id="{056654C3-77F1-084E-B3E8-E9FA3F33CD62}"/>
            </a:ext>
          </a:extLst>
        </cdr:cNvPr>
        <cdr:cNvSpPr txBox="1"/>
      </cdr:nvSpPr>
      <cdr:spPr>
        <a:xfrm xmlns:a="http://schemas.openxmlformats.org/drawingml/2006/main">
          <a:off x="5294896" y="3555690"/>
          <a:ext cx="2340000" cy="252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Less PIM-suitable workloads (2)</a:t>
          </a:r>
        </a:p>
      </cdr:txBody>
    </cdr:sp>
  </cdr:relSizeAnchor>
</c:userShapes>
</file>

<file path=ppt/drawings/drawing17.xml><?xml version="1.0" encoding="utf-8"?>
<c:userShapes xmlns:c="http://schemas.openxmlformats.org/drawingml/2006/chart">
  <cdr:relSizeAnchor xmlns:cdr="http://schemas.openxmlformats.org/drawingml/2006/chartDrawing">
    <cdr:from>
      <cdr:x>0.85682</cdr:x>
      <cdr:y>0.06781</cdr:y>
    </cdr:from>
    <cdr:to>
      <cdr:x>0.85682</cdr:x>
      <cdr:y>0.65872</cdr:y>
    </cdr:to>
    <cdr:cxnSp macro="">
      <cdr:nvCxnSpPr>
        <cdr:cNvPr id="2" name="Straight Connector 1">
          <a:extLst xmlns:a="http://schemas.openxmlformats.org/drawingml/2006/main">
            <a:ext uri="{FF2B5EF4-FFF2-40B4-BE49-F238E27FC236}">
              <a16:creationId xmlns:a16="http://schemas.microsoft.com/office/drawing/2014/main" id="{00F891FD-3D50-6D40-9596-4076114A2B91}"/>
            </a:ext>
          </a:extLst>
        </cdr:cNvPr>
        <cdr:cNvCxnSpPr/>
      </cdr:nvCxnSpPr>
      <cdr:spPr>
        <a:xfrm xmlns:a="http://schemas.openxmlformats.org/drawingml/2006/main" flipV="1">
          <a:off x="7439172" y="268543"/>
          <a:ext cx="0" cy="2340000"/>
        </a:xfrm>
        <a:prstGeom xmlns:a="http://schemas.openxmlformats.org/drawingml/2006/main" prst="line">
          <a:avLst/>
        </a:prstGeom>
        <a:ln xmlns:a="http://schemas.openxmlformats.org/drawingml/2006/main" w="12700"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0.12309</cdr:x>
      <cdr:y>0.37843</cdr:y>
    </cdr:from>
    <cdr:to>
      <cdr:x>0.97907</cdr:x>
      <cdr:y>0.37843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:a16="http://schemas.microsoft.com/office/drawing/2014/main" id="{98DB0197-3862-8946-9922-BE04C1B1B1F6}"/>
            </a:ext>
          </a:extLst>
        </cdr:cNvPr>
        <cdr:cNvCxnSpPr/>
      </cdr:nvCxnSpPr>
      <cdr:spPr>
        <a:xfrm xmlns:a="http://schemas.openxmlformats.org/drawingml/2006/main">
          <a:off x="1068751" y="1498596"/>
          <a:ext cx="7431903" cy="0"/>
        </a:xfrm>
        <a:prstGeom xmlns:a="http://schemas.openxmlformats.org/drawingml/2006/main" prst="line">
          <a:avLst/>
        </a:prstGeom>
        <a:ln xmlns:a="http://schemas.openxmlformats.org/drawingml/2006/main" w="25400">
          <a:solidFill>
            <a:schemeClr val="accent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0.57408</cdr:x>
      <cdr:y>0.06834</cdr:y>
    </cdr:from>
    <cdr:to>
      <cdr:x>0.57408</cdr:x>
      <cdr:y>0.65925</cdr:y>
    </cdr:to>
    <cdr:cxnSp macro="">
      <cdr:nvCxnSpPr>
        <cdr:cNvPr id="7" name="Straight Connector 6">
          <a:extLst xmlns:a="http://schemas.openxmlformats.org/drawingml/2006/main">
            <a:ext uri="{FF2B5EF4-FFF2-40B4-BE49-F238E27FC236}">
              <a16:creationId xmlns:a16="http://schemas.microsoft.com/office/drawing/2014/main" id="{A4C5590F-F1DC-E649-BD5E-160ACE05BF26}"/>
            </a:ext>
          </a:extLst>
        </cdr:cNvPr>
        <cdr:cNvCxnSpPr/>
      </cdr:nvCxnSpPr>
      <cdr:spPr>
        <a:xfrm xmlns:a="http://schemas.openxmlformats.org/drawingml/2006/main" flipV="1">
          <a:off x="4984350" y="270642"/>
          <a:ext cx="0" cy="2340000"/>
        </a:xfrm>
        <a:prstGeom xmlns:a="http://schemas.openxmlformats.org/drawingml/2006/main" prst="line">
          <a:avLst/>
        </a:prstGeom>
        <a:ln xmlns:a="http://schemas.openxmlformats.org/drawingml/2006/main" w="12700"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0.86628</cdr:x>
      <cdr:y>0.68505</cdr:y>
    </cdr:from>
    <cdr:to>
      <cdr:x>0.89022</cdr:x>
      <cdr:y>0.90751</cdr:y>
    </cdr:to>
    <cdr:sp macro="" textlink="">
      <cdr:nvSpPr>
        <cdr:cNvPr id="5" name="TextBox 2">
          <a:extLst xmlns:a="http://schemas.openxmlformats.org/drawingml/2006/main">
            <a:ext uri="{FF2B5EF4-FFF2-40B4-BE49-F238E27FC236}">
              <a16:creationId xmlns:a16="http://schemas.microsoft.com/office/drawing/2014/main" id="{EB943F8D-E402-6A4C-A99D-66736CC995CA}"/>
            </a:ext>
          </a:extLst>
        </cdr:cNvPr>
        <cdr:cNvSpPr txBox="1"/>
      </cdr:nvSpPr>
      <cdr:spPr>
        <a:xfrm xmlns:a="http://schemas.openxmlformats.org/drawingml/2006/main" rot="16200000">
          <a:off x="7480727" y="2924259"/>
          <a:ext cx="847045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  <a:r>
            <a:rPr lang="en-US" sz="1400" b="1" baseline="0" dirty="0"/>
            <a:t> (1)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0.90658</cdr:x>
      <cdr:y>0.67933</cdr:y>
    </cdr:from>
    <cdr:to>
      <cdr:x>0.93051</cdr:x>
      <cdr:y>0.90508</cdr:y>
    </cdr:to>
    <cdr:sp macro="" textlink="">
      <cdr:nvSpPr>
        <cdr:cNvPr id="6" name="TextBox 2">
          <a:extLst xmlns:a="http://schemas.openxmlformats.org/drawingml/2006/main">
            <a:ext uri="{FF2B5EF4-FFF2-40B4-BE49-F238E27FC236}">
              <a16:creationId xmlns:a16="http://schemas.microsoft.com/office/drawing/2014/main" id="{930F339E-2FB7-0343-9F8C-B5FCF882A426}"/>
            </a:ext>
          </a:extLst>
        </cdr:cNvPr>
        <cdr:cNvSpPr txBox="1"/>
      </cdr:nvSpPr>
      <cdr:spPr>
        <a:xfrm xmlns:a="http://schemas.openxmlformats.org/drawingml/2006/main" rot="16200000">
          <a:off x="7837108" y="2908747"/>
          <a:ext cx="859594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  <a:r>
            <a:rPr lang="en-US" sz="1400" b="1" baseline="0" dirty="0"/>
            <a:t> (2)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0.94666</cdr:x>
      <cdr:y>0.68284</cdr:y>
    </cdr:from>
    <cdr:to>
      <cdr:x>0.9706</cdr:x>
      <cdr:y>0.84686</cdr:y>
    </cdr:to>
    <cdr:sp macro="" textlink="">
      <cdr:nvSpPr>
        <cdr:cNvPr id="8" name="TextBox 2">
          <a:extLst xmlns:a="http://schemas.openxmlformats.org/drawingml/2006/main">
            <a:ext uri="{FF2B5EF4-FFF2-40B4-BE49-F238E27FC236}">
              <a16:creationId xmlns:a16="http://schemas.microsoft.com/office/drawing/2014/main" id="{930F339E-2FB7-0343-9F8C-B5FCF882A426}"/>
            </a:ext>
          </a:extLst>
        </cdr:cNvPr>
        <cdr:cNvSpPr txBox="1"/>
      </cdr:nvSpPr>
      <cdr:spPr>
        <a:xfrm xmlns:a="http://schemas.openxmlformats.org/drawingml/2006/main" rot="16200000">
          <a:off x="8315417" y="2804597"/>
          <a:ext cx="624552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</a:p>
      </cdr:txBody>
    </cdr:sp>
  </cdr:relSizeAnchor>
  <cdr:relSizeAnchor xmlns:cdr="http://schemas.openxmlformats.org/drawingml/2006/chartDrawing">
    <cdr:from>
      <cdr:x>0.21822</cdr:x>
      <cdr:y>0.93382</cdr:y>
    </cdr:from>
    <cdr:to>
      <cdr:x>0.48622</cdr:x>
      <cdr:y>1</cdr:y>
    </cdr:to>
    <cdr:sp macro="" textlink="">
      <cdr:nvSpPr>
        <cdr:cNvPr id="9" name="TextBox 2">
          <a:extLst xmlns:a="http://schemas.openxmlformats.org/drawingml/2006/main">
            <a:ext uri="{FF2B5EF4-FFF2-40B4-BE49-F238E27FC236}">
              <a16:creationId xmlns:a16="http://schemas.microsoft.com/office/drawing/2014/main" id="{FEB5A6DD-9CB5-3547-8E28-885598E7524D}"/>
            </a:ext>
          </a:extLst>
        </cdr:cNvPr>
        <cdr:cNvSpPr txBox="1"/>
      </cdr:nvSpPr>
      <cdr:spPr>
        <a:xfrm xmlns:a="http://schemas.openxmlformats.org/drawingml/2006/main">
          <a:off x="1963996" y="3555690"/>
          <a:ext cx="2412000" cy="252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More PIM-suitable workloads (1)</a:t>
          </a:r>
        </a:p>
      </cdr:txBody>
    </cdr:sp>
  </cdr:relSizeAnchor>
  <cdr:relSizeAnchor xmlns:cdr="http://schemas.openxmlformats.org/drawingml/2006/chartDrawing">
    <cdr:from>
      <cdr:x>0.58832</cdr:x>
      <cdr:y>0.93382</cdr:y>
    </cdr:from>
    <cdr:to>
      <cdr:x>0.84832</cdr:x>
      <cdr:y>1</cdr:y>
    </cdr:to>
    <cdr:sp macro="" textlink="">
      <cdr:nvSpPr>
        <cdr:cNvPr id="10" name="TextBox 2">
          <a:extLst xmlns:a="http://schemas.openxmlformats.org/drawingml/2006/main">
            <a:ext uri="{FF2B5EF4-FFF2-40B4-BE49-F238E27FC236}">
              <a16:creationId xmlns:a16="http://schemas.microsoft.com/office/drawing/2014/main" id="{056654C3-77F1-084E-B3E8-E9FA3F33CD62}"/>
            </a:ext>
          </a:extLst>
        </cdr:cNvPr>
        <cdr:cNvSpPr txBox="1"/>
      </cdr:nvSpPr>
      <cdr:spPr>
        <a:xfrm xmlns:a="http://schemas.openxmlformats.org/drawingml/2006/main">
          <a:off x="5294896" y="3555690"/>
          <a:ext cx="2340000" cy="252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Less PIM-suitable workloads (2)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0.85682</cdr:x>
      <cdr:y>0.06781</cdr:y>
    </cdr:from>
    <cdr:to>
      <cdr:x>0.85682</cdr:x>
      <cdr:y>0.65872</cdr:y>
    </cdr:to>
    <cdr:cxnSp macro="">
      <cdr:nvCxnSpPr>
        <cdr:cNvPr id="2" name="Straight Connector 1">
          <a:extLst xmlns:a="http://schemas.openxmlformats.org/drawingml/2006/main">
            <a:ext uri="{FF2B5EF4-FFF2-40B4-BE49-F238E27FC236}">
              <a16:creationId xmlns:a16="http://schemas.microsoft.com/office/drawing/2014/main" id="{00F891FD-3D50-6D40-9596-4076114A2B91}"/>
            </a:ext>
          </a:extLst>
        </cdr:cNvPr>
        <cdr:cNvCxnSpPr/>
      </cdr:nvCxnSpPr>
      <cdr:spPr>
        <a:xfrm xmlns:a="http://schemas.openxmlformats.org/drawingml/2006/main" flipV="1">
          <a:off x="7439172" y="268543"/>
          <a:ext cx="0" cy="2340000"/>
        </a:xfrm>
        <a:prstGeom xmlns:a="http://schemas.openxmlformats.org/drawingml/2006/main" prst="line">
          <a:avLst/>
        </a:prstGeom>
        <a:ln xmlns:a="http://schemas.openxmlformats.org/drawingml/2006/main" w="12700"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0.12309</cdr:x>
      <cdr:y>0.37843</cdr:y>
    </cdr:from>
    <cdr:to>
      <cdr:x>0.97907</cdr:x>
      <cdr:y>0.37843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:a16="http://schemas.microsoft.com/office/drawing/2014/main" id="{98DB0197-3862-8946-9922-BE04C1B1B1F6}"/>
            </a:ext>
          </a:extLst>
        </cdr:cNvPr>
        <cdr:cNvCxnSpPr/>
      </cdr:nvCxnSpPr>
      <cdr:spPr>
        <a:xfrm xmlns:a="http://schemas.openxmlformats.org/drawingml/2006/main">
          <a:off x="1068751" y="1498596"/>
          <a:ext cx="7431903" cy="0"/>
        </a:xfrm>
        <a:prstGeom xmlns:a="http://schemas.openxmlformats.org/drawingml/2006/main" prst="line">
          <a:avLst/>
        </a:prstGeom>
        <a:ln xmlns:a="http://schemas.openxmlformats.org/drawingml/2006/main" w="25400">
          <a:solidFill>
            <a:schemeClr val="accent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0.57408</cdr:x>
      <cdr:y>0.06834</cdr:y>
    </cdr:from>
    <cdr:to>
      <cdr:x>0.57408</cdr:x>
      <cdr:y>0.65925</cdr:y>
    </cdr:to>
    <cdr:cxnSp macro="">
      <cdr:nvCxnSpPr>
        <cdr:cNvPr id="7" name="Straight Connector 6">
          <a:extLst xmlns:a="http://schemas.openxmlformats.org/drawingml/2006/main">
            <a:ext uri="{FF2B5EF4-FFF2-40B4-BE49-F238E27FC236}">
              <a16:creationId xmlns:a16="http://schemas.microsoft.com/office/drawing/2014/main" id="{A4C5590F-F1DC-E649-BD5E-160ACE05BF26}"/>
            </a:ext>
          </a:extLst>
        </cdr:cNvPr>
        <cdr:cNvCxnSpPr/>
      </cdr:nvCxnSpPr>
      <cdr:spPr>
        <a:xfrm xmlns:a="http://schemas.openxmlformats.org/drawingml/2006/main" flipV="1">
          <a:off x="4984350" y="270642"/>
          <a:ext cx="0" cy="2340000"/>
        </a:xfrm>
        <a:prstGeom xmlns:a="http://schemas.openxmlformats.org/drawingml/2006/main" prst="line">
          <a:avLst/>
        </a:prstGeom>
        <a:ln xmlns:a="http://schemas.openxmlformats.org/drawingml/2006/main" w="12700"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0.86628</cdr:x>
      <cdr:y>0.68505</cdr:y>
    </cdr:from>
    <cdr:to>
      <cdr:x>0.89022</cdr:x>
      <cdr:y>0.90751</cdr:y>
    </cdr:to>
    <cdr:sp macro="" textlink="">
      <cdr:nvSpPr>
        <cdr:cNvPr id="5" name="TextBox 2">
          <a:extLst xmlns:a="http://schemas.openxmlformats.org/drawingml/2006/main">
            <a:ext uri="{FF2B5EF4-FFF2-40B4-BE49-F238E27FC236}">
              <a16:creationId xmlns:a16="http://schemas.microsoft.com/office/drawing/2014/main" id="{EB943F8D-E402-6A4C-A99D-66736CC995CA}"/>
            </a:ext>
          </a:extLst>
        </cdr:cNvPr>
        <cdr:cNvSpPr txBox="1"/>
      </cdr:nvSpPr>
      <cdr:spPr>
        <a:xfrm xmlns:a="http://schemas.openxmlformats.org/drawingml/2006/main" rot="16200000">
          <a:off x="7480727" y="2924259"/>
          <a:ext cx="847045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  <a:r>
            <a:rPr lang="en-US" sz="1400" b="1" baseline="0" dirty="0"/>
            <a:t> (1)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0.90658</cdr:x>
      <cdr:y>0.67933</cdr:y>
    </cdr:from>
    <cdr:to>
      <cdr:x>0.93051</cdr:x>
      <cdr:y>0.90508</cdr:y>
    </cdr:to>
    <cdr:sp macro="" textlink="">
      <cdr:nvSpPr>
        <cdr:cNvPr id="6" name="TextBox 2">
          <a:extLst xmlns:a="http://schemas.openxmlformats.org/drawingml/2006/main">
            <a:ext uri="{FF2B5EF4-FFF2-40B4-BE49-F238E27FC236}">
              <a16:creationId xmlns:a16="http://schemas.microsoft.com/office/drawing/2014/main" id="{930F339E-2FB7-0343-9F8C-B5FCF882A426}"/>
            </a:ext>
          </a:extLst>
        </cdr:cNvPr>
        <cdr:cNvSpPr txBox="1"/>
      </cdr:nvSpPr>
      <cdr:spPr>
        <a:xfrm xmlns:a="http://schemas.openxmlformats.org/drawingml/2006/main" rot="16200000">
          <a:off x="7837108" y="2908747"/>
          <a:ext cx="859594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  <a:r>
            <a:rPr lang="en-US" sz="1400" b="1" baseline="0" dirty="0"/>
            <a:t> (2)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0.94666</cdr:x>
      <cdr:y>0.68284</cdr:y>
    </cdr:from>
    <cdr:to>
      <cdr:x>0.9706</cdr:x>
      <cdr:y>0.84686</cdr:y>
    </cdr:to>
    <cdr:sp macro="" textlink="">
      <cdr:nvSpPr>
        <cdr:cNvPr id="8" name="TextBox 2">
          <a:extLst xmlns:a="http://schemas.openxmlformats.org/drawingml/2006/main">
            <a:ext uri="{FF2B5EF4-FFF2-40B4-BE49-F238E27FC236}">
              <a16:creationId xmlns:a16="http://schemas.microsoft.com/office/drawing/2014/main" id="{930F339E-2FB7-0343-9F8C-B5FCF882A426}"/>
            </a:ext>
          </a:extLst>
        </cdr:cNvPr>
        <cdr:cNvSpPr txBox="1"/>
      </cdr:nvSpPr>
      <cdr:spPr>
        <a:xfrm xmlns:a="http://schemas.openxmlformats.org/drawingml/2006/main" rot="16200000">
          <a:off x="8315417" y="2804597"/>
          <a:ext cx="624552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</a:p>
      </cdr:txBody>
    </cdr:sp>
  </cdr:relSizeAnchor>
  <cdr:relSizeAnchor xmlns:cdr="http://schemas.openxmlformats.org/drawingml/2006/chartDrawing">
    <cdr:from>
      <cdr:x>0.21822</cdr:x>
      <cdr:y>0.93382</cdr:y>
    </cdr:from>
    <cdr:to>
      <cdr:x>0.48622</cdr:x>
      <cdr:y>1</cdr:y>
    </cdr:to>
    <cdr:sp macro="" textlink="">
      <cdr:nvSpPr>
        <cdr:cNvPr id="9" name="TextBox 2">
          <a:extLst xmlns:a="http://schemas.openxmlformats.org/drawingml/2006/main">
            <a:ext uri="{FF2B5EF4-FFF2-40B4-BE49-F238E27FC236}">
              <a16:creationId xmlns:a16="http://schemas.microsoft.com/office/drawing/2014/main" id="{FEB5A6DD-9CB5-3547-8E28-885598E7524D}"/>
            </a:ext>
          </a:extLst>
        </cdr:cNvPr>
        <cdr:cNvSpPr txBox="1"/>
      </cdr:nvSpPr>
      <cdr:spPr>
        <a:xfrm xmlns:a="http://schemas.openxmlformats.org/drawingml/2006/main">
          <a:off x="1963996" y="3555690"/>
          <a:ext cx="2412000" cy="252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More PIM-suitable workloads (1)</a:t>
          </a:r>
        </a:p>
      </cdr:txBody>
    </cdr:sp>
  </cdr:relSizeAnchor>
  <cdr:relSizeAnchor xmlns:cdr="http://schemas.openxmlformats.org/drawingml/2006/chartDrawing">
    <cdr:from>
      <cdr:x>0.58832</cdr:x>
      <cdr:y>0.93382</cdr:y>
    </cdr:from>
    <cdr:to>
      <cdr:x>0.84832</cdr:x>
      <cdr:y>1</cdr:y>
    </cdr:to>
    <cdr:sp macro="" textlink="">
      <cdr:nvSpPr>
        <cdr:cNvPr id="10" name="TextBox 2">
          <a:extLst xmlns:a="http://schemas.openxmlformats.org/drawingml/2006/main">
            <a:ext uri="{FF2B5EF4-FFF2-40B4-BE49-F238E27FC236}">
              <a16:creationId xmlns:a16="http://schemas.microsoft.com/office/drawing/2014/main" id="{056654C3-77F1-084E-B3E8-E9FA3F33CD62}"/>
            </a:ext>
          </a:extLst>
        </cdr:cNvPr>
        <cdr:cNvSpPr txBox="1"/>
      </cdr:nvSpPr>
      <cdr:spPr>
        <a:xfrm xmlns:a="http://schemas.openxmlformats.org/drawingml/2006/main">
          <a:off x="5294896" y="3555690"/>
          <a:ext cx="2340000" cy="252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Less PIM-suitable workloads (2)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0.85682</cdr:x>
      <cdr:y>0.06781</cdr:y>
    </cdr:from>
    <cdr:to>
      <cdr:x>0.85682</cdr:x>
      <cdr:y>0.65872</cdr:y>
    </cdr:to>
    <cdr:cxnSp macro="">
      <cdr:nvCxnSpPr>
        <cdr:cNvPr id="2" name="Straight Connector 1">
          <a:extLst xmlns:a="http://schemas.openxmlformats.org/drawingml/2006/main">
            <a:ext uri="{FF2B5EF4-FFF2-40B4-BE49-F238E27FC236}">
              <a16:creationId xmlns:a16="http://schemas.microsoft.com/office/drawing/2014/main" id="{00F891FD-3D50-6D40-9596-4076114A2B91}"/>
            </a:ext>
          </a:extLst>
        </cdr:cNvPr>
        <cdr:cNvCxnSpPr/>
      </cdr:nvCxnSpPr>
      <cdr:spPr>
        <a:xfrm xmlns:a="http://schemas.openxmlformats.org/drawingml/2006/main" flipV="1">
          <a:off x="7439172" y="268543"/>
          <a:ext cx="0" cy="2340000"/>
        </a:xfrm>
        <a:prstGeom xmlns:a="http://schemas.openxmlformats.org/drawingml/2006/main" prst="line">
          <a:avLst/>
        </a:prstGeom>
        <a:ln xmlns:a="http://schemas.openxmlformats.org/drawingml/2006/main" w="12700"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0.12309</cdr:x>
      <cdr:y>0.37843</cdr:y>
    </cdr:from>
    <cdr:to>
      <cdr:x>0.97907</cdr:x>
      <cdr:y>0.37843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:a16="http://schemas.microsoft.com/office/drawing/2014/main" id="{98DB0197-3862-8946-9922-BE04C1B1B1F6}"/>
            </a:ext>
          </a:extLst>
        </cdr:cNvPr>
        <cdr:cNvCxnSpPr/>
      </cdr:nvCxnSpPr>
      <cdr:spPr>
        <a:xfrm xmlns:a="http://schemas.openxmlformats.org/drawingml/2006/main">
          <a:off x="1068751" y="1498596"/>
          <a:ext cx="7431903" cy="0"/>
        </a:xfrm>
        <a:prstGeom xmlns:a="http://schemas.openxmlformats.org/drawingml/2006/main" prst="line">
          <a:avLst/>
        </a:prstGeom>
        <a:ln xmlns:a="http://schemas.openxmlformats.org/drawingml/2006/main" w="25400">
          <a:solidFill>
            <a:schemeClr val="accent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0.57408</cdr:x>
      <cdr:y>0.06834</cdr:y>
    </cdr:from>
    <cdr:to>
      <cdr:x>0.57408</cdr:x>
      <cdr:y>0.65925</cdr:y>
    </cdr:to>
    <cdr:cxnSp macro="">
      <cdr:nvCxnSpPr>
        <cdr:cNvPr id="7" name="Straight Connector 6">
          <a:extLst xmlns:a="http://schemas.openxmlformats.org/drawingml/2006/main">
            <a:ext uri="{FF2B5EF4-FFF2-40B4-BE49-F238E27FC236}">
              <a16:creationId xmlns:a16="http://schemas.microsoft.com/office/drawing/2014/main" id="{A4C5590F-F1DC-E649-BD5E-160ACE05BF26}"/>
            </a:ext>
          </a:extLst>
        </cdr:cNvPr>
        <cdr:cNvCxnSpPr/>
      </cdr:nvCxnSpPr>
      <cdr:spPr>
        <a:xfrm xmlns:a="http://schemas.openxmlformats.org/drawingml/2006/main" flipV="1">
          <a:off x="4984350" y="270642"/>
          <a:ext cx="0" cy="2340000"/>
        </a:xfrm>
        <a:prstGeom xmlns:a="http://schemas.openxmlformats.org/drawingml/2006/main" prst="line">
          <a:avLst/>
        </a:prstGeom>
        <a:ln xmlns:a="http://schemas.openxmlformats.org/drawingml/2006/main" w="12700"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0.86628</cdr:x>
      <cdr:y>0.68505</cdr:y>
    </cdr:from>
    <cdr:to>
      <cdr:x>0.89022</cdr:x>
      <cdr:y>0.90751</cdr:y>
    </cdr:to>
    <cdr:sp macro="" textlink="">
      <cdr:nvSpPr>
        <cdr:cNvPr id="5" name="TextBox 2">
          <a:extLst xmlns:a="http://schemas.openxmlformats.org/drawingml/2006/main">
            <a:ext uri="{FF2B5EF4-FFF2-40B4-BE49-F238E27FC236}">
              <a16:creationId xmlns:a16="http://schemas.microsoft.com/office/drawing/2014/main" id="{EB943F8D-E402-6A4C-A99D-66736CC995CA}"/>
            </a:ext>
          </a:extLst>
        </cdr:cNvPr>
        <cdr:cNvSpPr txBox="1"/>
      </cdr:nvSpPr>
      <cdr:spPr>
        <a:xfrm xmlns:a="http://schemas.openxmlformats.org/drawingml/2006/main" rot="16200000">
          <a:off x="7480727" y="2924259"/>
          <a:ext cx="847045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  <a:r>
            <a:rPr lang="en-US" sz="1400" b="1" baseline="0" dirty="0"/>
            <a:t> (1)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0.90658</cdr:x>
      <cdr:y>0.67933</cdr:y>
    </cdr:from>
    <cdr:to>
      <cdr:x>0.93051</cdr:x>
      <cdr:y>0.90508</cdr:y>
    </cdr:to>
    <cdr:sp macro="" textlink="">
      <cdr:nvSpPr>
        <cdr:cNvPr id="6" name="TextBox 2">
          <a:extLst xmlns:a="http://schemas.openxmlformats.org/drawingml/2006/main">
            <a:ext uri="{FF2B5EF4-FFF2-40B4-BE49-F238E27FC236}">
              <a16:creationId xmlns:a16="http://schemas.microsoft.com/office/drawing/2014/main" id="{930F339E-2FB7-0343-9F8C-B5FCF882A426}"/>
            </a:ext>
          </a:extLst>
        </cdr:cNvPr>
        <cdr:cNvSpPr txBox="1"/>
      </cdr:nvSpPr>
      <cdr:spPr>
        <a:xfrm xmlns:a="http://schemas.openxmlformats.org/drawingml/2006/main" rot="16200000">
          <a:off x="7837108" y="2908747"/>
          <a:ext cx="859594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  <a:r>
            <a:rPr lang="en-US" sz="1400" b="1" baseline="0" dirty="0"/>
            <a:t> (2)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0.94666</cdr:x>
      <cdr:y>0.68284</cdr:y>
    </cdr:from>
    <cdr:to>
      <cdr:x>0.9706</cdr:x>
      <cdr:y>0.84686</cdr:y>
    </cdr:to>
    <cdr:sp macro="" textlink="">
      <cdr:nvSpPr>
        <cdr:cNvPr id="8" name="TextBox 2">
          <a:extLst xmlns:a="http://schemas.openxmlformats.org/drawingml/2006/main">
            <a:ext uri="{FF2B5EF4-FFF2-40B4-BE49-F238E27FC236}">
              <a16:creationId xmlns:a16="http://schemas.microsoft.com/office/drawing/2014/main" id="{930F339E-2FB7-0343-9F8C-B5FCF882A426}"/>
            </a:ext>
          </a:extLst>
        </cdr:cNvPr>
        <cdr:cNvSpPr txBox="1"/>
      </cdr:nvSpPr>
      <cdr:spPr>
        <a:xfrm xmlns:a="http://schemas.openxmlformats.org/drawingml/2006/main" rot="16200000">
          <a:off x="8315417" y="2804597"/>
          <a:ext cx="624552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</a:p>
      </cdr:txBody>
    </cdr:sp>
  </cdr:relSizeAnchor>
  <cdr:relSizeAnchor xmlns:cdr="http://schemas.openxmlformats.org/drawingml/2006/chartDrawing">
    <cdr:from>
      <cdr:x>0.21822</cdr:x>
      <cdr:y>0.93382</cdr:y>
    </cdr:from>
    <cdr:to>
      <cdr:x>0.48622</cdr:x>
      <cdr:y>1</cdr:y>
    </cdr:to>
    <cdr:sp macro="" textlink="">
      <cdr:nvSpPr>
        <cdr:cNvPr id="9" name="TextBox 2">
          <a:extLst xmlns:a="http://schemas.openxmlformats.org/drawingml/2006/main">
            <a:ext uri="{FF2B5EF4-FFF2-40B4-BE49-F238E27FC236}">
              <a16:creationId xmlns:a16="http://schemas.microsoft.com/office/drawing/2014/main" id="{FEB5A6DD-9CB5-3547-8E28-885598E7524D}"/>
            </a:ext>
          </a:extLst>
        </cdr:cNvPr>
        <cdr:cNvSpPr txBox="1"/>
      </cdr:nvSpPr>
      <cdr:spPr>
        <a:xfrm xmlns:a="http://schemas.openxmlformats.org/drawingml/2006/main">
          <a:off x="1963996" y="3555690"/>
          <a:ext cx="2412000" cy="252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More PIM-suitable workloads (1)</a:t>
          </a:r>
        </a:p>
      </cdr:txBody>
    </cdr:sp>
  </cdr:relSizeAnchor>
  <cdr:relSizeAnchor xmlns:cdr="http://schemas.openxmlformats.org/drawingml/2006/chartDrawing">
    <cdr:from>
      <cdr:x>0.58832</cdr:x>
      <cdr:y>0.93382</cdr:y>
    </cdr:from>
    <cdr:to>
      <cdr:x>0.84832</cdr:x>
      <cdr:y>1</cdr:y>
    </cdr:to>
    <cdr:sp macro="" textlink="">
      <cdr:nvSpPr>
        <cdr:cNvPr id="10" name="TextBox 2">
          <a:extLst xmlns:a="http://schemas.openxmlformats.org/drawingml/2006/main">
            <a:ext uri="{FF2B5EF4-FFF2-40B4-BE49-F238E27FC236}">
              <a16:creationId xmlns:a16="http://schemas.microsoft.com/office/drawing/2014/main" id="{056654C3-77F1-084E-B3E8-E9FA3F33CD62}"/>
            </a:ext>
          </a:extLst>
        </cdr:cNvPr>
        <cdr:cNvSpPr txBox="1"/>
      </cdr:nvSpPr>
      <cdr:spPr>
        <a:xfrm xmlns:a="http://schemas.openxmlformats.org/drawingml/2006/main">
          <a:off x="5294896" y="3555690"/>
          <a:ext cx="2340000" cy="252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Less PIM-suitable workloads (2)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0.85682</cdr:x>
      <cdr:y>0.06781</cdr:y>
    </cdr:from>
    <cdr:to>
      <cdr:x>0.85682</cdr:x>
      <cdr:y>0.65872</cdr:y>
    </cdr:to>
    <cdr:cxnSp macro="">
      <cdr:nvCxnSpPr>
        <cdr:cNvPr id="2" name="Straight Connector 1">
          <a:extLst xmlns:a="http://schemas.openxmlformats.org/drawingml/2006/main">
            <a:ext uri="{FF2B5EF4-FFF2-40B4-BE49-F238E27FC236}">
              <a16:creationId xmlns:a16="http://schemas.microsoft.com/office/drawing/2014/main" id="{00F891FD-3D50-6D40-9596-4076114A2B91}"/>
            </a:ext>
          </a:extLst>
        </cdr:cNvPr>
        <cdr:cNvCxnSpPr/>
      </cdr:nvCxnSpPr>
      <cdr:spPr>
        <a:xfrm xmlns:a="http://schemas.openxmlformats.org/drawingml/2006/main" flipV="1">
          <a:off x="7439172" y="268543"/>
          <a:ext cx="0" cy="2340000"/>
        </a:xfrm>
        <a:prstGeom xmlns:a="http://schemas.openxmlformats.org/drawingml/2006/main" prst="line">
          <a:avLst/>
        </a:prstGeom>
        <a:ln xmlns:a="http://schemas.openxmlformats.org/drawingml/2006/main" w="12700"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0.12309</cdr:x>
      <cdr:y>0.37843</cdr:y>
    </cdr:from>
    <cdr:to>
      <cdr:x>0.97907</cdr:x>
      <cdr:y>0.37843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:a16="http://schemas.microsoft.com/office/drawing/2014/main" id="{98DB0197-3862-8946-9922-BE04C1B1B1F6}"/>
            </a:ext>
          </a:extLst>
        </cdr:cNvPr>
        <cdr:cNvCxnSpPr/>
      </cdr:nvCxnSpPr>
      <cdr:spPr>
        <a:xfrm xmlns:a="http://schemas.openxmlformats.org/drawingml/2006/main">
          <a:off x="1068751" y="1498596"/>
          <a:ext cx="7431903" cy="0"/>
        </a:xfrm>
        <a:prstGeom xmlns:a="http://schemas.openxmlformats.org/drawingml/2006/main" prst="line">
          <a:avLst/>
        </a:prstGeom>
        <a:ln xmlns:a="http://schemas.openxmlformats.org/drawingml/2006/main" w="25400">
          <a:solidFill>
            <a:schemeClr val="accent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0.57408</cdr:x>
      <cdr:y>0.06834</cdr:y>
    </cdr:from>
    <cdr:to>
      <cdr:x>0.57408</cdr:x>
      <cdr:y>0.65925</cdr:y>
    </cdr:to>
    <cdr:cxnSp macro="">
      <cdr:nvCxnSpPr>
        <cdr:cNvPr id="7" name="Straight Connector 6">
          <a:extLst xmlns:a="http://schemas.openxmlformats.org/drawingml/2006/main">
            <a:ext uri="{FF2B5EF4-FFF2-40B4-BE49-F238E27FC236}">
              <a16:creationId xmlns:a16="http://schemas.microsoft.com/office/drawing/2014/main" id="{A4C5590F-F1DC-E649-BD5E-160ACE05BF26}"/>
            </a:ext>
          </a:extLst>
        </cdr:cNvPr>
        <cdr:cNvCxnSpPr/>
      </cdr:nvCxnSpPr>
      <cdr:spPr>
        <a:xfrm xmlns:a="http://schemas.openxmlformats.org/drawingml/2006/main" flipV="1">
          <a:off x="4984350" y="270642"/>
          <a:ext cx="0" cy="2340000"/>
        </a:xfrm>
        <a:prstGeom xmlns:a="http://schemas.openxmlformats.org/drawingml/2006/main" prst="line">
          <a:avLst/>
        </a:prstGeom>
        <a:ln xmlns:a="http://schemas.openxmlformats.org/drawingml/2006/main" w="12700">
          <a:prstDash val="dash"/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0.86628</cdr:x>
      <cdr:y>0.68505</cdr:y>
    </cdr:from>
    <cdr:to>
      <cdr:x>0.89022</cdr:x>
      <cdr:y>0.90751</cdr:y>
    </cdr:to>
    <cdr:sp macro="" textlink="">
      <cdr:nvSpPr>
        <cdr:cNvPr id="5" name="TextBox 2">
          <a:extLst xmlns:a="http://schemas.openxmlformats.org/drawingml/2006/main">
            <a:ext uri="{FF2B5EF4-FFF2-40B4-BE49-F238E27FC236}">
              <a16:creationId xmlns:a16="http://schemas.microsoft.com/office/drawing/2014/main" id="{EB943F8D-E402-6A4C-A99D-66736CC995CA}"/>
            </a:ext>
          </a:extLst>
        </cdr:cNvPr>
        <cdr:cNvSpPr txBox="1"/>
      </cdr:nvSpPr>
      <cdr:spPr>
        <a:xfrm xmlns:a="http://schemas.openxmlformats.org/drawingml/2006/main" rot="16200000">
          <a:off x="7480727" y="2924259"/>
          <a:ext cx="847045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  <a:r>
            <a:rPr lang="en-US" sz="1400" b="1" baseline="0" dirty="0"/>
            <a:t> (1)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0.90658</cdr:x>
      <cdr:y>0.67933</cdr:y>
    </cdr:from>
    <cdr:to>
      <cdr:x>0.93051</cdr:x>
      <cdr:y>0.90508</cdr:y>
    </cdr:to>
    <cdr:sp macro="" textlink="">
      <cdr:nvSpPr>
        <cdr:cNvPr id="6" name="TextBox 2">
          <a:extLst xmlns:a="http://schemas.openxmlformats.org/drawingml/2006/main">
            <a:ext uri="{FF2B5EF4-FFF2-40B4-BE49-F238E27FC236}">
              <a16:creationId xmlns:a16="http://schemas.microsoft.com/office/drawing/2014/main" id="{930F339E-2FB7-0343-9F8C-B5FCF882A426}"/>
            </a:ext>
          </a:extLst>
        </cdr:cNvPr>
        <cdr:cNvSpPr txBox="1"/>
      </cdr:nvSpPr>
      <cdr:spPr>
        <a:xfrm xmlns:a="http://schemas.openxmlformats.org/drawingml/2006/main" rot="16200000">
          <a:off x="7837108" y="2908747"/>
          <a:ext cx="859594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  <a:r>
            <a:rPr lang="en-US" sz="1400" b="1" baseline="0" dirty="0"/>
            <a:t> (2)</a:t>
          </a:r>
          <a:endParaRPr lang="en-US" sz="1400" b="1" dirty="0"/>
        </a:p>
      </cdr:txBody>
    </cdr:sp>
  </cdr:relSizeAnchor>
  <cdr:relSizeAnchor xmlns:cdr="http://schemas.openxmlformats.org/drawingml/2006/chartDrawing">
    <cdr:from>
      <cdr:x>0.94666</cdr:x>
      <cdr:y>0.68284</cdr:y>
    </cdr:from>
    <cdr:to>
      <cdr:x>0.9706</cdr:x>
      <cdr:y>0.84686</cdr:y>
    </cdr:to>
    <cdr:sp macro="" textlink="">
      <cdr:nvSpPr>
        <cdr:cNvPr id="8" name="TextBox 2">
          <a:extLst xmlns:a="http://schemas.openxmlformats.org/drawingml/2006/main">
            <a:ext uri="{FF2B5EF4-FFF2-40B4-BE49-F238E27FC236}">
              <a16:creationId xmlns:a16="http://schemas.microsoft.com/office/drawing/2014/main" id="{930F339E-2FB7-0343-9F8C-B5FCF882A426}"/>
            </a:ext>
          </a:extLst>
        </cdr:cNvPr>
        <cdr:cNvSpPr txBox="1"/>
      </cdr:nvSpPr>
      <cdr:spPr>
        <a:xfrm xmlns:a="http://schemas.openxmlformats.org/drawingml/2006/main" rot="16200000">
          <a:off x="8315417" y="2804597"/>
          <a:ext cx="624552" cy="215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GMEAN</a:t>
          </a:r>
        </a:p>
      </cdr:txBody>
    </cdr:sp>
  </cdr:relSizeAnchor>
  <cdr:relSizeAnchor xmlns:cdr="http://schemas.openxmlformats.org/drawingml/2006/chartDrawing">
    <cdr:from>
      <cdr:x>0.21822</cdr:x>
      <cdr:y>0.93382</cdr:y>
    </cdr:from>
    <cdr:to>
      <cdr:x>0.48622</cdr:x>
      <cdr:y>1</cdr:y>
    </cdr:to>
    <cdr:sp macro="" textlink="">
      <cdr:nvSpPr>
        <cdr:cNvPr id="9" name="TextBox 2">
          <a:extLst xmlns:a="http://schemas.openxmlformats.org/drawingml/2006/main">
            <a:ext uri="{FF2B5EF4-FFF2-40B4-BE49-F238E27FC236}">
              <a16:creationId xmlns:a16="http://schemas.microsoft.com/office/drawing/2014/main" id="{FEB5A6DD-9CB5-3547-8E28-885598E7524D}"/>
            </a:ext>
          </a:extLst>
        </cdr:cNvPr>
        <cdr:cNvSpPr txBox="1"/>
      </cdr:nvSpPr>
      <cdr:spPr>
        <a:xfrm xmlns:a="http://schemas.openxmlformats.org/drawingml/2006/main">
          <a:off x="1963996" y="3555690"/>
          <a:ext cx="2412000" cy="252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More PIM-suitable workloads (1)</a:t>
          </a:r>
        </a:p>
      </cdr:txBody>
    </cdr:sp>
  </cdr:relSizeAnchor>
  <cdr:relSizeAnchor xmlns:cdr="http://schemas.openxmlformats.org/drawingml/2006/chartDrawing">
    <cdr:from>
      <cdr:x>0.58832</cdr:x>
      <cdr:y>0.93382</cdr:y>
    </cdr:from>
    <cdr:to>
      <cdr:x>0.84832</cdr:x>
      <cdr:y>1</cdr:y>
    </cdr:to>
    <cdr:sp macro="" textlink="">
      <cdr:nvSpPr>
        <cdr:cNvPr id="10" name="TextBox 2">
          <a:extLst xmlns:a="http://schemas.openxmlformats.org/drawingml/2006/main">
            <a:ext uri="{FF2B5EF4-FFF2-40B4-BE49-F238E27FC236}">
              <a16:creationId xmlns:a16="http://schemas.microsoft.com/office/drawing/2014/main" id="{056654C3-77F1-084E-B3E8-E9FA3F33CD62}"/>
            </a:ext>
          </a:extLst>
        </cdr:cNvPr>
        <cdr:cNvSpPr txBox="1"/>
      </cdr:nvSpPr>
      <cdr:spPr>
        <a:xfrm xmlns:a="http://schemas.openxmlformats.org/drawingml/2006/main">
          <a:off x="5294896" y="3555690"/>
          <a:ext cx="2340000" cy="2520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Less PIM-suitable workloads (2)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0.91229</cdr:x>
      <cdr:y>0.82528</cdr:y>
    </cdr:from>
    <cdr:to>
      <cdr:x>0.9822</cdr:x>
      <cdr:y>0.97865</cdr:y>
    </cdr:to>
    <cdr:sp macro="" textlink="">
      <cdr:nvSpPr>
        <cdr:cNvPr id="2" name="TextBox 13">
          <a:extLst xmlns:a="http://schemas.openxmlformats.org/drawingml/2006/main">
            <a:ext uri="{FF2B5EF4-FFF2-40B4-BE49-F238E27FC236}">
              <a16:creationId xmlns:a16="http://schemas.microsoft.com/office/drawing/2014/main" id="{BDC5ADA1-BDAA-BA44-B910-A6F6E20E15E3}"/>
            </a:ext>
          </a:extLst>
        </cdr:cNvPr>
        <cdr:cNvSpPr txBox="1"/>
      </cdr:nvSpPr>
      <cdr:spPr>
        <a:xfrm xmlns:a="http://schemas.openxmlformats.org/drawingml/2006/main" rot="16200000">
          <a:off x="4023459" y="2407224"/>
          <a:ext cx="435952" cy="313034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no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000"/>
            <a:t>Random</a:t>
          </a:r>
          <a:endParaRPr lang="en-US" sz="1000" baseline="0"/>
        </a:p>
        <a:p xmlns:a="http://schemas.openxmlformats.org/drawingml/2006/main">
          <a:pPr algn="ctr"/>
          <a:r>
            <a:rPr lang="en-US" sz="1000" baseline="0"/>
            <a:t>(GUPS)</a:t>
          </a:r>
          <a:endParaRPr lang="en-US" sz="100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0.91229</cdr:x>
      <cdr:y>0.82528</cdr:y>
    </cdr:from>
    <cdr:to>
      <cdr:x>0.9822</cdr:x>
      <cdr:y>0.97865</cdr:y>
    </cdr:to>
    <cdr:sp macro="" textlink="">
      <cdr:nvSpPr>
        <cdr:cNvPr id="2" name="TextBox 13">
          <a:extLst xmlns:a="http://schemas.openxmlformats.org/drawingml/2006/main">
            <a:ext uri="{FF2B5EF4-FFF2-40B4-BE49-F238E27FC236}">
              <a16:creationId xmlns:a16="http://schemas.microsoft.com/office/drawing/2014/main" id="{BDC5ADA1-BDAA-BA44-B910-A6F6E20E15E3}"/>
            </a:ext>
          </a:extLst>
        </cdr:cNvPr>
        <cdr:cNvSpPr txBox="1"/>
      </cdr:nvSpPr>
      <cdr:spPr>
        <a:xfrm xmlns:a="http://schemas.openxmlformats.org/drawingml/2006/main" rot="16200000">
          <a:off x="4023459" y="2407224"/>
          <a:ext cx="435952" cy="313034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no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000"/>
            <a:t>Random</a:t>
          </a:r>
          <a:endParaRPr lang="en-US" sz="1000" baseline="0"/>
        </a:p>
        <a:p xmlns:a="http://schemas.openxmlformats.org/drawingml/2006/main">
          <a:pPr algn="ctr"/>
          <a:r>
            <a:rPr lang="en-US" sz="1000" baseline="0"/>
            <a:t>(GUPS)</a:t>
          </a:r>
          <a:endParaRPr lang="en-US" sz="1000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0.91229</cdr:x>
      <cdr:y>0.82528</cdr:y>
    </cdr:from>
    <cdr:to>
      <cdr:x>0.9822</cdr:x>
      <cdr:y>0.97865</cdr:y>
    </cdr:to>
    <cdr:sp macro="" textlink="">
      <cdr:nvSpPr>
        <cdr:cNvPr id="2" name="TextBox 13">
          <a:extLst xmlns:a="http://schemas.openxmlformats.org/drawingml/2006/main">
            <a:ext uri="{FF2B5EF4-FFF2-40B4-BE49-F238E27FC236}">
              <a16:creationId xmlns:a16="http://schemas.microsoft.com/office/drawing/2014/main" id="{BDC5ADA1-BDAA-BA44-B910-A6F6E20E15E3}"/>
            </a:ext>
          </a:extLst>
        </cdr:cNvPr>
        <cdr:cNvSpPr txBox="1"/>
      </cdr:nvSpPr>
      <cdr:spPr>
        <a:xfrm xmlns:a="http://schemas.openxmlformats.org/drawingml/2006/main" rot="16200000">
          <a:off x="4023459" y="2407224"/>
          <a:ext cx="435952" cy="313034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no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000"/>
            <a:t>Random</a:t>
          </a:r>
          <a:endParaRPr lang="en-US" sz="1000" baseline="0"/>
        </a:p>
        <a:p xmlns:a="http://schemas.openxmlformats.org/drawingml/2006/main">
          <a:pPr algn="ctr"/>
          <a:r>
            <a:rPr lang="en-US" sz="1000" baseline="0"/>
            <a:t>(GUPS)</a:t>
          </a:r>
          <a:endParaRPr lang="en-US" sz="1000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0.91229</cdr:x>
      <cdr:y>0.82528</cdr:y>
    </cdr:from>
    <cdr:to>
      <cdr:x>0.9822</cdr:x>
      <cdr:y>0.97865</cdr:y>
    </cdr:to>
    <cdr:sp macro="" textlink="">
      <cdr:nvSpPr>
        <cdr:cNvPr id="2" name="TextBox 13">
          <a:extLst xmlns:a="http://schemas.openxmlformats.org/drawingml/2006/main">
            <a:ext uri="{FF2B5EF4-FFF2-40B4-BE49-F238E27FC236}">
              <a16:creationId xmlns:a16="http://schemas.microsoft.com/office/drawing/2014/main" id="{BDC5ADA1-BDAA-BA44-B910-A6F6E20E15E3}"/>
            </a:ext>
          </a:extLst>
        </cdr:cNvPr>
        <cdr:cNvSpPr txBox="1"/>
      </cdr:nvSpPr>
      <cdr:spPr>
        <a:xfrm xmlns:a="http://schemas.openxmlformats.org/drawingml/2006/main" rot="16200000">
          <a:off x="4023459" y="2407224"/>
          <a:ext cx="435952" cy="313034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lIns="0" tIns="0" rIns="0" bIns="0" rtlCol="0" anchor="t">
          <a:no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000"/>
            <a:t>Random</a:t>
          </a:r>
          <a:endParaRPr lang="en-US" sz="1000" baseline="0"/>
        </a:p>
        <a:p xmlns:a="http://schemas.openxmlformats.org/drawingml/2006/main">
          <a:pPr algn="ctr"/>
          <a:r>
            <a:rPr lang="en-US" sz="1000" baseline="0"/>
            <a:t>(GUPS)</a:t>
          </a:r>
          <a:endParaRPr lang="en-US" sz="1000"/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0.14141</cdr:x>
      <cdr:y>0.03248</cdr:y>
    </cdr:from>
    <cdr:to>
      <cdr:x>0.42698</cdr:x>
      <cdr:y>0.14518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DF0EF052-1488-F14F-93AC-9A50A084E40B}"/>
            </a:ext>
          </a:extLst>
        </cdr:cNvPr>
        <cdr:cNvSpPr txBox="1"/>
      </cdr:nvSpPr>
      <cdr:spPr>
        <a:xfrm xmlns:a="http://schemas.openxmlformats.org/drawingml/2006/main">
          <a:off x="661793" y="90793"/>
          <a:ext cx="1336465" cy="3149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b="1"/>
            <a:t>(a)</a:t>
          </a:r>
          <a:r>
            <a:rPr lang="en-US" sz="1000" b="1" baseline="0"/>
            <a:t> </a:t>
          </a:r>
          <a:r>
            <a:rPr lang="en-US" sz="1000" b="1"/>
            <a:t>INT32, ADD</a:t>
          </a:r>
          <a:r>
            <a:rPr lang="en-US" sz="1000" b="0"/>
            <a:t> (1 DPU)</a:t>
          </a:r>
        </a:p>
      </cdr:txBody>
    </cdr:sp>
  </cdr:relSizeAnchor>
  <cdr:relSizeAnchor xmlns:cdr="http://schemas.openxmlformats.org/drawingml/2006/chartDrawing">
    <cdr:from>
      <cdr:x>0.03118</cdr:x>
      <cdr:y>0.82039</cdr:y>
    </cdr:from>
    <cdr:to>
      <cdr:x>0.16175</cdr:x>
      <cdr:y>0.88401</cdr:y>
    </cdr:to>
    <cdr:sp macro="" textlink="">
      <cdr:nvSpPr>
        <cdr:cNvPr id="3" name="Rectangle 2">
          <a:extLst xmlns:a="http://schemas.openxmlformats.org/drawingml/2006/main">
            <a:ext uri="{FF2B5EF4-FFF2-40B4-BE49-F238E27FC236}">
              <a16:creationId xmlns:a16="http://schemas.microsoft.com/office/drawing/2014/main" id="{E119D161-B698-C34F-A096-FAD6AC5487BA}"/>
            </a:ext>
          </a:extLst>
        </cdr:cNvPr>
        <cdr:cNvSpPr/>
      </cdr:nvSpPr>
      <cdr:spPr>
        <a:xfrm xmlns:a="http://schemas.openxmlformats.org/drawingml/2006/main" rot="18950358" flipV="1">
          <a:off x="145901" y="2292982"/>
          <a:ext cx="611068" cy="177803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en-US" sz="1100"/>
        </a:p>
      </cdr:txBody>
    </cdr:sp>
  </cdr:relSizeAnchor>
  <cdr:relSizeAnchor xmlns:cdr="http://schemas.openxmlformats.org/drawingml/2006/chartDrawing">
    <cdr:from>
      <cdr:x>0.77363</cdr:x>
      <cdr:y>0.81068</cdr:y>
    </cdr:from>
    <cdr:to>
      <cdr:x>0.86405</cdr:x>
      <cdr:y>0.91162</cdr:y>
    </cdr:to>
    <cdr:sp macro="" textlink="">
      <cdr:nvSpPr>
        <cdr:cNvPr id="4" name="Rectangle 3">
          <a:extLst xmlns:a="http://schemas.openxmlformats.org/drawingml/2006/main">
            <a:ext uri="{FF2B5EF4-FFF2-40B4-BE49-F238E27FC236}">
              <a16:creationId xmlns:a16="http://schemas.microsoft.com/office/drawing/2014/main" id="{6F144DA0-F221-484F-BAE9-E0442D4EF9F4}"/>
            </a:ext>
          </a:extLst>
        </cdr:cNvPr>
        <cdr:cNvSpPr/>
      </cdr:nvSpPr>
      <cdr:spPr>
        <a:xfrm xmlns:a="http://schemas.openxmlformats.org/drawingml/2006/main" rot="18950358">
          <a:off x="3620572" y="2265822"/>
          <a:ext cx="423190" cy="28212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0" tIns="0" rIns="0" bIns="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000">
              <a:solidFill>
                <a:schemeClr val="tx1"/>
              </a:solidFill>
            </a:rPr>
            <a:t>2</a:t>
          </a:r>
        </a:p>
      </cdr:txBody>
    </cdr:sp>
  </cdr:relSizeAnchor>
  <cdr:relSizeAnchor xmlns:cdr="http://schemas.openxmlformats.org/drawingml/2006/chartDrawing">
    <cdr:from>
      <cdr:x>0.7382</cdr:x>
      <cdr:y>0.79928</cdr:y>
    </cdr:from>
    <cdr:to>
      <cdr:x>0.80682</cdr:x>
      <cdr:y>0.89976</cdr:y>
    </cdr:to>
    <cdr:sp macro="" textlink="">
      <cdr:nvSpPr>
        <cdr:cNvPr id="5" name="Rectangle 4">
          <a:extLst xmlns:a="http://schemas.openxmlformats.org/drawingml/2006/main">
            <a:ext uri="{FF2B5EF4-FFF2-40B4-BE49-F238E27FC236}">
              <a16:creationId xmlns:a16="http://schemas.microsoft.com/office/drawing/2014/main" id="{90539433-DDEC-FA4F-A51B-B0E6DAA77E86}"/>
            </a:ext>
          </a:extLst>
        </cdr:cNvPr>
        <cdr:cNvSpPr/>
      </cdr:nvSpPr>
      <cdr:spPr>
        <a:xfrm xmlns:a="http://schemas.openxmlformats.org/drawingml/2006/main" rot="18950358">
          <a:off x="3454760" y="2233983"/>
          <a:ext cx="321176" cy="2808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0" tIns="0" rIns="0" bIns="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000">
              <a:solidFill>
                <a:schemeClr val="tx1"/>
              </a:solidFill>
            </a:rPr>
            <a:t>1</a:t>
          </a:r>
        </a:p>
      </cdr:txBody>
    </cdr:sp>
  </cdr:relSizeAnchor>
  <cdr:relSizeAnchor xmlns:cdr="http://schemas.openxmlformats.org/drawingml/2006/chartDrawing">
    <cdr:from>
      <cdr:x>0.85818</cdr:x>
      <cdr:y>0.81973</cdr:y>
    </cdr:from>
    <cdr:to>
      <cdr:x>0.9687</cdr:x>
      <cdr:y>0.92067</cdr:y>
    </cdr:to>
    <cdr:sp macro="" textlink="">
      <cdr:nvSpPr>
        <cdr:cNvPr id="6" name="Rectangle 5">
          <a:extLst xmlns:a="http://schemas.openxmlformats.org/drawingml/2006/main">
            <a:ext uri="{FF2B5EF4-FFF2-40B4-BE49-F238E27FC236}">
              <a16:creationId xmlns:a16="http://schemas.microsoft.com/office/drawing/2014/main" id="{AFC48ECF-5AC6-D24C-BB45-70F0790CED2B}"/>
            </a:ext>
          </a:extLst>
        </cdr:cNvPr>
        <cdr:cNvSpPr/>
      </cdr:nvSpPr>
      <cdr:spPr>
        <a:xfrm xmlns:a="http://schemas.openxmlformats.org/drawingml/2006/main" rot="18950358">
          <a:off x="4016261" y="2291120"/>
          <a:ext cx="517233" cy="282128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0" tIns="0" rIns="0" bIns="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000">
              <a:solidFill>
                <a:schemeClr val="tx1"/>
              </a:solidFill>
            </a:rPr>
            <a:t>8</a:t>
          </a:r>
        </a:p>
      </cdr:txBody>
    </cdr:sp>
  </cdr:relSizeAnchor>
  <cdr:relSizeAnchor xmlns:cdr="http://schemas.openxmlformats.org/drawingml/2006/chartDrawing">
    <cdr:from>
      <cdr:x>0.83298</cdr:x>
      <cdr:y>0.80474</cdr:y>
    </cdr:from>
    <cdr:to>
      <cdr:x>0.91336</cdr:x>
      <cdr:y>0.90568</cdr:y>
    </cdr:to>
    <cdr:sp macro="" textlink="">
      <cdr:nvSpPr>
        <cdr:cNvPr id="7" name="Rectangle 6">
          <a:extLst xmlns:a="http://schemas.openxmlformats.org/drawingml/2006/main">
            <a:ext uri="{FF2B5EF4-FFF2-40B4-BE49-F238E27FC236}">
              <a16:creationId xmlns:a16="http://schemas.microsoft.com/office/drawing/2014/main" id="{73F0D319-4AF1-664C-8CC7-33ABFD5DB396}"/>
            </a:ext>
          </a:extLst>
        </cdr:cNvPr>
        <cdr:cNvSpPr/>
      </cdr:nvSpPr>
      <cdr:spPr>
        <a:xfrm xmlns:a="http://schemas.openxmlformats.org/drawingml/2006/main" rot="18950358">
          <a:off x="3898357" y="2249224"/>
          <a:ext cx="376169" cy="28212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0" tIns="0" rIns="0" bIns="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sz="1000">
              <a:solidFill>
                <a:schemeClr val="tx1"/>
              </a:solidFill>
            </a:rPr>
            <a:t>4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9DB5256-F1E6-8743-B02A-68834AC97D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43DF50-F8E9-9241-9406-236CB6BE4ED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1437D9-744C-C144-AC94-91DD2CDA03B0}" type="datetimeFigureOut">
              <a:rPr lang="en-US" smtClean="0"/>
              <a:t>10/27/23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96F5C5-CE3A-FA42-98DE-93BCBE04DF6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36B318-E632-1A46-A963-2EC75F69F84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205C31-5BD3-9B42-A270-096A1EE587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03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929AC-FC5A-1646-B3A1-E39A37E8D8F5}" type="datetimeFigureOut">
              <a:rPr lang="en-US" smtClean="0"/>
              <a:t>10/27/23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715E5-0E3B-1B4F-BB79-1C4B57B47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011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2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4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5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6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7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8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2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3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5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8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9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1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7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8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9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>
            <a:extLst>
              <a:ext uri="{FF2B5EF4-FFF2-40B4-BE49-F238E27FC236}">
                <a16:creationId xmlns:a16="http://schemas.microsoft.com/office/drawing/2014/main" id="{0751ED66-052F-F345-A866-5D9267BEF0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17DDF5-C42C-4C43-AFC1-C054C587D8B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2946" name="Rectangle 2">
            <a:extLst>
              <a:ext uri="{FF2B5EF4-FFF2-40B4-BE49-F238E27FC236}">
                <a16:creationId xmlns:a16="http://schemas.microsoft.com/office/drawing/2014/main" id="{FC9B272A-7862-5246-B92D-650FA9ED5C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8EAD5BDE-EBA0-8B46-A345-E988A62A24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89477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Slide Image Placeholder 1">
            <a:extLst>
              <a:ext uri="{FF2B5EF4-FFF2-40B4-BE49-F238E27FC236}">
                <a16:creationId xmlns:a16="http://schemas.microsoft.com/office/drawing/2014/main" id="{8CFBB1E9-E205-8249-9FB5-6B17F7FDC5E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0" name="Notes Placeholder 2">
            <a:extLst>
              <a:ext uri="{FF2B5EF4-FFF2-40B4-BE49-F238E27FC236}">
                <a16:creationId xmlns:a16="http://schemas.microsoft.com/office/drawing/2014/main" id="{B84CB036-1E28-5D4E-8719-7A785F62E35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panose="020B0600070205080204" pitchFamily="34" charset="-128"/>
              </a:rPr>
              <a:t>Latency overlap/hiding</a:t>
            </a:r>
          </a:p>
        </p:txBody>
      </p:sp>
      <p:sp>
        <p:nvSpPr>
          <p:cNvPr id="114691" name="Slide Number Placeholder 3">
            <a:extLst>
              <a:ext uri="{FF2B5EF4-FFF2-40B4-BE49-F238E27FC236}">
                <a16:creationId xmlns:a16="http://schemas.microsoft.com/office/drawing/2014/main" id="{A5AFB78C-9C24-9B47-A3FA-3B080658BF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DE38B3-B002-0644-ADA7-D1492B215FF8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5968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53192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70139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19079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94502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30475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40613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>
            <a:extLst>
              <a:ext uri="{FF2B5EF4-FFF2-40B4-BE49-F238E27FC236}">
                <a16:creationId xmlns:a16="http://schemas.microsoft.com/office/drawing/2014/main" id="{0751ED66-052F-F345-A866-5D9267BEF0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17DDF5-C42C-4C43-AFC1-C054C587D8B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2946" name="Rectangle 2">
            <a:extLst>
              <a:ext uri="{FF2B5EF4-FFF2-40B4-BE49-F238E27FC236}">
                <a16:creationId xmlns:a16="http://schemas.microsoft.com/office/drawing/2014/main" id="{FC9B272A-7862-5246-B92D-650FA9ED5C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8EAD5BDE-EBA0-8B46-A345-E988A62A24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467573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>
            <a:extLst>
              <a:ext uri="{FF2B5EF4-FFF2-40B4-BE49-F238E27FC236}">
                <a16:creationId xmlns:a16="http://schemas.microsoft.com/office/drawing/2014/main" id="{0751ED66-052F-F345-A866-5D9267BEF0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17DDF5-C42C-4C43-AFC1-C054C587D8B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2946" name="Rectangle 2">
            <a:extLst>
              <a:ext uri="{FF2B5EF4-FFF2-40B4-BE49-F238E27FC236}">
                <a16:creationId xmlns:a16="http://schemas.microsoft.com/office/drawing/2014/main" id="{FC9B272A-7862-5246-B92D-650FA9ED5C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8EAD5BDE-EBA0-8B46-A345-E988A62A24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358892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>
            <a:extLst>
              <a:ext uri="{FF2B5EF4-FFF2-40B4-BE49-F238E27FC236}">
                <a16:creationId xmlns:a16="http://schemas.microsoft.com/office/drawing/2014/main" id="{0751ED66-052F-F345-A866-5D9267BEF0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17DDF5-C42C-4C43-AFC1-C054C587D8B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2946" name="Rectangle 2">
            <a:extLst>
              <a:ext uri="{FF2B5EF4-FFF2-40B4-BE49-F238E27FC236}">
                <a16:creationId xmlns:a16="http://schemas.microsoft.com/office/drawing/2014/main" id="{FC9B272A-7862-5246-B92D-650FA9ED5C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8EAD5BDE-EBA0-8B46-A345-E988A62A24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808956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41940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* The operating voltage is 1.25V:</a:t>
            </a:r>
            <a:b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</a:b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- Lowered from 1.35V of the normal GDDR6, for bank parallel operation.</a:t>
            </a:r>
            <a:endParaRPr lang="en-US" b="0" dirty="0"/>
          </a:p>
          <a:p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ＭＳ Ｐゴシック" charset="0"/>
              </a:rPr>
              <a:t>* 16Gb/s is reached at 1.25V in DL operation.</a:t>
            </a:r>
            <a:endParaRPr lang="en-US" b="0" dirty="0"/>
          </a:p>
          <a:p>
            <a:endParaRPr lang="en-US" b="0" dirty="0"/>
          </a:p>
          <a:p>
            <a:r>
              <a:rPr lang="en-US" b="0" dirty="0"/>
              <a:t>Flat-lid package for lower thermal resistance.</a:t>
            </a:r>
          </a:p>
          <a:p>
            <a:endParaRPr lang="en-US" b="0" dirty="0"/>
          </a:p>
          <a:p>
            <a:r>
              <a:rPr lang="en-US" b="0" dirty="0"/>
              <a:t>Tested in a prototype system with an FPGA (connected to host CPU via PCIe).</a:t>
            </a:r>
          </a:p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7973AD7-D932-2641-9FAC-D90A34A34A6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25198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>
            <a:extLst>
              <a:ext uri="{FF2B5EF4-FFF2-40B4-BE49-F238E27FC236}">
                <a16:creationId xmlns:a16="http://schemas.microsoft.com/office/drawing/2014/main" id="{0751ED66-052F-F345-A866-5D9267BEF0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17DDF5-C42C-4C43-AFC1-C054C587D8B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2946" name="Rectangle 2">
            <a:extLst>
              <a:ext uri="{FF2B5EF4-FFF2-40B4-BE49-F238E27FC236}">
                <a16:creationId xmlns:a16="http://schemas.microsoft.com/office/drawing/2014/main" id="{FC9B272A-7862-5246-B92D-650FA9ED5C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8EAD5BDE-EBA0-8B46-A345-E988A62A24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076202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>
            <a:extLst>
              <a:ext uri="{FF2B5EF4-FFF2-40B4-BE49-F238E27FC236}">
                <a16:creationId xmlns:a16="http://schemas.microsoft.com/office/drawing/2014/main" id="{0751ED66-052F-F345-A866-5D9267BEF0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17DDF5-C42C-4C43-AFC1-C054C587D8B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2946" name="Rectangle 2">
            <a:extLst>
              <a:ext uri="{FF2B5EF4-FFF2-40B4-BE49-F238E27FC236}">
                <a16:creationId xmlns:a16="http://schemas.microsoft.com/office/drawing/2014/main" id="{FC9B272A-7862-5246-B92D-650FA9ED5C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8EAD5BDE-EBA0-8B46-A345-E988A62A24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669276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>
            <a:extLst>
              <a:ext uri="{FF2B5EF4-FFF2-40B4-BE49-F238E27FC236}">
                <a16:creationId xmlns:a16="http://schemas.microsoft.com/office/drawing/2014/main" id="{0751ED66-052F-F345-A866-5D9267BEF0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17DDF5-C42C-4C43-AFC1-C054C587D8B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2946" name="Rectangle 2">
            <a:extLst>
              <a:ext uri="{FF2B5EF4-FFF2-40B4-BE49-F238E27FC236}">
                <a16:creationId xmlns:a16="http://schemas.microsoft.com/office/drawing/2014/main" id="{FC9B272A-7862-5246-B92D-650FA9ED5C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8EAD5BDE-EBA0-8B46-A345-E988A62A24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6837785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2F704-0392-374E-9548-FE28CBDE16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08590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>
            <a:extLst>
              <a:ext uri="{FF2B5EF4-FFF2-40B4-BE49-F238E27FC236}">
                <a16:creationId xmlns:a16="http://schemas.microsoft.com/office/drawing/2014/main" id="{0751ED66-052F-F345-A866-5D9267BEF0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17DDF5-C42C-4C43-AFC1-C054C587D8B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2946" name="Rectangle 2">
            <a:extLst>
              <a:ext uri="{FF2B5EF4-FFF2-40B4-BE49-F238E27FC236}">
                <a16:creationId xmlns:a16="http://schemas.microsoft.com/office/drawing/2014/main" id="{FC9B272A-7862-5246-B92D-650FA9ED5C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8EAD5BDE-EBA0-8B46-A345-E988A62A24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5187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82852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09437-7086-8D43-B75A-27CE5E6EC5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06099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81395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3609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782982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75711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dirty="0">
                <a:solidFill>
                  <a:schemeClr val="bg1"/>
                </a:solidFill>
                <a:latin typeface="+mn-lt"/>
              </a:rPr>
              <a:t>Load uses AVX write instructions, which are asynchronous</a:t>
            </a:r>
            <a:r>
              <a:rPr lang="en-US" sz="1200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. </a:t>
            </a:r>
          </a:p>
          <a:p>
            <a:pPr algn="l"/>
            <a:r>
              <a:rPr lang="en-US" sz="1200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However, AVX read instructions are synchronous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259115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578042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252282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>
            <a:extLst>
              <a:ext uri="{FF2B5EF4-FFF2-40B4-BE49-F238E27FC236}">
                <a16:creationId xmlns:a16="http://schemas.microsoft.com/office/drawing/2014/main" id="{0751ED66-052F-F345-A866-5D9267BEF0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17DDF5-C42C-4C43-AFC1-C054C587D8B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2946" name="Rectangle 2">
            <a:extLst>
              <a:ext uri="{FF2B5EF4-FFF2-40B4-BE49-F238E27FC236}">
                <a16:creationId xmlns:a16="http://schemas.microsoft.com/office/drawing/2014/main" id="{FC9B272A-7862-5246-B92D-650FA9ED5C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8EAD5BDE-EBA0-8B46-A345-E988A62A24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0025853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109437-7086-8D43-B75A-27CE5E6EC5CB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50230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2F704-0392-374E-9548-FE28CBDE16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806470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2F704-0392-374E-9548-FE28CBDE16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223391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109437-7086-8D43-B75A-27CE5E6EC5CB}" type="slidenum">
              <a:rPr lang="en-US" smtClean="0"/>
              <a:t>110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90465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09437-7086-8D43-B75A-27CE5E6EC5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8862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143788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>
            <a:extLst>
              <a:ext uri="{FF2B5EF4-FFF2-40B4-BE49-F238E27FC236}">
                <a16:creationId xmlns:a16="http://schemas.microsoft.com/office/drawing/2014/main" id="{0751ED66-052F-F345-A866-5D9267BEF0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17DDF5-C42C-4C43-AFC1-C054C587D8B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2946" name="Rectangle 2">
            <a:extLst>
              <a:ext uri="{FF2B5EF4-FFF2-40B4-BE49-F238E27FC236}">
                <a16:creationId xmlns:a16="http://schemas.microsoft.com/office/drawing/2014/main" id="{FC9B272A-7862-5246-B92D-650FA9ED5C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8EAD5BDE-EBA0-8B46-A345-E988A62A24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3315266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316991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526368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763429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53096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683106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653736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757688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349000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19395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P21 DIMMs.</a:t>
            </a:r>
          </a:p>
          <a:p>
            <a:r>
              <a:rPr lang="en-US" dirty="0"/>
              <a:t>DPUs cannot be shared. There is a large number of DPUs.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No need for OS.</a:t>
            </a:r>
          </a:p>
          <a:p>
            <a:r>
              <a:rPr lang="en-US" dirty="0"/>
              <a:t>This simplifies security implications. No side channels.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536380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192542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105976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377487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365226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784285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08975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381531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random accesses we implement the GUPS benchmark.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745755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657576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72839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762486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869112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5497288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0053362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073160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0779484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>
            <a:extLst>
              <a:ext uri="{FF2B5EF4-FFF2-40B4-BE49-F238E27FC236}">
                <a16:creationId xmlns:a16="http://schemas.microsoft.com/office/drawing/2014/main" id="{0751ED66-052F-F345-A866-5D9267BEF0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17DDF5-C42C-4C43-AFC1-C054C587D8B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2946" name="Rectangle 2">
            <a:extLst>
              <a:ext uri="{FF2B5EF4-FFF2-40B4-BE49-F238E27FC236}">
                <a16:creationId xmlns:a16="http://schemas.microsoft.com/office/drawing/2014/main" id="{FC9B272A-7862-5246-B92D-650FA9ED5C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8EAD5BDE-EBA0-8B46-A345-E988A62A24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39121434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0917877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421303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244053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97988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584987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44100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6242503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8420253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0202696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0350322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Fifth</a:t>
            </a:r>
          </a:p>
          <a:p>
            <a:r>
              <a:rPr lang="en-US" dirty="0"/>
              <a:t>TRNS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189429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230233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0790703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6418025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81618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359325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9560343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9701411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0401023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6516941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8586842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1780098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8715E5-0E3B-1B4F-BB79-1C4B57B473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1468024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8715E5-0E3B-1B4F-BB79-1C4B57B4732F}" type="slidenum">
              <a:rPr lang="en-US" smtClean="0"/>
              <a:t>200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6316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>
            <a:extLst>
              <a:ext uri="{FF2B5EF4-FFF2-40B4-BE49-F238E27FC236}">
                <a16:creationId xmlns:a16="http://schemas.microsoft.com/office/drawing/2014/main" id="{0751ED66-052F-F345-A866-5D9267BEF0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09638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096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096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17DDF5-C42C-4C43-AFC1-C054C587D8B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marL="0" marR="0" lvl="0" indent="0" algn="r" defTabSz="9096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2946" name="Rectangle 2">
            <a:extLst>
              <a:ext uri="{FF2B5EF4-FFF2-40B4-BE49-F238E27FC236}">
                <a16:creationId xmlns:a16="http://schemas.microsoft.com/office/drawing/2014/main" id="{FC9B272A-7862-5246-B92D-650FA9ED5C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8EAD5BDE-EBA0-8B46-A345-E988A62A24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82578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4DFF4F-ED49-E545-9049-57D68EB3BF4A}"/>
              </a:ext>
            </a:extLst>
          </p:cNvPr>
          <p:cNvSpPr/>
          <p:nvPr userDrawn="1"/>
        </p:nvSpPr>
        <p:spPr>
          <a:xfrm>
            <a:off x="0" y="0"/>
            <a:ext cx="9144000" cy="4379053"/>
          </a:xfrm>
          <a:prstGeom prst="rect">
            <a:avLst/>
          </a:prstGeom>
          <a:solidFill>
            <a:srgbClr val="A5A5A5">
              <a:lumMod val="20000"/>
              <a:lumOff val="80000"/>
            </a:srgb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351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9311" y="2839453"/>
            <a:ext cx="6858000" cy="1539600"/>
          </a:xfrm>
        </p:spPr>
        <p:txBody>
          <a:bodyPr>
            <a:normAutofit/>
          </a:bodyPr>
          <a:lstStyle>
            <a:lvl1pPr marL="0" indent="0" algn="ctr">
              <a:buNone/>
              <a:defRPr sz="3200" b="1" i="0" baseline="0">
                <a:latin typeface="+mj-lt"/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sz="3200" b="1" dirty="0"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Click to edit Master subtitle style</a:t>
            </a:r>
            <a:endParaRPr lang="en-US" dirty="0"/>
          </a:p>
        </p:txBody>
      </p:sp>
      <p:pic>
        <p:nvPicPr>
          <p:cNvPr id="12" name="Picture 2" descr="http://www.euroc-project.eu/fileadmin/imgEuroc/eurocConsortiumLogos/ethLogo.png">
            <a:extLst>
              <a:ext uri="{FF2B5EF4-FFF2-40B4-BE49-F238E27FC236}">
                <a16:creationId xmlns:a16="http://schemas.microsoft.com/office/drawing/2014/main" id="{8CF7D528-60B9-7C4D-8128-F52BA3A7A4B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96" y="6111049"/>
            <a:ext cx="2397512" cy="492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EC1F6D-190B-B448-B175-2B9886767CE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4681" y="6056165"/>
            <a:ext cx="2640412" cy="607663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0C2DCD12-E0A7-964E-8C01-30F57AE18A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20667"/>
            <a:ext cx="9144000" cy="261937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 b="1">
                <a:latin typeface="Segoe UI Symbol" panose="020B0502040204020203" pitchFamily="34" charset="0"/>
                <a:ea typeface="Segoe UI Symbol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436640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622238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577715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25345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049761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873187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230083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926269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333185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739223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98334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ED2D3B90-BDF0-9E4D-963A-CE3F0519D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011" y="132335"/>
            <a:ext cx="8894602" cy="606084"/>
          </a:xfrm>
          <a:prstGeom prst="rect">
            <a:avLst/>
          </a:prstGeom>
        </p:spPr>
        <p:txBody>
          <a:bodyPr/>
          <a:lstStyle>
            <a:lvl1pPr>
              <a:defRPr sz="4400" b="1">
                <a:latin typeface="Candara" panose="020E0502030303020204" pitchFamily="34" charset="0"/>
                <a:ea typeface="Geneva" panose="020B0503030404040204" pitchFamily="34" charset="0"/>
                <a:cs typeface="Futura Medium" panose="020B0602020204020303" pitchFamily="34" charset="-79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5EB6F8F-19D9-7A4A-967C-A1B0DB235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29380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Candara" panose="020E0502030303020204" pitchFamily="34" charset="0"/>
                <a:ea typeface="Geneva" panose="020B0503030404040204" pitchFamily="34" charset="0"/>
                <a:cs typeface="Beirut" pitchFamily="2" charset="-78"/>
              </a:defRPr>
            </a:lvl1pPr>
            <a:lvl2pPr marL="685766" indent="-228589">
              <a:buFont typeface="Cambria" panose="02040503050406030204" pitchFamily="18" charset="0"/>
              <a:buChar char="-"/>
              <a:defRPr sz="2400">
                <a:latin typeface="Candara" panose="020E0502030303020204" pitchFamily="34" charset="0"/>
                <a:ea typeface="Geneva" panose="020B0503030404040204" pitchFamily="34" charset="0"/>
                <a:cs typeface="Beirut" pitchFamily="2" charset="-78"/>
              </a:defRPr>
            </a:lvl2pPr>
            <a:lvl3pPr>
              <a:defRPr sz="2000">
                <a:latin typeface="Candara" panose="020E0502030303020204" pitchFamily="34" charset="0"/>
                <a:ea typeface="Geneva" panose="020B0503030404040204" pitchFamily="34" charset="0"/>
                <a:cs typeface="Beirut" pitchFamily="2" charset="-78"/>
              </a:defRPr>
            </a:lvl3pPr>
            <a:lvl4pPr>
              <a:defRPr sz="2000">
                <a:latin typeface="Candara" panose="020E0502030303020204" pitchFamily="34" charset="0"/>
                <a:ea typeface="Geneva" panose="020B0503030404040204" pitchFamily="34" charset="0"/>
                <a:cs typeface="Beirut" pitchFamily="2" charset="-78"/>
              </a:defRPr>
            </a:lvl4pPr>
            <a:lvl5pPr>
              <a:defRPr sz="2000">
                <a:latin typeface="Candara" panose="020E0502030303020204" pitchFamily="34" charset="0"/>
                <a:ea typeface="Geneva" panose="020B0503030404040204" pitchFamily="34" charset="0"/>
                <a:cs typeface="Beirut" pitchFamily="2" charset="-78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8B30CEA-A32F-0B4F-94FF-2F238104D6CE}"/>
              </a:ext>
            </a:extLst>
          </p:cNvPr>
          <p:cNvSpPr txBox="1">
            <a:spLocks/>
          </p:cNvSpPr>
          <p:nvPr userDrawn="1"/>
        </p:nvSpPr>
        <p:spPr>
          <a:xfrm>
            <a:off x="7977054" y="647648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kern="1200">
                <a:solidFill>
                  <a:schemeClr val="tx1">
                    <a:tint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D2B188-1D62-4FCA-8363-938AD4629BBB}" type="slidenum">
              <a:rPr lang="en-US" sz="2000" smtClean="0">
                <a:latin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5" name="Picture 14" descr="safari.png">
            <a:extLst>
              <a:ext uri="{FF2B5EF4-FFF2-40B4-BE49-F238E27FC236}">
                <a16:creationId xmlns:a16="http://schemas.microsoft.com/office/drawing/2014/main" id="{DCA7EB8C-F307-874D-B152-028FC5CC7D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9560" y="6525283"/>
            <a:ext cx="1080120" cy="312523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9CD1133-1492-4A44-93C1-B89EF4FD41F6}"/>
              </a:ext>
            </a:extLst>
          </p:cNvPr>
          <p:cNvCxnSpPr>
            <a:cxnSpLocks/>
          </p:cNvCxnSpPr>
          <p:nvPr userDrawn="1"/>
        </p:nvCxnSpPr>
        <p:spPr>
          <a:xfrm>
            <a:off x="117027" y="831499"/>
            <a:ext cx="8894601" cy="0"/>
          </a:xfrm>
          <a:prstGeom prst="line">
            <a:avLst/>
          </a:prstGeom>
          <a:ln w="28575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4E97BD3-6BDD-8949-ACFE-8F75374CA53C}"/>
              </a:ext>
            </a:extLst>
          </p:cNvPr>
          <p:cNvCxnSpPr>
            <a:cxnSpLocks/>
          </p:cNvCxnSpPr>
          <p:nvPr userDrawn="1"/>
        </p:nvCxnSpPr>
        <p:spPr>
          <a:xfrm>
            <a:off x="117027" y="6482153"/>
            <a:ext cx="8894601" cy="0"/>
          </a:xfrm>
          <a:prstGeom prst="line">
            <a:avLst/>
          </a:prstGeom>
          <a:ln w="28575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67172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728780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280874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767242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395918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123429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05179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309152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259439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072421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93237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24744"/>
            <a:ext cx="7924800" cy="2232248"/>
          </a:xfrm>
        </p:spPr>
        <p:txBody>
          <a:bodyPr/>
          <a:lstStyle>
            <a:lvl1pPr>
              <a:defRPr sz="4800">
                <a:latin typeface="Candara" panose="020E0502030303020204" pitchFamily="34" charset="0"/>
              </a:defRPr>
            </a:lvl1pPr>
          </a:lstStyle>
          <a:p>
            <a:r>
              <a:rPr lang="en-US" altLang="en-US" dirty="0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404592"/>
            <a:ext cx="7848600" cy="1248544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latin typeface="Candara" panose="020E0502030303020204" pitchFamily="34" charset="0"/>
              </a:defRPr>
            </a:lvl1pPr>
          </a:lstStyle>
          <a:p>
            <a:r>
              <a:rPr lang="en-US" altLang="en-US" dirty="0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87571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850408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915630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183401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246388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397018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029734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361871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4437895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4986051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273945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24744"/>
            <a:ext cx="7924800" cy="2232248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 dirty="0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404592"/>
            <a:ext cx="7848600" cy="1248544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 dirty="0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9299918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4647033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0981576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9702060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6574E-FA2E-425B-A84C-39F9592E9E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0129924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8CFD0-6DDB-45F0-A989-9F5CE648BC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5855431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7B092-8552-4BA4-B0E1-CE51B98A2A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2297956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DDA66-0DFC-412A-A4B0-EFE91F0913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9881851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1F9A79-97CD-456A-8962-B51E5744B9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0545139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>
            <a:extLst>
              <a:ext uri="{FF2B5EF4-FFF2-40B4-BE49-F238E27FC236}">
                <a16:creationId xmlns:a16="http://schemas.microsoft.com/office/drawing/2014/main" id="{BB22F3D8-372A-7E4F-BAF0-2B62E16D72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>
              <a:gd name="T0" fmla="*/ 0 w 1000"/>
              <a:gd name="T1" fmla="*/ 2147483646 h 1000"/>
              <a:gd name="T2" fmla="*/ 0 w 1000"/>
              <a:gd name="T3" fmla="*/ 0 h 1000"/>
              <a:gd name="T4" fmla="*/ 2147483646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8">
            <a:extLst>
              <a:ext uri="{FF2B5EF4-FFF2-40B4-BE49-F238E27FC236}">
                <a16:creationId xmlns:a16="http://schemas.microsoft.com/office/drawing/2014/main" id="{2538D10A-B20C-1F4A-A69F-0F0B507B6CBC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10">
            <a:extLst>
              <a:ext uri="{FF2B5EF4-FFF2-40B4-BE49-F238E27FC236}">
                <a16:creationId xmlns:a16="http://schemas.microsoft.com/office/drawing/2014/main" id="{323C0A52-D6B6-4A4D-BD73-5955293DBD07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924800" cy="1752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81400"/>
            <a:ext cx="78486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03D96CF-D2B5-284A-8A3B-88E2B14F16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000000"/>
                </a:solidFill>
                <a:latin typeface="Garamond" pitchFamily="-106" charset="0"/>
                <a:ea typeface="Arial" pitchFamily="-106" charset="0"/>
                <a:cs typeface="Arial" pitchFamily="-106" charset="0"/>
              </a:defRPr>
            </a:lvl1pPr>
          </a:lstStyle>
          <a:p>
            <a:pPr>
              <a:defRPr/>
            </a:pPr>
            <a:r>
              <a:rPr lang="en-US"/>
              <a:t>Efficient Runahead Execution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CE92EBB-E8F1-BB42-9972-9FC2F1E39D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815D7EE-6875-8949-837F-2AE3A4F79F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pPr>
              <a:defRPr/>
            </a:pPr>
            <a:fld id="{800691C5-9FA5-3F46-90A7-ED5D0D102B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8433320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7527"/>
            <a:ext cx="8610600" cy="51937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30D4116A-1656-924F-8339-968CDC00B50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A92E4BB7-CF8F-934D-88CB-2C51D02F649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33320-76E4-0249-8CA9-3902D97168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233937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594FA-E141-4234-AE05-360401972B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5586570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2D009077-10AD-0947-8806-7D3C25918E6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AA347429-32EA-F843-AE5C-FC1A699EBC2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AB052-3664-BF4F-993F-29369860E1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3530208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24642810-0270-CB48-A1CA-24DCF4455E9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431DA97B-4E00-DC4F-B7DB-18E15C43442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EB4A5-7404-294B-999D-175F606D62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7343949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>
            <a:extLst>
              <a:ext uri="{FF2B5EF4-FFF2-40B4-BE49-F238E27FC236}">
                <a16:creationId xmlns:a16="http://schemas.microsoft.com/office/drawing/2014/main" id="{24BD8FCD-1BEB-6A42-B8B1-C39ED5BE279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030">
            <a:extLst>
              <a:ext uri="{FF2B5EF4-FFF2-40B4-BE49-F238E27FC236}">
                <a16:creationId xmlns:a16="http://schemas.microsoft.com/office/drawing/2014/main" id="{91A21973-5A9E-154E-A49A-033DD08EB7E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13A1E-7D24-2943-AA19-843CF9E699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6654273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>
            <a:extLst>
              <a:ext uri="{FF2B5EF4-FFF2-40B4-BE49-F238E27FC236}">
                <a16:creationId xmlns:a16="http://schemas.microsoft.com/office/drawing/2014/main" id="{DB659D62-F008-694B-A107-310AB43E4CD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030">
            <a:extLst>
              <a:ext uri="{FF2B5EF4-FFF2-40B4-BE49-F238E27FC236}">
                <a16:creationId xmlns:a16="http://schemas.microsoft.com/office/drawing/2014/main" id="{866F093A-DC6C-3444-8F25-CDFB50F79ED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D812E9-CA0A-8244-A046-0571FC5453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7051624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9">
            <a:extLst>
              <a:ext uri="{FF2B5EF4-FFF2-40B4-BE49-F238E27FC236}">
                <a16:creationId xmlns:a16="http://schemas.microsoft.com/office/drawing/2014/main" id="{F96B94DE-149A-A84D-858F-4D5B428FA7A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030">
            <a:extLst>
              <a:ext uri="{FF2B5EF4-FFF2-40B4-BE49-F238E27FC236}">
                <a16:creationId xmlns:a16="http://schemas.microsoft.com/office/drawing/2014/main" id="{24B1C692-591D-3346-8E1A-A19CC1BBF04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4001C4-BF5C-F640-BD99-70162C2025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4302114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7690CA2F-7EF4-4D4B-B05E-9CD06D97C0C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3EF9E563-85B6-884B-A069-BAB01B87B7D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3D0717-7499-9E44-845B-E851FCB169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5511840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9562426B-A5A0-F944-991E-0F589442A93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9EBECD59-3F6D-0145-A9B5-5EE2DF859F8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E9139E-1132-E74D-AAEB-A81F8150B1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0242185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BB00FC4D-28B2-774A-BDF5-CB3A5D1E70E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EBDB0E60-2A7B-1B44-BB6D-97BF3A139C9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5C9412-F662-064D-BEDC-D33A60B08A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0451588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029">
            <a:extLst>
              <a:ext uri="{FF2B5EF4-FFF2-40B4-BE49-F238E27FC236}">
                <a16:creationId xmlns:a16="http://schemas.microsoft.com/office/drawing/2014/main" id="{10E3EA30-DFF3-9C4B-9691-5C9AAB88EB4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2B2EE262-3A13-4443-80B8-614C7A4B25F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970A1F-36EE-AC4A-B790-1CFE7EECDE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4665039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10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228600" y="1371600"/>
            <a:ext cx="42291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0100" y="1371600"/>
            <a:ext cx="4229100" cy="487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>
            <a:extLst>
              <a:ext uri="{FF2B5EF4-FFF2-40B4-BE49-F238E27FC236}">
                <a16:creationId xmlns:a16="http://schemas.microsoft.com/office/drawing/2014/main" id="{2A476F68-C964-6F4C-B323-CADD64DDE3D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030">
            <a:extLst>
              <a:ext uri="{FF2B5EF4-FFF2-40B4-BE49-F238E27FC236}">
                <a16:creationId xmlns:a16="http://schemas.microsoft.com/office/drawing/2014/main" id="{F4A41114-0EC5-4244-A8AE-388F27C4901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1C9BF-9555-1749-A87B-CA7C52D013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788907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AC7BA1-BEA2-40AF-9056-44DC8C9856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8210717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4DFF4F-ED49-E545-9049-57D68EB3BF4A}"/>
              </a:ext>
            </a:extLst>
          </p:cNvPr>
          <p:cNvSpPr/>
          <p:nvPr userDrawn="1"/>
        </p:nvSpPr>
        <p:spPr>
          <a:xfrm>
            <a:off x="0" y="0"/>
            <a:ext cx="9144000" cy="4379053"/>
          </a:xfrm>
          <a:prstGeom prst="rect">
            <a:avLst/>
          </a:prstGeom>
          <a:solidFill>
            <a:srgbClr val="A5A5A5">
              <a:lumMod val="20000"/>
              <a:lumOff val="80000"/>
            </a:srgbClr>
          </a:solidFill>
          <a:ln w="1270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35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351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9311" y="2839453"/>
            <a:ext cx="6858000" cy="1539600"/>
          </a:xfrm>
        </p:spPr>
        <p:txBody>
          <a:bodyPr>
            <a:normAutofit/>
          </a:bodyPr>
          <a:lstStyle>
            <a:lvl1pPr marL="0" indent="0" algn="ctr">
              <a:buNone/>
              <a:defRPr sz="3200" b="1" i="0" baseline="0">
                <a:latin typeface="+mj-lt"/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sz="3200" b="1" dirty="0">
                <a:latin typeface="Segoe UI" panose="020B0502040204020203" pitchFamily="34" charset="0"/>
                <a:ea typeface="Cambria" panose="02040503050406030204" pitchFamily="18" charset="0"/>
                <a:cs typeface="Segoe UI" panose="020B0502040204020203" pitchFamily="34" charset="0"/>
              </a:rPr>
              <a:t>Click to edit Master subtitle style</a:t>
            </a:r>
            <a:endParaRPr lang="en-US" dirty="0"/>
          </a:p>
        </p:txBody>
      </p:sp>
      <p:pic>
        <p:nvPicPr>
          <p:cNvPr id="12" name="Picture 2" descr="http://www.euroc-project.eu/fileadmin/imgEuroc/eurocConsortiumLogos/ethLogo.png">
            <a:extLst>
              <a:ext uri="{FF2B5EF4-FFF2-40B4-BE49-F238E27FC236}">
                <a16:creationId xmlns:a16="http://schemas.microsoft.com/office/drawing/2014/main" id="{8CF7D528-60B9-7C4D-8128-F52BA3A7A4B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96" y="6111049"/>
            <a:ext cx="2397512" cy="492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EC1F6D-190B-B448-B175-2B9886767CE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4681" y="6056165"/>
            <a:ext cx="2640412" cy="607663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0C2DCD12-E0A7-964E-8C01-30F57AE18A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20667"/>
            <a:ext cx="9144000" cy="261937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 b="1">
                <a:latin typeface="Segoe UI Symbol" panose="020B0502040204020203" pitchFamily="34" charset="0"/>
                <a:ea typeface="Segoe UI Symbol" panose="020B0502040204020203" pitchFamily="34" charset="0"/>
                <a:cs typeface="Segoe UI Historic" panose="020B0502040204020203" pitchFamily="34" charset="0"/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27933082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ED2D3B90-BDF0-9E4D-963A-CE3F0519D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011" y="132335"/>
            <a:ext cx="8894602" cy="606084"/>
          </a:xfrm>
          <a:prstGeom prst="rect">
            <a:avLst/>
          </a:prstGeom>
        </p:spPr>
        <p:txBody>
          <a:bodyPr/>
          <a:lstStyle>
            <a:lvl1pPr>
              <a:defRPr sz="4400" b="1">
                <a:latin typeface="Candara" panose="020E0502030303020204" pitchFamily="34" charset="0"/>
                <a:ea typeface="Geneva" panose="020B0503030404040204" pitchFamily="34" charset="0"/>
                <a:cs typeface="Futura Medium" panose="020B0602020204020303" pitchFamily="34" charset="-79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5EB6F8F-19D9-7A4A-967C-A1B0DB235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29380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Candara" panose="020E0502030303020204" pitchFamily="34" charset="0"/>
                <a:ea typeface="Geneva" panose="020B0503030404040204" pitchFamily="34" charset="0"/>
                <a:cs typeface="Beirut" pitchFamily="2" charset="-78"/>
              </a:defRPr>
            </a:lvl1pPr>
            <a:lvl2pPr marL="685766" indent="-228589">
              <a:buFont typeface="Cambria" panose="02040503050406030204" pitchFamily="18" charset="0"/>
              <a:buChar char="-"/>
              <a:defRPr sz="2400">
                <a:latin typeface="Candara" panose="020E0502030303020204" pitchFamily="34" charset="0"/>
                <a:ea typeface="Geneva" panose="020B0503030404040204" pitchFamily="34" charset="0"/>
                <a:cs typeface="Beirut" pitchFamily="2" charset="-78"/>
              </a:defRPr>
            </a:lvl2pPr>
            <a:lvl3pPr>
              <a:defRPr sz="2000">
                <a:latin typeface="Candara" panose="020E0502030303020204" pitchFamily="34" charset="0"/>
                <a:ea typeface="Geneva" panose="020B0503030404040204" pitchFamily="34" charset="0"/>
                <a:cs typeface="Beirut" pitchFamily="2" charset="-78"/>
              </a:defRPr>
            </a:lvl3pPr>
            <a:lvl4pPr>
              <a:defRPr sz="2000">
                <a:latin typeface="Candara" panose="020E0502030303020204" pitchFamily="34" charset="0"/>
                <a:ea typeface="Geneva" panose="020B0503030404040204" pitchFamily="34" charset="0"/>
                <a:cs typeface="Beirut" pitchFamily="2" charset="-78"/>
              </a:defRPr>
            </a:lvl4pPr>
            <a:lvl5pPr>
              <a:defRPr sz="2000">
                <a:latin typeface="Candara" panose="020E0502030303020204" pitchFamily="34" charset="0"/>
                <a:ea typeface="Geneva" panose="020B0503030404040204" pitchFamily="34" charset="0"/>
                <a:cs typeface="Beirut" pitchFamily="2" charset="-78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8B30CEA-A32F-0B4F-94FF-2F238104D6CE}"/>
              </a:ext>
            </a:extLst>
          </p:cNvPr>
          <p:cNvSpPr txBox="1">
            <a:spLocks/>
          </p:cNvSpPr>
          <p:nvPr userDrawn="1"/>
        </p:nvSpPr>
        <p:spPr>
          <a:xfrm>
            <a:off x="7977054" y="647648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kern="1200">
                <a:solidFill>
                  <a:schemeClr val="tx1">
                    <a:tint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D2B188-1D62-4FCA-8363-938AD4629BBB}" type="slidenum">
              <a:rPr lang="en-US" sz="2000" smtClean="0">
                <a:latin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5" name="Picture 14" descr="safari.png">
            <a:extLst>
              <a:ext uri="{FF2B5EF4-FFF2-40B4-BE49-F238E27FC236}">
                <a16:creationId xmlns:a16="http://schemas.microsoft.com/office/drawing/2014/main" id="{DCA7EB8C-F307-874D-B152-028FC5CC7D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9560" y="6525283"/>
            <a:ext cx="1080120" cy="312523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9CD1133-1492-4A44-93C1-B89EF4FD41F6}"/>
              </a:ext>
            </a:extLst>
          </p:cNvPr>
          <p:cNvCxnSpPr>
            <a:cxnSpLocks/>
          </p:cNvCxnSpPr>
          <p:nvPr userDrawn="1"/>
        </p:nvCxnSpPr>
        <p:spPr>
          <a:xfrm>
            <a:off x="117027" y="831499"/>
            <a:ext cx="8894601" cy="0"/>
          </a:xfrm>
          <a:prstGeom prst="line">
            <a:avLst/>
          </a:prstGeom>
          <a:ln w="28575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4E97BD3-6BDD-8949-ACFE-8F75374CA53C}"/>
              </a:ext>
            </a:extLst>
          </p:cNvPr>
          <p:cNvCxnSpPr>
            <a:cxnSpLocks/>
          </p:cNvCxnSpPr>
          <p:nvPr userDrawn="1"/>
        </p:nvCxnSpPr>
        <p:spPr>
          <a:xfrm>
            <a:off x="117027" y="6482153"/>
            <a:ext cx="8894601" cy="0"/>
          </a:xfrm>
          <a:prstGeom prst="line">
            <a:avLst/>
          </a:prstGeom>
          <a:ln w="28575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177409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ChangeArrowheads="1"/>
          </p:cNvSpPr>
          <p:nvPr/>
        </p:nvSpPr>
        <p:spPr bwMode="auto">
          <a:xfrm>
            <a:off x="457200" y="1123950"/>
            <a:ext cx="82296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2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57200" y="337185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Line 10"/>
          <p:cNvSpPr>
            <a:spLocks noChangeShapeType="1"/>
          </p:cNvSpPr>
          <p:nvPr userDrawn="1"/>
        </p:nvSpPr>
        <p:spPr bwMode="auto">
          <a:xfrm>
            <a:off x="8686800" y="2457450"/>
            <a:ext cx="0" cy="91440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24744"/>
            <a:ext cx="7924800" cy="2232248"/>
          </a:xfrm>
        </p:spPr>
        <p:txBody>
          <a:bodyPr/>
          <a:lstStyle>
            <a:lvl1pPr>
              <a:defRPr sz="4800">
                <a:latin typeface="Candara" panose="020E0502030303020204" pitchFamily="34" charset="0"/>
              </a:defRPr>
            </a:lvl1pPr>
          </a:lstStyle>
          <a:p>
            <a:r>
              <a:rPr lang="en-US" altLang="en-US" dirty="0"/>
              <a:t>Click to edit Master title style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404592"/>
            <a:ext cx="7848600" cy="1248544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latin typeface="Candara" panose="020E0502030303020204" pitchFamily="34" charset="0"/>
              </a:defRPr>
            </a:lvl1pPr>
          </a:lstStyle>
          <a:p>
            <a:r>
              <a:rPr lang="en-US" altLang="en-US" dirty="0"/>
              <a:t>Click to edit Master subtitle style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fld id="{7341D3D9-3FE8-4025-BF66-8DAB1ABB95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3681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908720"/>
            <a:ext cx="4229100" cy="54726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908720"/>
            <a:ext cx="4229100" cy="54726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D2BBBE-2A44-4D16-8758-0239282DCC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934220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D5635-BCCD-45D2-B61E-320731E13B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576585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8A7077-2B78-4FB5-8F56-24239751AE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843096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2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883CA-0B62-DB46-9CBE-B5DC6D4673F1}" type="datetimeFigureOut">
              <a:rPr lang="en-US" smtClean="0"/>
              <a:t>10/27/23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9D53D-D438-2342-97DF-4908BDD5F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78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742" r:id="rId3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0"/>
            <a:ext cx="8610600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908720"/>
            <a:ext cx="8610600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r>
              <a:rPr lang="en-US" altLang="en-US"/>
              <a:t>Juan Gómez Luna Peking University. Beijing, September 7, 2015 </a:t>
            </a: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052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405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683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3716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Garamond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100358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Garamond" pitchFamily="18" charset="0"/>
              </a:defRPr>
            </a:lvl1pPr>
          </a:lstStyle>
          <a:p>
            <a:fld id="{6F400BD0-49BF-48FC-8114-37C1D4F5AB3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0360" name="Line 1032"/>
          <p:cNvSpPr>
            <a:spLocks noChangeShapeType="1"/>
          </p:cNvSpPr>
          <p:nvPr/>
        </p:nvSpPr>
        <p:spPr bwMode="auto">
          <a:xfrm>
            <a:off x="228600" y="6381328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361" name="Line 1033"/>
          <p:cNvSpPr>
            <a:spLocks noChangeShapeType="1"/>
          </p:cNvSpPr>
          <p:nvPr/>
        </p:nvSpPr>
        <p:spPr bwMode="auto">
          <a:xfrm>
            <a:off x="228600" y="914400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8" name="Picture 7" descr="safari.pn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453336"/>
            <a:ext cx="1080120" cy="31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538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666" name="Rectangle 1026">
            <a:extLst>
              <a:ext uri="{FF2B5EF4-FFF2-40B4-BE49-F238E27FC236}">
                <a16:creationId xmlns:a16="http://schemas.microsoft.com/office/drawing/2014/main" id="{767842EF-2E87-9649-8E4C-4EF07515E6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10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625667" name="Rectangle 1027">
            <a:extLst>
              <a:ext uri="{FF2B5EF4-FFF2-40B4-BE49-F238E27FC236}">
                <a16:creationId xmlns:a16="http://schemas.microsoft.com/office/drawing/2014/main" id="{7F46E882-405C-294F-A176-5EB4B6E5E8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898525"/>
            <a:ext cx="8610600" cy="523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0357" name="Rectangle 1029">
            <a:extLst>
              <a:ext uri="{FF2B5EF4-FFF2-40B4-BE49-F238E27FC236}">
                <a16:creationId xmlns:a16="http://schemas.microsoft.com/office/drawing/2014/main" id="{3955FDDD-00C5-1D4C-912E-1BDB0E3BD33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0358" name="Rectangle 1030">
            <a:extLst>
              <a:ext uri="{FF2B5EF4-FFF2-40B4-BE49-F238E27FC236}">
                <a16:creationId xmlns:a16="http://schemas.microsoft.com/office/drawing/2014/main" id="{2C1267A1-BE40-C34F-A587-D92B7D4A5D5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77038" y="631825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600">
                <a:solidFill>
                  <a:srgbClr val="000000"/>
                </a:solidFill>
                <a:latin typeface="Garamond" charset="0"/>
              </a:defRPr>
            </a:lvl1pPr>
          </a:lstStyle>
          <a:p>
            <a:pPr>
              <a:defRPr/>
            </a:pPr>
            <a:fld id="{B1C60925-3F6D-0244-A63C-8428EA4EFD0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625670" name="Line 1032">
            <a:extLst>
              <a:ext uri="{FF2B5EF4-FFF2-40B4-BE49-F238E27FC236}">
                <a16:creationId xmlns:a16="http://schemas.microsoft.com/office/drawing/2014/main" id="{BEFE2080-76AE-4B40-AEAD-392FD767B104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6481763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671" name="Line 1033">
            <a:extLst>
              <a:ext uri="{FF2B5EF4-FFF2-40B4-BE49-F238E27FC236}">
                <a16:creationId xmlns:a16="http://schemas.microsoft.com/office/drawing/2014/main" id="{23A53299-EA82-2047-A09E-6BA500656893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228600" y="898525"/>
            <a:ext cx="861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53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200">
          <a:solidFill>
            <a:schemeClr val="tx1"/>
          </a:solidFill>
          <a:latin typeface="+mn-lt"/>
          <a:ea typeface="ＭＳ Ｐゴシック" pitchFamily="-106" charset="-128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ＭＳ Ｐゴシック" pitchFamily="-106" charset="-128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>
          <a:solidFill>
            <a:schemeClr val="tx1"/>
          </a:solidFill>
          <a:latin typeface="+mn-lt"/>
          <a:ea typeface="ＭＳ Ｐゴシック" pitchFamily="-106" charset="-128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  <a:ea typeface="ＭＳ Ｐゴシック" pitchFamily="-106" charset="-128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883CA-0B62-DB46-9CBE-B5DC6D4673F1}" type="datetimeFigureOut">
              <a:rPr lang="en-US" smtClean="0"/>
              <a:t>10/27/23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9D53D-D438-2342-97DF-4908BDD5F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108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emf"/><Relationship Id="rId2" Type="http://schemas.openxmlformats.org/officeDocument/2006/relationships/hyperlink" Target="https://arxiv.org/pdf/2105.03814.pdf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SG0gvcbf2eo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hyperlink" Target="https://sdk.upmem.com/2023.1.0/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hyperlink" Target="https://youtu.be/zF70xuhesME" TargetMode="Externa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hyperlink" Target="https://youtu.be/pHEHdLsnNdk" TargetMode="Externa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emf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hyperlink" Target="https://dpu.dev/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3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1.xml"/><Relationship Id="rId4" Type="http://schemas.openxmlformats.org/officeDocument/2006/relationships/chart" Target="../charts/chart20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5.xml"/><Relationship Id="rId4" Type="http://schemas.openxmlformats.org/officeDocument/2006/relationships/chart" Target="../charts/chart24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5.emf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image" Target="../media/image620.pn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0.png"/><Relationship Id="rId2" Type="http://schemas.openxmlformats.org/officeDocument/2006/relationships/image" Target="../media/image620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0.png"/><Relationship Id="rId4" Type="http://schemas.openxmlformats.org/officeDocument/2006/relationships/chart" Target="../charts/chart28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7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8.emf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0.png"/><Relationship Id="rId2" Type="http://schemas.openxmlformats.org/officeDocument/2006/relationships/image" Target="../media/image6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5" Type="http://schemas.openxmlformats.org/officeDocument/2006/relationships/chart" Target="../charts/chart30.xml"/><Relationship Id="rId4" Type="http://schemas.openxmlformats.org/officeDocument/2006/relationships/chart" Target="../charts/chart29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2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4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0.png"/><Relationship Id="rId4" Type="http://schemas.openxmlformats.org/officeDocument/2006/relationships/chart" Target="../charts/chart36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emf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1.xml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5.xml"/><Relationship Id="rId4" Type="http://schemas.openxmlformats.org/officeDocument/2006/relationships/chart" Target="../charts/chart44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6.xml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9.xml"/><Relationship Id="rId5" Type="http://schemas.openxmlformats.org/officeDocument/2006/relationships/chart" Target="../charts/chart48.xml"/><Relationship Id="rId4" Type="http://schemas.openxmlformats.org/officeDocument/2006/relationships/chart" Target="../charts/chart47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0.xml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3.xml"/><Relationship Id="rId5" Type="http://schemas.openxmlformats.org/officeDocument/2006/relationships/chart" Target="../charts/chart52.xml"/><Relationship Id="rId4" Type="http://schemas.openxmlformats.org/officeDocument/2006/relationships/chart" Target="../charts/chart5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4.xml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7.xml"/><Relationship Id="rId5" Type="http://schemas.openxmlformats.org/officeDocument/2006/relationships/chart" Target="../charts/chart56.xml"/><Relationship Id="rId4" Type="http://schemas.openxmlformats.org/officeDocument/2006/relationships/chart" Target="../charts/chart55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pn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emf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8.xml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emf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9.xml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MU-SAFARI/prim-benchmarks" TargetMode="External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5.png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emf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MU-SAFARI/prim-benchmarks" TargetMode="External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emf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0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emf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emf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emf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1.xml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emf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2.xml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emf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3.xml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emf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4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emf"/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emf"/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emf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5.xml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emf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emf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emf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6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CMU-SAFARI/prim-benchmarks" TargetMode="External"/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7.xml"/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8.xml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9.xml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0.xml"/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1.xml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2.xml"/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3.xml"/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4.xml"/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ithub.com/CMU-SAFARI/prim-benchmarks" TargetMode="External"/><Relationship Id="rId4" Type="http://schemas.openxmlformats.org/officeDocument/2006/relationships/hyperlink" Target="https://arxiv.org/pdf/2105.03814.pdf" TargetMode="External"/></Relationships>
</file>

<file path=ppt/slides/_rels/slide198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pdf/2105.03814.pdf" TargetMode="External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4.png"/><Relationship Id="rId4" Type="http://schemas.openxmlformats.org/officeDocument/2006/relationships/hyperlink" Target="https://github.com/CMU-SAFARI/prim-benchmarks" TargetMode="External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pdf/2105.03814.pdf" TargetMode="External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5.png"/><Relationship Id="rId4" Type="http://schemas.openxmlformats.org/officeDocument/2006/relationships/hyperlink" Target="https://github.com/CMU-SAFARI/prim-benchmark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eople.inf.ethz.ch/omutlu/projects.htm" TargetMode="External"/><Relationship Id="rId2" Type="http://schemas.openxmlformats.org/officeDocument/2006/relationships/hyperlink" Target="https://people.inf.ethz.ch/omutlu/pub/ModernPrimerOnPIM_springer-emerging-computing-bookchapter21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www.youtube.com/watch?v=H3sEaINPBOE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MU-SAFARI/prim-benchmarks" TargetMode="External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7c6x5GJG6dw" TargetMode="External"/><Relationship Id="rId2" Type="http://schemas.openxmlformats.org/officeDocument/2006/relationships/hyperlink" Target="https://youtu.be/p_sLhKeo6y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ithub.com/CMU-SAFARI/prim-benchmarks" TargetMode="External"/><Relationship Id="rId4" Type="http://schemas.openxmlformats.org/officeDocument/2006/relationships/hyperlink" Target="https://arxiv.org/pdf/2105.03814.pdf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MU-SAFARI/prim-benchmarks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samsung.com/global/samsung-develops-industrys-first-high-bandwidth-memory-with-ai-processing-power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developer.nvidia.com/blog/nvidia-ampere-architecture-in-depth/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s://youtu.be/67oMjDmeUvo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tiff"/><Relationship Id="rId4" Type="http://schemas.openxmlformats.org/officeDocument/2006/relationships/image" Target="../media/image4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hyperlink" Target="https://youtu.be/SXdzQZAKG-Y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skhynix.com/sk-hynix-develops-pim-next-generation-ai-accelerator/" TargetMode="Externa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developer.nvidia.com/blog/nvidia-ampere-architecture-in-depth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eveloper.nvidia.com/blog/nvidia-ampere-architecture-in-depth/" TargetMode="External"/><Relationship Id="rId4" Type="http://schemas.openxmlformats.org/officeDocument/2006/relationships/image" Target="../media/image59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hyperlink" Target="https://youtu.be/HUSrlKgR1cM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developer.nvidia.com/blog/nvidia-ampere-architecture-in-depth/" TargetMode="External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eveloper.nvidia.com/blog/nvidia-ampere-architecture-in-depth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andtech.com/show/14750/hot-chips-31-analysis-inmemory-processing-by-upmem" TargetMode="External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8.tiff"/><Relationship Id="rId4" Type="http://schemas.openxmlformats.org/officeDocument/2006/relationships/hyperlink" Target="https://www.upmem.com/video-upmem-presenting-its-true-processing-in-memory-solution-hot-chips-2019/" TargetMode="Externa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hyperlink" Target="https://youtu.be/8MM6_36LmWQ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blocksandfiles.com/2021/10/06/neurobladers-build-a-processing-in-memory-analytics-chip-and-server/" TargetMode="Externa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uroblade.com/" TargetMode="External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upmem.com/" TargetMode="Externa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afari.ethz.ch/digitaltechnik/spring2018/lib/exe/fetch.php?media=digitaldesign-2018-lecture22-gpuprogramming-afterlecture.pdf" TargetMode="External"/><Relationship Id="rId4" Type="http://schemas.openxmlformats.org/officeDocument/2006/relationships/hyperlink" Target="https://www.youtube.com/watch?v=y40-tY5WJ8A" TargetMode="Externa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s://sdk.upmem.com/2023.1.0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hyperlink" Target="https://sdk.upmem.com/2021.1.1/index.html" TargetMode="Externa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13" Type="http://schemas.openxmlformats.org/officeDocument/2006/relationships/hyperlink" Target="https://arxiv.org/pdf/2105.03814.pdf" TargetMode="External"/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12" Type="http://schemas.openxmlformats.org/officeDocument/2006/relationships/image" Target="../media/image1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11" Type="http://schemas.openxmlformats.org/officeDocument/2006/relationships/image" Target="../media/image18.emf"/><Relationship Id="rId5" Type="http://schemas.openxmlformats.org/officeDocument/2006/relationships/image" Target="../media/image12.emf"/><Relationship Id="rId10" Type="http://schemas.openxmlformats.org/officeDocument/2006/relationships/image" Target="../media/image17.emf"/><Relationship Id="rId4" Type="http://schemas.openxmlformats.org/officeDocument/2006/relationships/image" Target="../media/image11.emf"/><Relationship Id="rId9" Type="http://schemas.openxmlformats.org/officeDocument/2006/relationships/image" Target="../media/image16.emf"/><Relationship Id="rId14" Type="http://schemas.openxmlformats.org/officeDocument/2006/relationships/image" Target="../media/image20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emf"/><Relationship Id="rId4" Type="http://schemas.openxmlformats.org/officeDocument/2006/relationships/image" Target="../media/image81.emf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emf"/><Relationship Id="rId4" Type="http://schemas.openxmlformats.org/officeDocument/2006/relationships/image" Target="../media/image81.emf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ithub.com/CMU-SAFARI/prim-benchmarks" TargetMode="External"/><Relationship Id="rId4" Type="http://schemas.openxmlformats.org/officeDocument/2006/relationships/hyperlink" Target="https://arxiv.org/pdf/2105.03814.pdf" TargetMode="Externa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emf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pdf/2105.03814.pdf" TargetMode="External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emf"/><Relationship Id="rId2" Type="http://schemas.openxmlformats.org/officeDocument/2006/relationships/hyperlink" Target="https://arxiv.org/pdf/2105.03814.pdf" TargetMode="Externa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emf"/><Relationship Id="rId2" Type="http://schemas.openxmlformats.org/officeDocument/2006/relationships/hyperlink" Target="https://arxiv.org/pdf/2105.03814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emf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tJmcV9AMfp4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F10CE7A-9D8C-AE49-A39B-C01858CE19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741887"/>
            <a:ext cx="9144000" cy="119975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2800" b="0" dirty="0">
                <a:latin typeface="Candara" panose="020E0502030303020204" pitchFamily="34" charset="0"/>
              </a:rPr>
              <a:t>Dr. Juan Gómez Luna</a:t>
            </a:r>
          </a:p>
          <a:p>
            <a:pPr>
              <a:spcBef>
                <a:spcPts val="600"/>
              </a:spcBef>
            </a:pPr>
            <a:r>
              <a:rPr lang="en-US" sz="2800" b="0" dirty="0">
                <a:latin typeface="Candara" panose="020E0502030303020204" pitchFamily="34" charset="0"/>
              </a:rPr>
              <a:t>Professor </a:t>
            </a:r>
            <a:r>
              <a:rPr lang="en-US" sz="2800" b="0" dirty="0" err="1">
                <a:latin typeface="Candara" panose="020E0502030303020204" pitchFamily="34" charset="0"/>
              </a:rPr>
              <a:t>Onur</a:t>
            </a:r>
            <a:r>
              <a:rPr lang="en-US" sz="2800" b="0" dirty="0">
                <a:latin typeface="Candara" panose="020E0502030303020204" pitchFamily="34" charset="0"/>
              </a:rPr>
              <a:t> </a:t>
            </a:r>
            <a:r>
              <a:rPr lang="en-US" sz="2800" b="0" dirty="0" err="1">
                <a:latin typeface="Candara" panose="020E0502030303020204" pitchFamily="34" charset="0"/>
              </a:rPr>
              <a:t>Mutlu</a:t>
            </a:r>
            <a:endParaRPr lang="en-US" sz="2800" b="0" dirty="0">
              <a:latin typeface="Candara" panose="020E0502030303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24A15A-743E-4240-B7EC-8C7A112226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925972"/>
            <a:ext cx="9144000" cy="3240910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0070C0"/>
                </a:solidFill>
              </a:rPr>
              <a:t>Processing-Near-Memory</a:t>
            </a:r>
          </a:p>
          <a:p>
            <a:r>
              <a:rPr lang="en-US" sz="4000" dirty="0">
                <a:latin typeface="Candara" panose="020E0502030303020204" pitchFamily="34" charset="0"/>
              </a:rPr>
              <a:t>Real PNM Architectures</a:t>
            </a:r>
          </a:p>
          <a:p>
            <a:r>
              <a:rPr lang="en-US" sz="4000" dirty="0">
                <a:latin typeface="Candara" panose="020E0502030303020204" pitchFamily="34" charset="0"/>
              </a:rPr>
              <a:t>Programming General-purpose PIM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D953C2-652F-1B44-A0B1-2575844D1492}"/>
              </a:ext>
            </a:extLst>
          </p:cNvPr>
          <p:cNvSpPr txBox="1"/>
          <p:nvPr/>
        </p:nvSpPr>
        <p:spPr>
          <a:xfrm>
            <a:off x="223316" y="11572"/>
            <a:ext cx="869738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ndara" panose="020E0502030303020204" pitchFamily="34" charset="0"/>
              </a:rPr>
              <a:t>MICRO 2023 Tutorial</a:t>
            </a:r>
          </a:p>
          <a:p>
            <a:pPr algn="ctr"/>
            <a:r>
              <a:rPr lang="en-US" sz="2400" dirty="0">
                <a:latin typeface="Candara" panose="020E0502030303020204" pitchFamily="34" charset="0"/>
              </a:rPr>
              <a:t>Real-world Processing-in-Memory Systems for Modern Workloads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198014-0400-9540-B345-B285C02537FB}"/>
              </a:ext>
            </a:extLst>
          </p:cNvPr>
          <p:cNvSpPr txBox="1"/>
          <p:nvPr/>
        </p:nvSpPr>
        <p:spPr>
          <a:xfrm>
            <a:off x="3518668" y="6538933"/>
            <a:ext cx="21066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Candara" panose="020E0502030303020204" pitchFamily="34" charset="0"/>
              </a:rPr>
              <a:t>Sunday, October 29, 2023</a:t>
            </a:r>
          </a:p>
        </p:txBody>
      </p:sp>
    </p:spTree>
    <p:extLst>
      <p:ext uri="{BB962C8B-B14F-4D97-AF65-F5344CB8AC3E}">
        <p14:creationId xmlns:p14="http://schemas.microsoft.com/office/powerpoint/2010/main" val="2874167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7AB370-3675-2348-BEA1-CD1B36265E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8734" y="1742128"/>
            <a:ext cx="6326533" cy="435864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0D11235-E437-274F-81E3-478627C95D75}"/>
              </a:ext>
            </a:extLst>
          </p:cNvPr>
          <p:cNvSpPr/>
          <p:nvPr/>
        </p:nvSpPr>
        <p:spPr>
          <a:xfrm>
            <a:off x="1868557" y="3975652"/>
            <a:ext cx="1260000" cy="1476000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96BF00-CBE8-814D-B088-82A94D9E6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UPMEM PIM System Organization 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3EBD4-3CCC-C145-B4CE-E1E9E7261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i="1" dirty="0"/>
              <a:t>FIG. 1 schematically illustrates a computing system comprising DRAM circuits having integrated processors according to an example embodiment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F7AB37-81DB-D04D-B6C4-68D73A571DDA}"/>
              </a:ext>
            </a:extLst>
          </p:cNvPr>
          <p:cNvSpPr/>
          <p:nvPr/>
        </p:nvSpPr>
        <p:spPr>
          <a:xfrm>
            <a:off x="2872409" y="2037522"/>
            <a:ext cx="2107095" cy="1053548"/>
          </a:xfrm>
          <a:prstGeom prst="rect">
            <a:avLst/>
          </a:prstGeom>
          <a:solidFill>
            <a:srgbClr val="4472C4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E8BE03-5B8B-3D4F-B8F6-F6E1573514E4}"/>
              </a:ext>
            </a:extLst>
          </p:cNvPr>
          <p:cNvSpPr/>
          <p:nvPr/>
        </p:nvSpPr>
        <p:spPr>
          <a:xfrm>
            <a:off x="2295939" y="4323522"/>
            <a:ext cx="616226" cy="288235"/>
          </a:xfrm>
          <a:prstGeom prst="rect">
            <a:avLst/>
          </a:prstGeom>
          <a:solidFill>
            <a:srgbClr val="00B05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E85490-ADBA-9044-94A4-D71B3664C27E}"/>
              </a:ext>
            </a:extLst>
          </p:cNvPr>
          <p:cNvSpPr/>
          <p:nvPr/>
        </p:nvSpPr>
        <p:spPr>
          <a:xfrm>
            <a:off x="1948070" y="4810539"/>
            <a:ext cx="1083365" cy="556591"/>
          </a:xfrm>
          <a:prstGeom prst="rect">
            <a:avLst/>
          </a:prstGeom>
          <a:solidFill>
            <a:srgbClr val="ED7D31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7983C2-B6C6-6249-B6B5-919500ADA369}"/>
              </a:ext>
            </a:extLst>
          </p:cNvPr>
          <p:cNvSpPr/>
          <p:nvPr/>
        </p:nvSpPr>
        <p:spPr>
          <a:xfrm>
            <a:off x="3309730" y="3961312"/>
            <a:ext cx="1260000" cy="1476000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9A0B42-1003-4249-8F8C-9BE461ED04BD}"/>
              </a:ext>
            </a:extLst>
          </p:cNvPr>
          <p:cNvSpPr/>
          <p:nvPr/>
        </p:nvSpPr>
        <p:spPr>
          <a:xfrm>
            <a:off x="3737112" y="4309182"/>
            <a:ext cx="616226" cy="288235"/>
          </a:xfrm>
          <a:prstGeom prst="rect">
            <a:avLst/>
          </a:prstGeom>
          <a:solidFill>
            <a:srgbClr val="00B05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1E84ED1-1715-314C-BF5E-798AD24191F4}"/>
              </a:ext>
            </a:extLst>
          </p:cNvPr>
          <p:cNvSpPr/>
          <p:nvPr/>
        </p:nvSpPr>
        <p:spPr>
          <a:xfrm>
            <a:off x="3389243" y="4796199"/>
            <a:ext cx="1083365" cy="556591"/>
          </a:xfrm>
          <a:prstGeom prst="rect">
            <a:avLst/>
          </a:prstGeom>
          <a:solidFill>
            <a:srgbClr val="ED7D31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5AA3FD7-AF46-EB44-A778-C09C04FFD401}"/>
              </a:ext>
            </a:extLst>
          </p:cNvPr>
          <p:cNvSpPr/>
          <p:nvPr/>
        </p:nvSpPr>
        <p:spPr>
          <a:xfrm>
            <a:off x="4740963" y="3975652"/>
            <a:ext cx="1260000" cy="1476000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48AB63F-B9F6-4549-BED2-D56AFDC9B905}"/>
              </a:ext>
            </a:extLst>
          </p:cNvPr>
          <p:cNvSpPr/>
          <p:nvPr/>
        </p:nvSpPr>
        <p:spPr>
          <a:xfrm>
            <a:off x="5168345" y="4323522"/>
            <a:ext cx="616226" cy="288235"/>
          </a:xfrm>
          <a:prstGeom prst="rect">
            <a:avLst/>
          </a:prstGeom>
          <a:solidFill>
            <a:srgbClr val="00B05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C706026-25C0-C349-BA7E-76BAF868D14E}"/>
              </a:ext>
            </a:extLst>
          </p:cNvPr>
          <p:cNvSpPr/>
          <p:nvPr/>
        </p:nvSpPr>
        <p:spPr>
          <a:xfrm>
            <a:off x="4820476" y="4810539"/>
            <a:ext cx="1083365" cy="556591"/>
          </a:xfrm>
          <a:prstGeom prst="rect">
            <a:avLst/>
          </a:prstGeom>
          <a:solidFill>
            <a:srgbClr val="ED7D31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94A167-07F1-4D43-9F88-27229A5323D8}"/>
              </a:ext>
            </a:extLst>
          </p:cNvPr>
          <p:cNvSpPr/>
          <p:nvPr/>
        </p:nvSpPr>
        <p:spPr>
          <a:xfrm>
            <a:off x="6172196" y="3975652"/>
            <a:ext cx="1260000" cy="1476000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5B9AA12-D80D-574C-8707-9BECBCDBF9AD}"/>
              </a:ext>
            </a:extLst>
          </p:cNvPr>
          <p:cNvSpPr/>
          <p:nvPr/>
        </p:nvSpPr>
        <p:spPr>
          <a:xfrm>
            <a:off x="6599578" y="4323522"/>
            <a:ext cx="616226" cy="288235"/>
          </a:xfrm>
          <a:prstGeom prst="rect">
            <a:avLst/>
          </a:prstGeom>
          <a:solidFill>
            <a:srgbClr val="00B05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4C5D2B3-3FDE-FC44-9F37-92B3CB199FC6}"/>
              </a:ext>
            </a:extLst>
          </p:cNvPr>
          <p:cNvSpPr/>
          <p:nvPr/>
        </p:nvSpPr>
        <p:spPr>
          <a:xfrm>
            <a:off x="6251709" y="4810539"/>
            <a:ext cx="1083365" cy="556591"/>
          </a:xfrm>
          <a:prstGeom prst="rect">
            <a:avLst/>
          </a:prstGeom>
          <a:solidFill>
            <a:srgbClr val="ED7D31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CABD4FD-AB8B-774A-842F-7D36CCCD788D}"/>
              </a:ext>
            </a:extLst>
          </p:cNvPr>
          <p:cNvSpPr txBox="1"/>
          <p:nvPr/>
        </p:nvSpPr>
        <p:spPr>
          <a:xfrm>
            <a:off x="1911657" y="6553223"/>
            <a:ext cx="53206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Fabrice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Devaux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Jean-François Roy. “Memory circuit with integrated processor.” US 10,324,870 B2.</a:t>
            </a:r>
          </a:p>
        </p:txBody>
      </p:sp>
    </p:spTree>
    <p:extLst>
      <p:ext uri="{BB962C8B-B14F-4D97-AF65-F5344CB8AC3E}">
        <p14:creationId xmlns:p14="http://schemas.microsoft.com/office/powerpoint/2010/main" val="2299147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 build="p"/>
      <p:bldP spid="5" grpId="0" animBg="1"/>
      <p:bldP spid="6" grpId="0" animBg="1"/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DA869-9FBF-4F45-BE50-8662DCF88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Prefix-Sum (Scan)</a:t>
            </a:r>
          </a:p>
        </p:txBody>
      </p:sp>
      <p:sp>
        <p:nvSpPr>
          <p:cNvPr id="145" name="TextBox 136">
            <a:extLst>
              <a:ext uri="{FF2B5EF4-FFF2-40B4-BE49-F238E27FC236}">
                <a16:creationId xmlns:a16="http://schemas.microsoft.com/office/drawing/2014/main" id="{BD814358-B903-C243-B408-3A5433DBAE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2708920"/>
            <a:ext cx="297068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9pPr>
          </a:lstStyle>
          <a:p>
            <a:pPr eaLnBrk="1" hangingPunct="1"/>
            <a:r>
              <a:rPr lang="en-US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Output (Exclusive Scan)</a:t>
            </a:r>
          </a:p>
        </p:txBody>
      </p: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241F678A-CBCB-8F44-A3BE-6C6D895FEC8C}"/>
              </a:ext>
            </a:extLst>
          </p:cNvPr>
          <p:cNvGrpSpPr/>
          <p:nvPr/>
        </p:nvGrpSpPr>
        <p:grpSpPr>
          <a:xfrm>
            <a:off x="928688" y="3587934"/>
            <a:ext cx="7377112" cy="457200"/>
            <a:chOff x="928688" y="3587934"/>
            <a:chExt cx="7377112" cy="457200"/>
          </a:xfrm>
        </p:grpSpPr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2D1C4EB3-BA3A-9D44-8E9F-D1A321666A80}"/>
                </a:ext>
              </a:extLst>
            </p:cNvPr>
            <p:cNvSpPr/>
            <p:nvPr/>
          </p:nvSpPr>
          <p:spPr bwMode="auto">
            <a:xfrm>
              <a:off x="1390015" y="358793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9147D3F0-4352-8A44-B0FE-41E20B8498DE}"/>
                </a:ext>
              </a:extLst>
            </p:cNvPr>
            <p:cNvSpPr/>
            <p:nvPr/>
          </p:nvSpPr>
          <p:spPr bwMode="auto">
            <a:xfrm>
              <a:off x="1851342" y="358793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363E6122-0C31-7F47-8658-5364896CD5BC}"/>
                </a:ext>
              </a:extLst>
            </p:cNvPr>
            <p:cNvSpPr/>
            <p:nvPr/>
          </p:nvSpPr>
          <p:spPr bwMode="auto">
            <a:xfrm>
              <a:off x="2312669" y="358793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</a:t>
              </a:r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3B65B115-CFDB-9F4D-9C8E-ED5984CE9A46}"/>
                </a:ext>
              </a:extLst>
            </p:cNvPr>
            <p:cNvSpPr/>
            <p:nvPr/>
          </p:nvSpPr>
          <p:spPr bwMode="auto">
            <a:xfrm>
              <a:off x="2773996" y="358793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A642F718-6EAE-8446-8C8C-758E74D7D7B7}"/>
                </a:ext>
              </a:extLst>
            </p:cNvPr>
            <p:cNvSpPr/>
            <p:nvPr/>
          </p:nvSpPr>
          <p:spPr bwMode="auto">
            <a:xfrm>
              <a:off x="3235323" y="358793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11</a:t>
              </a:r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D61735D3-DECE-A54C-9F2B-85F8B8730938}"/>
                </a:ext>
              </a:extLst>
            </p:cNvPr>
            <p:cNvSpPr/>
            <p:nvPr/>
          </p:nvSpPr>
          <p:spPr bwMode="auto">
            <a:xfrm>
              <a:off x="3696650" y="358793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12</a:t>
              </a:r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AAFD7B93-860F-5D4C-ABC3-021FD125E991}"/>
                </a:ext>
              </a:extLst>
            </p:cNvPr>
            <p:cNvSpPr/>
            <p:nvPr/>
          </p:nvSpPr>
          <p:spPr bwMode="auto">
            <a:xfrm>
              <a:off x="4157977" y="3587934"/>
              <a:ext cx="457200" cy="457200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13</a:t>
              </a:r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14CF1F23-3135-F04C-9C1A-80829EB793E7}"/>
                </a:ext>
              </a:extLst>
            </p:cNvPr>
            <p:cNvSpPr/>
            <p:nvPr/>
          </p:nvSpPr>
          <p:spPr bwMode="auto">
            <a:xfrm>
              <a:off x="4619304" y="358793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14</a:t>
              </a:r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A5885920-6888-8449-B82A-5923C7E64DE6}"/>
                </a:ext>
              </a:extLst>
            </p:cNvPr>
            <p:cNvSpPr/>
            <p:nvPr/>
          </p:nvSpPr>
          <p:spPr bwMode="auto">
            <a:xfrm>
              <a:off x="5080631" y="358793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14</a:t>
              </a:r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3B8FCC7C-FF05-7D4F-A6FC-24A7595B6563}"/>
                </a:ext>
              </a:extLst>
            </p:cNvPr>
            <p:cNvSpPr/>
            <p:nvPr/>
          </p:nvSpPr>
          <p:spPr bwMode="auto">
            <a:xfrm>
              <a:off x="5541958" y="358793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15</a:t>
              </a:r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03A984CF-D425-7E46-B342-973B038621FE}"/>
                </a:ext>
              </a:extLst>
            </p:cNvPr>
            <p:cNvSpPr/>
            <p:nvPr/>
          </p:nvSpPr>
          <p:spPr bwMode="auto">
            <a:xfrm>
              <a:off x="6003285" y="358793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17</a:t>
              </a:r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34971C9D-3A22-E24A-B6BE-0AF550DB68DA}"/>
                </a:ext>
              </a:extLst>
            </p:cNvPr>
            <p:cNvSpPr/>
            <p:nvPr/>
          </p:nvSpPr>
          <p:spPr bwMode="auto">
            <a:xfrm>
              <a:off x="6464612" y="358793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</a:t>
              </a:r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995584D6-2D6F-9F4C-853A-1AB5887528A0}"/>
                </a:ext>
              </a:extLst>
            </p:cNvPr>
            <p:cNvSpPr/>
            <p:nvPr/>
          </p:nvSpPr>
          <p:spPr bwMode="auto">
            <a:xfrm>
              <a:off x="6925939" y="358793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22</a:t>
              </a:r>
            </a:p>
          </p:txBody>
        </p:sp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11E691CF-6DB6-4D46-A03C-E71887FB84F3}"/>
                </a:ext>
              </a:extLst>
            </p:cNvPr>
            <p:cNvSpPr/>
            <p:nvPr/>
          </p:nvSpPr>
          <p:spPr bwMode="auto">
            <a:xfrm>
              <a:off x="7387266" y="3587934"/>
              <a:ext cx="457200" cy="457200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24</a:t>
              </a:r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C1A274C1-380A-2B43-AD44-091790CC4883}"/>
                </a:ext>
              </a:extLst>
            </p:cNvPr>
            <p:cNvSpPr/>
            <p:nvPr/>
          </p:nvSpPr>
          <p:spPr bwMode="auto">
            <a:xfrm>
              <a:off x="928688" y="358793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0</a:t>
              </a:r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6CB07199-980A-3B40-A923-FF193601F29D}"/>
                </a:ext>
              </a:extLst>
            </p:cNvPr>
            <p:cNvSpPr/>
            <p:nvPr/>
          </p:nvSpPr>
          <p:spPr bwMode="auto">
            <a:xfrm>
              <a:off x="7848600" y="3587934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26</a:t>
              </a:r>
            </a:p>
          </p:txBody>
        </p:sp>
      </p:grpSp>
      <p:sp>
        <p:nvSpPr>
          <p:cNvPr id="163" name="TextBox 136">
            <a:extLst>
              <a:ext uri="{FF2B5EF4-FFF2-40B4-BE49-F238E27FC236}">
                <a16:creationId xmlns:a16="http://schemas.microsoft.com/office/drawing/2014/main" id="{108A2577-08C7-3741-889E-830811B16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5013176"/>
            <a:ext cx="294824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9pPr>
          </a:lstStyle>
          <a:p>
            <a:pPr eaLnBrk="1" hangingPunct="1"/>
            <a:r>
              <a:rPr lang="en-US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Output (Inclusive Scan)</a:t>
            </a:r>
          </a:p>
        </p:txBody>
      </p: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3B8ADD68-4B49-4343-8069-FD18C3A15A49}"/>
              </a:ext>
            </a:extLst>
          </p:cNvPr>
          <p:cNvGrpSpPr/>
          <p:nvPr/>
        </p:nvGrpSpPr>
        <p:grpSpPr>
          <a:xfrm>
            <a:off x="928688" y="5852120"/>
            <a:ext cx="7377112" cy="457200"/>
            <a:chOff x="928688" y="5852120"/>
            <a:chExt cx="7377112" cy="457200"/>
          </a:xfrm>
        </p:grpSpPr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B6BE3470-6B0F-D141-9B52-09518D827565}"/>
                </a:ext>
              </a:extLst>
            </p:cNvPr>
            <p:cNvSpPr/>
            <p:nvPr/>
          </p:nvSpPr>
          <p:spPr bwMode="auto">
            <a:xfrm>
              <a:off x="1390015" y="585212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3512DD62-55DC-5544-AF1A-3AF558C990B0}"/>
                </a:ext>
              </a:extLst>
            </p:cNvPr>
            <p:cNvSpPr/>
            <p:nvPr/>
          </p:nvSpPr>
          <p:spPr bwMode="auto">
            <a:xfrm>
              <a:off x="1851342" y="585212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</a:t>
              </a:r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FA7608B8-E887-6A43-A59B-A6A81CBFD2A2}"/>
                </a:ext>
              </a:extLst>
            </p:cNvPr>
            <p:cNvSpPr/>
            <p:nvPr/>
          </p:nvSpPr>
          <p:spPr bwMode="auto">
            <a:xfrm>
              <a:off x="2312669" y="585212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8FE67A3C-0AF2-8141-A8B8-15F20B73D369}"/>
                </a:ext>
              </a:extLst>
            </p:cNvPr>
            <p:cNvSpPr/>
            <p:nvPr/>
          </p:nvSpPr>
          <p:spPr bwMode="auto">
            <a:xfrm>
              <a:off x="2773996" y="585212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11</a:t>
              </a:r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DC64CFCE-E696-A842-A8C4-86C75C9AA7EC}"/>
                </a:ext>
              </a:extLst>
            </p:cNvPr>
            <p:cNvSpPr/>
            <p:nvPr/>
          </p:nvSpPr>
          <p:spPr bwMode="auto">
            <a:xfrm>
              <a:off x="3235323" y="585212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12</a:t>
              </a:r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69110F17-DA5D-8344-960E-ADB14759FA94}"/>
                </a:ext>
              </a:extLst>
            </p:cNvPr>
            <p:cNvSpPr/>
            <p:nvPr/>
          </p:nvSpPr>
          <p:spPr bwMode="auto">
            <a:xfrm>
              <a:off x="3696650" y="585212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13</a:t>
              </a:r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7DFA37FC-9124-B248-B460-D9587E023039}"/>
                </a:ext>
              </a:extLst>
            </p:cNvPr>
            <p:cNvSpPr/>
            <p:nvPr/>
          </p:nvSpPr>
          <p:spPr bwMode="auto">
            <a:xfrm>
              <a:off x="4157977" y="5852120"/>
              <a:ext cx="457200" cy="457200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14</a:t>
              </a:r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110D0E03-1B29-654F-BF03-4E141B8F000D}"/>
                </a:ext>
              </a:extLst>
            </p:cNvPr>
            <p:cNvSpPr/>
            <p:nvPr/>
          </p:nvSpPr>
          <p:spPr bwMode="auto">
            <a:xfrm>
              <a:off x="4619304" y="585212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14</a:t>
              </a:r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17DE5197-FD42-E249-B7D7-D54B1543937F}"/>
                </a:ext>
              </a:extLst>
            </p:cNvPr>
            <p:cNvSpPr/>
            <p:nvPr/>
          </p:nvSpPr>
          <p:spPr bwMode="auto">
            <a:xfrm>
              <a:off x="5080631" y="585212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15</a:t>
              </a:r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805C8E06-200F-1640-9CC7-0E95389E280F}"/>
                </a:ext>
              </a:extLst>
            </p:cNvPr>
            <p:cNvSpPr/>
            <p:nvPr/>
          </p:nvSpPr>
          <p:spPr bwMode="auto">
            <a:xfrm>
              <a:off x="5541958" y="585212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17</a:t>
              </a:r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A757E8D9-7FDA-8E48-854F-5B709F582959}"/>
                </a:ext>
              </a:extLst>
            </p:cNvPr>
            <p:cNvSpPr/>
            <p:nvPr/>
          </p:nvSpPr>
          <p:spPr bwMode="auto">
            <a:xfrm>
              <a:off x="6003285" y="585212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</a:t>
              </a:r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73D2FA11-DE83-4144-9334-ABEBE1C6B252}"/>
                </a:ext>
              </a:extLst>
            </p:cNvPr>
            <p:cNvSpPr/>
            <p:nvPr/>
          </p:nvSpPr>
          <p:spPr bwMode="auto">
            <a:xfrm>
              <a:off x="6464612" y="585212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22</a:t>
              </a:r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2FBA2FC3-02A7-AD44-826C-7CBF34125863}"/>
                </a:ext>
              </a:extLst>
            </p:cNvPr>
            <p:cNvSpPr/>
            <p:nvPr/>
          </p:nvSpPr>
          <p:spPr bwMode="auto">
            <a:xfrm>
              <a:off x="6925939" y="585212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24</a:t>
              </a:r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7C65DBB3-6D68-5041-A4BF-44A79F8AFA2E}"/>
                </a:ext>
              </a:extLst>
            </p:cNvPr>
            <p:cNvSpPr/>
            <p:nvPr/>
          </p:nvSpPr>
          <p:spPr bwMode="auto">
            <a:xfrm>
              <a:off x="7387266" y="5852120"/>
              <a:ext cx="457200" cy="457200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26</a:t>
              </a:r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862D9016-1818-964A-84C4-DDB1CD1633BE}"/>
                </a:ext>
              </a:extLst>
            </p:cNvPr>
            <p:cNvSpPr/>
            <p:nvPr/>
          </p:nvSpPr>
          <p:spPr bwMode="auto">
            <a:xfrm>
              <a:off x="928688" y="585212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0C152D33-1967-F046-856E-269FD6598577}"/>
                </a:ext>
              </a:extLst>
            </p:cNvPr>
            <p:cNvSpPr/>
            <p:nvPr/>
          </p:nvSpPr>
          <p:spPr bwMode="auto">
            <a:xfrm>
              <a:off x="7848600" y="5852120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28</a:t>
              </a:r>
            </a:p>
          </p:txBody>
        </p:sp>
      </p:grpSp>
      <p:sp>
        <p:nvSpPr>
          <p:cNvPr id="181" name="Rectangle 180">
            <a:extLst>
              <a:ext uri="{FF2B5EF4-FFF2-40B4-BE49-F238E27FC236}">
                <a16:creationId xmlns:a16="http://schemas.microsoft.com/office/drawing/2014/main" id="{8506770C-6985-B447-B146-EDD4A258B1CF}"/>
              </a:ext>
            </a:extLst>
          </p:cNvPr>
          <p:cNvSpPr/>
          <p:nvPr/>
        </p:nvSpPr>
        <p:spPr bwMode="auto">
          <a:xfrm>
            <a:off x="1390015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48BE431E-3F11-D94F-BB46-D91E4F044358}"/>
              </a:ext>
            </a:extLst>
          </p:cNvPr>
          <p:cNvSpPr/>
          <p:nvPr/>
        </p:nvSpPr>
        <p:spPr bwMode="auto">
          <a:xfrm>
            <a:off x="1851342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60CFA77D-76B8-4E4B-9BB8-1D15D926F478}"/>
              </a:ext>
            </a:extLst>
          </p:cNvPr>
          <p:cNvSpPr/>
          <p:nvPr/>
        </p:nvSpPr>
        <p:spPr bwMode="auto">
          <a:xfrm>
            <a:off x="2312669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EC6799B9-B9DE-EF43-B71D-364ED62D2A82}"/>
              </a:ext>
            </a:extLst>
          </p:cNvPr>
          <p:cNvSpPr/>
          <p:nvPr/>
        </p:nvSpPr>
        <p:spPr bwMode="auto">
          <a:xfrm>
            <a:off x="2773996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FB9F7307-5B80-AD4F-9021-FF83A95243D1}"/>
              </a:ext>
            </a:extLst>
          </p:cNvPr>
          <p:cNvSpPr/>
          <p:nvPr/>
        </p:nvSpPr>
        <p:spPr bwMode="auto">
          <a:xfrm>
            <a:off x="3235323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BB1F66A6-5019-C144-93E8-7DBD7EEA3BFB}"/>
              </a:ext>
            </a:extLst>
          </p:cNvPr>
          <p:cNvSpPr/>
          <p:nvPr/>
        </p:nvSpPr>
        <p:spPr bwMode="auto">
          <a:xfrm>
            <a:off x="3696650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103E6801-DBA9-6F44-80A7-6481651C1877}"/>
              </a:ext>
            </a:extLst>
          </p:cNvPr>
          <p:cNvSpPr/>
          <p:nvPr/>
        </p:nvSpPr>
        <p:spPr bwMode="auto">
          <a:xfrm>
            <a:off x="4157977" y="1389276"/>
            <a:ext cx="457200" cy="457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B1AC4021-7E06-AB42-AA4C-F394E030FB8D}"/>
              </a:ext>
            </a:extLst>
          </p:cNvPr>
          <p:cNvSpPr/>
          <p:nvPr/>
        </p:nvSpPr>
        <p:spPr bwMode="auto">
          <a:xfrm>
            <a:off x="4619304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24F75BEB-F97D-7346-82FE-00DEDFF7E8B4}"/>
              </a:ext>
            </a:extLst>
          </p:cNvPr>
          <p:cNvSpPr/>
          <p:nvPr/>
        </p:nvSpPr>
        <p:spPr bwMode="auto">
          <a:xfrm>
            <a:off x="5080631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74E11D6B-F07B-0643-9912-58AD75630419}"/>
              </a:ext>
            </a:extLst>
          </p:cNvPr>
          <p:cNvSpPr/>
          <p:nvPr/>
        </p:nvSpPr>
        <p:spPr bwMode="auto">
          <a:xfrm>
            <a:off x="5541958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A5003146-311E-C845-8DA1-314EB086E521}"/>
              </a:ext>
            </a:extLst>
          </p:cNvPr>
          <p:cNvSpPr/>
          <p:nvPr/>
        </p:nvSpPr>
        <p:spPr bwMode="auto">
          <a:xfrm>
            <a:off x="6003285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EC47138C-F26C-3D45-82F4-FA4FEB920B0F}"/>
              </a:ext>
            </a:extLst>
          </p:cNvPr>
          <p:cNvSpPr/>
          <p:nvPr/>
        </p:nvSpPr>
        <p:spPr bwMode="auto">
          <a:xfrm>
            <a:off x="6464612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1C434697-4A35-264B-A379-BF83908BFD6A}"/>
              </a:ext>
            </a:extLst>
          </p:cNvPr>
          <p:cNvSpPr/>
          <p:nvPr/>
        </p:nvSpPr>
        <p:spPr bwMode="auto">
          <a:xfrm>
            <a:off x="6925939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665B3B62-F27D-9A4D-8012-F3DE20885C32}"/>
              </a:ext>
            </a:extLst>
          </p:cNvPr>
          <p:cNvSpPr/>
          <p:nvPr/>
        </p:nvSpPr>
        <p:spPr bwMode="auto">
          <a:xfrm>
            <a:off x="7387266" y="1389276"/>
            <a:ext cx="457200" cy="457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2DAAFD23-8EF7-5B4B-B2F6-749D12E009BC}"/>
              </a:ext>
            </a:extLst>
          </p:cNvPr>
          <p:cNvSpPr/>
          <p:nvPr/>
        </p:nvSpPr>
        <p:spPr bwMode="auto">
          <a:xfrm>
            <a:off x="928688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B3C42007-73A7-864E-80EE-A84909CDF85D}"/>
              </a:ext>
            </a:extLst>
          </p:cNvPr>
          <p:cNvSpPr/>
          <p:nvPr/>
        </p:nvSpPr>
        <p:spPr bwMode="auto">
          <a:xfrm>
            <a:off x="7848600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8EECBE1B-A77C-054B-8BA6-1CFB8EFF0B53}"/>
              </a:ext>
            </a:extLst>
          </p:cNvPr>
          <p:cNvSpPr txBox="1"/>
          <p:nvPr/>
        </p:nvSpPr>
        <p:spPr>
          <a:xfrm>
            <a:off x="179512" y="896734"/>
            <a:ext cx="833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Input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EA6D616B-BF65-2145-9DF2-6B99AF8EC6D4}"/>
              </a:ext>
            </a:extLst>
          </p:cNvPr>
          <p:cNvSpPr txBox="1"/>
          <p:nvPr/>
        </p:nvSpPr>
        <p:spPr>
          <a:xfrm>
            <a:off x="3420701" y="2636912"/>
            <a:ext cx="41344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1600" dirty="0">
                <a:latin typeface="Courier" pitchFamily="2" charset="0"/>
                <a:cs typeface="Courier New" pitchFamily="49" charset="0"/>
              </a:rPr>
              <a:t>out[0] = 0; </a:t>
            </a:r>
            <a:r>
              <a:rPr lang="en-US" sz="1600" dirty="0">
                <a:solidFill>
                  <a:srgbClr val="9DC3E6"/>
                </a:solidFill>
                <a:latin typeface="Courier" pitchFamily="2" charset="0"/>
                <a:cs typeface="Courier New" pitchFamily="49" charset="0"/>
              </a:rPr>
              <a:t>// Identity value</a:t>
            </a:r>
          </a:p>
          <a:p>
            <a:pPr>
              <a:defRPr/>
            </a:pPr>
            <a:r>
              <a:rPr lang="en-US" sz="1600" dirty="0">
                <a:solidFill>
                  <a:srgbClr val="CC9900"/>
                </a:solidFill>
                <a:latin typeface="Courier" pitchFamily="2" charset="0"/>
                <a:cs typeface="Courier New" pitchFamily="49" charset="0"/>
              </a:rPr>
              <a:t>for</a:t>
            </a:r>
            <a:r>
              <a:rPr lang="en-US" sz="1600" dirty="0">
                <a:latin typeface="Courier" pitchFamily="2" charset="0"/>
                <a:cs typeface="Courier New" pitchFamily="49" charset="0"/>
              </a:rPr>
              <a:t>(</a:t>
            </a:r>
            <a:r>
              <a:rPr lang="en-US" sz="1600" dirty="0">
                <a:solidFill>
                  <a:srgbClr val="00B050"/>
                </a:solidFill>
                <a:latin typeface="Courier" pitchFamily="2" charset="0"/>
                <a:cs typeface="Courier New" pitchFamily="49" charset="0"/>
              </a:rPr>
              <a:t>int</a:t>
            </a:r>
            <a:r>
              <a:rPr lang="en-US" sz="1600" dirty="0">
                <a:latin typeface="Courier" pitchFamily="2" charset="0"/>
                <a:cs typeface="Courier New" pitchFamily="49" charset="0"/>
              </a:rPr>
              <a:t> </a:t>
            </a:r>
            <a:r>
              <a:rPr lang="en-US" sz="1600" dirty="0" err="1">
                <a:latin typeface="Courier" pitchFamily="2" charset="0"/>
                <a:cs typeface="Courier New" pitchFamily="49" charset="0"/>
              </a:rPr>
              <a:t>i</a:t>
            </a:r>
            <a:r>
              <a:rPr lang="en-US" sz="1600" dirty="0">
                <a:latin typeface="Courier" pitchFamily="2" charset="0"/>
                <a:cs typeface="Courier New" pitchFamily="49" charset="0"/>
              </a:rPr>
              <a:t>=1; </a:t>
            </a:r>
            <a:r>
              <a:rPr lang="en-US" sz="1600" dirty="0" err="1">
                <a:latin typeface="Courier" pitchFamily="2" charset="0"/>
                <a:cs typeface="Courier New" pitchFamily="49" charset="0"/>
              </a:rPr>
              <a:t>i</a:t>
            </a:r>
            <a:r>
              <a:rPr lang="en-US" sz="1600" dirty="0">
                <a:latin typeface="Courier" pitchFamily="2" charset="0"/>
                <a:cs typeface="Courier New" pitchFamily="49" charset="0"/>
              </a:rPr>
              <a:t>&lt;n; </a:t>
            </a:r>
            <a:r>
              <a:rPr lang="en-US" sz="1600" dirty="0" err="1">
                <a:latin typeface="Courier" pitchFamily="2" charset="0"/>
                <a:cs typeface="Courier New" pitchFamily="49" charset="0"/>
              </a:rPr>
              <a:t>i</a:t>
            </a:r>
            <a:r>
              <a:rPr lang="en-US" sz="1600" dirty="0">
                <a:latin typeface="Courier" pitchFamily="2" charset="0"/>
                <a:cs typeface="Courier New" pitchFamily="49" charset="0"/>
              </a:rPr>
              <a:t>++)</a:t>
            </a:r>
          </a:p>
          <a:p>
            <a:pPr>
              <a:defRPr/>
            </a:pPr>
            <a:r>
              <a:rPr lang="en-US" sz="1600" dirty="0">
                <a:latin typeface="Courier" pitchFamily="2" charset="0"/>
                <a:cs typeface="Courier New" pitchFamily="49" charset="0"/>
              </a:rPr>
              <a:t>    out[</a:t>
            </a:r>
            <a:r>
              <a:rPr lang="en-US" sz="1600" dirty="0" err="1">
                <a:latin typeface="Courier" pitchFamily="2" charset="0"/>
                <a:cs typeface="Courier New" pitchFamily="49" charset="0"/>
              </a:rPr>
              <a:t>i</a:t>
            </a:r>
            <a:r>
              <a:rPr lang="en-US" sz="1600" dirty="0">
                <a:latin typeface="Courier" pitchFamily="2" charset="0"/>
                <a:cs typeface="Courier New" pitchFamily="49" charset="0"/>
              </a:rPr>
              <a:t>] = out[i-1] + in[i-1];</a:t>
            </a:r>
            <a:endParaRPr lang="en-US" sz="1600" dirty="0">
              <a:latin typeface="Courier" pitchFamily="2" charset="0"/>
            </a:endParaRP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8520D133-413A-8F4F-AF25-015E0C048B1F}"/>
              </a:ext>
            </a:extLst>
          </p:cNvPr>
          <p:cNvSpPr txBox="1"/>
          <p:nvPr/>
        </p:nvSpPr>
        <p:spPr>
          <a:xfrm>
            <a:off x="3420700" y="4941168"/>
            <a:ext cx="38876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1600" dirty="0">
                <a:latin typeface="Courier" pitchFamily="2" charset="0"/>
                <a:cs typeface="Courier New" pitchFamily="49" charset="0"/>
              </a:rPr>
              <a:t>out[0] = in[0];</a:t>
            </a:r>
          </a:p>
          <a:p>
            <a:pPr>
              <a:defRPr/>
            </a:pPr>
            <a:r>
              <a:rPr lang="en-US" sz="1600" dirty="0">
                <a:solidFill>
                  <a:srgbClr val="CC9900"/>
                </a:solidFill>
                <a:latin typeface="Courier" pitchFamily="2" charset="0"/>
                <a:cs typeface="Courier New" pitchFamily="49" charset="0"/>
              </a:rPr>
              <a:t>for</a:t>
            </a:r>
            <a:r>
              <a:rPr lang="en-US" sz="1600" dirty="0">
                <a:latin typeface="Courier" pitchFamily="2" charset="0"/>
                <a:cs typeface="Courier New" pitchFamily="49" charset="0"/>
              </a:rPr>
              <a:t>(</a:t>
            </a:r>
            <a:r>
              <a:rPr lang="en-US" sz="1600" dirty="0">
                <a:solidFill>
                  <a:srgbClr val="00B050"/>
                </a:solidFill>
                <a:latin typeface="Courier" pitchFamily="2" charset="0"/>
                <a:cs typeface="Courier New" pitchFamily="49" charset="0"/>
              </a:rPr>
              <a:t>int</a:t>
            </a:r>
            <a:r>
              <a:rPr lang="en-US" sz="1600" dirty="0">
                <a:latin typeface="Courier" pitchFamily="2" charset="0"/>
                <a:cs typeface="Courier New" pitchFamily="49" charset="0"/>
              </a:rPr>
              <a:t> </a:t>
            </a:r>
            <a:r>
              <a:rPr lang="en-US" sz="1600" dirty="0" err="1">
                <a:latin typeface="Courier" pitchFamily="2" charset="0"/>
                <a:cs typeface="Courier New" pitchFamily="49" charset="0"/>
              </a:rPr>
              <a:t>i</a:t>
            </a:r>
            <a:r>
              <a:rPr lang="en-US" sz="1600" dirty="0">
                <a:latin typeface="Courier" pitchFamily="2" charset="0"/>
                <a:cs typeface="Courier New" pitchFamily="49" charset="0"/>
              </a:rPr>
              <a:t>=1; </a:t>
            </a:r>
            <a:r>
              <a:rPr lang="en-US" sz="1600" dirty="0" err="1">
                <a:latin typeface="Courier" pitchFamily="2" charset="0"/>
                <a:cs typeface="Courier New" pitchFamily="49" charset="0"/>
              </a:rPr>
              <a:t>i</a:t>
            </a:r>
            <a:r>
              <a:rPr lang="en-US" sz="1600" dirty="0">
                <a:latin typeface="Courier" pitchFamily="2" charset="0"/>
                <a:cs typeface="Courier New" pitchFamily="49" charset="0"/>
              </a:rPr>
              <a:t>&lt;n; </a:t>
            </a:r>
            <a:r>
              <a:rPr lang="en-US" sz="1600" dirty="0" err="1">
                <a:latin typeface="Courier" pitchFamily="2" charset="0"/>
                <a:cs typeface="Courier New" pitchFamily="49" charset="0"/>
              </a:rPr>
              <a:t>i</a:t>
            </a:r>
            <a:r>
              <a:rPr lang="en-US" sz="1600" dirty="0">
                <a:latin typeface="Courier" pitchFamily="2" charset="0"/>
                <a:cs typeface="Courier New" pitchFamily="49" charset="0"/>
              </a:rPr>
              <a:t>++)</a:t>
            </a:r>
          </a:p>
          <a:p>
            <a:pPr>
              <a:defRPr/>
            </a:pPr>
            <a:r>
              <a:rPr lang="en-US" sz="1600" dirty="0">
                <a:latin typeface="Courier" pitchFamily="2" charset="0"/>
                <a:cs typeface="Courier New" pitchFamily="49" charset="0"/>
              </a:rPr>
              <a:t>    out[</a:t>
            </a:r>
            <a:r>
              <a:rPr lang="en-US" sz="1600" dirty="0" err="1">
                <a:latin typeface="Courier" pitchFamily="2" charset="0"/>
                <a:cs typeface="Courier New" pitchFamily="49" charset="0"/>
              </a:rPr>
              <a:t>i</a:t>
            </a:r>
            <a:r>
              <a:rPr lang="en-US" sz="1600" dirty="0">
                <a:latin typeface="Courier" pitchFamily="2" charset="0"/>
                <a:cs typeface="Courier New" pitchFamily="49" charset="0"/>
              </a:rPr>
              <a:t>] = out[i-1] + in[</a:t>
            </a:r>
            <a:r>
              <a:rPr lang="en-US" sz="1600" dirty="0" err="1">
                <a:latin typeface="Courier" pitchFamily="2" charset="0"/>
                <a:cs typeface="Courier New" pitchFamily="49" charset="0"/>
              </a:rPr>
              <a:t>i</a:t>
            </a:r>
            <a:r>
              <a:rPr lang="en-US" sz="1600" dirty="0">
                <a:latin typeface="Courier" pitchFamily="2" charset="0"/>
                <a:cs typeface="Courier New" pitchFamily="49" charset="0"/>
              </a:rPr>
              <a:t>];</a:t>
            </a:r>
            <a:endParaRPr lang="en-US" sz="1600" dirty="0">
              <a:latin typeface="Courie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687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/>
      <p:bldP spid="163" grpId="0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/>
      <p:bldP spid="198" grpId="0"/>
      <p:bldP spid="199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90C63-4CDF-9D4A-B3EC-D283E8D44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Hierarchical (Inclusive) Scan: 1 DPU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4B8F673-824A-8F4D-B540-27E1913BDEDC}"/>
              </a:ext>
            </a:extLst>
          </p:cNvPr>
          <p:cNvGrpSpPr/>
          <p:nvPr/>
        </p:nvGrpSpPr>
        <p:grpSpPr>
          <a:xfrm>
            <a:off x="179512" y="2060848"/>
            <a:ext cx="8134540" cy="1064901"/>
            <a:chOff x="179512" y="2060848"/>
            <a:chExt cx="8134540" cy="1064901"/>
          </a:xfrm>
        </p:grpSpPr>
        <p:sp>
          <p:nvSpPr>
            <p:cNvPr id="5" name="TextBox 136">
              <a:extLst>
                <a:ext uri="{FF2B5EF4-FFF2-40B4-BE49-F238E27FC236}">
                  <a16:creationId xmlns:a16="http://schemas.microsoft.com/office/drawing/2014/main" id="{0D4ECC8B-9255-D044-962A-9BD91FDE20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9512" y="2060848"/>
              <a:ext cx="342112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Palatino" pitchFamily="18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Palatino" pitchFamily="18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Palatino" pitchFamily="18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Palatino" pitchFamily="18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Palatino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Palatino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Palatino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Palatino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Palatino" pitchFamily="18" charset="0"/>
                </a:defRPr>
              </a:lvl9pPr>
            </a:lstStyle>
            <a:p>
              <a:pPr eaLnBrk="1" hangingPunct="1"/>
              <a:r>
                <a:rPr lang="en-US" sz="1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Per-</a:t>
              </a:r>
              <a:r>
                <a:rPr lang="en-US" sz="1800" b="1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tasklet</a:t>
              </a:r>
              <a:r>
                <a:rPr lang="en-US" sz="1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(Inclusive) Scan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D3FF3BD-BB75-0A49-AD17-7D1B28D0B6EC}"/>
                </a:ext>
              </a:extLst>
            </p:cNvPr>
            <p:cNvSpPr/>
            <p:nvPr/>
          </p:nvSpPr>
          <p:spPr bwMode="auto">
            <a:xfrm>
              <a:off x="1390015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9069D22-1DCF-1A4C-9CED-EEC1F88A6A61}"/>
                </a:ext>
              </a:extLst>
            </p:cNvPr>
            <p:cNvSpPr/>
            <p:nvPr/>
          </p:nvSpPr>
          <p:spPr bwMode="auto">
            <a:xfrm>
              <a:off x="1851342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A2C3DF0-C8CD-D742-A6C7-2CB95AD1ED14}"/>
                </a:ext>
              </a:extLst>
            </p:cNvPr>
            <p:cNvSpPr/>
            <p:nvPr/>
          </p:nvSpPr>
          <p:spPr bwMode="auto">
            <a:xfrm>
              <a:off x="2312669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22CC35D-2592-464C-81C0-2173186B24C9}"/>
                </a:ext>
              </a:extLst>
            </p:cNvPr>
            <p:cNvSpPr/>
            <p:nvPr/>
          </p:nvSpPr>
          <p:spPr bwMode="auto">
            <a:xfrm>
              <a:off x="2773996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288849D-3B12-7B43-85B0-C03126ABB1E3}"/>
                </a:ext>
              </a:extLst>
            </p:cNvPr>
            <p:cNvSpPr/>
            <p:nvPr/>
          </p:nvSpPr>
          <p:spPr bwMode="auto">
            <a:xfrm>
              <a:off x="3235323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9F796DA-E92E-864B-8AEA-5E49F416B0F5}"/>
                </a:ext>
              </a:extLst>
            </p:cNvPr>
            <p:cNvSpPr/>
            <p:nvPr/>
          </p:nvSpPr>
          <p:spPr bwMode="auto">
            <a:xfrm>
              <a:off x="3696650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C375F94-78FA-5A46-A47D-8D11A5836C58}"/>
                </a:ext>
              </a:extLst>
            </p:cNvPr>
            <p:cNvSpPr/>
            <p:nvPr/>
          </p:nvSpPr>
          <p:spPr bwMode="auto">
            <a:xfrm>
              <a:off x="4157977" y="2558336"/>
              <a:ext cx="457200" cy="457200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3477DC8-40FB-144D-8C09-9FA118D4830F}"/>
                </a:ext>
              </a:extLst>
            </p:cNvPr>
            <p:cNvSpPr/>
            <p:nvPr/>
          </p:nvSpPr>
          <p:spPr bwMode="auto">
            <a:xfrm>
              <a:off x="4619304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0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1B8D380-5D31-5E40-AE97-68AF784C9F74}"/>
                </a:ext>
              </a:extLst>
            </p:cNvPr>
            <p:cNvSpPr/>
            <p:nvPr/>
          </p:nvSpPr>
          <p:spPr bwMode="auto">
            <a:xfrm>
              <a:off x="5080631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EB1547A-8531-3B4B-84D0-A3533E15A5AB}"/>
                </a:ext>
              </a:extLst>
            </p:cNvPr>
            <p:cNvSpPr/>
            <p:nvPr/>
          </p:nvSpPr>
          <p:spPr bwMode="auto">
            <a:xfrm>
              <a:off x="5541958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4CDF992-6BA8-6846-BCF0-4E2F7095184C}"/>
                </a:ext>
              </a:extLst>
            </p:cNvPr>
            <p:cNvSpPr/>
            <p:nvPr/>
          </p:nvSpPr>
          <p:spPr bwMode="auto">
            <a:xfrm>
              <a:off x="6003285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A6B5D54-3FE1-CE47-90A2-1C23F415C130}"/>
                </a:ext>
              </a:extLst>
            </p:cNvPr>
            <p:cNvSpPr/>
            <p:nvPr/>
          </p:nvSpPr>
          <p:spPr bwMode="auto">
            <a:xfrm>
              <a:off x="6464612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473D818-F78A-A845-AECE-82BF0597617D}"/>
                </a:ext>
              </a:extLst>
            </p:cNvPr>
            <p:cNvSpPr/>
            <p:nvPr/>
          </p:nvSpPr>
          <p:spPr bwMode="auto">
            <a:xfrm>
              <a:off x="6925939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55B0800-30FF-9B4D-A029-E8CEB3FC8396}"/>
                </a:ext>
              </a:extLst>
            </p:cNvPr>
            <p:cNvSpPr/>
            <p:nvPr/>
          </p:nvSpPr>
          <p:spPr bwMode="auto">
            <a:xfrm>
              <a:off x="7387266" y="2558336"/>
              <a:ext cx="457200" cy="457200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33FDB5E-22D5-914B-8894-9265A3F1DDE5}"/>
                </a:ext>
              </a:extLst>
            </p:cNvPr>
            <p:cNvSpPr/>
            <p:nvPr/>
          </p:nvSpPr>
          <p:spPr bwMode="auto">
            <a:xfrm>
              <a:off x="928688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AE3484B-7F36-5E46-85D1-EDCF56460812}"/>
                </a:ext>
              </a:extLst>
            </p:cNvPr>
            <p:cNvSpPr/>
            <p:nvPr/>
          </p:nvSpPr>
          <p:spPr bwMode="auto">
            <a:xfrm>
              <a:off x="7848600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A307194-0812-4045-B513-32956902D555}"/>
                </a:ext>
              </a:extLst>
            </p:cNvPr>
            <p:cNvSpPr/>
            <p:nvPr/>
          </p:nvSpPr>
          <p:spPr>
            <a:xfrm>
              <a:off x="936940" y="2441749"/>
              <a:ext cx="1819275" cy="684000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F03AF98-5E72-7345-9762-CAB3F5568D8F}"/>
                </a:ext>
              </a:extLst>
            </p:cNvPr>
            <p:cNvSpPr/>
            <p:nvPr/>
          </p:nvSpPr>
          <p:spPr>
            <a:xfrm>
              <a:off x="2764152" y="2441749"/>
              <a:ext cx="1819275" cy="684000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849541D-854B-8A4E-8564-8A08E902006B}"/>
                </a:ext>
              </a:extLst>
            </p:cNvPr>
            <p:cNvSpPr/>
            <p:nvPr/>
          </p:nvSpPr>
          <p:spPr>
            <a:xfrm>
              <a:off x="4615177" y="2441749"/>
              <a:ext cx="1819275" cy="684000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6AAB98B-B902-3B40-A186-700F239F6C06}"/>
                </a:ext>
              </a:extLst>
            </p:cNvPr>
            <p:cNvSpPr/>
            <p:nvPr/>
          </p:nvSpPr>
          <p:spPr>
            <a:xfrm>
              <a:off x="6452460" y="2441749"/>
              <a:ext cx="1861592" cy="684000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481AB0FD-A49A-3146-8C43-7C411C1B5152}"/>
              </a:ext>
            </a:extLst>
          </p:cNvPr>
          <p:cNvSpPr/>
          <p:nvPr/>
        </p:nvSpPr>
        <p:spPr bwMode="auto">
          <a:xfrm>
            <a:off x="1390015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9E24F94-158C-D441-AA63-56A93AD2C887}"/>
              </a:ext>
            </a:extLst>
          </p:cNvPr>
          <p:cNvSpPr/>
          <p:nvPr/>
        </p:nvSpPr>
        <p:spPr bwMode="auto">
          <a:xfrm>
            <a:off x="1851342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BE6579F-467D-384A-8744-83646A63EF87}"/>
              </a:ext>
            </a:extLst>
          </p:cNvPr>
          <p:cNvSpPr/>
          <p:nvPr/>
        </p:nvSpPr>
        <p:spPr bwMode="auto">
          <a:xfrm>
            <a:off x="2312669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1705907-3E3F-9F48-BBE5-7FF92773B45D}"/>
              </a:ext>
            </a:extLst>
          </p:cNvPr>
          <p:cNvSpPr/>
          <p:nvPr/>
        </p:nvSpPr>
        <p:spPr bwMode="auto">
          <a:xfrm>
            <a:off x="2773996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1F6442A-BA55-3640-8C23-F87108F40BD0}"/>
              </a:ext>
            </a:extLst>
          </p:cNvPr>
          <p:cNvSpPr/>
          <p:nvPr/>
        </p:nvSpPr>
        <p:spPr bwMode="auto">
          <a:xfrm>
            <a:off x="3235323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B05BB75-D6CA-4A41-A8DA-3A1100C4D434}"/>
              </a:ext>
            </a:extLst>
          </p:cNvPr>
          <p:cNvSpPr/>
          <p:nvPr/>
        </p:nvSpPr>
        <p:spPr bwMode="auto">
          <a:xfrm>
            <a:off x="3696650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5C51D95-1ADB-034C-AD3A-3D31F5DB2E69}"/>
              </a:ext>
            </a:extLst>
          </p:cNvPr>
          <p:cNvSpPr/>
          <p:nvPr/>
        </p:nvSpPr>
        <p:spPr bwMode="auto">
          <a:xfrm>
            <a:off x="4157977" y="5852120"/>
            <a:ext cx="457200" cy="457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006798E-BBD4-4349-8A48-1809B6E1E404}"/>
              </a:ext>
            </a:extLst>
          </p:cNvPr>
          <p:cNvSpPr/>
          <p:nvPr/>
        </p:nvSpPr>
        <p:spPr bwMode="auto">
          <a:xfrm>
            <a:off x="4619304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0A2D929-3B8A-8B4F-8D1E-CB52AE07F247}"/>
              </a:ext>
            </a:extLst>
          </p:cNvPr>
          <p:cNvSpPr/>
          <p:nvPr/>
        </p:nvSpPr>
        <p:spPr bwMode="auto">
          <a:xfrm>
            <a:off x="5080631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873A7C3-0F5A-C543-822D-78E518980883}"/>
              </a:ext>
            </a:extLst>
          </p:cNvPr>
          <p:cNvSpPr/>
          <p:nvPr/>
        </p:nvSpPr>
        <p:spPr bwMode="auto">
          <a:xfrm>
            <a:off x="5541958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17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4300E8C-724C-494C-B4ED-6F0E66F7AB93}"/>
              </a:ext>
            </a:extLst>
          </p:cNvPr>
          <p:cNvSpPr/>
          <p:nvPr/>
        </p:nvSpPr>
        <p:spPr bwMode="auto">
          <a:xfrm>
            <a:off x="6003285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BB2676E-260A-2343-A18E-6492A38B667B}"/>
              </a:ext>
            </a:extLst>
          </p:cNvPr>
          <p:cNvSpPr/>
          <p:nvPr/>
        </p:nvSpPr>
        <p:spPr bwMode="auto">
          <a:xfrm>
            <a:off x="6464612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22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D8E25C4-15EC-EE40-A5CF-F057E71BC101}"/>
              </a:ext>
            </a:extLst>
          </p:cNvPr>
          <p:cNvSpPr/>
          <p:nvPr/>
        </p:nvSpPr>
        <p:spPr bwMode="auto">
          <a:xfrm>
            <a:off x="6925939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375305A-C545-5144-8F84-89047F89793A}"/>
              </a:ext>
            </a:extLst>
          </p:cNvPr>
          <p:cNvSpPr/>
          <p:nvPr/>
        </p:nvSpPr>
        <p:spPr bwMode="auto">
          <a:xfrm>
            <a:off x="7387266" y="5852120"/>
            <a:ext cx="457200" cy="457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26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043B35B-153A-7E4E-A07E-9E7582DBAE55}"/>
              </a:ext>
            </a:extLst>
          </p:cNvPr>
          <p:cNvSpPr/>
          <p:nvPr/>
        </p:nvSpPr>
        <p:spPr bwMode="auto">
          <a:xfrm>
            <a:off x="928688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E7DFEAE-7878-A642-8A7E-5B63A037B47E}"/>
              </a:ext>
            </a:extLst>
          </p:cNvPr>
          <p:cNvSpPr/>
          <p:nvPr/>
        </p:nvSpPr>
        <p:spPr bwMode="auto">
          <a:xfrm>
            <a:off x="7848600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28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EAC08EA4-E20A-074F-BCE3-89A9F2156E57}"/>
              </a:ext>
            </a:extLst>
          </p:cNvPr>
          <p:cNvCxnSpPr>
            <a:cxnSpLocks/>
            <a:endCxn id="32" idx="0"/>
          </p:cNvCxnSpPr>
          <p:nvPr/>
        </p:nvCxnSpPr>
        <p:spPr>
          <a:xfrm>
            <a:off x="2541269" y="3015536"/>
            <a:ext cx="1845308" cy="2836584"/>
          </a:xfrm>
          <a:prstGeom prst="straightConnector1">
            <a:avLst/>
          </a:prstGeom>
          <a:ln w="28575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668CE5E7-6D7B-DD44-9ACB-7FC5A4FDF69E}"/>
              </a:ext>
            </a:extLst>
          </p:cNvPr>
          <p:cNvCxnSpPr>
            <a:cxnSpLocks/>
            <a:endCxn id="32" idx="0"/>
          </p:cNvCxnSpPr>
          <p:nvPr/>
        </p:nvCxnSpPr>
        <p:spPr>
          <a:xfrm>
            <a:off x="4386577" y="3015536"/>
            <a:ext cx="0" cy="2836584"/>
          </a:xfrm>
          <a:prstGeom prst="straightConnector1">
            <a:avLst/>
          </a:prstGeom>
          <a:ln w="28575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2D0F3CD6-ECC4-1549-B634-C572D3106718}"/>
              </a:ext>
            </a:extLst>
          </p:cNvPr>
          <p:cNvSpPr/>
          <p:nvPr/>
        </p:nvSpPr>
        <p:spPr bwMode="auto">
          <a:xfrm>
            <a:off x="4157970" y="5852120"/>
            <a:ext cx="457200" cy="457200"/>
          </a:xfrm>
          <a:prstGeom prst="rect">
            <a:avLst/>
          </a:prstGeom>
          <a:solidFill>
            <a:srgbClr val="00206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953DDB1-A767-8848-83EE-FB30D97C5298}"/>
              </a:ext>
            </a:extLst>
          </p:cNvPr>
          <p:cNvSpPr/>
          <p:nvPr/>
        </p:nvSpPr>
        <p:spPr bwMode="auto">
          <a:xfrm>
            <a:off x="6003278" y="5852120"/>
            <a:ext cx="457200" cy="457200"/>
          </a:xfrm>
          <a:prstGeom prst="rect">
            <a:avLst/>
          </a:prstGeom>
          <a:solidFill>
            <a:srgbClr val="00206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A7913CC-4F75-3D46-85DB-210EFB427267}"/>
              </a:ext>
            </a:extLst>
          </p:cNvPr>
          <p:cNvSpPr/>
          <p:nvPr/>
        </p:nvSpPr>
        <p:spPr bwMode="auto">
          <a:xfrm>
            <a:off x="1390015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6400739-2244-4744-BC0D-D1F182036262}"/>
              </a:ext>
            </a:extLst>
          </p:cNvPr>
          <p:cNvSpPr/>
          <p:nvPr/>
        </p:nvSpPr>
        <p:spPr bwMode="auto">
          <a:xfrm>
            <a:off x="1851342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069CCA0-6DEF-7A47-99B8-0808CD566908}"/>
              </a:ext>
            </a:extLst>
          </p:cNvPr>
          <p:cNvSpPr/>
          <p:nvPr/>
        </p:nvSpPr>
        <p:spPr bwMode="auto">
          <a:xfrm>
            <a:off x="2312669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5D5EEB7-9F5B-0045-893A-90E92AD31E7C}"/>
              </a:ext>
            </a:extLst>
          </p:cNvPr>
          <p:cNvSpPr/>
          <p:nvPr/>
        </p:nvSpPr>
        <p:spPr bwMode="auto">
          <a:xfrm>
            <a:off x="2773996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DF551CA-32B8-664E-BA15-DBDCEB83A8AC}"/>
              </a:ext>
            </a:extLst>
          </p:cNvPr>
          <p:cNvSpPr/>
          <p:nvPr/>
        </p:nvSpPr>
        <p:spPr bwMode="auto">
          <a:xfrm>
            <a:off x="3235323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2636503-38AC-C54B-9578-49F8F32669F8}"/>
              </a:ext>
            </a:extLst>
          </p:cNvPr>
          <p:cNvSpPr/>
          <p:nvPr/>
        </p:nvSpPr>
        <p:spPr bwMode="auto">
          <a:xfrm>
            <a:off x="3696650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B997645-8341-9C44-8A06-0B8D04D3E0D3}"/>
              </a:ext>
            </a:extLst>
          </p:cNvPr>
          <p:cNvSpPr/>
          <p:nvPr/>
        </p:nvSpPr>
        <p:spPr bwMode="auto">
          <a:xfrm>
            <a:off x="4157977" y="1389276"/>
            <a:ext cx="457200" cy="457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004E4EB3-E941-534A-93CB-E526B9374779}"/>
              </a:ext>
            </a:extLst>
          </p:cNvPr>
          <p:cNvSpPr/>
          <p:nvPr/>
        </p:nvSpPr>
        <p:spPr bwMode="auto">
          <a:xfrm>
            <a:off x="4619304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E437EE19-B968-6449-B1B3-5E76A7E58724}"/>
              </a:ext>
            </a:extLst>
          </p:cNvPr>
          <p:cNvSpPr/>
          <p:nvPr/>
        </p:nvSpPr>
        <p:spPr bwMode="auto">
          <a:xfrm>
            <a:off x="5080631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AD26A2E5-8BFF-E84E-A956-5359E9162A59}"/>
              </a:ext>
            </a:extLst>
          </p:cNvPr>
          <p:cNvSpPr/>
          <p:nvPr/>
        </p:nvSpPr>
        <p:spPr bwMode="auto">
          <a:xfrm>
            <a:off x="5541958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D9BA730-2335-D842-8347-ACD8056AA6C4}"/>
              </a:ext>
            </a:extLst>
          </p:cNvPr>
          <p:cNvSpPr/>
          <p:nvPr/>
        </p:nvSpPr>
        <p:spPr bwMode="auto">
          <a:xfrm>
            <a:off x="6003285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F9C8F9E-BF1C-3349-8784-B13554C8B2E6}"/>
              </a:ext>
            </a:extLst>
          </p:cNvPr>
          <p:cNvSpPr/>
          <p:nvPr/>
        </p:nvSpPr>
        <p:spPr bwMode="auto">
          <a:xfrm>
            <a:off x="6464612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20AE2F3-9A52-C348-BC6C-A283C85F3C2F}"/>
              </a:ext>
            </a:extLst>
          </p:cNvPr>
          <p:cNvSpPr/>
          <p:nvPr/>
        </p:nvSpPr>
        <p:spPr bwMode="auto">
          <a:xfrm>
            <a:off x="6925939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225539B4-6891-BF4C-8014-B9F4BBCC76D6}"/>
              </a:ext>
            </a:extLst>
          </p:cNvPr>
          <p:cNvSpPr/>
          <p:nvPr/>
        </p:nvSpPr>
        <p:spPr bwMode="auto">
          <a:xfrm>
            <a:off x="7387266" y="1389276"/>
            <a:ext cx="457200" cy="457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B92EE217-1A4A-3746-909B-F5F43154921A}"/>
              </a:ext>
            </a:extLst>
          </p:cNvPr>
          <p:cNvSpPr/>
          <p:nvPr/>
        </p:nvSpPr>
        <p:spPr bwMode="auto">
          <a:xfrm>
            <a:off x="928688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09D0077-38AA-734D-87EC-ACE0C6221829}"/>
              </a:ext>
            </a:extLst>
          </p:cNvPr>
          <p:cNvSpPr/>
          <p:nvPr/>
        </p:nvSpPr>
        <p:spPr bwMode="auto">
          <a:xfrm>
            <a:off x="7848600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B07B62A-0456-594F-9E5D-7DFA1C5CCC60}"/>
              </a:ext>
            </a:extLst>
          </p:cNvPr>
          <p:cNvSpPr txBox="1"/>
          <p:nvPr/>
        </p:nvSpPr>
        <p:spPr>
          <a:xfrm>
            <a:off x="179512" y="896734"/>
            <a:ext cx="833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Input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0CBF30DD-432B-FE4C-B43D-2773EEA1E673}"/>
              </a:ext>
            </a:extLst>
          </p:cNvPr>
          <p:cNvSpPr/>
          <p:nvPr/>
        </p:nvSpPr>
        <p:spPr>
          <a:xfrm>
            <a:off x="928688" y="1268760"/>
            <a:ext cx="1819275" cy="684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78949255-E694-B14E-AABA-AB5B9253154B}"/>
              </a:ext>
            </a:extLst>
          </p:cNvPr>
          <p:cNvSpPr/>
          <p:nvPr/>
        </p:nvSpPr>
        <p:spPr>
          <a:xfrm>
            <a:off x="2755900" y="1268760"/>
            <a:ext cx="1819275" cy="684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6F1BDDEF-EA0B-D941-836A-BA472E906FDB}"/>
              </a:ext>
            </a:extLst>
          </p:cNvPr>
          <p:cNvSpPr/>
          <p:nvPr/>
        </p:nvSpPr>
        <p:spPr>
          <a:xfrm>
            <a:off x="4606925" y="1268760"/>
            <a:ext cx="1819275" cy="684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980F537-2202-FF41-92A5-A46CBC4A020C}"/>
              </a:ext>
            </a:extLst>
          </p:cNvPr>
          <p:cNvSpPr/>
          <p:nvPr/>
        </p:nvSpPr>
        <p:spPr>
          <a:xfrm>
            <a:off x="6444208" y="1268760"/>
            <a:ext cx="1861592" cy="684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4ACB80B-279C-1D44-8F6A-EB2E18E169F5}"/>
              </a:ext>
            </a:extLst>
          </p:cNvPr>
          <p:cNvSpPr txBox="1"/>
          <p:nvPr/>
        </p:nvSpPr>
        <p:spPr>
          <a:xfrm>
            <a:off x="1219200" y="899428"/>
            <a:ext cx="1239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Tasklet 0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3A8B1D2-0B3A-B742-8574-353BD3F51998}"/>
              </a:ext>
            </a:extLst>
          </p:cNvPr>
          <p:cNvSpPr txBox="1"/>
          <p:nvPr/>
        </p:nvSpPr>
        <p:spPr>
          <a:xfrm>
            <a:off x="3068469" y="890136"/>
            <a:ext cx="1239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Tasklet 1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5D2915F-3C55-BD4C-BFED-09CD68E9392C}"/>
              </a:ext>
            </a:extLst>
          </p:cNvPr>
          <p:cNvSpPr txBox="1"/>
          <p:nvPr/>
        </p:nvSpPr>
        <p:spPr>
          <a:xfrm>
            <a:off x="4891608" y="890136"/>
            <a:ext cx="1239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Tasklet 2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44E4FCB-BEBC-5D45-90F1-F16585FD1176}"/>
              </a:ext>
            </a:extLst>
          </p:cNvPr>
          <p:cNvSpPr txBox="1"/>
          <p:nvPr/>
        </p:nvSpPr>
        <p:spPr>
          <a:xfrm>
            <a:off x="6763816" y="890136"/>
            <a:ext cx="1239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Tasklet 3</a:t>
            </a:r>
          </a:p>
        </p:txBody>
      </p:sp>
      <p:sp>
        <p:nvSpPr>
          <p:cNvPr id="71" name="TextBox 136">
            <a:extLst>
              <a:ext uri="{FF2B5EF4-FFF2-40B4-BE49-F238E27FC236}">
                <a16:creationId xmlns:a16="http://schemas.microsoft.com/office/drawing/2014/main" id="{FBA63AA8-F90A-EF46-8698-B5E41E3C88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5507940"/>
            <a:ext cx="294824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9pPr>
          </a:lstStyle>
          <a:p>
            <a:pPr eaLnBrk="1" hangingPunct="1"/>
            <a:r>
              <a:rPr lang="en-US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Output (Inclusive Scan)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E31F9C3C-ABC7-DB4F-992C-30689F304A89}"/>
              </a:ext>
            </a:extLst>
          </p:cNvPr>
          <p:cNvCxnSpPr>
            <a:cxnSpLocks/>
            <a:endCxn id="36" idx="0"/>
          </p:cNvCxnSpPr>
          <p:nvPr/>
        </p:nvCxnSpPr>
        <p:spPr>
          <a:xfrm>
            <a:off x="2541269" y="3015536"/>
            <a:ext cx="3690616" cy="2836584"/>
          </a:xfrm>
          <a:prstGeom prst="straightConnector1">
            <a:avLst/>
          </a:prstGeom>
          <a:ln w="28575">
            <a:solidFill>
              <a:srgbClr val="00206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C9212904-7D9B-114B-B131-99E0778AD191}"/>
              </a:ext>
            </a:extLst>
          </p:cNvPr>
          <p:cNvCxnSpPr>
            <a:cxnSpLocks/>
            <a:endCxn id="36" idx="0"/>
          </p:cNvCxnSpPr>
          <p:nvPr/>
        </p:nvCxnSpPr>
        <p:spPr>
          <a:xfrm>
            <a:off x="4386577" y="3015536"/>
            <a:ext cx="1845308" cy="2836584"/>
          </a:xfrm>
          <a:prstGeom prst="straightConnector1">
            <a:avLst/>
          </a:prstGeom>
          <a:ln w="28575">
            <a:solidFill>
              <a:srgbClr val="00206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8A9AE44E-AC2B-2E47-BBB2-D648E2907CCB}"/>
              </a:ext>
            </a:extLst>
          </p:cNvPr>
          <p:cNvCxnSpPr>
            <a:cxnSpLocks/>
            <a:endCxn id="36" idx="0"/>
          </p:cNvCxnSpPr>
          <p:nvPr/>
        </p:nvCxnSpPr>
        <p:spPr>
          <a:xfrm>
            <a:off x="6231885" y="3015536"/>
            <a:ext cx="0" cy="2836584"/>
          </a:xfrm>
          <a:prstGeom prst="straightConnector1">
            <a:avLst/>
          </a:prstGeom>
          <a:ln w="28575">
            <a:solidFill>
              <a:srgbClr val="00206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008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63" grpId="0" animBg="1"/>
      <p:bldP spid="64" grpId="0" animBg="1"/>
      <p:bldP spid="65" grpId="0" animBg="1"/>
      <p:bldP spid="66" grpId="0" animBg="1"/>
      <p:bldP spid="67" grpId="0"/>
      <p:bldP spid="68" grpId="0"/>
      <p:bldP spid="69" grpId="0"/>
      <p:bldP spid="70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DEC57-254A-3D4B-8279-55BFCF47A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Per-DPU (Inclusive) Scan 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F0ED7-1B6F-5C4B-AA5B-C4DAA82D9E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</a:t>
            </a:r>
            <a:r>
              <a:rPr lang="en-US" dirty="0" err="1"/>
              <a:t>tasklet</a:t>
            </a:r>
            <a:r>
              <a:rPr lang="en-US" dirty="0"/>
              <a:t> computes scan locally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467395-8E8F-074E-84AC-9EFCE9F632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4690"/>
            <a:ext cx="9144000" cy="28987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C536AA6-14CF-7C40-BFF3-CC88B2AEE944}"/>
              </a:ext>
            </a:extLst>
          </p:cNvPr>
          <p:cNvSpPr txBox="1"/>
          <p:nvPr/>
        </p:nvSpPr>
        <p:spPr>
          <a:xfrm>
            <a:off x="3985200" y="2208245"/>
            <a:ext cx="14686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Per-</a:t>
            </a:r>
            <a:r>
              <a:rPr lang="en-US" sz="1400" dirty="0" err="1">
                <a:solidFill>
                  <a:schemeClr val="bg1"/>
                </a:solidFill>
              </a:rPr>
              <a:t>tasklet</a:t>
            </a:r>
            <a:r>
              <a:rPr lang="en-US" sz="1400" dirty="0">
                <a:solidFill>
                  <a:schemeClr val="bg1"/>
                </a:solidFill>
              </a:rPr>
              <a:t> scan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A802B1-8701-FE43-B8A8-5449795925AB}"/>
              </a:ext>
            </a:extLst>
          </p:cNvPr>
          <p:cNvSpPr/>
          <p:nvPr/>
        </p:nvSpPr>
        <p:spPr>
          <a:xfrm>
            <a:off x="457200" y="2283934"/>
            <a:ext cx="3528000" cy="216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0483038-F76A-1846-944C-A8AE9BCF8B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25732"/>
            <a:ext cx="9144000" cy="1875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250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DEC57-254A-3D4B-8279-55BFCF47A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Per-DPU (Inclusive) Scan (II)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F0ED7-1B6F-5C4B-AA5B-C4DAA82D9E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</a:t>
            </a:r>
            <a:r>
              <a:rPr lang="en-US" dirty="0" err="1"/>
              <a:t>tasklet</a:t>
            </a:r>
            <a:r>
              <a:rPr lang="en-US" dirty="0"/>
              <a:t> communicates with adjacent </a:t>
            </a:r>
            <a:r>
              <a:rPr lang="en-US" dirty="0" err="1"/>
              <a:t>tasklets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467395-8E8F-074E-84AC-9EFCE9F632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4690"/>
            <a:ext cx="9144000" cy="28987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C536AA6-14CF-7C40-BFF3-CC88B2AEE944}"/>
              </a:ext>
            </a:extLst>
          </p:cNvPr>
          <p:cNvSpPr txBox="1"/>
          <p:nvPr/>
        </p:nvSpPr>
        <p:spPr>
          <a:xfrm>
            <a:off x="3985200" y="2208245"/>
            <a:ext cx="14686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Per-</a:t>
            </a:r>
            <a:r>
              <a:rPr lang="en-US" sz="1400" dirty="0" err="1">
                <a:solidFill>
                  <a:schemeClr val="bg1"/>
                </a:solidFill>
              </a:rPr>
              <a:t>tasklet</a:t>
            </a:r>
            <a:r>
              <a:rPr lang="en-US" sz="1400" dirty="0">
                <a:solidFill>
                  <a:schemeClr val="bg1"/>
                </a:solidFill>
              </a:rPr>
              <a:t> scan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A802B1-8701-FE43-B8A8-5449795925AB}"/>
              </a:ext>
            </a:extLst>
          </p:cNvPr>
          <p:cNvSpPr/>
          <p:nvPr/>
        </p:nvSpPr>
        <p:spPr>
          <a:xfrm>
            <a:off x="457200" y="2283934"/>
            <a:ext cx="3528000" cy="216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2793CC-79B0-684A-8833-4474D0136856}"/>
              </a:ext>
            </a:extLst>
          </p:cNvPr>
          <p:cNvSpPr txBox="1"/>
          <p:nvPr/>
        </p:nvSpPr>
        <p:spPr>
          <a:xfrm>
            <a:off x="5008328" y="2816423"/>
            <a:ext cx="29306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Handshake-based synchronization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8CAC29-E22E-DC4E-B1C9-D63566104642}"/>
              </a:ext>
            </a:extLst>
          </p:cNvPr>
          <p:cNvSpPr/>
          <p:nvPr/>
        </p:nvSpPr>
        <p:spPr>
          <a:xfrm>
            <a:off x="457200" y="2892112"/>
            <a:ext cx="4572000" cy="216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A186D1-A189-D442-87D5-26705CBA5D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1" y="3252683"/>
            <a:ext cx="5177146" cy="3175047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269707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DEC57-254A-3D4B-8279-55BFCF47A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Per-DPU (Inclusive) Scan (III)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F0ED7-1B6F-5C4B-AA5B-C4DAA82D9E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</a:t>
            </a:r>
            <a:r>
              <a:rPr lang="en-US" dirty="0" err="1"/>
              <a:t>tasklet</a:t>
            </a:r>
            <a:r>
              <a:rPr lang="en-US" dirty="0"/>
              <a:t> adds an offset to each own element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467395-8E8F-074E-84AC-9EFCE9F632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4690"/>
            <a:ext cx="9144000" cy="28987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C536AA6-14CF-7C40-BFF3-CC88B2AEE944}"/>
              </a:ext>
            </a:extLst>
          </p:cNvPr>
          <p:cNvSpPr txBox="1"/>
          <p:nvPr/>
        </p:nvSpPr>
        <p:spPr>
          <a:xfrm>
            <a:off x="3985200" y="2208245"/>
            <a:ext cx="14686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Per-</a:t>
            </a:r>
            <a:r>
              <a:rPr lang="en-US" sz="1400" dirty="0" err="1">
                <a:solidFill>
                  <a:schemeClr val="bg1"/>
                </a:solidFill>
              </a:rPr>
              <a:t>tasklet</a:t>
            </a:r>
            <a:r>
              <a:rPr lang="en-US" sz="1400" dirty="0">
                <a:solidFill>
                  <a:schemeClr val="bg1"/>
                </a:solidFill>
              </a:rPr>
              <a:t> scan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A802B1-8701-FE43-B8A8-5449795925AB}"/>
              </a:ext>
            </a:extLst>
          </p:cNvPr>
          <p:cNvSpPr/>
          <p:nvPr/>
        </p:nvSpPr>
        <p:spPr>
          <a:xfrm>
            <a:off x="457200" y="2283934"/>
            <a:ext cx="3528000" cy="216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47F08E-C8D6-8242-A383-73947B8D0285}"/>
              </a:ext>
            </a:extLst>
          </p:cNvPr>
          <p:cNvSpPr txBox="1"/>
          <p:nvPr/>
        </p:nvSpPr>
        <p:spPr>
          <a:xfrm>
            <a:off x="5008328" y="2816423"/>
            <a:ext cx="29306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Handshake-based synchronization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1FE393-DE40-7544-B47F-7891021BBEF6}"/>
              </a:ext>
            </a:extLst>
          </p:cNvPr>
          <p:cNvSpPr/>
          <p:nvPr/>
        </p:nvSpPr>
        <p:spPr>
          <a:xfrm>
            <a:off x="457200" y="2892112"/>
            <a:ext cx="4572000" cy="216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49394A-3F01-6048-BADC-00E2512122A8}"/>
              </a:ext>
            </a:extLst>
          </p:cNvPr>
          <p:cNvSpPr txBox="1"/>
          <p:nvPr/>
        </p:nvSpPr>
        <p:spPr>
          <a:xfrm>
            <a:off x="2819400" y="3426023"/>
            <a:ext cx="13885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Per-</a:t>
            </a:r>
            <a:r>
              <a:rPr lang="en-US" sz="1400" dirty="0" err="1">
                <a:solidFill>
                  <a:schemeClr val="bg1"/>
                </a:solidFill>
              </a:rPr>
              <a:t>tasklet</a:t>
            </a:r>
            <a:r>
              <a:rPr lang="en-US" sz="1400" dirty="0">
                <a:solidFill>
                  <a:schemeClr val="bg1"/>
                </a:solidFill>
              </a:rPr>
              <a:t> add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F94021F-C8A0-DC4F-B636-8A3504B83559}"/>
              </a:ext>
            </a:extLst>
          </p:cNvPr>
          <p:cNvSpPr/>
          <p:nvPr/>
        </p:nvSpPr>
        <p:spPr>
          <a:xfrm>
            <a:off x="457200" y="3471911"/>
            <a:ext cx="2376000" cy="216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5C62C6C-42AD-5C42-AD8C-067A33F7CB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21535"/>
            <a:ext cx="9144000" cy="155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114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3CF3E-45F8-EB45-A69F-2FE2191C6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Scan-Scan-Add (SSA)</a:t>
            </a:r>
          </a:p>
        </p:txBody>
      </p:sp>
      <p:sp>
        <p:nvSpPr>
          <p:cNvPr id="4" name="TextBox 136">
            <a:extLst>
              <a:ext uri="{FF2B5EF4-FFF2-40B4-BE49-F238E27FC236}">
                <a16:creationId xmlns:a16="http://schemas.microsoft.com/office/drawing/2014/main" id="{69481AD0-EB2B-D744-B29E-C64ED2C96F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2060848"/>
            <a:ext cx="31229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9pPr>
          </a:lstStyle>
          <a:p>
            <a:pPr eaLnBrk="1" hangingPunct="1"/>
            <a:r>
              <a:rPr lang="en-US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Per-DPU (Inclusive) Scan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555B7A-C504-5444-B056-0B200AFBAC59}"/>
              </a:ext>
            </a:extLst>
          </p:cNvPr>
          <p:cNvSpPr/>
          <p:nvPr/>
        </p:nvSpPr>
        <p:spPr bwMode="auto">
          <a:xfrm>
            <a:off x="1390015" y="255833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FA38BA-D954-874C-A92D-06FDA2044B63}"/>
              </a:ext>
            </a:extLst>
          </p:cNvPr>
          <p:cNvSpPr/>
          <p:nvPr/>
        </p:nvSpPr>
        <p:spPr bwMode="auto">
          <a:xfrm>
            <a:off x="1851342" y="255833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A7C291-B16F-CE45-A5E4-DA69720694C9}"/>
              </a:ext>
            </a:extLst>
          </p:cNvPr>
          <p:cNvSpPr/>
          <p:nvPr/>
        </p:nvSpPr>
        <p:spPr bwMode="auto">
          <a:xfrm>
            <a:off x="2312669" y="255833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A404CA-5CB5-7F49-B5A0-E6F991286F0D}"/>
              </a:ext>
            </a:extLst>
          </p:cNvPr>
          <p:cNvSpPr/>
          <p:nvPr/>
        </p:nvSpPr>
        <p:spPr bwMode="auto">
          <a:xfrm>
            <a:off x="2773996" y="255833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826BF34-09BE-AB4B-ACF0-38BEA14CFD7C}"/>
              </a:ext>
            </a:extLst>
          </p:cNvPr>
          <p:cNvSpPr/>
          <p:nvPr/>
        </p:nvSpPr>
        <p:spPr bwMode="auto">
          <a:xfrm>
            <a:off x="3235323" y="255833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BDFE04F-FF71-0D45-A0B5-CDE06D540506}"/>
              </a:ext>
            </a:extLst>
          </p:cNvPr>
          <p:cNvSpPr/>
          <p:nvPr/>
        </p:nvSpPr>
        <p:spPr bwMode="auto">
          <a:xfrm>
            <a:off x="3696650" y="255833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E4E0B8-53A7-434C-BFD7-5D20C96E6C54}"/>
              </a:ext>
            </a:extLst>
          </p:cNvPr>
          <p:cNvSpPr/>
          <p:nvPr/>
        </p:nvSpPr>
        <p:spPr bwMode="auto">
          <a:xfrm>
            <a:off x="4157977" y="2558336"/>
            <a:ext cx="457200" cy="457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86AA19-69A6-6340-A7D7-DE565E77ED80}"/>
              </a:ext>
            </a:extLst>
          </p:cNvPr>
          <p:cNvSpPr/>
          <p:nvPr/>
        </p:nvSpPr>
        <p:spPr bwMode="auto">
          <a:xfrm>
            <a:off x="4619304" y="255833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357DE22-0CB4-7848-BFA8-40343587FB96}"/>
              </a:ext>
            </a:extLst>
          </p:cNvPr>
          <p:cNvSpPr/>
          <p:nvPr/>
        </p:nvSpPr>
        <p:spPr bwMode="auto">
          <a:xfrm>
            <a:off x="5080631" y="255833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308F261-929B-8E4C-9406-A941DF39B520}"/>
              </a:ext>
            </a:extLst>
          </p:cNvPr>
          <p:cNvSpPr/>
          <p:nvPr/>
        </p:nvSpPr>
        <p:spPr bwMode="auto">
          <a:xfrm>
            <a:off x="5541958" y="255833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761761C-D129-3B4B-AD97-6D91364A6693}"/>
              </a:ext>
            </a:extLst>
          </p:cNvPr>
          <p:cNvSpPr/>
          <p:nvPr/>
        </p:nvSpPr>
        <p:spPr bwMode="auto">
          <a:xfrm>
            <a:off x="6003285" y="255833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27A9866-F783-FE43-9207-0885C0E90180}"/>
              </a:ext>
            </a:extLst>
          </p:cNvPr>
          <p:cNvSpPr/>
          <p:nvPr/>
        </p:nvSpPr>
        <p:spPr bwMode="auto">
          <a:xfrm>
            <a:off x="6464612" y="255833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CC40427-9E9A-1940-82C3-82E1A7DC5EE5}"/>
              </a:ext>
            </a:extLst>
          </p:cNvPr>
          <p:cNvSpPr/>
          <p:nvPr/>
        </p:nvSpPr>
        <p:spPr bwMode="auto">
          <a:xfrm>
            <a:off x="6925939" y="255833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501888C-6385-4E40-9E55-11CF13B6F3A5}"/>
              </a:ext>
            </a:extLst>
          </p:cNvPr>
          <p:cNvSpPr/>
          <p:nvPr/>
        </p:nvSpPr>
        <p:spPr bwMode="auto">
          <a:xfrm>
            <a:off x="7387266" y="2558336"/>
            <a:ext cx="457200" cy="457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A558F71-7A66-4D47-909E-6AB10E65691B}"/>
              </a:ext>
            </a:extLst>
          </p:cNvPr>
          <p:cNvSpPr/>
          <p:nvPr/>
        </p:nvSpPr>
        <p:spPr bwMode="auto">
          <a:xfrm>
            <a:off x="928688" y="255833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158155D-78C0-F049-864B-871EF73D1BE2}"/>
              </a:ext>
            </a:extLst>
          </p:cNvPr>
          <p:cNvSpPr/>
          <p:nvPr/>
        </p:nvSpPr>
        <p:spPr bwMode="auto">
          <a:xfrm>
            <a:off x="7848600" y="255833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353FE4B-CD93-194A-B9A2-1361D4B0FA1F}"/>
              </a:ext>
            </a:extLst>
          </p:cNvPr>
          <p:cNvSpPr/>
          <p:nvPr/>
        </p:nvSpPr>
        <p:spPr bwMode="auto">
          <a:xfrm>
            <a:off x="1390015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5C2F269-E73D-A04B-869C-7EFF796A1A29}"/>
              </a:ext>
            </a:extLst>
          </p:cNvPr>
          <p:cNvSpPr/>
          <p:nvPr/>
        </p:nvSpPr>
        <p:spPr bwMode="auto">
          <a:xfrm>
            <a:off x="1851342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440C4FF-B7DC-214C-80E3-4842AEE19FF4}"/>
              </a:ext>
            </a:extLst>
          </p:cNvPr>
          <p:cNvSpPr/>
          <p:nvPr/>
        </p:nvSpPr>
        <p:spPr bwMode="auto">
          <a:xfrm>
            <a:off x="2312669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B356305-07CC-7441-B60D-3AB468A1E7D2}"/>
              </a:ext>
            </a:extLst>
          </p:cNvPr>
          <p:cNvSpPr/>
          <p:nvPr/>
        </p:nvSpPr>
        <p:spPr bwMode="auto">
          <a:xfrm>
            <a:off x="2773996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0872475-CCE5-3D4B-AC3D-48773A93F2DD}"/>
              </a:ext>
            </a:extLst>
          </p:cNvPr>
          <p:cNvSpPr/>
          <p:nvPr/>
        </p:nvSpPr>
        <p:spPr bwMode="auto">
          <a:xfrm>
            <a:off x="3235323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E12986D-9177-8E40-89D7-833598C42E4E}"/>
              </a:ext>
            </a:extLst>
          </p:cNvPr>
          <p:cNvSpPr/>
          <p:nvPr/>
        </p:nvSpPr>
        <p:spPr bwMode="auto">
          <a:xfrm>
            <a:off x="3696650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0CCEAD1-6563-EB49-819D-5C8983BF462E}"/>
              </a:ext>
            </a:extLst>
          </p:cNvPr>
          <p:cNvSpPr/>
          <p:nvPr/>
        </p:nvSpPr>
        <p:spPr bwMode="auto">
          <a:xfrm>
            <a:off x="4157977" y="1389276"/>
            <a:ext cx="457200" cy="457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AFE8AF4-5A38-2842-99C9-A8542FEFEA33}"/>
              </a:ext>
            </a:extLst>
          </p:cNvPr>
          <p:cNvSpPr/>
          <p:nvPr/>
        </p:nvSpPr>
        <p:spPr bwMode="auto">
          <a:xfrm>
            <a:off x="4619304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D09C4F3-C181-7E4D-83FD-BF745DF48DFC}"/>
              </a:ext>
            </a:extLst>
          </p:cNvPr>
          <p:cNvSpPr/>
          <p:nvPr/>
        </p:nvSpPr>
        <p:spPr bwMode="auto">
          <a:xfrm>
            <a:off x="5080631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B85F452-7D13-0A4A-9C35-A2B5706AA080}"/>
              </a:ext>
            </a:extLst>
          </p:cNvPr>
          <p:cNvSpPr/>
          <p:nvPr/>
        </p:nvSpPr>
        <p:spPr bwMode="auto">
          <a:xfrm>
            <a:off x="5541958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0F23775-1AF0-1645-9ED1-E2D32630E533}"/>
              </a:ext>
            </a:extLst>
          </p:cNvPr>
          <p:cNvSpPr/>
          <p:nvPr/>
        </p:nvSpPr>
        <p:spPr bwMode="auto">
          <a:xfrm>
            <a:off x="6003285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6832493-3548-7E48-9E30-A0C0D4B36D39}"/>
              </a:ext>
            </a:extLst>
          </p:cNvPr>
          <p:cNvSpPr/>
          <p:nvPr/>
        </p:nvSpPr>
        <p:spPr bwMode="auto">
          <a:xfrm>
            <a:off x="6464612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4146D02-8299-1948-9F9A-24DA992038C3}"/>
              </a:ext>
            </a:extLst>
          </p:cNvPr>
          <p:cNvSpPr/>
          <p:nvPr/>
        </p:nvSpPr>
        <p:spPr bwMode="auto">
          <a:xfrm>
            <a:off x="6925939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F24759F-EBC6-544B-81AD-EAB477374AC3}"/>
              </a:ext>
            </a:extLst>
          </p:cNvPr>
          <p:cNvSpPr/>
          <p:nvPr/>
        </p:nvSpPr>
        <p:spPr bwMode="auto">
          <a:xfrm>
            <a:off x="7387266" y="1389276"/>
            <a:ext cx="457200" cy="457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F0933A0-DDDF-7B46-826A-2D6BD86A31F5}"/>
              </a:ext>
            </a:extLst>
          </p:cNvPr>
          <p:cNvSpPr/>
          <p:nvPr/>
        </p:nvSpPr>
        <p:spPr bwMode="auto">
          <a:xfrm>
            <a:off x="928688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B7031F0-A4DC-EC46-80D4-D95F2CB3CE46}"/>
              </a:ext>
            </a:extLst>
          </p:cNvPr>
          <p:cNvSpPr/>
          <p:nvPr/>
        </p:nvSpPr>
        <p:spPr bwMode="auto">
          <a:xfrm>
            <a:off x="7848600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8D21EDA-9949-D94E-97EA-B048DDDCE203}"/>
              </a:ext>
            </a:extLst>
          </p:cNvPr>
          <p:cNvSpPr/>
          <p:nvPr/>
        </p:nvSpPr>
        <p:spPr>
          <a:xfrm>
            <a:off x="928688" y="1268760"/>
            <a:ext cx="1819275" cy="684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993D560-3D6E-D641-816F-816D575907E7}"/>
              </a:ext>
            </a:extLst>
          </p:cNvPr>
          <p:cNvSpPr/>
          <p:nvPr/>
        </p:nvSpPr>
        <p:spPr>
          <a:xfrm>
            <a:off x="2755900" y="1268760"/>
            <a:ext cx="1819275" cy="684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B47A19B-FDA3-254F-875A-4297CD6DFF90}"/>
              </a:ext>
            </a:extLst>
          </p:cNvPr>
          <p:cNvSpPr/>
          <p:nvPr/>
        </p:nvSpPr>
        <p:spPr>
          <a:xfrm>
            <a:off x="4606925" y="1268760"/>
            <a:ext cx="1819275" cy="684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E4B0FA2-8BFA-5F48-B187-04E2C526075F}"/>
              </a:ext>
            </a:extLst>
          </p:cNvPr>
          <p:cNvSpPr/>
          <p:nvPr/>
        </p:nvSpPr>
        <p:spPr>
          <a:xfrm>
            <a:off x="6444208" y="1268760"/>
            <a:ext cx="1861592" cy="684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9B65AE3-A055-E742-9E70-807D6F2FEFFD}"/>
              </a:ext>
            </a:extLst>
          </p:cNvPr>
          <p:cNvSpPr/>
          <p:nvPr/>
        </p:nvSpPr>
        <p:spPr bwMode="auto">
          <a:xfrm>
            <a:off x="2312669" y="2558336"/>
            <a:ext cx="457200" cy="457200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A0E6A78-C9C7-AD4E-B3BF-3504E719E317}"/>
              </a:ext>
            </a:extLst>
          </p:cNvPr>
          <p:cNvSpPr/>
          <p:nvPr/>
        </p:nvSpPr>
        <p:spPr bwMode="auto">
          <a:xfrm>
            <a:off x="4157977" y="2558336"/>
            <a:ext cx="457200" cy="457200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0B74A63-3EE9-E04B-AAF1-EF97678775DF}"/>
              </a:ext>
            </a:extLst>
          </p:cNvPr>
          <p:cNvSpPr/>
          <p:nvPr/>
        </p:nvSpPr>
        <p:spPr bwMode="auto">
          <a:xfrm>
            <a:off x="6003285" y="2558336"/>
            <a:ext cx="457200" cy="457200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E4241C6-4061-5343-8E6C-304A9174181D}"/>
              </a:ext>
            </a:extLst>
          </p:cNvPr>
          <p:cNvSpPr/>
          <p:nvPr/>
        </p:nvSpPr>
        <p:spPr bwMode="auto">
          <a:xfrm>
            <a:off x="7848600" y="2558336"/>
            <a:ext cx="457200" cy="457200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266D197-4061-9542-9A70-403028D11A38}"/>
              </a:ext>
            </a:extLst>
          </p:cNvPr>
          <p:cNvSpPr/>
          <p:nvPr/>
        </p:nvSpPr>
        <p:spPr>
          <a:xfrm>
            <a:off x="936940" y="2441749"/>
            <a:ext cx="1819275" cy="684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41C6898-FEBB-9C4F-AE1E-5F001CE2DBF6}"/>
              </a:ext>
            </a:extLst>
          </p:cNvPr>
          <p:cNvSpPr/>
          <p:nvPr/>
        </p:nvSpPr>
        <p:spPr>
          <a:xfrm>
            <a:off x="2764152" y="2441749"/>
            <a:ext cx="1819275" cy="684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1986134-D53C-0843-8ED5-78DE2ABA81EF}"/>
              </a:ext>
            </a:extLst>
          </p:cNvPr>
          <p:cNvSpPr/>
          <p:nvPr/>
        </p:nvSpPr>
        <p:spPr>
          <a:xfrm>
            <a:off x="4615177" y="2441749"/>
            <a:ext cx="1819275" cy="684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67067DB-8162-D249-B6F7-1E2C6D440C71}"/>
              </a:ext>
            </a:extLst>
          </p:cNvPr>
          <p:cNvSpPr/>
          <p:nvPr/>
        </p:nvSpPr>
        <p:spPr>
          <a:xfrm>
            <a:off x="6452460" y="2441749"/>
            <a:ext cx="1861592" cy="684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7F83478-E623-934D-8F7A-542D147F957A}"/>
              </a:ext>
            </a:extLst>
          </p:cNvPr>
          <p:cNvGrpSpPr/>
          <p:nvPr/>
        </p:nvGrpSpPr>
        <p:grpSpPr>
          <a:xfrm>
            <a:off x="3732591" y="3356992"/>
            <a:ext cx="1828800" cy="457200"/>
            <a:chOff x="3732591" y="3356992"/>
            <a:chExt cx="1828800" cy="457200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E31D4315-77E5-3A4C-A253-B8560D91852A}"/>
                </a:ext>
              </a:extLst>
            </p:cNvPr>
            <p:cNvSpPr/>
            <p:nvPr/>
          </p:nvSpPr>
          <p:spPr bwMode="auto">
            <a:xfrm>
              <a:off x="3732591" y="3356992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1BDB7044-A07B-3647-9DA5-21DB44494251}"/>
                </a:ext>
              </a:extLst>
            </p:cNvPr>
            <p:cNvSpPr/>
            <p:nvPr/>
          </p:nvSpPr>
          <p:spPr bwMode="auto">
            <a:xfrm>
              <a:off x="4189791" y="3356992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EA11E4D2-6B31-1343-BE04-8E4801D78E17}"/>
                </a:ext>
              </a:extLst>
            </p:cNvPr>
            <p:cNvSpPr/>
            <p:nvPr/>
          </p:nvSpPr>
          <p:spPr bwMode="auto">
            <a:xfrm>
              <a:off x="4646991" y="3356992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</a:t>
              </a: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9239C405-961A-D443-9776-BB64BAEE081E}"/>
                </a:ext>
              </a:extLst>
            </p:cNvPr>
            <p:cNvSpPr/>
            <p:nvPr/>
          </p:nvSpPr>
          <p:spPr bwMode="auto">
            <a:xfrm>
              <a:off x="5104191" y="3356992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8E36061-D553-1143-89E6-62F2F0698D67}"/>
              </a:ext>
            </a:extLst>
          </p:cNvPr>
          <p:cNvGrpSpPr/>
          <p:nvPr/>
        </p:nvGrpSpPr>
        <p:grpSpPr>
          <a:xfrm>
            <a:off x="3732591" y="3933056"/>
            <a:ext cx="1828800" cy="457200"/>
            <a:chOff x="3732591" y="5780112"/>
            <a:chExt cx="1828800" cy="457200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6D55C548-FCE0-0E41-B932-9A941F86BF6E}"/>
                </a:ext>
              </a:extLst>
            </p:cNvPr>
            <p:cNvSpPr/>
            <p:nvPr/>
          </p:nvSpPr>
          <p:spPr bwMode="auto">
            <a:xfrm>
              <a:off x="3732591" y="5780112"/>
              <a:ext cx="457200" cy="457200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11ADCF35-5C57-1740-9A78-5CF75DCB9593}"/>
                </a:ext>
              </a:extLst>
            </p:cNvPr>
            <p:cNvSpPr/>
            <p:nvPr/>
          </p:nvSpPr>
          <p:spPr bwMode="auto">
            <a:xfrm>
              <a:off x="4189791" y="5780112"/>
              <a:ext cx="457200" cy="457200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14</a:t>
              </a: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76D0CCC0-E08D-F744-9305-BFE6CB306706}"/>
                </a:ext>
              </a:extLst>
            </p:cNvPr>
            <p:cNvSpPr/>
            <p:nvPr/>
          </p:nvSpPr>
          <p:spPr bwMode="auto">
            <a:xfrm>
              <a:off x="4646991" y="5780112"/>
              <a:ext cx="457200" cy="457200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</a:t>
              </a: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26BBB8D3-01D1-B748-B9BE-389F820DE173}"/>
                </a:ext>
              </a:extLst>
            </p:cNvPr>
            <p:cNvSpPr/>
            <p:nvPr/>
          </p:nvSpPr>
          <p:spPr bwMode="auto">
            <a:xfrm>
              <a:off x="5104191" y="5780112"/>
              <a:ext cx="457200" cy="457200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28</a:t>
              </a:r>
            </a:p>
          </p:txBody>
        </p:sp>
      </p:grp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485186BB-8A80-DC4F-9AC0-E70B789C807E}"/>
              </a:ext>
            </a:extLst>
          </p:cNvPr>
          <p:cNvCxnSpPr>
            <a:cxnSpLocks/>
            <a:stCxn id="41" idx="2"/>
            <a:endCxn id="50" idx="0"/>
          </p:cNvCxnSpPr>
          <p:nvPr/>
        </p:nvCxnSpPr>
        <p:spPr>
          <a:xfrm>
            <a:off x="2541269" y="3015536"/>
            <a:ext cx="1419922" cy="341456"/>
          </a:xfrm>
          <a:prstGeom prst="straightConnector1">
            <a:avLst/>
          </a:prstGeom>
          <a:ln w="28575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BCA788E0-7115-E94C-AB96-29254C4AA2FD}"/>
              </a:ext>
            </a:extLst>
          </p:cNvPr>
          <p:cNvCxnSpPr>
            <a:cxnSpLocks/>
            <a:stCxn id="42" idx="2"/>
            <a:endCxn id="51" idx="0"/>
          </p:cNvCxnSpPr>
          <p:nvPr/>
        </p:nvCxnSpPr>
        <p:spPr>
          <a:xfrm>
            <a:off x="4386577" y="3015536"/>
            <a:ext cx="31814" cy="341456"/>
          </a:xfrm>
          <a:prstGeom prst="straightConnector1">
            <a:avLst/>
          </a:prstGeom>
          <a:ln w="28575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4484EB5C-7405-0C4A-92E0-1D2229FBDC76}"/>
              </a:ext>
            </a:extLst>
          </p:cNvPr>
          <p:cNvCxnSpPr>
            <a:cxnSpLocks/>
            <a:stCxn id="43" idx="2"/>
            <a:endCxn id="52" idx="0"/>
          </p:cNvCxnSpPr>
          <p:nvPr/>
        </p:nvCxnSpPr>
        <p:spPr>
          <a:xfrm flipH="1">
            <a:off x="4875591" y="3015536"/>
            <a:ext cx="1356294" cy="341456"/>
          </a:xfrm>
          <a:prstGeom prst="straightConnector1">
            <a:avLst/>
          </a:prstGeom>
          <a:ln w="28575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06E73B24-C037-BB4C-8379-6947EF49047D}"/>
              </a:ext>
            </a:extLst>
          </p:cNvPr>
          <p:cNvCxnSpPr>
            <a:cxnSpLocks/>
            <a:stCxn id="44" idx="2"/>
            <a:endCxn id="53" idx="0"/>
          </p:cNvCxnSpPr>
          <p:nvPr/>
        </p:nvCxnSpPr>
        <p:spPr>
          <a:xfrm flipH="1">
            <a:off x="5332791" y="3015536"/>
            <a:ext cx="2744409" cy="341456"/>
          </a:xfrm>
          <a:prstGeom prst="straightConnector1">
            <a:avLst/>
          </a:prstGeom>
          <a:ln w="28575">
            <a:solidFill>
              <a:srgbClr val="0070C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136">
            <a:extLst>
              <a:ext uri="{FF2B5EF4-FFF2-40B4-BE49-F238E27FC236}">
                <a16:creationId xmlns:a16="http://schemas.microsoft.com/office/drawing/2014/main" id="{00D4F2AA-915B-B34C-B9C0-9D4A3963D6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3972085"/>
            <a:ext cx="20441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9pPr>
          </a:lstStyle>
          <a:p>
            <a:pPr eaLnBrk="1" hangingPunct="1"/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Scan Partial Sums</a:t>
            </a:r>
          </a:p>
        </p:txBody>
      </p:sp>
      <p:sp>
        <p:nvSpPr>
          <p:cNvPr id="64" name="TextBox 136">
            <a:extLst>
              <a:ext uri="{FF2B5EF4-FFF2-40B4-BE49-F238E27FC236}">
                <a16:creationId xmlns:a16="http://schemas.microsoft.com/office/drawing/2014/main" id="{85A529FF-2C11-734E-B91C-A43472B40F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5507940"/>
            <a:ext cx="294824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9pPr>
          </a:lstStyle>
          <a:p>
            <a:pPr eaLnBrk="1" hangingPunct="1"/>
            <a:r>
              <a:rPr lang="en-US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Output (Inclusive Scan)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272B4BD3-08B6-3249-A962-5C7D255F536E}"/>
              </a:ext>
            </a:extLst>
          </p:cNvPr>
          <p:cNvSpPr/>
          <p:nvPr/>
        </p:nvSpPr>
        <p:spPr bwMode="auto">
          <a:xfrm>
            <a:off x="1390015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662E3F64-F7D9-B440-9123-28C2E9B0AC78}"/>
              </a:ext>
            </a:extLst>
          </p:cNvPr>
          <p:cNvSpPr/>
          <p:nvPr/>
        </p:nvSpPr>
        <p:spPr bwMode="auto">
          <a:xfrm>
            <a:off x="1851342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FB1AB5E2-EA14-3A4B-9443-76D612D20C38}"/>
              </a:ext>
            </a:extLst>
          </p:cNvPr>
          <p:cNvSpPr/>
          <p:nvPr/>
        </p:nvSpPr>
        <p:spPr bwMode="auto">
          <a:xfrm>
            <a:off x="2312669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546CA9E9-F806-2749-8709-F0EFAC4E5739}"/>
              </a:ext>
            </a:extLst>
          </p:cNvPr>
          <p:cNvSpPr/>
          <p:nvPr/>
        </p:nvSpPr>
        <p:spPr bwMode="auto">
          <a:xfrm>
            <a:off x="2773996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DCFC9A7B-C1D9-024C-A179-4E2F96508022}"/>
              </a:ext>
            </a:extLst>
          </p:cNvPr>
          <p:cNvSpPr/>
          <p:nvPr/>
        </p:nvSpPr>
        <p:spPr bwMode="auto">
          <a:xfrm>
            <a:off x="3235323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9F74C67B-C077-CA41-B15F-90F016CF5661}"/>
              </a:ext>
            </a:extLst>
          </p:cNvPr>
          <p:cNvSpPr/>
          <p:nvPr/>
        </p:nvSpPr>
        <p:spPr bwMode="auto">
          <a:xfrm>
            <a:off x="3696650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F84025C0-D33D-CB44-A9F6-F54E5BA2BE15}"/>
              </a:ext>
            </a:extLst>
          </p:cNvPr>
          <p:cNvSpPr/>
          <p:nvPr/>
        </p:nvSpPr>
        <p:spPr bwMode="auto">
          <a:xfrm>
            <a:off x="4157977" y="5852120"/>
            <a:ext cx="457200" cy="457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ACE89F1B-B344-7C44-B833-6F2695511CEC}"/>
              </a:ext>
            </a:extLst>
          </p:cNvPr>
          <p:cNvSpPr/>
          <p:nvPr/>
        </p:nvSpPr>
        <p:spPr bwMode="auto">
          <a:xfrm>
            <a:off x="4619304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25FBB65-0192-2E40-AF65-D15F98B0E174}"/>
              </a:ext>
            </a:extLst>
          </p:cNvPr>
          <p:cNvSpPr/>
          <p:nvPr/>
        </p:nvSpPr>
        <p:spPr bwMode="auto">
          <a:xfrm>
            <a:off x="5080631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5C75A5F0-1754-9A4A-B4E4-70FC9398AF04}"/>
              </a:ext>
            </a:extLst>
          </p:cNvPr>
          <p:cNvSpPr/>
          <p:nvPr/>
        </p:nvSpPr>
        <p:spPr bwMode="auto">
          <a:xfrm>
            <a:off x="5541958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17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7657F58D-07F0-7040-9883-98824FBCFBCE}"/>
              </a:ext>
            </a:extLst>
          </p:cNvPr>
          <p:cNvSpPr/>
          <p:nvPr/>
        </p:nvSpPr>
        <p:spPr bwMode="auto">
          <a:xfrm>
            <a:off x="6003285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4DC9C0BD-B16B-1046-B9F0-5ACCB554A65D}"/>
              </a:ext>
            </a:extLst>
          </p:cNvPr>
          <p:cNvSpPr/>
          <p:nvPr/>
        </p:nvSpPr>
        <p:spPr bwMode="auto">
          <a:xfrm>
            <a:off x="6464612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22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CF457E29-164E-7F46-8EA3-C053E168A0C1}"/>
              </a:ext>
            </a:extLst>
          </p:cNvPr>
          <p:cNvSpPr/>
          <p:nvPr/>
        </p:nvSpPr>
        <p:spPr bwMode="auto">
          <a:xfrm>
            <a:off x="6925939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D763DB4E-4EE0-B943-867C-F54AA981980E}"/>
              </a:ext>
            </a:extLst>
          </p:cNvPr>
          <p:cNvSpPr/>
          <p:nvPr/>
        </p:nvSpPr>
        <p:spPr bwMode="auto">
          <a:xfrm>
            <a:off x="7387266" y="5852120"/>
            <a:ext cx="457200" cy="457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26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9DFE678-6671-B04C-B1CD-47D6F088367D}"/>
              </a:ext>
            </a:extLst>
          </p:cNvPr>
          <p:cNvSpPr/>
          <p:nvPr/>
        </p:nvSpPr>
        <p:spPr bwMode="auto">
          <a:xfrm>
            <a:off x="928688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742A69BD-3575-E046-BF75-1F981D280CD3}"/>
              </a:ext>
            </a:extLst>
          </p:cNvPr>
          <p:cNvSpPr/>
          <p:nvPr/>
        </p:nvSpPr>
        <p:spPr bwMode="auto">
          <a:xfrm>
            <a:off x="7848600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28</a:t>
            </a: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8BA8723-D695-4C43-942E-18ED060DCC22}"/>
              </a:ext>
            </a:extLst>
          </p:cNvPr>
          <p:cNvGrpSpPr/>
          <p:nvPr/>
        </p:nvGrpSpPr>
        <p:grpSpPr>
          <a:xfrm>
            <a:off x="3673790" y="4238805"/>
            <a:ext cx="3709466" cy="425900"/>
            <a:chOff x="3673790" y="4238805"/>
            <a:chExt cx="3709466" cy="425900"/>
          </a:xfrm>
        </p:grpSpPr>
        <p:cxnSp>
          <p:nvCxnSpPr>
            <p:cNvPr id="82" name="Straight Arrow Connector 81">
              <a:extLst>
                <a:ext uri="{FF2B5EF4-FFF2-40B4-BE49-F238E27FC236}">
                  <a16:creationId xmlns:a16="http://schemas.microsoft.com/office/drawing/2014/main" id="{9925B7F7-EC77-2A4D-B792-36366DE97A73}"/>
                </a:ext>
              </a:extLst>
            </p:cNvPr>
            <p:cNvCxnSpPr>
              <a:cxnSpLocks/>
              <a:stCxn id="55" idx="2"/>
              <a:endCxn id="136" idx="0"/>
            </p:cNvCxnSpPr>
            <p:nvPr/>
          </p:nvCxnSpPr>
          <p:spPr>
            <a:xfrm flipH="1">
              <a:off x="3673790" y="4390256"/>
              <a:ext cx="287401" cy="274449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Arrow Connector 82">
              <a:extLst>
                <a:ext uri="{FF2B5EF4-FFF2-40B4-BE49-F238E27FC236}">
                  <a16:creationId xmlns:a16="http://schemas.microsoft.com/office/drawing/2014/main" id="{CA65E945-920C-EC42-801D-8DBE76D34CE8}"/>
                </a:ext>
              </a:extLst>
            </p:cNvPr>
            <p:cNvCxnSpPr>
              <a:cxnSpLocks/>
              <a:stCxn id="56" idx="2"/>
              <a:endCxn id="137" idx="0"/>
            </p:cNvCxnSpPr>
            <p:nvPr/>
          </p:nvCxnSpPr>
          <p:spPr>
            <a:xfrm>
              <a:off x="4418391" y="4390256"/>
              <a:ext cx="1106424" cy="274449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Arrow Connector 83">
              <a:extLst>
                <a:ext uri="{FF2B5EF4-FFF2-40B4-BE49-F238E27FC236}">
                  <a16:creationId xmlns:a16="http://schemas.microsoft.com/office/drawing/2014/main" id="{8B351906-0553-A046-A65B-AC55077EB3FA}"/>
                </a:ext>
              </a:extLst>
            </p:cNvPr>
            <p:cNvCxnSpPr>
              <a:cxnSpLocks/>
              <a:stCxn id="57" idx="2"/>
              <a:endCxn id="138" idx="0"/>
            </p:cNvCxnSpPr>
            <p:nvPr/>
          </p:nvCxnSpPr>
          <p:spPr>
            <a:xfrm>
              <a:off x="4875591" y="4390256"/>
              <a:ext cx="2507665" cy="274449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136">
              <a:extLst>
                <a:ext uri="{FF2B5EF4-FFF2-40B4-BE49-F238E27FC236}">
                  <a16:creationId xmlns:a16="http://schemas.microsoft.com/office/drawing/2014/main" id="{A8D1AD11-8844-AD4B-A17D-0B86473F86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11805" y="4238805"/>
              <a:ext cx="58541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Palatino" pitchFamily="18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Palatino" pitchFamily="18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Palatino" pitchFamily="18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Palatino" pitchFamily="18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Palatino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Palatino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Palatino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Palatino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Palatino" pitchFamily="18" charset="0"/>
                </a:defRPr>
              </a:lvl9pPr>
            </a:lstStyle>
            <a:p>
              <a:pPr eaLnBrk="1" hangingPunct="1"/>
              <a:r>
                <a:rPr lang="en-US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Add</a:t>
              </a:r>
            </a:p>
          </p:txBody>
        </p:sp>
      </p:grp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DC0CB699-88E8-854C-AED0-1BA6A30744AE}"/>
              </a:ext>
            </a:extLst>
          </p:cNvPr>
          <p:cNvCxnSpPr>
            <a:cxnSpLocks/>
            <a:stCxn id="122" idx="2"/>
            <a:endCxn id="68" idx="0"/>
          </p:cNvCxnSpPr>
          <p:nvPr/>
        </p:nvCxnSpPr>
        <p:spPr>
          <a:xfrm>
            <a:off x="3002596" y="5238492"/>
            <a:ext cx="0" cy="613628"/>
          </a:xfrm>
          <a:prstGeom prst="straightConnector1">
            <a:avLst/>
          </a:prstGeom>
          <a:ln w="28575">
            <a:solidFill>
              <a:srgbClr val="00B0F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C9B8A347-DD77-E440-A5DC-AD216A601B35}"/>
              </a:ext>
            </a:extLst>
          </p:cNvPr>
          <p:cNvCxnSpPr>
            <a:cxnSpLocks/>
            <a:stCxn id="123" idx="2"/>
            <a:endCxn id="69" idx="0"/>
          </p:cNvCxnSpPr>
          <p:nvPr/>
        </p:nvCxnSpPr>
        <p:spPr>
          <a:xfrm>
            <a:off x="3463923" y="5238492"/>
            <a:ext cx="0" cy="613628"/>
          </a:xfrm>
          <a:prstGeom prst="straightConnector1">
            <a:avLst/>
          </a:prstGeom>
          <a:ln w="28575">
            <a:solidFill>
              <a:srgbClr val="00B0F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532CC3DE-355E-8B49-B091-C4D0E895A609}"/>
              </a:ext>
            </a:extLst>
          </p:cNvPr>
          <p:cNvCxnSpPr>
            <a:cxnSpLocks/>
            <a:stCxn id="124" idx="2"/>
            <a:endCxn id="70" idx="0"/>
          </p:cNvCxnSpPr>
          <p:nvPr/>
        </p:nvCxnSpPr>
        <p:spPr>
          <a:xfrm>
            <a:off x="3925250" y="5238492"/>
            <a:ext cx="0" cy="613628"/>
          </a:xfrm>
          <a:prstGeom prst="straightConnector1">
            <a:avLst/>
          </a:prstGeom>
          <a:ln w="28575">
            <a:solidFill>
              <a:srgbClr val="00B0F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AC7C2611-ABEF-5941-B9B0-E01E74110401}"/>
              </a:ext>
            </a:extLst>
          </p:cNvPr>
          <p:cNvCxnSpPr>
            <a:cxnSpLocks/>
          </p:cNvCxnSpPr>
          <p:nvPr/>
        </p:nvCxnSpPr>
        <p:spPr>
          <a:xfrm flipH="1">
            <a:off x="4386570" y="5238492"/>
            <a:ext cx="7" cy="613628"/>
          </a:xfrm>
          <a:prstGeom prst="straightConnector1">
            <a:avLst/>
          </a:prstGeom>
          <a:ln w="28575">
            <a:solidFill>
              <a:srgbClr val="00B0F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50957203-B31C-C44E-B179-A97F5D6A5BF1}"/>
              </a:ext>
            </a:extLst>
          </p:cNvPr>
          <p:cNvCxnSpPr>
            <a:cxnSpLocks/>
            <a:stCxn id="126" idx="2"/>
            <a:endCxn id="72" idx="0"/>
          </p:cNvCxnSpPr>
          <p:nvPr/>
        </p:nvCxnSpPr>
        <p:spPr>
          <a:xfrm>
            <a:off x="4847904" y="5238492"/>
            <a:ext cx="0" cy="613628"/>
          </a:xfrm>
          <a:prstGeom prst="straightConnector1">
            <a:avLst/>
          </a:prstGeom>
          <a:ln w="28575">
            <a:solidFill>
              <a:srgbClr val="0070C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4589CD8C-608C-EB4A-8327-185B77CF86E5}"/>
              </a:ext>
            </a:extLst>
          </p:cNvPr>
          <p:cNvCxnSpPr>
            <a:cxnSpLocks/>
            <a:stCxn id="127" idx="2"/>
            <a:endCxn id="73" idx="0"/>
          </p:cNvCxnSpPr>
          <p:nvPr/>
        </p:nvCxnSpPr>
        <p:spPr>
          <a:xfrm>
            <a:off x="5309231" y="5238492"/>
            <a:ext cx="0" cy="613628"/>
          </a:xfrm>
          <a:prstGeom prst="straightConnector1">
            <a:avLst/>
          </a:prstGeom>
          <a:ln w="28575">
            <a:solidFill>
              <a:srgbClr val="0070C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791DADD7-6519-CF44-B316-F72638BB4026}"/>
              </a:ext>
            </a:extLst>
          </p:cNvPr>
          <p:cNvCxnSpPr>
            <a:cxnSpLocks/>
            <a:stCxn id="128" idx="2"/>
            <a:endCxn id="74" idx="0"/>
          </p:cNvCxnSpPr>
          <p:nvPr/>
        </p:nvCxnSpPr>
        <p:spPr>
          <a:xfrm>
            <a:off x="5770558" y="5238492"/>
            <a:ext cx="0" cy="613628"/>
          </a:xfrm>
          <a:prstGeom prst="straightConnector1">
            <a:avLst/>
          </a:prstGeom>
          <a:ln w="28575">
            <a:solidFill>
              <a:srgbClr val="0070C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3E882090-7D63-E442-8B1A-469102A886EE}"/>
              </a:ext>
            </a:extLst>
          </p:cNvPr>
          <p:cNvCxnSpPr>
            <a:cxnSpLocks/>
          </p:cNvCxnSpPr>
          <p:nvPr/>
        </p:nvCxnSpPr>
        <p:spPr>
          <a:xfrm flipH="1">
            <a:off x="6231878" y="5238492"/>
            <a:ext cx="7" cy="613628"/>
          </a:xfrm>
          <a:prstGeom prst="straightConnector1">
            <a:avLst/>
          </a:prstGeom>
          <a:ln w="28575">
            <a:solidFill>
              <a:srgbClr val="0070C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558191D8-6874-C84F-8A4B-3E8E1D89F604}"/>
              </a:ext>
            </a:extLst>
          </p:cNvPr>
          <p:cNvCxnSpPr>
            <a:cxnSpLocks/>
            <a:stCxn id="130" idx="2"/>
            <a:endCxn id="76" idx="0"/>
          </p:cNvCxnSpPr>
          <p:nvPr/>
        </p:nvCxnSpPr>
        <p:spPr>
          <a:xfrm>
            <a:off x="6693212" y="5238492"/>
            <a:ext cx="0" cy="613628"/>
          </a:xfrm>
          <a:prstGeom prst="straightConnector1">
            <a:avLst/>
          </a:prstGeom>
          <a:ln w="28575">
            <a:solidFill>
              <a:srgbClr val="00206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74DCDD00-FDD8-CF4E-9973-7AE400417953}"/>
              </a:ext>
            </a:extLst>
          </p:cNvPr>
          <p:cNvCxnSpPr>
            <a:cxnSpLocks/>
            <a:stCxn id="131" idx="2"/>
            <a:endCxn id="77" idx="0"/>
          </p:cNvCxnSpPr>
          <p:nvPr/>
        </p:nvCxnSpPr>
        <p:spPr>
          <a:xfrm>
            <a:off x="7154539" y="5238492"/>
            <a:ext cx="0" cy="613628"/>
          </a:xfrm>
          <a:prstGeom prst="straightConnector1">
            <a:avLst/>
          </a:prstGeom>
          <a:ln w="28575">
            <a:solidFill>
              <a:srgbClr val="00206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A7EE578A-D05A-5E41-924F-B55F1C7E77B4}"/>
              </a:ext>
            </a:extLst>
          </p:cNvPr>
          <p:cNvCxnSpPr>
            <a:cxnSpLocks/>
            <a:stCxn id="132" idx="2"/>
            <a:endCxn id="78" idx="0"/>
          </p:cNvCxnSpPr>
          <p:nvPr/>
        </p:nvCxnSpPr>
        <p:spPr>
          <a:xfrm>
            <a:off x="7615866" y="5238492"/>
            <a:ext cx="0" cy="613628"/>
          </a:xfrm>
          <a:prstGeom prst="straightConnector1">
            <a:avLst/>
          </a:prstGeom>
          <a:ln w="28575">
            <a:solidFill>
              <a:srgbClr val="00206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5810F240-86A2-4D43-A456-B36AB5A5507C}"/>
              </a:ext>
            </a:extLst>
          </p:cNvPr>
          <p:cNvCxnSpPr>
            <a:cxnSpLocks/>
            <a:endCxn id="80" idx="0"/>
          </p:cNvCxnSpPr>
          <p:nvPr/>
        </p:nvCxnSpPr>
        <p:spPr>
          <a:xfrm>
            <a:off x="8077200" y="5238492"/>
            <a:ext cx="0" cy="613628"/>
          </a:xfrm>
          <a:prstGeom prst="straightConnector1">
            <a:avLst/>
          </a:prstGeom>
          <a:ln w="28575">
            <a:solidFill>
              <a:srgbClr val="00206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136">
            <a:extLst>
              <a:ext uri="{FF2B5EF4-FFF2-40B4-BE49-F238E27FC236}">
                <a16:creationId xmlns:a16="http://schemas.microsoft.com/office/drawing/2014/main" id="{0CF75A1B-EC38-0643-AA7E-7D16EDF7F2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4136" y="5394920"/>
            <a:ext cx="615874" cy="338554"/>
          </a:xfrm>
          <a:prstGeom prst="rect">
            <a:avLst/>
          </a:prstGeom>
          <a:solidFill>
            <a:srgbClr val="FFFFFF">
              <a:alpha val="5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9pPr>
          </a:lstStyle>
          <a:p>
            <a:pPr eaLnBrk="1" hangingPunct="1"/>
            <a:r>
              <a:rPr lang="en-US" b="1" dirty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+10</a:t>
            </a:r>
          </a:p>
        </p:txBody>
      </p:sp>
      <p:sp>
        <p:nvSpPr>
          <p:cNvPr id="99" name="TextBox 136">
            <a:extLst>
              <a:ext uri="{FF2B5EF4-FFF2-40B4-BE49-F238E27FC236}">
                <a16:creationId xmlns:a16="http://schemas.microsoft.com/office/drawing/2014/main" id="{4DF64802-45D0-E440-8C47-E92FB0704D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0072" y="5394920"/>
            <a:ext cx="615874" cy="338554"/>
          </a:xfrm>
          <a:prstGeom prst="rect">
            <a:avLst/>
          </a:prstGeom>
          <a:solidFill>
            <a:srgbClr val="FFFFFF">
              <a:alpha val="5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9pPr>
          </a:lstStyle>
          <a:p>
            <a:pPr eaLnBrk="1" hangingPunct="1"/>
            <a:r>
              <a:rPr lang="en-US" b="1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+14</a:t>
            </a:r>
          </a:p>
        </p:txBody>
      </p:sp>
      <p:sp>
        <p:nvSpPr>
          <p:cNvPr id="100" name="TextBox 136">
            <a:extLst>
              <a:ext uri="{FF2B5EF4-FFF2-40B4-BE49-F238E27FC236}">
                <a16:creationId xmlns:a16="http://schemas.microsoft.com/office/drawing/2014/main" id="{5971858D-FBE5-6C42-A3BD-78C74352CF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8225" y="5394920"/>
            <a:ext cx="615874" cy="338554"/>
          </a:xfrm>
          <a:prstGeom prst="rect">
            <a:avLst/>
          </a:prstGeom>
          <a:solidFill>
            <a:srgbClr val="FFFFFF">
              <a:alpha val="5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9pPr>
          </a:lstStyle>
          <a:p>
            <a:pPr eaLnBrk="1" hangingPunct="1"/>
            <a:r>
              <a:rPr lang="en-US" b="1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+20</a:t>
            </a:r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22F45611-2510-9448-B6AA-FE443CB08D0D}"/>
              </a:ext>
            </a:extLst>
          </p:cNvPr>
          <p:cNvGrpSpPr/>
          <p:nvPr/>
        </p:nvGrpSpPr>
        <p:grpSpPr>
          <a:xfrm>
            <a:off x="2763836" y="5852120"/>
            <a:ext cx="1841181" cy="457200"/>
            <a:chOff x="2763836" y="5852120"/>
            <a:chExt cx="1841181" cy="457200"/>
          </a:xfrm>
        </p:grpSpPr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A9DE62D7-EA0F-4049-84A5-DB239E4E7854}"/>
                </a:ext>
              </a:extLst>
            </p:cNvPr>
            <p:cNvSpPr/>
            <p:nvPr/>
          </p:nvSpPr>
          <p:spPr bwMode="auto">
            <a:xfrm>
              <a:off x="2763836" y="5852120"/>
              <a:ext cx="457200" cy="457200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11</a:t>
              </a: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8593B156-EA34-BD48-B491-10E34D7665C0}"/>
                </a:ext>
              </a:extLst>
            </p:cNvPr>
            <p:cNvSpPr/>
            <p:nvPr/>
          </p:nvSpPr>
          <p:spPr bwMode="auto">
            <a:xfrm>
              <a:off x="3225163" y="5852120"/>
              <a:ext cx="457200" cy="457200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12</a:t>
              </a:r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B9B2D042-0375-7C42-AA63-F642440E3FBC}"/>
                </a:ext>
              </a:extLst>
            </p:cNvPr>
            <p:cNvSpPr/>
            <p:nvPr/>
          </p:nvSpPr>
          <p:spPr bwMode="auto">
            <a:xfrm>
              <a:off x="3686490" y="5852120"/>
              <a:ext cx="457200" cy="457200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13</a:t>
              </a: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3EFA2BDD-DE0A-7F42-9E20-2746196CD33C}"/>
                </a:ext>
              </a:extLst>
            </p:cNvPr>
            <p:cNvSpPr/>
            <p:nvPr/>
          </p:nvSpPr>
          <p:spPr bwMode="auto">
            <a:xfrm>
              <a:off x="4147817" y="5852120"/>
              <a:ext cx="457200" cy="457200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14</a:t>
              </a: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F16C8EE5-00E8-0246-BBD7-E95856A274F4}"/>
              </a:ext>
            </a:extLst>
          </p:cNvPr>
          <p:cNvGrpSpPr/>
          <p:nvPr/>
        </p:nvGrpSpPr>
        <p:grpSpPr>
          <a:xfrm>
            <a:off x="4609144" y="5852120"/>
            <a:ext cx="1841181" cy="457200"/>
            <a:chOff x="4609144" y="5852120"/>
            <a:chExt cx="1841181" cy="457200"/>
          </a:xfrm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12E6ABD4-E946-D248-A554-964977468E2E}"/>
                </a:ext>
              </a:extLst>
            </p:cNvPr>
            <p:cNvSpPr/>
            <p:nvPr/>
          </p:nvSpPr>
          <p:spPr bwMode="auto">
            <a:xfrm>
              <a:off x="4609144" y="5852120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14</a:t>
              </a: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3943C558-66F7-0F4A-8645-2197B3E9AF9C}"/>
                </a:ext>
              </a:extLst>
            </p:cNvPr>
            <p:cNvSpPr/>
            <p:nvPr/>
          </p:nvSpPr>
          <p:spPr bwMode="auto">
            <a:xfrm>
              <a:off x="5070471" y="5852120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15</a:t>
              </a: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92A4C6C8-D426-CE41-8870-34F055D20179}"/>
                </a:ext>
              </a:extLst>
            </p:cNvPr>
            <p:cNvSpPr/>
            <p:nvPr/>
          </p:nvSpPr>
          <p:spPr bwMode="auto">
            <a:xfrm>
              <a:off x="5531798" y="5852120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17</a:t>
              </a: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F066296A-F645-BF48-A9AD-DE365EB0E132}"/>
                </a:ext>
              </a:extLst>
            </p:cNvPr>
            <p:cNvSpPr/>
            <p:nvPr/>
          </p:nvSpPr>
          <p:spPr bwMode="auto">
            <a:xfrm>
              <a:off x="5993125" y="5852120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</a:t>
              </a:r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CBB2A05A-F33D-514C-8DF9-C7255BB637C4}"/>
              </a:ext>
            </a:extLst>
          </p:cNvPr>
          <p:cNvGrpSpPr/>
          <p:nvPr/>
        </p:nvGrpSpPr>
        <p:grpSpPr>
          <a:xfrm>
            <a:off x="6454452" y="5852120"/>
            <a:ext cx="1841188" cy="457200"/>
            <a:chOff x="6454452" y="5852120"/>
            <a:chExt cx="1841188" cy="457200"/>
          </a:xfrm>
        </p:grpSpPr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4A111C0F-9C3C-044D-BB43-041EA6913496}"/>
                </a:ext>
              </a:extLst>
            </p:cNvPr>
            <p:cNvSpPr/>
            <p:nvPr/>
          </p:nvSpPr>
          <p:spPr bwMode="auto">
            <a:xfrm>
              <a:off x="6454452" y="5852120"/>
              <a:ext cx="457200" cy="457200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22</a:t>
              </a: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0A2E4778-2FE7-A548-961D-CF2351F8C39D}"/>
                </a:ext>
              </a:extLst>
            </p:cNvPr>
            <p:cNvSpPr/>
            <p:nvPr/>
          </p:nvSpPr>
          <p:spPr bwMode="auto">
            <a:xfrm>
              <a:off x="6915779" y="5852120"/>
              <a:ext cx="457200" cy="457200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24</a:t>
              </a: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F7095253-FCBE-C640-85B2-AC7AC8CE1F40}"/>
                </a:ext>
              </a:extLst>
            </p:cNvPr>
            <p:cNvSpPr/>
            <p:nvPr/>
          </p:nvSpPr>
          <p:spPr bwMode="auto">
            <a:xfrm>
              <a:off x="7377106" y="5852120"/>
              <a:ext cx="457200" cy="457200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26</a:t>
              </a: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8489EF94-F60D-1241-9C92-DF2D2CCE3E4F}"/>
                </a:ext>
              </a:extLst>
            </p:cNvPr>
            <p:cNvSpPr/>
            <p:nvPr/>
          </p:nvSpPr>
          <p:spPr bwMode="auto">
            <a:xfrm>
              <a:off x="7838440" y="5852120"/>
              <a:ext cx="457200" cy="457200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28</a:t>
              </a: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B80DD73D-CCF3-DE4C-B3DD-C8862BB82B34}"/>
              </a:ext>
            </a:extLst>
          </p:cNvPr>
          <p:cNvGrpSpPr/>
          <p:nvPr/>
        </p:nvGrpSpPr>
        <p:grpSpPr>
          <a:xfrm>
            <a:off x="611560" y="3125749"/>
            <a:ext cx="7702492" cy="2222956"/>
            <a:chOff x="611560" y="3125749"/>
            <a:chExt cx="7702492" cy="2222956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F08A2807-8663-DA46-9D17-8E10A549B304}"/>
                </a:ext>
              </a:extLst>
            </p:cNvPr>
            <p:cNvGrpSpPr/>
            <p:nvPr/>
          </p:nvGrpSpPr>
          <p:grpSpPr>
            <a:xfrm>
              <a:off x="928688" y="4664705"/>
              <a:ext cx="7385364" cy="684000"/>
              <a:chOff x="928688" y="4664705"/>
              <a:chExt cx="7385364" cy="684000"/>
            </a:xfrm>
          </p:grpSpPr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5F10354D-C441-3D4B-9C95-0462D1D539D3}"/>
                  </a:ext>
                </a:extLst>
              </p:cNvPr>
              <p:cNvSpPr/>
              <p:nvPr/>
            </p:nvSpPr>
            <p:spPr bwMode="auto">
              <a:xfrm>
                <a:off x="1390015" y="4781292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7D355035-F147-D441-9315-7D4FD893A3DF}"/>
                  </a:ext>
                </a:extLst>
              </p:cNvPr>
              <p:cNvSpPr/>
              <p:nvPr/>
            </p:nvSpPr>
            <p:spPr bwMode="auto">
              <a:xfrm>
                <a:off x="1851342" y="4781292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6</a:t>
                </a:r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F54D9E1F-DE74-4D47-A345-21B8E7255CC9}"/>
                  </a:ext>
                </a:extLst>
              </p:cNvPr>
              <p:cNvSpPr/>
              <p:nvPr/>
            </p:nvSpPr>
            <p:spPr bwMode="auto">
              <a:xfrm>
                <a:off x="2312669" y="4781292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10</a:t>
                </a:r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5F326707-15BC-2C4C-9105-E4719BCDEAE0}"/>
                  </a:ext>
                </a:extLst>
              </p:cNvPr>
              <p:cNvSpPr/>
              <p:nvPr/>
            </p:nvSpPr>
            <p:spPr bwMode="auto">
              <a:xfrm>
                <a:off x="2773996" y="4781292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D10D0E76-3BE3-C04E-BDDC-D568C8FB50AE}"/>
                  </a:ext>
                </a:extLst>
              </p:cNvPr>
              <p:cNvSpPr/>
              <p:nvPr/>
            </p:nvSpPr>
            <p:spPr bwMode="auto">
              <a:xfrm>
                <a:off x="3235323" y="4781292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CD89A86-BCEB-0643-BBF7-0D2006434281}"/>
                  </a:ext>
                </a:extLst>
              </p:cNvPr>
              <p:cNvSpPr/>
              <p:nvPr/>
            </p:nvSpPr>
            <p:spPr bwMode="auto">
              <a:xfrm>
                <a:off x="3696650" y="4781292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06D70C05-A85C-C64C-9BDB-D7CE376404CC}"/>
                  </a:ext>
                </a:extLst>
              </p:cNvPr>
              <p:cNvSpPr/>
              <p:nvPr/>
            </p:nvSpPr>
            <p:spPr bwMode="auto">
              <a:xfrm>
                <a:off x="4157977" y="4781292"/>
                <a:ext cx="457200" cy="457200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4</a:t>
                </a:r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3494004F-FB8C-4A4F-A67F-A0D71E2AFCD6}"/>
                  </a:ext>
                </a:extLst>
              </p:cNvPr>
              <p:cNvSpPr/>
              <p:nvPr/>
            </p:nvSpPr>
            <p:spPr bwMode="auto">
              <a:xfrm>
                <a:off x="4619304" y="4781292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0</a:t>
                </a:r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04C6CE15-5431-134F-8DF5-7C4B95F379BD}"/>
                  </a:ext>
                </a:extLst>
              </p:cNvPr>
              <p:cNvSpPr/>
              <p:nvPr/>
            </p:nvSpPr>
            <p:spPr bwMode="auto">
              <a:xfrm>
                <a:off x="5080631" y="4781292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5163D3CA-EED2-C74F-9728-2C245E0BBEF1}"/>
                  </a:ext>
                </a:extLst>
              </p:cNvPr>
              <p:cNvSpPr/>
              <p:nvPr/>
            </p:nvSpPr>
            <p:spPr bwMode="auto">
              <a:xfrm>
                <a:off x="5541958" y="4781292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9E81968D-4396-8945-BA3F-419E0AFF66A7}"/>
                  </a:ext>
                </a:extLst>
              </p:cNvPr>
              <p:cNvSpPr/>
              <p:nvPr/>
            </p:nvSpPr>
            <p:spPr bwMode="auto">
              <a:xfrm>
                <a:off x="6003285" y="4781292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6</a:t>
                </a:r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A3CBC66D-A2EE-114B-B1AB-6769FA917230}"/>
                  </a:ext>
                </a:extLst>
              </p:cNvPr>
              <p:cNvSpPr/>
              <p:nvPr/>
            </p:nvSpPr>
            <p:spPr bwMode="auto">
              <a:xfrm>
                <a:off x="6464612" y="4781292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D165EBB9-BAFE-B64E-9A49-DC4B8FCA8AC1}"/>
                  </a:ext>
                </a:extLst>
              </p:cNvPr>
              <p:cNvSpPr/>
              <p:nvPr/>
            </p:nvSpPr>
            <p:spPr bwMode="auto">
              <a:xfrm>
                <a:off x="6925939" y="4781292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4</a:t>
                </a:r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B6DD0DCD-A8FB-C34B-A280-15AD22DEEF7D}"/>
                  </a:ext>
                </a:extLst>
              </p:cNvPr>
              <p:cNvSpPr/>
              <p:nvPr/>
            </p:nvSpPr>
            <p:spPr bwMode="auto">
              <a:xfrm>
                <a:off x="7387266" y="4781292"/>
                <a:ext cx="457200" cy="457200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6</a:t>
                </a:r>
              </a:p>
            </p:txBody>
          </p:sp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E64AF68F-5551-0142-A816-8394C125942C}"/>
                  </a:ext>
                </a:extLst>
              </p:cNvPr>
              <p:cNvSpPr/>
              <p:nvPr/>
            </p:nvSpPr>
            <p:spPr bwMode="auto">
              <a:xfrm>
                <a:off x="928688" y="4781292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</a:p>
            </p:txBody>
          </p:sp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id="{F7E2D9F3-5ADE-2F45-BDD6-1D76EC941159}"/>
                  </a:ext>
                </a:extLst>
              </p:cNvPr>
              <p:cNvSpPr/>
              <p:nvPr/>
            </p:nvSpPr>
            <p:spPr bwMode="auto">
              <a:xfrm>
                <a:off x="7848600" y="4781292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8</a:t>
                </a:r>
              </a:p>
            </p:txBody>
          </p:sp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699C5821-9492-F544-9B1A-4E858C6623C1}"/>
                  </a:ext>
                </a:extLst>
              </p:cNvPr>
              <p:cNvSpPr/>
              <p:nvPr/>
            </p:nvSpPr>
            <p:spPr>
              <a:xfrm>
                <a:off x="936940" y="4664705"/>
                <a:ext cx="1819275" cy="684000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0206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35FCB356-9CFC-3940-8933-68D8AE1589E2}"/>
                  </a:ext>
                </a:extLst>
              </p:cNvPr>
              <p:cNvSpPr/>
              <p:nvPr/>
            </p:nvSpPr>
            <p:spPr>
              <a:xfrm>
                <a:off x="2764152" y="4664705"/>
                <a:ext cx="1819275" cy="684000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0206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CB301EE4-4071-A048-BE20-354FCF42A6C6}"/>
                  </a:ext>
                </a:extLst>
              </p:cNvPr>
              <p:cNvSpPr/>
              <p:nvPr/>
            </p:nvSpPr>
            <p:spPr>
              <a:xfrm>
                <a:off x="4615177" y="4664705"/>
                <a:ext cx="1819275" cy="684000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0206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2C425DDE-9F44-924A-8889-A0D348B430DD}"/>
                  </a:ext>
                </a:extLst>
              </p:cNvPr>
              <p:cNvSpPr/>
              <p:nvPr/>
            </p:nvSpPr>
            <p:spPr>
              <a:xfrm>
                <a:off x="6452460" y="4664705"/>
                <a:ext cx="1861592" cy="684000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00206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8" name="Arc 117">
              <a:extLst>
                <a:ext uri="{FF2B5EF4-FFF2-40B4-BE49-F238E27FC236}">
                  <a16:creationId xmlns:a16="http://schemas.microsoft.com/office/drawing/2014/main" id="{27115396-833D-DB48-839E-71A8C5764A44}"/>
                </a:ext>
              </a:extLst>
            </p:cNvPr>
            <p:cNvSpPr/>
            <p:nvPr/>
          </p:nvSpPr>
          <p:spPr>
            <a:xfrm>
              <a:off x="611560" y="3125749"/>
              <a:ext cx="622920" cy="1527388"/>
            </a:xfrm>
            <a:prstGeom prst="arc">
              <a:avLst>
                <a:gd name="adj1" fmla="val 5253048"/>
                <a:gd name="adj2" fmla="val 16232923"/>
              </a:avLst>
            </a:prstGeom>
            <a:ln w="28575">
              <a:solidFill>
                <a:srgbClr val="002060"/>
              </a:solidFill>
              <a:prstDash val="dash"/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9" name="TextBox 138">
            <a:extLst>
              <a:ext uri="{FF2B5EF4-FFF2-40B4-BE49-F238E27FC236}">
                <a16:creationId xmlns:a16="http://schemas.microsoft.com/office/drawing/2014/main" id="{0A352F7C-9C48-4A40-B214-991BA9D2E1F7}"/>
              </a:ext>
            </a:extLst>
          </p:cNvPr>
          <p:cNvSpPr txBox="1"/>
          <p:nvPr/>
        </p:nvSpPr>
        <p:spPr>
          <a:xfrm>
            <a:off x="179512" y="896734"/>
            <a:ext cx="833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Input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FBF103C9-74A9-B347-A749-045F11D421AE}"/>
              </a:ext>
            </a:extLst>
          </p:cNvPr>
          <p:cNvSpPr txBox="1"/>
          <p:nvPr/>
        </p:nvSpPr>
        <p:spPr>
          <a:xfrm>
            <a:off x="1407585" y="899428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DPU 0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08CC6F16-52EF-DD45-A3EE-A6B3B37CF0F9}"/>
              </a:ext>
            </a:extLst>
          </p:cNvPr>
          <p:cNvSpPr txBox="1"/>
          <p:nvPr/>
        </p:nvSpPr>
        <p:spPr>
          <a:xfrm>
            <a:off x="3256854" y="890136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DPU 1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48F7E3C1-0935-6747-B331-AF793CBE5875}"/>
              </a:ext>
            </a:extLst>
          </p:cNvPr>
          <p:cNvSpPr txBox="1"/>
          <p:nvPr/>
        </p:nvSpPr>
        <p:spPr>
          <a:xfrm>
            <a:off x="5079993" y="890136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DPU 2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2C2A0D42-3C92-3546-A0F7-E2C084D333C1}"/>
              </a:ext>
            </a:extLst>
          </p:cNvPr>
          <p:cNvSpPr txBox="1"/>
          <p:nvPr/>
        </p:nvSpPr>
        <p:spPr>
          <a:xfrm>
            <a:off x="6952201" y="890136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DPU 3</a:t>
            </a:r>
          </a:p>
        </p:txBody>
      </p: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AE935EAD-191E-DB41-933F-22C7683AC14D}"/>
              </a:ext>
            </a:extLst>
          </p:cNvPr>
          <p:cNvCxnSpPr>
            <a:cxnSpLocks/>
          </p:cNvCxnSpPr>
          <p:nvPr/>
        </p:nvCxnSpPr>
        <p:spPr>
          <a:xfrm>
            <a:off x="971599" y="3275692"/>
            <a:ext cx="7308000" cy="0"/>
          </a:xfrm>
          <a:prstGeom prst="line">
            <a:avLst/>
          </a:prstGeom>
          <a:ln w="38100">
            <a:solidFill>
              <a:srgbClr val="FF93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8CC7E255-2C4C-1D43-924D-B0ECEABC4148}"/>
              </a:ext>
            </a:extLst>
          </p:cNvPr>
          <p:cNvSpPr txBox="1"/>
          <p:nvPr/>
        </p:nvSpPr>
        <p:spPr>
          <a:xfrm>
            <a:off x="6318750" y="3284984"/>
            <a:ext cx="26457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9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DPU kernel termination</a:t>
            </a:r>
          </a:p>
        </p:txBody>
      </p: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320D6F5F-91B3-9B4C-A9D9-E572E36960EB}"/>
              </a:ext>
            </a:extLst>
          </p:cNvPr>
          <p:cNvCxnSpPr>
            <a:cxnSpLocks/>
          </p:cNvCxnSpPr>
          <p:nvPr/>
        </p:nvCxnSpPr>
        <p:spPr>
          <a:xfrm>
            <a:off x="971600" y="4509120"/>
            <a:ext cx="7308000" cy="0"/>
          </a:xfrm>
          <a:prstGeom prst="line">
            <a:avLst/>
          </a:prstGeom>
          <a:ln w="38100">
            <a:solidFill>
              <a:srgbClr val="FF93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659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44" grpId="0" animBg="1"/>
      <p:bldP spid="63" grpId="0"/>
      <p:bldP spid="98" grpId="0" animBg="1"/>
      <p:bldP spid="99" grpId="0" animBg="1"/>
      <p:bldP spid="100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 anchorCtr="0">
            <a:normAutofit fontScale="90000"/>
          </a:bodyPr>
          <a:lstStyle/>
          <a:p>
            <a:r>
              <a:rPr lang="en-US" dirty="0"/>
              <a:t>SSA: Memory Accesses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8600" y="908720"/>
            <a:ext cx="8735888" cy="5472608"/>
          </a:xfrm>
        </p:spPr>
        <p:txBody>
          <a:bodyPr>
            <a:normAutofit/>
          </a:bodyPr>
          <a:lstStyle/>
          <a:p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Scan</a:t>
            </a:r>
          </a:p>
          <a:p>
            <a:pPr lvl="1"/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First kernel reads </a:t>
            </a:r>
            <a:r>
              <a:rPr lang="en-US" altLang="ja-JP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input array (N elements)</a:t>
            </a:r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 and writes array with </a:t>
            </a:r>
            <a:r>
              <a:rPr lang="en-US" altLang="ja-JP" dirty="0">
                <a:solidFill>
                  <a:srgbClr val="7030A0"/>
                </a:solidFill>
                <a:ea typeface="ＭＳ Ｐゴシック" panose="020B0600070205080204" pitchFamily="34" charset="-128"/>
              </a:rPr>
              <a:t>per-DPU prefix sums (N elements)</a:t>
            </a:r>
          </a:p>
          <a:p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Scan</a:t>
            </a:r>
          </a:p>
          <a:p>
            <a:pPr lvl="1"/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Second kernel reads and writes N / PER_DPU_SIZE elements </a:t>
            </a:r>
          </a:p>
          <a:p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Add</a:t>
            </a:r>
          </a:p>
          <a:p>
            <a:pPr lvl="1"/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Third kernel reads array with </a:t>
            </a:r>
            <a:r>
              <a:rPr lang="en-US" altLang="ja-JP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per-DPU prefix sums (N elements)</a:t>
            </a:r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 and writes </a:t>
            </a:r>
            <a:r>
              <a:rPr lang="en-US" altLang="ja-JP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output (N elements)</a:t>
            </a:r>
          </a:p>
          <a:p>
            <a:r>
              <a:rPr lang="en-US" altLang="ja-JP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4N elements </a:t>
            </a:r>
            <a:r>
              <a:rPr lang="en-US" altLang="ja-JP" dirty="0">
                <a:ea typeface="ＭＳ Ｐゴシック" panose="020B0600070205080204" pitchFamily="34" charset="-128"/>
              </a:rPr>
              <a:t>are read/written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7E1473-9834-644E-9BC4-65DEF38CF8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4191000"/>
            <a:ext cx="3558762" cy="22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523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3CF3E-45F8-EB45-A69F-2FE2191C6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Reduce-Scan-Scan (RSS)</a:t>
            </a: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B2FD445B-ADC2-D645-A7DD-715EF8394EC3}"/>
              </a:ext>
            </a:extLst>
          </p:cNvPr>
          <p:cNvSpPr/>
          <p:nvPr/>
        </p:nvSpPr>
        <p:spPr bwMode="auto">
          <a:xfrm>
            <a:off x="1390015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5374E68A-891D-7343-A616-B0E39A64CC52}"/>
              </a:ext>
            </a:extLst>
          </p:cNvPr>
          <p:cNvSpPr/>
          <p:nvPr/>
        </p:nvSpPr>
        <p:spPr bwMode="auto">
          <a:xfrm>
            <a:off x="1851342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FCFB840E-B3AE-F74E-92DD-0B2E0E2B47B5}"/>
              </a:ext>
            </a:extLst>
          </p:cNvPr>
          <p:cNvSpPr/>
          <p:nvPr/>
        </p:nvSpPr>
        <p:spPr bwMode="auto">
          <a:xfrm>
            <a:off x="2312669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3608DEB2-5C10-464E-A0DC-7EAC39608179}"/>
              </a:ext>
            </a:extLst>
          </p:cNvPr>
          <p:cNvSpPr/>
          <p:nvPr/>
        </p:nvSpPr>
        <p:spPr bwMode="auto">
          <a:xfrm>
            <a:off x="2773996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2C0E0202-911D-8140-917C-E8892122A52B}"/>
              </a:ext>
            </a:extLst>
          </p:cNvPr>
          <p:cNvSpPr/>
          <p:nvPr/>
        </p:nvSpPr>
        <p:spPr bwMode="auto">
          <a:xfrm>
            <a:off x="3235323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0D807B9A-2AF1-2946-A445-2DBFD55C2245}"/>
              </a:ext>
            </a:extLst>
          </p:cNvPr>
          <p:cNvSpPr/>
          <p:nvPr/>
        </p:nvSpPr>
        <p:spPr bwMode="auto">
          <a:xfrm>
            <a:off x="3696650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9C870494-778F-D449-80C3-0015649409D7}"/>
              </a:ext>
            </a:extLst>
          </p:cNvPr>
          <p:cNvSpPr/>
          <p:nvPr/>
        </p:nvSpPr>
        <p:spPr bwMode="auto">
          <a:xfrm>
            <a:off x="4157977" y="1389276"/>
            <a:ext cx="457200" cy="457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E6B1DFAD-AA95-0D4C-BF7B-E28C7902D62F}"/>
              </a:ext>
            </a:extLst>
          </p:cNvPr>
          <p:cNvSpPr/>
          <p:nvPr/>
        </p:nvSpPr>
        <p:spPr bwMode="auto">
          <a:xfrm>
            <a:off x="4619304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DE1D40D7-1A9F-3545-B0E4-68B27629FC47}"/>
              </a:ext>
            </a:extLst>
          </p:cNvPr>
          <p:cNvSpPr/>
          <p:nvPr/>
        </p:nvSpPr>
        <p:spPr bwMode="auto">
          <a:xfrm>
            <a:off x="5080631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674546C8-DD08-6B48-AB38-73AA0FD81B81}"/>
              </a:ext>
            </a:extLst>
          </p:cNvPr>
          <p:cNvSpPr/>
          <p:nvPr/>
        </p:nvSpPr>
        <p:spPr bwMode="auto">
          <a:xfrm>
            <a:off x="5541958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4F2F5F0D-27E1-EF4C-A55E-026546DBABDE}"/>
              </a:ext>
            </a:extLst>
          </p:cNvPr>
          <p:cNvSpPr/>
          <p:nvPr/>
        </p:nvSpPr>
        <p:spPr bwMode="auto">
          <a:xfrm>
            <a:off x="6003285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4AE6B148-8E75-5A40-A7C7-BC1EC8022C19}"/>
              </a:ext>
            </a:extLst>
          </p:cNvPr>
          <p:cNvSpPr/>
          <p:nvPr/>
        </p:nvSpPr>
        <p:spPr bwMode="auto">
          <a:xfrm>
            <a:off x="6464612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924054E3-8AA5-E44A-A2CB-E35C82F416FB}"/>
              </a:ext>
            </a:extLst>
          </p:cNvPr>
          <p:cNvSpPr/>
          <p:nvPr/>
        </p:nvSpPr>
        <p:spPr bwMode="auto">
          <a:xfrm>
            <a:off x="6925939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EB7D2217-9EDB-C64F-A0A7-4A613154C256}"/>
              </a:ext>
            </a:extLst>
          </p:cNvPr>
          <p:cNvSpPr/>
          <p:nvPr/>
        </p:nvSpPr>
        <p:spPr bwMode="auto">
          <a:xfrm>
            <a:off x="7387266" y="1389276"/>
            <a:ext cx="457200" cy="457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12D5C105-ADAD-4645-8946-0B079A8D6949}"/>
              </a:ext>
            </a:extLst>
          </p:cNvPr>
          <p:cNvSpPr/>
          <p:nvPr/>
        </p:nvSpPr>
        <p:spPr bwMode="auto">
          <a:xfrm>
            <a:off x="928688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FB23A103-BE52-4149-B706-C883A78717EB}"/>
              </a:ext>
            </a:extLst>
          </p:cNvPr>
          <p:cNvSpPr/>
          <p:nvPr/>
        </p:nvSpPr>
        <p:spPr bwMode="auto">
          <a:xfrm>
            <a:off x="7848600" y="1389276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CC48CBC2-351A-0C48-9A17-D9BDC6E634CD}"/>
              </a:ext>
            </a:extLst>
          </p:cNvPr>
          <p:cNvSpPr txBox="1"/>
          <p:nvPr/>
        </p:nvSpPr>
        <p:spPr>
          <a:xfrm>
            <a:off x="179512" y="896734"/>
            <a:ext cx="833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Input</a:t>
            </a:r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5A1EFAD3-1FA5-1D48-ABC2-39E8AEB9F93B}"/>
              </a:ext>
            </a:extLst>
          </p:cNvPr>
          <p:cNvSpPr/>
          <p:nvPr/>
        </p:nvSpPr>
        <p:spPr>
          <a:xfrm>
            <a:off x="928688" y="1268760"/>
            <a:ext cx="1819275" cy="684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28C1F8AD-5D72-9E4A-9C8B-83A7A019A993}"/>
              </a:ext>
            </a:extLst>
          </p:cNvPr>
          <p:cNvSpPr/>
          <p:nvPr/>
        </p:nvSpPr>
        <p:spPr>
          <a:xfrm>
            <a:off x="2755900" y="1268760"/>
            <a:ext cx="1819275" cy="684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B48DB978-1DB4-5C40-9CC6-71040681BD9B}"/>
              </a:ext>
            </a:extLst>
          </p:cNvPr>
          <p:cNvSpPr/>
          <p:nvPr/>
        </p:nvSpPr>
        <p:spPr>
          <a:xfrm>
            <a:off x="4606925" y="1268760"/>
            <a:ext cx="1819275" cy="684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1965765B-28BF-0E47-8AD7-0FA66A606D82}"/>
              </a:ext>
            </a:extLst>
          </p:cNvPr>
          <p:cNvSpPr/>
          <p:nvPr/>
        </p:nvSpPr>
        <p:spPr>
          <a:xfrm>
            <a:off x="6444208" y="1268760"/>
            <a:ext cx="1861592" cy="6840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B2C78B81-9268-8A49-BBE2-0DA050EF1725}"/>
              </a:ext>
            </a:extLst>
          </p:cNvPr>
          <p:cNvGrpSpPr/>
          <p:nvPr/>
        </p:nvGrpSpPr>
        <p:grpSpPr>
          <a:xfrm>
            <a:off x="179512" y="2060848"/>
            <a:ext cx="8134540" cy="1064901"/>
            <a:chOff x="179512" y="2060848"/>
            <a:chExt cx="8134540" cy="1064901"/>
          </a:xfrm>
        </p:grpSpPr>
        <p:sp>
          <p:nvSpPr>
            <p:cNvPr id="173" name="TextBox 136">
              <a:extLst>
                <a:ext uri="{FF2B5EF4-FFF2-40B4-BE49-F238E27FC236}">
                  <a16:creationId xmlns:a16="http://schemas.microsoft.com/office/drawing/2014/main" id="{8AF242DB-809A-814C-83F6-C9307236F4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9512" y="2060848"/>
              <a:ext cx="241444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Palatino" pitchFamily="18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Palatino" pitchFamily="18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Palatino" pitchFamily="18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Palatino" pitchFamily="18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Palatino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Palatino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Palatino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Palatino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Palatino" pitchFamily="18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Per-DPU Reduction</a:t>
              </a:r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44F89D90-DEE0-D24F-9E4C-DDB91625510D}"/>
                </a:ext>
              </a:extLst>
            </p:cNvPr>
            <p:cNvSpPr/>
            <p:nvPr/>
          </p:nvSpPr>
          <p:spPr bwMode="auto">
            <a:xfrm>
              <a:off x="1390015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7A637EA5-E0C5-CB42-8B9F-C32DA9713DAB}"/>
                </a:ext>
              </a:extLst>
            </p:cNvPr>
            <p:cNvSpPr/>
            <p:nvPr/>
          </p:nvSpPr>
          <p:spPr bwMode="auto">
            <a:xfrm>
              <a:off x="1851342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58261BFB-39DE-6642-8636-3F8506D48D1C}"/>
                </a:ext>
              </a:extLst>
            </p:cNvPr>
            <p:cNvSpPr/>
            <p:nvPr/>
          </p:nvSpPr>
          <p:spPr bwMode="auto">
            <a:xfrm>
              <a:off x="2312669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C9D0DBB3-8CA0-3248-97E9-3ABFDDB1EE5A}"/>
                </a:ext>
              </a:extLst>
            </p:cNvPr>
            <p:cNvSpPr/>
            <p:nvPr/>
          </p:nvSpPr>
          <p:spPr bwMode="auto">
            <a:xfrm>
              <a:off x="2773996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CEDB8B6D-02E5-DC45-BB44-856BBE7010ED}"/>
                </a:ext>
              </a:extLst>
            </p:cNvPr>
            <p:cNvSpPr/>
            <p:nvPr/>
          </p:nvSpPr>
          <p:spPr bwMode="auto">
            <a:xfrm>
              <a:off x="3235323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09778B39-51E8-B14C-8773-7CD696521F44}"/>
                </a:ext>
              </a:extLst>
            </p:cNvPr>
            <p:cNvSpPr/>
            <p:nvPr/>
          </p:nvSpPr>
          <p:spPr bwMode="auto">
            <a:xfrm>
              <a:off x="3696650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6734A939-E535-A04C-BB4D-19B0E322EECF}"/>
                </a:ext>
              </a:extLst>
            </p:cNvPr>
            <p:cNvSpPr/>
            <p:nvPr/>
          </p:nvSpPr>
          <p:spPr bwMode="auto">
            <a:xfrm>
              <a:off x="4157977" y="2558336"/>
              <a:ext cx="457200" cy="457200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6D3CBC8F-88DD-E944-87D9-70A696913907}"/>
                </a:ext>
              </a:extLst>
            </p:cNvPr>
            <p:cNvSpPr/>
            <p:nvPr/>
          </p:nvSpPr>
          <p:spPr bwMode="auto">
            <a:xfrm>
              <a:off x="4619304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143BDD3C-7256-7842-A2C5-E5740D4E3650}"/>
                </a:ext>
              </a:extLst>
            </p:cNvPr>
            <p:cNvSpPr/>
            <p:nvPr/>
          </p:nvSpPr>
          <p:spPr bwMode="auto">
            <a:xfrm>
              <a:off x="5080631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DBEDCD3D-3926-5D4C-BDFE-71ED9F76D86C}"/>
                </a:ext>
              </a:extLst>
            </p:cNvPr>
            <p:cNvSpPr/>
            <p:nvPr/>
          </p:nvSpPr>
          <p:spPr bwMode="auto">
            <a:xfrm>
              <a:off x="5541958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8418BC18-D877-8642-AA83-98F702E04200}"/>
                </a:ext>
              </a:extLst>
            </p:cNvPr>
            <p:cNvSpPr/>
            <p:nvPr/>
          </p:nvSpPr>
          <p:spPr bwMode="auto">
            <a:xfrm>
              <a:off x="6003285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</a:t>
              </a:r>
            </a:p>
          </p:txBody>
        </p:sp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697EE7E8-6331-0F4A-B840-664CD27530F2}"/>
                </a:ext>
              </a:extLst>
            </p:cNvPr>
            <p:cNvSpPr/>
            <p:nvPr/>
          </p:nvSpPr>
          <p:spPr bwMode="auto">
            <a:xfrm>
              <a:off x="6464612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82F8693B-1F29-EC42-B630-D62DA0E8E733}"/>
                </a:ext>
              </a:extLst>
            </p:cNvPr>
            <p:cNvSpPr/>
            <p:nvPr/>
          </p:nvSpPr>
          <p:spPr bwMode="auto">
            <a:xfrm>
              <a:off x="6925939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99E929C3-DCDA-8643-B219-43412FE25CB4}"/>
                </a:ext>
              </a:extLst>
            </p:cNvPr>
            <p:cNvSpPr/>
            <p:nvPr/>
          </p:nvSpPr>
          <p:spPr bwMode="auto">
            <a:xfrm>
              <a:off x="7387266" y="2558336"/>
              <a:ext cx="457200" cy="457200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AEE31606-3C25-BB46-825C-2E7BA58F3027}"/>
                </a:ext>
              </a:extLst>
            </p:cNvPr>
            <p:cNvSpPr/>
            <p:nvPr/>
          </p:nvSpPr>
          <p:spPr bwMode="auto">
            <a:xfrm>
              <a:off x="928688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94B572DE-9024-D740-AA0B-0A9BDFD11CF3}"/>
                </a:ext>
              </a:extLst>
            </p:cNvPr>
            <p:cNvSpPr/>
            <p:nvPr/>
          </p:nvSpPr>
          <p:spPr bwMode="auto">
            <a:xfrm>
              <a:off x="7848600" y="2558336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</a:t>
              </a:r>
            </a:p>
          </p:txBody>
        </p:sp>
        <p:sp>
          <p:nvSpPr>
            <p:cNvPr id="190" name="Rectangle 189">
              <a:extLst>
                <a:ext uri="{FF2B5EF4-FFF2-40B4-BE49-F238E27FC236}">
                  <a16:creationId xmlns:a16="http://schemas.microsoft.com/office/drawing/2014/main" id="{AF32A947-3294-9E49-A54B-D5964B6B9FC7}"/>
                </a:ext>
              </a:extLst>
            </p:cNvPr>
            <p:cNvSpPr/>
            <p:nvPr/>
          </p:nvSpPr>
          <p:spPr bwMode="auto">
            <a:xfrm>
              <a:off x="2312669" y="2558336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</a:p>
          </p:txBody>
        </p:sp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5F278D84-6A1C-BA47-82C1-EE5FCB82BFFE}"/>
                </a:ext>
              </a:extLst>
            </p:cNvPr>
            <p:cNvSpPr/>
            <p:nvPr/>
          </p:nvSpPr>
          <p:spPr bwMode="auto">
            <a:xfrm>
              <a:off x="4157977" y="2558336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</a:p>
          </p:txBody>
        </p:sp>
        <p:sp>
          <p:nvSpPr>
            <p:cNvPr id="192" name="Rectangle 191">
              <a:extLst>
                <a:ext uri="{FF2B5EF4-FFF2-40B4-BE49-F238E27FC236}">
                  <a16:creationId xmlns:a16="http://schemas.microsoft.com/office/drawing/2014/main" id="{58680998-BC19-EC43-9EF1-340937460ECE}"/>
                </a:ext>
              </a:extLst>
            </p:cNvPr>
            <p:cNvSpPr/>
            <p:nvPr/>
          </p:nvSpPr>
          <p:spPr bwMode="auto">
            <a:xfrm>
              <a:off x="6003285" y="2558336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</a:t>
              </a:r>
            </a:p>
          </p:txBody>
        </p:sp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E7644CE5-0F78-3146-96E6-48A8DD25C38A}"/>
                </a:ext>
              </a:extLst>
            </p:cNvPr>
            <p:cNvSpPr/>
            <p:nvPr/>
          </p:nvSpPr>
          <p:spPr bwMode="auto">
            <a:xfrm>
              <a:off x="7848600" y="2558336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</a:t>
              </a:r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E0E66B9D-DA00-3347-8C97-1C376A6A8EAC}"/>
                </a:ext>
              </a:extLst>
            </p:cNvPr>
            <p:cNvSpPr/>
            <p:nvPr/>
          </p:nvSpPr>
          <p:spPr>
            <a:xfrm>
              <a:off x="936940" y="2441749"/>
              <a:ext cx="1819275" cy="684000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id="{C5236EEE-B443-A149-8CC0-74C4232BE14F}"/>
                </a:ext>
              </a:extLst>
            </p:cNvPr>
            <p:cNvSpPr/>
            <p:nvPr/>
          </p:nvSpPr>
          <p:spPr>
            <a:xfrm>
              <a:off x="2764152" y="2441749"/>
              <a:ext cx="1819275" cy="684000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314C4A89-5451-C34C-BAFF-9A297277F72B}"/>
                </a:ext>
              </a:extLst>
            </p:cNvPr>
            <p:cNvSpPr/>
            <p:nvPr/>
          </p:nvSpPr>
          <p:spPr>
            <a:xfrm>
              <a:off x="4615177" y="2441749"/>
              <a:ext cx="1819275" cy="684000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id="{7650AA85-AEA1-1A41-B602-2FF044F2596D}"/>
                </a:ext>
              </a:extLst>
            </p:cNvPr>
            <p:cNvSpPr/>
            <p:nvPr/>
          </p:nvSpPr>
          <p:spPr>
            <a:xfrm>
              <a:off x="6452460" y="2441749"/>
              <a:ext cx="1861592" cy="684000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F4E3B62F-F8F8-054D-A339-897FE991C602}"/>
              </a:ext>
            </a:extLst>
          </p:cNvPr>
          <p:cNvGrpSpPr/>
          <p:nvPr/>
        </p:nvGrpSpPr>
        <p:grpSpPr>
          <a:xfrm>
            <a:off x="3732591" y="3933056"/>
            <a:ext cx="1828800" cy="457200"/>
            <a:chOff x="3732591" y="5780112"/>
            <a:chExt cx="1828800" cy="457200"/>
          </a:xfrm>
        </p:grpSpPr>
        <p:sp>
          <p:nvSpPr>
            <p:cNvPr id="199" name="Rectangle 198">
              <a:extLst>
                <a:ext uri="{FF2B5EF4-FFF2-40B4-BE49-F238E27FC236}">
                  <a16:creationId xmlns:a16="http://schemas.microsoft.com/office/drawing/2014/main" id="{2E89E41A-C8C7-684D-B8E6-019541DDD1A8}"/>
                </a:ext>
              </a:extLst>
            </p:cNvPr>
            <p:cNvSpPr/>
            <p:nvPr/>
          </p:nvSpPr>
          <p:spPr bwMode="auto">
            <a:xfrm>
              <a:off x="3732591" y="5780112"/>
              <a:ext cx="457200" cy="457200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</a:p>
          </p:txBody>
        </p:sp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id="{1554D07E-99E7-7C48-9227-EDED4B59EEFC}"/>
                </a:ext>
              </a:extLst>
            </p:cNvPr>
            <p:cNvSpPr/>
            <p:nvPr/>
          </p:nvSpPr>
          <p:spPr bwMode="auto">
            <a:xfrm>
              <a:off x="4189791" y="5780112"/>
              <a:ext cx="457200" cy="457200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14</a:t>
              </a:r>
            </a:p>
          </p:txBody>
        </p:sp>
        <p:sp>
          <p:nvSpPr>
            <p:cNvPr id="201" name="Rectangle 200">
              <a:extLst>
                <a:ext uri="{FF2B5EF4-FFF2-40B4-BE49-F238E27FC236}">
                  <a16:creationId xmlns:a16="http://schemas.microsoft.com/office/drawing/2014/main" id="{75D07A13-B036-1B4E-A7F4-C2E365AF115F}"/>
                </a:ext>
              </a:extLst>
            </p:cNvPr>
            <p:cNvSpPr/>
            <p:nvPr/>
          </p:nvSpPr>
          <p:spPr bwMode="auto">
            <a:xfrm>
              <a:off x="4646991" y="5780112"/>
              <a:ext cx="457200" cy="457200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</a:t>
              </a:r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:a16="http://schemas.microsoft.com/office/drawing/2014/main" id="{C5DA2B01-7FA1-B848-B6A4-E2651CA2F5B3}"/>
                </a:ext>
              </a:extLst>
            </p:cNvPr>
            <p:cNvSpPr/>
            <p:nvPr/>
          </p:nvSpPr>
          <p:spPr bwMode="auto">
            <a:xfrm>
              <a:off x="5104191" y="5780112"/>
              <a:ext cx="457200" cy="457200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28</a:t>
              </a:r>
            </a:p>
          </p:txBody>
        </p:sp>
      </p:grp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3E830D0D-7EA9-0C4D-9DFF-E628FF370563}"/>
              </a:ext>
            </a:extLst>
          </p:cNvPr>
          <p:cNvGrpSpPr/>
          <p:nvPr/>
        </p:nvGrpSpPr>
        <p:grpSpPr>
          <a:xfrm>
            <a:off x="2541269" y="3015536"/>
            <a:ext cx="5535931" cy="798656"/>
            <a:chOff x="2541269" y="3015536"/>
            <a:chExt cx="5535931" cy="798656"/>
          </a:xfrm>
        </p:grpSpPr>
        <p:grpSp>
          <p:nvGrpSpPr>
            <p:cNvPr id="204" name="Group 203">
              <a:extLst>
                <a:ext uri="{FF2B5EF4-FFF2-40B4-BE49-F238E27FC236}">
                  <a16:creationId xmlns:a16="http://schemas.microsoft.com/office/drawing/2014/main" id="{218EE0D0-7C45-4840-9658-49E97C014CDE}"/>
                </a:ext>
              </a:extLst>
            </p:cNvPr>
            <p:cNvGrpSpPr/>
            <p:nvPr/>
          </p:nvGrpSpPr>
          <p:grpSpPr>
            <a:xfrm>
              <a:off x="3732591" y="3356992"/>
              <a:ext cx="1828800" cy="457200"/>
              <a:chOff x="3732591" y="3356992"/>
              <a:chExt cx="1828800" cy="457200"/>
            </a:xfrm>
          </p:grpSpPr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4FB9475D-75C2-6B4E-8467-7342A97E9A1A}"/>
                  </a:ext>
                </a:extLst>
              </p:cNvPr>
              <p:cNvSpPr/>
              <p:nvPr/>
            </p:nvSpPr>
            <p:spPr bwMode="auto">
              <a:xfrm>
                <a:off x="3732591" y="3356992"/>
                <a:ext cx="457200" cy="4572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10</a:t>
                </a:r>
              </a:p>
            </p:txBody>
          </p:sp>
          <p:sp>
            <p:nvSpPr>
              <p:cNvPr id="210" name="Rectangle 209">
                <a:extLst>
                  <a:ext uri="{FF2B5EF4-FFF2-40B4-BE49-F238E27FC236}">
                    <a16:creationId xmlns:a16="http://schemas.microsoft.com/office/drawing/2014/main" id="{95EBD8EB-0B87-0C47-9C9A-828329C96659}"/>
                  </a:ext>
                </a:extLst>
              </p:cNvPr>
              <p:cNvSpPr/>
              <p:nvPr/>
            </p:nvSpPr>
            <p:spPr bwMode="auto">
              <a:xfrm>
                <a:off x="4189791" y="3356992"/>
                <a:ext cx="457200" cy="4572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4</a:t>
                </a:r>
              </a:p>
            </p:txBody>
          </p:sp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43E4E3B0-CF25-B54E-9039-B5EA8F9F24ED}"/>
                  </a:ext>
                </a:extLst>
              </p:cNvPr>
              <p:cNvSpPr/>
              <p:nvPr/>
            </p:nvSpPr>
            <p:spPr bwMode="auto">
              <a:xfrm>
                <a:off x="4646991" y="3356992"/>
                <a:ext cx="457200" cy="4572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6</a:t>
                </a:r>
              </a:p>
            </p:txBody>
          </p:sp>
          <p:sp>
            <p:nvSpPr>
              <p:cNvPr id="212" name="Rectangle 211">
                <a:extLst>
                  <a:ext uri="{FF2B5EF4-FFF2-40B4-BE49-F238E27FC236}">
                    <a16:creationId xmlns:a16="http://schemas.microsoft.com/office/drawing/2014/main" id="{708387AD-6BF0-484B-9EA6-3B7ABB20FC82}"/>
                  </a:ext>
                </a:extLst>
              </p:cNvPr>
              <p:cNvSpPr/>
              <p:nvPr/>
            </p:nvSpPr>
            <p:spPr bwMode="auto">
              <a:xfrm>
                <a:off x="5104191" y="3356992"/>
                <a:ext cx="457200" cy="457200"/>
              </a:xfrm>
              <a:prstGeom prst="rect">
                <a:avLst/>
              </a:prstGeom>
              <a:solidFill>
                <a:srgbClr val="0070C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8</a:t>
                </a:r>
              </a:p>
            </p:txBody>
          </p:sp>
        </p:grpSp>
        <p:cxnSp>
          <p:nvCxnSpPr>
            <p:cNvPr id="205" name="Straight Arrow Connector 204">
              <a:extLst>
                <a:ext uri="{FF2B5EF4-FFF2-40B4-BE49-F238E27FC236}">
                  <a16:creationId xmlns:a16="http://schemas.microsoft.com/office/drawing/2014/main" id="{66CAD9AC-5670-784D-B1E3-03F2D3B73C0B}"/>
                </a:ext>
              </a:extLst>
            </p:cNvPr>
            <p:cNvCxnSpPr>
              <a:cxnSpLocks/>
              <a:stCxn id="190" idx="2"/>
              <a:endCxn id="209" idx="0"/>
            </p:cNvCxnSpPr>
            <p:nvPr/>
          </p:nvCxnSpPr>
          <p:spPr>
            <a:xfrm>
              <a:off x="2541269" y="3015536"/>
              <a:ext cx="1419922" cy="341456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Arrow Connector 205">
              <a:extLst>
                <a:ext uri="{FF2B5EF4-FFF2-40B4-BE49-F238E27FC236}">
                  <a16:creationId xmlns:a16="http://schemas.microsoft.com/office/drawing/2014/main" id="{6054974A-1DD2-074B-A4C2-8D620206A691}"/>
                </a:ext>
              </a:extLst>
            </p:cNvPr>
            <p:cNvCxnSpPr>
              <a:cxnSpLocks/>
              <a:stCxn id="191" idx="2"/>
              <a:endCxn id="210" idx="0"/>
            </p:cNvCxnSpPr>
            <p:nvPr/>
          </p:nvCxnSpPr>
          <p:spPr>
            <a:xfrm>
              <a:off x="4386577" y="3015536"/>
              <a:ext cx="31814" cy="341456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Arrow Connector 206">
              <a:extLst>
                <a:ext uri="{FF2B5EF4-FFF2-40B4-BE49-F238E27FC236}">
                  <a16:creationId xmlns:a16="http://schemas.microsoft.com/office/drawing/2014/main" id="{1FE55262-7AAB-B549-BB7A-6192E0BE4691}"/>
                </a:ext>
              </a:extLst>
            </p:cNvPr>
            <p:cNvCxnSpPr>
              <a:cxnSpLocks/>
              <a:stCxn id="192" idx="2"/>
              <a:endCxn id="211" idx="0"/>
            </p:cNvCxnSpPr>
            <p:nvPr/>
          </p:nvCxnSpPr>
          <p:spPr>
            <a:xfrm flipH="1">
              <a:off x="4875591" y="3015536"/>
              <a:ext cx="1356294" cy="341456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Arrow Connector 207">
              <a:extLst>
                <a:ext uri="{FF2B5EF4-FFF2-40B4-BE49-F238E27FC236}">
                  <a16:creationId xmlns:a16="http://schemas.microsoft.com/office/drawing/2014/main" id="{78ABEA5B-58CA-A949-BDE6-58929A0D3F73}"/>
                </a:ext>
              </a:extLst>
            </p:cNvPr>
            <p:cNvCxnSpPr>
              <a:cxnSpLocks/>
              <a:stCxn id="193" idx="2"/>
              <a:endCxn id="212" idx="0"/>
            </p:cNvCxnSpPr>
            <p:nvPr/>
          </p:nvCxnSpPr>
          <p:spPr>
            <a:xfrm flipH="1">
              <a:off x="5332791" y="3015536"/>
              <a:ext cx="2744409" cy="341456"/>
            </a:xfrm>
            <a:prstGeom prst="straightConnector1">
              <a:avLst/>
            </a:prstGeom>
            <a:ln w="28575">
              <a:solidFill>
                <a:srgbClr val="0070C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3" name="TextBox 136">
            <a:extLst>
              <a:ext uri="{FF2B5EF4-FFF2-40B4-BE49-F238E27FC236}">
                <a16:creationId xmlns:a16="http://schemas.microsoft.com/office/drawing/2014/main" id="{E8634A29-63B7-1F40-B7AD-105FC6FAD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3972085"/>
            <a:ext cx="20441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Scan Partial Sums</a:t>
            </a:r>
          </a:p>
        </p:txBody>
      </p:sp>
      <p:sp>
        <p:nvSpPr>
          <p:cNvPr id="214" name="TextBox 136">
            <a:extLst>
              <a:ext uri="{FF2B5EF4-FFF2-40B4-BE49-F238E27FC236}">
                <a16:creationId xmlns:a16="http://schemas.microsoft.com/office/drawing/2014/main" id="{DFE2879D-4DC7-344E-89F8-82FD583C9F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5507940"/>
            <a:ext cx="294824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Output (Inclusive Scan)</a:t>
            </a: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ED7432AF-E93E-E344-A2DF-E45DF8FDA167}"/>
              </a:ext>
            </a:extLst>
          </p:cNvPr>
          <p:cNvSpPr/>
          <p:nvPr/>
        </p:nvSpPr>
        <p:spPr bwMode="auto">
          <a:xfrm>
            <a:off x="1390015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3A8B1570-ABC7-394F-9B5C-6BF220FB3D8E}"/>
              </a:ext>
            </a:extLst>
          </p:cNvPr>
          <p:cNvSpPr/>
          <p:nvPr/>
        </p:nvSpPr>
        <p:spPr bwMode="auto">
          <a:xfrm>
            <a:off x="1851342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id="{C99D7852-0DEF-B142-8370-666075013565}"/>
              </a:ext>
            </a:extLst>
          </p:cNvPr>
          <p:cNvSpPr/>
          <p:nvPr/>
        </p:nvSpPr>
        <p:spPr bwMode="auto">
          <a:xfrm>
            <a:off x="2312669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</a:t>
            </a:r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6BE4AE80-A78E-8445-B2EA-F9CB2937D1BC}"/>
              </a:ext>
            </a:extLst>
          </p:cNvPr>
          <p:cNvSpPr/>
          <p:nvPr/>
        </p:nvSpPr>
        <p:spPr bwMode="auto">
          <a:xfrm>
            <a:off x="2773996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</a:t>
            </a:r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1250CBED-12A6-0A4D-860A-5A4189D0FE85}"/>
              </a:ext>
            </a:extLst>
          </p:cNvPr>
          <p:cNvSpPr/>
          <p:nvPr/>
        </p:nvSpPr>
        <p:spPr bwMode="auto">
          <a:xfrm>
            <a:off x="3235323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</a:t>
            </a:r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id="{C1334676-0808-DD48-9B78-CD199E06FC84}"/>
              </a:ext>
            </a:extLst>
          </p:cNvPr>
          <p:cNvSpPr/>
          <p:nvPr/>
        </p:nvSpPr>
        <p:spPr bwMode="auto">
          <a:xfrm>
            <a:off x="3696650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</a:t>
            </a: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25AB9008-A49B-574B-AC52-CC3739814E7A}"/>
              </a:ext>
            </a:extLst>
          </p:cNvPr>
          <p:cNvSpPr/>
          <p:nvPr/>
        </p:nvSpPr>
        <p:spPr bwMode="auto">
          <a:xfrm>
            <a:off x="4157977" y="5852120"/>
            <a:ext cx="457200" cy="457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</a:t>
            </a: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31210960-55CE-6544-8841-D94A47AABAD6}"/>
              </a:ext>
            </a:extLst>
          </p:cNvPr>
          <p:cNvSpPr/>
          <p:nvPr/>
        </p:nvSpPr>
        <p:spPr bwMode="auto">
          <a:xfrm>
            <a:off x="4619304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</a:t>
            </a: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332CBC28-E776-0D4B-B504-4B720C2CD14C}"/>
              </a:ext>
            </a:extLst>
          </p:cNvPr>
          <p:cNvSpPr/>
          <p:nvPr/>
        </p:nvSpPr>
        <p:spPr bwMode="auto">
          <a:xfrm>
            <a:off x="5080631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</a:t>
            </a: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34EF82D6-53C7-4D4A-9659-B0C9102BA722}"/>
              </a:ext>
            </a:extLst>
          </p:cNvPr>
          <p:cNvSpPr/>
          <p:nvPr/>
        </p:nvSpPr>
        <p:spPr bwMode="auto">
          <a:xfrm>
            <a:off x="5541958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17</a:t>
            </a: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D6D75AEE-756E-D64D-9CB7-DBCC64DFC118}"/>
              </a:ext>
            </a:extLst>
          </p:cNvPr>
          <p:cNvSpPr/>
          <p:nvPr/>
        </p:nvSpPr>
        <p:spPr bwMode="auto">
          <a:xfrm>
            <a:off x="6003285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04D3E562-37EA-8D44-9412-32BF82BA4B14}"/>
              </a:ext>
            </a:extLst>
          </p:cNvPr>
          <p:cNvSpPr/>
          <p:nvPr/>
        </p:nvSpPr>
        <p:spPr bwMode="auto">
          <a:xfrm>
            <a:off x="6464612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22</a:t>
            </a:r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859E932A-EBBA-2E4A-B7FA-F61E35830316}"/>
              </a:ext>
            </a:extLst>
          </p:cNvPr>
          <p:cNvSpPr/>
          <p:nvPr/>
        </p:nvSpPr>
        <p:spPr bwMode="auto">
          <a:xfrm>
            <a:off x="6925939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24</a:t>
            </a:r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62D70090-3BCE-9A4A-B08F-97A1D4F018E7}"/>
              </a:ext>
            </a:extLst>
          </p:cNvPr>
          <p:cNvSpPr/>
          <p:nvPr/>
        </p:nvSpPr>
        <p:spPr bwMode="auto">
          <a:xfrm>
            <a:off x="7387266" y="5852120"/>
            <a:ext cx="457200" cy="45720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26</a:t>
            </a: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E0B22A34-217E-E544-8C43-F84776538167}"/>
              </a:ext>
            </a:extLst>
          </p:cNvPr>
          <p:cNvSpPr/>
          <p:nvPr/>
        </p:nvSpPr>
        <p:spPr bwMode="auto">
          <a:xfrm>
            <a:off x="928688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269EA9F8-092A-EF47-A598-C1655F1367C5}"/>
              </a:ext>
            </a:extLst>
          </p:cNvPr>
          <p:cNvSpPr/>
          <p:nvPr/>
        </p:nvSpPr>
        <p:spPr bwMode="auto">
          <a:xfrm>
            <a:off x="7848600" y="5852120"/>
            <a:ext cx="457200" cy="45720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28</a:t>
            </a:r>
          </a:p>
        </p:txBody>
      </p: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C60B4858-6D02-4A45-A6FB-2D19086C9F17}"/>
              </a:ext>
            </a:extLst>
          </p:cNvPr>
          <p:cNvGrpSpPr/>
          <p:nvPr/>
        </p:nvGrpSpPr>
        <p:grpSpPr>
          <a:xfrm>
            <a:off x="928688" y="4664705"/>
            <a:ext cx="7385364" cy="684000"/>
            <a:chOff x="928688" y="4664705"/>
            <a:chExt cx="7385364" cy="684000"/>
          </a:xfrm>
        </p:grpSpPr>
        <p:sp>
          <p:nvSpPr>
            <p:cNvPr id="232" name="Rectangle 231">
              <a:extLst>
                <a:ext uri="{FF2B5EF4-FFF2-40B4-BE49-F238E27FC236}">
                  <a16:creationId xmlns:a16="http://schemas.microsoft.com/office/drawing/2014/main" id="{D359E1FF-303C-0048-B357-FDA877994A63}"/>
                </a:ext>
              </a:extLst>
            </p:cNvPr>
            <p:cNvSpPr/>
            <p:nvPr/>
          </p:nvSpPr>
          <p:spPr bwMode="auto">
            <a:xfrm>
              <a:off x="1390015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</a:p>
          </p:txBody>
        </p:sp>
        <p:sp>
          <p:nvSpPr>
            <p:cNvPr id="233" name="Rectangle 232">
              <a:extLst>
                <a:ext uri="{FF2B5EF4-FFF2-40B4-BE49-F238E27FC236}">
                  <a16:creationId xmlns:a16="http://schemas.microsoft.com/office/drawing/2014/main" id="{100DCCE0-B27D-FD49-A162-773962BE5BDD}"/>
                </a:ext>
              </a:extLst>
            </p:cNvPr>
            <p:cNvSpPr/>
            <p:nvPr/>
          </p:nvSpPr>
          <p:spPr bwMode="auto">
            <a:xfrm>
              <a:off x="1851342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</a:p>
          </p:txBody>
        </p:sp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860D6332-9290-CF4E-AEC3-06B7776524CB}"/>
                </a:ext>
              </a:extLst>
            </p:cNvPr>
            <p:cNvSpPr/>
            <p:nvPr/>
          </p:nvSpPr>
          <p:spPr bwMode="auto">
            <a:xfrm>
              <a:off x="2312669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59C3794D-A75E-C04C-A948-91662C4AA0F7}"/>
                </a:ext>
              </a:extLst>
            </p:cNvPr>
            <p:cNvSpPr/>
            <p:nvPr/>
          </p:nvSpPr>
          <p:spPr bwMode="auto">
            <a:xfrm>
              <a:off x="2773996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13EFD5C6-3DBF-2D4B-AF38-7B2ECEC8453D}"/>
                </a:ext>
              </a:extLst>
            </p:cNvPr>
            <p:cNvSpPr/>
            <p:nvPr/>
          </p:nvSpPr>
          <p:spPr bwMode="auto">
            <a:xfrm>
              <a:off x="3235323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  <p:sp>
          <p:nvSpPr>
            <p:cNvPr id="237" name="Rectangle 236">
              <a:extLst>
                <a:ext uri="{FF2B5EF4-FFF2-40B4-BE49-F238E27FC236}">
                  <a16:creationId xmlns:a16="http://schemas.microsoft.com/office/drawing/2014/main" id="{02CCEBBA-FFDA-B24A-8072-3B383E12B179}"/>
                </a:ext>
              </a:extLst>
            </p:cNvPr>
            <p:cNvSpPr/>
            <p:nvPr/>
          </p:nvSpPr>
          <p:spPr bwMode="auto">
            <a:xfrm>
              <a:off x="3696650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  <p:sp>
          <p:nvSpPr>
            <p:cNvPr id="238" name="Rectangle 237">
              <a:extLst>
                <a:ext uri="{FF2B5EF4-FFF2-40B4-BE49-F238E27FC236}">
                  <a16:creationId xmlns:a16="http://schemas.microsoft.com/office/drawing/2014/main" id="{5A6C4EEB-3AC9-3C4F-91BC-6342B23C9964}"/>
                </a:ext>
              </a:extLst>
            </p:cNvPr>
            <p:cNvSpPr/>
            <p:nvPr/>
          </p:nvSpPr>
          <p:spPr bwMode="auto">
            <a:xfrm>
              <a:off x="4157977" y="4781292"/>
              <a:ext cx="457200" cy="457200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  <p:sp>
          <p:nvSpPr>
            <p:cNvPr id="239" name="Rectangle 238">
              <a:extLst>
                <a:ext uri="{FF2B5EF4-FFF2-40B4-BE49-F238E27FC236}">
                  <a16:creationId xmlns:a16="http://schemas.microsoft.com/office/drawing/2014/main" id="{168C54A5-FE87-7D45-B273-66AE70637E09}"/>
                </a:ext>
              </a:extLst>
            </p:cNvPr>
            <p:cNvSpPr/>
            <p:nvPr/>
          </p:nvSpPr>
          <p:spPr bwMode="auto">
            <a:xfrm>
              <a:off x="4619304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0</a:t>
              </a:r>
            </a:p>
          </p:txBody>
        </p:sp>
        <p:sp>
          <p:nvSpPr>
            <p:cNvPr id="240" name="Rectangle 239">
              <a:extLst>
                <a:ext uri="{FF2B5EF4-FFF2-40B4-BE49-F238E27FC236}">
                  <a16:creationId xmlns:a16="http://schemas.microsoft.com/office/drawing/2014/main" id="{E8207D76-51C1-E34F-8635-2C676CB6241B}"/>
                </a:ext>
              </a:extLst>
            </p:cNvPr>
            <p:cNvSpPr/>
            <p:nvPr/>
          </p:nvSpPr>
          <p:spPr bwMode="auto">
            <a:xfrm>
              <a:off x="5080631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  <p:sp>
          <p:nvSpPr>
            <p:cNvPr id="241" name="Rectangle 240">
              <a:extLst>
                <a:ext uri="{FF2B5EF4-FFF2-40B4-BE49-F238E27FC236}">
                  <a16:creationId xmlns:a16="http://schemas.microsoft.com/office/drawing/2014/main" id="{6AE6E711-CCD0-784E-8AE0-7B05388F189E}"/>
                </a:ext>
              </a:extLst>
            </p:cNvPr>
            <p:cNvSpPr/>
            <p:nvPr/>
          </p:nvSpPr>
          <p:spPr bwMode="auto">
            <a:xfrm>
              <a:off x="5541958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</a:p>
          </p:txBody>
        </p:sp>
        <p:sp>
          <p:nvSpPr>
            <p:cNvPr id="242" name="Rectangle 241">
              <a:extLst>
                <a:ext uri="{FF2B5EF4-FFF2-40B4-BE49-F238E27FC236}">
                  <a16:creationId xmlns:a16="http://schemas.microsoft.com/office/drawing/2014/main" id="{1A5165ED-1E4A-AE4E-AB31-87C6CA9DFADC}"/>
                </a:ext>
              </a:extLst>
            </p:cNvPr>
            <p:cNvSpPr/>
            <p:nvPr/>
          </p:nvSpPr>
          <p:spPr bwMode="auto">
            <a:xfrm>
              <a:off x="6003285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</a:p>
          </p:txBody>
        </p:sp>
        <p:sp>
          <p:nvSpPr>
            <p:cNvPr id="243" name="Rectangle 242">
              <a:extLst>
                <a:ext uri="{FF2B5EF4-FFF2-40B4-BE49-F238E27FC236}">
                  <a16:creationId xmlns:a16="http://schemas.microsoft.com/office/drawing/2014/main" id="{E0BE5A8B-28AC-3042-9222-11829F480461}"/>
                </a:ext>
              </a:extLst>
            </p:cNvPr>
            <p:cNvSpPr/>
            <p:nvPr/>
          </p:nvSpPr>
          <p:spPr bwMode="auto">
            <a:xfrm>
              <a:off x="6464612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</a:p>
          </p:txBody>
        </p:sp>
        <p:sp>
          <p:nvSpPr>
            <p:cNvPr id="244" name="Rectangle 243">
              <a:extLst>
                <a:ext uri="{FF2B5EF4-FFF2-40B4-BE49-F238E27FC236}">
                  <a16:creationId xmlns:a16="http://schemas.microsoft.com/office/drawing/2014/main" id="{322FBE34-8209-644F-A1F6-2836B91E7DCE}"/>
                </a:ext>
              </a:extLst>
            </p:cNvPr>
            <p:cNvSpPr/>
            <p:nvPr/>
          </p:nvSpPr>
          <p:spPr bwMode="auto">
            <a:xfrm>
              <a:off x="6925939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</a:p>
          </p:txBody>
        </p:sp>
        <p:sp>
          <p:nvSpPr>
            <p:cNvPr id="245" name="Rectangle 244">
              <a:extLst>
                <a:ext uri="{FF2B5EF4-FFF2-40B4-BE49-F238E27FC236}">
                  <a16:creationId xmlns:a16="http://schemas.microsoft.com/office/drawing/2014/main" id="{713CEBD2-3E9F-F441-BEC8-517C5C0EF3CE}"/>
                </a:ext>
              </a:extLst>
            </p:cNvPr>
            <p:cNvSpPr/>
            <p:nvPr/>
          </p:nvSpPr>
          <p:spPr bwMode="auto">
            <a:xfrm>
              <a:off x="7387266" y="4781292"/>
              <a:ext cx="457200" cy="457200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</a:p>
          </p:txBody>
        </p:sp>
        <p:sp>
          <p:nvSpPr>
            <p:cNvPr id="246" name="Rectangle 245">
              <a:extLst>
                <a:ext uri="{FF2B5EF4-FFF2-40B4-BE49-F238E27FC236}">
                  <a16:creationId xmlns:a16="http://schemas.microsoft.com/office/drawing/2014/main" id="{AB141A37-E3B1-BF42-8359-F25BD7926E64}"/>
                </a:ext>
              </a:extLst>
            </p:cNvPr>
            <p:cNvSpPr/>
            <p:nvPr/>
          </p:nvSpPr>
          <p:spPr bwMode="auto">
            <a:xfrm>
              <a:off x="928688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  <p:sp>
          <p:nvSpPr>
            <p:cNvPr id="247" name="Rectangle 246">
              <a:extLst>
                <a:ext uri="{FF2B5EF4-FFF2-40B4-BE49-F238E27FC236}">
                  <a16:creationId xmlns:a16="http://schemas.microsoft.com/office/drawing/2014/main" id="{B114F075-DB53-AD4B-BAF4-5D52E5A9E666}"/>
                </a:ext>
              </a:extLst>
            </p:cNvPr>
            <p:cNvSpPr/>
            <p:nvPr/>
          </p:nvSpPr>
          <p:spPr bwMode="auto">
            <a:xfrm>
              <a:off x="7848600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</a:p>
          </p:txBody>
        </p:sp>
        <p:sp>
          <p:nvSpPr>
            <p:cNvPr id="248" name="Rectangle 247">
              <a:extLst>
                <a:ext uri="{FF2B5EF4-FFF2-40B4-BE49-F238E27FC236}">
                  <a16:creationId xmlns:a16="http://schemas.microsoft.com/office/drawing/2014/main" id="{9B50C52A-8D4F-E347-BA0C-C6595948DB66}"/>
                </a:ext>
              </a:extLst>
            </p:cNvPr>
            <p:cNvSpPr/>
            <p:nvPr/>
          </p:nvSpPr>
          <p:spPr>
            <a:xfrm>
              <a:off x="936940" y="4664705"/>
              <a:ext cx="1819275" cy="684000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49" name="Rectangle 248">
              <a:extLst>
                <a:ext uri="{FF2B5EF4-FFF2-40B4-BE49-F238E27FC236}">
                  <a16:creationId xmlns:a16="http://schemas.microsoft.com/office/drawing/2014/main" id="{9E6D0390-F0B6-9F40-814E-E5ADBFD7950B}"/>
                </a:ext>
              </a:extLst>
            </p:cNvPr>
            <p:cNvSpPr/>
            <p:nvPr/>
          </p:nvSpPr>
          <p:spPr>
            <a:xfrm>
              <a:off x="2764152" y="4664705"/>
              <a:ext cx="1819275" cy="684000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50" name="Rectangle 249">
              <a:extLst>
                <a:ext uri="{FF2B5EF4-FFF2-40B4-BE49-F238E27FC236}">
                  <a16:creationId xmlns:a16="http://schemas.microsoft.com/office/drawing/2014/main" id="{E39F4B07-CBDC-644B-80E1-1BD7F09599B8}"/>
                </a:ext>
              </a:extLst>
            </p:cNvPr>
            <p:cNvSpPr/>
            <p:nvPr/>
          </p:nvSpPr>
          <p:spPr>
            <a:xfrm>
              <a:off x="4615177" y="4664705"/>
              <a:ext cx="1819275" cy="684000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51" name="Rectangle 250">
              <a:extLst>
                <a:ext uri="{FF2B5EF4-FFF2-40B4-BE49-F238E27FC236}">
                  <a16:creationId xmlns:a16="http://schemas.microsoft.com/office/drawing/2014/main" id="{BE8A2866-1940-884B-BA97-5506F95BA5CE}"/>
                </a:ext>
              </a:extLst>
            </p:cNvPr>
            <p:cNvSpPr/>
            <p:nvPr/>
          </p:nvSpPr>
          <p:spPr>
            <a:xfrm>
              <a:off x="6452460" y="4664705"/>
              <a:ext cx="1861592" cy="684000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252" name="Group 251">
            <a:extLst>
              <a:ext uri="{FF2B5EF4-FFF2-40B4-BE49-F238E27FC236}">
                <a16:creationId xmlns:a16="http://schemas.microsoft.com/office/drawing/2014/main" id="{B3D1374A-CBE0-C640-819A-F99A74FD8ECA}"/>
              </a:ext>
            </a:extLst>
          </p:cNvPr>
          <p:cNvGrpSpPr/>
          <p:nvPr/>
        </p:nvGrpSpPr>
        <p:grpSpPr>
          <a:xfrm>
            <a:off x="3673790" y="4390256"/>
            <a:ext cx="3709466" cy="274449"/>
            <a:chOff x="3673790" y="4390256"/>
            <a:chExt cx="3709466" cy="274449"/>
          </a:xfrm>
        </p:grpSpPr>
        <p:cxnSp>
          <p:nvCxnSpPr>
            <p:cNvPr id="253" name="Straight Arrow Connector 252">
              <a:extLst>
                <a:ext uri="{FF2B5EF4-FFF2-40B4-BE49-F238E27FC236}">
                  <a16:creationId xmlns:a16="http://schemas.microsoft.com/office/drawing/2014/main" id="{17C24DB5-7A89-9F49-BA6B-B0A2FD240E3B}"/>
                </a:ext>
              </a:extLst>
            </p:cNvPr>
            <p:cNvCxnSpPr>
              <a:cxnSpLocks/>
              <a:stCxn id="199" idx="2"/>
              <a:endCxn id="249" idx="0"/>
            </p:cNvCxnSpPr>
            <p:nvPr/>
          </p:nvCxnSpPr>
          <p:spPr>
            <a:xfrm flipH="1">
              <a:off x="3673790" y="4390256"/>
              <a:ext cx="287401" cy="274449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Arrow Connector 253">
              <a:extLst>
                <a:ext uri="{FF2B5EF4-FFF2-40B4-BE49-F238E27FC236}">
                  <a16:creationId xmlns:a16="http://schemas.microsoft.com/office/drawing/2014/main" id="{0712B35E-0B34-0049-ADDB-B0D8EDDCFFD1}"/>
                </a:ext>
              </a:extLst>
            </p:cNvPr>
            <p:cNvCxnSpPr>
              <a:cxnSpLocks/>
              <a:stCxn id="200" idx="2"/>
              <a:endCxn id="250" idx="0"/>
            </p:cNvCxnSpPr>
            <p:nvPr/>
          </p:nvCxnSpPr>
          <p:spPr>
            <a:xfrm>
              <a:off x="4418391" y="4390256"/>
              <a:ext cx="1106424" cy="274449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Arrow Connector 254">
              <a:extLst>
                <a:ext uri="{FF2B5EF4-FFF2-40B4-BE49-F238E27FC236}">
                  <a16:creationId xmlns:a16="http://schemas.microsoft.com/office/drawing/2014/main" id="{98E1483C-8D44-9E47-8A58-4E7836D28BDD}"/>
                </a:ext>
              </a:extLst>
            </p:cNvPr>
            <p:cNvCxnSpPr>
              <a:cxnSpLocks/>
              <a:stCxn id="201" idx="2"/>
              <a:endCxn id="251" idx="0"/>
            </p:cNvCxnSpPr>
            <p:nvPr/>
          </p:nvCxnSpPr>
          <p:spPr>
            <a:xfrm>
              <a:off x="4875591" y="4390256"/>
              <a:ext cx="2507665" cy="274449"/>
            </a:xfrm>
            <a:prstGeom prst="straightConnector1">
              <a:avLst/>
            </a:prstGeom>
            <a:ln w="28575">
              <a:solidFill>
                <a:srgbClr val="00206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6" name="Straight Arrow Connector 255">
            <a:extLst>
              <a:ext uri="{FF2B5EF4-FFF2-40B4-BE49-F238E27FC236}">
                <a16:creationId xmlns:a16="http://schemas.microsoft.com/office/drawing/2014/main" id="{75C29579-921C-8447-93F7-577DA7D31842}"/>
              </a:ext>
            </a:extLst>
          </p:cNvPr>
          <p:cNvCxnSpPr>
            <a:cxnSpLocks/>
            <a:stCxn id="235" idx="2"/>
            <a:endCxn id="218" idx="0"/>
          </p:cNvCxnSpPr>
          <p:nvPr/>
        </p:nvCxnSpPr>
        <p:spPr>
          <a:xfrm>
            <a:off x="3002596" y="5238492"/>
            <a:ext cx="0" cy="613628"/>
          </a:xfrm>
          <a:prstGeom prst="straightConnector1">
            <a:avLst/>
          </a:prstGeom>
          <a:ln w="28575">
            <a:solidFill>
              <a:srgbClr val="00B0F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Straight Arrow Connector 256">
            <a:extLst>
              <a:ext uri="{FF2B5EF4-FFF2-40B4-BE49-F238E27FC236}">
                <a16:creationId xmlns:a16="http://schemas.microsoft.com/office/drawing/2014/main" id="{35AA1C5E-4263-8F4E-A155-2FFCC86D3A3D}"/>
              </a:ext>
            </a:extLst>
          </p:cNvPr>
          <p:cNvCxnSpPr>
            <a:cxnSpLocks/>
            <a:stCxn id="236" idx="2"/>
            <a:endCxn id="219" idx="0"/>
          </p:cNvCxnSpPr>
          <p:nvPr/>
        </p:nvCxnSpPr>
        <p:spPr>
          <a:xfrm>
            <a:off x="3463923" y="5238492"/>
            <a:ext cx="0" cy="613628"/>
          </a:xfrm>
          <a:prstGeom prst="straightConnector1">
            <a:avLst/>
          </a:prstGeom>
          <a:ln w="28575">
            <a:solidFill>
              <a:srgbClr val="00B0F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Straight Arrow Connector 257">
            <a:extLst>
              <a:ext uri="{FF2B5EF4-FFF2-40B4-BE49-F238E27FC236}">
                <a16:creationId xmlns:a16="http://schemas.microsoft.com/office/drawing/2014/main" id="{C8BD57E4-E378-A94B-8F3C-2B1E31D8BAA3}"/>
              </a:ext>
            </a:extLst>
          </p:cNvPr>
          <p:cNvCxnSpPr>
            <a:cxnSpLocks/>
            <a:stCxn id="237" idx="2"/>
            <a:endCxn id="220" idx="0"/>
          </p:cNvCxnSpPr>
          <p:nvPr/>
        </p:nvCxnSpPr>
        <p:spPr>
          <a:xfrm>
            <a:off x="3925250" y="5238492"/>
            <a:ext cx="0" cy="613628"/>
          </a:xfrm>
          <a:prstGeom prst="straightConnector1">
            <a:avLst/>
          </a:prstGeom>
          <a:ln w="28575">
            <a:solidFill>
              <a:srgbClr val="00B0F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Straight Arrow Connector 258">
            <a:extLst>
              <a:ext uri="{FF2B5EF4-FFF2-40B4-BE49-F238E27FC236}">
                <a16:creationId xmlns:a16="http://schemas.microsoft.com/office/drawing/2014/main" id="{BF93A3CE-97CC-C34C-BE19-80E76EAED7B6}"/>
              </a:ext>
            </a:extLst>
          </p:cNvPr>
          <p:cNvCxnSpPr>
            <a:cxnSpLocks/>
          </p:cNvCxnSpPr>
          <p:nvPr/>
        </p:nvCxnSpPr>
        <p:spPr>
          <a:xfrm flipH="1">
            <a:off x="4386570" y="5238492"/>
            <a:ext cx="7" cy="613628"/>
          </a:xfrm>
          <a:prstGeom prst="straightConnector1">
            <a:avLst/>
          </a:prstGeom>
          <a:ln w="28575">
            <a:solidFill>
              <a:srgbClr val="00B0F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Straight Arrow Connector 259">
            <a:extLst>
              <a:ext uri="{FF2B5EF4-FFF2-40B4-BE49-F238E27FC236}">
                <a16:creationId xmlns:a16="http://schemas.microsoft.com/office/drawing/2014/main" id="{8AA7AD17-7709-6B4E-A3E4-313F5294FB16}"/>
              </a:ext>
            </a:extLst>
          </p:cNvPr>
          <p:cNvCxnSpPr>
            <a:cxnSpLocks/>
            <a:stCxn id="239" idx="2"/>
            <a:endCxn id="222" idx="0"/>
          </p:cNvCxnSpPr>
          <p:nvPr/>
        </p:nvCxnSpPr>
        <p:spPr>
          <a:xfrm>
            <a:off x="4847904" y="5238492"/>
            <a:ext cx="0" cy="613628"/>
          </a:xfrm>
          <a:prstGeom prst="straightConnector1">
            <a:avLst/>
          </a:prstGeom>
          <a:ln w="28575">
            <a:solidFill>
              <a:srgbClr val="0070C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Arrow Connector 260">
            <a:extLst>
              <a:ext uri="{FF2B5EF4-FFF2-40B4-BE49-F238E27FC236}">
                <a16:creationId xmlns:a16="http://schemas.microsoft.com/office/drawing/2014/main" id="{5FFC0B53-2287-9442-80B6-DD86E6F14F1C}"/>
              </a:ext>
            </a:extLst>
          </p:cNvPr>
          <p:cNvCxnSpPr>
            <a:cxnSpLocks/>
            <a:stCxn id="240" idx="2"/>
            <a:endCxn id="223" idx="0"/>
          </p:cNvCxnSpPr>
          <p:nvPr/>
        </p:nvCxnSpPr>
        <p:spPr>
          <a:xfrm>
            <a:off x="5309231" y="5238492"/>
            <a:ext cx="0" cy="613628"/>
          </a:xfrm>
          <a:prstGeom prst="straightConnector1">
            <a:avLst/>
          </a:prstGeom>
          <a:ln w="28575">
            <a:solidFill>
              <a:srgbClr val="0070C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Straight Arrow Connector 261">
            <a:extLst>
              <a:ext uri="{FF2B5EF4-FFF2-40B4-BE49-F238E27FC236}">
                <a16:creationId xmlns:a16="http://schemas.microsoft.com/office/drawing/2014/main" id="{A63F02F0-F628-5743-BA68-ECC9C31D4610}"/>
              </a:ext>
            </a:extLst>
          </p:cNvPr>
          <p:cNvCxnSpPr>
            <a:cxnSpLocks/>
            <a:stCxn id="241" idx="2"/>
            <a:endCxn id="224" idx="0"/>
          </p:cNvCxnSpPr>
          <p:nvPr/>
        </p:nvCxnSpPr>
        <p:spPr>
          <a:xfrm>
            <a:off x="5770558" y="5238492"/>
            <a:ext cx="0" cy="613628"/>
          </a:xfrm>
          <a:prstGeom prst="straightConnector1">
            <a:avLst/>
          </a:prstGeom>
          <a:ln w="28575">
            <a:solidFill>
              <a:srgbClr val="0070C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Straight Arrow Connector 262">
            <a:extLst>
              <a:ext uri="{FF2B5EF4-FFF2-40B4-BE49-F238E27FC236}">
                <a16:creationId xmlns:a16="http://schemas.microsoft.com/office/drawing/2014/main" id="{3C15C673-92E7-3C41-9340-95CC6F350DC5}"/>
              </a:ext>
            </a:extLst>
          </p:cNvPr>
          <p:cNvCxnSpPr>
            <a:cxnSpLocks/>
          </p:cNvCxnSpPr>
          <p:nvPr/>
        </p:nvCxnSpPr>
        <p:spPr>
          <a:xfrm flipH="1">
            <a:off x="6231878" y="5238492"/>
            <a:ext cx="7" cy="613628"/>
          </a:xfrm>
          <a:prstGeom prst="straightConnector1">
            <a:avLst/>
          </a:prstGeom>
          <a:ln w="28575">
            <a:solidFill>
              <a:srgbClr val="0070C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Straight Arrow Connector 263">
            <a:extLst>
              <a:ext uri="{FF2B5EF4-FFF2-40B4-BE49-F238E27FC236}">
                <a16:creationId xmlns:a16="http://schemas.microsoft.com/office/drawing/2014/main" id="{CE51FD8B-7833-B44B-864E-729C5D8FF614}"/>
              </a:ext>
            </a:extLst>
          </p:cNvPr>
          <p:cNvCxnSpPr>
            <a:cxnSpLocks/>
            <a:stCxn id="243" idx="2"/>
            <a:endCxn id="226" idx="0"/>
          </p:cNvCxnSpPr>
          <p:nvPr/>
        </p:nvCxnSpPr>
        <p:spPr>
          <a:xfrm>
            <a:off x="6693212" y="5238492"/>
            <a:ext cx="0" cy="613628"/>
          </a:xfrm>
          <a:prstGeom prst="straightConnector1">
            <a:avLst/>
          </a:prstGeom>
          <a:ln w="28575">
            <a:solidFill>
              <a:srgbClr val="00206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Straight Arrow Connector 264">
            <a:extLst>
              <a:ext uri="{FF2B5EF4-FFF2-40B4-BE49-F238E27FC236}">
                <a16:creationId xmlns:a16="http://schemas.microsoft.com/office/drawing/2014/main" id="{E1CACE35-FCB1-D541-912B-5BB9149C166A}"/>
              </a:ext>
            </a:extLst>
          </p:cNvPr>
          <p:cNvCxnSpPr>
            <a:cxnSpLocks/>
            <a:stCxn id="244" idx="2"/>
            <a:endCxn id="227" idx="0"/>
          </p:cNvCxnSpPr>
          <p:nvPr/>
        </p:nvCxnSpPr>
        <p:spPr>
          <a:xfrm>
            <a:off x="7154539" y="5238492"/>
            <a:ext cx="0" cy="613628"/>
          </a:xfrm>
          <a:prstGeom prst="straightConnector1">
            <a:avLst/>
          </a:prstGeom>
          <a:ln w="28575">
            <a:solidFill>
              <a:srgbClr val="00206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Straight Arrow Connector 265">
            <a:extLst>
              <a:ext uri="{FF2B5EF4-FFF2-40B4-BE49-F238E27FC236}">
                <a16:creationId xmlns:a16="http://schemas.microsoft.com/office/drawing/2014/main" id="{907C90D2-5856-8A48-9B9A-4F0A5E97387B}"/>
              </a:ext>
            </a:extLst>
          </p:cNvPr>
          <p:cNvCxnSpPr>
            <a:cxnSpLocks/>
            <a:stCxn id="245" idx="2"/>
            <a:endCxn id="228" idx="0"/>
          </p:cNvCxnSpPr>
          <p:nvPr/>
        </p:nvCxnSpPr>
        <p:spPr>
          <a:xfrm>
            <a:off x="7615866" y="5238492"/>
            <a:ext cx="0" cy="613628"/>
          </a:xfrm>
          <a:prstGeom prst="straightConnector1">
            <a:avLst/>
          </a:prstGeom>
          <a:ln w="28575">
            <a:solidFill>
              <a:srgbClr val="00206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Straight Arrow Connector 266">
            <a:extLst>
              <a:ext uri="{FF2B5EF4-FFF2-40B4-BE49-F238E27FC236}">
                <a16:creationId xmlns:a16="http://schemas.microsoft.com/office/drawing/2014/main" id="{27F703C7-58D6-9E4E-B477-42D015785DFB}"/>
              </a:ext>
            </a:extLst>
          </p:cNvPr>
          <p:cNvCxnSpPr>
            <a:cxnSpLocks/>
            <a:endCxn id="230" idx="0"/>
          </p:cNvCxnSpPr>
          <p:nvPr/>
        </p:nvCxnSpPr>
        <p:spPr>
          <a:xfrm>
            <a:off x="8077200" y="5238492"/>
            <a:ext cx="0" cy="613628"/>
          </a:xfrm>
          <a:prstGeom prst="straightConnector1">
            <a:avLst/>
          </a:prstGeom>
          <a:ln w="28575">
            <a:solidFill>
              <a:srgbClr val="002060"/>
            </a:solidFill>
            <a:prstDash val="sysDash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8" name="TextBox 136">
            <a:extLst>
              <a:ext uri="{FF2B5EF4-FFF2-40B4-BE49-F238E27FC236}">
                <a16:creationId xmlns:a16="http://schemas.microsoft.com/office/drawing/2014/main" id="{727CD56F-C73F-1448-BDAA-144BFC68A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4136" y="5394920"/>
            <a:ext cx="615874" cy="338554"/>
          </a:xfrm>
          <a:prstGeom prst="rect">
            <a:avLst/>
          </a:prstGeom>
          <a:solidFill>
            <a:srgbClr val="FFFFFF">
              <a:alpha val="5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+10</a:t>
            </a:r>
          </a:p>
        </p:txBody>
      </p:sp>
      <p:sp>
        <p:nvSpPr>
          <p:cNvPr id="269" name="TextBox 136">
            <a:extLst>
              <a:ext uri="{FF2B5EF4-FFF2-40B4-BE49-F238E27FC236}">
                <a16:creationId xmlns:a16="http://schemas.microsoft.com/office/drawing/2014/main" id="{31156BF7-672D-7044-9568-94ECCBFAD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0072" y="5394920"/>
            <a:ext cx="615874" cy="338554"/>
          </a:xfrm>
          <a:prstGeom prst="rect">
            <a:avLst/>
          </a:prstGeom>
          <a:solidFill>
            <a:srgbClr val="FFFFFF">
              <a:alpha val="5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solidFill>
                    <a:srgbClr val="002060"/>
                  </a:solidFill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+14</a:t>
            </a:r>
          </a:p>
        </p:txBody>
      </p:sp>
      <p:sp>
        <p:nvSpPr>
          <p:cNvPr id="270" name="TextBox 136">
            <a:extLst>
              <a:ext uri="{FF2B5EF4-FFF2-40B4-BE49-F238E27FC236}">
                <a16:creationId xmlns:a16="http://schemas.microsoft.com/office/drawing/2014/main" id="{D9F5BACA-6295-D84F-8E7C-A0C0C90BB4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8225" y="5394920"/>
            <a:ext cx="615874" cy="338554"/>
          </a:xfrm>
          <a:prstGeom prst="rect">
            <a:avLst/>
          </a:prstGeom>
          <a:solidFill>
            <a:srgbClr val="FFFFFF">
              <a:alpha val="5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+20</a:t>
            </a:r>
          </a:p>
        </p:txBody>
      </p: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42073FC7-8AD3-974E-BC22-1E0126AE9381}"/>
              </a:ext>
            </a:extLst>
          </p:cNvPr>
          <p:cNvGrpSpPr/>
          <p:nvPr/>
        </p:nvGrpSpPr>
        <p:grpSpPr>
          <a:xfrm>
            <a:off x="2763836" y="5852120"/>
            <a:ext cx="1841181" cy="457200"/>
            <a:chOff x="2763836" y="5852120"/>
            <a:chExt cx="1841181" cy="457200"/>
          </a:xfrm>
        </p:grpSpPr>
        <p:sp>
          <p:nvSpPr>
            <p:cNvPr id="272" name="Rectangle 271">
              <a:extLst>
                <a:ext uri="{FF2B5EF4-FFF2-40B4-BE49-F238E27FC236}">
                  <a16:creationId xmlns:a16="http://schemas.microsoft.com/office/drawing/2014/main" id="{90337CC3-B3EA-D143-B2FC-8685B8BE5D1F}"/>
                </a:ext>
              </a:extLst>
            </p:cNvPr>
            <p:cNvSpPr/>
            <p:nvPr/>
          </p:nvSpPr>
          <p:spPr bwMode="auto">
            <a:xfrm>
              <a:off x="2763836" y="5852120"/>
              <a:ext cx="457200" cy="457200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11</a:t>
              </a:r>
            </a:p>
          </p:txBody>
        </p:sp>
        <p:sp>
          <p:nvSpPr>
            <p:cNvPr id="273" name="Rectangle 272">
              <a:extLst>
                <a:ext uri="{FF2B5EF4-FFF2-40B4-BE49-F238E27FC236}">
                  <a16:creationId xmlns:a16="http://schemas.microsoft.com/office/drawing/2014/main" id="{4B4590DD-6FBE-AC47-988A-55D74270988E}"/>
                </a:ext>
              </a:extLst>
            </p:cNvPr>
            <p:cNvSpPr/>
            <p:nvPr/>
          </p:nvSpPr>
          <p:spPr bwMode="auto">
            <a:xfrm>
              <a:off x="3225163" y="5852120"/>
              <a:ext cx="457200" cy="457200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12</a:t>
              </a:r>
            </a:p>
          </p:txBody>
        </p:sp>
        <p:sp>
          <p:nvSpPr>
            <p:cNvPr id="274" name="Rectangle 273">
              <a:extLst>
                <a:ext uri="{FF2B5EF4-FFF2-40B4-BE49-F238E27FC236}">
                  <a16:creationId xmlns:a16="http://schemas.microsoft.com/office/drawing/2014/main" id="{989A1003-CD1F-F943-A475-0BCE771EFA41}"/>
                </a:ext>
              </a:extLst>
            </p:cNvPr>
            <p:cNvSpPr/>
            <p:nvPr/>
          </p:nvSpPr>
          <p:spPr bwMode="auto">
            <a:xfrm>
              <a:off x="3686490" y="5852120"/>
              <a:ext cx="457200" cy="457200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13</a:t>
              </a:r>
            </a:p>
          </p:txBody>
        </p:sp>
        <p:sp>
          <p:nvSpPr>
            <p:cNvPr id="275" name="Rectangle 274">
              <a:extLst>
                <a:ext uri="{FF2B5EF4-FFF2-40B4-BE49-F238E27FC236}">
                  <a16:creationId xmlns:a16="http://schemas.microsoft.com/office/drawing/2014/main" id="{A8602282-B1BF-6544-B087-2F2F52C3C276}"/>
                </a:ext>
              </a:extLst>
            </p:cNvPr>
            <p:cNvSpPr/>
            <p:nvPr/>
          </p:nvSpPr>
          <p:spPr bwMode="auto">
            <a:xfrm>
              <a:off x="4147817" y="5852120"/>
              <a:ext cx="457200" cy="457200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14</a:t>
              </a:r>
            </a:p>
          </p:txBody>
        </p:sp>
      </p:grp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6F0FA74F-2CDB-7145-8EBA-F48EDF696723}"/>
              </a:ext>
            </a:extLst>
          </p:cNvPr>
          <p:cNvGrpSpPr/>
          <p:nvPr/>
        </p:nvGrpSpPr>
        <p:grpSpPr>
          <a:xfrm>
            <a:off x="4609144" y="5852120"/>
            <a:ext cx="1841181" cy="457200"/>
            <a:chOff x="4609144" y="5852120"/>
            <a:chExt cx="1841181" cy="457200"/>
          </a:xfrm>
        </p:grpSpPr>
        <p:sp>
          <p:nvSpPr>
            <p:cNvPr id="277" name="Rectangle 276">
              <a:extLst>
                <a:ext uri="{FF2B5EF4-FFF2-40B4-BE49-F238E27FC236}">
                  <a16:creationId xmlns:a16="http://schemas.microsoft.com/office/drawing/2014/main" id="{1958AA16-19F9-1F49-8175-4C3CE3B75CE0}"/>
                </a:ext>
              </a:extLst>
            </p:cNvPr>
            <p:cNvSpPr/>
            <p:nvPr/>
          </p:nvSpPr>
          <p:spPr bwMode="auto">
            <a:xfrm>
              <a:off x="4609144" y="5852120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14</a:t>
              </a:r>
            </a:p>
          </p:txBody>
        </p:sp>
        <p:sp>
          <p:nvSpPr>
            <p:cNvPr id="278" name="Rectangle 277">
              <a:extLst>
                <a:ext uri="{FF2B5EF4-FFF2-40B4-BE49-F238E27FC236}">
                  <a16:creationId xmlns:a16="http://schemas.microsoft.com/office/drawing/2014/main" id="{D44690F3-EAA7-1647-8E3F-07A5785720A7}"/>
                </a:ext>
              </a:extLst>
            </p:cNvPr>
            <p:cNvSpPr/>
            <p:nvPr/>
          </p:nvSpPr>
          <p:spPr bwMode="auto">
            <a:xfrm>
              <a:off x="5070471" y="5852120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15</a:t>
              </a:r>
            </a:p>
          </p:txBody>
        </p:sp>
        <p:sp>
          <p:nvSpPr>
            <p:cNvPr id="279" name="Rectangle 278">
              <a:extLst>
                <a:ext uri="{FF2B5EF4-FFF2-40B4-BE49-F238E27FC236}">
                  <a16:creationId xmlns:a16="http://schemas.microsoft.com/office/drawing/2014/main" id="{7D3CE4A4-1ACC-7A48-BB53-64883056F26F}"/>
                </a:ext>
              </a:extLst>
            </p:cNvPr>
            <p:cNvSpPr/>
            <p:nvPr/>
          </p:nvSpPr>
          <p:spPr bwMode="auto">
            <a:xfrm>
              <a:off x="5531798" y="5852120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17</a:t>
              </a:r>
            </a:p>
          </p:txBody>
        </p:sp>
        <p:sp>
          <p:nvSpPr>
            <p:cNvPr id="280" name="Rectangle 279">
              <a:extLst>
                <a:ext uri="{FF2B5EF4-FFF2-40B4-BE49-F238E27FC236}">
                  <a16:creationId xmlns:a16="http://schemas.microsoft.com/office/drawing/2014/main" id="{85D8DEEC-78CB-DD41-A4D3-2D573978B6B4}"/>
                </a:ext>
              </a:extLst>
            </p:cNvPr>
            <p:cNvSpPr/>
            <p:nvPr/>
          </p:nvSpPr>
          <p:spPr bwMode="auto">
            <a:xfrm>
              <a:off x="5993125" y="5852120"/>
              <a:ext cx="457200" cy="457200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20</a:t>
              </a:r>
            </a:p>
          </p:txBody>
        </p:sp>
      </p:grpSp>
      <p:grpSp>
        <p:nvGrpSpPr>
          <p:cNvPr id="281" name="Group 280">
            <a:extLst>
              <a:ext uri="{FF2B5EF4-FFF2-40B4-BE49-F238E27FC236}">
                <a16:creationId xmlns:a16="http://schemas.microsoft.com/office/drawing/2014/main" id="{BF92BF3B-F613-AB45-8810-36F66811A83F}"/>
              </a:ext>
            </a:extLst>
          </p:cNvPr>
          <p:cNvGrpSpPr/>
          <p:nvPr/>
        </p:nvGrpSpPr>
        <p:grpSpPr>
          <a:xfrm>
            <a:off x="6454452" y="5852120"/>
            <a:ext cx="1841188" cy="457200"/>
            <a:chOff x="6454452" y="5852120"/>
            <a:chExt cx="1841188" cy="457200"/>
          </a:xfrm>
        </p:grpSpPr>
        <p:sp>
          <p:nvSpPr>
            <p:cNvPr id="282" name="Rectangle 281">
              <a:extLst>
                <a:ext uri="{FF2B5EF4-FFF2-40B4-BE49-F238E27FC236}">
                  <a16:creationId xmlns:a16="http://schemas.microsoft.com/office/drawing/2014/main" id="{CC6804A5-5859-FA4D-AD33-339AD744ACE3}"/>
                </a:ext>
              </a:extLst>
            </p:cNvPr>
            <p:cNvSpPr/>
            <p:nvPr/>
          </p:nvSpPr>
          <p:spPr bwMode="auto">
            <a:xfrm>
              <a:off x="6454452" y="5852120"/>
              <a:ext cx="457200" cy="457200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22</a:t>
              </a:r>
            </a:p>
          </p:txBody>
        </p:sp>
        <p:sp>
          <p:nvSpPr>
            <p:cNvPr id="283" name="Rectangle 282">
              <a:extLst>
                <a:ext uri="{FF2B5EF4-FFF2-40B4-BE49-F238E27FC236}">
                  <a16:creationId xmlns:a16="http://schemas.microsoft.com/office/drawing/2014/main" id="{34795439-A780-ED48-9245-3A7F7E2300D1}"/>
                </a:ext>
              </a:extLst>
            </p:cNvPr>
            <p:cNvSpPr/>
            <p:nvPr/>
          </p:nvSpPr>
          <p:spPr bwMode="auto">
            <a:xfrm>
              <a:off x="6915779" y="5852120"/>
              <a:ext cx="457200" cy="457200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24</a:t>
              </a:r>
            </a:p>
          </p:txBody>
        </p:sp>
        <p:sp>
          <p:nvSpPr>
            <p:cNvPr id="284" name="Rectangle 283">
              <a:extLst>
                <a:ext uri="{FF2B5EF4-FFF2-40B4-BE49-F238E27FC236}">
                  <a16:creationId xmlns:a16="http://schemas.microsoft.com/office/drawing/2014/main" id="{5BAC0C7E-07C3-5148-8C68-4E73DED26334}"/>
                </a:ext>
              </a:extLst>
            </p:cNvPr>
            <p:cNvSpPr/>
            <p:nvPr/>
          </p:nvSpPr>
          <p:spPr bwMode="auto">
            <a:xfrm>
              <a:off x="7377106" y="5852120"/>
              <a:ext cx="457200" cy="457200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26</a:t>
              </a:r>
            </a:p>
          </p:txBody>
        </p:sp>
        <p:sp>
          <p:nvSpPr>
            <p:cNvPr id="285" name="Rectangle 284">
              <a:extLst>
                <a:ext uri="{FF2B5EF4-FFF2-40B4-BE49-F238E27FC236}">
                  <a16:creationId xmlns:a16="http://schemas.microsoft.com/office/drawing/2014/main" id="{FE3D707A-B9A5-814B-9D16-10B3123DB64D}"/>
                </a:ext>
              </a:extLst>
            </p:cNvPr>
            <p:cNvSpPr/>
            <p:nvPr/>
          </p:nvSpPr>
          <p:spPr bwMode="auto">
            <a:xfrm>
              <a:off x="7838440" y="5852120"/>
              <a:ext cx="457200" cy="457200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28</a:t>
              </a:r>
            </a:p>
          </p:txBody>
        </p:sp>
      </p:grpSp>
      <p:sp>
        <p:nvSpPr>
          <p:cNvPr id="286" name="Arc 285">
            <a:extLst>
              <a:ext uri="{FF2B5EF4-FFF2-40B4-BE49-F238E27FC236}">
                <a16:creationId xmlns:a16="http://schemas.microsoft.com/office/drawing/2014/main" id="{320784C1-8921-FF49-B517-1D3B67910D33}"/>
              </a:ext>
            </a:extLst>
          </p:cNvPr>
          <p:cNvSpPr/>
          <p:nvPr/>
        </p:nvSpPr>
        <p:spPr>
          <a:xfrm>
            <a:off x="534541" y="1966992"/>
            <a:ext cx="699939" cy="2686145"/>
          </a:xfrm>
          <a:prstGeom prst="arc">
            <a:avLst>
              <a:gd name="adj1" fmla="val 5253048"/>
              <a:gd name="adj2" fmla="val 16224855"/>
            </a:avLst>
          </a:prstGeom>
          <a:ln w="28575">
            <a:solidFill>
              <a:srgbClr val="002060"/>
            </a:solidFill>
            <a:prstDash val="dash"/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cxnSp>
        <p:nvCxnSpPr>
          <p:cNvPr id="287" name="Straight Connector 286">
            <a:extLst>
              <a:ext uri="{FF2B5EF4-FFF2-40B4-BE49-F238E27FC236}">
                <a16:creationId xmlns:a16="http://schemas.microsoft.com/office/drawing/2014/main" id="{718D1C66-E3BE-D349-B011-E172B4CF4187}"/>
              </a:ext>
            </a:extLst>
          </p:cNvPr>
          <p:cNvCxnSpPr>
            <a:cxnSpLocks/>
          </p:cNvCxnSpPr>
          <p:nvPr/>
        </p:nvCxnSpPr>
        <p:spPr>
          <a:xfrm>
            <a:off x="971599" y="3275692"/>
            <a:ext cx="7308000" cy="0"/>
          </a:xfrm>
          <a:prstGeom prst="line">
            <a:avLst/>
          </a:prstGeom>
          <a:ln w="38100">
            <a:solidFill>
              <a:srgbClr val="FF93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8" name="TextBox 287">
            <a:extLst>
              <a:ext uri="{FF2B5EF4-FFF2-40B4-BE49-F238E27FC236}">
                <a16:creationId xmlns:a16="http://schemas.microsoft.com/office/drawing/2014/main" id="{011181A9-1C68-FF40-AF62-983B0DF28DD6}"/>
              </a:ext>
            </a:extLst>
          </p:cNvPr>
          <p:cNvSpPr txBox="1"/>
          <p:nvPr/>
        </p:nvSpPr>
        <p:spPr>
          <a:xfrm>
            <a:off x="6318750" y="3284984"/>
            <a:ext cx="26457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93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DPU kernel termination</a:t>
            </a:r>
          </a:p>
        </p:txBody>
      </p:sp>
      <p:cxnSp>
        <p:nvCxnSpPr>
          <p:cNvPr id="289" name="Straight Connector 288">
            <a:extLst>
              <a:ext uri="{FF2B5EF4-FFF2-40B4-BE49-F238E27FC236}">
                <a16:creationId xmlns:a16="http://schemas.microsoft.com/office/drawing/2014/main" id="{D570A957-4F2A-F641-885E-FBDEA292372F}"/>
              </a:ext>
            </a:extLst>
          </p:cNvPr>
          <p:cNvCxnSpPr>
            <a:cxnSpLocks/>
          </p:cNvCxnSpPr>
          <p:nvPr/>
        </p:nvCxnSpPr>
        <p:spPr>
          <a:xfrm>
            <a:off x="971600" y="4509120"/>
            <a:ext cx="7308000" cy="0"/>
          </a:xfrm>
          <a:prstGeom prst="line">
            <a:avLst/>
          </a:prstGeom>
          <a:ln w="38100">
            <a:solidFill>
              <a:srgbClr val="FF93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0" name="TextBox 136">
            <a:extLst>
              <a:ext uri="{FF2B5EF4-FFF2-40B4-BE49-F238E27FC236}">
                <a16:creationId xmlns:a16="http://schemas.microsoft.com/office/drawing/2014/main" id="{35BD7B10-6427-5045-ACA8-E24B51D305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7593" y="5391787"/>
            <a:ext cx="58541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Add</a:t>
            </a:r>
          </a:p>
        </p:txBody>
      </p:sp>
      <p:grpSp>
        <p:nvGrpSpPr>
          <p:cNvPr id="291" name="Group 290">
            <a:extLst>
              <a:ext uri="{FF2B5EF4-FFF2-40B4-BE49-F238E27FC236}">
                <a16:creationId xmlns:a16="http://schemas.microsoft.com/office/drawing/2014/main" id="{2C86EE71-9988-8F47-A9F2-C36FF267F4AE}"/>
              </a:ext>
            </a:extLst>
          </p:cNvPr>
          <p:cNvGrpSpPr/>
          <p:nvPr/>
        </p:nvGrpSpPr>
        <p:grpSpPr>
          <a:xfrm>
            <a:off x="928688" y="4664705"/>
            <a:ext cx="7385364" cy="684000"/>
            <a:chOff x="928688" y="4664705"/>
            <a:chExt cx="7385364" cy="684000"/>
          </a:xfrm>
        </p:grpSpPr>
        <p:sp>
          <p:nvSpPr>
            <p:cNvPr id="292" name="Rectangle 291">
              <a:extLst>
                <a:ext uri="{FF2B5EF4-FFF2-40B4-BE49-F238E27FC236}">
                  <a16:creationId xmlns:a16="http://schemas.microsoft.com/office/drawing/2014/main" id="{30E2D200-B470-5643-8E7D-91BE309C3B27}"/>
                </a:ext>
              </a:extLst>
            </p:cNvPr>
            <p:cNvSpPr/>
            <p:nvPr/>
          </p:nvSpPr>
          <p:spPr bwMode="auto">
            <a:xfrm>
              <a:off x="1390015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</a:p>
          </p:txBody>
        </p:sp>
        <p:sp>
          <p:nvSpPr>
            <p:cNvPr id="293" name="Rectangle 292">
              <a:extLst>
                <a:ext uri="{FF2B5EF4-FFF2-40B4-BE49-F238E27FC236}">
                  <a16:creationId xmlns:a16="http://schemas.microsoft.com/office/drawing/2014/main" id="{425A8DD6-28BE-C043-82B6-2A4491B5BB13}"/>
                </a:ext>
              </a:extLst>
            </p:cNvPr>
            <p:cNvSpPr/>
            <p:nvPr/>
          </p:nvSpPr>
          <p:spPr bwMode="auto">
            <a:xfrm>
              <a:off x="1851342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</a:t>
              </a:r>
            </a:p>
          </p:txBody>
        </p:sp>
        <p:sp>
          <p:nvSpPr>
            <p:cNvPr id="294" name="Rectangle 293">
              <a:extLst>
                <a:ext uri="{FF2B5EF4-FFF2-40B4-BE49-F238E27FC236}">
                  <a16:creationId xmlns:a16="http://schemas.microsoft.com/office/drawing/2014/main" id="{6497FE43-0AA8-1A40-97B2-5C11B19EB495}"/>
                </a:ext>
              </a:extLst>
            </p:cNvPr>
            <p:cNvSpPr/>
            <p:nvPr/>
          </p:nvSpPr>
          <p:spPr bwMode="auto">
            <a:xfrm>
              <a:off x="2312669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</a:p>
          </p:txBody>
        </p:sp>
        <p:sp>
          <p:nvSpPr>
            <p:cNvPr id="295" name="Rectangle 294">
              <a:extLst>
                <a:ext uri="{FF2B5EF4-FFF2-40B4-BE49-F238E27FC236}">
                  <a16:creationId xmlns:a16="http://schemas.microsoft.com/office/drawing/2014/main" id="{4C3041B6-D735-3044-B7E2-876A94BECC9D}"/>
                </a:ext>
              </a:extLst>
            </p:cNvPr>
            <p:cNvSpPr/>
            <p:nvPr/>
          </p:nvSpPr>
          <p:spPr bwMode="auto">
            <a:xfrm>
              <a:off x="2773996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  <p:sp>
          <p:nvSpPr>
            <p:cNvPr id="296" name="Rectangle 295">
              <a:extLst>
                <a:ext uri="{FF2B5EF4-FFF2-40B4-BE49-F238E27FC236}">
                  <a16:creationId xmlns:a16="http://schemas.microsoft.com/office/drawing/2014/main" id="{50B53FDC-D9B8-F84F-B4B8-68E384D3D4AE}"/>
                </a:ext>
              </a:extLst>
            </p:cNvPr>
            <p:cNvSpPr/>
            <p:nvPr/>
          </p:nvSpPr>
          <p:spPr bwMode="auto">
            <a:xfrm>
              <a:off x="3235323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</a:p>
          </p:txBody>
        </p:sp>
        <p:sp>
          <p:nvSpPr>
            <p:cNvPr id="297" name="Rectangle 296">
              <a:extLst>
                <a:ext uri="{FF2B5EF4-FFF2-40B4-BE49-F238E27FC236}">
                  <a16:creationId xmlns:a16="http://schemas.microsoft.com/office/drawing/2014/main" id="{66333EC9-6650-2543-8A15-9B5835BB0EFA}"/>
                </a:ext>
              </a:extLst>
            </p:cNvPr>
            <p:cNvSpPr/>
            <p:nvPr/>
          </p:nvSpPr>
          <p:spPr bwMode="auto">
            <a:xfrm>
              <a:off x="3696650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</a:p>
          </p:txBody>
        </p:sp>
        <p:sp>
          <p:nvSpPr>
            <p:cNvPr id="298" name="Rectangle 297">
              <a:extLst>
                <a:ext uri="{FF2B5EF4-FFF2-40B4-BE49-F238E27FC236}">
                  <a16:creationId xmlns:a16="http://schemas.microsoft.com/office/drawing/2014/main" id="{15B2CD03-E2E7-494F-BB5B-81BC55B503AB}"/>
                </a:ext>
              </a:extLst>
            </p:cNvPr>
            <p:cNvSpPr/>
            <p:nvPr/>
          </p:nvSpPr>
          <p:spPr bwMode="auto">
            <a:xfrm>
              <a:off x="4157977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</a:p>
          </p:txBody>
        </p:sp>
        <p:sp>
          <p:nvSpPr>
            <p:cNvPr id="299" name="Rectangle 298">
              <a:extLst>
                <a:ext uri="{FF2B5EF4-FFF2-40B4-BE49-F238E27FC236}">
                  <a16:creationId xmlns:a16="http://schemas.microsoft.com/office/drawing/2014/main" id="{E3D38BD1-2BC5-EB41-9004-F45502190C8B}"/>
                </a:ext>
              </a:extLst>
            </p:cNvPr>
            <p:cNvSpPr/>
            <p:nvPr/>
          </p:nvSpPr>
          <p:spPr bwMode="auto">
            <a:xfrm>
              <a:off x="4619304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0</a:t>
              </a:r>
            </a:p>
          </p:txBody>
        </p:sp>
        <p:sp>
          <p:nvSpPr>
            <p:cNvPr id="300" name="Rectangle 299">
              <a:extLst>
                <a:ext uri="{FF2B5EF4-FFF2-40B4-BE49-F238E27FC236}">
                  <a16:creationId xmlns:a16="http://schemas.microsoft.com/office/drawing/2014/main" id="{C54FD0B1-3394-3D44-B93D-EA4EA541FF13}"/>
                </a:ext>
              </a:extLst>
            </p:cNvPr>
            <p:cNvSpPr/>
            <p:nvPr/>
          </p:nvSpPr>
          <p:spPr bwMode="auto">
            <a:xfrm>
              <a:off x="5080631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  <p:sp>
          <p:nvSpPr>
            <p:cNvPr id="301" name="Rectangle 300">
              <a:extLst>
                <a:ext uri="{FF2B5EF4-FFF2-40B4-BE49-F238E27FC236}">
                  <a16:creationId xmlns:a16="http://schemas.microsoft.com/office/drawing/2014/main" id="{BB3B6631-6DBB-3B47-84BA-BD65F3830430}"/>
                </a:ext>
              </a:extLst>
            </p:cNvPr>
            <p:cNvSpPr/>
            <p:nvPr/>
          </p:nvSpPr>
          <p:spPr bwMode="auto">
            <a:xfrm>
              <a:off x="5541958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</a:p>
          </p:txBody>
        </p:sp>
        <p:sp>
          <p:nvSpPr>
            <p:cNvPr id="302" name="Rectangle 301">
              <a:extLst>
                <a:ext uri="{FF2B5EF4-FFF2-40B4-BE49-F238E27FC236}">
                  <a16:creationId xmlns:a16="http://schemas.microsoft.com/office/drawing/2014/main" id="{9AA727A7-632C-8A4E-8101-4497EEE75E06}"/>
                </a:ext>
              </a:extLst>
            </p:cNvPr>
            <p:cNvSpPr/>
            <p:nvPr/>
          </p:nvSpPr>
          <p:spPr bwMode="auto">
            <a:xfrm>
              <a:off x="6003285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</a:t>
              </a:r>
            </a:p>
          </p:txBody>
        </p:sp>
        <p:sp>
          <p:nvSpPr>
            <p:cNvPr id="303" name="Rectangle 302">
              <a:extLst>
                <a:ext uri="{FF2B5EF4-FFF2-40B4-BE49-F238E27FC236}">
                  <a16:creationId xmlns:a16="http://schemas.microsoft.com/office/drawing/2014/main" id="{DA5E6AAE-BB25-AA48-AD38-959BDFE8D589}"/>
                </a:ext>
              </a:extLst>
            </p:cNvPr>
            <p:cNvSpPr/>
            <p:nvPr/>
          </p:nvSpPr>
          <p:spPr bwMode="auto">
            <a:xfrm>
              <a:off x="6464612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</a:p>
          </p:txBody>
        </p:sp>
        <p:sp>
          <p:nvSpPr>
            <p:cNvPr id="304" name="Rectangle 303">
              <a:extLst>
                <a:ext uri="{FF2B5EF4-FFF2-40B4-BE49-F238E27FC236}">
                  <a16:creationId xmlns:a16="http://schemas.microsoft.com/office/drawing/2014/main" id="{65C87E30-A071-934F-BCC6-9D4A1D47FB0B}"/>
                </a:ext>
              </a:extLst>
            </p:cNvPr>
            <p:cNvSpPr/>
            <p:nvPr/>
          </p:nvSpPr>
          <p:spPr bwMode="auto">
            <a:xfrm>
              <a:off x="6925939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</a:p>
          </p:txBody>
        </p:sp>
        <p:sp>
          <p:nvSpPr>
            <p:cNvPr id="305" name="Rectangle 304">
              <a:extLst>
                <a:ext uri="{FF2B5EF4-FFF2-40B4-BE49-F238E27FC236}">
                  <a16:creationId xmlns:a16="http://schemas.microsoft.com/office/drawing/2014/main" id="{BA118885-A0B2-684B-A039-B9B927F83E97}"/>
                </a:ext>
              </a:extLst>
            </p:cNvPr>
            <p:cNvSpPr/>
            <p:nvPr/>
          </p:nvSpPr>
          <p:spPr bwMode="auto">
            <a:xfrm>
              <a:off x="7387266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</a:t>
              </a:r>
            </a:p>
          </p:txBody>
        </p:sp>
        <p:sp>
          <p:nvSpPr>
            <p:cNvPr id="306" name="Rectangle 305">
              <a:extLst>
                <a:ext uri="{FF2B5EF4-FFF2-40B4-BE49-F238E27FC236}">
                  <a16:creationId xmlns:a16="http://schemas.microsoft.com/office/drawing/2014/main" id="{AE9D1A50-BE5C-C24E-ACA1-E32B91E78F62}"/>
                </a:ext>
              </a:extLst>
            </p:cNvPr>
            <p:cNvSpPr/>
            <p:nvPr/>
          </p:nvSpPr>
          <p:spPr bwMode="auto">
            <a:xfrm>
              <a:off x="928688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</a:t>
              </a:r>
            </a:p>
          </p:txBody>
        </p:sp>
        <p:sp>
          <p:nvSpPr>
            <p:cNvPr id="307" name="Rectangle 306">
              <a:extLst>
                <a:ext uri="{FF2B5EF4-FFF2-40B4-BE49-F238E27FC236}">
                  <a16:creationId xmlns:a16="http://schemas.microsoft.com/office/drawing/2014/main" id="{A226BB03-6B84-9940-BEDE-0A166E287909}"/>
                </a:ext>
              </a:extLst>
            </p:cNvPr>
            <p:cNvSpPr/>
            <p:nvPr/>
          </p:nvSpPr>
          <p:spPr bwMode="auto">
            <a:xfrm>
              <a:off x="7848600" y="4781292"/>
              <a:ext cx="457200" cy="4572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</a:t>
              </a:r>
            </a:p>
          </p:txBody>
        </p:sp>
        <p:sp>
          <p:nvSpPr>
            <p:cNvPr id="308" name="Rectangle 307">
              <a:extLst>
                <a:ext uri="{FF2B5EF4-FFF2-40B4-BE49-F238E27FC236}">
                  <a16:creationId xmlns:a16="http://schemas.microsoft.com/office/drawing/2014/main" id="{46113329-F5BB-5946-B179-CF72A8F84237}"/>
                </a:ext>
              </a:extLst>
            </p:cNvPr>
            <p:cNvSpPr/>
            <p:nvPr/>
          </p:nvSpPr>
          <p:spPr>
            <a:xfrm>
              <a:off x="936940" y="4664705"/>
              <a:ext cx="1819275" cy="684000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09" name="Rectangle 308">
              <a:extLst>
                <a:ext uri="{FF2B5EF4-FFF2-40B4-BE49-F238E27FC236}">
                  <a16:creationId xmlns:a16="http://schemas.microsoft.com/office/drawing/2014/main" id="{FA63A9F7-73AC-2542-A306-CE973E7CB9AD}"/>
                </a:ext>
              </a:extLst>
            </p:cNvPr>
            <p:cNvSpPr/>
            <p:nvPr/>
          </p:nvSpPr>
          <p:spPr>
            <a:xfrm>
              <a:off x="2764152" y="4664705"/>
              <a:ext cx="1819275" cy="684000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10" name="Rectangle 309">
              <a:extLst>
                <a:ext uri="{FF2B5EF4-FFF2-40B4-BE49-F238E27FC236}">
                  <a16:creationId xmlns:a16="http://schemas.microsoft.com/office/drawing/2014/main" id="{B2376BD8-0395-6140-A6A0-5009B1D9C5A0}"/>
                </a:ext>
              </a:extLst>
            </p:cNvPr>
            <p:cNvSpPr/>
            <p:nvPr/>
          </p:nvSpPr>
          <p:spPr>
            <a:xfrm>
              <a:off x="4615177" y="4664705"/>
              <a:ext cx="1819275" cy="684000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11" name="Rectangle 310">
              <a:extLst>
                <a:ext uri="{FF2B5EF4-FFF2-40B4-BE49-F238E27FC236}">
                  <a16:creationId xmlns:a16="http://schemas.microsoft.com/office/drawing/2014/main" id="{B3EAD58F-0FC0-6042-80CD-9BF16624E9DE}"/>
                </a:ext>
              </a:extLst>
            </p:cNvPr>
            <p:cNvSpPr/>
            <p:nvPr/>
          </p:nvSpPr>
          <p:spPr>
            <a:xfrm>
              <a:off x="6452460" y="4664705"/>
              <a:ext cx="1861592" cy="684000"/>
            </a:xfrm>
            <a:prstGeom prst="rect">
              <a:avLst/>
            </a:prstGeom>
            <a:no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312" name="TextBox 136">
            <a:extLst>
              <a:ext uri="{FF2B5EF4-FFF2-40B4-BE49-F238E27FC236}">
                <a16:creationId xmlns:a16="http://schemas.microsoft.com/office/drawing/2014/main" id="{C6A3CD88-CF1D-CB4E-A483-185386F775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4293096"/>
            <a:ext cx="1790875" cy="369332"/>
          </a:xfrm>
          <a:prstGeom prst="rect">
            <a:avLst/>
          </a:prstGeom>
          <a:solidFill>
            <a:srgbClr val="FFFFFF">
              <a:alpha val="50196"/>
            </a:srgb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Palatino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Palatino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Per-DPU Scan</a:t>
            </a:r>
          </a:p>
        </p:txBody>
      </p:sp>
      <p:sp>
        <p:nvSpPr>
          <p:cNvPr id="313" name="TextBox 312">
            <a:extLst>
              <a:ext uri="{FF2B5EF4-FFF2-40B4-BE49-F238E27FC236}">
                <a16:creationId xmlns:a16="http://schemas.microsoft.com/office/drawing/2014/main" id="{91C48D6D-06EA-D64E-853E-84685B0BA21D}"/>
              </a:ext>
            </a:extLst>
          </p:cNvPr>
          <p:cNvSpPr txBox="1"/>
          <p:nvPr/>
        </p:nvSpPr>
        <p:spPr>
          <a:xfrm>
            <a:off x="1407585" y="899428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DPU 0</a:t>
            </a:r>
          </a:p>
        </p:txBody>
      </p:sp>
      <p:sp>
        <p:nvSpPr>
          <p:cNvPr id="314" name="TextBox 313">
            <a:extLst>
              <a:ext uri="{FF2B5EF4-FFF2-40B4-BE49-F238E27FC236}">
                <a16:creationId xmlns:a16="http://schemas.microsoft.com/office/drawing/2014/main" id="{BA6260FF-05E7-9C45-8CCF-47AAD4E69AF8}"/>
              </a:ext>
            </a:extLst>
          </p:cNvPr>
          <p:cNvSpPr txBox="1"/>
          <p:nvPr/>
        </p:nvSpPr>
        <p:spPr>
          <a:xfrm>
            <a:off x="3256854" y="890136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DPU 1</a:t>
            </a:r>
          </a:p>
        </p:txBody>
      </p:sp>
      <p:sp>
        <p:nvSpPr>
          <p:cNvPr id="315" name="TextBox 314">
            <a:extLst>
              <a:ext uri="{FF2B5EF4-FFF2-40B4-BE49-F238E27FC236}">
                <a16:creationId xmlns:a16="http://schemas.microsoft.com/office/drawing/2014/main" id="{CA9D6548-4642-B641-A7F1-1DC20A034553}"/>
              </a:ext>
            </a:extLst>
          </p:cNvPr>
          <p:cNvSpPr txBox="1"/>
          <p:nvPr/>
        </p:nvSpPr>
        <p:spPr>
          <a:xfrm>
            <a:off x="5079993" y="890136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DPU 2</a:t>
            </a:r>
          </a:p>
        </p:txBody>
      </p:sp>
      <p:sp>
        <p:nvSpPr>
          <p:cNvPr id="316" name="TextBox 315">
            <a:extLst>
              <a:ext uri="{FF2B5EF4-FFF2-40B4-BE49-F238E27FC236}">
                <a16:creationId xmlns:a16="http://schemas.microsoft.com/office/drawing/2014/main" id="{A33BCBCD-FCA9-C547-B0F5-6E7EEE80FBC1}"/>
              </a:ext>
            </a:extLst>
          </p:cNvPr>
          <p:cNvSpPr txBox="1"/>
          <p:nvPr/>
        </p:nvSpPr>
        <p:spPr>
          <a:xfrm>
            <a:off x="6952201" y="890136"/>
            <a:ext cx="89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H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DPU 3</a:t>
            </a:r>
          </a:p>
        </p:txBody>
      </p:sp>
    </p:spTree>
    <p:extLst>
      <p:ext uri="{BB962C8B-B14F-4D97-AF65-F5344CB8AC3E}">
        <p14:creationId xmlns:p14="http://schemas.microsoft.com/office/powerpoint/2010/main" val="1053928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" grpId="0"/>
      <p:bldP spid="268" grpId="0" animBg="1"/>
      <p:bldP spid="269" grpId="0" animBg="1"/>
      <p:bldP spid="270" grpId="0" animBg="1"/>
      <p:bldP spid="286" grpId="0" animBg="1"/>
      <p:bldP spid="290" grpId="0"/>
      <p:bldP spid="312" grpId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anchor="ctr" anchorCtr="0">
            <a:normAutofit fontScale="90000"/>
          </a:bodyPr>
          <a:lstStyle/>
          <a:p>
            <a:r>
              <a:rPr lang="en-US" dirty="0"/>
              <a:t>RSS: Memory Accesses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8600" y="908720"/>
            <a:ext cx="8735888" cy="5472608"/>
          </a:xfrm>
        </p:spPr>
        <p:txBody>
          <a:bodyPr>
            <a:normAutofit/>
          </a:bodyPr>
          <a:lstStyle/>
          <a:p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Reduce</a:t>
            </a:r>
          </a:p>
          <a:p>
            <a:pPr lvl="1"/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First kernel reads </a:t>
            </a:r>
            <a:r>
              <a:rPr lang="en-US" altLang="ja-JP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input array (N elements)</a:t>
            </a:r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 and writes per-DPU reduction</a:t>
            </a:r>
            <a:r>
              <a:rPr lang="en-US" altLang="ja-JP" dirty="0">
                <a:ea typeface="ＭＳ Ｐゴシック" panose="020B0600070205080204" pitchFamily="34" charset="-128"/>
              </a:rPr>
              <a:t> (N / PER_DPU_SIZE elements)</a:t>
            </a:r>
          </a:p>
          <a:p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Scan</a:t>
            </a:r>
          </a:p>
          <a:p>
            <a:pPr lvl="1"/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Second kernel reads and writes N / </a:t>
            </a:r>
            <a:r>
              <a:rPr lang="en-US" altLang="ja-JP" dirty="0">
                <a:ea typeface="ＭＳ Ｐゴシック" panose="020B0600070205080204" pitchFamily="34" charset="-128"/>
              </a:rPr>
              <a:t>PER_DPU_SIZE</a:t>
            </a:r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 elements </a:t>
            </a:r>
          </a:p>
          <a:p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Scan</a:t>
            </a:r>
          </a:p>
          <a:p>
            <a:pPr lvl="1"/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Third kernel reads </a:t>
            </a:r>
            <a:r>
              <a:rPr lang="en-US" altLang="ja-JP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input array (N elements)</a:t>
            </a:r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 and scan partial sums (N / </a:t>
            </a:r>
            <a:r>
              <a:rPr lang="en-US" altLang="ja-JP" dirty="0">
                <a:ea typeface="ＭＳ Ｐゴシック" panose="020B0600070205080204" pitchFamily="34" charset="-128"/>
              </a:rPr>
              <a:t>PER_DPU</a:t>
            </a:r>
            <a:r>
              <a:rPr lang="en-US" altLang="ja-JP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_SIZE elements), and writes </a:t>
            </a:r>
            <a:r>
              <a:rPr lang="en-US" altLang="ja-JP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output (N elements)</a:t>
            </a:r>
          </a:p>
          <a:p>
            <a:r>
              <a:rPr lang="en-US" altLang="ja-JP" dirty="0">
                <a:solidFill>
                  <a:srgbClr val="C00000"/>
                </a:solidFill>
                <a:ea typeface="ＭＳ Ｐゴシック" panose="020B0600070205080204" pitchFamily="34" charset="-128"/>
              </a:rPr>
              <a:t>3N elements </a:t>
            </a:r>
            <a:r>
              <a:rPr lang="en-US" altLang="ja-JP" dirty="0">
                <a:ea typeface="ＭＳ Ｐゴシック" panose="020B0600070205080204" pitchFamily="34" charset="-128"/>
              </a:rPr>
              <a:t>are read/written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DED58E-19D2-0646-B659-032039775E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4191000"/>
            <a:ext cx="3558762" cy="22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43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C0CC3-C2D1-5544-825C-6FF033D7F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SCAN-SSA vs. SCAN-RSS on UPMEM PIM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74A1C-532A-F848-96FE-DD611BD6D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08720"/>
            <a:ext cx="8601296" cy="5472608"/>
          </a:xfrm>
        </p:spPr>
        <p:txBody>
          <a:bodyPr/>
          <a:lstStyle/>
          <a:p>
            <a:r>
              <a:rPr lang="en-US" dirty="0"/>
              <a:t>SCAN-SSA vs. SCAN-RSS on 1 DPU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9" name="TextBox 610">
            <a:extLst>
              <a:ext uri="{FF2B5EF4-FFF2-40B4-BE49-F238E27FC236}">
                <a16:creationId xmlns:a16="http://schemas.microsoft.com/office/drawing/2014/main" id="{DF98D127-EB4F-2D45-8040-AB2E0013D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6477000"/>
            <a:ext cx="753449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1000" dirty="0"/>
              <a:t>Gómez-Luna et al. "Benchmarking a New Paradigm: An Experimental Analysis of a Real Processing-in-Memory Architecture." </a:t>
            </a:r>
            <a:r>
              <a:rPr lang="en-US" sz="1000" i="1" dirty="0" err="1"/>
              <a:t>arXiv</a:t>
            </a:r>
            <a:r>
              <a:rPr lang="en-US" sz="1000" i="1" dirty="0"/>
              <a:t> preprint arXiv:2105.03814</a:t>
            </a:r>
            <a:r>
              <a:rPr lang="en-US" sz="1000" dirty="0"/>
              <a:t> (2021).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https://arxiv.org/pdf/2105.03814.pdf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FE6759-66A5-8548-AE15-74FD1B008F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150" y="1358900"/>
            <a:ext cx="6235700" cy="3594100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7B96AC5-99DF-964E-B8E1-FD693BB545FC}"/>
              </a:ext>
            </a:extLst>
          </p:cNvPr>
          <p:cNvSpPr/>
          <p:nvPr/>
        </p:nvSpPr>
        <p:spPr>
          <a:xfrm>
            <a:off x="80388" y="4876800"/>
            <a:ext cx="8956722" cy="1524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 panose="020E0502030303020204" pitchFamily="34" charset="0"/>
                <a:ea typeface="Segoe UI Symbol" panose="020B0502040204020203" pitchFamily="34" charset="0"/>
              </a:rPr>
              <a:t>The cost</a:t>
            </a:r>
            <a:r>
              <a:rPr kumimoji="0" lang="en-US" sz="24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 panose="020E0502030303020204" pitchFamily="34" charset="0"/>
                <a:ea typeface="Segoe UI Symbol" panose="020B0502040204020203" pitchFamily="34" charset="0"/>
              </a:rPr>
              <a:t> of 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 panose="020E0502030303020204" pitchFamily="34" charset="0"/>
                <a:ea typeface="Segoe UI Symbol" panose="020B0502040204020203" pitchFamily="34" charset="0"/>
              </a:rPr>
              <a:t>intra-DPU synchronization</a:t>
            </a:r>
            <a:r>
              <a:rPr kumimoji="0" lang="en-US" sz="24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 panose="020E0502030303020204" pitchFamily="34" charset="0"/>
                <a:ea typeface="Segoe UI Symbol" panose="020B0502040204020203" pitchFamily="34" charset="0"/>
              </a:rPr>
              <a:t> in RSS (in Reduce step)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 panose="020E0502030303020204" pitchFamily="34" charset="0"/>
                <a:ea typeface="Segoe UI Symbol" panose="020B0502040204020203" pitchFamily="34" charset="0"/>
              </a:rPr>
              <a:t>may be 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 panose="020E0502030303020204" pitchFamily="34" charset="0"/>
                <a:ea typeface="Segoe UI Symbol" panose="020B0502040204020203" pitchFamily="34" charset="0"/>
              </a:rPr>
              <a:t>noticeable for small arrays</a:t>
            </a:r>
            <a:r>
              <a:rPr kumimoji="0" lang="en-US" sz="24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 panose="020E0502030303020204" pitchFamily="34" charset="0"/>
                <a:ea typeface="Segoe UI Symbol" panose="020B0502040204020203" pitchFamily="34" charset="0"/>
              </a:rPr>
              <a:t>.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baseline="0" dirty="0">
                <a:solidFill>
                  <a:srgbClr val="002060"/>
                </a:solidFill>
                <a:latin typeface="Candara" panose="020E0502030303020204" pitchFamily="34" charset="0"/>
                <a:ea typeface="Segoe UI Symbol" panose="020B0502040204020203" pitchFamily="34" charset="0"/>
              </a:rPr>
              <a:t>For</a:t>
            </a:r>
            <a:r>
              <a:rPr lang="en-US" sz="2400" b="1" dirty="0">
                <a:solidFill>
                  <a:srgbClr val="002060"/>
                </a:solidFill>
                <a:latin typeface="Candara" panose="020E0502030303020204" pitchFamily="34" charset="0"/>
                <a:ea typeface="Segoe UI Symbol" panose="020B0502040204020203" pitchFamily="34" charset="0"/>
              </a:rPr>
              <a:t> large arrays, RSS is faster than SSA</a:t>
            </a:r>
            <a:r>
              <a:rPr lang="en-US" sz="2400" dirty="0">
                <a:solidFill>
                  <a:srgbClr val="002060"/>
                </a:solidFill>
                <a:latin typeface="Candara" panose="020E0502030303020204" pitchFamily="34" charset="0"/>
                <a:ea typeface="Segoe UI Symbol" panose="020B0502040204020203" pitchFamily="34" charset="0"/>
              </a:rPr>
              <a:t>,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002060"/>
                </a:solidFill>
                <a:latin typeface="Candara" panose="020E0502030303020204" pitchFamily="34" charset="0"/>
                <a:ea typeface="Segoe UI Symbol" panose="020B0502040204020203" pitchFamily="34" charset="0"/>
              </a:rPr>
              <a:t>since it saves memory accesses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ndara" panose="020E0502030303020204" pitchFamily="34" charset="0"/>
              <a:ea typeface="Segoe UI Symbol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343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6BF00-CBE8-814D-B088-82A94D9E6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UPMEM PIM System Organization </a:t>
            </a:r>
            <a:r>
              <a:rPr lang="en-US"/>
              <a:t>(II)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3EBD4-3CCC-C145-B4CE-E1E9E7261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/>
              <a:t>In a UPMEM-based PIM system </a:t>
            </a:r>
            <a:r>
              <a:rPr lang="en-US" dirty="0"/>
              <a:t>UPMEM DIMMs coexist with regular DDR4 DIMMs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30052D-6AD0-5E45-81CF-2FBF423F3C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8165" y="2236016"/>
            <a:ext cx="6047670" cy="3604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22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0BC12-78E4-E640-9EC2-E82468FE6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800" dirty="0"/>
              <a:t>Parallel Prefix-Sum (Scan) on GPU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4F6E48-FE84-0D47-BD67-DBB9F4C7211D}"/>
              </a:ext>
            </a:extLst>
          </p:cNvPr>
          <p:cNvSpPr txBox="1"/>
          <p:nvPr/>
        </p:nvSpPr>
        <p:spPr>
          <a:xfrm>
            <a:off x="3453745" y="6504801"/>
            <a:ext cx="22092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432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https://youtu.be/SG0gvcbf2eo</a:t>
            </a:r>
            <a:endParaRPr lang="en-US" sz="1200" dirty="0">
              <a:solidFill>
                <a:srgbClr val="0432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B717B9-F9A3-8640-8FC5-7715771DEE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270" y="886602"/>
            <a:ext cx="7739461" cy="5537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315486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0BC12-78E4-E640-9EC2-E82468FE6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800" dirty="0"/>
              <a:t>UPMEM SDK Documentation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4F6E48-FE84-0D47-BD67-DBB9F4C7211D}"/>
              </a:ext>
            </a:extLst>
          </p:cNvPr>
          <p:cNvSpPr txBox="1"/>
          <p:nvPr/>
        </p:nvSpPr>
        <p:spPr>
          <a:xfrm>
            <a:off x="3343138" y="6504801"/>
            <a:ext cx="2457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3"/>
              </a:rPr>
              <a:t>https://sdk.upmem.com/2023.1.0/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EF2E78-C7DF-644D-B3DA-26EE43B82F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6572" y="906405"/>
            <a:ext cx="5550856" cy="550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899878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19BC15-04E4-CE45-A5CD-F24EA83F15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6777038" y="631825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457200" rtl="0" eaLnBrk="1" latinLnBrk="0" hangingPunct="1">
              <a:defRPr sz="1600" kern="1200">
                <a:solidFill>
                  <a:srgbClr val="000000"/>
                </a:solidFill>
                <a:latin typeface="Garamond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DE33320-76E4-0249-8CA9-3902D97168FA}" type="slidenum">
              <a:rPr lang="en-US" altLang="en-US" smtClean="0"/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112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anose="02020404030301010803" pitchFamily="18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244B31-20C8-5E45-BC8F-1529A2E49349}"/>
              </a:ext>
            </a:extLst>
          </p:cNvPr>
          <p:cNvSpPr txBox="1"/>
          <p:nvPr/>
        </p:nvSpPr>
        <p:spPr>
          <a:xfrm>
            <a:off x="3441723" y="6538972"/>
            <a:ext cx="22605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https://youtu.be/zF70xuhesME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080664-7791-0746-BB87-C6DE9E0F5F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900" y="914400"/>
            <a:ext cx="7696200" cy="5497286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9C3B1C2E-0D68-7D43-A5FD-99EF9B22C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Programming UPMEM PIM (I)</a:t>
            </a:r>
          </a:p>
        </p:txBody>
      </p:sp>
    </p:spTree>
    <p:extLst>
      <p:ext uri="{BB962C8B-B14F-4D97-AF65-F5344CB8AC3E}">
        <p14:creationId xmlns:p14="http://schemas.microsoft.com/office/powerpoint/2010/main" val="14911326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19BC15-04E4-CE45-A5CD-F24EA83F15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6777038" y="631825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457200" rtl="0" eaLnBrk="1" latinLnBrk="0" hangingPunct="1">
              <a:defRPr sz="1600" kern="1200">
                <a:solidFill>
                  <a:srgbClr val="000000"/>
                </a:solidFill>
                <a:latin typeface="Garamond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DE33320-76E4-0249-8CA9-3902D97168FA}" type="slidenum">
              <a:rPr lang="en-US" altLang="en-US" smtClean="0"/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113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anose="02020404030301010803" pitchFamily="18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244B31-20C8-5E45-BC8F-1529A2E49349}"/>
              </a:ext>
            </a:extLst>
          </p:cNvPr>
          <p:cNvSpPr txBox="1"/>
          <p:nvPr/>
        </p:nvSpPr>
        <p:spPr>
          <a:xfrm>
            <a:off x="3403475" y="6538972"/>
            <a:ext cx="22926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https://youtu.be/pHEHdLsnNdk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7E6378-D25E-4F49-8F95-4203B12834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300" y="914399"/>
            <a:ext cx="7391400" cy="5524579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DA1980F6-A440-324C-B46D-4141EFA50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Programming UPMEM PIM (II)</a:t>
            </a:r>
          </a:p>
        </p:txBody>
      </p:sp>
    </p:spTree>
    <p:extLst>
      <p:ext uri="{BB962C8B-B14F-4D97-AF65-F5344CB8AC3E}">
        <p14:creationId xmlns:p14="http://schemas.microsoft.com/office/powerpoint/2010/main" val="413243791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4">
            <a:extLst>
              <a:ext uri="{FF2B5EF4-FFF2-40B4-BE49-F238E27FC236}">
                <a16:creationId xmlns:a16="http://schemas.microsoft.com/office/drawing/2014/main" id="{6C599EA8-303B-8F44-B67E-1E9A7D6B836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51414" y="1470043"/>
            <a:ext cx="8229600" cy="152876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b="1" dirty="0" err="1">
                <a:ea typeface="ＭＳ Ｐゴシック" panose="020B0600070205080204" pitchFamily="34" charset="-128"/>
              </a:rPr>
              <a:t>Microbenchmarking</a:t>
            </a:r>
            <a:r>
              <a:rPr lang="en-US" altLang="en-US" b="1" dirty="0">
                <a:ea typeface="ＭＳ Ｐゴシック" panose="020B0600070205080204" pitchFamily="34" charset="-128"/>
              </a:rPr>
              <a:t> of UPMEM PIM</a:t>
            </a:r>
          </a:p>
        </p:txBody>
      </p:sp>
      <p:sp>
        <p:nvSpPr>
          <p:cNvPr id="81922" name="Rectangle 5">
            <a:extLst>
              <a:ext uri="{FF2B5EF4-FFF2-40B4-BE49-F238E27FC236}">
                <a16:creationId xmlns:a16="http://schemas.microsoft.com/office/drawing/2014/main" id="{EB66DB82-34C1-994A-A27C-C184C7C5BDD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3581400"/>
            <a:ext cx="8458200" cy="2900363"/>
          </a:xfrm>
        </p:spPr>
        <p:txBody>
          <a:bodyPr/>
          <a:lstStyle/>
          <a:p>
            <a:pPr eaLnBrk="1" hangingPunct="1"/>
            <a:endParaRPr lang="en-US" altLang="en-US" i="1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01308632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1AAED-456D-7249-8063-DA02B88BB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DPU Pipeline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06610-9631-964A-ABB4-DB863A1DD5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4867518" cy="5293805"/>
          </a:xfrm>
        </p:spPr>
        <p:txBody>
          <a:bodyPr>
            <a:normAutofit/>
          </a:bodyPr>
          <a:lstStyle/>
          <a:p>
            <a:r>
              <a:rPr lang="en-US" dirty="0"/>
              <a:t>In-order pipeline</a:t>
            </a:r>
          </a:p>
          <a:p>
            <a:pPr lvl="1"/>
            <a:r>
              <a:rPr lang="en-US" dirty="0"/>
              <a:t>Up to </a:t>
            </a:r>
            <a:r>
              <a:rPr lang="en-US" dirty="0">
                <a:solidFill>
                  <a:srgbClr val="0070C0"/>
                </a:solidFill>
              </a:rPr>
              <a:t>425 MHz </a:t>
            </a:r>
          </a:p>
          <a:p>
            <a:r>
              <a:rPr lang="en-US" dirty="0">
                <a:solidFill>
                  <a:srgbClr val="C00000"/>
                </a:solidFill>
              </a:rPr>
              <a:t>Fine-grain multithreaded</a:t>
            </a:r>
          </a:p>
          <a:p>
            <a:pPr lvl="1"/>
            <a:r>
              <a:rPr lang="en-US" dirty="0"/>
              <a:t>24 hardware threads</a:t>
            </a:r>
          </a:p>
          <a:p>
            <a:r>
              <a:rPr lang="en-US" dirty="0"/>
              <a:t>14 pipeline stages</a:t>
            </a:r>
          </a:p>
          <a:p>
            <a:pPr lvl="1"/>
            <a:r>
              <a:rPr lang="en-US" sz="2200" dirty="0">
                <a:solidFill>
                  <a:schemeClr val="accent6"/>
                </a:solidFill>
              </a:rPr>
              <a:t>DISPATCH</a:t>
            </a:r>
            <a:r>
              <a:rPr lang="en-US" sz="2200" dirty="0"/>
              <a:t>: Thread selection</a:t>
            </a:r>
          </a:p>
          <a:p>
            <a:pPr lvl="1"/>
            <a:r>
              <a:rPr lang="en-US" sz="2200" dirty="0">
                <a:solidFill>
                  <a:schemeClr val="accent2"/>
                </a:solidFill>
              </a:rPr>
              <a:t>FETCH</a:t>
            </a:r>
            <a:r>
              <a:rPr lang="en-US" sz="2200" dirty="0"/>
              <a:t>: Instruction fetch</a:t>
            </a:r>
          </a:p>
          <a:p>
            <a:pPr lvl="1"/>
            <a:r>
              <a:rPr lang="en-US" sz="2200" dirty="0">
                <a:solidFill>
                  <a:schemeClr val="accent2">
                    <a:lumMod val="75000"/>
                  </a:schemeClr>
                </a:solidFill>
              </a:rPr>
              <a:t>READOP</a:t>
            </a:r>
            <a:r>
              <a:rPr lang="en-US" sz="2200" dirty="0"/>
              <a:t>: Register file</a:t>
            </a:r>
          </a:p>
          <a:p>
            <a:pPr lvl="1"/>
            <a:r>
              <a:rPr lang="en-US" sz="2200" dirty="0">
                <a:solidFill>
                  <a:schemeClr val="accent6"/>
                </a:solidFill>
              </a:rPr>
              <a:t>FORMAT</a:t>
            </a:r>
            <a:r>
              <a:rPr lang="en-US" sz="2200" dirty="0"/>
              <a:t>: Operand formatting</a:t>
            </a:r>
          </a:p>
          <a:p>
            <a:pPr lvl="1"/>
            <a:r>
              <a:rPr lang="en-US" sz="2200" dirty="0">
                <a:solidFill>
                  <a:srgbClr val="009193"/>
                </a:solidFill>
              </a:rPr>
              <a:t>ALU</a:t>
            </a:r>
            <a:r>
              <a:rPr lang="en-US" sz="2200" dirty="0"/>
              <a:t>: Operation and WRAM</a:t>
            </a:r>
          </a:p>
          <a:p>
            <a:pPr lvl="1"/>
            <a:r>
              <a:rPr lang="en-US" sz="2200" dirty="0">
                <a:solidFill>
                  <a:schemeClr val="accent6">
                    <a:lumMod val="75000"/>
                  </a:schemeClr>
                </a:solidFill>
              </a:rPr>
              <a:t>MERGE</a:t>
            </a:r>
            <a:r>
              <a:rPr lang="en-US" sz="2200" dirty="0"/>
              <a:t>: Result formatting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4C09A52-4D4A-8C48-B643-7D44B82414CE}"/>
              </a:ext>
            </a:extLst>
          </p:cNvPr>
          <p:cNvGrpSpPr>
            <a:grpSpLocks noChangeAspect="1"/>
          </p:cNvGrpSpPr>
          <p:nvPr/>
        </p:nvGrpSpPr>
        <p:grpSpPr>
          <a:xfrm>
            <a:off x="4614455" y="1575476"/>
            <a:ext cx="4529545" cy="4185524"/>
            <a:chOff x="4468932" y="1423074"/>
            <a:chExt cx="4675068" cy="4320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97A6990-9AB4-2141-A33B-F8053BE580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68932" y="1423074"/>
              <a:ext cx="4675068" cy="432000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1ECD6D3-4270-804B-A640-A464BC491D66}"/>
                </a:ext>
              </a:extLst>
            </p:cNvPr>
            <p:cNvSpPr txBox="1"/>
            <p:nvPr/>
          </p:nvSpPr>
          <p:spPr>
            <a:xfrm>
              <a:off x="7357185" y="3060398"/>
              <a:ext cx="1743320" cy="317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To the DMA engine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54608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A5251-3CFB-784C-92CC-FD9A41B7F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Arithmetic Throughput: Microbenchmark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CA3DDD-18BD-0E44-AEE3-5CF5CC03BB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731149" cy="529380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Goal</a:t>
            </a:r>
          </a:p>
          <a:p>
            <a:pPr lvl="1"/>
            <a:r>
              <a:rPr lang="en-US" dirty="0"/>
              <a:t>Measure the </a:t>
            </a:r>
            <a:r>
              <a:rPr lang="en-US" dirty="0">
                <a:solidFill>
                  <a:srgbClr val="00B050"/>
                </a:solidFill>
              </a:rPr>
              <a:t>maximum arithmetic throughput for different datatypes and operations</a:t>
            </a:r>
          </a:p>
          <a:p>
            <a:endParaRPr lang="en-US" dirty="0"/>
          </a:p>
          <a:p>
            <a:r>
              <a:rPr lang="en-US" dirty="0"/>
              <a:t>Microbenchmark</a:t>
            </a:r>
          </a:p>
          <a:p>
            <a:pPr lvl="1"/>
            <a:r>
              <a:rPr lang="en-US" dirty="0"/>
              <a:t>We stream over an </a:t>
            </a:r>
            <a:r>
              <a:rPr lang="en-US" dirty="0">
                <a:solidFill>
                  <a:srgbClr val="0070C0"/>
                </a:solidFill>
              </a:rPr>
              <a:t>array in WRAM and perform read-modify-write operations</a:t>
            </a:r>
          </a:p>
          <a:p>
            <a:pPr lvl="1"/>
            <a:r>
              <a:rPr lang="en-US" dirty="0"/>
              <a:t>Experiments on </a:t>
            </a:r>
            <a:r>
              <a:rPr lang="en-US" dirty="0">
                <a:solidFill>
                  <a:srgbClr val="C00000"/>
                </a:solidFill>
              </a:rPr>
              <a:t>one DPU</a:t>
            </a:r>
          </a:p>
          <a:p>
            <a:pPr lvl="1"/>
            <a:r>
              <a:rPr lang="en-US" dirty="0"/>
              <a:t>We vary the number of </a:t>
            </a:r>
            <a:r>
              <a:rPr lang="en-US" dirty="0" err="1"/>
              <a:t>tasklets</a:t>
            </a:r>
            <a:r>
              <a:rPr lang="en-US" dirty="0"/>
              <a:t> from </a:t>
            </a:r>
            <a:r>
              <a:rPr lang="en-US" dirty="0">
                <a:solidFill>
                  <a:srgbClr val="C00000"/>
                </a:solidFill>
              </a:rPr>
              <a:t>1 to 24</a:t>
            </a:r>
          </a:p>
          <a:p>
            <a:pPr lvl="1"/>
            <a:r>
              <a:rPr lang="en-US" dirty="0"/>
              <a:t>Arithmetic operations: </a:t>
            </a:r>
            <a:r>
              <a:rPr lang="en-US" dirty="0">
                <a:solidFill>
                  <a:srgbClr val="7030A0"/>
                </a:solidFill>
              </a:rPr>
              <a:t>add, subtract, multiply, divide</a:t>
            </a:r>
          </a:p>
          <a:p>
            <a:pPr lvl="1"/>
            <a:r>
              <a:rPr lang="en-US" dirty="0"/>
              <a:t>Datatypes: </a:t>
            </a:r>
            <a:r>
              <a:rPr lang="en-US" dirty="0">
                <a:solidFill>
                  <a:srgbClr val="0070C0"/>
                </a:solidFill>
              </a:rPr>
              <a:t>int32, int64, float, double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r>
              <a:rPr lang="en-US" dirty="0"/>
              <a:t>We measure cycles with an </a:t>
            </a:r>
            <a:r>
              <a:rPr lang="en-US" dirty="0">
                <a:solidFill>
                  <a:srgbClr val="00B050"/>
                </a:solidFill>
              </a:rPr>
              <a:t>accurate cycle counter </a:t>
            </a:r>
            <a:r>
              <a:rPr lang="en-US" dirty="0"/>
              <a:t>that the SDK provides</a:t>
            </a:r>
          </a:p>
          <a:p>
            <a:pPr lvl="1"/>
            <a:r>
              <a:rPr lang="en-US" dirty="0"/>
              <a:t>We include WRAM accesses (including address calculation) and arithmetic operation</a:t>
            </a:r>
          </a:p>
        </p:txBody>
      </p:sp>
    </p:spTree>
    <p:extLst>
      <p:ext uri="{BB962C8B-B14F-4D97-AF65-F5344CB8AC3E}">
        <p14:creationId xmlns:p14="http://schemas.microsoft.com/office/powerpoint/2010/main" val="444975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A5251-3CFB-784C-92CC-FD9A41B7F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Microbenchmark for INT32 ADD Throughput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17E370-53F6-A543-865A-028F9778536A}"/>
              </a:ext>
            </a:extLst>
          </p:cNvPr>
          <p:cNvSpPr/>
          <p:nvPr/>
        </p:nvSpPr>
        <p:spPr>
          <a:xfrm>
            <a:off x="1324764" y="1765300"/>
            <a:ext cx="7264400" cy="270000"/>
          </a:xfrm>
          <a:prstGeom prst="rect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9C7C664-0063-A34B-BE93-34D02731FFFE}"/>
              </a:ext>
            </a:extLst>
          </p:cNvPr>
          <p:cNvSpPr/>
          <p:nvPr/>
        </p:nvSpPr>
        <p:spPr>
          <a:xfrm>
            <a:off x="1324764" y="2982681"/>
            <a:ext cx="7264400" cy="270000"/>
          </a:xfrm>
          <a:prstGeom prst="rect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4A6B585-2971-9B40-9792-005130908F8E}"/>
              </a:ext>
            </a:extLst>
          </p:cNvPr>
          <p:cNvSpPr/>
          <p:nvPr/>
        </p:nvSpPr>
        <p:spPr>
          <a:xfrm>
            <a:off x="1324764" y="3575397"/>
            <a:ext cx="7264400" cy="270000"/>
          </a:xfrm>
          <a:prstGeom prst="rect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0274882-8E4F-0840-A966-6B173F0DAC19}"/>
              </a:ext>
            </a:extLst>
          </p:cNvPr>
          <p:cNvSpPr/>
          <p:nvPr/>
        </p:nvSpPr>
        <p:spPr>
          <a:xfrm>
            <a:off x="1324764" y="5410200"/>
            <a:ext cx="7264400" cy="270000"/>
          </a:xfrm>
          <a:prstGeom prst="rect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B4F6F8-B0D9-644B-9B12-4B2B424EA2B7}"/>
              </a:ext>
            </a:extLst>
          </p:cNvPr>
          <p:cNvSpPr/>
          <p:nvPr/>
        </p:nvSpPr>
        <p:spPr>
          <a:xfrm>
            <a:off x="1324764" y="5720827"/>
            <a:ext cx="7264400" cy="270000"/>
          </a:xfrm>
          <a:prstGeom prst="rect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67F2FF-1B76-2942-BD32-A42FB3F61538}"/>
              </a:ext>
            </a:extLst>
          </p:cNvPr>
          <p:cNvSpPr/>
          <p:nvPr/>
        </p:nvSpPr>
        <p:spPr>
          <a:xfrm>
            <a:off x="1324764" y="2063227"/>
            <a:ext cx="7264400" cy="270000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5CC15FD-6810-9C48-8314-B5E5AC5BBB16}"/>
              </a:ext>
            </a:extLst>
          </p:cNvPr>
          <p:cNvSpPr/>
          <p:nvPr/>
        </p:nvSpPr>
        <p:spPr>
          <a:xfrm>
            <a:off x="1324764" y="4185946"/>
            <a:ext cx="7264400" cy="270000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1AF2788-091B-0A46-A6D4-DFF5BB245BB4}"/>
              </a:ext>
            </a:extLst>
          </p:cNvPr>
          <p:cNvSpPr/>
          <p:nvPr/>
        </p:nvSpPr>
        <p:spPr>
          <a:xfrm>
            <a:off x="1324764" y="4490746"/>
            <a:ext cx="7264400" cy="270000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B1C299B-9F4C-1B42-93A3-7312BE6185D2}"/>
              </a:ext>
            </a:extLst>
          </p:cNvPr>
          <p:cNvSpPr/>
          <p:nvPr/>
        </p:nvSpPr>
        <p:spPr>
          <a:xfrm>
            <a:off x="1324764" y="2365935"/>
            <a:ext cx="7264400" cy="270000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1F14C6E-83A1-734E-93DC-6EA2ACCBF7BF}"/>
              </a:ext>
            </a:extLst>
          </p:cNvPr>
          <p:cNvSpPr/>
          <p:nvPr/>
        </p:nvSpPr>
        <p:spPr>
          <a:xfrm>
            <a:off x="1324764" y="4794636"/>
            <a:ext cx="7264400" cy="270000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5ADB799-0FE2-524E-9D0D-980A1F625BF6}"/>
              </a:ext>
            </a:extLst>
          </p:cNvPr>
          <p:cNvSpPr/>
          <p:nvPr/>
        </p:nvSpPr>
        <p:spPr>
          <a:xfrm>
            <a:off x="1324764" y="2670280"/>
            <a:ext cx="7264400" cy="270000"/>
          </a:xfrm>
          <a:prstGeom prst="rect">
            <a:avLst/>
          </a:pr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03A0DCC-B309-CA4E-A50E-08A1F76FD679}"/>
              </a:ext>
            </a:extLst>
          </p:cNvPr>
          <p:cNvSpPr/>
          <p:nvPr/>
        </p:nvSpPr>
        <p:spPr>
          <a:xfrm>
            <a:off x="1324764" y="5105263"/>
            <a:ext cx="7264400" cy="270000"/>
          </a:xfrm>
          <a:prstGeom prst="rect">
            <a:avLst/>
          </a:pr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6BD665B-E83F-9042-A334-3ADFE24CA3E8}"/>
              </a:ext>
            </a:extLst>
          </p:cNvPr>
          <p:cNvSpPr txBox="1"/>
          <p:nvPr/>
        </p:nvSpPr>
        <p:spPr>
          <a:xfrm rot="16200000">
            <a:off x="-433268" y="1994953"/>
            <a:ext cx="16257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ＭＳ Ｐゴシック" panose="020B0600070205080204" pitchFamily="34" charset="-128"/>
                <a:cs typeface="+mn-cs"/>
              </a:rPr>
              <a:t>C-based code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2741F8-F015-8A44-8A4F-106CBD84DA8B}"/>
              </a:ext>
            </a:extLst>
          </p:cNvPr>
          <p:cNvSpPr txBox="1"/>
          <p:nvPr/>
        </p:nvSpPr>
        <p:spPr>
          <a:xfrm rot="16200000">
            <a:off x="-567034" y="4440693"/>
            <a:ext cx="2201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ＭＳ Ｐゴシック" panose="020B0600070205080204" pitchFamily="34" charset="-128"/>
                <a:cs typeface="+mn-cs"/>
              </a:rPr>
              <a:t>Compiled code (UPMEM DPU ISA)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7CB235-17EE-D44B-AD80-3597C2481B3C}"/>
              </a:ext>
            </a:extLst>
          </p:cNvPr>
          <p:cNvSpPr txBox="1"/>
          <p:nvPr/>
        </p:nvSpPr>
        <p:spPr>
          <a:xfrm>
            <a:off x="951449" y="1071880"/>
            <a:ext cx="772519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1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#define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SIZE 256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2 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int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*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=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mem_alloc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(SIZE *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sizeof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int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));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3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for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int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= 0;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&lt; SIZE;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++){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4     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int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temp =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[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];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5      temp += scalar;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6     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[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] = temp;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7  }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" pitchFamily="2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1 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move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r2, 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2 .LBB0_1: 						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Loop header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3  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lsl_add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r3, r0, r2, 2 	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Address calculation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" pitchFamily="2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4  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lw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r4, r3, 0 				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Load from WRAM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" pitchFamily="2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5 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add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r4, r4, r1 			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Add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" pitchFamily="2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6  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sw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r3, 0, r4 				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Store to WRAM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" pitchFamily="2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7 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add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r2, r2, 1 			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Index update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" pitchFamily="2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8  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jneq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r2, 256, .LBB0_1	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Conditional jump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" pitchFamily="2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" pitchFamily="2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76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/>
      <p:bldP spid="22" grpId="0"/>
      <p:bldP spid="7" grpId="0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5188F52B-1DB1-814C-AED1-713318209520}"/>
              </a:ext>
            </a:extLst>
          </p:cNvPr>
          <p:cNvGraphicFramePr>
            <a:graphicFrameLocks/>
          </p:cNvGraphicFramePr>
          <p:nvPr/>
        </p:nvGraphicFramePr>
        <p:xfrm>
          <a:off x="2869971" y="3671195"/>
          <a:ext cx="2692707" cy="2692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5EA822D9-F97D-AE40-A246-EEF6C607ADAD}"/>
              </a:ext>
            </a:extLst>
          </p:cNvPr>
          <p:cNvGraphicFramePr>
            <a:graphicFrameLocks/>
          </p:cNvGraphicFramePr>
          <p:nvPr/>
        </p:nvGraphicFramePr>
        <p:xfrm>
          <a:off x="169011" y="3671195"/>
          <a:ext cx="2692707" cy="2692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7FB67FCF-9DAD-8D4E-B141-A601A26E365F}"/>
              </a:ext>
            </a:extLst>
          </p:cNvPr>
          <p:cNvGraphicFramePr>
            <a:graphicFrameLocks/>
          </p:cNvGraphicFramePr>
          <p:nvPr/>
        </p:nvGraphicFramePr>
        <p:xfrm>
          <a:off x="2869971" y="963902"/>
          <a:ext cx="2692707" cy="2692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7E088EBC-2B18-E243-A7EE-0B2A4D2B5479}"/>
              </a:ext>
            </a:extLst>
          </p:cNvPr>
          <p:cNvGraphicFramePr>
            <a:graphicFrameLocks/>
          </p:cNvGraphicFramePr>
          <p:nvPr/>
        </p:nvGraphicFramePr>
        <p:xfrm>
          <a:off x="169011" y="963902"/>
          <a:ext cx="2692707" cy="2692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BEA5251-3CFB-784C-92CC-FD9A41B7F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Arithmetic Throughput: 11 </a:t>
            </a:r>
            <a:r>
              <a:rPr lang="en-US" dirty="0" err="1"/>
              <a:t>Tasklets</a:t>
            </a:r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6364064-2365-7C4B-9C7E-79E7AEC6A89C}"/>
              </a:ext>
            </a:extLst>
          </p:cNvPr>
          <p:cNvGrpSpPr/>
          <p:nvPr/>
        </p:nvGrpSpPr>
        <p:grpSpPr>
          <a:xfrm>
            <a:off x="5811688" y="1573740"/>
            <a:ext cx="3135922" cy="3957485"/>
            <a:chOff x="4546948" y="1816270"/>
            <a:chExt cx="4478145" cy="2697210"/>
          </a:xfrm>
          <a:solidFill>
            <a:srgbClr val="2D458A"/>
          </a:solidFill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FD6FF53F-79F1-B541-B72E-4A2D34953DBA}"/>
                </a:ext>
              </a:extLst>
            </p:cNvPr>
            <p:cNvSpPr/>
            <p:nvPr/>
          </p:nvSpPr>
          <p:spPr>
            <a:xfrm>
              <a:off x="4546948" y="1816272"/>
              <a:ext cx="4472353" cy="2697208"/>
            </a:xfrm>
            <a:prstGeom prst="roundRect">
              <a:avLst>
                <a:gd name="adj" fmla="val 2876"/>
              </a:avLst>
            </a:prstGeom>
            <a:solidFill>
              <a:srgbClr val="F5F6FB"/>
            </a:solidFill>
            <a:ln w="44450"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ound Same Side Corner Rectangle 13">
              <a:extLst>
                <a:ext uri="{FF2B5EF4-FFF2-40B4-BE49-F238E27FC236}">
                  <a16:creationId xmlns:a16="http://schemas.microsoft.com/office/drawing/2014/main" id="{5E9C6547-1660-2B4B-B99C-119636EA6AD9}"/>
                </a:ext>
              </a:extLst>
            </p:cNvPr>
            <p:cNvSpPr/>
            <p:nvPr/>
          </p:nvSpPr>
          <p:spPr>
            <a:xfrm>
              <a:off x="4546948" y="1816270"/>
              <a:ext cx="4472353" cy="269892"/>
            </a:xfrm>
            <a:prstGeom prst="round2SameRect">
              <a:avLst>
                <a:gd name="adj1" fmla="val 24871"/>
                <a:gd name="adj2" fmla="val 0"/>
              </a:avLst>
            </a:prstGeom>
            <a:grpFill/>
            <a:ln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bIns="0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KEY OBSERVATION 1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1AD0B00-1E27-1042-B564-6E7AD5BBC5B5}"/>
                </a:ext>
              </a:extLst>
            </p:cNvPr>
            <p:cNvSpPr txBox="1"/>
            <p:nvPr/>
          </p:nvSpPr>
          <p:spPr>
            <a:xfrm>
              <a:off x="4552740" y="2091279"/>
              <a:ext cx="4472353" cy="23703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80000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The arithmetic throughput of a DRAM Processing Unit saturates at 11 or more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tasklets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. 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This observation is consistent for different datatypes (INT32, INT64, UINT32, UINT64, FLOAT, DOUBLE) and operations (ADD, SUB, MUL, DIV). </a:t>
              </a:r>
            </a:p>
          </p:txBody>
        </p:sp>
      </p:grp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51E555F-259E-124A-8C6C-CE602D17A704}"/>
              </a:ext>
            </a:extLst>
          </p:cNvPr>
          <p:cNvCxnSpPr>
            <a:cxnSpLocks/>
          </p:cNvCxnSpPr>
          <p:nvPr/>
        </p:nvCxnSpPr>
        <p:spPr>
          <a:xfrm>
            <a:off x="1553031" y="1072451"/>
            <a:ext cx="0" cy="21960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35A56E6-55FA-114F-8F2F-C0518EC5C7E5}"/>
              </a:ext>
            </a:extLst>
          </p:cNvPr>
          <p:cNvCxnSpPr>
            <a:cxnSpLocks/>
          </p:cNvCxnSpPr>
          <p:nvPr/>
        </p:nvCxnSpPr>
        <p:spPr>
          <a:xfrm>
            <a:off x="4252688" y="1072451"/>
            <a:ext cx="0" cy="21960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6012B37-95F2-DD41-823C-CF531447B984}"/>
              </a:ext>
            </a:extLst>
          </p:cNvPr>
          <p:cNvCxnSpPr>
            <a:cxnSpLocks/>
          </p:cNvCxnSpPr>
          <p:nvPr/>
        </p:nvCxnSpPr>
        <p:spPr>
          <a:xfrm>
            <a:off x="1553031" y="3781073"/>
            <a:ext cx="0" cy="21960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CE2FE78-DBE6-FB4F-898B-B690A0869705}"/>
              </a:ext>
            </a:extLst>
          </p:cNvPr>
          <p:cNvCxnSpPr>
            <a:cxnSpLocks/>
          </p:cNvCxnSpPr>
          <p:nvPr/>
        </p:nvCxnSpPr>
        <p:spPr>
          <a:xfrm>
            <a:off x="4252688" y="3781073"/>
            <a:ext cx="0" cy="21960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9379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7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4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4" grpId="0" uiExpand="1">
        <p:bldSub>
          <a:bldChart bld="series"/>
        </p:bldSub>
      </p:bldGraphic>
      <p:bldGraphic spid="25" grpId="0" uiExpand="1">
        <p:bldSub>
          <a:bldChart bld="series"/>
        </p:bldSub>
      </p:bldGraphic>
      <p:bldGraphic spid="26" grpId="0" uiExpand="1">
        <p:bldSub>
          <a:bldChart bld="series"/>
        </p:bldSub>
      </p:bldGraphic>
      <p:bldGraphic spid="27" grpId="0" uiExpand="1">
        <p:bldSub>
          <a:bldChart bld="series"/>
        </p:bldSub>
      </p:bldGraphic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5188F52B-1DB1-814C-AED1-713318209520}"/>
              </a:ext>
            </a:extLst>
          </p:cNvPr>
          <p:cNvGraphicFramePr>
            <a:graphicFrameLocks/>
          </p:cNvGraphicFramePr>
          <p:nvPr/>
        </p:nvGraphicFramePr>
        <p:xfrm>
          <a:off x="2869971" y="3671195"/>
          <a:ext cx="2692707" cy="2692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5EA822D9-F97D-AE40-A246-EEF6C607ADAD}"/>
              </a:ext>
            </a:extLst>
          </p:cNvPr>
          <p:cNvGraphicFramePr>
            <a:graphicFrameLocks/>
          </p:cNvGraphicFramePr>
          <p:nvPr/>
        </p:nvGraphicFramePr>
        <p:xfrm>
          <a:off x="169011" y="3671195"/>
          <a:ext cx="2692707" cy="2692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7FB67FCF-9DAD-8D4E-B141-A601A26E365F}"/>
              </a:ext>
            </a:extLst>
          </p:cNvPr>
          <p:cNvGraphicFramePr>
            <a:graphicFrameLocks/>
          </p:cNvGraphicFramePr>
          <p:nvPr/>
        </p:nvGraphicFramePr>
        <p:xfrm>
          <a:off x="2869971" y="963902"/>
          <a:ext cx="2692707" cy="2692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7E088EBC-2B18-E243-A7EE-0B2A4D2B5479}"/>
              </a:ext>
            </a:extLst>
          </p:cNvPr>
          <p:cNvGraphicFramePr>
            <a:graphicFrameLocks/>
          </p:cNvGraphicFramePr>
          <p:nvPr/>
        </p:nvGraphicFramePr>
        <p:xfrm>
          <a:off x="169011" y="963902"/>
          <a:ext cx="2692707" cy="2692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BEA5251-3CFB-784C-92CC-FD9A41B7F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Arithmetic Throughput: ADD/SUB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CF25CF1-8FAE-CE41-AC37-E456EE52557D}"/>
              </a:ext>
            </a:extLst>
          </p:cNvPr>
          <p:cNvGrpSpPr/>
          <p:nvPr/>
        </p:nvGrpSpPr>
        <p:grpSpPr>
          <a:xfrm>
            <a:off x="1545771" y="1371598"/>
            <a:ext cx="3902922" cy="304802"/>
            <a:chOff x="1545771" y="1371598"/>
            <a:chExt cx="3712029" cy="304802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04A77147-94AC-3845-B356-FD2AB8ACB8B8}"/>
                </a:ext>
              </a:extLst>
            </p:cNvPr>
            <p:cNvCxnSpPr>
              <a:cxnSpLocks/>
            </p:cNvCxnSpPr>
            <p:nvPr/>
          </p:nvCxnSpPr>
          <p:spPr>
            <a:xfrm>
              <a:off x="1545771" y="1371598"/>
              <a:ext cx="3712029" cy="0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293F8C45-F361-524A-81EB-EFDC0B84EBE4}"/>
                </a:ext>
              </a:extLst>
            </p:cNvPr>
            <p:cNvCxnSpPr>
              <a:cxnSpLocks/>
            </p:cNvCxnSpPr>
            <p:nvPr/>
          </p:nvCxnSpPr>
          <p:spPr>
            <a:xfrm>
              <a:off x="5192486" y="1371600"/>
              <a:ext cx="0" cy="304800"/>
            </a:xfrm>
            <a:prstGeom prst="straightConnector1">
              <a:avLst/>
            </a:prstGeom>
            <a:ln w="38100">
              <a:solidFill>
                <a:srgbClr val="00B0F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AC3856A3-6444-674F-9C24-8933D78E6EF5}"/>
              </a:ext>
            </a:extLst>
          </p:cNvPr>
          <p:cNvSpPr/>
          <p:nvPr/>
        </p:nvSpPr>
        <p:spPr>
          <a:xfrm>
            <a:off x="6007709" y="1276553"/>
            <a:ext cx="2812521" cy="1388510"/>
          </a:xfrm>
          <a:prstGeom prst="roundRect">
            <a:avLst>
              <a:gd name="adj" fmla="val 10569"/>
            </a:avLst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INT32 ADD/SUB are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17% faster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than INT64 ADD/SUB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9CE4BA-8C24-AF45-98B4-03593C3CAF82}"/>
              </a:ext>
            </a:extLst>
          </p:cNvPr>
          <p:cNvSpPr txBox="1"/>
          <p:nvPr/>
        </p:nvSpPr>
        <p:spPr>
          <a:xfrm>
            <a:off x="5372581" y="1339334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17%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E1B90492-B248-B64D-AD03-18647948D40A}"/>
              </a:ext>
            </a:extLst>
          </p:cNvPr>
          <p:cNvSpPr/>
          <p:nvPr/>
        </p:nvSpPr>
        <p:spPr>
          <a:xfrm>
            <a:off x="169010" y="3719193"/>
            <a:ext cx="8819023" cy="468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Can we explain the peak throughput?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74AB30D6-13C4-0746-8221-7E17E84A9B49}"/>
              </a:ext>
            </a:extLst>
          </p:cNvPr>
          <p:cNvSpPr/>
          <p:nvPr/>
        </p:nvSpPr>
        <p:spPr>
          <a:xfrm>
            <a:off x="169009" y="4235190"/>
            <a:ext cx="8819026" cy="756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Peak throughput at 11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tasklets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One instruction retires every cycle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when the pipeline is full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CFCCD4A8-A429-164E-AE4A-2C9EE9D5301C}"/>
                  </a:ext>
                </a:extLst>
              </p:cNvPr>
              <p:cNvSpPr/>
              <p:nvPr/>
            </p:nvSpPr>
            <p:spPr>
              <a:xfrm>
                <a:off x="169009" y="5050595"/>
                <a:ext cx="8819024" cy="759600"/>
              </a:xfrm>
              <a:prstGeom prst="roundRect">
                <a:avLst>
                  <a:gd name="adj" fmla="val 0"/>
                </a:avLst>
              </a:prstGeom>
              <a:solidFill>
                <a:schemeClr val="tx2"/>
              </a:solidFill>
              <a:ln w="571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𝐴𝑟𝑖𝑡h𝑚𝑒𝑡𝑖𝑐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𝑇h𝑟𝑜𝑢𝑔h𝑝𝑢𝑡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d>
                        <m:d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𝑖𝑛</m:t>
                          </m:r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𝑂𝑃𝑆</m:t>
                          </m:r>
                        </m:e>
                      </m:d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𝑓𝑟𝑒𝑞𝑢𝑒𝑛𝑐𝑦</m:t>
                          </m:r>
                          <m:r>
                            <a:rPr kumimoji="0" lang="en-US" sz="2400" b="0" i="1" u="none" strike="noStrike" kern="1200" cap="none" spc="0" normalizeH="0" baseline="-2500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𝐷𝑃𝑈</m:t>
                          </m:r>
                        </m:num>
                        <m:den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#</m:t>
                          </m:r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𝑖𝑛𝑠𝑡𝑟𝑢𝑐𝑡𝑖𝑜𝑛𝑠</m:t>
                          </m:r>
                        </m:den>
                      </m:f>
                    </m:oMath>
                  </m:oMathPara>
                </a14:m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ndara" panose="020E0502030303020204" pitchFamily="34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CFCCD4A8-A429-164E-AE4A-2C9EE9D530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009" y="5050595"/>
                <a:ext cx="8819024" cy="759600"/>
              </a:xfrm>
              <a:prstGeom prst="roundRect">
                <a:avLst>
                  <a:gd name="adj" fmla="val 0"/>
                </a:avLst>
              </a:prstGeom>
              <a:blipFill>
                <a:blip r:embed="rId6"/>
                <a:stretch>
                  <a:fillRect b="-3125"/>
                </a:stretch>
              </a:blipFill>
              <a:ln w="57150">
                <a:solidFill>
                  <a:schemeClr val="bg1">
                    <a:lumMod val="6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61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4" grpId="0">
        <p:bldAsOne/>
      </p:bldGraphic>
      <p:bldGraphic spid="25" grpId="0">
        <p:bldAsOne/>
      </p:bldGraphic>
      <p:bldP spid="23" grpId="0" animBg="1"/>
      <p:bldP spid="11" grpId="0"/>
      <p:bldP spid="32" grpId="0" animBg="1"/>
      <p:bldP spid="3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DEB03D0-8190-D443-8C79-41C1214EAF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387" y="3458048"/>
            <a:ext cx="3719964" cy="22170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2806B28-E1D0-714E-8C6C-56E7F30BB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3161" y="3511325"/>
            <a:ext cx="4830946" cy="2458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96BF00-CBE8-814D-B088-82A94D9E6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UPMEM PIM System Organization (III)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3EBD4-3CCC-C145-B4CE-E1E9E7261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/>
              <a:t>A UPMEM DIMM contains </a:t>
            </a:r>
            <a:r>
              <a:rPr lang="en-US" sz="2600" dirty="0">
                <a:solidFill>
                  <a:srgbClr val="00B050"/>
                </a:solidFill>
              </a:rPr>
              <a:t>8 or 16 chips</a:t>
            </a:r>
          </a:p>
          <a:p>
            <a:pPr lvl="1"/>
            <a:r>
              <a:rPr lang="en-US" sz="2200" dirty="0"/>
              <a:t>Thus, </a:t>
            </a:r>
            <a:r>
              <a:rPr lang="en-US" sz="2200" dirty="0">
                <a:solidFill>
                  <a:srgbClr val="00B050"/>
                </a:solidFill>
              </a:rPr>
              <a:t>1 or 2 ranks </a:t>
            </a:r>
            <a:r>
              <a:rPr lang="en-US" sz="2200" dirty="0"/>
              <a:t>of 8 chips each</a:t>
            </a:r>
          </a:p>
          <a:p>
            <a:r>
              <a:rPr lang="en-US" sz="2600" dirty="0"/>
              <a:t>Inside each PIM chip there are:</a:t>
            </a:r>
          </a:p>
          <a:p>
            <a:pPr lvl="1"/>
            <a:r>
              <a:rPr lang="en-US" dirty="0"/>
              <a:t>8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64MB banks </a:t>
            </a:r>
            <a:r>
              <a:rPr lang="en-US" dirty="0"/>
              <a:t>per chip: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Main RAM (MRAM)</a:t>
            </a:r>
            <a:r>
              <a:rPr lang="en-US" dirty="0"/>
              <a:t> banks</a:t>
            </a:r>
          </a:p>
          <a:p>
            <a:pPr lvl="1"/>
            <a:r>
              <a:rPr lang="en-US" dirty="0"/>
              <a:t>8 </a:t>
            </a:r>
            <a:r>
              <a:rPr lang="en-US" dirty="0">
                <a:solidFill>
                  <a:srgbClr val="0070C0"/>
                </a:solidFill>
              </a:rPr>
              <a:t>DRAM Processing Units (DPUs)</a:t>
            </a:r>
            <a:r>
              <a:rPr lang="en-US" dirty="0"/>
              <a:t> in each chip, 64 DPUs per rank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A1802DE-1D59-FB46-A9C9-50AD777D44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2728" y="4450292"/>
            <a:ext cx="2197507" cy="13896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276EC1F-546A-D24F-B390-78D54FF76D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4245" y="4450292"/>
            <a:ext cx="1195702" cy="13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703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A5251-3CFB-784C-92CC-FD9A41B7F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Arithmetic Throughput: #Instructions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CA3DDD-18BD-0E44-AEE3-5CF5CC03B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Compiler explorer: </a:t>
            </a:r>
            <a:r>
              <a:rPr lang="en-US" sz="2400" dirty="0">
                <a:hlinkClick r:id="rId3"/>
              </a:rPr>
              <a:t>https://dpu.dev</a:t>
            </a:r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483972-1652-2E43-A073-C0D9D242BB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20" y="1420281"/>
            <a:ext cx="8768080" cy="4755287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885A54B-FC6B-6A41-9961-5A9771C87734}"/>
              </a:ext>
            </a:extLst>
          </p:cNvPr>
          <p:cNvSpPr/>
          <p:nvPr/>
        </p:nvSpPr>
        <p:spPr>
          <a:xfrm>
            <a:off x="576197" y="5410986"/>
            <a:ext cx="8054236" cy="9694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6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 instructions in the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32-bit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ADD/SUB microbenchmark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7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 instructions in the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64-bit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ADD/SUB microbenchmark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7FBFB3A-F8AF-8044-941D-F2FC24DC2728}"/>
              </a:ext>
            </a:extLst>
          </p:cNvPr>
          <p:cNvSpPr/>
          <p:nvPr/>
        </p:nvSpPr>
        <p:spPr>
          <a:xfrm>
            <a:off x="6565900" y="2198510"/>
            <a:ext cx="2064533" cy="1078090"/>
          </a:xfrm>
          <a:prstGeom prst="roundRect">
            <a:avLst/>
          </a:prstGeom>
          <a:noFill/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AB66D62-20E1-EF42-B271-B4F2EADAD867}"/>
              </a:ext>
            </a:extLst>
          </p:cNvPr>
          <p:cNvSpPr/>
          <p:nvPr/>
        </p:nvSpPr>
        <p:spPr>
          <a:xfrm>
            <a:off x="6565899" y="3958462"/>
            <a:ext cx="2064533" cy="1224000"/>
          </a:xfrm>
          <a:prstGeom prst="roundRect">
            <a:avLst/>
          </a:prstGeom>
          <a:noFill/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33F61C4-EC24-1E49-A315-283C0A83C3F1}"/>
              </a:ext>
            </a:extLst>
          </p:cNvPr>
          <p:cNvSpPr/>
          <p:nvPr/>
        </p:nvSpPr>
        <p:spPr>
          <a:xfrm>
            <a:off x="6565898" y="4481562"/>
            <a:ext cx="2064533" cy="180000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0310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9" grpId="0" animBg="1"/>
      <p:bldP spid="10" grpId="0" animBg="1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2BD998C-6D4E-A64D-9B5E-E3CC2CCE7554}"/>
              </a:ext>
            </a:extLst>
          </p:cNvPr>
          <p:cNvSpPr/>
          <p:nvPr/>
        </p:nvSpPr>
        <p:spPr>
          <a:xfrm>
            <a:off x="169009" y="5405717"/>
            <a:ext cx="8819024" cy="102158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32-bit ADD/SUB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: 6 instructions →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58.33 MOPS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64-bit ADD/SUB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: 7 instructions →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50.00 MOPS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at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frequency</a:t>
            </a:r>
            <a:r>
              <a:rPr kumimoji="0" lang="en-US" sz="2000" b="0" i="1" u="none" strike="noStrike" kern="1200" cap="none" spc="0" normalizeH="0" baseline="-2500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DPU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= 350 MHz</a:t>
            </a:r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7FB67FCF-9DAD-8D4E-B141-A601A26E365F}"/>
              </a:ext>
            </a:extLst>
          </p:cNvPr>
          <p:cNvGraphicFramePr>
            <a:graphicFrameLocks/>
          </p:cNvGraphicFramePr>
          <p:nvPr/>
        </p:nvGraphicFramePr>
        <p:xfrm>
          <a:off x="2869971" y="963902"/>
          <a:ext cx="2692707" cy="2692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7E088EBC-2B18-E243-A7EE-0B2A4D2B5479}"/>
              </a:ext>
            </a:extLst>
          </p:cNvPr>
          <p:cNvGraphicFramePr>
            <a:graphicFrameLocks/>
          </p:cNvGraphicFramePr>
          <p:nvPr/>
        </p:nvGraphicFramePr>
        <p:xfrm>
          <a:off x="169011" y="963902"/>
          <a:ext cx="2692707" cy="2692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BEA5251-3CFB-784C-92CC-FD9A41B7F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Arithmetic Throughput: ADD/SUB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CF25CF1-8FAE-CE41-AC37-E456EE52557D}"/>
              </a:ext>
            </a:extLst>
          </p:cNvPr>
          <p:cNvGrpSpPr/>
          <p:nvPr/>
        </p:nvGrpSpPr>
        <p:grpSpPr>
          <a:xfrm>
            <a:off x="1545771" y="1371598"/>
            <a:ext cx="3902922" cy="304802"/>
            <a:chOff x="1545771" y="1371598"/>
            <a:chExt cx="3712029" cy="304802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04A77147-94AC-3845-B356-FD2AB8ACB8B8}"/>
                </a:ext>
              </a:extLst>
            </p:cNvPr>
            <p:cNvCxnSpPr>
              <a:cxnSpLocks/>
            </p:cNvCxnSpPr>
            <p:nvPr/>
          </p:nvCxnSpPr>
          <p:spPr>
            <a:xfrm>
              <a:off x="1545771" y="1371598"/>
              <a:ext cx="3712029" cy="0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293F8C45-F361-524A-81EB-EFDC0B84EBE4}"/>
                </a:ext>
              </a:extLst>
            </p:cNvPr>
            <p:cNvCxnSpPr>
              <a:cxnSpLocks/>
            </p:cNvCxnSpPr>
            <p:nvPr/>
          </p:nvCxnSpPr>
          <p:spPr>
            <a:xfrm>
              <a:off x="5192486" y="1371600"/>
              <a:ext cx="0" cy="304800"/>
            </a:xfrm>
            <a:prstGeom prst="straightConnector1">
              <a:avLst/>
            </a:prstGeom>
            <a:ln w="38100">
              <a:solidFill>
                <a:srgbClr val="00B0F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AC3856A3-6444-674F-9C24-8933D78E6EF5}"/>
              </a:ext>
            </a:extLst>
          </p:cNvPr>
          <p:cNvSpPr/>
          <p:nvPr/>
        </p:nvSpPr>
        <p:spPr>
          <a:xfrm>
            <a:off x="6007709" y="1276553"/>
            <a:ext cx="2812521" cy="1388510"/>
          </a:xfrm>
          <a:prstGeom prst="roundRect">
            <a:avLst>
              <a:gd name="adj" fmla="val 10569"/>
            </a:avLst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INT32 ADD/SUB are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17% faster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than INT64 ADD/SUB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9CE4BA-8C24-AF45-98B4-03593C3CAF82}"/>
              </a:ext>
            </a:extLst>
          </p:cNvPr>
          <p:cNvSpPr txBox="1"/>
          <p:nvPr/>
        </p:nvSpPr>
        <p:spPr>
          <a:xfrm>
            <a:off x="5372581" y="1339334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17%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E1B90492-B248-B64D-AD03-18647948D40A}"/>
              </a:ext>
            </a:extLst>
          </p:cNvPr>
          <p:cNvSpPr/>
          <p:nvPr/>
        </p:nvSpPr>
        <p:spPr>
          <a:xfrm>
            <a:off x="169010" y="3719193"/>
            <a:ext cx="8819023" cy="468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Can we explain the peak throughput?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74AB30D6-13C4-0746-8221-7E17E84A9B49}"/>
              </a:ext>
            </a:extLst>
          </p:cNvPr>
          <p:cNvSpPr/>
          <p:nvPr/>
        </p:nvSpPr>
        <p:spPr>
          <a:xfrm>
            <a:off x="169009" y="4235190"/>
            <a:ext cx="8819026" cy="756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Peak throughput at 11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tasklets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One instruction retires every cycle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when the pipeline is full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B1C8FB16-30CB-C34B-B6DB-88CEEF8BD35A}"/>
                  </a:ext>
                </a:extLst>
              </p:cNvPr>
              <p:cNvSpPr/>
              <p:nvPr/>
            </p:nvSpPr>
            <p:spPr>
              <a:xfrm>
                <a:off x="169009" y="5050595"/>
                <a:ext cx="8819024" cy="759600"/>
              </a:xfrm>
              <a:prstGeom prst="roundRect">
                <a:avLst>
                  <a:gd name="adj" fmla="val 0"/>
                </a:avLst>
              </a:prstGeom>
              <a:solidFill>
                <a:schemeClr val="tx2"/>
              </a:solidFill>
              <a:ln w="571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𝐴𝑟𝑖𝑡h𝑚𝑒𝑡𝑖𝑐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𝑇h𝑟𝑜𝑢𝑔h𝑝𝑢𝑡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d>
                        <m:d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𝑖𝑛</m:t>
                          </m:r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 </m:t>
                          </m:r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𝑂𝑃𝑆</m:t>
                          </m:r>
                        </m:e>
                      </m:d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𝑓𝑟𝑒𝑞𝑢𝑒𝑛𝑐𝑦</m:t>
                          </m:r>
                          <m:r>
                            <a:rPr kumimoji="0" lang="en-US" sz="2400" b="0" i="1" u="none" strike="noStrike" kern="1200" cap="none" spc="0" normalizeH="0" baseline="-2500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𝐷𝑃𝑈</m:t>
                          </m:r>
                        </m:num>
                        <m:den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#</m:t>
                          </m:r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𝑖𝑛𝑠𝑡𝑟𝑢𝑐𝑡𝑖𝑜𝑛𝑠</m:t>
                          </m:r>
                        </m:den>
                      </m:f>
                    </m:oMath>
                  </m:oMathPara>
                </a14:m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ndara" panose="020E0502030303020204" pitchFamily="34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B1C8FB16-30CB-C34B-B6DB-88CEEF8BD3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009" y="5050595"/>
                <a:ext cx="8819024" cy="759600"/>
              </a:xfrm>
              <a:prstGeom prst="roundRect">
                <a:avLst>
                  <a:gd name="adj" fmla="val 0"/>
                </a:avLst>
              </a:prstGeom>
              <a:blipFill>
                <a:blip r:embed="rId4"/>
                <a:stretch>
                  <a:fillRect b="-3125"/>
                </a:stretch>
              </a:blipFill>
              <a:ln w="57150">
                <a:solidFill>
                  <a:schemeClr val="bg1">
                    <a:lumMod val="6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9613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81481E-6 L 0.00035 -0.06783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-340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33333E-6 L 0.00035 -0.06736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-338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2" grpId="0" animBg="1"/>
      <p:bldP spid="33" grpId="0" animBg="1"/>
      <p:bldP spid="17" grpId="0" animBg="1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5188F52B-1DB1-814C-AED1-713318209520}"/>
              </a:ext>
            </a:extLst>
          </p:cNvPr>
          <p:cNvGraphicFramePr>
            <a:graphicFrameLocks/>
          </p:cNvGraphicFramePr>
          <p:nvPr/>
        </p:nvGraphicFramePr>
        <p:xfrm>
          <a:off x="2869971" y="3671195"/>
          <a:ext cx="2692707" cy="2692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5EA822D9-F97D-AE40-A246-EEF6C607ADAD}"/>
              </a:ext>
            </a:extLst>
          </p:cNvPr>
          <p:cNvGraphicFramePr>
            <a:graphicFrameLocks/>
          </p:cNvGraphicFramePr>
          <p:nvPr/>
        </p:nvGraphicFramePr>
        <p:xfrm>
          <a:off x="169011" y="3671195"/>
          <a:ext cx="2692707" cy="2692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7FB67FCF-9DAD-8D4E-B141-A601A26E365F}"/>
              </a:ext>
            </a:extLst>
          </p:cNvPr>
          <p:cNvGraphicFramePr>
            <a:graphicFrameLocks/>
          </p:cNvGraphicFramePr>
          <p:nvPr/>
        </p:nvGraphicFramePr>
        <p:xfrm>
          <a:off x="2869971" y="963902"/>
          <a:ext cx="2692707" cy="2692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BEA5251-3CFB-784C-92CC-FD9A41B7F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Arithmetic Throughput: MUL/DIV</a:t>
            </a:r>
          </a:p>
        </p:txBody>
      </p:sp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7E088EBC-2B18-E243-A7EE-0B2A4D2B5479}"/>
              </a:ext>
            </a:extLst>
          </p:cNvPr>
          <p:cNvGraphicFramePr>
            <a:graphicFrameLocks/>
          </p:cNvGraphicFramePr>
          <p:nvPr/>
        </p:nvGraphicFramePr>
        <p:xfrm>
          <a:off x="169011" y="963902"/>
          <a:ext cx="2692707" cy="2692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7F09CEE-1431-474F-8B2B-41859D4BCEFD}"/>
              </a:ext>
            </a:extLst>
          </p:cNvPr>
          <p:cNvCxnSpPr>
            <a:cxnSpLocks/>
          </p:cNvCxnSpPr>
          <p:nvPr/>
        </p:nvCxnSpPr>
        <p:spPr>
          <a:xfrm>
            <a:off x="2869971" y="2329761"/>
            <a:ext cx="0" cy="1360714"/>
          </a:xfrm>
          <a:prstGeom prst="straightConnector1">
            <a:avLst/>
          </a:prstGeom>
          <a:ln w="57150">
            <a:solidFill>
              <a:srgbClr val="00B0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95A77E4F-E716-8941-AC4E-34974DE8DD2E}"/>
              </a:ext>
            </a:extLst>
          </p:cNvPr>
          <p:cNvSpPr/>
          <p:nvPr/>
        </p:nvSpPr>
        <p:spPr>
          <a:xfrm>
            <a:off x="5279661" y="1066825"/>
            <a:ext cx="3270449" cy="1388510"/>
          </a:xfrm>
          <a:prstGeom prst="roundRect">
            <a:avLst>
              <a:gd name="adj" fmla="val 10569"/>
            </a:avLst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Huge throughput difference between ADD/SUB and MUL/DIV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4A80BAD1-7D7F-8145-8881-9F0B9A47A3E8}"/>
              </a:ext>
            </a:extLst>
          </p:cNvPr>
          <p:cNvSpPr/>
          <p:nvPr/>
        </p:nvSpPr>
        <p:spPr>
          <a:xfrm>
            <a:off x="5279662" y="2554970"/>
            <a:ext cx="3270447" cy="96716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DPUs do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not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 have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a 32-bit multiplier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146E65C3-CC53-D84C-98A2-71EEBC2BC934}"/>
              </a:ext>
            </a:extLst>
          </p:cNvPr>
          <p:cNvSpPr/>
          <p:nvPr/>
        </p:nvSpPr>
        <p:spPr>
          <a:xfrm>
            <a:off x="5271409" y="3622742"/>
            <a:ext cx="3278700" cy="2740265"/>
          </a:xfrm>
          <a:prstGeom prst="roundRect">
            <a:avLst>
              <a:gd name="adj" fmla="val 6780"/>
            </a:avLst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MUL/DIV implementation is based on an instruction that performs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bit shifting and addition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in 1 cycle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(MUL/DIV take a maximum of 32 instructions)</a:t>
            </a:r>
          </a:p>
        </p:txBody>
      </p:sp>
    </p:spTree>
    <p:extLst>
      <p:ext uri="{BB962C8B-B14F-4D97-AF65-F5344CB8AC3E}">
        <p14:creationId xmlns:p14="http://schemas.microsoft.com/office/powerpoint/2010/main" val="1863009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 0.13334 " pathEditMode="relative" ptsTypes="AA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4" grpId="0">
        <p:bldAsOne/>
      </p:bldGraphic>
      <p:bldGraphic spid="25" grpId="0">
        <p:bldAsOne/>
      </p:bldGraphic>
      <p:bldGraphic spid="26" grpId="0">
        <p:bldAsOne/>
      </p:bldGraphic>
      <p:bldGraphic spid="27" grpId="0">
        <p:bldAsOne/>
      </p:bldGraphic>
      <p:bldGraphic spid="27" grpId="1">
        <p:bldAsOne/>
      </p:bldGraphic>
      <p:bldP spid="19" grpId="0" animBg="1"/>
      <p:bldP spid="20" grpId="0" animBg="1"/>
      <p:bldP spid="33" grpId="0" animBg="1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5188F52B-1DB1-814C-AED1-713318209520}"/>
              </a:ext>
            </a:extLst>
          </p:cNvPr>
          <p:cNvGraphicFramePr>
            <a:graphicFrameLocks/>
          </p:cNvGraphicFramePr>
          <p:nvPr/>
        </p:nvGraphicFramePr>
        <p:xfrm>
          <a:off x="2869971" y="3671195"/>
          <a:ext cx="2692707" cy="2692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5EA822D9-F97D-AE40-A246-EEF6C607ADAD}"/>
              </a:ext>
            </a:extLst>
          </p:cNvPr>
          <p:cNvGraphicFramePr>
            <a:graphicFrameLocks/>
          </p:cNvGraphicFramePr>
          <p:nvPr/>
        </p:nvGraphicFramePr>
        <p:xfrm>
          <a:off x="169011" y="3671195"/>
          <a:ext cx="2692707" cy="2692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7FB67FCF-9DAD-8D4E-B141-A601A26E365F}"/>
              </a:ext>
            </a:extLst>
          </p:cNvPr>
          <p:cNvGraphicFramePr>
            <a:graphicFrameLocks/>
          </p:cNvGraphicFramePr>
          <p:nvPr/>
        </p:nvGraphicFramePr>
        <p:xfrm>
          <a:off x="2869971" y="963902"/>
          <a:ext cx="2692707" cy="2692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7E088EBC-2B18-E243-A7EE-0B2A4D2B5479}"/>
              </a:ext>
            </a:extLst>
          </p:cNvPr>
          <p:cNvGraphicFramePr>
            <a:graphicFrameLocks/>
          </p:cNvGraphicFramePr>
          <p:nvPr/>
        </p:nvGraphicFramePr>
        <p:xfrm>
          <a:off x="169011" y="963902"/>
          <a:ext cx="2692707" cy="2692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BEA5251-3CFB-784C-92CC-FD9A41B7F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Arithmetic Throughput: Native Support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FD6FF53F-79F1-B541-B72E-4A2D34953DBA}"/>
              </a:ext>
            </a:extLst>
          </p:cNvPr>
          <p:cNvSpPr/>
          <p:nvPr/>
        </p:nvSpPr>
        <p:spPr>
          <a:xfrm>
            <a:off x="5562678" y="925426"/>
            <a:ext cx="3425321" cy="5442820"/>
          </a:xfrm>
          <a:prstGeom prst="roundRect">
            <a:avLst>
              <a:gd name="adj" fmla="val 2876"/>
            </a:avLst>
          </a:prstGeom>
          <a:solidFill>
            <a:srgbClr val="F5F6FB"/>
          </a:solidFill>
          <a:ln w="44450"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ound Same Side Corner Rectangle 13">
            <a:extLst>
              <a:ext uri="{FF2B5EF4-FFF2-40B4-BE49-F238E27FC236}">
                <a16:creationId xmlns:a16="http://schemas.microsoft.com/office/drawing/2014/main" id="{5E9C6547-1660-2B4B-B99C-119636EA6AD9}"/>
              </a:ext>
            </a:extLst>
          </p:cNvPr>
          <p:cNvSpPr/>
          <p:nvPr/>
        </p:nvSpPr>
        <p:spPr>
          <a:xfrm>
            <a:off x="5562678" y="925422"/>
            <a:ext cx="3425321" cy="432000"/>
          </a:xfrm>
          <a:prstGeom prst="round2SameRect">
            <a:avLst>
              <a:gd name="adj1" fmla="val 30308"/>
              <a:gd name="adj2" fmla="val 0"/>
            </a:avLst>
          </a:prstGeom>
          <a:solidFill>
            <a:srgbClr val="2D458A"/>
          </a:solidFill>
          <a:ln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KEY OBSERVATION 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AD0B00-1E27-1042-B564-6E7AD5BBC5B5}"/>
              </a:ext>
            </a:extLst>
          </p:cNvPr>
          <p:cNvSpPr txBox="1"/>
          <p:nvPr/>
        </p:nvSpPr>
        <p:spPr>
          <a:xfrm>
            <a:off x="5567114" y="1364187"/>
            <a:ext cx="3425321" cy="5016759"/>
          </a:xfrm>
          <a:prstGeom prst="rect">
            <a:avLst/>
          </a:prstGeom>
          <a:noFill/>
        </p:spPr>
        <p:txBody>
          <a:bodyPr wrap="square" lIns="180000" rtlCol="0">
            <a:spAutoFit/>
          </a:bodyPr>
          <a:lstStyle/>
          <a:p>
            <a:pPr marL="36000" marR="0" lvl="0" indent="-1620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DPUs provide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native hardware support for 32- and 64-bit integer addition and subtraction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, leading to high throughput for these operations. </a:t>
            </a:r>
          </a:p>
          <a:p>
            <a:pPr marL="36000" marR="0" lvl="0" indent="-1620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ＭＳ Ｐゴシック" panose="020B0600070205080204" pitchFamily="34" charset="-128"/>
              <a:cs typeface="+mn-cs"/>
            </a:endParaRPr>
          </a:p>
          <a:p>
            <a:pPr marL="36000" marR="0" lvl="0" indent="-1620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DPUs do 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not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 natively support 32- and 64-bit multiplication and division, and floating point operations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. These operations are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emulated by the UPMEM runtime library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, leading to much lower throughput.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F1CA90-8D8D-A24A-A007-849FC1278AC6}"/>
              </a:ext>
            </a:extLst>
          </p:cNvPr>
          <p:cNvSpPr/>
          <p:nvPr/>
        </p:nvSpPr>
        <p:spPr>
          <a:xfrm>
            <a:off x="331304" y="963902"/>
            <a:ext cx="251792" cy="570464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91814BF-7FDD-A242-8EF2-A604518ADDB5}"/>
              </a:ext>
            </a:extLst>
          </p:cNvPr>
          <p:cNvSpPr/>
          <p:nvPr/>
        </p:nvSpPr>
        <p:spPr>
          <a:xfrm>
            <a:off x="3032264" y="963902"/>
            <a:ext cx="251792" cy="570464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85DFA4E-15E1-7E4E-9468-947AE22B13DF}"/>
              </a:ext>
            </a:extLst>
          </p:cNvPr>
          <p:cNvSpPr/>
          <p:nvPr/>
        </p:nvSpPr>
        <p:spPr>
          <a:xfrm>
            <a:off x="331304" y="3671195"/>
            <a:ext cx="251792" cy="57046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9513E39-1DE7-F241-82C0-FFEF6C728B6A}"/>
              </a:ext>
            </a:extLst>
          </p:cNvPr>
          <p:cNvSpPr/>
          <p:nvPr/>
        </p:nvSpPr>
        <p:spPr>
          <a:xfrm>
            <a:off x="3032264" y="3671195"/>
            <a:ext cx="251792" cy="57046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058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3" grpId="0" animBg="1"/>
      <p:bldP spid="16" grpId="0" animBg="1"/>
      <p:bldP spid="17" grpId="0" animBg="1"/>
      <p:bldP spid="18" grpId="0" animBg="1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Microbenchmark: Arithmetic Throughput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Arithmetic throughput for different operations and datatypes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A1F8C0-A924-DB43-BCEC-91FEDE301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38655"/>
            <a:ext cx="9144000" cy="409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985784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549AE-E83A-F241-BA2F-2972D7A41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DPU: WRAM Bandwidth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0D2C28D-09D2-3E45-802E-950C770EC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922" y="876821"/>
            <a:ext cx="9151034" cy="554903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447F69F8-B4F7-9E47-A369-FFAD15353934}"/>
              </a:ext>
            </a:extLst>
          </p:cNvPr>
          <p:cNvSpPr/>
          <p:nvPr/>
        </p:nvSpPr>
        <p:spPr>
          <a:xfrm flipV="1">
            <a:off x="69811" y="1433383"/>
            <a:ext cx="8991801" cy="4896000"/>
          </a:xfrm>
          <a:prstGeom prst="roundRect">
            <a:avLst>
              <a:gd name="adj" fmla="val 4412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90000"/>
                </a:srgbClr>
              </a:gs>
              <a:gs pos="49000">
                <a:srgbClr val="FFFF00">
                  <a:tint val="44500"/>
                  <a:satMod val="160000"/>
                  <a:alpha val="90000"/>
                </a:srgbClr>
              </a:gs>
              <a:gs pos="100000">
                <a:srgbClr val="FFFF00">
                  <a:tint val="23500"/>
                  <a:satMod val="160000"/>
                  <a:alpha val="9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8DE718-C99B-054E-AD0C-9269E2131F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528" y="3002691"/>
            <a:ext cx="3845356" cy="311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253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868 0.01806 L 0.26163 -0.10092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07" y="-594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B1A09-65D3-0F45-A0AA-D2E1C548B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WRAM Bandwidth: Microbenchmark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C05AE9-DABD-FF4A-A951-32BE255FFB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Goal</a:t>
            </a:r>
          </a:p>
          <a:p>
            <a:pPr lvl="1"/>
            <a:r>
              <a:rPr lang="en-US" dirty="0"/>
              <a:t>Measure the </a:t>
            </a:r>
            <a:r>
              <a:rPr lang="en-US" dirty="0">
                <a:solidFill>
                  <a:srgbClr val="00B050"/>
                </a:solidFill>
              </a:rPr>
              <a:t>WRAM bandwidth </a:t>
            </a:r>
            <a:r>
              <a:rPr lang="en-US" dirty="0"/>
              <a:t>for the STREAM benchmark</a:t>
            </a:r>
          </a:p>
          <a:p>
            <a:endParaRPr lang="en-US" dirty="0"/>
          </a:p>
          <a:p>
            <a:r>
              <a:rPr lang="en-US" dirty="0"/>
              <a:t>Microbenchmark</a:t>
            </a:r>
          </a:p>
          <a:p>
            <a:pPr lvl="1"/>
            <a:r>
              <a:rPr lang="en-US" dirty="0"/>
              <a:t>We implement the four versions of STREAM: </a:t>
            </a:r>
            <a:r>
              <a:rPr lang="en-US" dirty="0">
                <a:solidFill>
                  <a:srgbClr val="0070C0"/>
                </a:solidFill>
              </a:rPr>
              <a:t>COPY, ADD, SCALE, and TRIAD</a:t>
            </a:r>
          </a:p>
          <a:p>
            <a:pPr lvl="1"/>
            <a:r>
              <a:rPr lang="en-US" dirty="0"/>
              <a:t>The operations performed in ADD, SCALE, and TRIAD are </a:t>
            </a:r>
            <a:r>
              <a:rPr lang="en-US" dirty="0">
                <a:solidFill>
                  <a:srgbClr val="0070C0"/>
                </a:solidFill>
              </a:rPr>
              <a:t>addition, multiplication, and </a:t>
            </a:r>
            <a:r>
              <a:rPr lang="en-US" dirty="0" err="1">
                <a:solidFill>
                  <a:srgbClr val="0070C0"/>
                </a:solidFill>
              </a:rPr>
              <a:t>addition+multiplication</a:t>
            </a:r>
            <a:r>
              <a:rPr lang="en-US" dirty="0"/>
              <a:t>, respectively</a:t>
            </a:r>
          </a:p>
          <a:p>
            <a:pPr lvl="1"/>
            <a:r>
              <a:rPr lang="en-US" dirty="0"/>
              <a:t>We vary the number of </a:t>
            </a:r>
            <a:r>
              <a:rPr lang="en-US" dirty="0" err="1"/>
              <a:t>tasklets</a:t>
            </a:r>
            <a:r>
              <a:rPr lang="en-US" dirty="0"/>
              <a:t> from 1 to 16</a:t>
            </a:r>
          </a:p>
          <a:p>
            <a:pPr lvl="1"/>
            <a:r>
              <a:rPr lang="en-US" dirty="0"/>
              <a:t>We show results for 1 DPU</a:t>
            </a:r>
          </a:p>
          <a:p>
            <a:pPr lvl="1"/>
            <a:endParaRPr lang="en-US" dirty="0"/>
          </a:p>
          <a:p>
            <a:r>
              <a:rPr lang="en-US" dirty="0"/>
              <a:t>We do </a:t>
            </a:r>
            <a:r>
              <a:rPr lang="en-US" i="1" dirty="0"/>
              <a:t>not</a:t>
            </a:r>
            <a:r>
              <a:rPr lang="en-US" dirty="0"/>
              <a:t> include accesses to MRAM</a:t>
            </a:r>
          </a:p>
        </p:txBody>
      </p:sp>
    </p:spTree>
    <p:extLst>
      <p:ext uri="{BB962C8B-B14F-4D97-AF65-F5344CB8AC3E}">
        <p14:creationId xmlns:p14="http://schemas.microsoft.com/office/powerpoint/2010/main" val="2271936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B1A09-65D3-0F45-A0AA-D2E1C548B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STREAM Benchmark in WRAM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2E8C85-F0C1-8546-B732-45B170D68828}"/>
              </a:ext>
            </a:extLst>
          </p:cNvPr>
          <p:cNvSpPr/>
          <p:nvPr/>
        </p:nvSpPr>
        <p:spPr>
          <a:xfrm>
            <a:off x="889000" y="5801191"/>
            <a:ext cx="7264400" cy="27000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13EBA5F-73BF-9645-AE22-BBD931B9A7DB}"/>
              </a:ext>
            </a:extLst>
          </p:cNvPr>
          <p:cNvSpPr/>
          <p:nvPr/>
        </p:nvSpPr>
        <p:spPr>
          <a:xfrm>
            <a:off x="889000" y="1455446"/>
            <a:ext cx="7264400" cy="270000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B3B171E-7983-1040-9664-06543EE8A133}"/>
              </a:ext>
            </a:extLst>
          </p:cNvPr>
          <p:cNvSpPr/>
          <p:nvPr/>
        </p:nvSpPr>
        <p:spPr>
          <a:xfrm>
            <a:off x="889000" y="2913909"/>
            <a:ext cx="7264400" cy="270000"/>
          </a:xfrm>
          <a:prstGeom prst="rect">
            <a:avLst/>
          </a:prstGeom>
          <a:solidFill>
            <a:srgbClr val="00B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3DD690-927D-F64E-AD7C-6BFD636C3235}"/>
              </a:ext>
            </a:extLst>
          </p:cNvPr>
          <p:cNvSpPr/>
          <p:nvPr/>
        </p:nvSpPr>
        <p:spPr>
          <a:xfrm>
            <a:off x="889000" y="4347200"/>
            <a:ext cx="7264400" cy="270000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7C30B5B-45AD-8742-BC6F-5CDEFABDD91F}"/>
              </a:ext>
            </a:extLst>
          </p:cNvPr>
          <p:cNvSpPr/>
          <p:nvPr/>
        </p:nvSpPr>
        <p:spPr>
          <a:xfrm>
            <a:off x="5613400" y="952500"/>
            <a:ext cx="2882900" cy="50385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8 bytes read, 8 bytes written,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no arithmetic operations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D036B261-E71C-2B45-B4B0-EC501DBEF17A}"/>
              </a:ext>
            </a:extLst>
          </p:cNvPr>
          <p:cNvSpPr/>
          <p:nvPr/>
        </p:nvSpPr>
        <p:spPr>
          <a:xfrm>
            <a:off x="5613400" y="2401118"/>
            <a:ext cx="2882900" cy="50385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16 bytes read, 8 bytes written,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ADD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2497C67-7E99-674B-A355-E6DCC3FB3F9C}"/>
              </a:ext>
            </a:extLst>
          </p:cNvPr>
          <p:cNvSpPr/>
          <p:nvPr/>
        </p:nvSpPr>
        <p:spPr>
          <a:xfrm>
            <a:off x="5613400" y="3841591"/>
            <a:ext cx="2882900" cy="50385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8 bytes read, 8 bytes written,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MUL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2B026CFF-767C-ED4E-A4B1-2847247FF251}"/>
              </a:ext>
            </a:extLst>
          </p:cNvPr>
          <p:cNvSpPr/>
          <p:nvPr/>
        </p:nvSpPr>
        <p:spPr>
          <a:xfrm>
            <a:off x="5613400" y="5300282"/>
            <a:ext cx="2882900" cy="50385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16 bytes read, 8 bytes written,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MUL, ADD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E40F10-DEFE-A54E-B843-0EDA6E207D57}"/>
              </a:ext>
            </a:extLst>
          </p:cNvPr>
          <p:cNvSpPr txBox="1"/>
          <p:nvPr/>
        </p:nvSpPr>
        <p:spPr>
          <a:xfrm>
            <a:off x="800100" y="812800"/>
            <a:ext cx="7478329" cy="56477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COPY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for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int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= 0;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&lt; SIZE;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++){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  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bufferB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[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] =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bufferA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[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];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}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ourier" pitchFamily="2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ADD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for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int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= 0;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&lt; SIZE;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++){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  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bufferC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[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] =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bufferA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[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] +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bufferB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[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];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}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ourier" pitchFamily="2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SCALE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for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int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= 0;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&lt; SIZE;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++){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  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bufferB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[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] = scalar *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bufferA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[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];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}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" pitchFamily="2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TRIAD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for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int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= 0;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&lt; SIZE;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++){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  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bufferC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[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] =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bufferA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[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] + scalar * 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bufferB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[</a:t>
            </a:r>
            <a:r>
              <a:rPr kumimoji="0" lang="en-US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];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850594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B1A09-65D3-0F45-A0AA-D2E1C548B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WRAM Bandwidth: STREAM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2F23680-0032-184E-A63E-1C430DE432A8}"/>
              </a:ext>
            </a:extLst>
          </p:cNvPr>
          <p:cNvSpPr/>
          <p:nvPr/>
        </p:nvSpPr>
        <p:spPr>
          <a:xfrm>
            <a:off x="464214" y="3983776"/>
            <a:ext cx="8215572" cy="504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How can we estimate the bandwidth?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8EF10EA4-DAF8-DB49-B3E9-C0D192F103AA}"/>
                  </a:ext>
                </a:extLst>
              </p:cNvPr>
              <p:cNvSpPr/>
              <p:nvPr/>
            </p:nvSpPr>
            <p:spPr>
              <a:xfrm>
                <a:off x="464214" y="5542276"/>
                <a:ext cx="8215572" cy="831632"/>
              </a:xfrm>
              <a:prstGeom prst="roundRect">
                <a:avLst>
                  <a:gd name="adj" fmla="val 0"/>
                </a:avLst>
              </a:prstGeom>
              <a:solidFill>
                <a:schemeClr val="tx2"/>
              </a:solidFill>
              <a:ln w="571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𝑊𝑅𝐴𝑀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 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𝐵𝑎𝑛𝑑𝑤𝑖𝑑𝑡h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 </m:t>
                      </m:r>
                      <m:d>
                        <m:d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𝑖𝑛</m:t>
                          </m:r>
                          <m:f>
                            <m:fPr>
                              <m:ctrlP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Calibri" panose="020F0502020204030204" pitchFamily="34" charset="0"/>
                                </a:rPr>
                              </m:ctrlPr>
                            </m:fPr>
                            <m:num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Calibri" panose="020F0502020204030204" pitchFamily="34" charset="0"/>
                                </a:rPr>
                                <m:t>𝐵</m:t>
                              </m:r>
                            </m:num>
                            <m:den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Calibri" panose="020F0502020204030204" pitchFamily="34" charset="0"/>
                                </a:rPr>
                                <m:t>𝑆</m:t>
                              </m:r>
                            </m:den>
                          </m:f>
                        </m:e>
                      </m:d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= </m:t>
                      </m:r>
                      <m:f>
                        <m:f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𝐵𝑦𝑡𝑒𝑠</m:t>
                          </m:r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 × </m:t>
                          </m:r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𝑓𝑟𝑒𝑞𝑢𝑒𝑛𝑐𝑦</m:t>
                          </m:r>
                          <m:r>
                            <a:rPr kumimoji="0" lang="en-US" sz="2400" b="0" i="1" u="none" strike="noStrike" kern="1200" cap="none" spc="0" normalizeH="0" baseline="-2500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𝐷𝑃𝑈</m:t>
                          </m:r>
                        </m:num>
                        <m:den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#</m:t>
                          </m:r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𝑖𝑛𝑠𝑡𝑟𝑢𝑐𝑡𝑖𝑜𝑛𝑠</m:t>
                          </m:r>
                        </m:den>
                      </m:f>
                    </m:oMath>
                  </m:oMathPara>
                </a14:m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ndara" panose="020E050203030302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8EF10EA4-DAF8-DB49-B3E9-C0D192F103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214" y="5542276"/>
                <a:ext cx="8215572" cy="831632"/>
              </a:xfrm>
              <a:prstGeom prst="roundRect">
                <a:avLst>
                  <a:gd name="adj" fmla="val 0"/>
                </a:avLst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6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9672C6BC-215D-6646-97E2-9D5657714AE1}"/>
              </a:ext>
            </a:extLst>
          </p:cNvPr>
          <p:cNvGraphicFramePr>
            <a:graphicFrameLocks/>
          </p:cNvGraphicFramePr>
          <p:nvPr/>
        </p:nvGraphicFramePr>
        <p:xfrm>
          <a:off x="972000" y="981607"/>
          <a:ext cx="720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7CA99AF4-247C-B943-A13C-DBFCB95B7C35}"/>
              </a:ext>
            </a:extLst>
          </p:cNvPr>
          <p:cNvSpPr/>
          <p:nvPr/>
        </p:nvSpPr>
        <p:spPr>
          <a:xfrm>
            <a:off x="464214" y="4600980"/>
            <a:ext cx="8215572" cy="83163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Assuming that the pipeline is full, and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Calibri" panose="020F0502020204030204" pitchFamily="34" charset="0"/>
              </a:rPr>
              <a:t>Bytes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 is the number of bytes read and written:</a:t>
            </a:r>
          </a:p>
        </p:txBody>
      </p:sp>
    </p:spTree>
    <p:extLst>
      <p:ext uri="{BB962C8B-B14F-4D97-AF65-F5344CB8AC3E}">
        <p14:creationId xmlns:p14="http://schemas.microsoft.com/office/powerpoint/2010/main" val="1573546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Graphic spid="10" grpId="0" uiExpand="1">
        <p:bldSub>
          <a:bldChart bld="series"/>
        </p:bldSub>
      </p:bldGraphic>
      <p:bldP spid="8" grpId="0" animBg="1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8EF10EA4-DAF8-DB49-B3E9-C0D192F103AA}"/>
                  </a:ext>
                </a:extLst>
              </p:cNvPr>
              <p:cNvSpPr/>
              <p:nvPr/>
            </p:nvSpPr>
            <p:spPr>
              <a:xfrm>
                <a:off x="464214" y="5542276"/>
                <a:ext cx="8215572" cy="831632"/>
              </a:xfrm>
              <a:prstGeom prst="roundRect">
                <a:avLst>
                  <a:gd name="adj" fmla="val 0"/>
                </a:avLst>
              </a:prstGeom>
              <a:solidFill>
                <a:schemeClr val="tx2"/>
              </a:solidFill>
              <a:ln w="571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𝑊𝑅𝐴𝑀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 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𝐵𝑎𝑛𝑑𝑤𝑖𝑑𝑡h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 </m:t>
                      </m:r>
                      <m:d>
                        <m:d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𝑖𝑛</m:t>
                          </m:r>
                          <m:f>
                            <m:fPr>
                              <m:ctrlP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Calibri" panose="020F0502020204030204" pitchFamily="34" charset="0"/>
                                </a:rPr>
                              </m:ctrlPr>
                            </m:fPr>
                            <m:num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Calibri" panose="020F0502020204030204" pitchFamily="34" charset="0"/>
                                </a:rPr>
                                <m:t>𝐵</m:t>
                              </m:r>
                            </m:num>
                            <m:den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Calibri" panose="020F0502020204030204" pitchFamily="34" charset="0"/>
                                </a:rPr>
                                <m:t>𝑆</m:t>
                              </m:r>
                            </m:den>
                          </m:f>
                        </m:e>
                      </m:d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= </m:t>
                      </m:r>
                      <m:f>
                        <m:f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𝐵𝑦𝑡𝑒𝑠</m:t>
                          </m:r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 × </m:t>
                          </m:r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𝑓𝑟𝑒𝑞𝑢𝑒𝑛𝑐𝑦</m:t>
                          </m:r>
                          <m:r>
                            <a:rPr kumimoji="0" lang="en-US" sz="2400" b="0" i="1" u="none" strike="noStrike" kern="1200" cap="none" spc="0" normalizeH="0" baseline="-2500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𝐷𝑃𝑈</m:t>
                          </m:r>
                        </m:num>
                        <m:den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#</m:t>
                          </m:r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𝑖𝑛𝑠𝑡𝑟𝑢𝑐𝑡𝑖𝑜𝑛𝑠</m:t>
                          </m:r>
                        </m:den>
                      </m:f>
                    </m:oMath>
                  </m:oMathPara>
                </a14:m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ndara" panose="020E050203030302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8EF10EA4-DAF8-DB49-B3E9-C0D192F103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214" y="5542276"/>
                <a:ext cx="8215572" cy="831632"/>
              </a:xfrm>
              <a:prstGeom prst="roundRect">
                <a:avLst>
                  <a:gd name="adj" fmla="val 0"/>
                </a:avLst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chemeClr val="bg1">
                    <a:lumMod val="6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AFF6AEB1-0D09-BB47-B36D-A531E274A975}"/>
                  </a:ext>
                </a:extLst>
              </p:cNvPr>
              <p:cNvSpPr/>
              <p:nvPr/>
            </p:nvSpPr>
            <p:spPr>
              <a:xfrm>
                <a:off x="473174" y="5581868"/>
                <a:ext cx="8215572" cy="831632"/>
              </a:xfrm>
              <a:prstGeom prst="roundRect">
                <a:avLst>
                  <a:gd name="adj" fmla="val 0"/>
                </a:avLst>
              </a:prstGeom>
              <a:solidFill>
                <a:schemeClr val="tx2"/>
              </a:solidFill>
              <a:ln w="571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𝑊𝑅𝐴𝑀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 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𝐵𝑎𝑛𝑑𝑤𝑖𝑑𝑡h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 </m:t>
                      </m:r>
                      <m:d>
                        <m:d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𝑖𝑛</m:t>
                          </m:r>
                          <m:f>
                            <m:fPr>
                              <m:ctrlP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Calibri" panose="020F0502020204030204" pitchFamily="34" charset="0"/>
                                </a:rPr>
                              </m:ctrlPr>
                            </m:fPr>
                            <m:num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Calibri" panose="020F0502020204030204" pitchFamily="34" charset="0"/>
                                </a:rPr>
                                <m:t>𝐵</m:t>
                              </m:r>
                            </m:num>
                            <m:den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Calibri" panose="020F0502020204030204" pitchFamily="34" charset="0"/>
                                </a:rPr>
                                <m:t>𝑆</m:t>
                              </m:r>
                            </m:den>
                          </m:f>
                        </m:e>
                      </m:d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=2,800</m:t>
                      </m:r>
                      <m:f>
                        <m:f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𝑀𝐵</m:t>
                          </m:r>
                        </m:num>
                        <m:den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𝑠</m:t>
                          </m:r>
                        </m:den>
                      </m:f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𝑎𝑡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 350 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𝑀𝐻𝑧</m:t>
                      </m:r>
                    </m:oMath>
                  </m:oMathPara>
                </a14:m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ndara" panose="020E050203030302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AFF6AEB1-0D09-BB47-B36D-A531E274A9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174" y="5581868"/>
                <a:ext cx="8215572" cy="831632"/>
              </a:xfrm>
              <a:prstGeom prst="roundRect">
                <a:avLst>
                  <a:gd name="adj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6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856B1A09-65D3-0F45-A0AA-D2E1C548B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WRAM Bandwidth: COPY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9672C6BC-215D-6646-97E2-9D5657714AE1}"/>
              </a:ext>
            </a:extLst>
          </p:cNvPr>
          <p:cNvGraphicFramePr>
            <a:graphicFrameLocks/>
          </p:cNvGraphicFramePr>
          <p:nvPr/>
        </p:nvGraphicFramePr>
        <p:xfrm>
          <a:off x="972000" y="981607"/>
          <a:ext cx="720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B4361F2-A8BF-B248-91B7-4BDAC5B8F6B1}"/>
              </a:ext>
            </a:extLst>
          </p:cNvPr>
          <p:cNvSpPr/>
          <p:nvPr/>
        </p:nvSpPr>
        <p:spPr>
          <a:xfrm>
            <a:off x="464214" y="4800595"/>
            <a:ext cx="8215572" cy="7200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COPY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 executes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2 instructions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 (WRAM load and store).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With 11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tasklets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11 × 16 bytes in 22 cycles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F9005F6-8CA2-6B40-85EC-DAA73DF6ABE1}"/>
              </a:ext>
            </a:extLst>
          </p:cNvPr>
          <p:cNvSpPr/>
          <p:nvPr/>
        </p:nvSpPr>
        <p:spPr>
          <a:xfrm>
            <a:off x="7431741" y="1326776"/>
            <a:ext cx="600635" cy="22411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38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022E-16 L 0 -0.2391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549AE-E83A-F241-BA2F-2972D7A41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DRAM Processing Unit 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1821F3-1581-BC4B-BF7C-2B4961BCEB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i="1" dirty="0"/>
              <a:t>FIG. 4 schematically illustrates part of the computing system of FIG. 1 in more detail according to an example embodiment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869DD3-EEE0-CC40-8DB1-959993619E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512" y="1848678"/>
            <a:ext cx="5572100" cy="45790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76576E-7F6F-9343-B271-03E2DB2509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352" y="1728303"/>
            <a:ext cx="2649083" cy="1825075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F2031599-4F7F-2D49-A134-1A170F604BB0}"/>
              </a:ext>
            </a:extLst>
          </p:cNvPr>
          <p:cNvGrpSpPr/>
          <p:nvPr/>
        </p:nvGrpSpPr>
        <p:grpSpPr>
          <a:xfrm>
            <a:off x="2377438" y="2659890"/>
            <a:ext cx="537212" cy="629134"/>
            <a:chOff x="6172196" y="3975652"/>
            <a:chExt cx="1260000" cy="1476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88C3785-0302-1C49-AB1C-3D9C2CD6486A}"/>
                </a:ext>
              </a:extLst>
            </p:cNvPr>
            <p:cNvSpPr/>
            <p:nvPr/>
          </p:nvSpPr>
          <p:spPr>
            <a:xfrm>
              <a:off x="6172196" y="3975652"/>
              <a:ext cx="1260000" cy="1476000"/>
            </a:xfrm>
            <a:prstGeom prst="rect">
              <a:avLst/>
            </a:prstGeom>
            <a:solidFill>
              <a:srgbClr val="FFFF00">
                <a:alpha val="25098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60377C0-6536-2143-943E-34FA7AAA66DA}"/>
                </a:ext>
              </a:extLst>
            </p:cNvPr>
            <p:cNvSpPr/>
            <p:nvPr/>
          </p:nvSpPr>
          <p:spPr>
            <a:xfrm>
              <a:off x="6599578" y="4323522"/>
              <a:ext cx="616226" cy="288235"/>
            </a:xfrm>
            <a:prstGeom prst="rect">
              <a:avLst/>
            </a:prstGeom>
            <a:solidFill>
              <a:srgbClr val="00B050">
                <a:alpha val="25098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A91F34B-B053-E34F-966C-84B3A7705C83}"/>
                </a:ext>
              </a:extLst>
            </p:cNvPr>
            <p:cNvSpPr/>
            <p:nvPr/>
          </p:nvSpPr>
          <p:spPr>
            <a:xfrm>
              <a:off x="6251709" y="4810539"/>
              <a:ext cx="1083365" cy="556591"/>
            </a:xfrm>
            <a:prstGeom prst="rect">
              <a:avLst/>
            </a:prstGeom>
            <a:solidFill>
              <a:srgbClr val="ED7D31">
                <a:alpha val="25098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144FD58-3B65-8A4F-B864-8887082AF680}"/>
              </a:ext>
            </a:extLst>
          </p:cNvPr>
          <p:cNvCxnSpPr>
            <a:cxnSpLocks/>
          </p:cNvCxnSpPr>
          <p:nvPr/>
        </p:nvCxnSpPr>
        <p:spPr>
          <a:xfrm flipV="1">
            <a:off x="3001618" y="1987826"/>
            <a:ext cx="2146852" cy="662954"/>
          </a:xfrm>
          <a:prstGeom prst="straightConnector1">
            <a:avLst/>
          </a:prstGeom>
          <a:ln w="28575">
            <a:solidFill>
              <a:srgbClr val="0070C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061EF018-2BB5-CC49-BF87-47E1D1F47773}"/>
              </a:ext>
            </a:extLst>
          </p:cNvPr>
          <p:cNvSpPr/>
          <p:nvPr/>
        </p:nvSpPr>
        <p:spPr>
          <a:xfrm>
            <a:off x="5216040" y="1921889"/>
            <a:ext cx="3768933" cy="3962075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DEEBDE1-1E2E-B44C-B279-590E6DACF26D}"/>
              </a:ext>
            </a:extLst>
          </p:cNvPr>
          <p:cNvSpPr/>
          <p:nvPr/>
        </p:nvSpPr>
        <p:spPr>
          <a:xfrm>
            <a:off x="6338529" y="4943165"/>
            <a:ext cx="1848040" cy="683084"/>
          </a:xfrm>
          <a:prstGeom prst="rect">
            <a:avLst/>
          </a:prstGeom>
          <a:solidFill>
            <a:srgbClr val="ED7D31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6049549-B34F-A047-A2D9-2C6A04546AFF}"/>
              </a:ext>
            </a:extLst>
          </p:cNvPr>
          <p:cNvSpPr/>
          <p:nvPr/>
        </p:nvSpPr>
        <p:spPr>
          <a:xfrm>
            <a:off x="7111264" y="3470432"/>
            <a:ext cx="967729" cy="1152000"/>
          </a:xfrm>
          <a:prstGeom prst="rect">
            <a:avLst/>
          </a:prstGeom>
          <a:solidFill>
            <a:srgbClr val="00B05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D7E1236-702F-374F-8C72-7C5D8AC100BC}"/>
              </a:ext>
            </a:extLst>
          </p:cNvPr>
          <p:cNvSpPr txBox="1"/>
          <p:nvPr/>
        </p:nvSpPr>
        <p:spPr>
          <a:xfrm>
            <a:off x="1911657" y="6476104"/>
            <a:ext cx="53206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Fabrice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Devaux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, Jean-François Roy. “Memory circuit with integrated processor.” US 10,324,870 B2.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BB5BB21-66E2-9647-80FB-DE2D10202955}"/>
              </a:ext>
            </a:extLst>
          </p:cNvPr>
          <p:cNvCxnSpPr>
            <a:cxnSpLocks/>
          </p:cNvCxnSpPr>
          <p:nvPr/>
        </p:nvCxnSpPr>
        <p:spPr>
          <a:xfrm>
            <a:off x="2948551" y="3344965"/>
            <a:ext cx="2267488" cy="2538999"/>
          </a:xfrm>
          <a:prstGeom prst="straightConnector1">
            <a:avLst/>
          </a:prstGeom>
          <a:ln w="28575">
            <a:solidFill>
              <a:srgbClr val="0070C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3611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3" grpId="0" animBg="1"/>
      <p:bldP spid="14" grpId="0" animBg="1"/>
      <p:bldP spid="15" grpId="0" animBg="1"/>
      <p:bldP spid="17" grpId="0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B1A09-65D3-0F45-A0AA-D2E1C548B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WRAM Bandwidth: ADD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8EF10EA4-DAF8-DB49-B3E9-C0D192F103AA}"/>
                  </a:ext>
                </a:extLst>
              </p:cNvPr>
              <p:cNvSpPr/>
              <p:nvPr/>
            </p:nvSpPr>
            <p:spPr>
              <a:xfrm>
                <a:off x="464214" y="3906211"/>
                <a:ext cx="8215572" cy="831632"/>
              </a:xfrm>
              <a:prstGeom prst="roundRect">
                <a:avLst>
                  <a:gd name="adj" fmla="val 0"/>
                </a:avLst>
              </a:prstGeom>
              <a:solidFill>
                <a:schemeClr val="tx2"/>
              </a:solidFill>
              <a:ln w="571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𝑊𝑅𝐴𝑀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 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𝐵𝑎𝑛𝑑𝑤𝑖𝑑𝑡h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 </m:t>
                      </m:r>
                      <m:d>
                        <m:d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𝑖𝑛</m:t>
                          </m:r>
                          <m:f>
                            <m:fPr>
                              <m:ctrlP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Calibri" panose="020F0502020204030204" pitchFamily="34" charset="0"/>
                                </a:rPr>
                              </m:ctrlPr>
                            </m:fPr>
                            <m:num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Calibri" panose="020F0502020204030204" pitchFamily="34" charset="0"/>
                                </a:rPr>
                                <m:t>𝐵</m:t>
                              </m:r>
                            </m:num>
                            <m:den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Calibri" panose="020F0502020204030204" pitchFamily="34" charset="0"/>
                                </a:rPr>
                                <m:t>𝑆</m:t>
                              </m:r>
                            </m:den>
                          </m:f>
                        </m:e>
                      </m:d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= </m:t>
                      </m:r>
                      <m:f>
                        <m:f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𝐵𝑦𝑡𝑒𝑠</m:t>
                          </m:r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 × </m:t>
                          </m:r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𝑓𝑟𝑒𝑞𝑢𝑒𝑛𝑐𝑦</m:t>
                          </m:r>
                          <m:r>
                            <a:rPr kumimoji="0" lang="en-US" sz="2400" b="0" i="1" u="none" strike="noStrike" kern="1200" cap="none" spc="0" normalizeH="0" baseline="-2500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𝐷𝑃𝑈</m:t>
                          </m:r>
                        </m:num>
                        <m:den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#</m:t>
                          </m:r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𝑖𝑛𝑠𝑡𝑟𝑢𝑐𝑡𝑖𝑜𝑛𝑠</m:t>
                          </m:r>
                        </m:den>
                      </m:f>
                    </m:oMath>
                  </m:oMathPara>
                </a14:m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ndara" panose="020E050203030302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8EF10EA4-DAF8-DB49-B3E9-C0D192F103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214" y="3906211"/>
                <a:ext cx="8215572" cy="831632"/>
              </a:xfrm>
              <a:prstGeom prst="roundRect">
                <a:avLst>
                  <a:gd name="adj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6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9672C6BC-215D-6646-97E2-9D5657714AE1}"/>
              </a:ext>
            </a:extLst>
          </p:cNvPr>
          <p:cNvGraphicFramePr>
            <a:graphicFrameLocks/>
          </p:cNvGraphicFramePr>
          <p:nvPr/>
        </p:nvGraphicFramePr>
        <p:xfrm>
          <a:off x="972000" y="981607"/>
          <a:ext cx="720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B4361F2-A8BF-B248-91B7-4BDAC5B8F6B1}"/>
              </a:ext>
            </a:extLst>
          </p:cNvPr>
          <p:cNvSpPr/>
          <p:nvPr/>
        </p:nvSpPr>
        <p:spPr>
          <a:xfrm>
            <a:off x="464214" y="4808062"/>
            <a:ext cx="8215572" cy="7200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ADD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 executes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5 instructions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(2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+mn-ea"/>
                <a:cs typeface="Calibri" panose="020F0502020204030204" pitchFamily="34" charset="0"/>
              </a:rPr>
              <a:t>ld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+mn-ea"/>
                <a:cs typeface="Calibri" panose="020F0502020204030204" pitchFamily="34" charset="0"/>
              </a:rPr>
              <a:t>add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+mn-ea"/>
                <a:cs typeface="Calibri" panose="020F0502020204030204" pitchFamily="34" charset="0"/>
              </a:rPr>
              <a:t>addc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+mn-ea"/>
                <a:cs typeface="Calibri" panose="020F0502020204030204" pitchFamily="34" charset="0"/>
              </a:rPr>
              <a:t>sd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).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With 11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tasklets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11 × 24 bytes in 55 cycles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F9005F6-8CA2-6B40-85EC-DAA73DF6ABE1}"/>
              </a:ext>
            </a:extLst>
          </p:cNvPr>
          <p:cNvSpPr/>
          <p:nvPr/>
        </p:nvSpPr>
        <p:spPr>
          <a:xfrm>
            <a:off x="7440706" y="1698787"/>
            <a:ext cx="600635" cy="224118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AFF6AEB1-0D09-BB47-B36D-A531E274A975}"/>
                  </a:ext>
                </a:extLst>
              </p:cNvPr>
              <p:cNvSpPr/>
              <p:nvPr/>
            </p:nvSpPr>
            <p:spPr>
              <a:xfrm>
                <a:off x="473174" y="5581871"/>
                <a:ext cx="8215572" cy="831632"/>
              </a:xfrm>
              <a:prstGeom prst="roundRect">
                <a:avLst>
                  <a:gd name="adj" fmla="val 0"/>
                </a:avLst>
              </a:prstGeom>
              <a:solidFill>
                <a:schemeClr val="tx2"/>
              </a:solidFill>
              <a:ln w="571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𝑊𝑅𝐴𝑀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 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𝐵𝑎𝑛𝑑𝑤𝑖𝑑𝑡h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 </m:t>
                      </m:r>
                      <m:d>
                        <m:d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𝑖𝑛</m:t>
                          </m:r>
                          <m:f>
                            <m:fPr>
                              <m:ctrlP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Calibri" panose="020F0502020204030204" pitchFamily="34" charset="0"/>
                                </a:rPr>
                              </m:ctrlPr>
                            </m:fPr>
                            <m:num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Calibri" panose="020F0502020204030204" pitchFamily="34" charset="0"/>
                                </a:rPr>
                                <m:t>𝐵</m:t>
                              </m:r>
                            </m:num>
                            <m:den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Calibri" panose="020F0502020204030204" pitchFamily="34" charset="0"/>
                                </a:rPr>
                                <m:t>𝑆</m:t>
                              </m:r>
                            </m:den>
                          </m:f>
                        </m:e>
                      </m:d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=1,680</m:t>
                      </m:r>
                      <m:f>
                        <m:f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𝑀𝐵</m:t>
                          </m:r>
                        </m:num>
                        <m:den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𝑠</m:t>
                          </m:r>
                        </m:den>
                      </m:f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𝑎𝑡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 350 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𝑀𝐻𝑧</m:t>
                      </m:r>
                    </m:oMath>
                  </m:oMathPara>
                </a14:m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ndara" panose="020E050203030302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AFF6AEB1-0D09-BB47-B36D-A531E274A9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174" y="5581871"/>
                <a:ext cx="8215572" cy="831632"/>
              </a:xfrm>
              <a:prstGeom prst="roundRect">
                <a:avLst>
                  <a:gd name="adj" fmla="val 0"/>
                </a:avLst>
              </a:prstGeom>
              <a:blipFill>
                <a:blip r:embed="rId5"/>
                <a:stretch>
                  <a:fillRect/>
                </a:stretch>
              </a:blipFill>
              <a:ln w="57150">
                <a:solidFill>
                  <a:schemeClr val="bg1">
                    <a:lumMod val="6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6165452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B1A09-65D3-0F45-A0AA-D2E1C548B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WRAM Bandwidth: Access Patterns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852BBD0-AC47-3E47-99E4-482D832A49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688118" cy="553634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All 8-byte </a:t>
            </a:r>
            <a:r>
              <a:rPr lang="en-US" dirty="0">
                <a:solidFill>
                  <a:srgbClr val="0070C0"/>
                </a:solidFill>
              </a:rPr>
              <a:t>WRAM loads and stores take one cycle </a:t>
            </a:r>
            <a:r>
              <a:rPr lang="en-US" dirty="0"/>
              <a:t>when the DPU pipeline is full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sz="2400" dirty="0"/>
          </a:p>
          <a:p>
            <a:r>
              <a:rPr lang="en-US" sz="2400" dirty="0"/>
              <a:t>Microbenchmark:  </a:t>
            </a:r>
            <a:r>
              <a:rPr lang="en-US" sz="2400" dirty="0">
                <a:latin typeface="Courier" pitchFamily="2" charset="0"/>
              </a:rPr>
              <a:t>c[a[</a:t>
            </a:r>
            <a:r>
              <a:rPr lang="en-US" sz="2400" dirty="0" err="1">
                <a:latin typeface="Courier" pitchFamily="2" charset="0"/>
              </a:rPr>
              <a:t>i</a:t>
            </a:r>
            <a:r>
              <a:rPr lang="en-US" sz="2400" dirty="0">
                <a:latin typeface="Courier" pitchFamily="2" charset="0"/>
              </a:rPr>
              <a:t>]]=b[a[</a:t>
            </a:r>
            <a:r>
              <a:rPr lang="en-US" sz="2400" dirty="0" err="1">
                <a:latin typeface="Courier" pitchFamily="2" charset="0"/>
              </a:rPr>
              <a:t>i</a:t>
            </a:r>
            <a:r>
              <a:rPr lang="en-US" sz="2400" dirty="0">
                <a:latin typeface="Courier" pitchFamily="2" charset="0"/>
              </a:rPr>
              <a:t>]];</a:t>
            </a:r>
          </a:p>
          <a:p>
            <a:pPr lvl="1"/>
            <a:r>
              <a:rPr lang="en-US" sz="2000" dirty="0"/>
              <a:t>Unit-stride:  </a:t>
            </a:r>
            <a:r>
              <a:rPr lang="en-US" sz="2000" dirty="0">
                <a:latin typeface="Courier" pitchFamily="2" charset="0"/>
              </a:rPr>
              <a:t>a[</a:t>
            </a:r>
            <a:r>
              <a:rPr lang="en-US" sz="2000" dirty="0" err="1">
                <a:latin typeface="Courier" pitchFamily="2" charset="0"/>
              </a:rPr>
              <a:t>i</a:t>
            </a:r>
            <a:r>
              <a:rPr lang="en-US" sz="2000" dirty="0">
                <a:latin typeface="Courier" pitchFamily="2" charset="0"/>
              </a:rPr>
              <a:t>]=a[i-1]</a:t>
            </a:r>
            <a:r>
              <a:rPr lang="en-US" sz="2000" dirty="0">
                <a:solidFill>
                  <a:srgbClr val="0070C0"/>
                </a:solidFill>
                <a:latin typeface="Courier" pitchFamily="2" charset="0"/>
              </a:rPr>
              <a:t>+1</a:t>
            </a:r>
            <a:r>
              <a:rPr lang="en-US" sz="2000" dirty="0">
                <a:latin typeface="Courier" pitchFamily="2" charset="0"/>
              </a:rPr>
              <a:t>;</a:t>
            </a:r>
          </a:p>
          <a:p>
            <a:pPr lvl="1"/>
            <a:r>
              <a:rPr lang="en-US" sz="2000" dirty="0" err="1"/>
              <a:t>Strided</a:t>
            </a:r>
            <a:r>
              <a:rPr lang="en-US" sz="2000" dirty="0"/>
              <a:t>:        </a:t>
            </a:r>
            <a:r>
              <a:rPr lang="en-US" sz="2000" dirty="0">
                <a:latin typeface="Courier" pitchFamily="2" charset="0"/>
              </a:rPr>
              <a:t>a[</a:t>
            </a:r>
            <a:r>
              <a:rPr lang="en-US" sz="2000" dirty="0" err="1">
                <a:latin typeface="Courier" pitchFamily="2" charset="0"/>
              </a:rPr>
              <a:t>i</a:t>
            </a:r>
            <a:r>
              <a:rPr lang="en-US" sz="2000" dirty="0">
                <a:latin typeface="Courier" pitchFamily="2" charset="0"/>
              </a:rPr>
              <a:t>]=a[i-1]</a:t>
            </a:r>
            <a:r>
              <a:rPr lang="en-US" sz="2000" dirty="0">
                <a:solidFill>
                  <a:srgbClr val="C00000"/>
                </a:solidFill>
                <a:latin typeface="Courier" pitchFamily="2" charset="0"/>
              </a:rPr>
              <a:t>+stride</a:t>
            </a:r>
            <a:r>
              <a:rPr lang="en-US" sz="2000" dirty="0">
                <a:latin typeface="Courier" pitchFamily="2" charset="0"/>
              </a:rPr>
              <a:t>;</a:t>
            </a:r>
          </a:p>
          <a:p>
            <a:pPr lvl="1"/>
            <a:r>
              <a:rPr lang="en-US" sz="2000" dirty="0"/>
              <a:t>Random:      </a:t>
            </a:r>
            <a:r>
              <a:rPr lang="en-US" sz="2000" dirty="0">
                <a:latin typeface="Courier" pitchFamily="2" charset="0"/>
              </a:rPr>
              <a:t>a[</a:t>
            </a:r>
            <a:r>
              <a:rPr lang="en-US" sz="2000" dirty="0" err="1">
                <a:latin typeface="Courier" pitchFamily="2" charset="0"/>
              </a:rPr>
              <a:t>i</a:t>
            </a:r>
            <a:r>
              <a:rPr lang="en-US" sz="2000" dirty="0">
                <a:latin typeface="Courier" pitchFamily="2" charset="0"/>
              </a:rPr>
              <a:t>]=</a:t>
            </a:r>
            <a:r>
              <a:rPr lang="en-US" sz="2000" dirty="0">
                <a:solidFill>
                  <a:srgbClr val="7030A0"/>
                </a:solidFill>
                <a:latin typeface="Courier" pitchFamily="2" charset="0"/>
              </a:rPr>
              <a:t>rand()</a:t>
            </a:r>
            <a:r>
              <a:rPr lang="en-US" sz="2000" dirty="0">
                <a:latin typeface="Courier" pitchFamily="2" charset="0"/>
              </a:rPr>
              <a:t>;</a:t>
            </a:r>
          </a:p>
          <a:p>
            <a:pPr lvl="1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3579D5B-8D9E-634A-BB44-EE062A940F40}"/>
              </a:ext>
            </a:extLst>
          </p:cNvPr>
          <p:cNvGrpSpPr/>
          <p:nvPr/>
        </p:nvGrpSpPr>
        <p:grpSpPr>
          <a:xfrm>
            <a:off x="519294" y="2070845"/>
            <a:ext cx="8105413" cy="2393577"/>
            <a:chOff x="4546948" y="1816271"/>
            <a:chExt cx="4478145" cy="2959063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3A503BAE-9455-2941-BE89-7DFD28ED9D38}"/>
                </a:ext>
              </a:extLst>
            </p:cNvPr>
            <p:cNvSpPr/>
            <p:nvPr/>
          </p:nvSpPr>
          <p:spPr>
            <a:xfrm>
              <a:off x="4546948" y="1816272"/>
              <a:ext cx="4472353" cy="2959062"/>
            </a:xfrm>
            <a:prstGeom prst="roundRect">
              <a:avLst>
                <a:gd name="adj" fmla="val 2876"/>
              </a:avLst>
            </a:prstGeom>
            <a:solidFill>
              <a:srgbClr val="F5F6FB"/>
            </a:solidFill>
            <a:ln w="44450"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  <p:sp>
          <p:nvSpPr>
            <p:cNvPr id="14" name="Round Same Side Corner Rectangle 13">
              <a:extLst>
                <a:ext uri="{FF2B5EF4-FFF2-40B4-BE49-F238E27FC236}">
                  <a16:creationId xmlns:a16="http://schemas.microsoft.com/office/drawing/2014/main" id="{A8B85356-B08B-E140-8114-CA0CC7DFFF0D}"/>
                </a:ext>
              </a:extLst>
            </p:cNvPr>
            <p:cNvSpPr/>
            <p:nvPr/>
          </p:nvSpPr>
          <p:spPr>
            <a:xfrm>
              <a:off x="4546948" y="1816271"/>
              <a:ext cx="4472353" cy="484711"/>
            </a:xfrm>
            <a:prstGeom prst="round2SameRect">
              <a:avLst>
                <a:gd name="adj1" fmla="val 30308"/>
                <a:gd name="adj2" fmla="val 0"/>
              </a:avLst>
            </a:prstGeom>
            <a:solidFill>
              <a:srgbClr val="2D458A"/>
            </a:solidFill>
            <a:ln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bIns="0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KEY OBSERVATION 3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516A196-3D4D-0E4F-9957-C2F51F7B397F}"/>
                </a:ext>
              </a:extLst>
            </p:cNvPr>
            <p:cNvSpPr txBox="1"/>
            <p:nvPr/>
          </p:nvSpPr>
          <p:spPr>
            <a:xfrm>
              <a:off x="4552740" y="2319942"/>
              <a:ext cx="4472353" cy="2397082"/>
            </a:xfrm>
            <a:prstGeom prst="rect">
              <a:avLst/>
            </a:prstGeom>
            <a:noFill/>
          </p:spPr>
          <p:txBody>
            <a:bodyPr wrap="square" lIns="180000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The sustained bandwidth provided by the DPU’s internal Working memory (WRAM) is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independent of the memory access pattern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(either streaming,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strided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, or random access pattern). 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All 8-byte WRAM loads and stores take one cycle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, when the DPU’s pipeline is full (i.e., with 11 or more </a:t>
              </a:r>
              <a:r>
                <a:rPr kumimoji="0" lang="en-US" sz="2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tasklets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).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4910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Microbenchmark: STREAM and WRAM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STREAM benchmark and WRAM access patterns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A51872-4858-FF49-A116-EB49DB799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26424"/>
            <a:ext cx="9144000" cy="40892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823310-6108-2749-9337-36DB35A50F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267637"/>
            <a:ext cx="9144000" cy="3137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43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549AE-E83A-F241-BA2F-2972D7A41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DPU: MRAM Latency and Bandwidth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0D2C28D-09D2-3E45-802E-950C770EC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8" y="876821"/>
            <a:ext cx="9151034" cy="554903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447F69F8-B4F7-9E47-A369-FFAD15353934}"/>
              </a:ext>
            </a:extLst>
          </p:cNvPr>
          <p:cNvSpPr/>
          <p:nvPr/>
        </p:nvSpPr>
        <p:spPr>
          <a:xfrm flipV="1">
            <a:off x="82511" y="1433383"/>
            <a:ext cx="8991801" cy="4896000"/>
          </a:xfrm>
          <a:prstGeom prst="roundRect">
            <a:avLst>
              <a:gd name="adj" fmla="val 4412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90000"/>
                </a:srgbClr>
              </a:gs>
              <a:gs pos="50000">
                <a:srgbClr val="FFFF00">
                  <a:tint val="44500"/>
                  <a:satMod val="160000"/>
                  <a:alpha val="90000"/>
                </a:srgbClr>
              </a:gs>
              <a:gs pos="100000">
                <a:srgbClr val="FFFF00">
                  <a:tint val="23500"/>
                  <a:satMod val="160000"/>
                  <a:alpha val="9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61B2B1-A360-5E44-ACDA-FF518EE83F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7341" y="3002691"/>
            <a:ext cx="5147957" cy="311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181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396 0.00556 L -0.09895 -0.10439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46" y="-5509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1E1E0-5F7B-F449-9161-40F925A92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MRAM Bandwidth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11F60-311A-3F45-B3DA-368B4C913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Goal</a:t>
            </a:r>
          </a:p>
          <a:p>
            <a:pPr lvl="1"/>
            <a:r>
              <a:rPr lang="en-US" dirty="0"/>
              <a:t>Measure </a:t>
            </a:r>
            <a:r>
              <a:rPr lang="en-US" dirty="0">
                <a:solidFill>
                  <a:srgbClr val="00B050"/>
                </a:solidFill>
              </a:rPr>
              <a:t>MRAM bandwidth </a:t>
            </a:r>
            <a:r>
              <a:rPr lang="en-US" dirty="0"/>
              <a:t>for different access patterns</a:t>
            </a:r>
          </a:p>
          <a:p>
            <a:endParaRPr lang="en-US" dirty="0"/>
          </a:p>
          <a:p>
            <a:r>
              <a:rPr lang="en-US" dirty="0"/>
              <a:t>Microbenchmarks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Latency of a single DMA transfer </a:t>
            </a:r>
            <a:r>
              <a:rPr lang="en-US" dirty="0"/>
              <a:t>for different transfer sizes</a:t>
            </a:r>
          </a:p>
          <a:p>
            <a:pPr lvl="2"/>
            <a:r>
              <a:rPr lang="en-US" dirty="0" err="1">
                <a:latin typeface="Courier" pitchFamily="2" charset="0"/>
              </a:rPr>
              <a:t>mram_read</a:t>
            </a:r>
            <a:r>
              <a:rPr lang="en-US" dirty="0">
                <a:latin typeface="Courier" pitchFamily="2" charset="0"/>
              </a:rPr>
              <a:t>(); 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urier" pitchFamily="2" charset="0"/>
              </a:rPr>
              <a:t>// MRAM-WRAM DMA transfer</a:t>
            </a:r>
          </a:p>
          <a:p>
            <a:pPr lvl="2"/>
            <a:r>
              <a:rPr lang="en-US" dirty="0" err="1">
                <a:latin typeface="Courier" pitchFamily="2" charset="0"/>
              </a:rPr>
              <a:t>mram_write</a:t>
            </a:r>
            <a:r>
              <a:rPr lang="en-US" dirty="0">
                <a:latin typeface="Courier" pitchFamily="2" charset="0"/>
              </a:rPr>
              <a:t>();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urier" pitchFamily="2" charset="0"/>
              </a:rPr>
              <a:t>// WRAM-MRAM DMA transfer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STREAM</a:t>
            </a:r>
            <a:r>
              <a:rPr lang="en-US" dirty="0"/>
              <a:t> benchmark</a:t>
            </a:r>
          </a:p>
          <a:p>
            <a:pPr lvl="2"/>
            <a:r>
              <a:rPr lang="en-US" dirty="0"/>
              <a:t>COPY, COPY-DMA</a:t>
            </a:r>
          </a:p>
          <a:p>
            <a:pPr lvl="2"/>
            <a:r>
              <a:rPr lang="en-US" dirty="0"/>
              <a:t>ADD, SCALE, TRIAD</a:t>
            </a:r>
          </a:p>
          <a:p>
            <a:pPr lvl="1"/>
            <a:r>
              <a:rPr lang="en-US" dirty="0" err="1">
                <a:solidFill>
                  <a:srgbClr val="00B050"/>
                </a:solidFill>
              </a:rPr>
              <a:t>Strided</a:t>
            </a:r>
            <a:r>
              <a:rPr lang="en-US" dirty="0"/>
              <a:t> access pattern</a:t>
            </a:r>
          </a:p>
          <a:p>
            <a:pPr lvl="2"/>
            <a:r>
              <a:rPr lang="en-US" dirty="0"/>
              <a:t>Coarse-grain </a:t>
            </a:r>
            <a:r>
              <a:rPr lang="en-US" dirty="0" err="1"/>
              <a:t>strided</a:t>
            </a:r>
            <a:r>
              <a:rPr lang="en-US" dirty="0"/>
              <a:t> access</a:t>
            </a:r>
          </a:p>
          <a:p>
            <a:pPr lvl="2"/>
            <a:r>
              <a:rPr lang="en-US" dirty="0"/>
              <a:t>Fine-grain </a:t>
            </a:r>
            <a:r>
              <a:rPr lang="en-US" dirty="0" err="1"/>
              <a:t>strided</a:t>
            </a:r>
            <a:r>
              <a:rPr lang="en-US" dirty="0"/>
              <a:t> access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Random</a:t>
            </a:r>
            <a:r>
              <a:rPr lang="en-US" dirty="0"/>
              <a:t> access pattern (GUPS)</a:t>
            </a:r>
          </a:p>
          <a:p>
            <a:endParaRPr lang="en-US" dirty="0"/>
          </a:p>
          <a:p>
            <a:r>
              <a:rPr lang="en-US" dirty="0"/>
              <a:t>We do include accesses to MRAM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4A30321-12CD-2546-A9E8-9C9B0D370E01}"/>
              </a:ext>
            </a:extLst>
          </p:cNvPr>
          <p:cNvSpPr/>
          <p:nvPr/>
        </p:nvSpPr>
        <p:spPr>
          <a:xfrm>
            <a:off x="609600" y="2343290"/>
            <a:ext cx="8064500" cy="897750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629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AC004-F30F-5A4F-BC10-C2107BA76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MRAM Read and Write Latency (I)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E0759DD8-9C94-D146-B449-605115CBE85F}"/>
                  </a:ext>
                </a:extLst>
              </p:cNvPr>
              <p:cNvSpPr/>
              <p:nvPr/>
            </p:nvSpPr>
            <p:spPr>
              <a:xfrm>
                <a:off x="473174" y="3570044"/>
                <a:ext cx="8215572" cy="831632"/>
              </a:xfrm>
              <a:prstGeom prst="roundRect">
                <a:avLst>
                  <a:gd name="adj" fmla="val 0"/>
                </a:avLst>
              </a:prstGeom>
              <a:solidFill>
                <a:schemeClr val="tx2"/>
              </a:solidFill>
              <a:ln w="571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𝑀𝑅𝐴𝑀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 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𝐵𝑎𝑛𝑑𝑤𝑖𝑑𝑡h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 </m:t>
                      </m:r>
                      <m:d>
                        <m:d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𝑖𝑛</m:t>
                          </m:r>
                          <m:f>
                            <m:fPr>
                              <m:ctrlP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Calibri" panose="020F0502020204030204" pitchFamily="34" charset="0"/>
                                </a:rPr>
                              </m:ctrlPr>
                            </m:fPr>
                            <m:num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Calibri" panose="020F0502020204030204" pitchFamily="34" charset="0"/>
                                </a:rPr>
                                <m:t>𝐵</m:t>
                              </m:r>
                            </m:num>
                            <m:den>
                              <m:r>
                                <a:rPr kumimoji="0" lang="en-US" sz="24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Calibri" panose="020F0502020204030204" pitchFamily="34" charset="0"/>
                                </a:rPr>
                                <m:t>𝑆</m:t>
                              </m:r>
                            </m:den>
                          </m:f>
                        </m:e>
                      </m:d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𝑠𝑖𝑧𝑒</m:t>
                          </m:r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 × </m:t>
                          </m:r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𝑓𝑟𝑒𝑞𝑢𝑒𝑛𝑐𝑦</m:t>
                          </m:r>
                          <m:r>
                            <a:rPr kumimoji="0" lang="en-US" sz="2400" b="0" i="1" u="none" strike="noStrike" kern="1200" cap="none" spc="0" normalizeH="0" baseline="-2500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𝐷𝑃𝑈</m:t>
                          </m:r>
                        </m:num>
                        <m:den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𝑀𝑅𝐴𝑀</m:t>
                          </m:r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𝐿𝑎𝑡𝑒𝑛𝑐𝑦</m:t>
                          </m:r>
                        </m:den>
                      </m:f>
                    </m:oMath>
                  </m:oMathPara>
                </a14:m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" pitchFamily="2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E0759DD8-9C94-D146-B449-605115CBE8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174" y="3570044"/>
                <a:ext cx="8215572" cy="831632"/>
              </a:xfrm>
              <a:prstGeom prst="roundRect">
                <a:avLst>
                  <a:gd name="adj" fmla="val 0"/>
                </a:avLst>
              </a:prstGeom>
              <a:blipFill>
                <a:blip r:embed="rId2"/>
                <a:stretch>
                  <a:fillRect b="-8333"/>
                </a:stretch>
              </a:blipFill>
              <a:ln w="57150">
                <a:solidFill>
                  <a:schemeClr val="bg1">
                    <a:lumMod val="6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6BC90972-0241-DB4D-9ED5-078F713F99A5}"/>
              </a:ext>
            </a:extLst>
          </p:cNvPr>
          <p:cNvSpPr/>
          <p:nvPr/>
        </p:nvSpPr>
        <p:spPr>
          <a:xfrm>
            <a:off x="464214" y="4467866"/>
            <a:ext cx="8215572" cy="504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We can model the MRAM latency with a linear expression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63BB6B30-57D9-1B41-BB55-911A20D36784}"/>
                  </a:ext>
                </a:extLst>
              </p:cNvPr>
              <p:cNvSpPr/>
              <p:nvPr/>
            </p:nvSpPr>
            <p:spPr>
              <a:xfrm>
                <a:off x="464214" y="5038056"/>
                <a:ext cx="8215572" cy="504000"/>
              </a:xfrm>
              <a:prstGeom prst="roundRect">
                <a:avLst>
                  <a:gd name="adj" fmla="val 0"/>
                </a:avLst>
              </a:prstGeom>
              <a:solidFill>
                <a:schemeClr val="tx2"/>
              </a:solidFill>
              <a:ln w="571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𝑀𝑅𝐴𝑀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 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𝐿𝑎𝑡𝑒𝑛𝑐𝑦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 </m:t>
                      </m:r>
                      <m:d>
                        <m:d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𝑖𝑛</m:t>
                          </m:r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𝑐𝑦𝑐𝑙𝑒𝑠</m:t>
                          </m:r>
                        </m:e>
                      </m:d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=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𝛼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𝛽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𝑠𝑖𝑧𝑒</m:t>
                      </m:r>
                    </m:oMath>
                  </m:oMathPara>
                </a14:m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" pitchFamily="2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63BB6B30-57D9-1B41-BB55-911A20D367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214" y="5038056"/>
                <a:ext cx="8215572" cy="504000"/>
              </a:xfrm>
              <a:prstGeom prst="roundRect">
                <a:avLst>
                  <a:gd name="adj" fmla="val 0"/>
                </a:avLst>
              </a:prstGeom>
              <a:blipFill>
                <a:blip r:embed="rId3"/>
                <a:stretch>
                  <a:fillRect b="-4444"/>
                </a:stretch>
              </a:blipFill>
              <a:ln w="57150">
                <a:solidFill>
                  <a:schemeClr val="bg1">
                    <a:lumMod val="6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D4AAEBA0-4577-D347-BD48-DE3251815439}"/>
              </a:ext>
            </a:extLst>
          </p:cNvPr>
          <p:cNvGraphicFramePr>
            <a:graphicFrameLocks/>
          </p:cNvGraphicFramePr>
          <p:nvPr/>
        </p:nvGraphicFramePr>
        <p:xfrm>
          <a:off x="176800" y="922899"/>
          <a:ext cx="43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119DD347-721E-5C4D-A045-AA3E0F4A7491}"/>
              </a:ext>
            </a:extLst>
          </p:cNvPr>
          <p:cNvGraphicFramePr>
            <a:graphicFrameLocks/>
          </p:cNvGraphicFramePr>
          <p:nvPr/>
        </p:nvGraphicFramePr>
        <p:xfrm>
          <a:off x="4647200" y="922899"/>
          <a:ext cx="43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D497BA67-9248-2042-A2BB-ACDC42AE8828}"/>
                  </a:ext>
                </a:extLst>
              </p:cNvPr>
              <p:cNvSpPr/>
              <p:nvPr/>
            </p:nvSpPr>
            <p:spPr>
              <a:xfrm>
                <a:off x="464214" y="5605028"/>
                <a:ext cx="8215572" cy="831632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857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ndara" panose="020E0502030303020204" pitchFamily="34" charset="0"/>
                    <a:ea typeface="+mn-ea"/>
                    <a:cs typeface="Calibri" panose="020F0502020204030204" pitchFamily="34" charset="0"/>
                  </a:rPr>
                  <a:t>In our measurements, </a:t>
                </a:r>
                <a14:m>
                  <m:oMath xmlns:m="http://schemas.openxmlformats.org/officeDocument/2006/math">
                    <m:r>
                      <a:rPr kumimoji="0" lang="en-US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𝛽</m:t>
                    </m:r>
                  </m:oMath>
                </a14:m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ndara" panose="020E0502030303020204" pitchFamily="34" charset="0"/>
                    <a:ea typeface="+mn-ea"/>
                    <a:cs typeface="Calibri" panose="020F0502020204030204" pitchFamily="34" charset="0"/>
                  </a:rPr>
                  <a:t> equals 0.5 cycles/byte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ndara" panose="020E0502030303020204" pitchFamily="34" charset="0"/>
                    <a:ea typeface="+mn-ea"/>
                    <a:cs typeface="Calibri" panose="020F0502020204030204" pitchFamily="34" charset="0"/>
                  </a:rPr>
                  <a:t>.</a:t>
                </a:r>
              </a:p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ndara" panose="020E0502030303020204" pitchFamily="34" charset="0"/>
                    <a:ea typeface="+mn-ea"/>
                    <a:cs typeface="Calibri" panose="020F0502020204030204" pitchFamily="34" charset="0"/>
                  </a:rPr>
                  <a:t>Theoretical maximum MRAM bandwidth = 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Candara" panose="020E0502030303020204" pitchFamily="34" charset="0"/>
                    <a:ea typeface="+mn-ea"/>
                    <a:cs typeface="Calibri" panose="020F0502020204030204" pitchFamily="34" charset="0"/>
                  </a:rPr>
                  <a:t>700 MB/s</a:t>
                </a: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ndara" panose="020E0502030303020204" pitchFamily="34" charset="0"/>
                    <a:ea typeface="+mn-ea"/>
                    <a:cs typeface="Calibri" panose="020F0502020204030204" pitchFamily="34" charset="0"/>
                  </a:rPr>
                  <a:t> at 350 MHz</a:t>
                </a:r>
              </a:p>
            </p:txBody>
          </p:sp>
        </mc:Choice>
        <mc:Fallback xmlns=""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D497BA67-9248-2042-A2BB-ACDC42AE88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214" y="5605028"/>
                <a:ext cx="8215572" cy="831632"/>
              </a:xfrm>
              <a:prstGeom prst="roundRect">
                <a:avLst/>
              </a:prstGeom>
              <a:blipFill>
                <a:blip r:embed="rId6"/>
                <a:stretch>
                  <a:fillRect b="-8696"/>
                </a:stretch>
              </a:blipFill>
              <a:ln w="28575">
                <a:solidFill>
                  <a:schemeClr val="accent6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8185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0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0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Graphic spid="20" grpId="0" uiExpand="1">
        <p:bldSub>
          <a:bldChart bld="series"/>
        </p:bldSub>
      </p:bldGraphic>
      <p:bldGraphic spid="21" grpId="0" uiExpand="1">
        <p:bldSub>
          <a:bldChart bld="series"/>
        </p:bldSub>
      </p:bldGraphic>
      <p:bldP spid="22" grpId="0" animBg="1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63BB6B30-57D9-1B41-BB55-911A20D36784}"/>
                  </a:ext>
                </a:extLst>
              </p:cNvPr>
              <p:cNvSpPr/>
              <p:nvPr/>
            </p:nvSpPr>
            <p:spPr>
              <a:xfrm>
                <a:off x="464214" y="5038056"/>
                <a:ext cx="8215572" cy="504000"/>
              </a:xfrm>
              <a:prstGeom prst="roundRect">
                <a:avLst>
                  <a:gd name="adj" fmla="val 0"/>
                </a:avLst>
              </a:prstGeom>
              <a:solidFill>
                <a:schemeClr val="tx2"/>
              </a:solidFill>
              <a:ln w="571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𝑀𝑅𝐴𝑀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 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𝐿𝑎𝑡𝑒𝑛𝑐𝑦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 </m:t>
                      </m:r>
                      <m:d>
                        <m:d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𝑖𝑛</m:t>
                          </m:r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Calibri" panose="020F0502020204030204" pitchFamily="34" charset="0"/>
                            </a:rPr>
                            <m:t>𝑐𝑦𝑐𝑙𝑒𝑠</m:t>
                          </m:r>
                        </m:e>
                      </m:d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Calibri" panose="020F0502020204030204" pitchFamily="34" charset="0"/>
                        </a:rPr>
                        <m:t>=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𝛼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𝛽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𝑠𝑖𝑧𝑒</m:t>
                      </m:r>
                    </m:oMath>
                  </m:oMathPara>
                </a14:m>
                <a:endPara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" pitchFamily="2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63BB6B30-57D9-1B41-BB55-911A20D367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214" y="5038056"/>
                <a:ext cx="8215572" cy="504000"/>
              </a:xfrm>
              <a:prstGeom prst="roundRect">
                <a:avLst>
                  <a:gd name="adj" fmla="val 0"/>
                </a:avLst>
              </a:prstGeom>
              <a:blipFill>
                <a:blip r:embed="rId2"/>
                <a:stretch>
                  <a:fillRect b="-4444"/>
                </a:stretch>
              </a:blipFill>
              <a:ln w="57150">
                <a:solidFill>
                  <a:schemeClr val="bg1">
                    <a:lumMod val="6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5E65E0BA-57C4-E54D-8AD8-270B06687B5B}"/>
              </a:ext>
            </a:extLst>
          </p:cNvPr>
          <p:cNvGrpSpPr/>
          <p:nvPr/>
        </p:nvGrpSpPr>
        <p:grpSpPr>
          <a:xfrm>
            <a:off x="464215" y="4529592"/>
            <a:ext cx="8224532" cy="1548480"/>
            <a:chOff x="4546948" y="1816269"/>
            <a:chExt cx="4478145" cy="2328073"/>
          </a:xfrm>
        </p:grpSpPr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3FFF1D9F-0D78-A447-B06E-7DD4F75E7610}"/>
                </a:ext>
              </a:extLst>
            </p:cNvPr>
            <p:cNvSpPr/>
            <p:nvPr/>
          </p:nvSpPr>
          <p:spPr>
            <a:xfrm>
              <a:off x="4546948" y="1816275"/>
              <a:ext cx="4472353" cy="2328067"/>
            </a:xfrm>
            <a:prstGeom prst="roundRect">
              <a:avLst>
                <a:gd name="adj" fmla="val 9070"/>
              </a:avLst>
            </a:prstGeom>
            <a:solidFill>
              <a:srgbClr val="F5F6FB"/>
            </a:solidFill>
            <a:ln w="44450"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ound Same Side Corner Rectangle 10">
              <a:extLst>
                <a:ext uri="{FF2B5EF4-FFF2-40B4-BE49-F238E27FC236}">
                  <a16:creationId xmlns:a16="http://schemas.microsoft.com/office/drawing/2014/main" id="{1D0BCF65-5610-EC41-AD2D-AA08E3553E4E}"/>
                </a:ext>
              </a:extLst>
            </p:cNvPr>
            <p:cNvSpPr/>
            <p:nvPr/>
          </p:nvSpPr>
          <p:spPr>
            <a:xfrm>
              <a:off x="4546948" y="1816269"/>
              <a:ext cx="4472353" cy="595369"/>
            </a:xfrm>
            <a:prstGeom prst="round2SameRect">
              <a:avLst>
                <a:gd name="adj1" fmla="val 30308"/>
                <a:gd name="adj2" fmla="val 0"/>
              </a:avLst>
            </a:prstGeom>
            <a:solidFill>
              <a:srgbClr val="2D458A"/>
            </a:solidFill>
            <a:ln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bIns="0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KEY OBSERVATION 4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3CDB484-5B9A-2547-AB59-7D405F5AC4F2}"/>
                </a:ext>
              </a:extLst>
            </p:cNvPr>
            <p:cNvSpPr txBox="1"/>
            <p:nvPr/>
          </p:nvSpPr>
          <p:spPr>
            <a:xfrm>
              <a:off x="4552740" y="2497658"/>
              <a:ext cx="4472353" cy="1527006"/>
            </a:xfrm>
            <a:prstGeom prst="rect">
              <a:avLst/>
            </a:prstGeom>
            <a:noFill/>
          </p:spPr>
          <p:txBody>
            <a:bodyPr wrap="square" lIns="180000" rtlCol="0">
              <a:spAutoFit/>
            </a:bodyPr>
            <a:lstStyle/>
            <a:p>
              <a:pPr marL="36000" marR="0" lvl="0" indent="-1620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The DPU’s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Main memory (MRAM) bank access latency increases linearly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 with the transfer size.</a:t>
              </a:r>
            </a:p>
            <a:p>
              <a:pPr marL="36000" marR="0" lvl="0" indent="-1620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The maximum theoretical MRAM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bandwidth is 2 bytes per cycle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. 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B7AC004-F30F-5A4F-BC10-C2107BA76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MRAM Read and Write Latency (II)</a:t>
            </a:r>
          </a:p>
        </p:txBody>
      </p: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D4AAEBA0-4577-D347-BD48-DE3251815439}"/>
              </a:ext>
            </a:extLst>
          </p:cNvPr>
          <p:cNvGraphicFramePr>
            <a:graphicFrameLocks/>
          </p:cNvGraphicFramePr>
          <p:nvPr/>
        </p:nvGraphicFramePr>
        <p:xfrm>
          <a:off x="176800" y="922899"/>
          <a:ext cx="43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119DD347-721E-5C4D-A045-AA3E0F4A7491}"/>
              </a:ext>
            </a:extLst>
          </p:cNvPr>
          <p:cNvGraphicFramePr>
            <a:graphicFrameLocks/>
          </p:cNvGraphicFramePr>
          <p:nvPr/>
        </p:nvGraphicFramePr>
        <p:xfrm>
          <a:off x="4647200" y="922899"/>
          <a:ext cx="43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32681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6 L 0.00104 -0.1805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9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AC004-F30F-5A4F-BC10-C2107BA76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MRAM Read and Write Latency (III)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6BC90972-0241-DB4D-9ED5-078F713F99A5}"/>
              </a:ext>
            </a:extLst>
          </p:cNvPr>
          <p:cNvSpPr/>
          <p:nvPr/>
        </p:nvSpPr>
        <p:spPr>
          <a:xfrm>
            <a:off x="464214" y="3580357"/>
            <a:ext cx="8215572" cy="504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Read and write accesses to MRAM are symmetric</a:t>
            </a:r>
          </a:p>
        </p:txBody>
      </p: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D4AAEBA0-4577-D347-BD48-DE3251815439}"/>
              </a:ext>
            </a:extLst>
          </p:cNvPr>
          <p:cNvGraphicFramePr>
            <a:graphicFrameLocks/>
          </p:cNvGraphicFramePr>
          <p:nvPr/>
        </p:nvGraphicFramePr>
        <p:xfrm>
          <a:off x="176800" y="922899"/>
          <a:ext cx="43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119DD347-721E-5C4D-A045-AA3E0F4A7491}"/>
              </a:ext>
            </a:extLst>
          </p:cNvPr>
          <p:cNvGraphicFramePr>
            <a:graphicFrameLocks/>
          </p:cNvGraphicFramePr>
          <p:nvPr/>
        </p:nvGraphicFramePr>
        <p:xfrm>
          <a:off x="4647200" y="922899"/>
          <a:ext cx="43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F2D9E94-BAFE-F94F-B5E2-B8161BC4B96A}"/>
              </a:ext>
            </a:extLst>
          </p:cNvPr>
          <p:cNvSpPr/>
          <p:nvPr/>
        </p:nvSpPr>
        <p:spPr>
          <a:xfrm>
            <a:off x="464214" y="4135165"/>
            <a:ext cx="8215572" cy="752662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The sustained MRAM bandwidth increases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with data transfer size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378D406-F79E-BE44-885E-F43D534EFD61}"/>
              </a:ext>
            </a:extLst>
          </p:cNvPr>
          <p:cNvGrpSpPr/>
          <p:nvPr/>
        </p:nvGrpSpPr>
        <p:grpSpPr>
          <a:xfrm>
            <a:off x="464215" y="4952692"/>
            <a:ext cx="8224532" cy="1446543"/>
            <a:chOff x="4546948" y="1816269"/>
            <a:chExt cx="4478145" cy="2771223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0E8259FA-6BB9-3F4E-B32E-5676F5CC954B}"/>
                </a:ext>
              </a:extLst>
            </p:cNvPr>
            <p:cNvSpPr/>
            <p:nvPr/>
          </p:nvSpPr>
          <p:spPr>
            <a:xfrm>
              <a:off x="4546948" y="1816275"/>
              <a:ext cx="4472353" cy="2771217"/>
            </a:xfrm>
            <a:prstGeom prst="roundRect">
              <a:avLst>
                <a:gd name="adj" fmla="val 9070"/>
              </a:avLst>
            </a:prstGeom>
            <a:solidFill>
              <a:srgbClr val="F2F9F3"/>
            </a:solidFill>
            <a:ln w="44450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solidFill>
                    <a:srgbClr val="70AD47">
                      <a:lumMod val="75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ound Same Side Corner Rectangle 11">
              <a:extLst>
                <a:ext uri="{FF2B5EF4-FFF2-40B4-BE49-F238E27FC236}">
                  <a16:creationId xmlns:a16="http://schemas.microsoft.com/office/drawing/2014/main" id="{0E3D3B40-47A9-2141-841E-6D4D8922B15F}"/>
                </a:ext>
              </a:extLst>
            </p:cNvPr>
            <p:cNvSpPr/>
            <p:nvPr/>
          </p:nvSpPr>
          <p:spPr>
            <a:xfrm>
              <a:off x="4546948" y="1816269"/>
              <a:ext cx="4472353" cy="758639"/>
            </a:xfrm>
            <a:prstGeom prst="round2SameRect">
              <a:avLst>
                <a:gd name="adj1" fmla="val 30308"/>
                <a:gd name="adj2" fmla="val 0"/>
              </a:avLst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bIns="0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PROGRAMMING RECOMMENDATION 1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0FF03DC-1DCB-CC46-8A46-66EBC2B6A1D7}"/>
                </a:ext>
              </a:extLst>
            </p:cNvPr>
            <p:cNvSpPr txBox="1"/>
            <p:nvPr/>
          </p:nvSpPr>
          <p:spPr>
            <a:xfrm>
              <a:off x="4552740" y="2641730"/>
              <a:ext cx="4472353" cy="19457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80000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For data movement between the DPU’s MRAM bank and the WRAM,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use large DMA transfer sizes when all the accessed data is going to be used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. </a:t>
              </a:r>
            </a:p>
          </p:txBody>
        </p:sp>
      </p:grpSp>
      <p:sp>
        <p:nvSpPr>
          <p:cNvPr id="18" name="Arc 17">
            <a:extLst>
              <a:ext uri="{FF2B5EF4-FFF2-40B4-BE49-F238E27FC236}">
                <a16:creationId xmlns:a16="http://schemas.microsoft.com/office/drawing/2014/main" id="{ED969EB5-F839-BE41-97D2-9A95FD858970}"/>
              </a:ext>
            </a:extLst>
          </p:cNvPr>
          <p:cNvSpPr/>
          <p:nvPr/>
        </p:nvSpPr>
        <p:spPr>
          <a:xfrm rot="20410027">
            <a:off x="134251" y="1746414"/>
            <a:ext cx="4264270" cy="494676"/>
          </a:xfrm>
          <a:prstGeom prst="arc">
            <a:avLst>
              <a:gd name="adj1" fmla="val 11390633"/>
              <a:gd name="adj2" fmla="val 21139328"/>
            </a:avLst>
          </a:prstGeom>
          <a:ln w="50800">
            <a:solidFill>
              <a:srgbClr val="FF00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AED15C81-8048-EF46-B953-E3769B7D4404}"/>
              </a:ext>
            </a:extLst>
          </p:cNvPr>
          <p:cNvSpPr/>
          <p:nvPr/>
        </p:nvSpPr>
        <p:spPr>
          <a:xfrm rot="20410027">
            <a:off x="4638500" y="1746415"/>
            <a:ext cx="4264270" cy="494676"/>
          </a:xfrm>
          <a:prstGeom prst="arc">
            <a:avLst>
              <a:gd name="adj1" fmla="val 11390633"/>
              <a:gd name="adj2" fmla="val 21139328"/>
            </a:avLst>
          </a:prstGeom>
          <a:ln w="50800">
            <a:solidFill>
              <a:srgbClr val="FF00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1806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9" grpId="0" animBg="1"/>
      <p:bldP spid="18" grpId="0" animBg="1"/>
      <p:bldP spid="23" grpId="0" animBg="1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AC004-F30F-5A4F-BC10-C2107BA76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MRAM Read and Write Latency (IV)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6BC90972-0241-DB4D-9ED5-078F713F99A5}"/>
              </a:ext>
            </a:extLst>
          </p:cNvPr>
          <p:cNvSpPr/>
          <p:nvPr/>
        </p:nvSpPr>
        <p:spPr>
          <a:xfrm>
            <a:off x="169011" y="3580357"/>
            <a:ext cx="8786808" cy="504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MRAM latency changes slowly between 8 and 128 bytes</a:t>
            </a:r>
          </a:p>
        </p:txBody>
      </p: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D4AAEBA0-4577-D347-BD48-DE3251815439}"/>
              </a:ext>
            </a:extLst>
          </p:cNvPr>
          <p:cNvGraphicFramePr>
            <a:graphicFrameLocks/>
          </p:cNvGraphicFramePr>
          <p:nvPr/>
        </p:nvGraphicFramePr>
        <p:xfrm>
          <a:off x="176800" y="922899"/>
          <a:ext cx="43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119DD347-721E-5C4D-A045-AA3E0F4A7491}"/>
              </a:ext>
            </a:extLst>
          </p:cNvPr>
          <p:cNvGraphicFramePr>
            <a:graphicFrameLocks/>
          </p:cNvGraphicFramePr>
          <p:nvPr/>
        </p:nvGraphicFramePr>
        <p:xfrm>
          <a:off x="4647200" y="922899"/>
          <a:ext cx="43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AF2D9E94-BAFE-F94F-B5E2-B8161BC4B96A}"/>
                  </a:ext>
                </a:extLst>
              </p:cNvPr>
              <p:cNvSpPr/>
              <p:nvPr/>
            </p:nvSpPr>
            <p:spPr>
              <a:xfrm>
                <a:off x="176799" y="4131850"/>
                <a:ext cx="8779019" cy="50400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2857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ndara" panose="020E0502030303020204" pitchFamily="34" charset="0"/>
                    <a:ea typeface="+mn-ea"/>
                    <a:cs typeface="+mn-cs"/>
                  </a:rPr>
                  <a:t>For small transfers, the fixed cost (</a:t>
                </a:r>
                <a14:m>
                  <m:oMath xmlns:m="http://schemas.openxmlformats.org/officeDocument/2006/math">
                    <m:r>
                      <a:rPr kumimoji="0" lang="en-US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𝛼</m:t>
                    </m:r>
                  </m:oMath>
                </a14:m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ndara" panose="020E0502030303020204" pitchFamily="34" charset="0"/>
                    <a:ea typeface="+mn-ea"/>
                    <a:cs typeface="+mn-cs"/>
                  </a:rPr>
                  <a:t>) dominates the variable cost (</a:t>
                </a:r>
                <a14:m>
                  <m:oMath xmlns:m="http://schemas.openxmlformats.org/officeDocument/2006/math">
                    <m:r>
                      <a:rPr kumimoji="0" lang="en-US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𝛽</m:t>
                    </m:r>
                    <m:r>
                      <a:rPr kumimoji="0" lang="en-US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</m:t>
                    </m:r>
                    <m:r>
                      <a:rPr kumimoji="0" lang="en-US" sz="2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𝑠𝑖𝑧𝑒</m:t>
                    </m:r>
                  </m:oMath>
                </a14:m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ndara" panose="020E0502030303020204" pitchFamily="34" charset="0"/>
                    <a:ea typeface="+mn-ea"/>
                    <a:cs typeface="+mn-cs"/>
                  </a:rPr>
                  <a:t>)</a:t>
                </a:r>
              </a:p>
            </p:txBody>
          </p:sp>
        </mc:Choice>
        <mc:Fallback xmlns=""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AF2D9E94-BAFE-F94F-B5E2-B8161BC4B9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799" y="4131850"/>
                <a:ext cx="8779019" cy="504000"/>
              </a:xfrm>
              <a:prstGeom prst="roundRect">
                <a:avLst/>
              </a:prstGeom>
              <a:blipFill>
                <a:blip r:embed="rId5"/>
                <a:stretch>
                  <a:fillRect b="-7143"/>
                </a:stretch>
              </a:blipFill>
              <a:ln w="28575">
                <a:solidFill>
                  <a:schemeClr val="accent6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9378D406-F79E-BE44-885E-F43D534EFD61}"/>
              </a:ext>
            </a:extLst>
          </p:cNvPr>
          <p:cNvGrpSpPr/>
          <p:nvPr/>
        </p:nvGrpSpPr>
        <p:grpSpPr>
          <a:xfrm>
            <a:off x="169010" y="4691230"/>
            <a:ext cx="8798189" cy="1970162"/>
            <a:chOff x="4546948" y="1816269"/>
            <a:chExt cx="4478145" cy="3774347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0E8259FA-6BB9-3F4E-B32E-5676F5CC954B}"/>
                </a:ext>
              </a:extLst>
            </p:cNvPr>
            <p:cNvSpPr/>
            <p:nvPr/>
          </p:nvSpPr>
          <p:spPr>
            <a:xfrm>
              <a:off x="4546948" y="1816275"/>
              <a:ext cx="4472353" cy="3297293"/>
            </a:xfrm>
            <a:prstGeom prst="roundRect">
              <a:avLst>
                <a:gd name="adj" fmla="val 9070"/>
              </a:avLst>
            </a:prstGeom>
            <a:solidFill>
              <a:srgbClr val="F2F9F3"/>
            </a:solidFill>
            <a:ln w="44450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solidFill>
                    <a:srgbClr val="70AD47">
                      <a:lumMod val="75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ound Same Side Corner Rectangle 11">
              <a:extLst>
                <a:ext uri="{FF2B5EF4-FFF2-40B4-BE49-F238E27FC236}">
                  <a16:creationId xmlns:a16="http://schemas.microsoft.com/office/drawing/2014/main" id="{0E3D3B40-47A9-2141-841E-6D4D8922B15F}"/>
                </a:ext>
              </a:extLst>
            </p:cNvPr>
            <p:cNvSpPr/>
            <p:nvPr/>
          </p:nvSpPr>
          <p:spPr>
            <a:xfrm>
              <a:off x="4546948" y="1816269"/>
              <a:ext cx="4472353" cy="758639"/>
            </a:xfrm>
            <a:prstGeom prst="round2SameRect">
              <a:avLst>
                <a:gd name="adj1" fmla="val 30308"/>
                <a:gd name="adj2" fmla="val 0"/>
              </a:avLst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bIns="0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PROGRAMMING RECOMMENDATION 2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0FF03DC-1DCB-CC46-8A46-66EBC2B6A1D7}"/>
                </a:ext>
              </a:extLst>
            </p:cNvPr>
            <p:cNvSpPr txBox="1"/>
            <p:nvPr/>
          </p:nvSpPr>
          <p:spPr>
            <a:xfrm>
              <a:off x="4552740" y="2613012"/>
              <a:ext cx="4472353" cy="297760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80000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For small transfers between the MRAM bank and the WRAM, </a:t>
              </a:r>
              <a:r>
                <a:rPr kumimoji="0" lang="en-US" sz="1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fetch more bytes than necessary within a 128-byte limit</a:t>
              </a:r>
              <a:r>
                <a:rPr kumimoji="0" lang="en-US" sz="1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. Doing so increases the likelihood of finding data in WRAM for later accesses (i.e., the program can check whether the desired data is in WRAM before issuing a new MRAM access). </a:t>
              </a:r>
            </a:p>
          </p:txBody>
        </p:sp>
      </p:grp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610A85B-EF93-1247-9BCF-F3BD93F76DA2}"/>
              </a:ext>
            </a:extLst>
          </p:cNvPr>
          <p:cNvCxnSpPr>
            <a:cxnSpLocks/>
          </p:cNvCxnSpPr>
          <p:nvPr/>
        </p:nvCxnSpPr>
        <p:spPr>
          <a:xfrm>
            <a:off x="1139252" y="2323477"/>
            <a:ext cx="1229194" cy="0"/>
          </a:xfrm>
          <a:prstGeom prst="line">
            <a:avLst/>
          </a:prstGeom>
          <a:ln w="50800">
            <a:solidFill>
              <a:srgbClr val="FF0000"/>
            </a:solidFill>
            <a:headEnd type="diamond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9A6E077-76BE-4D40-8308-E9B8ED22C093}"/>
              </a:ext>
            </a:extLst>
          </p:cNvPr>
          <p:cNvCxnSpPr>
            <a:cxnSpLocks/>
          </p:cNvCxnSpPr>
          <p:nvPr/>
        </p:nvCxnSpPr>
        <p:spPr>
          <a:xfrm>
            <a:off x="5623808" y="2385937"/>
            <a:ext cx="1229194" cy="0"/>
          </a:xfrm>
          <a:prstGeom prst="line">
            <a:avLst/>
          </a:prstGeom>
          <a:ln w="50800">
            <a:solidFill>
              <a:srgbClr val="FF0000"/>
            </a:solidFill>
            <a:headEnd type="diamond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301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9" grpId="0" animBg="1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AC004-F30F-5A4F-BC10-C2107BA76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MRAM Read and Write Latency (V)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6BC90972-0241-DB4D-9ED5-078F713F99A5}"/>
              </a:ext>
            </a:extLst>
          </p:cNvPr>
          <p:cNvSpPr/>
          <p:nvPr/>
        </p:nvSpPr>
        <p:spPr>
          <a:xfrm>
            <a:off x="176800" y="3580357"/>
            <a:ext cx="8790400" cy="504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2,048-byte transfers are only 4% faster than 1,024-byte transfers</a:t>
            </a:r>
          </a:p>
        </p:txBody>
      </p: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D4AAEBA0-4577-D347-BD48-DE3251815439}"/>
              </a:ext>
            </a:extLst>
          </p:cNvPr>
          <p:cNvGraphicFramePr>
            <a:graphicFrameLocks/>
          </p:cNvGraphicFramePr>
          <p:nvPr/>
        </p:nvGraphicFramePr>
        <p:xfrm>
          <a:off x="176800" y="922899"/>
          <a:ext cx="43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119DD347-721E-5C4D-A045-AA3E0F4A7491}"/>
              </a:ext>
            </a:extLst>
          </p:cNvPr>
          <p:cNvGraphicFramePr>
            <a:graphicFrameLocks/>
          </p:cNvGraphicFramePr>
          <p:nvPr/>
        </p:nvGraphicFramePr>
        <p:xfrm>
          <a:off x="4647200" y="922899"/>
          <a:ext cx="43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F2D9E94-BAFE-F94F-B5E2-B8161BC4B96A}"/>
              </a:ext>
            </a:extLst>
          </p:cNvPr>
          <p:cNvSpPr/>
          <p:nvPr/>
        </p:nvSpPr>
        <p:spPr>
          <a:xfrm>
            <a:off x="169011" y="4131850"/>
            <a:ext cx="8798189" cy="5040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Larger transfers require more WRAM, which may limit the number of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tasklets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378D406-F79E-BE44-885E-F43D534EFD61}"/>
              </a:ext>
            </a:extLst>
          </p:cNvPr>
          <p:cNvGrpSpPr/>
          <p:nvPr/>
        </p:nvGrpSpPr>
        <p:grpSpPr>
          <a:xfrm>
            <a:off x="169010" y="4691230"/>
            <a:ext cx="8798189" cy="1970162"/>
            <a:chOff x="4546948" y="1816269"/>
            <a:chExt cx="4478145" cy="3774347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0E8259FA-6BB9-3F4E-B32E-5676F5CC954B}"/>
                </a:ext>
              </a:extLst>
            </p:cNvPr>
            <p:cNvSpPr/>
            <p:nvPr/>
          </p:nvSpPr>
          <p:spPr>
            <a:xfrm>
              <a:off x="4546948" y="1816275"/>
              <a:ext cx="4472353" cy="3297293"/>
            </a:xfrm>
            <a:prstGeom prst="roundRect">
              <a:avLst>
                <a:gd name="adj" fmla="val 9070"/>
              </a:avLst>
            </a:prstGeom>
            <a:solidFill>
              <a:srgbClr val="F2F9F3"/>
            </a:solidFill>
            <a:ln w="44450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solidFill>
                    <a:srgbClr val="70AD47">
                      <a:lumMod val="75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ound Same Side Corner Rectangle 11">
              <a:extLst>
                <a:ext uri="{FF2B5EF4-FFF2-40B4-BE49-F238E27FC236}">
                  <a16:creationId xmlns:a16="http://schemas.microsoft.com/office/drawing/2014/main" id="{0E3D3B40-47A9-2141-841E-6D4D8922B15F}"/>
                </a:ext>
              </a:extLst>
            </p:cNvPr>
            <p:cNvSpPr/>
            <p:nvPr/>
          </p:nvSpPr>
          <p:spPr>
            <a:xfrm>
              <a:off x="4546948" y="1816269"/>
              <a:ext cx="4472353" cy="758639"/>
            </a:xfrm>
            <a:prstGeom prst="round2SameRect">
              <a:avLst>
                <a:gd name="adj1" fmla="val 30308"/>
                <a:gd name="adj2" fmla="val 0"/>
              </a:avLst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bIns="0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PROGRAMMING RECOMMENDATION 3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0FF03DC-1DCB-CC46-8A46-66EBC2B6A1D7}"/>
                </a:ext>
              </a:extLst>
            </p:cNvPr>
            <p:cNvSpPr txBox="1"/>
            <p:nvPr/>
          </p:nvSpPr>
          <p:spPr>
            <a:xfrm>
              <a:off x="4552740" y="2613012"/>
              <a:ext cx="4472353" cy="297760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80000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9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Choose the data transfer size between the MRAM bank and the WRAM based on the program’s WRAM usage</a:t>
              </a:r>
              <a:r>
                <a:rPr kumimoji="0" lang="en-US" sz="1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, as it imposes a tradeoff between the sustained MRAM bandwidth and the number of </a:t>
              </a:r>
              <a:r>
                <a:rPr kumimoji="0" lang="en-US" sz="19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tasklets</a:t>
              </a:r>
              <a:r>
                <a:rPr kumimoji="0" lang="en-US" sz="19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 that can run in the DPU (which is dictated by the limited WRAM capacity). 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99446AA7-420B-4440-930D-95A73729A0DA}"/>
              </a:ext>
            </a:extLst>
          </p:cNvPr>
          <p:cNvSpPr/>
          <p:nvPr/>
        </p:nvSpPr>
        <p:spPr>
          <a:xfrm>
            <a:off x="3087974" y="1004341"/>
            <a:ext cx="689548" cy="40473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12DF301-92B8-A241-8D58-8D8BABD3B151}"/>
              </a:ext>
            </a:extLst>
          </p:cNvPr>
          <p:cNvSpPr/>
          <p:nvPr/>
        </p:nvSpPr>
        <p:spPr>
          <a:xfrm>
            <a:off x="7600011" y="1004341"/>
            <a:ext cx="689548" cy="40473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0223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9" grpId="0" animBg="1"/>
      <p:bldP spid="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549AE-E83A-F241-BA2F-2972D7A41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DRAM Processing Unit (II)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630AA4E-EBDC-6041-B78E-B1FF87ADC7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94" y="2054386"/>
            <a:ext cx="9063613" cy="27738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633BE86-857B-A848-BCA1-6FDAD350AE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8" y="876821"/>
            <a:ext cx="9134222" cy="554903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0F57B4A-55EA-204C-B19D-97138EED41CC}"/>
              </a:ext>
            </a:extLst>
          </p:cNvPr>
          <p:cNvSpPr/>
          <p:nvPr/>
        </p:nvSpPr>
        <p:spPr>
          <a:xfrm flipV="1">
            <a:off x="4504623" y="2608433"/>
            <a:ext cx="4608000" cy="3780000"/>
          </a:xfrm>
          <a:prstGeom prst="roundRect">
            <a:avLst>
              <a:gd name="adj" fmla="val 7570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75000"/>
                </a:srgbClr>
              </a:gs>
              <a:gs pos="50000">
                <a:srgbClr val="FFFF00">
                  <a:tint val="44500"/>
                  <a:satMod val="160000"/>
                  <a:alpha val="75000"/>
                </a:srgbClr>
              </a:gs>
              <a:gs pos="100000">
                <a:srgbClr val="FFFF00">
                  <a:tint val="23500"/>
                  <a:satMod val="160000"/>
                  <a:alpha val="7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AAA1C8A-5B3C-B04C-BCCF-70593A21B6FA}"/>
              </a:ext>
            </a:extLst>
          </p:cNvPr>
          <p:cNvSpPr/>
          <p:nvPr/>
        </p:nvSpPr>
        <p:spPr>
          <a:xfrm flipV="1">
            <a:off x="40194" y="1392484"/>
            <a:ext cx="9072000" cy="1215959"/>
          </a:xfrm>
          <a:prstGeom prst="roundRect">
            <a:avLst>
              <a:gd name="adj" fmla="val 21990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75000"/>
                </a:srgbClr>
              </a:gs>
              <a:gs pos="50000">
                <a:srgbClr val="FFFF00">
                  <a:tint val="44500"/>
                  <a:satMod val="160000"/>
                  <a:alpha val="75000"/>
                </a:srgbClr>
              </a:gs>
              <a:gs pos="100000">
                <a:srgbClr val="FFFF00">
                  <a:tint val="23500"/>
                  <a:satMod val="160000"/>
                  <a:alpha val="7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918C1B5C-D5DE-224C-BCE0-84902F66A049}"/>
              </a:ext>
            </a:extLst>
          </p:cNvPr>
          <p:cNvSpPr/>
          <p:nvPr/>
        </p:nvSpPr>
        <p:spPr>
          <a:xfrm flipV="1">
            <a:off x="2492942" y="2608436"/>
            <a:ext cx="2011681" cy="3780000"/>
          </a:xfrm>
          <a:prstGeom prst="roundRect">
            <a:avLst>
              <a:gd name="adj" fmla="val 7570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75000"/>
                </a:srgbClr>
              </a:gs>
              <a:gs pos="49000">
                <a:srgbClr val="FFFF00">
                  <a:tint val="44500"/>
                  <a:satMod val="160000"/>
                  <a:alpha val="75000"/>
                </a:srgbClr>
              </a:gs>
              <a:gs pos="100000">
                <a:srgbClr val="FFFF00">
                  <a:tint val="23500"/>
                  <a:satMod val="160000"/>
                  <a:alpha val="7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083E2BE2-94C4-724C-9998-02C8E6710F08}"/>
              </a:ext>
            </a:extLst>
          </p:cNvPr>
          <p:cNvSpPr/>
          <p:nvPr/>
        </p:nvSpPr>
        <p:spPr>
          <a:xfrm flipV="1">
            <a:off x="40193" y="2608440"/>
            <a:ext cx="2452749" cy="3780000"/>
          </a:xfrm>
          <a:prstGeom prst="roundRect">
            <a:avLst>
              <a:gd name="adj" fmla="val 13995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75000"/>
                </a:srgbClr>
              </a:gs>
              <a:gs pos="50000">
                <a:srgbClr val="FFFF00">
                  <a:tint val="44500"/>
                  <a:satMod val="160000"/>
                  <a:alpha val="75000"/>
                </a:srgbClr>
              </a:gs>
              <a:gs pos="100000">
                <a:srgbClr val="FFFF00">
                  <a:tint val="23500"/>
                  <a:satMod val="160000"/>
                  <a:alpha val="7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8591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1E1E0-5F7B-F449-9161-40F925A92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MRAM Bandwidth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11F60-311A-3F45-B3DA-368B4C913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Goal</a:t>
            </a:r>
          </a:p>
          <a:p>
            <a:pPr lvl="1"/>
            <a:r>
              <a:rPr lang="en-US" dirty="0"/>
              <a:t>Measure </a:t>
            </a:r>
            <a:r>
              <a:rPr lang="en-US" dirty="0">
                <a:solidFill>
                  <a:srgbClr val="00B050"/>
                </a:solidFill>
              </a:rPr>
              <a:t>MRAM bandwidth </a:t>
            </a:r>
            <a:r>
              <a:rPr lang="en-US" dirty="0"/>
              <a:t>for different access patterns</a:t>
            </a:r>
          </a:p>
          <a:p>
            <a:endParaRPr lang="en-US" dirty="0"/>
          </a:p>
          <a:p>
            <a:r>
              <a:rPr lang="en-US" dirty="0"/>
              <a:t>Microbenchmarks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Latency of a single DMA transfer </a:t>
            </a:r>
            <a:r>
              <a:rPr lang="en-US" dirty="0"/>
              <a:t>for different transfer sizes</a:t>
            </a:r>
          </a:p>
          <a:p>
            <a:pPr lvl="2"/>
            <a:r>
              <a:rPr lang="en-US" dirty="0" err="1">
                <a:latin typeface="Courier" pitchFamily="2" charset="0"/>
              </a:rPr>
              <a:t>mram_read</a:t>
            </a:r>
            <a:r>
              <a:rPr lang="en-US" dirty="0">
                <a:latin typeface="Courier" pitchFamily="2" charset="0"/>
              </a:rPr>
              <a:t>(); 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urier" pitchFamily="2" charset="0"/>
              </a:rPr>
              <a:t>// MRAM-WRAM DMA transfer</a:t>
            </a:r>
          </a:p>
          <a:p>
            <a:pPr lvl="2"/>
            <a:r>
              <a:rPr lang="en-US" dirty="0" err="1">
                <a:latin typeface="Courier" pitchFamily="2" charset="0"/>
              </a:rPr>
              <a:t>mram_write</a:t>
            </a:r>
            <a:r>
              <a:rPr lang="en-US" dirty="0">
                <a:latin typeface="Courier" pitchFamily="2" charset="0"/>
              </a:rPr>
              <a:t>();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urier" pitchFamily="2" charset="0"/>
              </a:rPr>
              <a:t>// WRAM-MRAM DMA transfer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STREAM</a:t>
            </a:r>
            <a:r>
              <a:rPr lang="en-US" dirty="0"/>
              <a:t> benchmark</a:t>
            </a:r>
          </a:p>
          <a:p>
            <a:pPr lvl="2"/>
            <a:r>
              <a:rPr lang="en-US" dirty="0"/>
              <a:t>COPY, COPY-DMA</a:t>
            </a:r>
          </a:p>
          <a:p>
            <a:pPr lvl="2"/>
            <a:r>
              <a:rPr lang="en-US" dirty="0"/>
              <a:t>ADD, SCALE, TRIAD</a:t>
            </a:r>
          </a:p>
          <a:p>
            <a:pPr lvl="1"/>
            <a:r>
              <a:rPr lang="en-US" dirty="0" err="1">
                <a:solidFill>
                  <a:srgbClr val="00B050"/>
                </a:solidFill>
              </a:rPr>
              <a:t>Strided</a:t>
            </a:r>
            <a:r>
              <a:rPr lang="en-US" dirty="0"/>
              <a:t> access pattern</a:t>
            </a:r>
          </a:p>
          <a:p>
            <a:pPr lvl="2"/>
            <a:r>
              <a:rPr lang="en-US" dirty="0"/>
              <a:t>Coarse-grain </a:t>
            </a:r>
            <a:r>
              <a:rPr lang="en-US" dirty="0" err="1"/>
              <a:t>strided</a:t>
            </a:r>
            <a:r>
              <a:rPr lang="en-US" dirty="0"/>
              <a:t> access</a:t>
            </a:r>
          </a:p>
          <a:p>
            <a:pPr lvl="2"/>
            <a:r>
              <a:rPr lang="en-US" dirty="0"/>
              <a:t>Fine-grain </a:t>
            </a:r>
            <a:r>
              <a:rPr lang="en-US" dirty="0" err="1"/>
              <a:t>strided</a:t>
            </a:r>
            <a:r>
              <a:rPr lang="en-US" dirty="0"/>
              <a:t> access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Random</a:t>
            </a:r>
            <a:r>
              <a:rPr lang="en-US" dirty="0"/>
              <a:t> access pattern (GUPS)</a:t>
            </a:r>
          </a:p>
          <a:p>
            <a:endParaRPr lang="en-US" dirty="0"/>
          </a:p>
          <a:p>
            <a:r>
              <a:rPr lang="en-US" dirty="0"/>
              <a:t>We do include accesses to MRAM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4A30321-12CD-2546-A9E8-9C9B0D370E01}"/>
              </a:ext>
            </a:extLst>
          </p:cNvPr>
          <p:cNvSpPr/>
          <p:nvPr/>
        </p:nvSpPr>
        <p:spPr>
          <a:xfrm>
            <a:off x="609600" y="3186570"/>
            <a:ext cx="8064500" cy="897750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4222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B1A09-65D3-0F45-A0AA-D2E1C548B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STREAM Benchmark in MRAM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13EBA5F-73BF-9645-AE22-BBD931B9A7DB}"/>
              </a:ext>
            </a:extLst>
          </p:cNvPr>
          <p:cNvSpPr/>
          <p:nvPr/>
        </p:nvSpPr>
        <p:spPr>
          <a:xfrm>
            <a:off x="673100" y="2355860"/>
            <a:ext cx="7740000" cy="270000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C5DB603-68F4-F642-86BD-DB5610C43ACD}"/>
              </a:ext>
            </a:extLst>
          </p:cNvPr>
          <p:cNvSpPr/>
          <p:nvPr/>
        </p:nvSpPr>
        <p:spPr>
          <a:xfrm>
            <a:off x="673100" y="1400020"/>
            <a:ext cx="7740000" cy="492279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01D4A95-0258-2948-989E-EAA408CFE53D}"/>
              </a:ext>
            </a:extLst>
          </p:cNvPr>
          <p:cNvSpPr/>
          <p:nvPr/>
        </p:nvSpPr>
        <p:spPr>
          <a:xfrm>
            <a:off x="609600" y="3359360"/>
            <a:ext cx="7740000" cy="492279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EB08436-2F75-C94A-8995-75A088A31EA9}"/>
              </a:ext>
            </a:extLst>
          </p:cNvPr>
          <p:cNvSpPr/>
          <p:nvPr/>
        </p:nvSpPr>
        <p:spPr>
          <a:xfrm>
            <a:off x="609600" y="4559739"/>
            <a:ext cx="7740000" cy="492279"/>
          </a:xfrm>
          <a:prstGeom prst="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3079C52-8E7B-7047-A86D-BC80E31558DC}"/>
              </a:ext>
            </a:extLst>
          </p:cNvPr>
          <p:cNvSpPr/>
          <p:nvPr/>
        </p:nvSpPr>
        <p:spPr>
          <a:xfrm>
            <a:off x="609600" y="5526678"/>
            <a:ext cx="7740000" cy="492279"/>
          </a:xfrm>
          <a:prstGeom prst="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E40F10-DEFE-A54E-B843-0EDA6E207D57}"/>
              </a:ext>
            </a:extLst>
          </p:cNvPr>
          <p:cNvSpPr txBox="1"/>
          <p:nvPr/>
        </p:nvSpPr>
        <p:spPr>
          <a:xfrm>
            <a:off x="609600" y="850900"/>
            <a:ext cx="79629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COPY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Load current MRAM block to WRAM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mram_read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((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__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mram_ptr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void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const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*)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mram_address_A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,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			SIZE *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sizeof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uint64_t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));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ourier" pitchFamily="2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for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= 0;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&lt; SIZE;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++){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  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[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] =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[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];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}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ourier" pitchFamily="2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ourier" pitchFamily="2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Write WRAM block to MRAM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mram_write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, (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__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mram_ptr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void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*)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mram_address_B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,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			SIZE *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sizeof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uint64_t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));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ourier" pitchFamily="2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COPY-DMA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Load current MRAM block to WRAM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mram_read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((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__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mram_ptr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void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const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*)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mram_address_A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,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			SIZE *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sizeof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uint64_t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));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" pitchFamily="2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Write WRAM block to MRAM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mram_write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, (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__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mram_ptr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void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*)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mram_address_B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,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			SIZE *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sizeof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uint64_t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));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" pitchFamily="2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4950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6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6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14A52-849C-814F-B38A-AF395E456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STREAM Benchmark: COPY-DMA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A071DF4-CFB0-8F42-BC60-8D5A6FA448F5}"/>
              </a:ext>
            </a:extLst>
          </p:cNvPr>
          <p:cNvGraphicFramePr>
            <a:graphicFrameLocks/>
          </p:cNvGraphicFramePr>
          <p:nvPr/>
        </p:nvGraphicFramePr>
        <p:xfrm>
          <a:off x="972000" y="924701"/>
          <a:ext cx="720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4704089-E24E-E34D-A54B-B14DE09E3BF4}"/>
              </a:ext>
            </a:extLst>
          </p:cNvPr>
          <p:cNvSpPr/>
          <p:nvPr/>
        </p:nvSpPr>
        <p:spPr>
          <a:xfrm>
            <a:off x="178200" y="3820197"/>
            <a:ext cx="8787600" cy="756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The sustained bandwidth of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COPY-DMA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is close to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the theoretical maximum (700 MB/s):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~1.6 TB/s for 2,556 DPUs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2A065AD-D79E-AC4E-A7BB-42E06D4EBE7F}"/>
              </a:ext>
            </a:extLst>
          </p:cNvPr>
          <p:cNvSpPr/>
          <p:nvPr/>
        </p:nvSpPr>
        <p:spPr>
          <a:xfrm>
            <a:off x="178200" y="4686480"/>
            <a:ext cx="8787600" cy="756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COPY-DMA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saturates with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two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tasklets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, even though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the DMA engine can perform only one transfer at a time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190F82CA-41D9-9D47-A323-05CA5AB45EB2}"/>
              </a:ext>
            </a:extLst>
          </p:cNvPr>
          <p:cNvSpPr/>
          <p:nvPr/>
        </p:nvSpPr>
        <p:spPr>
          <a:xfrm>
            <a:off x="169011" y="5560058"/>
            <a:ext cx="8796789" cy="83163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Using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two or more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tasklets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 guarantees that there is always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a DMA request enqueued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to keep the DMA engine busy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F6A21E6-1168-484C-B35E-534434E48A24}"/>
              </a:ext>
            </a:extLst>
          </p:cNvPr>
          <p:cNvCxnSpPr>
            <a:cxnSpLocks/>
          </p:cNvCxnSpPr>
          <p:nvPr/>
        </p:nvCxnSpPr>
        <p:spPr>
          <a:xfrm>
            <a:off x="2512401" y="1387244"/>
            <a:ext cx="0" cy="17640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170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Chart bld="series"/>
        </p:bldSub>
      </p:bldGraphic>
      <p:bldGraphic spid="7" grpId="1" uiExpand="1">
        <p:bldSub>
          <a:bldChart bld="series"/>
        </p:bldSub>
      </p:bldGraphic>
      <p:bldP spid="10" grpId="0" animBg="1"/>
      <p:bldP spid="11" grpId="0" animBg="1"/>
      <p:bldP spid="12" grpId="0" animBg="1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14A52-849C-814F-B38A-AF395E456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STREAM Benchmark: Bandwidth Saturation (I)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A071DF4-CFB0-8F42-BC60-8D5A6FA448F5}"/>
              </a:ext>
            </a:extLst>
          </p:cNvPr>
          <p:cNvGraphicFramePr>
            <a:graphicFrameLocks/>
          </p:cNvGraphicFramePr>
          <p:nvPr/>
        </p:nvGraphicFramePr>
        <p:xfrm>
          <a:off x="972000" y="924701"/>
          <a:ext cx="720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4704089-E24E-E34D-A54B-B14DE09E3BF4}"/>
              </a:ext>
            </a:extLst>
          </p:cNvPr>
          <p:cNvSpPr/>
          <p:nvPr/>
        </p:nvSpPr>
        <p:spPr>
          <a:xfrm>
            <a:off x="178200" y="3820197"/>
            <a:ext cx="8787600" cy="432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COPY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and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ADD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saturate at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4 and 6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tasklets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, respectively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2A065AD-D79E-AC4E-A7BB-42E06D4EBE7F}"/>
              </a:ext>
            </a:extLst>
          </p:cNvPr>
          <p:cNvSpPr/>
          <p:nvPr/>
        </p:nvSpPr>
        <p:spPr>
          <a:xfrm>
            <a:off x="178200" y="4322966"/>
            <a:ext cx="8787600" cy="432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SCALE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and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TRIAD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saturate at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11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tasklets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190F82CA-41D9-9D47-A323-05CA5AB45EB2}"/>
              </a:ext>
            </a:extLst>
          </p:cNvPr>
          <p:cNvSpPr/>
          <p:nvPr/>
        </p:nvSpPr>
        <p:spPr>
          <a:xfrm>
            <a:off x="178200" y="4825735"/>
            <a:ext cx="8787600" cy="756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The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latency of MRAM accesses becomes longer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than the pipeline latency after 4 and 6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tasklets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 for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COPY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and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ADD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, respectively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48532EA-99CA-0248-B188-53C806F6DE32}"/>
              </a:ext>
            </a:extLst>
          </p:cNvPr>
          <p:cNvCxnSpPr>
            <a:cxnSpLocks/>
          </p:cNvCxnSpPr>
          <p:nvPr/>
        </p:nvCxnSpPr>
        <p:spPr>
          <a:xfrm>
            <a:off x="3291887" y="1387244"/>
            <a:ext cx="0" cy="17640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B4A22C9-F0D8-664B-A6B3-D187FBF2AB8D}"/>
              </a:ext>
            </a:extLst>
          </p:cNvPr>
          <p:cNvCxnSpPr>
            <a:cxnSpLocks/>
          </p:cNvCxnSpPr>
          <p:nvPr/>
        </p:nvCxnSpPr>
        <p:spPr>
          <a:xfrm>
            <a:off x="4071376" y="1387244"/>
            <a:ext cx="0" cy="17640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2DDC5FD-B1E3-EC4B-BFEF-7A3E14A44430}"/>
              </a:ext>
            </a:extLst>
          </p:cNvPr>
          <p:cNvCxnSpPr>
            <a:cxnSpLocks/>
          </p:cNvCxnSpPr>
          <p:nvPr/>
        </p:nvCxnSpPr>
        <p:spPr>
          <a:xfrm>
            <a:off x="6022596" y="2938072"/>
            <a:ext cx="0" cy="213172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9DC69240-3489-3940-AB10-54AFFB8B5D90}"/>
              </a:ext>
            </a:extLst>
          </p:cNvPr>
          <p:cNvSpPr/>
          <p:nvPr/>
        </p:nvSpPr>
        <p:spPr>
          <a:xfrm>
            <a:off x="178200" y="5652503"/>
            <a:ext cx="8787600" cy="756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The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pipeline latency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of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SCALE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and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TRIAD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 is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longer than the MRAM latency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for any number of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tasklets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 (both use costly MUL)</a:t>
            </a:r>
          </a:p>
        </p:txBody>
      </p:sp>
    </p:spTree>
    <p:extLst>
      <p:ext uri="{BB962C8B-B14F-4D97-AF65-F5344CB8AC3E}">
        <p14:creationId xmlns:p14="http://schemas.microsoft.com/office/powerpoint/2010/main" val="447784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Chart bld="series"/>
        </p:bldSub>
      </p:bldGraphic>
      <p:bldP spid="10" grpId="0" animBg="1"/>
      <p:bldP spid="11" grpId="0" animBg="1"/>
      <p:bldP spid="12" grpId="0" animBg="1"/>
      <p:bldP spid="15" grpId="0" animBg="1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14A52-849C-814F-B38A-AF395E456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STREAM Benchmark: Bandwidth Saturation (II)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A071DF4-CFB0-8F42-BC60-8D5A6FA448F5}"/>
              </a:ext>
            </a:extLst>
          </p:cNvPr>
          <p:cNvGraphicFramePr>
            <a:graphicFrameLocks/>
          </p:cNvGraphicFramePr>
          <p:nvPr/>
        </p:nvGraphicFramePr>
        <p:xfrm>
          <a:off x="972000" y="924701"/>
          <a:ext cx="720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48532EA-99CA-0248-B188-53C806F6DE32}"/>
              </a:ext>
            </a:extLst>
          </p:cNvPr>
          <p:cNvCxnSpPr>
            <a:cxnSpLocks/>
          </p:cNvCxnSpPr>
          <p:nvPr/>
        </p:nvCxnSpPr>
        <p:spPr>
          <a:xfrm>
            <a:off x="3291887" y="1387244"/>
            <a:ext cx="0" cy="17640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B4A22C9-F0D8-664B-A6B3-D187FBF2AB8D}"/>
              </a:ext>
            </a:extLst>
          </p:cNvPr>
          <p:cNvCxnSpPr>
            <a:cxnSpLocks/>
          </p:cNvCxnSpPr>
          <p:nvPr/>
        </p:nvCxnSpPr>
        <p:spPr>
          <a:xfrm>
            <a:off x="4071376" y="1387244"/>
            <a:ext cx="0" cy="17640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2DDC5FD-B1E3-EC4B-BFEF-7A3E14A44430}"/>
              </a:ext>
            </a:extLst>
          </p:cNvPr>
          <p:cNvCxnSpPr>
            <a:cxnSpLocks/>
          </p:cNvCxnSpPr>
          <p:nvPr/>
        </p:nvCxnSpPr>
        <p:spPr>
          <a:xfrm>
            <a:off x="6022596" y="2938072"/>
            <a:ext cx="0" cy="213172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A11A6635-9C01-FC49-A40D-F8074011809F}"/>
              </a:ext>
            </a:extLst>
          </p:cNvPr>
          <p:cNvSpPr/>
          <p:nvPr/>
        </p:nvSpPr>
        <p:spPr>
          <a:xfrm>
            <a:off x="169011" y="3849676"/>
            <a:ext cx="8782484" cy="2520000"/>
          </a:xfrm>
          <a:prstGeom prst="roundRect">
            <a:avLst>
              <a:gd name="adj" fmla="val 9070"/>
            </a:avLst>
          </a:prstGeom>
          <a:solidFill>
            <a:srgbClr val="F5F6FB"/>
          </a:solidFill>
          <a:ln w="44450"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ound Same Side Corner Rectangle 16">
            <a:extLst>
              <a:ext uri="{FF2B5EF4-FFF2-40B4-BE49-F238E27FC236}">
                <a16:creationId xmlns:a16="http://schemas.microsoft.com/office/drawing/2014/main" id="{C2BDC9DE-4194-8942-9EC2-17369FDB1313}"/>
              </a:ext>
            </a:extLst>
          </p:cNvPr>
          <p:cNvSpPr/>
          <p:nvPr/>
        </p:nvSpPr>
        <p:spPr>
          <a:xfrm>
            <a:off x="169011" y="3849671"/>
            <a:ext cx="8782483" cy="396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D458A"/>
          </a:solidFill>
          <a:ln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KEY OBSERVATION 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ADE1461-CB21-4C42-A910-156E2C955D70}"/>
              </a:ext>
            </a:extLst>
          </p:cNvPr>
          <p:cNvSpPr txBox="1"/>
          <p:nvPr/>
        </p:nvSpPr>
        <p:spPr>
          <a:xfrm>
            <a:off x="169011" y="4276585"/>
            <a:ext cx="8782484" cy="2062103"/>
          </a:xfrm>
          <a:prstGeom prst="rect">
            <a:avLst/>
          </a:prstGeom>
          <a:noFill/>
        </p:spPr>
        <p:txBody>
          <a:bodyPr wrap="square" lIns="180000" rtlCol="0">
            <a:spAutoFit/>
          </a:bodyPr>
          <a:lstStyle/>
          <a:p>
            <a:pPr marL="36000" marR="0" lvl="0" indent="-1620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When the access latency to an MRAM bank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for a streaming benchmark (COPY-DMA, COPY, ADD)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is larger than the pipeline latency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(i.e., execution latency of arithmetic operations and WRAM accesses), the performance of the DPU saturates at a number of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tasklets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 smaller than 11.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This is a memory-bound workload.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ＭＳ Ｐゴシック" panose="020B0600070205080204" pitchFamily="34" charset="-128"/>
              <a:cs typeface="+mn-cs"/>
            </a:endParaRPr>
          </a:p>
          <a:p>
            <a:pPr marL="36000" marR="0" lvl="0" indent="-1620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When the pipeline latency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 for a streaming benchmark (SCALE, TRIAD)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is larger than the MRAM access latency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, the performance of a DPU saturates at 11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tasklets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.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This is a compute-bound workload.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65888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1E1E0-5F7B-F449-9161-40F925A92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MRAM Bandwidth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11F60-311A-3F45-B3DA-368B4C913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Goal</a:t>
            </a:r>
          </a:p>
          <a:p>
            <a:pPr lvl="1"/>
            <a:r>
              <a:rPr lang="en-US" dirty="0"/>
              <a:t>Measure </a:t>
            </a:r>
            <a:r>
              <a:rPr lang="en-US" dirty="0">
                <a:solidFill>
                  <a:srgbClr val="00B050"/>
                </a:solidFill>
              </a:rPr>
              <a:t>MRAM bandwidth </a:t>
            </a:r>
            <a:r>
              <a:rPr lang="en-US" dirty="0"/>
              <a:t>for different access patterns</a:t>
            </a:r>
          </a:p>
          <a:p>
            <a:endParaRPr lang="en-US" dirty="0"/>
          </a:p>
          <a:p>
            <a:r>
              <a:rPr lang="en-US" dirty="0"/>
              <a:t>Microbenchmarks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Latency of a single DMA transfer </a:t>
            </a:r>
            <a:r>
              <a:rPr lang="en-US" dirty="0"/>
              <a:t>for different transfer sizes</a:t>
            </a:r>
          </a:p>
          <a:p>
            <a:pPr lvl="2"/>
            <a:r>
              <a:rPr lang="en-US" dirty="0" err="1">
                <a:latin typeface="Courier" pitchFamily="2" charset="0"/>
              </a:rPr>
              <a:t>mram_read</a:t>
            </a:r>
            <a:r>
              <a:rPr lang="en-US" dirty="0">
                <a:latin typeface="Courier" pitchFamily="2" charset="0"/>
              </a:rPr>
              <a:t>(); 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urier" pitchFamily="2" charset="0"/>
              </a:rPr>
              <a:t>// MRAM-WRAM DMA transfer</a:t>
            </a:r>
          </a:p>
          <a:p>
            <a:pPr lvl="2"/>
            <a:r>
              <a:rPr lang="en-US" dirty="0" err="1">
                <a:latin typeface="Courier" pitchFamily="2" charset="0"/>
              </a:rPr>
              <a:t>mram_write</a:t>
            </a:r>
            <a:r>
              <a:rPr lang="en-US" dirty="0">
                <a:latin typeface="Courier" pitchFamily="2" charset="0"/>
              </a:rPr>
              <a:t>();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Courier" pitchFamily="2" charset="0"/>
              </a:rPr>
              <a:t>// WRAM-MRAM DMA transfer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STREAM</a:t>
            </a:r>
            <a:r>
              <a:rPr lang="en-US" dirty="0"/>
              <a:t> benchmark</a:t>
            </a:r>
          </a:p>
          <a:p>
            <a:pPr lvl="2"/>
            <a:r>
              <a:rPr lang="en-US" dirty="0"/>
              <a:t>COPY, COPY-DMA</a:t>
            </a:r>
          </a:p>
          <a:p>
            <a:pPr lvl="2"/>
            <a:r>
              <a:rPr lang="en-US" dirty="0"/>
              <a:t>ADD, SCALE, TRIAD</a:t>
            </a:r>
          </a:p>
          <a:p>
            <a:pPr lvl="1"/>
            <a:r>
              <a:rPr lang="en-US" dirty="0" err="1">
                <a:solidFill>
                  <a:srgbClr val="00B050"/>
                </a:solidFill>
              </a:rPr>
              <a:t>Strided</a:t>
            </a:r>
            <a:r>
              <a:rPr lang="en-US" dirty="0"/>
              <a:t> access pattern</a:t>
            </a:r>
          </a:p>
          <a:p>
            <a:pPr lvl="2"/>
            <a:r>
              <a:rPr lang="en-US" dirty="0"/>
              <a:t>Coarse-grain </a:t>
            </a:r>
            <a:r>
              <a:rPr lang="en-US" dirty="0" err="1"/>
              <a:t>strided</a:t>
            </a:r>
            <a:r>
              <a:rPr lang="en-US" dirty="0"/>
              <a:t> access</a:t>
            </a:r>
          </a:p>
          <a:p>
            <a:pPr lvl="2"/>
            <a:r>
              <a:rPr lang="en-US" dirty="0"/>
              <a:t>Fine-grain </a:t>
            </a:r>
            <a:r>
              <a:rPr lang="en-US" dirty="0" err="1"/>
              <a:t>strided</a:t>
            </a:r>
            <a:r>
              <a:rPr lang="en-US" dirty="0"/>
              <a:t> access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Random</a:t>
            </a:r>
            <a:r>
              <a:rPr lang="en-US" dirty="0"/>
              <a:t> access pattern (GUPS)</a:t>
            </a:r>
          </a:p>
          <a:p>
            <a:endParaRPr lang="en-US" dirty="0"/>
          </a:p>
          <a:p>
            <a:r>
              <a:rPr lang="en-US" dirty="0"/>
              <a:t>We do include accesses to MRAM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4A30321-12CD-2546-A9E8-9C9B0D370E01}"/>
              </a:ext>
            </a:extLst>
          </p:cNvPr>
          <p:cNvSpPr/>
          <p:nvPr/>
        </p:nvSpPr>
        <p:spPr>
          <a:xfrm>
            <a:off x="609600" y="4019690"/>
            <a:ext cx="8064500" cy="1192390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3989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B1A09-65D3-0F45-A0AA-D2E1C548B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Strided</a:t>
            </a:r>
            <a:r>
              <a:rPr lang="en-US" dirty="0"/>
              <a:t> and Random Access to MRAM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C5DB603-68F4-F642-86BD-DB5610C43ACD}"/>
              </a:ext>
            </a:extLst>
          </p:cNvPr>
          <p:cNvSpPr/>
          <p:nvPr/>
        </p:nvSpPr>
        <p:spPr>
          <a:xfrm>
            <a:off x="609600" y="1343420"/>
            <a:ext cx="7874000" cy="840980"/>
          </a:xfrm>
          <a:prstGeom prst="rect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5AA7E38-66BB-B34B-89A1-FB65545D269C}"/>
              </a:ext>
            </a:extLst>
          </p:cNvPr>
          <p:cNvSpPr/>
          <p:nvPr/>
        </p:nvSpPr>
        <p:spPr>
          <a:xfrm>
            <a:off x="609600" y="3230896"/>
            <a:ext cx="7874000" cy="457184"/>
          </a:xfrm>
          <a:prstGeom prst="rect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77E905-53AF-5247-90B4-F07D6F15814B}"/>
              </a:ext>
            </a:extLst>
          </p:cNvPr>
          <p:cNvSpPr/>
          <p:nvPr/>
        </p:nvSpPr>
        <p:spPr>
          <a:xfrm>
            <a:off x="3285352" y="2418080"/>
            <a:ext cx="1341120" cy="190800"/>
          </a:xfrm>
          <a:prstGeom prst="rect">
            <a:avLst/>
          </a:prstGeom>
          <a:solidFill>
            <a:srgbClr val="C0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EEBBFA-6CE9-6E4A-8EF3-E89F62F196F9}"/>
              </a:ext>
            </a:extLst>
          </p:cNvPr>
          <p:cNvSpPr/>
          <p:nvPr/>
        </p:nvSpPr>
        <p:spPr>
          <a:xfrm>
            <a:off x="609600" y="4954913"/>
            <a:ext cx="7874000" cy="457184"/>
          </a:xfrm>
          <a:prstGeom prst="rect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702FE5-C9CB-F34F-AA29-D71C9B452A61}"/>
              </a:ext>
            </a:extLst>
          </p:cNvPr>
          <p:cNvSpPr/>
          <p:nvPr/>
        </p:nvSpPr>
        <p:spPr>
          <a:xfrm>
            <a:off x="609600" y="5796601"/>
            <a:ext cx="7874000" cy="457184"/>
          </a:xfrm>
          <a:prstGeom prst="rect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93BF14F-53F7-5A42-A772-4E6C62374482}"/>
              </a:ext>
            </a:extLst>
          </p:cNvPr>
          <p:cNvSpPr/>
          <p:nvPr/>
        </p:nvSpPr>
        <p:spPr>
          <a:xfrm>
            <a:off x="3285352" y="4332884"/>
            <a:ext cx="1341120" cy="192254"/>
          </a:xfrm>
          <a:prstGeom prst="rect">
            <a:avLst/>
          </a:prstGeom>
          <a:solidFill>
            <a:srgbClr val="C0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4E2E5CA-945B-8741-A5DB-4EE9B32B5FD5}"/>
              </a:ext>
            </a:extLst>
          </p:cNvPr>
          <p:cNvSpPr/>
          <p:nvPr/>
        </p:nvSpPr>
        <p:spPr>
          <a:xfrm>
            <a:off x="1487032" y="4545456"/>
            <a:ext cx="3139440" cy="1908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2712EE1-C67A-DC41-955E-C93DF45827DA}"/>
              </a:ext>
            </a:extLst>
          </p:cNvPr>
          <p:cNvSpPr/>
          <p:nvPr/>
        </p:nvSpPr>
        <p:spPr>
          <a:xfrm>
            <a:off x="6445112" y="4982545"/>
            <a:ext cx="756000" cy="1908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76A0F82-56B7-0644-A443-6CD99B18D8C4}"/>
              </a:ext>
            </a:extLst>
          </p:cNvPr>
          <p:cNvSpPr/>
          <p:nvPr/>
        </p:nvSpPr>
        <p:spPr>
          <a:xfrm>
            <a:off x="6912472" y="5824233"/>
            <a:ext cx="756000" cy="1908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E40F10-DEFE-A54E-B843-0EDA6E207D57}"/>
              </a:ext>
            </a:extLst>
          </p:cNvPr>
          <p:cNvSpPr txBox="1"/>
          <p:nvPr/>
        </p:nvSpPr>
        <p:spPr>
          <a:xfrm>
            <a:off x="609600" y="850900"/>
            <a:ext cx="798576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COARSE-GRAINED STRIDED ACCESS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Load current MRAM block to WRAM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mram_read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((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__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mram_ptr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void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const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*)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mram_address_A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,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		SIZE *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sizeof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uint64_t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));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mram_read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((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__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mram_ptr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void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const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*)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mram_address_B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bufferB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,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		SIZE *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sizeof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uint64_t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));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" pitchFamily="2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for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int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= 0;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&lt; SIZE;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+= stride){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  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bufferB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[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] =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[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];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}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Write WRAM block to MRAM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mram_write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bufferB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, (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__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mram_ptr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void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*)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mram_address_B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,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		SIZE *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sizeof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uint64_t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));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" pitchFamily="2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ourier" pitchFamily="2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FINE-GRAINED STRIDED &amp; RANDOM ACCESS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for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int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= 0;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&lt; SIZE;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+= stride){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  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int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index =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*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sizeof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uint64_t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);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   // Load current MRAM element to WRAM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  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mram_read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((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__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mram_ptr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void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const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*)(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mram_address_A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+ index),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, 				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sizeof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uint64_t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));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ourier" pitchFamily="2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	// Write WRAM element to MRAM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	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mram_write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, (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__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mram_ptr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void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*)(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mram_address_B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+ index), 					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sizeof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uint64_t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));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97075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6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6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6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6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9" grpId="0" animBg="1"/>
      <p:bldP spid="20" grpId="0" animBg="1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3B904-DC80-0340-90DF-8795CAA58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Strided</a:t>
            </a:r>
            <a:r>
              <a:rPr lang="en-US" dirty="0"/>
              <a:t> and Random Accesses (I)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C622F74-2FCA-C942-9FC2-76F30579F648}"/>
              </a:ext>
            </a:extLst>
          </p:cNvPr>
          <p:cNvGrpSpPr/>
          <p:nvPr/>
        </p:nvGrpSpPr>
        <p:grpSpPr>
          <a:xfrm>
            <a:off x="169011" y="1389158"/>
            <a:ext cx="0" cy="0"/>
            <a:chOff x="0" y="0"/>
            <a:chExt cx="11398800" cy="3600000"/>
          </a:xfrm>
        </p:grpSpPr>
        <p:graphicFrame>
          <p:nvGraphicFramePr>
            <p:cNvPr id="13" name="Chart 12">
              <a:extLst>
                <a:ext uri="{FF2B5EF4-FFF2-40B4-BE49-F238E27FC236}">
                  <a16:creationId xmlns:a16="http://schemas.microsoft.com/office/drawing/2014/main" id="{1196F48F-4489-3545-AB79-DBD635E05058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0" y="0"/>
            <a:ext cx="5683800" cy="36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14" name="Chart 13">
              <a:extLst>
                <a:ext uri="{FF2B5EF4-FFF2-40B4-BE49-F238E27FC236}">
                  <a16:creationId xmlns:a16="http://schemas.microsoft.com/office/drawing/2014/main" id="{23317273-8366-BD47-AE6E-BB0D9A09948C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5727700" y="0"/>
            <a:ext cx="5671100" cy="36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3DFE916F-106B-6147-98B2-23D68CCE020A}"/>
              </a:ext>
            </a:extLst>
          </p:cNvPr>
          <p:cNvGraphicFramePr>
            <a:graphicFrameLocks/>
          </p:cNvGraphicFramePr>
          <p:nvPr/>
        </p:nvGraphicFramePr>
        <p:xfrm>
          <a:off x="86990" y="939452"/>
          <a:ext cx="4487683" cy="2842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8200C803-1E1D-5740-924D-3EAE5A988FEA}"/>
              </a:ext>
            </a:extLst>
          </p:cNvPr>
          <p:cNvGraphicFramePr>
            <a:graphicFrameLocks/>
          </p:cNvGraphicFramePr>
          <p:nvPr/>
        </p:nvGraphicFramePr>
        <p:xfrm>
          <a:off x="4579354" y="939452"/>
          <a:ext cx="4477656" cy="2842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72D78543-8F86-8E47-A039-970EFBA48F87}"/>
              </a:ext>
            </a:extLst>
          </p:cNvPr>
          <p:cNvSpPr/>
          <p:nvPr/>
        </p:nvSpPr>
        <p:spPr>
          <a:xfrm>
            <a:off x="178200" y="3938064"/>
            <a:ext cx="8787600" cy="77207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Large difference in maximum sustained bandwidth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between coarse-grained and fine-grained DMA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908F801E-E2A8-3B41-80D8-2F06E7CE76F2}"/>
              </a:ext>
            </a:extLst>
          </p:cNvPr>
          <p:cNvSpPr/>
          <p:nvPr/>
        </p:nvSpPr>
        <p:spPr>
          <a:xfrm>
            <a:off x="178200" y="4792030"/>
            <a:ext cx="8787600" cy="756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Coarse-grained DMA uses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1,024-byte transfers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,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while fine-grained DMA uses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8-byte transfers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F2ADF3D-D010-3B4C-A644-84291B262075}"/>
              </a:ext>
            </a:extLst>
          </p:cNvPr>
          <p:cNvSpPr/>
          <p:nvPr/>
        </p:nvSpPr>
        <p:spPr>
          <a:xfrm>
            <a:off x="801974" y="1049026"/>
            <a:ext cx="689548" cy="40473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2C15AC3-1CB6-FD48-9C6A-0F01FC2782BC}"/>
              </a:ext>
            </a:extLst>
          </p:cNvPr>
          <p:cNvSpPr/>
          <p:nvPr/>
        </p:nvSpPr>
        <p:spPr>
          <a:xfrm>
            <a:off x="8213621" y="1181480"/>
            <a:ext cx="689548" cy="40473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7D355689-F381-0E40-BCFA-5A0800712E7D}"/>
              </a:ext>
            </a:extLst>
          </p:cNvPr>
          <p:cNvSpPr/>
          <p:nvPr/>
        </p:nvSpPr>
        <p:spPr>
          <a:xfrm>
            <a:off x="178200" y="5630574"/>
            <a:ext cx="8787600" cy="77207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Random access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achieves very similar maximum sustained bandwidth to fine-grained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strided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approach</a:t>
            </a:r>
          </a:p>
        </p:txBody>
      </p:sp>
    </p:spTree>
    <p:extLst>
      <p:ext uri="{BB962C8B-B14F-4D97-AF65-F5344CB8AC3E}">
        <p14:creationId xmlns:p14="http://schemas.microsoft.com/office/powerpoint/2010/main" val="129440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6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 uiExpand="1">
        <p:bldSub>
          <a:bldChart bld="series"/>
        </p:bldSub>
      </p:bldGraphic>
      <p:bldGraphic spid="16" grpId="0" uiExpand="1">
        <p:bldSub>
          <a:bldChart bld="series"/>
        </p:bldSub>
      </p:bldGraphic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3B904-DC80-0340-90DF-8795CAA58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Strided</a:t>
            </a:r>
            <a:r>
              <a:rPr lang="en-US" dirty="0"/>
              <a:t> and Random Accesses (II)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C622F74-2FCA-C942-9FC2-76F30579F648}"/>
              </a:ext>
            </a:extLst>
          </p:cNvPr>
          <p:cNvGrpSpPr/>
          <p:nvPr/>
        </p:nvGrpSpPr>
        <p:grpSpPr>
          <a:xfrm>
            <a:off x="169011" y="1389158"/>
            <a:ext cx="0" cy="0"/>
            <a:chOff x="0" y="0"/>
            <a:chExt cx="11398800" cy="3600000"/>
          </a:xfrm>
        </p:grpSpPr>
        <p:graphicFrame>
          <p:nvGraphicFramePr>
            <p:cNvPr id="13" name="Chart 12">
              <a:extLst>
                <a:ext uri="{FF2B5EF4-FFF2-40B4-BE49-F238E27FC236}">
                  <a16:creationId xmlns:a16="http://schemas.microsoft.com/office/drawing/2014/main" id="{1196F48F-4489-3545-AB79-DBD635E05058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0" y="0"/>
            <a:ext cx="5683800" cy="36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14" name="Chart 13">
              <a:extLst>
                <a:ext uri="{FF2B5EF4-FFF2-40B4-BE49-F238E27FC236}">
                  <a16:creationId xmlns:a16="http://schemas.microsoft.com/office/drawing/2014/main" id="{23317273-8366-BD47-AE6E-BB0D9A09948C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5727700" y="0"/>
            <a:ext cx="5671100" cy="36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3DFE916F-106B-6147-98B2-23D68CCE020A}"/>
              </a:ext>
            </a:extLst>
          </p:cNvPr>
          <p:cNvGraphicFramePr>
            <a:graphicFrameLocks/>
          </p:cNvGraphicFramePr>
          <p:nvPr/>
        </p:nvGraphicFramePr>
        <p:xfrm>
          <a:off x="86990" y="939452"/>
          <a:ext cx="4487683" cy="2842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8200C803-1E1D-5740-924D-3EAE5A988FEA}"/>
              </a:ext>
            </a:extLst>
          </p:cNvPr>
          <p:cNvGraphicFramePr>
            <a:graphicFrameLocks/>
          </p:cNvGraphicFramePr>
          <p:nvPr/>
        </p:nvGraphicFramePr>
        <p:xfrm>
          <a:off x="4579354" y="939452"/>
          <a:ext cx="4477656" cy="2842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72D78543-8F86-8E47-A039-970EFBA48F87}"/>
              </a:ext>
            </a:extLst>
          </p:cNvPr>
          <p:cNvSpPr/>
          <p:nvPr/>
        </p:nvSpPr>
        <p:spPr>
          <a:xfrm>
            <a:off x="178200" y="3938064"/>
            <a:ext cx="8787600" cy="77207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The sustained MRAM bandwidth of coarse-grained DMA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decreases as the stride increases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908F801E-E2A8-3B41-80D8-2F06E7CE76F2}"/>
              </a:ext>
            </a:extLst>
          </p:cNvPr>
          <p:cNvSpPr/>
          <p:nvPr/>
        </p:nvSpPr>
        <p:spPr>
          <a:xfrm>
            <a:off x="178200" y="4807805"/>
            <a:ext cx="8787600" cy="123204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The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effective utilization of the transferred data decreases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as the stride becomes larger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 (e.g., a stride 4 means that only one fourth of the transferred data is used)</a:t>
            </a:r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B3DEBC1B-A4AE-2F4F-8F58-40436B00B418}"/>
              </a:ext>
            </a:extLst>
          </p:cNvPr>
          <p:cNvSpPr/>
          <p:nvPr/>
        </p:nvSpPr>
        <p:spPr>
          <a:xfrm rot="13346287">
            <a:off x="996784" y="919956"/>
            <a:ext cx="3296509" cy="1828900"/>
          </a:xfrm>
          <a:prstGeom prst="arc">
            <a:avLst>
              <a:gd name="adj1" fmla="val 12481916"/>
              <a:gd name="adj2" fmla="val 20310381"/>
            </a:avLst>
          </a:prstGeom>
          <a:ln w="57150">
            <a:solidFill>
              <a:srgbClr val="FF0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217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3" grpId="0" animBg="1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3B904-DC80-0340-90DF-8795CAA58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Strided</a:t>
            </a:r>
            <a:r>
              <a:rPr lang="en-US" dirty="0"/>
              <a:t> and Random Accesses (III)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C622F74-2FCA-C942-9FC2-76F30579F648}"/>
              </a:ext>
            </a:extLst>
          </p:cNvPr>
          <p:cNvGrpSpPr/>
          <p:nvPr/>
        </p:nvGrpSpPr>
        <p:grpSpPr>
          <a:xfrm>
            <a:off x="169011" y="1389158"/>
            <a:ext cx="0" cy="0"/>
            <a:chOff x="0" y="0"/>
            <a:chExt cx="11398800" cy="3600000"/>
          </a:xfrm>
        </p:grpSpPr>
        <p:graphicFrame>
          <p:nvGraphicFramePr>
            <p:cNvPr id="13" name="Chart 12">
              <a:extLst>
                <a:ext uri="{FF2B5EF4-FFF2-40B4-BE49-F238E27FC236}">
                  <a16:creationId xmlns:a16="http://schemas.microsoft.com/office/drawing/2014/main" id="{1196F48F-4489-3545-AB79-DBD635E05058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0" y="0"/>
            <a:ext cx="5683800" cy="36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14" name="Chart 13">
              <a:extLst>
                <a:ext uri="{FF2B5EF4-FFF2-40B4-BE49-F238E27FC236}">
                  <a16:creationId xmlns:a16="http://schemas.microsoft.com/office/drawing/2014/main" id="{23317273-8366-BD47-AE6E-BB0D9A09948C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5727700" y="0"/>
            <a:ext cx="5671100" cy="36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3DFE916F-106B-6147-98B2-23D68CCE020A}"/>
              </a:ext>
            </a:extLst>
          </p:cNvPr>
          <p:cNvGraphicFramePr>
            <a:graphicFrameLocks/>
          </p:cNvGraphicFramePr>
          <p:nvPr/>
        </p:nvGraphicFramePr>
        <p:xfrm>
          <a:off x="86990" y="939452"/>
          <a:ext cx="4487683" cy="2842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8200C803-1E1D-5740-924D-3EAE5A988FEA}"/>
              </a:ext>
            </a:extLst>
          </p:cNvPr>
          <p:cNvGraphicFramePr>
            <a:graphicFrameLocks/>
          </p:cNvGraphicFramePr>
          <p:nvPr/>
        </p:nvGraphicFramePr>
        <p:xfrm>
          <a:off x="4579354" y="939452"/>
          <a:ext cx="4477656" cy="2842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72D78543-8F86-8E47-A039-970EFBA48F87}"/>
              </a:ext>
            </a:extLst>
          </p:cNvPr>
          <p:cNvSpPr/>
          <p:nvPr/>
        </p:nvSpPr>
        <p:spPr>
          <a:xfrm>
            <a:off x="178200" y="3938064"/>
            <a:ext cx="8787600" cy="77207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For a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stride of 16 or larger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, the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fine-grained DMA approach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achieves higher bandwidth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908F801E-E2A8-3B41-80D8-2F06E7CE76F2}"/>
              </a:ext>
            </a:extLst>
          </p:cNvPr>
          <p:cNvSpPr/>
          <p:nvPr/>
        </p:nvSpPr>
        <p:spPr>
          <a:xfrm>
            <a:off x="178200" y="4807805"/>
            <a:ext cx="8787600" cy="154205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With stride 16,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only one sixteenth of the maximum sustained bandwidth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(622.36 MB/s) of coarse-grained DMA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is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effectively used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, which is lower than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the bandwidth of fine-grained DMA (72.58 MB/s)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DF8F2ED-18A6-1246-8013-34EF495BEA42}"/>
              </a:ext>
            </a:extLst>
          </p:cNvPr>
          <p:cNvSpPr/>
          <p:nvPr/>
        </p:nvSpPr>
        <p:spPr>
          <a:xfrm>
            <a:off x="1677379" y="2745479"/>
            <a:ext cx="689548" cy="40473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FB8847A-F563-9F4D-977D-CDD54FF7A630}"/>
              </a:ext>
            </a:extLst>
          </p:cNvPr>
          <p:cNvSpPr/>
          <p:nvPr/>
        </p:nvSpPr>
        <p:spPr>
          <a:xfrm>
            <a:off x="8213621" y="1181480"/>
            <a:ext cx="689548" cy="40473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5436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12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1AAED-456D-7249-8063-DA02B88BB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DPU Pipeline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06610-9631-964A-ABB4-DB863A1DD5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4867518" cy="5293805"/>
          </a:xfrm>
        </p:spPr>
        <p:txBody>
          <a:bodyPr>
            <a:normAutofit/>
          </a:bodyPr>
          <a:lstStyle/>
          <a:p>
            <a:r>
              <a:rPr lang="en-US" dirty="0"/>
              <a:t>In-order pipeline</a:t>
            </a:r>
          </a:p>
          <a:p>
            <a:pPr lvl="1"/>
            <a:r>
              <a:rPr lang="en-US" dirty="0"/>
              <a:t>Up to </a:t>
            </a:r>
            <a:r>
              <a:rPr lang="en-US" dirty="0">
                <a:solidFill>
                  <a:srgbClr val="0070C0"/>
                </a:solidFill>
              </a:rPr>
              <a:t>425 MHz </a:t>
            </a:r>
          </a:p>
          <a:p>
            <a:r>
              <a:rPr lang="en-US" dirty="0">
                <a:solidFill>
                  <a:srgbClr val="C00000"/>
                </a:solidFill>
              </a:rPr>
              <a:t>Fine-grain multithreaded</a:t>
            </a:r>
          </a:p>
          <a:p>
            <a:pPr lvl="1"/>
            <a:r>
              <a:rPr lang="en-US" dirty="0"/>
              <a:t>24 hardware threads</a:t>
            </a:r>
          </a:p>
          <a:p>
            <a:r>
              <a:rPr lang="en-US" dirty="0"/>
              <a:t>14 pipeline stages</a:t>
            </a:r>
          </a:p>
          <a:p>
            <a:pPr lvl="1"/>
            <a:r>
              <a:rPr lang="en-US" sz="2200" dirty="0">
                <a:solidFill>
                  <a:schemeClr val="accent6"/>
                </a:solidFill>
              </a:rPr>
              <a:t>DISPATCH</a:t>
            </a:r>
            <a:r>
              <a:rPr lang="en-US" sz="2200" dirty="0"/>
              <a:t>: Thread selection</a:t>
            </a:r>
          </a:p>
          <a:p>
            <a:pPr lvl="1"/>
            <a:r>
              <a:rPr lang="en-US" sz="2200" dirty="0">
                <a:solidFill>
                  <a:schemeClr val="accent2"/>
                </a:solidFill>
              </a:rPr>
              <a:t>FETCH</a:t>
            </a:r>
            <a:r>
              <a:rPr lang="en-US" sz="2200" dirty="0"/>
              <a:t>: Instruction fetch</a:t>
            </a:r>
          </a:p>
          <a:p>
            <a:pPr lvl="1"/>
            <a:r>
              <a:rPr lang="en-US" sz="2200" dirty="0">
                <a:solidFill>
                  <a:schemeClr val="accent2">
                    <a:lumMod val="75000"/>
                  </a:schemeClr>
                </a:solidFill>
              </a:rPr>
              <a:t>READOP</a:t>
            </a:r>
            <a:r>
              <a:rPr lang="en-US" sz="2200" dirty="0"/>
              <a:t>: Register file</a:t>
            </a:r>
          </a:p>
          <a:p>
            <a:pPr lvl="1"/>
            <a:r>
              <a:rPr lang="en-US" sz="2200" dirty="0">
                <a:solidFill>
                  <a:schemeClr val="accent6"/>
                </a:solidFill>
              </a:rPr>
              <a:t>FORMAT</a:t>
            </a:r>
            <a:r>
              <a:rPr lang="en-US" sz="2200" dirty="0"/>
              <a:t>: Operand formatting</a:t>
            </a:r>
          </a:p>
          <a:p>
            <a:pPr lvl="1"/>
            <a:r>
              <a:rPr lang="en-US" sz="2200" dirty="0">
                <a:solidFill>
                  <a:srgbClr val="009193"/>
                </a:solidFill>
              </a:rPr>
              <a:t>ALU</a:t>
            </a:r>
            <a:r>
              <a:rPr lang="en-US" sz="2200" dirty="0"/>
              <a:t>: Operation and WRAM</a:t>
            </a:r>
          </a:p>
          <a:p>
            <a:pPr lvl="1"/>
            <a:r>
              <a:rPr lang="en-US" sz="2200" dirty="0">
                <a:solidFill>
                  <a:schemeClr val="accent6">
                    <a:lumMod val="75000"/>
                  </a:schemeClr>
                </a:solidFill>
              </a:rPr>
              <a:t>MERGE</a:t>
            </a:r>
            <a:r>
              <a:rPr lang="en-US" sz="2200" dirty="0"/>
              <a:t>: Result formatting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4C09A52-4D4A-8C48-B643-7D44B82414CE}"/>
              </a:ext>
            </a:extLst>
          </p:cNvPr>
          <p:cNvGrpSpPr>
            <a:grpSpLocks noChangeAspect="1"/>
          </p:cNvGrpSpPr>
          <p:nvPr/>
        </p:nvGrpSpPr>
        <p:grpSpPr>
          <a:xfrm>
            <a:off x="4614455" y="1575476"/>
            <a:ext cx="4529545" cy="4185524"/>
            <a:chOff x="4468932" y="1423074"/>
            <a:chExt cx="4675068" cy="4320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97A6990-9AB4-2141-A33B-F8053BE580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68932" y="1423074"/>
              <a:ext cx="4675068" cy="432000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1ECD6D3-4270-804B-A640-A464BC491D66}"/>
                </a:ext>
              </a:extLst>
            </p:cNvPr>
            <p:cNvSpPr txBox="1"/>
            <p:nvPr/>
          </p:nvSpPr>
          <p:spPr>
            <a:xfrm>
              <a:off x="7357185" y="3060398"/>
              <a:ext cx="1743320" cy="317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To the DMA engine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8169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3B904-DC80-0340-90DF-8795CAA58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Strided</a:t>
            </a:r>
            <a:r>
              <a:rPr lang="en-US" dirty="0"/>
              <a:t> and Random Accesses (IV)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C622F74-2FCA-C942-9FC2-76F30579F648}"/>
              </a:ext>
            </a:extLst>
          </p:cNvPr>
          <p:cNvGrpSpPr/>
          <p:nvPr/>
        </p:nvGrpSpPr>
        <p:grpSpPr>
          <a:xfrm>
            <a:off x="169011" y="1389158"/>
            <a:ext cx="0" cy="0"/>
            <a:chOff x="0" y="0"/>
            <a:chExt cx="11398800" cy="3600000"/>
          </a:xfrm>
        </p:grpSpPr>
        <p:graphicFrame>
          <p:nvGraphicFramePr>
            <p:cNvPr id="13" name="Chart 12">
              <a:extLst>
                <a:ext uri="{FF2B5EF4-FFF2-40B4-BE49-F238E27FC236}">
                  <a16:creationId xmlns:a16="http://schemas.microsoft.com/office/drawing/2014/main" id="{1196F48F-4489-3545-AB79-DBD635E05058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0" y="0"/>
            <a:ext cx="5683800" cy="36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14" name="Chart 13">
              <a:extLst>
                <a:ext uri="{FF2B5EF4-FFF2-40B4-BE49-F238E27FC236}">
                  <a16:creationId xmlns:a16="http://schemas.microsoft.com/office/drawing/2014/main" id="{23317273-8366-BD47-AE6E-BB0D9A09948C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5727700" y="0"/>
            <a:ext cx="5671100" cy="360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3DFE916F-106B-6147-98B2-23D68CCE020A}"/>
              </a:ext>
            </a:extLst>
          </p:cNvPr>
          <p:cNvGraphicFramePr>
            <a:graphicFrameLocks/>
          </p:cNvGraphicFramePr>
          <p:nvPr/>
        </p:nvGraphicFramePr>
        <p:xfrm>
          <a:off x="86990" y="939452"/>
          <a:ext cx="4487683" cy="2842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8200C803-1E1D-5740-924D-3EAE5A988FEA}"/>
              </a:ext>
            </a:extLst>
          </p:cNvPr>
          <p:cNvGraphicFramePr>
            <a:graphicFrameLocks/>
          </p:cNvGraphicFramePr>
          <p:nvPr/>
        </p:nvGraphicFramePr>
        <p:xfrm>
          <a:off x="4579354" y="939452"/>
          <a:ext cx="4477656" cy="2842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963924D2-7B16-E44F-9C9C-B76A93D000E2}"/>
              </a:ext>
            </a:extLst>
          </p:cNvPr>
          <p:cNvGrpSpPr/>
          <p:nvPr/>
        </p:nvGrpSpPr>
        <p:grpSpPr>
          <a:xfrm>
            <a:off x="639241" y="3967330"/>
            <a:ext cx="7865519" cy="2386705"/>
            <a:chOff x="464215" y="3967330"/>
            <a:chExt cx="8213894" cy="1906997"/>
          </a:xfrm>
        </p:grpSpPr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15DED43E-B97D-9B4C-A2B5-9DC62C0F6D12}"/>
                </a:ext>
              </a:extLst>
            </p:cNvPr>
            <p:cNvSpPr/>
            <p:nvPr/>
          </p:nvSpPr>
          <p:spPr>
            <a:xfrm>
              <a:off x="464215" y="3967333"/>
              <a:ext cx="8213894" cy="1906994"/>
            </a:xfrm>
            <a:prstGeom prst="roundRect">
              <a:avLst>
                <a:gd name="adj" fmla="val 9070"/>
              </a:avLst>
            </a:prstGeom>
            <a:solidFill>
              <a:srgbClr val="F2F9F3"/>
            </a:solidFill>
            <a:ln w="44450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solidFill>
                    <a:srgbClr val="70AD47">
                      <a:lumMod val="75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  <p:sp>
          <p:nvSpPr>
            <p:cNvPr id="22" name="Round Same Side Corner Rectangle 21">
              <a:extLst>
                <a:ext uri="{FF2B5EF4-FFF2-40B4-BE49-F238E27FC236}">
                  <a16:creationId xmlns:a16="http://schemas.microsoft.com/office/drawing/2014/main" id="{0B37B348-5830-A446-A27E-34693EE3439E}"/>
                </a:ext>
              </a:extLst>
            </p:cNvPr>
            <p:cNvSpPr/>
            <p:nvPr/>
          </p:nvSpPr>
          <p:spPr>
            <a:xfrm>
              <a:off x="464215" y="3967330"/>
              <a:ext cx="8213894" cy="31640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bIns="0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PROGRAMMING RECOMMENDATION 4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D7A2FC96-7A3C-1C46-99DB-CE1AD6961632}"/>
              </a:ext>
            </a:extLst>
          </p:cNvPr>
          <p:cNvSpPr txBox="1"/>
          <p:nvPr/>
        </p:nvSpPr>
        <p:spPr>
          <a:xfrm>
            <a:off x="639241" y="4387333"/>
            <a:ext cx="7865519" cy="1938992"/>
          </a:xfrm>
          <a:prstGeom prst="rect">
            <a:avLst/>
          </a:prstGeom>
          <a:noFill/>
          <a:ln>
            <a:noFill/>
          </a:ln>
        </p:spPr>
        <p:txBody>
          <a:bodyPr wrap="square" lIns="180000" rtlCol="0">
            <a:spAutoFit/>
          </a:bodyPr>
          <a:lstStyle/>
          <a:p>
            <a:pPr marL="36000" marR="0" lvl="0" indent="-1620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For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strided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 access patterns with 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stride smaller than 16 8-byte elements, fetch a large contiguous chunk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 (e.g., 1,024 bytes) from a DPU’s MRAM bank.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ＭＳ Ｐゴシック" panose="020B0600070205080204" pitchFamily="34" charset="-128"/>
              <a:cs typeface="+mn-cs"/>
            </a:endParaRPr>
          </a:p>
          <a:p>
            <a:pPr marL="36000" marR="0" lvl="0" indent="-1620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For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strided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 access patterns with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larger strides and random access patterns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, fetch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only the data elements that are needed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from an MRAM bank.   </a:t>
            </a:r>
          </a:p>
        </p:txBody>
      </p:sp>
    </p:spTree>
    <p:extLst>
      <p:ext uri="{BB962C8B-B14F-4D97-AF65-F5344CB8AC3E}">
        <p14:creationId xmlns:p14="http://schemas.microsoft.com/office/powerpoint/2010/main" val="3839241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Microbenchmark: </a:t>
            </a:r>
            <a:r>
              <a:rPr lang="en-US" dirty="0" err="1"/>
              <a:t>Strided</a:t>
            </a:r>
            <a:r>
              <a:rPr lang="en-US" dirty="0"/>
              <a:t> and Random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Strided</a:t>
            </a:r>
            <a:r>
              <a:rPr lang="en-US" sz="2400" dirty="0"/>
              <a:t> and random accesses to MRAM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2440DC-5DBB-094A-8F34-39C04A7FB2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60968"/>
            <a:ext cx="9144000" cy="41153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284CBF-949F-434C-AD0F-ADF464244C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181747"/>
            <a:ext cx="9144000" cy="3040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009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549AE-E83A-F241-BA2F-2972D7A41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/>
              <a:t>DPU: Arithmetic Throughput vs. Operational Intensity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0D2C28D-09D2-3E45-802E-950C770EC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2" y="876821"/>
            <a:ext cx="9151034" cy="554903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447F69F8-B4F7-9E47-A369-FFAD15353934}"/>
              </a:ext>
            </a:extLst>
          </p:cNvPr>
          <p:cNvSpPr/>
          <p:nvPr/>
        </p:nvSpPr>
        <p:spPr>
          <a:xfrm flipV="1">
            <a:off x="72351" y="1433383"/>
            <a:ext cx="8991801" cy="4896000"/>
          </a:xfrm>
          <a:prstGeom prst="roundRect">
            <a:avLst>
              <a:gd name="adj" fmla="val 4412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90000"/>
                </a:srgbClr>
              </a:gs>
              <a:gs pos="50000">
                <a:srgbClr val="FFFF00">
                  <a:tint val="44500"/>
                  <a:satMod val="160000"/>
                  <a:alpha val="90000"/>
                </a:srgbClr>
              </a:gs>
              <a:gs pos="100000">
                <a:srgbClr val="FFFF00">
                  <a:tint val="23500"/>
                  <a:satMod val="160000"/>
                  <a:alpha val="9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00C09F-C747-2541-A3E2-DA1C4501C1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689" y="2997200"/>
            <a:ext cx="7630365" cy="3144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207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77 0.02269 L 0.05434 -0.10694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56" y="-6481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226AB-1677-1943-85FC-75B1BE994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dirty="0"/>
              <a:t>Arithmetic Throughput vs. Operational Intensity (I)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46029F-E62B-B040-8938-C00AEE817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527949" cy="561702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Goal</a:t>
            </a:r>
          </a:p>
          <a:p>
            <a:pPr lvl="1"/>
            <a:r>
              <a:rPr lang="en-US" dirty="0"/>
              <a:t>Characterize </a:t>
            </a:r>
            <a:r>
              <a:rPr lang="en-US" dirty="0">
                <a:solidFill>
                  <a:srgbClr val="00B050"/>
                </a:solidFill>
              </a:rPr>
              <a:t>memory-bound regions and compute-bound regions</a:t>
            </a:r>
            <a:r>
              <a:rPr lang="en-US" dirty="0"/>
              <a:t> for different datatypes and operations</a:t>
            </a:r>
          </a:p>
          <a:p>
            <a:endParaRPr lang="en-US" dirty="0"/>
          </a:p>
          <a:p>
            <a:r>
              <a:rPr lang="en-US" dirty="0"/>
              <a:t>Microbenchmark</a:t>
            </a:r>
          </a:p>
          <a:p>
            <a:pPr lvl="1"/>
            <a:r>
              <a:rPr lang="en-US" dirty="0"/>
              <a:t>We </a:t>
            </a:r>
            <a:r>
              <a:rPr lang="en-US" dirty="0">
                <a:solidFill>
                  <a:srgbClr val="0070C0"/>
                </a:solidFill>
              </a:rPr>
              <a:t>load one chunk of an MRAM array into WRAM</a:t>
            </a:r>
          </a:p>
          <a:p>
            <a:pPr lvl="1"/>
            <a:r>
              <a:rPr lang="en-US" dirty="0"/>
              <a:t>Perform a </a:t>
            </a:r>
            <a:r>
              <a:rPr lang="en-US" dirty="0">
                <a:solidFill>
                  <a:srgbClr val="00B050"/>
                </a:solidFill>
              </a:rPr>
              <a:t>variable number of operations on the data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Write back </a:t>
            </a:r>
            <a:r>
              <a:rPr lang="en-US" dirty="0"/>
              <a:t>to MRAM</a:t>
            </a:r>
          </a:p>
          <a:p>
            <a:endParaRPr lang="en-US" dirty="0"/>
          </a:p>
          <a:p>
            <a:r>
              <a:rPr lang="en-US" dirty="0"/>
              <a:t>The experiment is inspired by the </a:t>
            </a:r>
            <a:r>
              <a:rPr lang="en-US" dirty="0">
                <a:solidFill>
                  <a:srgbClr val="0070C0"/>
                </a:solidFill>
              </a:rPr>
              <a:t>Roofline model</a:t>
            </a:r>
            <a:r>
              <a:rPr lang="en-US" dirty="0"/>
              <a:t>*</a:t>
            </a:r>
          </a:p>
          <a:p>
            <a:endParaRPr lang="en-US" dirty="0"/>
          </a:p>
          <a:p>
            <a:r>
              <a:rPr lang="en-US" dirty="0"/>
              <a:t>We define </a:t>
            </a:r>
            <a:r>
              <a:rPr lang="en-US" dirty="0">
                <a:solidFill>
                  <a:srgbClr val="C00000"/>
                </a:solidFill>
              </a:rPr>
              <a:t>operational intensity </a:t>
            </a:r>
            <a:r>
              <a:rPr lang="en-US" dirty="0"/>
              <a:t>(OI)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as the number of arithmetic operations performed per byte accessed from MRAM (OP/B)</a:t>
            </a:r>
          </a:p>
          <a:p>
            <a:endParaRPr lang="en-US" dirty="0"/>
          </a:p>
          <a:p>
            <a:r>
              <a:rPr lang="en-US" dirty="0"/>
              <a:t>The pipeline latency changes with the operational intensity, but the MRAM access latency is fixed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3558A2-B31E-3240-AD07-810FDA6883D6}"/>
              </a:ext>
            </a:extLst>
          </p:cNvPr>
          <p:cNvSpPr txBox="1"/>
          <p:nvPr/>
        </p:nvSpPr>
        <p:spPr>
          <a:xfrm>
            <a:off x="1581667" y="6553200"/>
            <a:ext cx="60692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*S. Williams et al., “Roofline: An Insightful Visual Performance Model for Multi-core Architectures,” CACM, 2009</a:t>
            </a:r>
          </a:p>
        </p:txBody>
      </p:sp>
    </p:spTree>
    <p:extLst>
      <p:ext uri="{BB962C8B-B14F-4D97-AF65-F5344CB8AC3E}">
        <p14:creationId xmlns:p14="http://schemas.microsoft.com/office/powerpoint/2010/main" val="2186543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B1A09-65D3-0F45-A0AA-D2E1C548B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dirty="0"/>
              <a:t>Arithmetic Throughput vs. Operational Intensity (II)</a:t>
            </a:r>
            <a:endParaRPr lang="en-US" sz="3000" b="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C5DB603-68F4-F642-86BD-DB5610C43ACD}"/>
              </a:ext>
            </a:extLst>
          </p:cNvPr>
          <p:cNvSpPr/>
          <p:nvPr/>
        </p:nvSpPr>
        <p:spPr>
          <a:xfrm>
            <a:off x="389304" y="1955200"/>
            <a:ext cx="8454013" cy="290160"/>
          </a:xfrm>
          <a:prstGeom prst="rect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77E905-53AF-5247-90B4-F07D6F15814B}"/>
              </a:ext>
            </a:extLst>
          </p:cNvPr>
          <p:cNvSpPr/>
          <p:nvPr/>
        </p:nvSpPr>
        <p:spPr>
          <a:xfrm>
            <a:off x="2360792" y="1140108"/>
            <a:ext cx="2124000" cy="190800"/>
          </a:xfrm>
          <a:prstGeom prst="rect">
            <a:avLst/>
          </a:prstGeom>
          <a:solidFill>
            <a:srgbClr val="C0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3A3A86F-54C5-554B-B7F5-45DDCD71F73B}"/>
              </a:ext>
            </a:extLst>
          </p:cNvPr>
          <p:cNvSpPr/>
          <p:nvPr/>
        </p:nvSpPr>
        <p:spPr>
          <a:xfrm>
            <a:off x="389303" y="3243101"/>
            <a:ext cx="8454013" cy="252000"/>
          </a:xfrm>
          <a:prstGeom prst="rect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5E75770-494A-9C4D-BD75-FB307931F9AA}"/>
              </a:ext>
            </a:extLst>
          </p:cNvPr>
          <p:cNvSpPr/>
          <p:nvPr/>
        </p:nvSpPr>
        <p:spPr>
          <a:xfrm>
            <a:off x="389303" y="5801316"/>
            <a:ext cx="8454013" cy="290160"/>
          </a:xfrm>
          <a:prstGeom prst="rect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E01A6FE-2B9D-4642-8EF2-5A609E671A67}"/>
              </a:ext>
            </a:extLst>
          </p:cNvPr>
          <p:cNvSpPr/>
          <p:nvPr/>
        </p:nvSpPr>
        <p:spPr>
          <a:xfrm>
            <a:off x="887592" y="1140108"/>
            <a:ext cx="1224000" cy="180000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9A10F84-0A85-9C43-90FB-0524289FA0A1}"/>
              </a:ext>
            </a:extLst>
          </p:cNvPr>
          <p:cNvSpPr/>
          <p:nvPr/>
        </p:nvSpPr>
        <p:spPr>
          <a:xfrm>
            <a:off x="2482712" y="2644070"/>
            <a:ext cx="1224000" cy="180000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F816DA1-F753-FB45-8A97-90474F098866}"/>
              </a:ext>
            </a:extLst>
          </p:cNvPr>
          <p:cNvSpPr/>
          <p:nvPr/>
        </p:nvSpPr>
        <p:spPr>
          <a:xfrm>
            <a:off x="887592" y="1343478"/>
            <a:ext cx="720000" cy="18000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25C5A5A-4220-1C40-A842-74C89CF22F4A}"/>
              </a:ext>
            </a:extLst>
          </p:cNvPr>
          <p:cNvSpPr/>
          <p:nvPr/>
        </p:nvSpPr>
        <p:spPr>
          <a:xfrm>
            <a:off x="3682949" y="2848073"/>
            <a:ext cx="864000" cy="180000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E40F10-DEFE-A54E-B843-0EDA6E207D57}"/>
              </a:ext>
            </a:extLst>
          </p:cNvPr>
          <p:cNvSpPr txBox="1"/>
          <p:nvPr/>
        </p:nvSpPr>
        <p:spPr>
          <a:xfrm>
            <a:off x="389305" y="1074420"/>
            <a:ext cx="8454013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int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repetitions =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input_repeat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&gt;= 1.0 ? 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int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)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input_repeat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: 1;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int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stride      =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input_repeat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&gt;= 1.0 ? 1 : 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int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)(1 /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input_repeat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);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ourier" pitchFamily="2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Load current MRAM block to WRAM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mram_read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((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__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mram_ptr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void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const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*)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mram_address_A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, SIZE *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sizeof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(T));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ourier" pitchFamily="2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Update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for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int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r = 0; r &lt; repetitions; r++){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  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for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int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= 0;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&lt; SIZE;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+=stride){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#ifdef ADD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      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[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] += scalar;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ADD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#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elif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SUB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      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[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] -= scalar;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SUB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#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elif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MUL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      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[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] *= scalar;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MUL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#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elif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DIV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      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[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] /= scalar;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DIV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#endif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   }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}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ourier" pitchFamily="2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Write WRAM block to MRAM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mram_write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, (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__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mram_ptr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void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*)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mram_address_B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, SIZE *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sizeof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(T));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0E0EC3F7-19D0-4F45-A792-6D714D4D2392}"/>
              </a:ext>
            </a:extLst>
          </p:cNvPr>
          <p:cNvSpPr/>
          <p:nvPr/>
        </p:nvSpPr>
        <p:spPr>
          <a:xfrm>
            <a:off x="5960417" y="2454324"/>
            <a:ext cx="2882900" cy="179429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+mn-ea"/>
                <a:cs typeface="Calibri" panose="020F0502020204030204" pitchFamily="34" charset="0"/>
              </a:rPr>
              <a:t>input_repeat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 greater or equal to 1 indicates the (integer) number of repetitions per input element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+mn-ea"/>
                <a:cs typeface="Calibri" panose="020F0502020204030204" pitchFamily="34" charset="0"/>
              </a:rPr>
              <a:t>input_repeat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 smaller than 1 indicates the fraction of elements that are updated</a:t>
            </a:r>
          </a:p>
        </p:txBody>
      </p:sp>
    </p:spTree>
    <p:extLst>
      <p:ext uri="{BB962C8B-B14F-4D97-AF65-F5344CB8AC3E}">
        <p14:creationId xmlns:p14="http://schemas.microsoft.com/office/powerpoint/2010/main" val="2960652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6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6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0" grpId="0" animBg="1"/>
      <p:bldP spid="16" grpId="0" animBg="1"/>
      <p:bldP spid="17" grpId="0" animBg="1"/>
      <p:bldP spid="18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226AB-1677-1943-85FC-75B1BE994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dirty="0"/>
              <a:t>Arithmetic Throughput vs. Operational Intensity (III)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43D0DE-5C84-6441-A92C-A7033691C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912" y="887483"/>
            <a:ext cx="7162800" cy="4358052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93E1D88-E6DE-FA40-AB62-FF2BDC4CB736}"/>
              </a:ext>
            </a:extLst>
          </p:cNvPr>
          <p:cNvSpPr/>
          <p:nvPr/>
        </p:nvSpPr>
        <p:spPr>
          <a:xfrm>
            <a:off x="464214" y="5017564"/>
            <a:ext cx="8215572" cy="139593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We show results of arithmetic throughput vs. operational intensity for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(a)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32-bit integer ADD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, (b)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32-bit integer MUL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,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(c)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32-bit floating-point ADD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, and (d)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32-bit floating-point MUL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(results for other datatypes and operations show similar trends)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0B82DE-2CFD-6949-8946-6828286B01F0}"/>
              </a:ext>
            </a:extLst>
          </p:cNvPr>
          <p:cNvSpPr/>
          <p:nvPr/>
        </p:nvSpPr>
        <p:spPr>
          <a:xfrm>
            <a:off x="1535070" y="922209"/>
            <a:ext cx="1046084" cy="25841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BB1EF2-5690-E244-989A-C72CC816AD9E}"/>
              </a:ext>
            </a:extLst>
          </p:cNvPr>
          <p:cNvSpPr/>
          <p:nvPr/>
        </p:nvSpPr>
        <p:spPr>
          <a:xfrm>
            <a:off x="5090427" y="920803"/>
            <a:ext cx="1046084" cy="25841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A7BB1CA-EF79-EC4F-B489-FDAEAD1041AE}"/>
              </a:ext>
            </a:extLst>
          </p:cNvPr>
          <p:cNvSpPr/>
          <p:nvPr/>
        </p:nvSpPr>
        <p:spPr>
          <a:xfrm>
            <a:off x="1535070" y="3100179"/>
            <a:ext cx="1080000" cy="25841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176C0F-ABE5-A34A-9E23-C8F0EBF812C0}"/>
              </a:ext>
            </a:extLst>
          </p:cNvPr>
          <p:cNvSpPr/>
          <p:nvPr/>
        </p:nvSpPr>
        <p:spPr>
          <a:xfrm>
            <a:off x="5090427" y="3098773"/>
            <a:ext cx="1080000" cy="25841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6801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8" grpId="0" animBg="1"/>
      <p:bldP spid="9" grpId="0" animBg="1"/>
      <p:bldP spid="10" grpId="0" animBg="1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226AB-1677-1943-85FC-75B1BE994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Arithmetic Throughput vs. Operational Intensity (IV)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058A7E4E-46E7-A941-80D3-FF7FD6CFC8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136" y="1172483"/>
          <a:ext cx="4680000" cy="2794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EE47C952-0691-0D41-B462-344133A31237}"/>
              </a:ext>
            </a:extLst>
          </p:cNvPr>
          <p:cNvGrpSpPr/>
          <p:nvPr/>
        </p:nvGrpSpPr>
        <p:grpSpPr>
          <a:xfrm>
            <a:off x="925804" y="1172483"/>
            <a:ext cx="2484000" cy="1999152"/>
            <a:chOff x="842679" y="887483"/>
            <a:chExt cx="2484000" cy="1999152"/>
          </a:xfrm>
        </p:grpSpPr>
        <p:sp>
          <p:nvSpPr>
            <p:cNvPr id="12" name="Right Triangle 11">
              <a:extLst>
                <a:ext uri="{FF2B5EF4-FFF2-40B4-BE49-F238E27FC236}">
                  <a16:creationId xmlns:a16="http://schemas.microsoft.com/office/drawing/2014/main" id="{0B65AB58-6E39-E74F-9B09-13663BA35025}"/>
                </a:ext>
              </a:extLst>
            </p:cNvPr>
            <p:cNvSpPr/>
            <p:nvPr/>
          </p:nvSpPr>
          <p:spPr>
            <a:xfrm flipH="1">
              <a:off x="842679" y="887483"/>
              <a:ext cx="2484000" cy="1999152"/>
            </a:xfrm>
            <a:prstGeom prst="rtTriangle">
              <a:avLst/>
            </a:prstGeom>
            <a:solidFill>
              <a:srgbClr val="FF2600">
                <a:alpha val="25098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C5D7AB2-F16C-0E43-8506-49F562DF246B}"/>
                </a:ext>
              </a:extLst>
            </p:cNvPr>
            <p:cNvSpPr txBox="1"/>
            <p:nvPr/>
          </p:nvSpPr>
          <p:spPr>
            <a:xfrm>
              <a:off x="1691936" y="2160494"/>
              <a:ext cx="14411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Memory-bound region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F8D4043-BC79-594D-8CAF-AFDF7EA7C71A}"/>
              </a:ext>
            </a:extLst>
          </p:cNvPr>
          <p:cNvGrpSpPr/>
          <p:nvPr/>
        </p:nvGrpSpPr>
        <p:grpSpPr>
          <a:xfrm>
            <a:off x="3155624" y="1172483"/>
            <a:ext cx="1819835" cy="1999152"/>
            <a:chOff x="3072499" y="887483"/>
            <a:chExt cx="1819835" cy="199915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163AC6A-FF2B-4443-8C04-F757D7764BAC}"/>
                </a:ext>
              </a:extLst>
            </p:cNvPr>
            <p:cNvSpPr/>
            <p:nvPr/>
          </p:nvSpPr>
          <p:spPr>
            <a:xfrm>
              <a:off x="3371849" y="887483"/>
              <a:ext cx="1224000" cy="1999152"/>
            </a:xfrm>
            <a:prstGeom prst="rect">
              <a:avLst/>
            </a:prstGeom>
            <a:solidFill>
              <a:srgbClr val="00B0F0">
                <a:alpha val="25098"/>
              </a:srgb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B30D2FD-15B9-3C47-A8D0-D0ABCBE3941B}"/>
                </a:ext>
              </a:extLst>
            </p:cNvPr>
            <p:cNvSpPr txBox="1"/>
            <p:nvPr/>
          </p:nvSpPr>
          <p:spPr>
            <a:xfrm>
              <a:off x="3072499" y="2160494"/>
              <a:ext cx="181983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Compute-bound region</a:t>
              </a:r>
            </a:p>
          </p:txBody>
        </p:sp>
      </p:grp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C117EF13-2289-E949-B65E-AAAF43AE5D4F}"/>
              </a:ext>
            </a:extLst>
          </p:cNvPr>
          <p:cNvSpPr/>
          <p:nvPr/>
        </p:nvSpPr>
        <p:spPr>
          <a:xfrm>
            <a:off x="5137078" y="1053733"/>
            <a:ext cx="3491347" cy="1440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In the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memory-bound region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, the arithmetic throughput increases with the operational intensity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1744CA7D-8B32-0243-885E-B5D0E4098157}"/>
              </a:ext>
            </a:extLst>
          </p:cNvPr>
          <p:cNvSpPr/>
          <p:nvPr/>
        </p:nvSpPr>
        <p:spPr>
          <a:xfrm>
            <a:off x="5137077" y="2685989"/>
            <a:ext cx="3491347" cy="1440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In the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compute-bound region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, the arithmetic throughput is flat at its maximum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CD9559C1-0047-5C43-AE57-37811C246327}"/>
              </a:ext>
            </a:extLst>
          </p:cNvPr>
          <p:cNvSpPr/>
          <p:nvPr/>
        </p:nvSpPr>
        <p:spPr>
          <a:xfrm>
            <a:off x="464214" y="4298099"/>
            <a:ext cx="8215572" cy="116454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The </a:t>
            </a:r>
            <a:r>
              <a:rPr kumimoji="0" lang="en-US" sz="22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throughput saturation point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is the operational intensity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where the transition between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the memory-bound region and the compute-bound region happens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ED25F215-D3B2-E442-A8A6-6C42B6FD453A}"/>
              </a:ext>
            </a:extLst>
          </p:cNvPr>
          <p:cNvSpPr/>
          <p:nvPr/>
        </p:nvSpPr>
        <p:spPr>
          <a:xfrm>
            <a:off x="464214" y="5615161"/>
            <a:ext cx="8215572" cy="71790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The throughput saturation point is as low as ¼ OP/B,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i.e.,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1 integer addition per every 32-bit element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fetched</a:t>
            </a:r>
          </a:p>
        </p:txBody>
      </p:sp>
    </p:spTree>
    <p:extLst>
      <p:ext uri="{BB962C8B-B14F-4D97-AF65-F5344CB8AC3E}">
        <p14:creationId xmlns:p14="http://schemas.microsoft.com/office/powerpoint/2010/main" val="279283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3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3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3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3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3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3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3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3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3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3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4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4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4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4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4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4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4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4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4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4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5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5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5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5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5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5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5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5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5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5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6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6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6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6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6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6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6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6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6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6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7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7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7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7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7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7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7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7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7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7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8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8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8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8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8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8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8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8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8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8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9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9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9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9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9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9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9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9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9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9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0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0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0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0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0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0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0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0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0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0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" presetClass="entr" presetSubtype="0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2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2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2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2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2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2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2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2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2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3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3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3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3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3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3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3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3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3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3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4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4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4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4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4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4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4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4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1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4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4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5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5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5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5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3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5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" fill="hold">
                      <p:stCondLst>
                        <p:cond delay="indefinite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5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5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5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3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5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5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6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6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6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6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6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6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6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6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6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6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7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7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7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7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7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7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7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7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7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7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8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8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8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8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8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8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8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8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8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8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9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9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9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9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9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9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9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9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9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19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0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0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0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0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0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0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0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0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0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0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2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2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2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2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2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2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2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2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2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3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3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3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3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3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3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3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3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3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4" categoryIdx="23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9" fill="hold">
                      <p:stCondLst>
                        <p:cond delay="indefinite"/>
                      </p:stCondLst>
                      <p:childTnLst>
                        <p:par>
                          <p:cTn id="510" fill="hold">
                            <p:stCondLst>
                              <p:cond delay="0"/>
                            </p:stCondLst>
                            <p:childTnLst>
                              <p:par>
                                <p:cTn id="5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4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6" fill="hold">
                      <p:stCondLst>
                        <p:cond delay="indefinite"/>
                      </p:stCondLst>
                      <p:childTnLst>
                        <p:par>
                          <p:cTn id="517" fill="hold">
                            <p:stCondLst>
                              <p:cond delay="0"/>
                            </p:stCondLst>
                            <p:childTnLst>
                              <p:par>
                                <p:cTn id="5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3" fill="hold">
                      <p:stCondLst>
                        <p:cond delay="indefinite"/>
                      </p:stCondLst>
                      <p:childTnLst>
                        <p:par>
                          <p:cTn id="524" fill="hold">
                            <p:stCondLst>
                              <p:cond delay="0"/>
                            </p:stCondLst>
                            <p:childTnLst>
                              <p:par>
                                <p:cTn id="5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7" fill="hold">
                      <p:stCondLst>
                        <p:cond delay="indefinite"/>
                      </p:stCondLst>
                      <p:childTnLst>
                        <p:par>
                          <p:cTn id="528" fill="hold">
                            <p:stCondLst>
                              <p:cond delay="0"/>
                            </p:stCondLst>
                            <p:childTnLst>
                              <p:par>
                                <p:cTn id="5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 uiExpand="1">
        <p:bldSub>
          <a:bldChart bld="category"/>
        </p:bldSub>
      </p:bldGraphic>
      <p:bldP spid="18" grpId="0" animBg="1"/>
      <p:bldP spid="19" grpId="0" animBg="1"/>
      <p:bldP spid="20" grpId="0" animBg="1"/>
      <p:bldP spid="21" grpId="0" animBg="1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226AB-1677-1943-85FC-75B1BE994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Arithmetic Throughput vs. Operational Intensity (V)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43D0DE-5C84-6441-A92C-A7033691C8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912" y="887483"/>
            <a:ext cx="7162800" cy="4358052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4F59E24-E535-D64D-85B0-011BC9DB4A07}"/>
              </a:ext>
            </a:extLst>
          </p:cNvPr>
          <p:cNvCxnSpPr/>
          <p:nvPr/>
        </p:nvCxnSpPr>
        <p:spPr>
          <a:xfrm>
            <a:off x="3491346" y="950027"/>
            <a:ext cx="0" cy="160316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741E883-1B60-4245-BEE3-A3E5A2C7E597}"/>
              </a:ext>
            </a:extLst>
          </p:cNvPr>
          <p:cNvCxnSpPr/>
          <p:nvPr/>
        </p:nvCxnSpPr>
        <p:spPr>
          <a:xfrm>
            <a:off x="6458197" y="950027"/>
            <a:ext cx="0" cy="160316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EDA803C-B0CE-994D-8E7E-4D96E70BB85C}"/>
              </a:ext>
            </a:extLst>
          </p:cNvPr>
          <p:cNvCxnSpPr/>
          <p:nvPr/>
        </p:nvCxnSpPr>
        <p:spPr>
          <a:xfrm>
            <a:off x="2693720" y="3133108"/>
            <a:ext cx="0" cy="160316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DFF0991-694A-0049-95C4-DF5503B8DF81}"/>
              </a:ext>
            </a:extLst>
          </p:cNvPr>
          <p:cNvCxnSpPr/>
          <p:nvPr/>
        </p:nvCxnSpPr>
        <p:spPr>
          <a:xfrm>
            <a:off x="6054437" y="3133108"/>
            <a:ext cx="0" cy="160316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7F943DF7-74DB-8946-95D6-77B823ED7BC0}"/>
              </a:ext>
            </a:extLst>
          </p:cNvPr>
          <p:cNvSpPr/>
          <p:nvPr/>
        </p:nvSpPr>
        <p:spPr>
          <a:xfrm>
            <a:off x="455254" y="4502818"/>
            <a:ext cx="8213894" cy="1904237"/>
          </a:xfrm>
          <a:prstGeom prst="roundRect">
            <a:avLst>
              <a:gd name="adj" fmla="val 9070"/>
            </a:avLst>
          </a:prstGeom>
          <a:solidFill>
            <a:srgbClr val="F5F6FB"/>
          </a:solidFill>
          <a:ln w="44450"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81D68544-6280-0F44-AB25-3F08225D1E62}"/>
              </a:ext>
            </a:extLst>
          </p:cNvPr>
          <p:cNvSpPr/>
          <p:nvPr/>
        </p:nvSpPr>
        <p:spPr>
          <a:xfrm>
            <a:off x="455254" y="4502813"/>
            <a:ext cx="8213894" cy="396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D458A"/>
          </a:solidFill>
          <a:ln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KEY OBSERVATION 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759750-D689-3844-B105-218E641961E8}"/>
              </a:ext>
            </a:extLst>
          </p:cNvPr>
          <p:cNvSpPr txBox="1"/>
          <p:nvPr/>
        </p:nvSpPr>
        <p:spPr>
          <a:xfrm>
            <a:off x="465892" y="4929727"/>
            <a:ext cx="8213894" cy="1477328"/>
          </a:xfrm>
          <a:prstGeom prst="rect">
            <a:avLst/>
          </a:prstGeom>
          <a:noFill/>
        </p:spPr>
        <p:txBody>
          <a:bodyPr wrap="square" lIns="18000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The arithmetic throughput of a DRAM Processing Unit (DPU) saturates at low or very low operational intensity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 (e.g., 1 integer addition per 32-bit element). Thus,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the DPU is fundamentally a compute-bound processor.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We expect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most real-world workloads be compute-bound in the UPMEM PIM architecture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.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1912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Microbenchmark: Arithmetic Throughput vs. Operational Intensity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Arithmetic Throughput versus Operational Intensity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7C4D66-758B-C44A-A952-D8EC6D86FD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42199"/>
            <a:ext cx="9144000" cy="412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629176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4">
            <a:extLst>
              <a:ext uri="{FF2B5EF4-FFF2-40B4-BE49-F238E27FC236}">
                <a16:creationId xmlns:a16="http://schemas.microsoft.com/office/drawing/2014/main" id="{6C599EA8-303B-8F44-B67E-1E9A7D6B836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51414" y="1470043"/>
            <a:ext cx="8229600" cy="152876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Benchmarking and </a:t>
            </a:r>
            <a:br>
              <a:rPr lang="en-US" altLang="en-US" b="1" dirty="0">
                <a:ea typeface="ＭＳ Ｐゴシック" panose="020B0600070205080204" pitchFamily="34" charset="-128"/>
              </a:rPr>
            </a:br>
            <a:r>
              <a:rPr lang="en-US" altLang="en-US" b="1" dirty="0">
                <a:ea typeface="ＭＳ Ｐゴシック" panose="020B0600070205080204" pitchFamily="34" charset="-128"/>
              </a:rPr>
              <a:t>Workload Suitability</a:t>
            </a:r>
          </a:p>
        </p:txBody>
      </p:sp>
      <p:sp>
        <p:nvSpPr>
          <p:cNvPr id="81922" name="Rectangle 5">
            <a:extLst>
              <a:ext uri="{FF2B5EF4-FFF2-40B4-BE49-F238E27FC236}">
                <a16:creationId xmlns:a16="http://schemas.microsoft.com/office/drawing/2014/main" id="{EB66DB82-34C1-994A-A27C-C184C7C5BDD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3581400"/>
            <a:ext cx="8458200" cy="2900363"/>
          </a:xfrm>
        </p:spPr>
        <p:txBody>
          <a:bodyPr/>
          <a:lstStyle/>
          <a:p>
            <a:pPr eaLnBrk="1" hangingPunct="1"/>
            <a:endParaRPr lang="en-US" altLang="en-US" i="1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208166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4">
            <a:extLst>
              <a:ext uri="{FF2B5EF4-FFF2-40B4-BE49-F238E27FC236}">
                <a16:creationId xmlns:a16="http://schemas.microsoft.com/office/drawing/2014/main" id="{6C599EA8-303B-8F44-B67E-1E9A7D6B836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66713" y="1747838"/>
            <a:ext cx="8428037" cy="995362"/>
          </a:xfrm>
        </p:spPr>
        <p:txBody>
          <a:bodyPr/>
          <a:lstStyle/>
          <a:p>
            <a:pPr algn="ctr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Fine-grained Multithreading</a:t>
            </a:r>
          </a:p>
        </p:txBody>
      </p:sp>
      <p:sp>
        <p:nvSpPr>
          <p:cNvPr id="81922" name="Rectangle 5">
            <a:extLst>
              <a:ext uri="{FF2B5EF4-FFF2-40B4-BE49-F238E27FC236}">
                <a16:creationId xmlns:a16="http://schemas.microsoft.com/office/drawing/2014/main" id="{EB66DB82-34C1-994A-A27C-C184C7C5BDD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3581400"/>
            <a:ext cx="8458200" cy="2900363"/>
          </a:xfrm>
        </p:spPr>
        <p:txBody>
          <a:bodyPr/>
          <a:lstStyle/>
          <a:p>
            <a:pPr eaLnBrk="1" hangingPunct="1"/>
            <a:endParaRPr lang="en-US" altLang="en-US" i="1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12104580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1322C-BB72-CE42-B0AA-57E423944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PrIM</a:t>
            </a:r>
            <a:r>
              <a:rPr lang="en-US" dirty="0"/>
              <a:t> Benchmarks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67D8184-6769-2A4E-B4D0-B4EA4A0F2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779046" cy="5293805"/>
          </a:xfrm>
        </p:spPr>
        <p:txBody>
          <a:bodyPr>
            <a:normAutofit/>
          </a:bodyPr>
          <a:lstStyle/>
          <a:p>
            <a:r>
              <a:rPr lang="en-US" dirty="0"/>
              <a:t>Goal</a:t>
            </a:r>
          </a:p>
          <a:p>
            <a:pPr lvl="1"/>
            <a:r>
              <a:rPr lang="en-US" dirty="0"/>
              <a:t>A </a:t>
            </a:r>
            <a:r>
              <a:rPr lang="en-US" dirty="0">
                <a:solidFill>
                  <a:srgbClr val="0070C0"/>
                </a:solidFill>
              </a:rPr>
              <a:t>common set of workloads</a:t>
            </a:r>
            <a:r>
              <a:rPr lang="en-US" dirty="0"/>
              <a:t> that can be used to </a:t>
            </a:r>
          </a:p>
          <a:p>
            <a:pPr lvl="2"/>
            <a:r>
              <a:rPr lang="en-US" dirty="0"/>
              <a:t>evaluate the UPMEM PIM architecture,</a:t>
            </a:r>
          </a:p>
          <a:p>
            <a:pPr lvl="2"/>
            <a:r>
              <a:rPr lang="en-US" dirty="0"/>
              <a:t>compare software improvements and compilers,</a:t>
            </a:r>
          </a:p>
          <a:p>
            <a:pPr lvl="2"/>
            <a:r>
              <a:rPr lang="en-US" dirty="0"/>
              <a:t>compare future PIM architectures and hardware</a:t>
            </a:r>
          </a:p>
          <a:p>
            <a:endParaRPr lang="en-US" dirty="0"/>
          </a:p>
          <a:p>
            <a:r>
              <a:rPr lang="en-US" dirty="0"/>
              <a:t>Two key selection criteria:</a:t>
            </a:r>
          </a:p>
          <a:p>
            <a:pPr lvl="1"/>
            <a:r>
              <a:rPr lang="en-US" dirty="0"/>
              <a:t>Selected workloads from </a:t>
            </a:r>
            <a:r>
              <a:rPr lang="en-US" dirty="0">
                <a:solidFill>
                  <a:srgbClr val="00B050"/>
                </a:solidFill>
              </a:rPr>
              <a:t>different application domains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Memory-bound workloads </a:t>
            </a:r>
            <a:r>
              <a:rPr lang="en-US" dirty="0"/>
              <a:t>on processor-centric architectures</a:t>
            </a:r>
          </a:p>
          <a:p>
            <a:pPr lvl="1"/>
            <a:endParaRPr lang="en-US" dirty="0"/>
          </a:p>
          <a:p>
            <a:r>
              <a:rPr lang="en-US" dirty="0"/>
              <a:t>14 different workloads, 16 different benchmarks*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423A56-4D1B-DD40-99B2-114152D0331D}"/>
              </a:ext>
            </a:extLst>
          </p:cNvPr>
          <p:cNvSpPr txBox="1"/>
          <p:nvPr/>
        </p:nvSpPr>
        <p:spPr>
          <a:xfrm>
            <a:off x="2852619" y="6545765"/>
            <a:ext cx="40715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*There are two versions for two of the workloads (HST, SCAN).</a:t>
            </a:r>
          </a:p>
        </p:txBody>
      </p:sp>
    </p:spTree>
    <p:extLst>
      <p:ext uri="{BB962C8B-B14F-4D97-AF65-F5344CB8AC3E}">
        <p14:creationId xmlns:p14="http://schemas.microsoft.com/office/powerpoint/2010/main" val="2318577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1322C-BB72-CE42-B0AA-57E423944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PrIM</a:t>
            </a:r>
            <a:r>
              <a:rPr lang="en-US" dirty="0"/>
              <a:t> Benchmarks: Application Domains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D42219D4-777D-6E42-9BED-8AB0204C0E4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8275" y="936626"/>
          <a:ext cx="8894763" cy="5431517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964921">
                  <a:extLst>
                    <a:ext uri="{9D8B030D-6E8A-4147-A177-3AD203B41FA5}">
                      <a16:colId xmlns:a16="http://schemas.microsoft.com/office/drawing/2014/main" val="1839206127"/>
                    </a:ext>
                  </a:extLst>
                </a:gridCol>
                <a:gridCol w="4165675">
                  <a:extLst>
                    <a:ext uri="{9D8B030D-6E8A-4147-A177-3AD203B41FA5}">
                      <a16:colId xmlns:a16="http://schemas.microsoft.com/office/drawing/2014/main" val="3573282612"/>
                    </a:ext>
                  </a:extLst>
                </a:gridCol>
                <a:gridCol w="1764167">
                  <a:extLst>
                    <a:ext uri="{9D8B030D-6E8A-4147-A177-3AD203B41FA5}">
                      <a16:colId xmlns:a16="http://schemas.microsoft.com/office/drawing/2014/main" val="362133022"/>
                    </a:ext>
                  </a:extLst>
                </a:gridCol>
              </a:tblGrid>
              <a:tr h="319501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Domain</a:t>
                      </a:r>
                      <a:endParaRPr lang="en-US" sz="1400" dirty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Benchmark</a:t>
                      </a:r>
                      <a:endParaRPr lang="en-US" sz="1400" dirty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Short name</a:t>
                      </a:r>
                      <a:endParaRPr lang="en-US" sz="1400" dirty="0">
                        <a:solidFill>
                          <a:schemeClr val="bg1"/>
                        </a:solidFill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4804337"/>
                  </a:ext>
                </a:extLst>
              </a:tr>
              <a:tr h="319501">
                <a:tc rowSpan="2"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Dense linear algebra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Vector Addition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0190206"/>
                  </a:ext>
                </a:extLst>
              </a:tr>
              <a:tr h="319501">
                <a:tc vMerge="1">
                  <a:txBody>
                    <a:bodyPr/>
                    <a:lstStyle/>
                    <a:p>
                      <a:endParaRPr lang="en-US" sz="1400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Matrix-Vector Multiply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GEMV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5124206"/>
                  </a:ext>
                </a:extLst>
              </a:tr>
              <a:tr h="319501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Sparse linear algebra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Sparse Matrix-Vector Multiply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Candara" panose="020E0502030303020204" pitchFamily="34" charset="0"/>
                        </a:rPr>
                        <a:t>SpMV</a:t>
                      </a:r>
                      <a:endParaRPr lang="en-US" sz="1400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1201907"/>
                  </a:ext>
                </a:extLst>
              </a:tr>
              <a:tr h="319501">
                <a:tc rowSpan="2"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Databases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Select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SEL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234675"/>
                  </a:ext>
                </a:extLst>
              </a:tr>
              <a:tr h="319501">
                <a:tc vMerge="1">
                  <a:txBody>
                    <a:bodyPr/>
                    <a:lstStyle/>
                    <a:p>
                      <a:endParaRPr lang="en-US" sz="1400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Unique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UNI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8232571"/>
                  </a:ext>
                </a:extLst>
              </a:tr>
              <a:tr h="319501">
                <a:tc rowSpan="2"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Data analytics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Binary Search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BS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451127"/>
                  </a:ext>
                </a:extLst>
              </a:tr>
              <a:tr h="319501">
                <a:tc vMerge="1">
                  <a:txBody>
                    <a:bodyPr/>
                    <a:lstStyle/>
                    <a:p>
                      <a:endParaRPr lang="en-US" sz="1400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Time Series 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008381"/>
                  </a:ext>
                </a:extLst>
              </a:tr>
              <a:tr h="319501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Graph processing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Breadth-First Search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BFS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7081438"/>
                  </a:ext>
                </a:extLst>
              </a:tr>
              <a:tr h="319501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Neural networks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Multilayer Perceptron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MLP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4520618"/>
                  </a:ext>
                </a:extLst>
              </a:tr>
              <a:tr h="319501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Bioinformatics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Needleman-Wunsch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NW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205944"/>
                  </a:ext>
                </a:extLst>
              </a:tr>
              <a:tr h="319501">
                <a:tc rowSpan="2"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Image processing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Image histogram (short)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HST-S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7293920"/>
                  </a:ext>
                </a:extLst>
              </a:tr>
              <a:tr h="319501">
                <a:tc vMerge="1">
                  <a:txBody>
                    <a:bodyPr/>
                    <a:lstStyle/>
                    <a:p>
                      <a:endParaRPr lang="en-US" sz="1400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Image histogram (large)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HST-L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2467408"/>
                  </a:ext>
                </a:extLst>
              </a:tr>
              <a:tr h="319501">
                <a:tc rowSpan="4"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Parallel primitives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Reduction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RED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8272034"/>
                  </a:ext>
                </a:extLst>
              </a:tr>
              <a:tr h="319501">
                <a:tc vMerge="1">
                  <a:txBody>
                    <a:bodyPr/>
                    <a:lstStyle/>
                    <a:p>
                      <a:endParaRPr lang="en-US" sz="1400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Prefix sum (scan-scan-add)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SCAN-SSA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4235633"/>
                  </a:ext>
                </a:extLst>
              </a:tr>
              <a:tr h="319501">
                <a:tc vMerge="1">
                  <a:txBody>
                    <a:bodyPr/>
                    <a:lstStyle/>
                    <a:p>
                      <a:endParaRPr lang="en-US" sz="1400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Prefix sum (reduce-scan-scan)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SCAN-RSS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45761"/>
                  </a:ext>
                </a:extLst>
              </a:tr>
              <a:tr h="319501">
                <a:tc vMerge="1">
                  <a:txBody>
                    <a:bodyPr/>
                    <a:lstStyle/>
                    <a:p>
                      <a:endParaRPr lang="en-US" sz="1400" dirty="0">
                        <a:latin typeface="Candara" panose="020E0502030303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Matrix transposition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ndara" panose="020E0502030303020204" pitchFamily="34" charset="0"/>
                        </a:rPr>
                        <a:t>TRNS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34613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4049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83F1047-015F-EB4A-87A9-CA3BA6F28135}"/>
              </a:ext>
            </a:extLst>
          </p:cNvPr>
          <p:cNvGrpSpPr/>
          <p:nvPr/>
        </p:nvGrpSpPr>
        <p:grpSpPr>
          <a:xfrm>
            <a:off x="1605868" y="1936544"/>
            <a:ext cx="4032607" cy="2420014"/>
            <a:chOff x="1077871" y="272386"/>
            <a:chExt cx="3303777" cy="1970638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A3B38D0-DBB4-3E4D-88F0-E62285E416CC}"/>
                </a:ext>
              </a:extLst>
            </p:cNvPr>
            <p:cNvSpPr/>
            <p:nvPr/>
          </p:nvSpPr>
          <p:spPr>
            <a:xfrm>
              <a:off x="2565902" y="278736"/>
              <a:ext cx="1815746" cy="19642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D4EF3E92-F297-0346-B557-F78C8A1FBE01}"/>
                </a:ext>
              </a:extLst>
            </p:cNvPr>
            <p:cNvSpPr/>
            <p:nvPr/>
          </p:nvSpPr>
          <p:spPr>
            <a:xfrm>
              <a:off x="1077871" y="272386"/>
              <a:ext cx="2796130" cy="853732"/>
            </a:xfrm>
            <a:prstGeom prst="triangle">
              <a:avLst>
                <a:gd name="adj" fmla="val 5321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C98E2FB-C354-CB45-A1A3-FA799E597BA1}"/>
                </a:ext>
              </a:extLst>
            </p:cNvPr>
            <p:cNvSpPr/>
            <p:nvPr/>
          </p:nvSpPr>
          <p:spPr>
            <a:xfrm>
              <a:off x="1093771" y="1126118"/>
              <a:ext cx="1484833" cy="1116906"/>
            </a:xfrm>
            <a:prstGeom prst="rect">
              <a:avLst/>
            </a:prstGeom>
            <a:grpFill/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36635C7-EB81-FB47-8C79-C67F8E69B45F}"/>
              </a:ext>
            </a:extLst>
          </p:cNvPr>
          <p:cNvCxnSpPr/>
          <p:nvPr/>
        </p:nvCxnSpPr>
        <p:spPr>
          <a:xfrm flipV="1">
            <a:off x="1625277" y="1928763"/>
            <a:ext cx="4019291" cy="2342204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65DA3F4-600C-BC45-BE3A-E9C292B6F12C}"/>
              </a:ext>
            </a:extLst>
          </p:cNvPr>
          <p:cNvCxnSpPr/>
          <p:nvPr/>
        </p:nvCxnSpPr>
        <p:spPr>
          <a:xfrm>
            <a:off x="3397497" y="1928762"/>
            <a:ext cx="4811460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D485349-9D21-B349-849C-EE276940B779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1615117" y="1928777"/>
            <a:ext cx="1785740" cy="1042684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BEF336D-2DEB-D946-9D15-EC31EF403461}"/>
              </a:ext>
            </a:extLst>
          </p:cNvPr>
          <p:cNvGraphicFramePr>
            <a:graphicFrameLocks/>
          </p:cNvGraphicFramePr>
          <p:nvPr/>
        </p:nvGraphicFramePr>
        <p:xfrm>
          <a:off x="527997" y="1664158"/>
          <a:ext cx="7920000" cy="35296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12">
            <a:extLst>
              <a:ext uri="{FF2B5EF4-FFF2-40B4-BE49-F238E27FC236}">
                <a16:creationId xmlns:a16="http://schemas.microsoft.com/office/drawing/2014/main" id="{A4FCD16C-1481-B44C-93F3-54AB19B579EB}"/>
              </a:ext>
            </a:extLst>
          </p:cNvPr>
          <p:cNvSpPr txBox="1"/>
          <p:nvPr/>
        </p:nvSpPr>
        <p:spPr>
          <a:xfrm>
            <a:off x="6044877" y="1877518"/>
            <a:ext cx="2571125" cy="280186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no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Peak compute performance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5504B2-5B42-7E4D-AA84-E802F73D7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Roofline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708F1-8C29-7644-B831-B18AA4778D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Intel Advisor on an Intel Xeon E3-1225 v6 CPU</a:t>
            </a:r>
          </a:p>
        </p:txBody>
      </p:sp>
      <p:sp>
        <p:nvSpPr>
          <p:cNvPr id="10" name="TextBox 22">
            <a:extLst>
              <a:ext uri="{FF2B5EF4-FFF2-40B4-BE49-F238E27FC236}">
                <a16:creationId xmlns:a16="http://schemas.microsoft.com/office/drawing/2014/main" id="{6EC04833-5240-1B4B-9210-533FDFA03F78}"/>
              </a:ext>
            </a:extLst>
          </p:cNvPr>
          <p:cNvSpPr txBox="1"/>
          <p:nvPr/>
        </p:nvSpPr>
        <p:spPr>
          <a:xfrm rot="19781696">
            <a:off x="1564317" y="3810845"/>
            <a:ext cx="671457" cy="324096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no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DRAM</a:t>
            </a:r>
          </a:p>
        </p:txBody>
      </p:sp>
      <p:sp>
        <p:nvSpPr>
          <p:cNvPr id="11" name="TextBox 23">
            <a:extLst>
              <a:ext uri="{FF2B5EF4-FFF2-40B4-BE49-F238E27FC236}">
                <a16:creationId xmlns:a16="http://schemas.microsoft.com/office/drawing/2014/main" id="{E89CC645-8B9D-8544-9599-F406B8042131}"/>
              </a:ext>
            </a:extLst>
          </p:cNvPr>
          <p:cNvSpPr txBox="1"/>
          <p:nvPr/>
        </p:nvSpPr>
        <p:spPr>
          <a:xfrm rot="19781696">
            <a:off x="1581862" y="2589041"/>
            <a:ext cx="384912" cy="31307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no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L3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CA1BBE4C-4E9E-C849-AA62-8AEFC3EF8D9B}"/>
              </a:ext>
            </a:extLst>
          </p:cNvPr>
          <p:cNvSpPr/>
          <p:nvPr/>
        </p:nvSpPr>
        <p:spPr>
          <a:xfrm>
            <a:off x="178200" y="5374639"/>
            <a:ext cx="8787600" cy="71601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All workloads fall in the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memory-bound area of the Roofline</a:t>
            </a:r>
          </a:p>
        </p:txBody>
      </p:sp>
    </p:spTree>
    <p:extLst>
      <p:ext uri="{BB962C8B-B14F-4D97-AF65-F5344CB8AC3E}">
        <p14:creationId xmlns:p14="http://schemas.microsoft.com/office/powerpoint/2010/main" val="3282668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Chart bld="category"/>
        </p:bldSub>
      </p:bldGraphic>
      <p:bldP spid="9" grpId="0"/>
      <p:bldP spid="3" grpId="0" build="p"/>
      <p:bldP spid="10" grpId="0"/>
      <p:bldP spid="11" grpId="0"/>
      <p:bldP spid="15" grpId="0" animBg="1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DF2D2EF-06EC-2A49-9BCD-BE2A25057D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15206"/>
            <a:ext cx="9144000" cy="28025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F1322C-BB72-CE42-B0AA-57E423944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PrIM</a:t>
            </a:r>
            <a:r>
              <a:rPr lang="en-US" dirty="0"/>
              <a:t> Benchmarks: Diversity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67D8184-6769-2A4E-B4D0-B4EA4A0F2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293805"/>
          </a:xfrm>
        </p:spPr>
        <p:txBody>
          <a:bodyPr>
            <a:normAutofit/>
          </a:bodyPr>
          <a:lstStyle/>
          <a:p>
            <a:r>
              <a:rPr lang="en-US" dirty="0" err="1"/>
              <a:t>PrIM</a:t>
            </a:r>
            <a:r>
              <a:rPr lang="en-US" dirty="0"/>
              <a:t> benchmarks are diverse: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Memory access patterns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Operations and datatypes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Communication/synchronization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23AEED7-AC85-8348-864C-5532EAC19F1E}"/>
              </a:ext>
            </a:extLst>
          </p:cNvPr>
          <p:cNvSpPr/>
          <p:nvPr/>
        </p:nvSpPr>
        <p:spPr>
          <a:xfrm>
            <a:off x="3614569" y="2949535"/>
            <a:ext cx="1812550" cy="2736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84D38C-CA0F-EE44-8D92-DCD5DB03D5F6}"/>
              </a:ext>
            </a:extLst>
          </p:cNvPr>
          <p:cNvSpPr/>
          <p:nvPr/>
        </p:nvSpPr>
        <p:spPr>
          <a:xfrm>
            <a:off x="5466080" y="2949535"/>
            <a:ext cx="1645920" cy="2736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24209F-B4E6-6040-8CD1-71212F5A3AEF}"/>
              </a:ext>
            </a:extLst>
          </p:cNvPr>
          <p:cNvSpPr/>
          <p:nvPr/>
        </p:nvSpPr>
        <p:spPr>
          <a:xfrm>
            <a:off x="7150960" y="2949535"/>
            <a:ext cx="1951613" cy="27360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888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428F421A-12F1-894D-B52D-B4D6D0248B66}"/>
              </a:ext>
            </a:extLst>
          </p:cNvPr>
          <p:cNvGrpSpPr/>
          <p:nvPr/>
        </p:nvGrpSpPr>
        <p:grpSpPr>
          <a:xfrm>
            <a:off x="0" y="2916707"/>
            <a:ext cx="9144000" cy="2802598"/>
            <a:chOff x="0" y="2916707"/>
            <a:chExt cx="9144000" cy="280259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611669C-9E86-3244-B921-6FFAF9B7BF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916707"/>
              <a:ext cx="9144000" cy="2802598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464897-AE4F-3E4E-91C1-BF93BB72DAED}"/>
                </a:ext>
              </a:extLst>
            </p:cNvPr>
            <p:cNvSpPr/>
            <p:nvPr/>
          </p:nvSpPr>
          <p:spPr>
            <a:xfrm>
              <a:off x="7150959" y="2949535"/>
              <a:ext cx="1951613" cy="2736000"/>
            </a:xfrm>
            <a:prstGeom prst="rect">
              <a:avLst/>
            </a:prstGeom>
            <a:no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1F1322C-BB72-CE42-B0AA-57E423944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/>
              <a:t>PrIM</a:t>
            </a:r>
            <a:r>
              <a:rPr lang="en-US" sz="3200" dirty="0"/>
              <a:t> Benchmarks: Inter-DPU Communication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23AEED7-AC85-8348-864C-5532EAC19F1E}"/>
              </a:ext>
            </a:extLst>
          </p:cNvPr>
          <p:cNvSpPr/>
          <p:nvPr/>
        </p:nvSpPr>
        <p:spPr>
          <a:xfrm>
            <a:off x="3614569" y="2949535"/>
            <a:ext cx="1812550" cy="2736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84D38C-CA0F-EE44-8D92-DCD5DB03D5F6}"/>
              </a:ext>
            </a:extLst>
          </p:cNvPr>
          <p:cNvSpPr/>
          <p:nvPr/>
        </p:nvSpPr>
        <p:spPr>
          <a:xfrm>
            <a:off x="5466080" y="2949535"/>
            <a:ext cx="1645920" cy="2736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0D7F56B-7396-9649-8D05-A81B33B51250}"/>
              </a:ext>
            </a:extLst>
          </p:cNvPr>
          <p:cNvSpPr/>
          <p:nvPr/>
        </p:nvSpPr>
        <p:spPr>
          <a:xfrm>
            <a:off x="1187532" y="1750156"/>
            <a:ext cx="7915041" cy="28829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A1C82A-FA33-6343-B7E4-EC7D29A0B163}"/>
              </a:ext>
            </a:extLst>
          </p:cNvPr>
          <p:cNvSpPr/>
          <p:nvPr/>
        </p:nvSpPr>
        <p:spPr>
          <a:xfrm>
            <a:off x="1187532" y="2815366"/>
            <a:ext cx="7915041" cy="432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5454F6F-55B4-D144-B9F3-787FA33635ED}"/>
              </a:ext>
            </a:extLst>
          </p:cNvPr>
          <p:cNvSpPr/>
          <p:nvPr/>
        </p:nvSpPr>
        <p:spPr>
          <a:xfrm>
            <a:off x="1187531" y="2342127"/>
            <a:ext cx="7915041" cy="450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641B48E-D36F-6049-AB48-EA695DD37DBB}"/>
              </a:ext>
            </a:extLst>
          </p:cNvPr>
          <p:cNvSpPr/>
          <p:nvPr/>
        </p:nvSpPr>
        <p:spPr>
          <a:xfrm>
            <a:off x="1187532" y="3260333"/>
            <a:ext cx="7915041" cy="30196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67D8184-6769-2A4E-B4D0-B4EA4A0F2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293805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rgbClr val="0070C0"/>
                </a:solidFill>
              </a:rPr>
              <a:t>Inter-DPU communication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Result merging:</a:t>
            </a:r>
          </a:p>
          <a:p>
            <a:pPr lvl="2"/>
            <a:r>
              <a:rPr lang="en-US" dirty="0"/>
              <a:t>SEL, UNI, HST-S, HST-L, RED</a:t>
            </a:r>
          </a:p>
          <a:p>
            <a:pPr lvl="2"/>
            <a:r>
              <a:rPr lang="en-US" dirty="0"/>
              <a:t>Only DPU-CPU transfers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Redistribution of intermediate results:</a:t>
            </a:r>
          </a:p>
          <a:p>
            <a:pPr lvl="2"/>
            <a:r>
              <a:rPr lang="en-US" dirty="0"/>
              <a:t>BFS, MLP, NW, SCAN-SSA, SCAN-RSS</a:t>
            </a:r>
          </a:p>
          <a:p>
            <a:pPr lvl="2"/>
            <a:r>
              <a:rPr lang="en-US" dirty="0"/>
              <a:t>DPU-CPU and CPU-DPU transfers</a:t>
            </a:r>
          </a:p>
        </p:txBody>
      </p:sp>
    </p:spTree>
    <p:extLst>
      <p:ext uri="{BB962C8B-B14F-4D97-AF65-F5344CB8AC3E}">
        <p14:creationId xmlns:p14="http://schemas.microsoft.com/office/powerpoint/2010/main" val="3361456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7 L 0 -0.2881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10" grpId="0" animBg="1"/>
      <p:bldP spid="11" grpId="0" animBg="1"/>
      <p:bldP spid="15" grpId="0" animBg="1"/>
      <p:bldP spid="17" grpId="0" animBg="1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PrIM</a:t>
            </a:r>
            <a:r>
              <a:rPr lang="en-US" dirty="0"/>
              <a:t> Benchmarks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3793389" cy="5293805"/>
          </a:xfrm>
        </p:spPr>
        <p:txBody>
          <a:bodyPr>
            <a:normAutofit/>
          </a:bodyPr>
          <a:lstStyle/>
          <a:p>
            <a:r>
              <a:rPr lang="en-US" sz="2400" dirty="0"/>
              <a:t>16 benchmarks and scripts for evaluation</a:t>
            </a:r>
          </a:p>
          <a:p>
            <a:r>
              <a:rPr lang="en-US" sz="2400" dirty="0">
                <a:hlinkClick r:id="rId3"/>
              </a:rPr>
              <a:t>https://github.com/CMU-SAFARI/prim-benchmarks</a:t>
            </a:r>
            <a:endParaRPr lang="en-US" sz="2400" dirty="0"/>
          </a:p>
          <a:p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784D90-BFC0-3C44-A1BD-3037171554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600" y="877686"/>
            <a:ext cx="4936389" cy="5530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197083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0FC8F8C-F225-FE40-929B-6BE810F50236}"/>
              </a:ext>
            </a:extLst>
          </p:cNvPr>
          <p:cNvSpPr/>
          <p:nvPr/>
        </p:nvSpPr>
        <p:spPr>
          <a:xfrm>
            <a:off x="178200" y="962993"/>
            <a:ext cx="8787600" cy="879899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5C37658-4131-E946-8974-08804F7EB72D}"/>
              </a:ext>
            </a:extLst>
          </p:cNvPr>
          <p:cNvSpPr/>
          <p:nvPr/>
        </p:nvSpPr>
        <p:spPr>
          <a:xfrm>
            <a:off x="169011" y="5110170"/>
            <a:ext cx="8787600" cy="833431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C5DF2A-A3FA-4545-BAC8-AD5AC1F2A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Outline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CCE1C4D-C9D5-1D4C-8363-9BBEDA24D389}"/>
              </a:ext>
            </a:extLst>
          </p:cNvPr>
          <p:cNvSpPr/>
          <p:nvPr/>
        </p:nvSpPr>
        <p:spPr>
          <a:xfrm>
            <a:off x="178200" y="1892890"/>
            <a:ext cx="8787600" cy="1386667"/>
          </a:xfrm>
          <a:prstGeom prst="roundRect">
            <a:avLst>
              <a:gd name="adj" fmla="val 8371"/>
            </a:avLst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21F8A93-C07C-1240-AED5-10923C44BCFE}"/>
              </a:ext>
            </a:extLst>
          </p:cNvPr>
          <p:cNvSpPr/>
          <p:nvPr/>
        </p:nvSpPr>
        <p:spPr>
          <a:xfrm>
            <a:off x="169011" y="3329570"/>
            <a:ext cx="8787600" cy="853529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E22266B-AA24-2448-BB56-26D05F18BC4C}"/>
              </a:ext>
            </a:extLst>
          </p:cNvPr>
          <p:cNvSpPr/>
          <p:nvPr/>
        </p:nvSpPr>
        <p:spPr>
          <a:xfrm>
            <a:off x="178200" y="4235006"/>
            <a:ext cx="8787600" cy="830054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DE4621E-DA1E-D141-A039-8C7109996C07}"/>
              </a:ext>
            </a:extLst>
          </p:cNvPr>
          <p:cNvSpPr/>
          <p:nvPr/>
        </p:nvSpPr>
        <p:spPr>
          <a:xfrm>
            <a:off x="169011" y="5988712"/>
            <a:ext cx="8787600" cy="360000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AD3230B-7F39-9340-9A98-02535843F9D1}"/>
              </a:ext>
            </a:extLst>
          </p:cNvPr>
          <p:cNvSpPr/>
          <p:nvPr/>
        </p:nvSpPr>
        <p:spPr>
          <a:xfrm>
            <a:off x="169011" y="5111634"/>
            <a:ext cx="8787600" cy="831967"/>
          </a:xfrm>
          <a:prstGeom prst="roundRect">
            <a:avLst/>
          </a:prstGeom>
          <a:solidFill>
            <a:schemeClr val="accent2">
              <a:lumMod val="60000"/>
              <a:lumOff val="40000"/>
              <a:alpha val="25098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C305AA6-E8C9-FB4C-817B-0029654BF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1004040"/>
            <a:ext cx="8894602" cy="5369625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Introduction</a:t>
            </a:r>
          </a:p>
          <a:p>
            <a:pPr lvl="1"/>
            <a:r>
              <a:rPr lang="en-US" dirty="0"/>
              <a:t>Accelerator Model</a:t>
            </a:r>
          </a:p>
          <a:p>
            <a:pPr lvl="1"/>
            <a:r>
              <a:rPr lang="en-US" dirty="0"/>
              <a:t>UPMEM-based PIM System Overview</a:t>
            </a:r>
          </a:p>
          <a:p>
            <a:r>
              <a:rPr lang="en-US" dirty="0"/>
              <a:t>UPMEM PIM Programming</a:t>
            </a:r>
          </a:p>
          <a:p>
            <a:pPr lvl="1"/>
            <a:r>
              <a:rPr lang="en-US" dirty="0"/>
              <a:t>Vector Addition</a:t>
            </a:r>
          </a:p>
          <a:p>
            <a:pPr lvl="1"/>
            <a:r>
              <a:rPr lang="en-US" dirty="0"/>
              <a:t>CPU-DPU Data Transfers</a:t>
            </a:r>
          </a:p>
          <a:p>
            <a:pPr lvl="1"/>
            <a:r>
              <a:rPr lang="en-US" dirty="0"/>
              <a:t>Inter-DPU Communication</a:t>
            </a:r>
          </a:p>
          <a:p>
            <a:pPr lvl="1"/>
            <a:r>
              <a:rPr lang="en-US" dirty="0"/>
              <a:t>CPU-DPU/DPU-CPU Transfer Bandwidth</a:t>
            </a:r>
          </a:p>
          <a:p>
            <a:r>
              <a:rPr lang="en-US" dirty="0"/>
              <a:t>DRAM Processing Unit</a:t>
            </a:r>
          </a:p>
          <a:p>
            <a:pPr lvl="1"/>
            <a:r>
              <a:rPr lang="en-US" dirty="0"/>
              <a:t>Arithmetic Throughput</a:t>
            </a:r>
          </a:p>
          <a:p>
            <a:pPr lvl="1"/>
            <a:r>
              <a:rPr lang="en-US" dirty="0"/>
              <a:t>WRAM and MRAM Bandwidth</a:t>
            </a:r>
          </a:p>
          <a:p>
            <a:r>
              <a:rPr lang="en-US" dirty="0"/>
              <a:t>PrIM Benchmarks</a:t>
            </a:r>
          </a:p>
          <a:p>
            <a:pPr lvl="1"/>
            <a:r>
              <a:rPr lang="en-US" dirty="0"/>
              <a:t>Roofline Model</a:t>
            </a:r>
          </a:p>
          <a:p>
            <a:pPr lvl="1"/>
            <a:r>
              <a:rPr lang="en-US" dirty="0"/>
              <a:t>Benchmark Diversity</a:t>
            </a:r>
          </a:p>
          <a:p>
            <a:r>
              <a:rPr lang="en-US" dirty="0"/>
              <a:t>Evaluation</a:t>
            </a:r>
          </a:p>
          <a:p>
            <a:pPr lvl="1"/>
            <a:r>
              <a:rPr lang="en-US" dirty="0"/>
              <a:t>Strong and Weak Scaling</a:t>
            </a:r>
          </a:p>
          <a:p>
            <a:pPr lvl="1"/>
            <a:r>
              <a:rPr lang="en-US" dirty="0"/>
              <a:t>Comparison to CPU and GPU</a:t>
            </a:r>
          </a:p>
          <a:p>
            <a:r>
              <a:rPr lang="en-US" dirty="0"/>
              <a:t>Key Takeaways</a:t>
            </a:r>
          </a:p>
        </p:txBody>
      </p:sp>
    </p:spTree>
    <p:extLst>
      <p:ext uri="{BB962C8B-B14F-4D97-AF65-F5344CB8AC3E}">
        <p14:creationId xmlns:p14="http://schemas.microsoft.com/office/powerpoint/2010/main" val="68019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1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1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1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64C52-7F57-D04B-AE19-26711BA2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Evaluation 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6BE3A-8518-6B43-A0A3-3337F1AFC4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evaluate the </a:t>
            </a:r>
            <a:r>
              <a:rPr lang="en-US" dirty="0">
                <a:solidFill>
                  <a:srgbClr val="C00000"/>
                </a:solidFill>
              </a:rPr>
              <a:t>16 </a:t>
            </a:r>
            <a:r>
              <a:rPr lang="en-US" dirty="0" err="1">
                <a:solidFill>
                  <a:srgbClr val="C00000"/>
                </a:solidFill>
              </a:rPr>
              <a:t>PrIM</a:t>
            </a:r>
            <a:r>
              <a:rPr lang="en-US" dirty="0">
                <a:solidFill>
                  <a:srgbClr val="C00000"/>
                </a:solidFill>
              </a:rPr>
              <a:t> benchmarks on two UPMEM-based systems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2,556-DPU system</a:t>
            </a:r>
          </a:p>
          <a:p>
            <a:pPr lvl="1"/>
            <a:r>
              <a:rPr lang="en-US" dirty="0"/>
              <a:t>640-DPU system</a:t>
            </a:r>
          </a:p>
          <a:p>
            <a:r>
              <a:rPr lang="en-US" dirty="0">
                <a:solidFill>
                  <a:srgbClr val="0070C0"/>
                </a:solidFill>
              </a:rPr>
              <a:t>Strong and weak scaling experiments</a:t>
            </a:r>
            <a:r>
              <a:rPr lang="en-US" dirty="0"/>
              <a:t> on the 2,556-DPU system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1 DPU</a:t>
            </a:r>
            <a:r>
              <a:rPr lang="en-US" dirty="0"/>
              <a:t> with different numbers of </a:t>
            </a:r>
            <a:r>
              <a:rPr lang="en-US" dirty="0" err="1"/>
              <a:t>tasklets</a:t>
            </a:r>
            <a:endParaRPr lang="en-US" dirty="0"/>
          </a:p>
          <a:p>
            <a:pPr lvl="1"/>
            <a:r>
              <a:rPr lang="en-US" dirty="0">
                <a:solidFill>
                  <a:srgbClr val="7030A0"/>
                </a:solidFill>
              </a:rPr>
              <a:t>1 rank</a:t>
            </a:r>
            <a:r>
              <a:rPr lang="en-US" dirty="0"/>
              <a:t> (strong and weak)</a:t>
            </a:r>
          </a:p>
          <a:p>
            <a:pPr lvl="1"/>
            <a:r>
              <a:rPr lang="en-US" dirty="0"/>
              <a:t>Up to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32 ranks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41602B1-C5DD-0F49-B47D-31A2EF1A63C8}"/>
              </a:ext>
            </a:extLst>
          </p:cNvPr>
          <p:cNvSpPr/>
          <p:nvPr/>
        </p:nvSpPr>
        <p:spPr>
          <a:xfrm>
            <a:off x="178200" y="5145743"/>
            <a:ext cx="8787600" cy="55195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Strong scaling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refers to how the execution time of a program solving a particular problem varies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with the number of processors for a fixed problem size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5750B84-15C2-184F-A6B8-5FEBD953F55A}"/>
              </a:ext>
            </a:extLst>
          </p:cNvPr>
          <p:cNvSpPr/>
          <p:nvPr/>
        </p:nvSpPr>
        <p:spPr>
          <a:xfrm>
            <a:off x="178200" y="5779994"/>
            <a:ext cx="8787600" cy="55195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Weak scaling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refers to how the execution time of a program solving a particular problem varies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with the number of processors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for a fixed problem size per processor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4708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64C52-7F57-D04B-AE19-26711BA2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Evaluation 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6BE3A-8518-6B43-A0A3-3337F1AFC4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We evaluate the </a:t>
            </a:r>
            <a:r>
              <a:rPr lang="en-US" dirty="0">
                <a:solidFill>
                  <a:srgbClr val="C00000"/>
                </a:solidFill>
              </a:rPr>
              <a:t>16 </a:t>
            </a:r>
            <a:r>
              <a:rPr lang="en-US" dirty="0" err="1">
                <a:solidFill>
                  <a:srgbClr val="C00000"/>
                </a:solidFill>
              </a:rPr>
              <a:t>PrIM</a:t>
            </a:r>
            <a:r>
              <a:rPr lang="en-US" dirty="0">
                <a:solidFill>
                  <a:srgbClr val="C00000"/>
                </a:solidFill>
              </a:rPr>
              <a:t> benchmarks on two UPMEM-based systems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2,556-DPU system</a:t>
            </a:r>
          </a:p>
          <a:p>
            <a:pPr lvl="1"/>
            <a:r>
              <a:rPr lang="en-US" dirty="0"/>
              <a:t>640-DPU system</a:t>
            </a:r>
          </a:p>
          <a:p>
            <a:r>
              <a:rPr lang="en-US" dirty="0">
                <a:solidFill>
                  <a:srgbClr val="0070C0"/>
                </a:solidFill>
              </a:rPr>
              <a:t>Strong and weak scaling experiments</a:t>
            </a:r>
            <a:r>
              <a:rPr lang="en-US" dirty="0"/>
              <a:t> on the 2,556-DPU system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1 DPU</a:t>
            </a:r>
            <a:r>
              <a:rPr lang="en-US" dirty="0"/>
              <a:t> with different numbers of </a:t>
            </a:r>
            <a:r>
              <a:rPr lang="en-US" dirty="0" err="1"/>
              <a:t>tasklets</a:t>
            </a:r>
            <a:endParaRPr lang="en-US" dirty="0"/>
          </a:p>
          <a:p>
            <a:pPr lvl="1"/>
            <a:r>
              <a:rPr lang="en-US" dirty="0">
                <a:solidFill>
                  <a:srgbClr val="7030A0"/>
                </a:solidFill>
              </a:rPr>
              <a:t>1 rank</a:t>
            </a:r>
            <a:r>
              <a:rPr lang="en-US" dirty="0"/>
              <a:t> (strong and weak)</a:t>
            </a:r>
          </a:p>
          <a:p>
            <a:pPr lvl="1"/>
            <a:r>
              <a:rPr lang="en-US" dirty="0"/>
              <a:t>Up to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32 ranks</a:t>
            </a:r>
          </a:p>
          <a:p>
            <a:r>
              <a:rPr lang="en-US" dirty="0"/>
              <a:t>Comparison of both UPMEM-based PIM systems to </a:t>
            </a:r>
            <a:r>
              <a:rPr lang="en-US" dirty="0">
                <a:solidFill>
                  <a:srgbClr val="00B050"/>
                </a:solidFill>
              </a:rPr>
              <a:t>state-of-the-art CPU and GPU</a:t>
            </a:r>
          </a:p>
          <a:p>
            <a:pPr lvl="1"/>
            <a:r>
              <a:rPr lang="en-US" dirty="0"/>
              <a:t>Intel Xeon E3-1240 CPU</a:t>
            </a:r>
          </a:p>
          <a:p>
            <a:pPr lvl="1"/>
            <a:r>
              <a:rPr lang="en-US" dirty="0"/>
              <a:t>NVIDIA Titan V GPU</a:t>
            </a:r>
          </a:p>
        </p:txBody>
      </p:sp>
    </p:spTree>
    <p:extLst>
      <p:ext uri="{BB962C8B-B14F-4D97-AF65-F5344CB8AC3E}">
        <p14:creationId xmlns:p14="http://schemas.microsoft.com/office/powerpoint/2010/main" val="80691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C7DD877-191D-2149-826A-8B0E2C4432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8525" y="986857"/>
            <a:ext cx="4175012" cy="49151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96BF00-CBE8-814D-B088-82A94D9E6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2,560-DPU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3EBD4-3CCC-C145-B4CE-E1E9E7261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3741977" cy="5293805"/>
          </a:xfrm>
        </p:spPr>
        <p:txBody>
          <a:bodyPr/>
          <a:lstStyle/>
          <a:p>
            <a:r>
              <a:rPr lang="en-US" sz="2600" dirty="0"/>
              <a:t>UPMEM-based PIM system with </a:t>
            </a:r>
            <a:r>
              <a:rPr lang="en-US" sz="2600" dirty="0">
                <a:solidFill>
                  <a:srgbClr val="00B050"/>
                </a:solidFill>
              </a:rPr>
              <a:t>20 UPMEM DIMMs of 16 chips each (40 ranks)</a:t>
            </a:r>
          </a:p>
          <a:p>
            <a:pPr lvl="1"/>
            <a:r>
              <a:rPr lang="en-US" sz="2200" dirty="0"/>
              <a:t>P21 DIMMs</a:t>
            </a:r>
          </a:p>
          <a:p>
            <a:pPr lvl="1"/>
            <a:r>
              <a:rPr lang="en-US" sz="2200" dirty="0"/>
              <a:t>Dual x86 socket</a:t>
            </a:r>
          </a:p>
          <a:p>
            <a:pPr lvl="2"/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UPMEM DIMMs</a:t>
            </a:r>
            <a:r>
              <a:rPr lang="en-US" dirty="0"/>
              <a:t> coexist with </a:t>
            </a:r>
            <a:r>
              <a:rPr lang="en-US" dirty="0">
                <a:solidFill>
                  <a:srgbClr val="C00000"/>
                </a:solidFill>
              </a:rPr>
              <a:t>regular DDR4 DIMMs</a:t>
            </a:r>
          </a:p>
          <a:p>
            <a:pPr lvl="2"/>
            <a:r>
              <a:rPr lang="en-US" dirty="0"/>
              <a:t>2 memory controllers/socket (3 channels each)</a:t>
            </a:r>
          </a:p>
          <a:p>
            <a:pPr lvl="2"/>
            <a:r>
              <a:rPr lang="en-US" dirty="0"/>
              <a:t>2 conventional DDR4 DIMMs on one channel of one controller</a:t>
            </a:r>
          </a:p>
        </p:txBody>
      </p:sp>
      <p:sp>
        <p:nvSpPr>
          <p:cNvPr id="10" name="Oval Callout 9">
            <a:extLst>
              <a:ext uri="{FF2B5EF4-FFF2-40B4-BE49-F238E27FC236}">
                <a16:creationId xmlns:a16="http://schemas.microsoft.com/office/drawing/2014/main" id="{2B6B3FAE-C7A5-0D4C-A591-DBF72C4DD8EC}"/>
              </a:ext>
            </a:extLst>
          </p:cNvPr>
          <p:cNvSpPr/>
          <p:nvPr/>
        </p:nvSpPr>
        <p:spPr>
          <a:xfrm>
            <a:off x="6951641" y="2071051"/>
            <a:ext cx="1798982" cy="518227"/>
          </a:xfrm>
          <a:prstGeom prst="wedgeEllipseCallout">
            <a:avLst/>
          </a:prstGeom>
          <a:solidFill>
            <a:srgbClr val="00B050">
              <a:alpha val="75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2560 DPUs*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EE9180-9C7C-4243-8B57-779664277A41}"/>
              </a:ext>
            </a:extLst>
          </p:cNvPr>
          <p:cNvSpPr txBox="1"/>
          <p:nvPr/>
        </p:nvSpPr>
        <p:spPr>
          <a:xfrm>
            <a:off x="1443269" y="6555534"/>
            <a:ext cx="68964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There are 4 faulty DPUs in the system that we use in our experiments. Thus, the maximum number of DPUs we can use is 2,556.</a:t>
            </a:r>
          </a:p>
        </p:txBody>
      </p:sp>
      <p:sp>
        <p:nvSpPr>
          <p:cNvPr id="11" name="Oval Callout 10">
            <a:extLst>
              <a:ext uri="{FF2B5EF4-FFF2-40B4-BE49-F238E27FC236}">
                <a16:creationId xmlns:a16="http://schemas.microsoft.com/office/drawing/2014/main" id="{C9E62E71-A61D-4844-8734-EF6718D463B8}"/>
              </a:ext>
            </a:extLst>
          </p:cNvPr>
          <p:cNvSpPr/>
          <p:nvPr/>
        </p:nvSpPr>
        <p:spPr>
          <a:xfrm>
            <a:off x="7261295" y="5809731"/>
            <a:ext cx="1472242" cy="564175"/>
          </a:xfrm>
          <a:prstGeom prst="wedgeEllipseCallout">
            <a:avLst>
              <a:gd name="adj1" fmla="val -34346"/>
              <a:gd name="adj2" fmla="val -61743"/>
            </a:avLst>
          </a:prstGeom>
          <a:solidFill>
            <a:schemeClr val="accent2">
              <a:lumMod val="75000"/>
              <a:alpha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160 GB</a:t>
            </a:r>
          </a:p>
        </p:txBody>
      </p:sp>
    </p:spTree>
    <p:extLst>
      <p:ext uri="{BB962C8B-B14F-4D97-AF65-F5344CB8AC3E}">
        <p14:creationId xmlns:p14="http://schemas.microsoft.com/office/powerpoint/2010/main" val="3001533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Title 1">
            <a:extLst>
              <a:ext uri="{FF2B5EF4-FFF2-40B4-BE49-F238E27FC236}">
                <a16:creationId xmlns:a16="http://schemas.microsoft.com/office/drawing/2014/main" id="{BB410A76-AC54-BE41-AC8F-AD466BF4A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Fine-Grained Multithreading (I)</a:t>
            </a:r>
          </a:p>
        </p:txBody>
      </p:sp>
      <p:sp>
        <p:nvSpPr>
          <p:cNvPr id="88066" name="Content Placeholder 2">
            <a:extLst>
              <a:ext uri="{FF2B5EF4-FFF2-40B4-BE49-F238E27FC236}">
                <a16:creationId xmlns:a16="http://schemas.microsoft.com/office/drawing/2014/main" id="{ABCB183F-52F5-624A-8FB9-B98CBA382F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879676"/>
            <a:ext cx="8974989" cy="5311574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Idea: </a:t>
            </a:r>
            <a:r>
              <a:rPr lang="en-US" altLang="en-US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Hardware has multiple thread contexts (</a:t>
            </a:r>
            <a:r>
              <a:rPr lang="en-US" altLang="en-US" dirty="0" err="1">
                <a:solidFill>
                  <a:srgbClr val="0070C0"/>
                </a:solidFill>
                <a:ea typeface="ＭＳ Ｐゴシック" panose="020B0600070205080204" pitchFamily="34" charset="-128"/>
              </a:rPr>
              <a:t>PC+registers</a:t>
            </a:r>
            <a:r>
              <a:rPr lang="en-US" altLang="en-US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). Each cycle, fetch engine fetches from a different thread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By the time the fetched branch/instruction resolves, no instruction is fetched from the same thread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Branch/instruction resolution latency overlapped with execution of other threads</a:t>
            </a:r>
            <a:r>
              <a:rPr lang="ja-JP" altLang="en-US">
                <a:ea typeface="ＭＳ Ｐゴシック" panose="020B0600070205080204" pitchFamily="34" charset="-128"/>
              </a:rPr>
              <a:t>’</a:t>
            </a:r>
            <a:r>
              <a:rPr lang="en-US" altLang="ja-JP" dirty="0">
                <a:ea typeface="ＭＳ Ｐゴシック" panose="020B0600070205080204" pitchFamily="34" charset="-128"/>
              </a:rPr>
              <a:t> instructions</a:t>
            </a:r>
          </a:p>
          <a:p>
            <a:pPr lvl="1"/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altLang="en-US" dirty="0">
                <a:solidFill>
                  <a:srgbClr val="00B050"/>
                </a:solidFill>
                <a:ea typeface="ＭＳ Ｐゴシック" panose="020B0600070205080204" pitchFamily="34" charset="-128"/>
              </a:rPr>
              <a:t>+ No logic needed for handling control and</a:t>
            </a:r>
          </a:p>
          <a:p>
            <a:pPr>
              <a:buFont typeface="Wingdings" pitchFamily="2" charset="2"/>
              <a:buNone/>
            </a:pPr>
            <a:r>
              <a:rPr lang="en-US" altLang="en-US" dirty="0">
                <a:solidFill>
                  <a:srgbClr val="00B050"/>
                </a:solidFill>
                <a:ea typeface="ＭＳ Ｐゴシック" panose="020B0600070205080204" pitchFamily="34" charset="-128"/>
              </a:rPr>
              <a:t>   data dependences within a thread </a:t>
            </a:r>
          </a:p>
          <a:p>
            <a:pPr>
              <a:buFont typeface="Wingdings" pitchFamily="2" charset="2"/>
              <a:buNone/>
            </a:pPr>
            <a:r>
              <a:rPr lang="en-US" altLang="en-US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-- Single thread performance suffers </a:t>
            </a:r>
          </a:p>
          <a:p>
            <a:pPr>
              <a:buFont typeface="Wingdings" pitchFamily="2" charset="2"/>
              <a:buNone/>
            </a:pPr>
            <a:r>
              <a:rPr lang="en-US" altLang="en-US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-- Extra logic for keeping thread contexts</a:t>
            </a:r>
          </a:p>
          <a:p>
            <a:pPr>
              <a:buFont typeface="Wingdings" pitchFamily="2" charset="2"/>
              <a:buNone/>
            </a:pPr>
            <a:r>
              <a:rPr lang="en-US" altLang="en-US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-- Does not overlap latency if not enough </a:t>
            </a:r>
          </a:p>
          <a:p>
            <a:pPr>
              <a:buFont typeface="Wingdings" pitchFamily="2" charset="2"/>
              <a:buNone/>
            </a:pPr>
            <a:r>
              <a:rPr lang="en-US" altLang="en-US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   threads to cover the whole pipeline</a:t>
            </a:r>
          </a:p>
        </p:txBody>
      </p:sp>
      <p:pic>
        <p:nvPicPr>
          <p:cNvPr id="113668" name="Picture 4">
            <a:extLst>
              <a:ext uri="{FF2B5EF4-FFF2-40B4-BE49-F238E27FC236}">
                <a16:creationId xmlns:a16="http://schemas.microsoft.com/office/drawing/2014/main" id="{4A012089-33C0-BB4B-99B5-BFE31D4EE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097" y="3040926"/>
            <a:ext cx="2376488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6186800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6BF00-CBE8-814D-B088-82A94D9E6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640-DPU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3EBD4-3CCC-C145-B4CE-E1E9E7261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3741977" cy="5293805"/>
          </a:xfrm>
        </p:spPr>
        <p:txBody>
          <a:bodyPr/>
          <a:lstStyle/>
          <a:p>
            <a:r>
              <a:rPr lang="en-US" sz="2600" dirty="0"/>
              <a:t>UPMEM-based PIM system with </a:t>
            </a:r>
            <a:r>
              <a:rPr lang="en-US" sz="2600" dirty="0">
                <a:solidFill>
                  <a:srgbClr val="00B050"/>
                </a:solidFill>
              </a:rPr>
              <a:t>10 UPMEM DIMMs of 8 chips each (10 ranks)</a:t>
            </a:r>
          </a:p>
          <a:p>
            <a:pPr lvl="1"/>
            <a:r>
              <a:rPr lang="en-US" sz="2200" dirty="0"/>
              <a:t>E19 DIMMs</a:t>
            </a:r>
          </a:p>
          <a:p>
            <a:pPr lvl="1"/>
            <a:r>
              <a:rPr lang="en-US" sz="2200" dirty="0"/>
              <a:t>x86 socket</a:t>
            </a:r>
          </a:p>
          <a:p>
            <a:pPr lvl="2"/>
            <a:r>
              <a:rPr lang="en-US" dirty="0"/>
              <a:t>2 memory controllers (3 channels each)</a:t>
            </a:r>
          </a:p>
          <a:p>
            <a:pPr lvl="2"/>
            <a:r>
              <a:rPr lang="en-US" dirty="0"/>
              <a:t>2 conventional DDR4 DIMMs on one channel of one controller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4C1694-403F-1740-81E2-EF1FB87EFE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4606" y="2214414"/>
            <a:ext cx="4445000" cy="2641600"/>
          </a:xfrm>
          <a:prstGeom prst="rect">
            <a:avLst/>
          </a:prstGeom>
        </p:spPr>
      </p:pic>
      <p:sp>
        <p:nvSpPr>
          <p:cNvPr id="10" name="Oval Callout 9">
            <a:extLst>
              <a:ext uri="{FF2B5EF4-FFF2-40B4-BE49-F238E27FC236}">
                <a16:creationId xmlns:a16="http://schemas.microsoft.com/office/drawing/2014/main" id="{2B6B3FAE-C7A5-0D4C-A591-DBF72C4DD8EC}"/>
              </a:ext>
            </a:extLst>
          </p:cNvPr>
          <p:cNvSpPr/>
          <p:nvPr/>
        </p:nvSpPr>
        <p:spPr>
          <a:xfrm>
            <a:off x="7253614" y="3417820"/>
            <a:ext cx="1798982" cy="518227"/>
          </a:xfrm>
          <a:prstGeom prst="wedgeEllipseCallout">
            <a:avLst/>
          </a:prstGeom>
          <a:solidFill>
            <a:srgbClr val="00B050">
              <a:alpha val="75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640 DPUs</a:t>
            </a:r>
          </a:p>
        </p:txBody>
      </p:sp>
      <p:sp>
        <p:nvSpPr>
          <p:cNvPr id="11" name="Oval Callout 10">
            <a:extLst>
              <a:ext uri="{FF2B5EF4-FFF2-40B4-BE49-F238E27FC236}">
                <a16:creationId xmlns:a16="http://schemas.microsoft.com/office/drawing/2014/main" id="{C9E62E71-A61D-4844-8734-EF6718D463B8}"/>
              </a:ext>
            </a:extLst>
          </p:cNvPr>
          <p:cNvSpPr/>
          <p:nvPr/>
        </p:nvSpPr>
        <p:spPr>
          <a:xfrm>
            <a:off x="7267364" y="4575278"/>
            <a:ext cx="1472242" cy="564175"/>
          </a:xfrm>
          <a:prstGeom prst="wedgeEllipseCallout">
            <a:avLst>
              <a:gd name="adj1" fmla="val -34346"/>
              <a:gd name="adj2" fmla="val -61743"/>
            </a:avLst>
          </a:prstGeom>
          <a:solidFill>
            <a:schemeClr val="accent2">
              <a:lumMod val="75000"/>
              <a:alpha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40 GB</a:t>
            </a:r>
          </a:p>
        </p:txBody>
      </p:sp>
    </p:spTree>
    <p:extLst>
      <p:ext uri="{BB962C8B-B14F-4D97-AF65-F5344CB8AC3E}">
        <p14:creationId xmlns:p14="http://schemas.microsoft.com/office/powerpoint/2010/main" val="3949479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64C52-7F57-D04B-AE19-26711BA2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Datasets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6BE3A-8518-6B43-A0A3-3337F1AFC4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Strong and weak scaling experiments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C96CD0-76A1-8D4C-B444-E452CD68E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99508"/>
            <a:ext cx="9144000" cy="316021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4B8067D-A442-0248-BF6C-1E932AD2C19D}"/>
              </a:ext>
            </a:extLst>
          </p:cNvPr>
          <p:cNvSpPr/>
          <p:nvPr/>
        </p:nvSpPr>
        <p:spPr>
          <a:xfrm>
            <a:off x="771894" y="1635131"/>
            <a:ext cx="4824000" cy="30960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4CBB6C1-CCCE-8F4D-9651-51B6818CAB43}"/>
              </a:ext>
            </a:extLst>
          </p:cNvPr>
          <p:cNvSpPr/>
          <p:nvPr/>
        </p:nvSpPr>
        <p:spPr>
          <a:xfrm>
            <a:off x="5626917" y="1635131"/>
            <a:ext cx="2556000" cy="30960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7252CB8-C0C8-F348-B5F8-30C66E187E61}"/>
              </a:ext>
            </a:extLst>
          </p:cNvPr>
          <p:cNvSpPr/>
          <p:nvPr/>
        </p:nvSpPr>
        <p:spPr>
          <a:xfrm>
            <a:off x="8218490" y="1635131"/>
            <a:ext cx="864000" cy="3096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366752C-05DF-364B-8B0C-1EB187A4B847}"/>
              </a:ext>
            </a:extLst>
          </p:cNvPr>
          <p:cNvSpPr/>
          <p:nvPr/>
        </p:nvSpPr>
        <p:spPr>
          <a:xfrm>
            <a:off x="771894" y="1995056"/>
            <a:ext cx="1656000" cy="178130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BAA1D88-3DBB-C644-822F-DB030953AD1A}"/>
              </a:ext>
            </a:extLst>
          </p:cNvPr>
          <p:cNvSpPr/>
          <p:nvPr/>
        </p:nvSpPr>
        <p:spPr>
          <a:xfrm>
            <a:off x="2458917" y="1995056"/>
            <a:ext cx="1476000" cy="178130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1F7DC675-FC2B-334D-964F-096177F9F2BE}"/>
              </a:ext>
            </a:extLst>
          </p:cNvPr>
          <p:cNvSpPr/>
          <p:nvPr/>
        </p:nvSpPr>
        <p:spPr>
          <a:xfrm>
            <a:off x="464214" y="5047160"/>
            <a:ext cx="8215572" cy="117163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The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PrIM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benchmarks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repository includes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all datasets and scripts used in our evaluation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https://github.com/CMU-SAFARI/prim-benchmarks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4915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64C52-7F57-D04B-AE19-26711BA2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Strong Scaling: 1 DPU 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6BE3A-8518-6B43-A0A3-3337F1AFC4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3031389" cy="5293805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Strong scaling experiments on 1 DPU</a:t>
            </a:r>
          </a:p>
          <a:p>
            <a:pPr lvl="1"/>
            <a:r>
              <a:rPr lang="en-US" sz="2100" dirty="0"/>
              <a:t>We set the </a:t>
            </a:r>
            <a:r>
              <a:rPr lang="en-US" sz="2100" dirty="0">
                <a:solidFill>
                  <a:srgbClr val="C00000"/>
                </a:solidFill>
              </a:rPr>
              <a:t>number of </a:t>
            </a:r>
            <a:r>
              <a:rPr lang="en-US" sz="2100" dirty="0" err="1">
                <a:solidFill>
                  <a:srgbClr val="C00000"/>
                </a:solidFill>
              </a:rPr>
              <a:t>tasklets</a:t>
            </a:r>
            <a:r>
              <a:rPr lang="en-US" sz="2100" dirty="0">
                <a:solidFill>
                  <a:srgbClr val="C00000"/>
                </a:solidFill>
              </a:rPr>
              <a:t> to 1, 2, 4, 8, and 16</a:t>
            </a:r>
          </a:p>
          <a:p>
            <a:pPr lvl="1"/>
            <a:r>
              <a:rPr lang="en-US" sz="2100" dirty="0"/>
              <a:t>We show the breakdown of execution time:</a:t>
            </a:r>
          </a:p>
          <a:p>
            <a:pPr lvl="2"/>
            <a:r>
              <a:rPr lang="en-US" sz="1700" dirty="0">
                <a:solidFill>
                  <a:srgbClr val="00B050"/>
                </a:solidFill>
              </a:rPr>
              <a:t>DPU</a:t>
            </a:r>
            <a:r>
              <a:rPr lang="en-US" sz="1700" dirty="0"/>
              <a:t>: Execution time on the DPU</a:t>
            </a:r>
          </a:p>
          <a:p>
            <a:pPr lvl="2"/>
            <a:r>
              <a:rPr lang="en-US" sz="1700" dirty="0">
                <a:solidFill>
                  <a:srgbClr val="0070C0"/>
                </a:solidFill>
              </a:rPr>
              <a:t>Inter-DPU</a:t>
            </a:r>
            <a:r>
              <a:rPr lang="en-US" sz="1700" dirty="0"/>
              <a:t>: Time for inter-DPU communication via the host CPU</a:t>
            </a:r>
          </a:p>
          <a:p>
            <a:pPr lvl="2"/>
            <a:r>
              <a:rPr lang="en-US" sz="1700" dirty="0">
                <a:solidFill>
                  <a:schemeClr val="accent2"/>
                </a:solidFill>
              </a:rPr>
              <a:t>CPU-DPU</a:t>
            </a:r>
            <a:r>
              <a:rPr lang="en-US" sz="1700" dirty="0"/>
              <a:t>: Time for CPU to DPU transfer of input data</a:t>
            </a:r>
          </a:p>
          <a:p>
            <a:pPr lvl="2"/>
            <a:r>
              <a:rPr lang="en-US" sz="1700" dirty="0">
                <a:solidFill>
                  <a:srgbClr val="7030A0"/>
                </a:solidFill>
              </a:rPr>
              <a:t>DPU-CPU</a:t>
            </a:r>
            <a:r>
              <a:rPr lang="en-US" sz="1700" dirty="0"/>
              <a:t>: Time for DPU to CPU transfer of final results</a:t>
            </a:r>
          </a:p>
          <a:p>
            <a:pPr lvl="1"/>
            <a:r>
              <a:rPr lang="en-US" sz="2100" dirty="0">
                <a:solidFill>
                  <a:srgbClr val="C00000"/>
                </a:solidFill>
              </a:rPr>
              <a:t>Speedup over 1 </a:t>
            </a:r>
            <a:r>
              <a:rPr lang="en-US" sz="2100" dirty="0" err="1">
                <a:solidFill>
                  <a:srgbClr val="C00000"/>
                </a:solidFill>
              </a:rPr>
              <a:t>tasklet</a:t>
            </a:r>
            <a:endParaRPr lang="en-US" sz="2100" dirty="0">
              <a:solidFill>
                <a:srgbClr val="C0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E0E7FC-2264-0C4B-B3CB-C5EDA157DC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4074" y="873419"/>
            <a:ext cx="5799539" cy="5580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B23FF1D-8675-EE42-8D80-937527AC2441}"/>
              </a:ext>
            </a:extLst>
          </p:cNvPr>
          <p:cNvSpPr/>
          <p:nvPr/>
        </p:nvSpPr>
        <p:spPr>
          <a:xfrm>
            <a:off x="3200400" y="873419"/>
            <a:ext cx="5863213" cy="5544000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AB1A6BF-AE20-C142-9394-2E76B7A28C93}"/>
              </a:ext>
            </a:extLst>
          </p:cNvPr>
          <p:cNvGraphicFramePr>
            <a:graphicFrameLocks/>
          </p:cNvGraphicFramePr>
          <p:nvPr/>
        </p:nvGraphicFramePr>
        <p:xfrm>
          <a:off x="3979436" y="1323982"/>
          <a:ext cx="29308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67762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7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34618 -0.0007 " pathEditMode="relative" rAng="0" ptsTypes="AA">
                                      <p:cBhvr>
                                        <p:cTn id="7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9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4" grpId="1" animBg="1"/>
      <p:bldGraphic spid="7" grpId="0" uiExpand="1">
        <p:bldSub>
          <a:bldChart bld="series"/>
        </p:bldSub>
      </p:bldGraphic>
      <p:bldGraphic spid="7" grpId="1" uiExpand="1">
        <p:bldSub>
          <a:bldChart bld="series"/>
        </p:bldSub>
      </p:bldGraphic>
    </p:bld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9791C72-5527-1F49-A094-8964151FBC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11" y="860719"/>
            <a:ext cx="5799539" cy="558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D64C52-7F57-D04B-AE19-26711BA2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Strong Scaling: 1 DPU (II)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7C8E5D-58D8-8D4D-9033-09B3F0C994B3}"/>
              </a:ext>
            </a:extLst>
          </p:cNvPr>
          <p:cNvSpPr/>
          <p:nvPr/>
        </p:nvSpPr>
        <p:spPr>
          <a:xfrm>
            <a:off x="105511" y="860719"/>
            <a:ext cx="1404000" cy="1355431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DB7774-A3C6-0A48-A1FF-6D96A3E32FC0}"/>
              </a:ext>
            </a:extLst>
          </p:cNvPr>
          <p:cNvSpPr/>
          <p:nvPr/>
        </p:nvSpPr>
        <p:spPr>
          <a:xfrm>
            <a:off x="1569530" y="860718"/>
            <a:ext cx="1404000" cy="1355431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1FABE6-2A62-3A47-B478-8C5A923011A6}"/>
              </a:ext>
            </a:extLst>
          </p:cNvPr>
          <p:cNvSpPr/>
          <p:nvPr/>
        </p:nvSpPr>
        <p:spPr>
          <a:xfrm>
            <a:off x="3032115" y="860718"/>
            <a:ext cx="1404000" cy="1355431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732ABEB-684C-6C4B-85D3-40E280F4E0E2}"/>
              </a:ext>
            </a:extLst>
          </p:cNvPr>
          <p:cNvSpPr/>
          <p:nvPr/>
        </p:nvSpPr>
        <p:spPr>
          <a:xfrm>
            <a:off x="4494700" y="862367"/>
            <a:ext cx="1404000" cy="1355431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D2287C-AFB6-EB42-AE6F-44001B366750}"/>
              </a:ext>
            </a:extLst>
          </p:cNvPr>
          <p:cNvSpPr/>
          <p:nvPr/>
        </p:nvSpPr>
        <p:spPr>
          <a:xfrm>
            <a:off x="105511" y="2258951"/>
            <a:ext cx="1404000" cy="1355431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BAF824-8AF2-0E41-875E-29F6B78E5EAB}"/>
              </a:ext>
            </a:extLst>
          </p:cNvPr>
          <p:cNvSpPr/>
          <p:nvPr/>
        </p:nvSpPr>
        <p:spPr>
          <a:xfrm>
            <a:off x="3032115" y="2258950"/>
            <a:ext cx="1404000" cy="1355431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EEC2791-7E42-A540-960B-2932187DE7C6}"/>
              </a:ext>
            </a:extLst>
          </p:cNvPr>
          <p:cNvSpPr/>
          <p:nvPr/>
        </p:nvSpPr>
        <p:spPr>
          <a:xfrm>
            <a:off x="4494700" y="2258949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029C13A-F5DC-694E-A30B-A06606C858A2}"/>
              </a:ext>
            </a:extLst>
          </p:cNvPr>
          <p:cNvSpPr/>
          <p:nvPr/>
        </p:nvSpPr>
        <p:spPr>
          <a:xfrm>
            <a:off x="1569530" y="2258948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02B6C66-2481-2341-A893-121E330A28B9}"/>
              </a:ext>
            </a:extLst>
          </p:cNvPr>
          <p:cNvSpPr/>
          <p:nvPr/>
        </p:nvSpPr>
        <p:spPr>
          <a:xfrm>
            <a:off x="105511" y="3661883"/>
            <a:ext cx="1404000" cy="1355431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6198D8-D3D2-454A-9E1D-B90E53C30D38}"/>
              </a:ext>
            </a:extLst>
          </p:cNvPr>
          <p:cNvSpPr/>
          <p:nvPr/>
        </p:nvSpPr>
        <p:spPr>
          <a:xfrm>
            <a:off x="3032115" y="3661882"/>
            <a:ext cx="1404000" cy="1355431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768B217-45F5-D646-917F-DF9FA011E491}"/>
              </a:ext>
            </a:extLst>
          </p:cNvPr>
          <p:cNvSpPr/>
          <p:nvPr/>
        </p:nvSpPr>
        <p:spPr>
          <a:xfrm>
            <a:off x="4494700" y="3661881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880CA49-C88B-8144-885C-7ED03F445022}"/>
              </a:ext>
            </a:extLst>
          </p:cNvPr>
          <p:cNvSpPr/>
          <p:nvPr/>
        </p:nvSpPr>
        <p:spPr>
          <a:xfrm>
            <a:off x="1569530" y="3661880"/>
            <a:ext cx="1404000" cy="1355431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95ED3E7-5BE2-FB42-9113-5E3E734A3C0F}"/>
              </a:ext>
            </a:extLst>
          </p:cNvPr>
          <p:cNvSpPr/>
          <p:nvPr/>
        </p:nvSpPr>
        <p:spPr>
          <a:xfrm>
            <a:off x="105511" y="5064815"/>
            <a:ext cx="1404000" cy="1355431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BAA360E-15B8-AE4D-BF17-7081817D8FDB}"/>
              </a:ext>
            </a:extLst>
          </p:cNvPr>
          <p:cNvSpPr/>
          <p:nvPr/>
        </p:nvSpPr>
        <p:spPr>
          <a:xfrm>
            <a:off x="3032115" y="5064814"/>
            <a:ext cx="1404000" cy="1355431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596867D-02D7-154E-86ED-8FF6C8E2ECED}"/>
              </a:ext>
            </a:extLst>
          </p:cNvPr>
          <p:cNvSpPr/>
          <p:nvPr/>
        </p:nvSpPr>
        <p:spPr>
          <a:xfrm>
            <a:off x="4494700" y="5064813"/>
            <a:ext cx="1404000" cy="1355431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7B37973-BF02-F149-B2BA-A338DC79A43B}"/>
              </a:ext>
            </a:extLst>
          </p:cNvPr>
          <p:cNvSpPr/>
          <p:nvPr/>
        </p:nvSpPr>
        <p:spPr>
          <a:xfrm>
            <a:off x="1569530" y="5064812"/>
            <a:ext cx="1404000" cy="1355431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3DFEFAF6-6F42-A648-82C4-AA559762BD29}"/>
              </a:ext>
            </a:extLst>
          </p:cNvPr>
          <p:cNvSpPr/>
          <p:nvPr/>
        </p:nvSpPr>
        <p:spPr>
          <a:xfrm>
            <a:off x="6082145" y="900545"/>
            <a:ext cx="2981467" cy="13306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VA, GEMV,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SpMV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, SEL, UNI, TS, MLP, NW, HST-S, RED, SCAN-SSA (Scan kernel), SCAN-RSS (both kernels), and TRNS (Step 2 kernel),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the best performing number of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tasklets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is 16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860652FB-F54B-1C48-ABAE-FD147CB47971}"/>
              </a:ext>
            </a:extLst>
          </p:cNvPr>
          <p:cNvSpPr/>
          <p:nvPr/>
        </p:nvSpPr>
        <p:spPr>
          <a:xfrm>
            <a:off x="6082145" y="2304131"/>
            <a:ext cx="2981467" cy="133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Speedups 1.5-2.0x as we double the number of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tasklets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from 1 to 8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Speedups 1.2-1.5x from 8 to 16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, since the pipeline throughput saturates at 11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tasklets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28D249C5-8F6D-4243-B239-FC7965B7C953}"/>
              </a:ext>
            </a:extLst>
          </p:cNvPr>
          <p:cNvSpPr/>
          <p:nvPr/>
        </p:nvSpPr>
        <p:spPr>
          <a:xfrm>
            <a:off x="6071506" y="3699333"/>
            <a:ext cx="2981467" cy="2720910"/>
          </a:xfrm>
          <a:prstGeom prst="roundRect">
            <a:avLst>
              <a:gd name="adj" fmla="val 9070"/>
            </a:avLst>
          </a:prstGeom>
          <a:solidFill>
            <a:srgbClr val="F5F6FB"/>
          </a:solidFill>
          <a:ln w="44450"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ound Same Side Corner Rectangle 27">
            <a:extLst>
              <a:ext uri="{FF2B5EF4-FFF2-40B4-BE49-F238E27FC236}">
                <a16:creationId xmlns:a16="http://schemas.microsoft.com/office/drawing/2014/main" id="{4B40945B-2B36-6B4C-B201-9B3AC7579F93}"/>
              </a:ext>
            </a:extLst>
          </p:cNvPr>
          <p:cNvSpPr/>
          <p:nvPr/>
        </p:nvSpPr>
        <p:spPr>
          <a:xfrm>
            <a:off x="6071506" y="3699327"/>
            <a:ext cx="2981467" cy="396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D458A"/>
          </a:solidFill>
          <a:ln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KEY OBSERVATION 10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7DCBDE2-6C2A-3945-AC61-68CAAD589481}"/>
              </a:ext>
            </a:extLst>
          </p:cNvPr>
          <p:cNvSpPr txBox="1"/>
          <p:nvPr/>
        </p:nvSpPr>
        <p:spPr>
          <a:xfrm>
            <a:off x="6082144" y="4104237"/>
            <a:ext cx="2981467" cy="2308324"/>
          </a:xfrm>
          <a:prstGeom prst="rect">
            <a:avLst/>
          </a:prstGeom>
          <a:noFill/>
        </p:spPr>
        <p:txBody>
          <a:bodyPr wrap="square" lIns="18000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A number of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tasklets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greater than 11 is a good choice for most real-world workloads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we tested (16 kernels out of 19 kernels from 16 benchmarks), as it fully utilizes the DPU’s pipeline. </a:t>
            </a:r>
          </a:p>
        </p:txBody>
      </p:sp>
    </p:spTree>
    <p:extLst>
      <p:ext uri="{BB962C8B-B14F-4D97-AF65-F5344CB8AC3E}">
        <p14:creationId xmlns:p14="http://schemas.microsoft.com/office/powerpoint/2010/main" val="3782125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9791C72-5527-1F49-A094-8964151FBC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11" y="860719"/>
            <a:ext cx="5799539" cy="5580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EEC2791-7E42-A540-960B-2932187DE7C6}"/>
              </a:ext>
            </a:extLst>
          </p:cNvPr>
          <p:cNvSpPr/>
          <p:nvPr/>
        </p:nvSpPr>
        <p:spPr>
          <a:xfrm>
            <a:off x="4494700" y="2258949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768B217-45F5-D646-917F-DF9FA011E491}"/>
              </a:ext>
            </a:extLst>
          </p:cNvPr>
          <p:cNvSpPr/>
          <p:nvPr/>
        </p:nvSpPr>
        <p:spPr>
          <a:xfrm>
            <a:off x="4494700" y="3661881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596867D-02D7-154E-86ED-8FF6C8E2ECED}"/>
              </a:ext>
            </a:extLst>
          </p:cNvPr>
          <p:cNvSpPr/>
          <p:nvPr/>
        </p:nvSpPr>
        <p:spPr>
          <a:xfrm>
            <a:off x="4494700" y="5064813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DE292C3-0E8D-4841-994C-D4D73D981305}"/>
              </a:ext>
            </a:extLst>
          </p:cNvPr>
          <p:cNvSpPr/>
          <p:nvPr/>
        </p:nvSpPr>
        <p:spPr>
          <a:xfrm>
            <a:off x="4494700" y="2258949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C60A17F-06E5-0841-AB77-08849D0AD9AA}"/>
              </a:ext>
            </a:extLst>
          </p:cNvPr>
          <p:cNvSpPr/>
          <p:nvPr/>
        </p:nvSpPr>
        <p:spPr>
          <a:xfrm>
            <a:off x="4494700" y="3661881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349BD93-DADD-2343-892D-8537350276B3}"/>
              </a:ext>
            </a:extLst>
          </p:cNvPr>
          <p:cNvSpPr/>
          <p:nvPr/>
        </p:nvSpPr>
        <p:spPr>
          <a:xfrm>
            <a:off x="4494700" y="5064813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509CEB0-54D8-F648-BDFE-500E590BC1B1}"/>
              </a:ext>
            </a:extLst>
          </p:cNvPr>
          <p:cNvSpPr/>
          <p:nvPr/>
        </p:nvSpPr>
        <p:spPr>
          <a:xfrm>
            <a:off x="4494700" y="862367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CFEFE75-F127-4E43-A0E9-70A5F7C3E515}"/>
              </a:ext>
            </a:extLst>
          </p:cNvPr>
          <p:cNvSpPr/>
          <p:nvPr/>
        </p:nvSpPr>
        <p:spPr>
          <a:xfrm>
            <a:off x="105511" y="2258951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CF3531C-594B-194B-A672-E05098F68784}"/>
              </a:ext>
            </a:extLst>
          </p:cNvPr>
          <p:cNvSpPr/>
          <p:nvPr/>
        </p:nvSpPr>
        <p:spPr>
          <a:xfrm>
            <a:off x="1569530" y="3661880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C69B698-D27B-8849-A721-9E40944395F3}"/>
              </a:ext>
            </a:extLst>
          </p:cNvPr>
          <p:cNvSpPr/>
          <p:nvPr/>
        </p:nvSpPr>
        <p:spPr>
          <a:xfrm>
            <a:off x="105511" y="5064815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C68AEDE-772C-0C46-832B-1BE66674F2FA}"/>
              </a:ext>
            </a:extLst>
          </p:cNvPr>
          <p:cNvSpPr/>
          <p:nvPr/>
        </p:nvSpPr>
        <p:spPr>
          <a:xfrm>
            <a:off x="3032115" y="5064814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B154389-D4C3-6E4E-9770-086653456C6D}"/>
              </a:ext>
            </a:extLst>
          </p:cNvPr>
          <p:cNvSpPr/>
          <p:nvPr/>
        </p:nvSpPr>
        <p:spPr>
          <a:xfrm>
            <a:off x="1569530" y="5064812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BE6850D-4DAF-694B-AE6D-7E7962042F51}"/>
              </a:ext>
            </a:extLst>
          </p:cNvPr>
          <p:cNvSpPr/>
          <p:nvPr/>
        </p:nvSpPr>
        <p:spPr>
          <a:xfrm>
            <a:off x="105511" y="860719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9AB2552-00BF-6F41-ADE1-B4F777BCBA75}"/>
              </a:ext>
            </a:extLst>
          </p:cNvPr>
          <p:cNvSpPr/>
          <p:nvPr/>
        </p:nvSpPr>
        <p:spPr>
          <a:xfrm>
            <a:off x="1569530" y="860718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505D4FE-3908-E549-93ED-18ABD5E76C7B}"/>
              </a:ext>
            </a:extLst>
          </p:cNvPr>
          <p:cNvSpPr/>
          <p:nvPr/>
        </p:nvSpPr>
        <p:spPr>
          <a:xfrm>
            <a:off x="3032115" y="860718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CDB9763-2E42-8945-B918-EFD48023CDF2}"/>
              </a:ext>
            </a:extLst>
          </p:cNvPr>
          <p:cNvSpPr/>
          <p:nvPr/>
        </p:nvSpPr>
        <p:spPr>
          <a:xfrm>
            <a:off x="3032115" y="2258950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D3F3147-1F9C-D44D-991B-DDA7D474A0D1}"/>
              </a:ext>
            </a:extLst>
          </p:cNvPr>
          <p:cNvSpPr/>
          <p:nvPr/>
        </p:nvSpPr>
        <p:spPr>
          <a:xfrm>
            <a:off x="1569530" y="2258948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4059416-1B9F-5E4A-B7B9-9DB77D2627D7}"/>
              </a:ext>
            </a:extLst>
          </p:cNvPr>
          <p:cNvSpPr/>
          <p:nvPr/>
        </p:nvSpPr>
        <p:spPr>
          <a:xfrm>
            <a:off x="105511" y="3661883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AD5EC9E-1520-6E45-867C-ED5BFFBFD49D}"/>
              </a:ext>
            </a:extLst>
          </p:cNvPr>
          <p:cNvSpPr/>
          <p:nvPr/>
        </p:nvSpPr>
        <p:spPr>
          <a:xfrm>
            <a:off x="3032115" y="3661882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7C8E5D-58D8-8D4D-9033-09B3F0C994B3}"/>
              </a:ext>
            </a:extLst>
          </p:cNvPr>
          <p:cNvSpPr/>
          <p:nvPr/>
        </p:nvSpPr>
        <p:spPr>
          <a:xfrm>
            <a:off x="105511" y="860719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DB7774-A3C6-0A48-A1FF-6D96A3E32FC0}"/>
              </a:ext>
            </a:extLst>
          </p:cNvPr>
          <p:cNvSpPr/>
          <p:nvPr/>
        </p:nvSpPr>
        <p:spPr>
          <a:xfrm>
            <a:off x="1569530" y="860718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1FABE6-2A62-3A47-B478-8C5A923011A6}"/>
              </a:ext>
            </a:extLst>
          </p:cNvPr>
          <p:cNvSpPr/>
          <p:nvPr/>
        </p:nvSpPr>
        <p:spPr>
          <a:xfrm>
            <a:off x="3032115" y="860718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732ABEB-684C-6C4B-85D3-40E280F4E0E2}"/>
              </a:ext>
            </a:extLst>
          </p:cNvPr>
          <p:cNvSpPr/>
          <p:nvPr/>
        </p:nvSpPr>
        <p:spPr>
          <a:xfrm>
            <a:off x="4494700" y="862367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D2287C-AFB6-EB42-AE6F-44001B366750}"/>
              </a:ext>
            </a:extLst>
          </p:cNvPr>
          <p:cNvSpPr/>
          <p:nvPr/>
        </p:nvSpPr>
        <p:spPr>
          <a:xfrm>
            <a:off x="105511" y="2258951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BAF824-8AF2-0E41-875E-29F6B78E5EAB}"/>
              </a:ext>
            </a:extLst>
          </p:cNvPr>
          <p:cNvSpPr/>
          <p:nvPr/>
        </p:nvSpPr>
        <p:spPr>
          <a:xfrm>
            <a:off x="3032115" y="2258950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029C13A-F5DC-694E-A30B-A06606C858A2}"/>
              </a:ext>
            </a:extLst>
          </p:cNvPr>
          <p:cNvSpPr/>
          <p:nvPr/>
        </p:nvSpPr>
        <p:spPr>
          <a:xfrm>
            <a:off x="1569530" y="2258948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02B6C66-2481-2341-A893-121E330A28B9}"/>
              </a:ext>
            </a:extLst>
          </p:cNvPr>
          <p:cNvSpPr/>
          <p:nvPr/>
        </p:nvSpPr>
        <p:spPr>
          <a:xfrm>
            <a:off x="105511" y="3661883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6198D8-D3D2-454A-9E1D-B90E53C30D38}"/>
              </a:ext>
            </a:extLst>
          </p:cNvPr>
          <p:cNvSpPr/>
          <p:nvPr/>
        </p:nvSpPr>
        <p:spPr>
          <a:xfrm>
            <a:off x="3032115" y="3661882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880CA49-C88B-8144-885C-7ED03F445022}"/>
              </a:ext>
            </a:extLst>
          </p:cNvPr>
          <p:cNvSpPr/>
          <p:nvPr/>
        </p:nvSpPr>
        <p:spPr>
          <a:xfrm>
            <a:off x="1569530" y="3661880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95ED3E7-5BE2-FB42-9113-5E3E734A3C0F}"/>
              </a:ext>
            </a:extLst>
          </p:cNvPr>
          <p:cNvSpPr/>
          <p:nvPr/>
        </p:nvSpPr>
        <p:spPr>
          <a:xfrm>
            <a:off x="105511" y="5064815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BAA360E-15B8-AE4D-BF17-7081817D8FDB}"/>
              </a:ext>
            </a:extLst>
          </p:cNvPr>
          <p:cNvSpPr/>
          <p:nvPr/>
        </p:nvSpPr>
        <p:spPr>
          <a:xfrm>
            <a:off x="3032115" y="5064814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7B37973-BF02-F149-B2BA-A338DC79A43B}"/>
              </a:ext>
            </a:extLst>
          </p:cNvPr>
          <p:cNvSpPr/>
          <p:nvPr/>
        </p:nvSpPr>
        <p:spPr>
          <a:xfrm>
            <a:off x="1569530" y="5064812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D64C52-7F57-D04B-AE19-26711BA2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Strong Scaling: 1 DPU (III)</a:t>
            </a: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37D56F87-CE24-C544-943E-EA90D593B7C6}"/>
              </a:ext>
            </a:extLst>
          </p:cNvPr>
          <p:cNvSpPr/>
          <p:nvPr/>
        </p:nvSpPr>
        <p:spPr>
          <a:xfrm>
            <a:off x="6082145" y="900545"/>
            <a:ext cx="2981467" cy="67887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VA, GEMV,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SpMV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, BS, TS, MLP, HST-S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do not use intra-DPU synchronization primitives</a:t>
            </a: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6B9AB5DB-78A8-E342-9FC3-F30C79A20284}"/>
              </a:ext>
            </a:extLst>
          </p:cNvPr>
          <p:cNvSpPr/>
          <p:nvPr/>
        </p:nvSpPr>
        <p:spPr>
          <a:xfrm>
            <a:off x="6082144" y="2390280"/>
            <a:ext cx="2981467" cy="94100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BFS, HST-L, TRNS (Step 3)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use mutexes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, which cause contention when accessing shared data structures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86F3EB09-6015-C940-85C5-4BAE034CD2D8}"/>
              </a:ext>
            </a:extLst>
          </p:cNvPr>
          <p:cNvSpPr/>
          <p:nvPr/>
        </p:nvSpPr>
        <p:spPr>
          <a:xfrm>
            <a:off x="6071505" y="1652340"/>
            <a:ext cx="2981467" cy="67887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SEL, UNI, NW, RED, SCAN-SSA (Scan kernel), SCAN-RSS (both kernels),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synchronization is lightweight</a:t>
            </a:r>
          </a:p>
        </p:txBody>
      </p:sp>
    </p:spTree>
    <p:extLst>
      <p:ext uri="{BB962C8B-B14F-4D97-AF65-F5344CB8AC3E}">
        <p14:creationId xmlns:p14="http://schemas.microsoft.com/office/powerpoint/2010/main" val="196320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  <p:bldP spid="23" grpId="0" animBg="1"/>
      <p:bldP spid="39" grpId="0" animBg="1"/>
      <p:bldP spid="40" grpId="0" animBg="1"/>
      <p:bldP spid="41" grpId="0" animBg="1"/>
      <p:bldP spid="29" grpId="0" animBg="1"/>
      <p:bldP spid="30" grpId="0" animBg="1"/>
      <p:bldP spid="35" grpId="0" animBg="1"/>
      <p:bldP spid="36" grpId="0" animBg="1"/>
      <p:bldP spid="37" grpId="0" animBg="1"/>
      <p:bldP spid="38" grpId="0" animBg="1"/>
      <p:bldP spid="26" grpId="0" animBg="1"/>
      <p:bldP spid="27" grpId="0" animBg="1"/>
      <p:bldP spid="28" grpId="0" animBg="1"/>
      <p:bldP spid="31" grpId="0" animBg="1"/>
      <p:bldP spid="32" grpId="0" animBg="1"/>
      <p:bldP spid="33" grpId="0" animBg="1"/>
      <p:bldP spid="34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4" grpId="0" animBg="1"/>
      <p:bldP spid="43" grpId="0" animBg="1"/>
      <p:bldP spid="44" grpId="0" animBg="1"/>
      <p:bldP spid="49" grpId="0" animBg="1"/>
    </p:bld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9791C72-5527-1F49-A094-8964151FBC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11" y="860719"/>
            <a:ext cx="5799539" cy="5580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EEC2791-7E42-A540-960B-2932187DE7C6}"/>
              </a:ext>
            </a:extLst>
          </p:cNvPr>
          <p:cNvSpPr/>
          <p:nvPr/>
        </p:nvSpPr>
        <p:spPr>
          <a:xfrm>
            <a:off x="4494700" y="2258949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768B217-45F5-D646-917F-DF9FA011E491}"/>
              </a:ext>
            </a:extLst>
          </p:cNvPr>
          <p:cNvSpPr/>
          <p:nvPr/>
        </p:nvSpPr>
        <p:spPr>
          <a:xfrm>
            <a:off x="4494700" y="3661881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596867D-02D7-154E-86ED-8FF6C8E2ECED}"/>
              </a:ext>
            </a:extLst>
          </p:cNvPr>
          <p:cNvSpPr/>
          <p:nvPr/>
        </p:nvSpPr>
        <p:spPr>
          <a:xfrm>
            <a:off x="4494700" y="5064813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509CEB0-54D8-F648-BDFE-500E590BC1B1}"/>
              </a:ext>
            </a:extLst>
          </p:cNvPr>
          <p:cNvSpPr/>
          <p:nvPr/>
        </p:nvSpPr>
        <p:spPr>
          <a:xfrm>
            <a:off x="4494700" y="862367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CFEFE75-F127-4E43-A0E9-70A5F7C3E515}"/>
              </a:ext>
            </a:extLst>
          </p:cNvPr>
          <p:cNvSpPr/>
          <p:nvPr/>
        </p:nvSpPr>
        <p:spPr>
          <a:xfrm>
            <a:off x="105511" y="2258951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CF3531C-594B-194B-A672-E05098F68784}"/>
              </a:ext>
            </a:extLst>
          </p:cNvPr>
          <p:cNvSpPr/>
          <p:nvPr/>
        </p:nvSpPr>
        <p:spPr>
          <a:xfrm>
            <a:off x="1569530" y="3661880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C69B698-D27B-8849-A721-9E40944395F3}"/>
              </a:ext>
            </a:extLst>
          </p:cNvPr>
          <p:cNvSpPr/>
          <p:nvPr/>
        </p:nvSpPr>
        <p:spPr>
          <a:xfrm>
            <a:off x="105511" y="5064815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C68AEDE-772C-0C46-832B-1BE66674F2FA}"/>
              </a:ext>
            </a:extLst>
          </p:cNvPr>
          <p:cNvSpPr/>
          <p:nvPr/>
        </p:nvSpPr>
        <p:spPr>
          <a:xfrm>
            <a:off x="3032115" y="5064814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B154389-D4C3-6E4E-9770-086653456C6D}"/>
              </a:ext>
            </a:extLst>
          </p:cNvPr>
          <p:cNvSpPr/>
          <p:nvPr/>
        </p:nvSpPr>
        <p:spPr>
          <a:xfrm>
            <a:off x="1569530" y="5064812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BE6850D-4DAF-694B-AE6D-7E7962042F51}"/>
              </a:ext>
            </a:extLst>
          </p:cNvPr>
          <p:cNvSpPr/>
          <p:nvPr/>
        </p:nvSpPr>
        <p:spPr>
          <a:xfrm>
            <a:off x="105511" y="860719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9AB2552-00BF-6F41-ADE1-B4F777BCBA75}"/>
              </a:ext>
            </a:extLst>
          </p:cNvPr>
          <p:cNvSpPr/>
          <p:nvPr/>
        </p:nvSpPr>
        <p:spPr>
          <a:xfrm>
            <a:off x="1569530" y="860718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505D4FE-3908-E549-93ED-18ABD5E76C7B}"/>
              </a:ext>
            </a:extLst>
          </p:cNvPr>
          <p:cNvSpPr/>
          <p:nvPr/>
        </p:nvSpPr>
        <p:spPr>
          <a:xfrm>
            <a:off x="3032115" y="860718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CDB9763-2E42-8945-B918-EFD48023CDF2}"/>
              </a:ext>
            </a:extLst>
          </p:cNvPr>
          <p:cNvSpPr/>
          <p:nvPr/>
        </p:nvSpPr>
        <p:spPr>
          <a:xfrm>
            <a:off x="3032115" y="2258950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D3F3147-1F9C-D44D-991B-DDA7D474A0D1}"/>
              </a:ext>
            </a:extLst>
          </p:cNvPr>
          <p:cNvSpPr/>
          <p:nvPr/>
        </p:nvSpPr>
        <p:spPr>
          <a:xfrm>
            <a:off x="1569530" y="2258948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4059416-1B9F-5E4A-B7B9-9DB77D2627D7}"/>
              </a:ext>
            </a:extLst>
          </p:cNvPr>
          <p:cNvSpPr/>
          <p:nvPr/>
        </p:nvSpPr>
        <p:spPr>
          <a:xfrm>
            <a:off x="105511" y="3661883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AD5EC9E-1520-6E45-867C-ED5BFFBFD49D}"/>
              </a:ext>
            </a:extLst>
          </p:cNvPr>
          <p:cNvSpPr/>
          <p:nvPr/>
        </p:nvSpPr>
        <p:spPr>
          <a:xfrm>
            <a:off x="3032115" y="3661882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8C941BE-CEF0-5347-ACC1-F12E72C36CE7}"/>
              </a:ext>
            </a:extLst>
          </p:cNvPr>
          <p:cNvGrpSpPr/>
          <p:nvPr/>
        </p:nvGrpSpPr>
        <p:grpSpPr>
          <a:xfrm>
            <a:off x="105511" y="860718"/>
            <a:ext cx="5793189" cy="5559528"/>
            <a:chOff x="105511" y="860718"/>
            <a:chExt cx="5793189" cy="5559528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DE292C3-0E8D-4841-994C-D4D73D981305}"/>
                </a:ext>
              </a:extLst>
            </p:cNvPr>
            <p:cNvSpPr/>
            <p:nvPr/>
          </p:nvSpPr>
          <p:spPr>
            <a:xfrm>
              <a:off x="4494700" y="2258949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4C60A17F-06E5-0841-AB77-08849D0AD9AA}"/>
                </a:ext>
              </a:extLst>
            </p:cNvPr>
            <p:cNvSpPr/>
            <p:nvPr/>
          </p:nvSpPr>
          <p:spPr>
            <a:xfrm>
              <a:off x="4494700" y="3661881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349BD93-DADD-2343-892D-8537350276B3}"/>
                </a:ext>
              </a:extLst>
            </p:cNvPr>
            <p:cNvSpPr/>
            <p:nvPr/>
          </p:nvSpPr>
          <p:spPr>
            <a:xfrm>
              <a:off x="4494700" y="5064813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27C8E5D-58D8-8D4D-9033-09B3F0C994B3}"/>
                </a:ext>
              </a:extLst>
            </p:cNvPr>
            <p:cNvSpPr/>
            <p:nvPr/>
          </p:nvSpPr>
          <p:spPr>
            <a:xfrm>
              <a:off x="105511" y="860719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6DB7774-A3C6-0A48-A1FF-6D96A3E32FC0}"/>
                </a:ext>
              </a:extLst>
            </p:cNvPr>
            <p:cNvSpPr/>
            <p:nvPr/>
          </p:nvSpPr>
          <p:spPr>
            <a:xfrm>
              <a:off x="1569530" y="860718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91FABE6-2A62-3A47-B478-8C5A923011A6}"/>
                </a:ext>
              </a:extLst>
            </p:cNvPr>
            <p:cNvSpPr/>
            <p:nvPr/>
          </p:nvSpPr>
          <p:spPr>
            <a:xfrm>
              <a:off x="3032115" y="860718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732ABEB-684C-6C4B-85D3-40E280F4E0E2}"/>
                </a:ext>
              </a:extLst>
            </p:cNvPr>
            <p:cNvSpPr/>
            <p:nvPr/>
          </p:nvSpPr>
          <p:spPr>
            <a:xfrm>
              <a:off x="4494700" y="862367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9D2287C-AFB6-EB42-AE6F-44001B366750}"/>
                </a:ext>
              </a:extLst>
            </p:cNvPr>
            <p:cNvSpPr/>
            <p:nvPr/>
          </p:nvSpPr>
          <p:spPr>
            <a:xfrm>
              <a:off x="105511" y="2258951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FBAF824-8AF2-0E41-875E-29F6B78E5EAB}"/>
                </a:ext>
              </a:extLst>
            </p:cNvPr>
            <p:cNvSpPr/>
            <p:nvPr/>
          </p:nvSpPr>
          <p:spPr>
            <a:xfrm>
              <a:off x="3032115" y="2258950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029C13A-F5DC-694E-A30B-A06606C858A2}"/>
                </a:ext>
              </a:extLst>
            </p:cNvPr>
            <p:cNvSpPr/>
            <p:nvPr/>
          </p:nvSpPr>
          <p:spPr>
            <a:xfrm>
              <a:off x="1569530" y="2258948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02B6C66-2481-2341-A893-121E330A28B9}"/>
                </a:ext>
              </a:extLst>
            </p:cNvPr>
            <p:cNvSpPr/>
            <p:nvPr/>
          </p:nvSpPr>
          <p:spPr>
            <a:xfrm>
              <a:off x="105511" y="3661883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C6198D8-D3D2-454A-9E1D-B90E53C30D38}"/>
                </a:ext>
              </a:extLst>
            </p:cNvPr>
            <p:cNvSpPr/>
            <p:nvPr/>
          </p:nvSpPr>
          <p:spPr>
            <a:xfrm>
              <a:off x="3032115" y="3661882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880CA49-C88B-8144-885C-7ED03F445022}"/>
                </a:ext>
              </a:extLst>
            </p:cNvPr>
            <p:cNvSpPr/>
            <p:nvPr/>
          </p:nvSpPr>
          <p:spPr>
            <a:xfrm>
              <a:off x="1569530" y="3661880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95ED3E7-5BE2-FB42-9113-5E3E734A3C0F}"/>
                </a:ext>
              </a:extLst>
            </p:cNvPr>
            <p:cNvSpPr/>
            <p:nvPr/>
          </p:nvSpPr>
          <p:spPr>
            <a:xfrm>
              <a:off x="105511" y="5064815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BAA360E-15B8-AE4D-BF17-7081817D8FDB}"/>
                </a:ext>
              </a:extLst>
            </p:cNvPr>
            <p:cNvSpPr/>
            <p:nvPr/>
          </p:nvSpPr>
          <p:spPr>
            <a:xfrm>
              <a:off x="3032115" y="5064814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7B37973-BF02-F149-B2BA-A338DC79A43B}"/>
                </a:ext>
              </a:extLst>
            </p:cNvPr>
            <p:cNvSpPr/>
            <p:nvPr/>
          </p:nvSpPr>
          <p:spPr>
            <a:xfrm>
              <a:off x="1569530" y="5064812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ED64C52-7F57-D04B-AE19-26711BA2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Strong Scaling: 1 DPU (IV)</a:t>
            </a:r>
          </a:p>
        </p:txBody>
      </p:sp>
      <p:graphicFrame>
        <p:nvGraphicFramePr>
          <p:cNvPr id="42" name="Chart 41">
            <a:extLst>
              <a:ext uri="{FF2B5EF4-FFF2-40B4-BE49-F238E27FC236}">
                <a16:creationId xmlns:a16="http://schemas.microsoft.com/office/drawing/2014/main" id="{51115318-81A9-B848-8F52-807D0A621F9E}"/>
              </a:ext>
            </a:extLst>
          </p:cNvPr>
          <p:cNvGraphicFramePr>
            <a:graphicFrameLocks/>
          </p:cNvGraphicFramePr>
          <p:nvPr/>
        </p:nvGraphicFramePr>
        <p:xfrm>
          <a:off x="2543184" y="2386868"/>
          <a:ext cx="29308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DEA73810-158E-744C-83F4-D03AC08D3967}"/>
              </a:ext>
            </a:extLst>
          </p:cNvPr>
          <p:cNvSpPr/>
          <p:nvPr/>
        </p:nvSpPr>
        <p:spPr>
          <a:xfrm>
            <a:off x="6082145" y="900545"/>
            <a:ext cx="2981467" cy="67887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VA, GEMV,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SpMV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, BS, TS, MLP, HST-S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do not use intra-DPU synchronization primitives</a:t>
            </a: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92935F7E-2863-3442-BE6F-7AA65319EAAE}"/>
              </a:ext>
            </a:extLst>
          </p:cNvPr>
          <p:cNvSpPr/>
          <p:nvPr/>
        </p:nvSpPr>
        <p:spPr>
          <a:xfrm>
            <a:off x="6082144" y="2390280"/>
            <a:ext cx="2981467" cy="94100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BFS, HST-L, TRNS (Step 3)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use mutexes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, which cause contention when accessing shared data structures</a:t>
            </a: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4825D60B-5E60-7B4C-86BA-72C5832691C3}"/>
              </a:ext>
            </a:extLst>
          </p:cNvPr>
          <p:cNvSpPr/>
          <p:nvPr/>
        </p:nvSpPr>
        <p:spPr>
          <a:xfrm>
            <a:off x="6071506" y="3408378"/>
            <a:ext cx="2981467" cy="3011866"/>
          </a:xfrm>
          <a:prstGeom prst="roundRect">
            <a:avLst>
              <a:gd name="adj" fmla="val 9070"/>
            </a:avLst>
          </a:prstGeom>
          <a:solidFill>
            <a:srgbClr val="F5F6FB"/>
          </a:solidFill>
          <a:ln w="44450"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ound Same Side Corner Rectangle 45">
            <a:extLst>
              <a:ext uri="{FF2B5EF4-FFF2-40B4-BE49-F238E27FC236}">
                <a16:creationId xmlns:a16="http://schemas.microsoft.com/office/drawing/2014/main" id="{222A212D-AA50-3E47-A148-18CF3EFD2CFA}"/>
              </a:ext>
            </a:extLst>
          </p:cNvPr>
          <p:cNvSpPr/>
          <p:nvPr/>
        </p:nvSpPr>
        <p:spPr>
          <a:xfrm>
            <a:off x="6071506" y="3408372"/>
            <a:ext cx="2981467" cy="396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D458A"/>
          </a:solidFill>
          <a:ln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KEY OBSERVATION 11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4C773D2-3525-634A-88DD-EE03165A7636}"/>
              </a:ext>
            </a:extLst>
          </p:cNvPr>
          <p:cNvSpPr txBox="1"/>
          <p:nvPr/>
        </p:nvSpPr>
        <p:spPr>
          <a:xfrm>
            <a:off x="6065156" y="3841425"/>
            <a:ext cx="2981467" cy="2585323"/>
          </a:xfrm>
          <a:prstGeom prst="rect">
            <a:avLst/>
          </a:prstGeom>
          <a:noFill/>
        </p:spPr>
        <p:txBody>
          <a:bodyPr wrap="square" lIns="18000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Intensive use of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intra-DPU synchronization across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tasklets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(e.g., mutexes, barriers, handshakes) may limit scalability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, sometimes causing the best performing number of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tasklets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to be lower than 11.  </a:t>
            </a:r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9B54D56D-45A0-0E40-9D1D-09792D4C2674}"/>
              </a:ext>
            </a:extLst>
          </p:cNvPr>
          <p:cNvSpPr/>
          <p:nvPr/>
        </p:nvSpPr>
        <p:spPr>
          <a:xfrm>
            <a:off x="6071505" y="1652340"/>
            <a:ext cx="2981467" cy="67887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SEL, UNI, NW, RED, SCAN-SSA (Scan kernel), SCAN-RSS (both kernels),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synchronization is lightweight</a:t>
            </a:r>
          </a:p>
        </p:txBody>
      </p:sp>
    </p:spTree>
    <p:extLst>
      <p:ext uri="{BB962C8B-B14F-4D97-AF65-F5344CB8AC3E}">
        <p14:creationId xmlns:p14="http://schemas.microsoft.com/office/powerpoint/2010/main" val="2786802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2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2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2" grpId="0" uiExpand="1">
        <p:bldSub>
          <a:bldChart bld="series"/>
        </p:bldSub>
      </p:bldGraphic>
      <p:bldP spid="45" grpId="0" animBg="1"/>
      <p:bldP spid="46" grpId="0" animBg="1"/>
      <p:bldP spid="47" grpId="0"/>
    </p:bld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9791C72-5527-1F49-A094-8964151FBC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11" y="860719"/>
            <a:ext cx="5799539" cy="5580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EEC2791-7E42-A540-960B-2932187DE7C6}"/>
              </a:ext>
            </a:extLst>
          </p:cNvPr>
          <p:cNvSpPr/>
          <p:nvPr/>
        </p:nvSpPr>
        <p:spPr>
          <a:xfrm>
            <a:off x="4494700" y="2258949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768B217-45F5-D646-917F-DF9FA011E491}"/>
              </a:ext>
            </a:extLst>
          </p:cNvPr>
          <p:cNvSpPr/>
          <p:nvPr/>
        </p:nvSpPr>
        <p:spPr>
          <a:xfrm>
            <a:off x="4494700" y="3661881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596867D-02D7-154E-86ED-8FF6C8E2ECED}"/>
              </a:ext>
            </a:extLst>
          </p:cNvPr>
          <p:cNvSpPr/>
          <p:nvPr/>
        </p:nvSpPr>
        <p:spPr>
          <a:xfrm>
            <a:off x="4494700" y="5064813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509CEB0-54D8-F648-BDFE-500E590BC1B1}"/>
              </a:ext>
            </a:extLst>
          </p:cNvPr>
          <p:cNvSpPr/>
          <p:nvPr/>
        </p:nvSpPr>
        <p:spPr>
          <a:xfrm>
            <a:off x="4494700" y="862367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CFEFE75-F127-4E43-A0E9-70A5F7C3E515}"/>
              </a:ext>
            </a:extLst>
          </p:cNvPr>
          <p:cNvSpPr/>
          <p:nvPr/>
        </p:nvSpPr>
        <p:spPr>
          <a:xfrm>
            <a:off x="105511" y="2258951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CF3531C-594B-194B-A672-E05098F68784}"/>
              </a:ext>
            </a:extLst>
          </p:cNvPr>
          <p:cNvSpPr/>
          <p:nvPr/>
        </p:nvSpPr>
        <p:spPr>
          <a:xfrm>
            <a:off x="1569530" y="3661880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C69B698-D27B-8849-A721-9E40944395F3}"/>
              </a:ext>
            </a:extLst>
          </p:cNvPr>
          <p:cNvSpPr/>
          <p:nvPr/>
        </p:nvSpPr>
        <p:spPr>
          <a:xfrm>
            <a:off x="105511" y="5064815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C68AEDE-772C-0C46-832B-1BE66674F2FA}"/>
              </a:ext>
            </a:extLst>
          </p:cNvPr>
          <p:cNvSpPr/>
          <p:nvPr/>
        </p:nvSpPr>
        <p:spPr>
          <a:xfrm>
            <a:off x="3032115" y="5064814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B154389-D4C3-6E4E-9770-086653456C6D}"/>
              </a:ext>
            </a:extLst>
          </p:cNvPr>
          <p:cNvSpPr/>
          <p:nvPr/>
        </p:nvSpPr>
        <p:spPr>
          <a:xfrm>
            <a:off x="1569530" y="5064812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BE6850D-4DAF-694B-AE6D-7E7962042F51}"/>
              </a:ext>
            </a:extLst>
          </p:cNvPr>
          <p:cNvSpPr/>
          <p:nvPr/>
        </p:nvSpPr>
        <p:spPr>
          <a:xfrm>
            <a:off x="105511" y="860719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9AB2552-00BF-6F41-ADE1-B4F777BCBA75}"/>
              </a:ext>
            </a:extLst>
          </p:cNvPr>
          <p:cNvSpPr/>
          <p:nvPr/>
        </p:nvSpPr>
        <p:spPr>
          <a:xfrm>
            <a:off x="1569530" y="860718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505D4FE-3908-E549-93ED-18ABD5E76C7B}"/>
              </a:ext>
            </a:extLst>
          </p:cNvPr>
          <p:cNvSpPr/>
          <p:nvPr/>
        </p:nvSpPr>
        <p:spPr>
          <a:xfrm>
            <a:off x="3032115" y="860718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CDB9763-2E42-8945-B918-EFD48023CDF2}"/>
              </a:ext>
            </a:extLst>
          </p:cNvPr>
          <p:cNvSpPr/>
          <p:nvPr/>
        </p:nvSpPr>
        <p:spPr>
          <a:xfrm>
            <a:off x="3032115" y="2258950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D3F3147-1F9C-D44D-991B-DDA7D474A0D1}"/>
              </a:ext>
            </a:extLst>
          </p:cNvPr>
          <p:cNvSpPr/>
          <p:nvPr/>
        </p:nvSpPr>
        <p:spPr>
          <a:xfrm>
            <a:off x="1569530" y="2258948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4059416-1B9F-5E4A-B7B9-9DB77D2627D7}"/>
              </a:ext>
            </a:extLst>
          </p:cNvPr>
          <p:cNvSpPr/>
          <p:nvPr/>
        </p:nvSpPr>
        <p:spPr>
          <a:xfrm>
            <a:off x="105511" y="3661883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AD5EC9E-1520-6E45-867C-ED5BFFBFD49D}"/>
              </a:ext>
            </a:extLst>
          </p:cNvPr>
          <p:cNvSpPr/>
          <p:nvPr/>
        </p:nvSpPr>
        <p:spPr>
          <a:xfrm>
            <a:off x="3032115" y="3661882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4CF8C2E-F89E-8144-B346-CD827A83B133}"/>
              </a:ext>
            </a:extLst>
          </p:cNvPr>
          <p:cNvGrpSpPr/>
          <p:nvPr/>
        </p:nvGrpSpPr>
        <p:grpSpPr>
          <a:xfrm>
            <a:off x="105511" y="860718"/>
            <a:ext cx="5793189" cy="5559528"/>
            <a:chOff x="105511" y="860718"/>
            <a:chExt cx="5793189" cy="5559528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DE292C3-0E8D-4841-994C-D4D73D981305}"/>
                </a:ext>
              </a:extLst>
            </p:cNvPr>
            <p:cNvSpPr/>
            <p:nvPr/>
          </p:nvSpPr>
          <p:spPr>
            <a:xfrm>
              <a:off x="4494700" y="2258949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4C60A17F-06E5-0841-AB77-08849D0AD9AA}"/>
                </a:ext>
              </a:extLst>
            </p:cNvPr>
            <p:cNvSpPr/>
            <p:nvPr/>
          </p:nvSpPr>
          <p:spPr>
            <a:xfrm>
              <a:off x="4494700" y="3661881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349BD93-DADD-2343-892D-8537350276B3}"/>
                </a:ext>
              </a:extLst>
            </p:cNvPr>
            <p:cNvSpPr/>
            <p:nvPr/>
          </p:nvSpPr>
          <p:spPr>
            <a:xfrm>
              <a:off x="4494700" y="5064813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27C8E5D-58D8-8D4D-9033-09B3F0C994B3}"/>
                </a:ext>
              </a:extLst>
            </p:cNvPr>
            <p:cNvSpPr/>
            <p:nvPr/>
          </p:nvSpPr>
          <p:spPr>
            <a:xfrm>
              <a:off x="105511" y="860719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6DB7774-A3C6-0A48-A1FF-6D96A3E32FC0}"/>
                </a:ext>
              </a:extLst>
            </p:cNvPr>
            <p:cNvSpPr/>
            <p:nvPr/>
          </p:nvSpPr>
          <p:spPr>
            <a:xfrm>
              <a:off x="1569530" y="860718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91FABE6-2A62-3A47-B478-8C5A923011A6}"/>
                </a:ext>
              </a:extLst>
            </p:cNvPr>
            <p:cNvSpPr/>
            <p:nvPr/>
          </p:nvSpPr>
          <p:spPr>
            <a:xfrm>
              <a:off x="3032115" y="860718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732ABEB-684C-6C4B-85D3-40E280F4E0E2}"/>
                </a:ext>
              </a:extLst>
            </p:cNvPr>
            <p:cNvSpPr/>
            <p:nvPr/>
          </p:nvSpPr>
          <p:spPr>
            <a:xfrm>
              <a:off x="4494700" y="862367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9D2287C-AFB6-EB42-AE6F-44001B366750}"/>
                </a:ext>
              </a:extLst>
            </p:cNvPr>
            <p:cNvSpPr/>
            <p:nvPr/>
          </p:nvSpPr>
          <p:spPr>
            <a:xfrm>
              <a:off x="105511" y="2258951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FBAF824-8AF2-0E41-875E-29F6B78E5EAB}"/>
                </a:ext>
              </a:extLst>
            </p:cNvPr>
            <p:cNvSpPr/>
            <p:nvPr/>
          </p:nvSpPr>
          <p:spPr>
            <a:xfrm>
              <a:off x="3032115" y="2258950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029C13A-F5DC-694E-A30B-A06606C858A2}"/>
                </a:ext>
              </a:extLst>
            </p:cNvPr>
            <p:cNvSpPr/>
            <p:nvPr/>
          </p:nvSpPr>
          <p:spPr>
            <a:xfrm>
              <a:off x="1569530" y="2258948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02B6C66-2481-2341-A893-121E330A28B9}"/>
                </a:ext>
              </a:extLst>
            </p:cNvPr>
            <p:cNvSpPr/>
            <p:nvPr/>
          </p:nvSpPr>
          <p:spPr>
            <a:xfrm>
              <a:off x="105511" y="3661883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C6198D8-D3D2-454A-9E1D-B90E53C30D38}"/>
                </a:ext>
              </a:extLst>
            </p:cNvPr>
            <p:cNvSpPr/>
            <p:nvPr/>
          </p:nvSpPr>
          <p:spPr>
            <a:xfrm>
              <a:off x="3032115" y="3661882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880CA49-C88B-8144-885C-7ED03F445022}"/>
                </a:ext>
              </a:extLst>
            </p:cNvPr>
            <p:cNvSpPr/>
            <p:nvPr/>
          </p:nvSpPr>
          <p:spPr>
            <a:xfrm>
              <a:off x="1569530" y="3661880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95ED3E7-5BE2-FB42-9113-5E3E734A3C0F}"/>
                </a:ext>
              </a:extLst>
            </p:cNvPr>
            <p:cNvSpPr/>
            <p:nvPr/>
          </p:nvSpPr>
          <p:spPr>
            <a:xfrm>
              <a:off x="105511" y="5064815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BAA360E-15B8-AE4D-BF17-7081817D8FDB}"/>
                </a:ext>
              </a:extLst>
            </p:cNvPr>
            <p:cNvSpPr/>
            <p:nvPr/>
          </p:nvSpPr>
          <p:spPr>
            <a:xfrm>
              <a:off x="3032115" y="5064814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7B37973-BF02-F149-B2BA-A338DC79A43B}"/>
                </a:ext>
              </a:extLst>
            </p:cNvPr>
            <p:cNvSpPr/>
            <p:nvPr/>
          </p:nvSpPr>
          <p:spPr>
            <a:xfrm>
              <a:off x="1569530" y="5064812"/>
              <a:ext cx="1404000" cy="1355431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ED64C52-7F57-D04B-AE19-26711BA2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Strong Scaling: 1 DPU (V)</a:t>
            </a:r>
          </a:p>
        </p:txBody>
      </p:sp>
      <p:graphicFrame>
        <p:nvGraphicFramePr>
          <p:cNvPr id="43" name="Chart 42">
            <a:extLst>
              <a:ext uri="{FF2B5EF4-FFF2-40B4-BE49-F238E27FC236}">
                <a16:creationId xmlns:a16="http://schemas.microsoft.com/office/drawing/2014/main" id="{C8B830CF-E556-E346-A32F-D0EFCFC0F5CC}"/>
              </a:ext>
            </a:extLst>
          </p:cNvPr>
          <p:cNvGraphicFramePr>
            <a:graphicFrameLocks/>
          </p:cNvGraphicFramePr>
          <p:nvPr/>
        </p:nvGraphicFramePr>
        <p:xfrm>
          <a:off x="2268715" y="2339319"/>
          <a:ext cx="29308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8E0115A5-D1A6-304F-84B4-AC7ABB08EE18}"/>
              </a:ext>
            </a:extLst>
          </p:cNvPr>
          <p:cNvSpPr/>
          <p:nvPr/>
        </p:nvSpPr>
        <p:spPr>
          <a:xfrm>
            <a:off x="6082144" y="1288473"/>
            <a:ext cx="2981467" cy="170410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SCAN-SSA (Add kernel) is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not compute-intensive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. Thus,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performance saturates with less that 11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tasklets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(recall STREAM ADD).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BS shows similar behavior</a:t>
            </a: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9AC58130-5BFA-2D45-8CF2-97596990F93F}"/>
              </a:ext>
            </a:extLst>
          </p:cNvPr>
          <p:cNvSpPr/>
          <p:nvPr/>
        </p:nvSpPr>
        <p:spPr>
          <a:xfrm>
            <a:off x="6071506" y="3339103"/>
            <a:ext cx="2981467" cy="2741371"/>
          </a:xfrm>
          <a:prstGeom prst="roundRect">
            <a:avLst>
              <a:gd name="adj" fmla="val 9070"/>
            </a:avLst>
          </a:prstGeom>
          <a:solidFill>
            <a:srgbClr val="F5F6FB"/>
          </a:solidFill>
          <a:ln w="44450"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ound Same Side Corner Rectangle 45">
            <a:extLst>
              <a:ext uri="{FF2B5EF4-FFF2-40B4-BE49-F238E27FC236}">
                <a16:creationId xmlns:a16="http://schemas.microsoft.com/office/drawing/2014/main" id="{D025D70C-7BE7-6F43-B6F9-B96C7B4ECEF6}"/>
              </a:ext>
            </a:extLst>
          </p:cNvPr>
          <p:cNvSpPr/>
          <p:nvPr/>
        </p:nvSpPr>
        <p:spPr>
          <a:xfrm>
            <a:off x="6071506" y="3339097"/>
            <a:ext cx="2981467" cy="396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D458A"/>
          </a:solidFill>
          <a:ln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KEY OBSERVATION 12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C6DF05A-8755-7A4D-B86F-B7ACB33545F7}"/>
              </a:ext>
            </a:extLst>
          </p:cNvPr>
          <p:cNvSpPr txBox="1"/>
          <p:nvPr/>
        </p:nvSpPr>
        <p:spPr>
          <a:xfrm>
            <a:off x="6065156" y="3772150"/>
            <a:ext cx="2981467" cy="2308324"/>
          </a:xfrm>
          <a:prstGeom prst="rect">
            <a:avLst/>
          </a:prstGeom>
          <a:noFill/>
        </p:spPr>
        <p:txBody>
          <a:bodyPr wrap="square" lIns="18000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Most real-world workloads are in the compute-bound region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of the DPU (all kernels except SCAN-SSA (Add kernel) and BS), i.e., the pipeline latency dominates the MRAM access latency. </a:t>
            </a:r>
          </a:p>
        </p:txBody>
      </p:sp>
    </p:spTree>
    <p:extLst>
      <p:ext uri="{BB962C8B-B14F-4D97-AF65-F5344CB8AC3E}">
        <p14:creationId xmlns:p14="http://schemas.microsoft.com/office/powerpoint/2010/main" val="3202570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graphicEl>
                                              <a:chart seriesIdx="6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3">
                                            <p:graphicEl>
                                              <a:chart seriesIdx="6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3" grpId="0" uiExpand="1">
        <p:bldSub>
          <a:bldChart bld="series"/>
        </p:bldSub>
      </p:bldGraphic>
      <p:bldGraphic spid="43" grpId="1" uiExpand="1">
        <p:bldSub>
          <a:bldChart bld="series"/>
        </p:bldSub>
      </p:bldGraphic>
      <p:bldP spid="44" grpId="0" animBg="1"/>
      <p:bldP spid="45" grpId="0" animBg="1"/>
      <p:bldP spid="46" grpId="0" animBg="1"/>
      <p:bldP spid="47" grpId="0"/>
    </p:bld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9791C72-5527-1F49-A094-8964151FBC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11" y="860719"/>
            <a:ext cx="5799539" cy="5580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EFE9EBF3-43A0-ED4E-9967-198BCFFABD5B}"/>
              </a:ext>
            </a:extLst>
          </p:cNvPr>
          <p:cNvSpPr/>
          <p:nvPr/>
        </p:nvSpPr>
        <p:spPr>
          <a:xfrm>
            <a:off x="105511" y="860719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74941B9-6159-D948-B20C-9AA8B546C6F9}"/>
              </a:ext>
            </a:extLst>
          </p:cNvPr>
          <p:cNvSpPr/>
          <p:nvPr/>
        </p:nvSpPr>
        <p:spPr>
          <a:xfrm>
            <a:off x="1569530" y="860718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F7A1261-ABAC-D34E-82B1-7801B135C023}"/>
              </a:ext>
            </a:extLst>
          </p:cNvPr>
          <p:cNvSpPr/>
          <p:nvPr/>
        </p:nvSpPr>
        <p:spPr>
          <a:xfrm>
            <a:off x="3032115" y="860718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E3B49C6-79FB-7E44-AC94-6C1A922EDFBA}"/>
              </a:ext>
            </a:extLst>
          </p:cNvPr>
          <p:cNvSpPr/>
          <p:nvPr/>
        </p:nvSpPr>
        <p:spPr>
          <a:xfrm>
            <a:off x="4494700" y="862367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4414FE2-920A-7745-A2BE-092E79DE2DD2}"/>
              </a:ext>
            </a:extLst>
          </p:cNvPr>
          <p:cNvSpPr/>
          <p:nvPr/>
        </p:nvSpPr>
        <p:spPr>
          <a:xfrm>
            <a:off x="105511" y="2258951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D9B41FA-8B5E-1E4F-88CA-119C2BAAC8AB}"/>
              </a:ext>
            </a:extLst>
          </p:cNvPr>
          <p:cNvSpPr/>
          <p:nvPr/>
        </p:nvSpPr>
        <p:spPr>
          <a:xfrm>
            <a:off x="3032115" y="2258950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747C0D4-0770-2A4D-B444-EC5075AC7D15}"/>
              </a:ext>
            </a:extLst>
          </p:cNvPr>
          <p:cNvSpPr/>
          <p:nvPr/>
        </p:nvSpPr>
        <p:spPr>
          <a:xfrm>
            <a:off x="4494700" y="2258949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96046B6-CF97-9E4C-8BCA-BACAF9000D89}"/>
              </a:ext>
            </a:extLst>
          </p:cNvPr>
          <p:cNvSpPr/>
          <p:nvPr/>
        </p:nvSpPr>
        <p:spPr>
          <a:xfrm>
            <a:off x="1569530" y="2258948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3B1A621-6A06-3D47-9F58-788B564F81B5}"/>
              </a:ext>
            </a:extLst>
          </p:cNvPr>
          <p:cNvSpPr/>
          <p:nvPr/>
        </p:nvSpPr>
        <p:spPr>
          <a:xfrm>
            <a:off x="105511" y="3661883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FDF2606-2A5F-2346-8F5F-D772EAEA1E9E}"/>
              </a:ext>
            </a:extLst>
          </p:cNvPr>
          <p:cNvSpPr/>
          <p:nvPr/>
        </p:nvSpPr>
        <p:spPr>
          <a:xfrm>
            <a:off x="3032115" y="3661882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C0C060E-2C0C-BC40-80A6-A2AFBB3DFBBD}"/>
              </a:ext>
            </a:extLst>
          </p:cNvPr>
          <p:cNvSpPr/>
          <p:nvPr/>
        </p:nvSpPr>
        <p:spPr>
          <a:xfrm>
            <a:off x="4494700" y="3661881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E502930-5AC4-2247-AF1F-3A3191464084}"/>
              </a:ext>
            </a:extLst>
          </p:cNvPr>
          <p:cNvSpPr/>
          <p:nvPr/>
        </p:nvSpPr>
        <p:spPr>
          <a:xfrm>
            <a:off x="1569530" y="3661880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E7840F6-2D93-E042-959C-345ED2270AA4}"/>
              </a:ext>
            </a:extLst>
          </p:cNvPr>
          <p:cNvSpPr/>
          <p:nvPr/>
        </p:nvSpPr>
        <p:spPr>
          <a:xfrm>
            <a:off x="105511" y="5064815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CD7D873-EE3E-6641-9890-E6B4F76996D1}"/>
              </a:ext>
            </a:extLst>
          </p:cNvPr>
          <p:cNvSpPr/>
          <p:nvPr/>
        </p:nvSpPr>
        <p:spPr>
          <a:xfrm>
            <a:off x="3032115" y="5064814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12AB97C-7DA0-6543-A98C-E5C90C32E6EB}"/>
              </a:ext>
            </a:extLst>
          </p:cNvPr>
          <p:cNvSpPr/>
          <p:nvPr/>
        </p:nvSpPr>
        <p:spPr>
          <a:xfrm>
            <a:off x="4494700" y="5064813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D47B08E-631E-194E-B9EA-41ECC3522D3A}"/>
              </a:ext>
            </a:extLst>
          </p:cNvPr>
          <p:cNvSpPr/>
          <p:nvPr/>
        </p:nvSpPr>
        <p:spPr>
          <a:xfrm>
            <a:off x="1569530" y="5064812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D64C52-7F57-D04B-AE19-26711BA2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Strong Scaling: 1 DPU (VI)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863A9EBB-F1D2-8645-974A-5CA92C6E1E90}"/>
              </a:ext>
            </a:extLst>
          </p:cNvPr>
          <p:cNvSpPr/>
          <p:nvPr/>
        </p:nvSpPr>
        <p:spPr>
          <a:xfrm>
            <a:off x="6082144" y="2279440"/>
            <a:ext cx="2981467" cy="146145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TRNS performs step 1 of the matrix transposition via the CPU-DPU transfer.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Using small transfers (8 elements) does not exploit full CPU-DPU bandwidth</a:t>
            </a: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A08ACEDC-69C1-D04D-AA42-F9484C7C45D4}"/>
              </a:ext>
            </a:extLst>
          </p:cNvPr>
          <p:cNvSpPr/>
          <p:nvPr/>
        </p:nvSpPr>
        <p:spPr>
          <a:xfrm>
            <a:off x="6071506" y="3893303"/>
            <a:ext cx="2981467" cy="2187373"/>
          </a:xfrm>
          <a:prstGeom prst="roundRect">
            <a:avLst>
              <a:gd name="adj" fmla="val 9070"/>
            </a:avLst>
          </a:prstGeom>
          <a:solidFill>
            <a:srgbClr val="F5F6FB"/>
          </a:solidFill>
          <a:ln w="44450"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ound Same Side Corner Rectangle 42">
            <a:extLst>
              <a:ext uri="{FF2B5EF4-FFF2-40B4-BE49-F238E27FC236}">
                <a16:creationId xmlns:a16="http://schemas.microsoft.com/office/drawing/2014/main" id="{5EE9A380-8AD7-BF44-8F10-DDF70482FA7E}"/>
              </a:ext>
            </a:extLst>
          </p:cNvPr>
          <p:cNvSpPr/>
          <p:nvPr/>
        </p:nvSpPr>
        <p:spPr>
          <a:xfrm>
            <a:off x="6071506" y="3893297"/>
            <a:ext cx="2981467" cy="396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D458A"/>
          </a:solidFill>
          <a:ln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KEY OBSERVATION 13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4A9A1F2-AA3B-594B-9600-1458A86167DB}"/>
              </a:ext>
            </a:extLst>
          </p:cNvPr>
          <p:cNvSpPr txBox="1"/>
          <p:nvPr/>
        </p:nvSpPr>
        <p:spPr>
          <a:xfrm>
            <a:off x="6065156" y="4326350"/>
            <a:ext cx="2981467" cy="1754326"/>
          </a:xfrm>
          <a:prstGeom prst="rect">
            <a:avLst/>
          </a:prstGeom>
          <a:noFill/>
        </p:spPr>
        <p:txBody>
          <a:bodyPr wrap="square" lIns="18000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Transferring large data chunks from/to the host CPU is preferred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for input data and output results due to higher sustained CPU-DPU/DPU-CPU bandwidths.  </a:t>
            </a: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96A1C8A4-C29F-3241-96FB-26DF84481446}"/>
              </a:ext>
            </a:extLst>
          </p:cNvPr>
          <p:cNvSpPr/>
          <p:nvPr/>
        </p:nvSpPr>
        <p:spPr>
          <a:xfrm>
            <a:off x="6071505" y="1149921"/>
            <a:ext cx="2981467" cy="98732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amount of time spent on CPU-DPU and DPU-CPU transfers is low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compared to the time spent on DPU execution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6" name="Chart 45">
            <a:extLst>
              <a:ext uri="{FF2B5EF4-FFF2-40B4-BE49-F238E27FC236}">
                <a16:creationId xmlns:a16="http://schemas.microsoft.com/office/drawing/2014/main" id="{6C65779D-F6BB-E64D-99AA-CE5F634D8611}"/>
              </a:ext>
            </a:extLst>
          </p:cNvPr>
          <p:cNvGraphicFramePr>
            <a:graphicFrameLocks/>
          </p:cNvGraphicFramePr>
          <p:nvPr/>
        </p:nvGraphicFramePr>
        <p:xfrm>
          <a:off x="2268715" y="2296679"/>
          <a:ext cx="29308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51931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4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1000"/>
                                        <p:tgtEl>
                                          <p:spTgt spid="4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46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graphicEl>
                                              <a:chart seriesIdx="6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graphicEl>
                                              <a:chart seriesIdx="6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2" grpId="0" animBg="1"/>
      <p:bldP spid="43" grpId="0" animBg="1"/>
      <p:bldP spid="44" grpId="0"/>
      <p:bldP spid="45" grpId="0" animBg="1"/>
      <p:bldGraphic spid="46" grpId="0" uiExpand="1">
        <p:bldSub>
          <a:bldChart bld="series"/>
        </p:bldSub>
      </p:bldGraphic>
      <p:bldGraphic spid="46" grpId="1" uiExpand="1">
        <p:bldSub>
          <a:bldChart bld="series"/>
        </p:bldSub>
      </p:bldGraphic>
    </p:bld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6BE3A-8518-6B43-A0A3-3337F1AFC4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3031389" cy="5293805"/>
          </a:xfrm>
        </p:spPr>
        <p:txBody>
          <a:bodyPr>
            <a:normAutofit fontScale="85000" lnSpcReduction="10000"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Strong scaling experiments on 1 rank</a:t>
            </a:r>
          </a:p>
          <a:p>
            <a:pPr lvl="1"/>
            <a:r>
              <a:rPr lang="en-US" sz="2100" dirty="0"/>
              <a:t>We set the number of </a:t>
            </a:r>
            <a:r>
              <a:rPr lang="en-US" sz="2100" dirty="0" err="1"/>
              <a:t>tasklets</a:t>
            </a:r>
            <a:r>
              <a:rPr lang="en-US" sz="2100" dirty="0"/>
              <a:t> to the best performing one</a:t>
            </a:r>
          </a:p>
          <a:p>
            <a:pPr lvl="1"/>
            <a:r>
              <a:rPr lang="en-US" sz="2100" dirty="0"/>
              <a:t>The </a:t>
            </a:r>
            <a:r>
              <a:rPr lang="en-US" sz="2100" dirty="0">
                <a:solidFill>
                  <a:srgbClr val="C00000"/>
                </a:solidFill>
              </a:rPr>
              <a:t>number of DPUs is 1, 4, 16, 64</a:t>
            </a:r>
          </a:p>
          <a:p>
            <a:pPr lvl="1"/>
            <a:r>
              <a:rPr lang="en-US" sz="2100" dirty="0"/>
              <a:t>We show the breakdown of execution time:</a:t>
            </a:r>
          </a:p>
          <a:p>
            <a:pPr lvl="2"/>
            <a:r>
              <a:rPr lang="en-US" sz="1700" dirty="0">
                <a:solidFill>
                  <a:srgbClr val="00B050"/>
                </a:solidFill>
              </a:rPr>
              <a:t>DPU</a:t>
            </a:r>
            <a:r>
              <a:rPr lang="en-US" sz="1700" dirty="0"/>
              <a:t>: Execution time on the DPU</a:t>
            </a:r>
          </a:p>
          <a:p>
            <a:pPr lvl="2"/>
            <a:r>
              <a:rPr lang="en-US" sz="1700" dirty="0">
                <a:solidFill>
                  <a:srgbClr val="0070C0"/>
                </a:solidFill>
              </a:rPr>
              <a:t>Inter-DPU</a:t>
            </a:r>
            <a:r>
              <a:rPr lang="en-US" sz="1700" dirty="0"/>
              <a:t>: Time for inter-DPU communication via the host CPU</a:t>
            </a:r>
          </a:p>
          <a:p>
            <a:pPr lvl="2"/>
            <a:r>
              <a:rPr lang="en-US" sz="1700" dirty="0">
                <a:solidFill>
                  <a:schemeClr val="accent2"/>
                </a:solidFill>
              </a:rPr>
              <a:t>CPU-DPU</a:t>
            </a:r>
            <a:r>
              <a:rPr lang="en-US" sz="1700" dirty="0"/>
              <a:t>: Time for CPU to DPU transfer of input data</a:t>
            </a:r>
          </a:p>
          <a:p>
            <a:pPr lvl="2"/>
            <a:r>
              <a:rPr lang="en-US" sz="1700" dirty="0">
                <a:solidFill>
                  <a:srgbClr val="7030A0"/>
                </a:solidFill>
              </a:rPr>
              <a:t>DPU-CPU</a:t>
            </a:r>
            <a:r>
              <a:rPr lang="en-US" sz="1700" dirty="0"/>
              <a:t>: Time for DPU to CPU transfer of final results</a:t>
            </a:r>
          </a:p>
          <a:p>
            <a:pPr lvl="1"/>
            <a:r>
              <a:rPr lang="en-US" sz="2100" dirty="0">
                <a:solidFill>
                  <a:srgbClr val="C00000"/>
                </a:solidFill>
              </a:rPr>
              <a:t>Speedup over 1 DPU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614C6C1-8A21-7246-9421-1A9F20EDE2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4072" y="873419"/>
            <a:ext cx="5799541" cy="5580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B23FF1D-8675-EE42-8D80-937527AC2441}"/>
              </a:ext>
            </a:extLst>
          </p:cNvPr>
          <p:cNvSpPr/>
          <p:nvPr/>
        </p:nvSpPr>
        <p:spPr>
          <a:xfrm>
            <a:off x="3200400" y="873419"/>
            <a:ext cx="5863213" cy="5544000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D64C52-7F57-D04B-AE19-26711BA2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Strong Scaling: 1 Rank (I)</a:t>
            </a:r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7A3D328F-00E0-FC48-AA7E-34FB94CF2880}"/>
              </a:ext>
            </a:extLst>
          </p:cNvPr>
          <p:cNvGraphicFramePr>
            <a:graphicFrameLocks/>
          </p:cNvGraphicFramePr>
          <p:nvPr/>
        </p:nvGraphicFramePr>
        <p:xfrm>
          <a:off x="4104127" y="1559509"/>
          <a:ext cx="29308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42017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6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6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34514 -0.0007 " pathEditMode="relative" rAng="0" ptsTypes="AA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57" y="-46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4" grpId="1" animBg="1"/>
      <p:bldGraphic spid="26" grpId="0" uiExpand="1">
        <p:bldSub>
          <a:bldChart bld="series"/>
        </p:bldSub>
      </p:bldGraphic>
      <p:bldGraphic spid="26" grpId="1" uiExpand="1">
        <p:bldSub>
          <a:bldChart bld="series"/>
        </p:bldSub>
      </p:bldGraphic>
    </p:bld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AC910D-2258-C74B-B46F-EF00CEA224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" y="860719"/>
            <a:ext cx="5799541" cy="5580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EEC2791-7E42-A540-960B-2932187DE7C6}"/>
              </a:ext>
            </a:extLst>
          </p:cNvPr>
          <p:cNvSpPr/>
          <p:nvPr/>
        </p:nvSpPr>
        <p:spPr>
          <a:xfrm>
            <a:off x="4494700" y="2258949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880CA49-C88B-8144-885C-7ED03F445022}"/>
              </a:ext>
            </a:extLst>
          </p:cNvPr>
          <p:cNvSpPr/>
          <p:nvPr/>
        </p:nvSpPr>
        <p:spPr>
          <a:xfrm>
            <a:off x="1569530" y="3661880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7C8E5D-58D8-8D4D-9033-09B3F0C994B3}"/>
              </a:ext>
            </a:extLst>
          </p:cNvPr>
          <p:cNvSpPr/>
          <p:nvPr/>
        </p:nvSpPr>
        <p:spPr>
          <a:xfrm>
            <a:off x="105511" y="860719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DB7774-A3C6-0A48-A1FF-6D96A3E32FC0}"/>
              </a:ext>
            </a:extLst>
          </p:cNvPr>
          <p:cNvSpPr/>
          <p:nvPr/>
        </p:nvSpPr>
        <p:spPr>
          <a:xfrm>
            <a:off x="1569530" y="860718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1FABE6-2A62-3A47-B478-8C5A923011A6}"/>
              </a:ext>
            </a:extLst>
          </p:cNvPr>
          <p:cNvSpPr/>
          <p:nvPr/>
        </p:nvSpPr>
        <p:spPr>
          <a:xfrm>
            <a:off x="3032115" y="860718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732ABEB-684C-6C4B-85D3-40E280F4E0E2}"/>
              </a:ext>
            </a:extLst>
          </p:cNvPr>
          <p:cNvSpPr/>
          <p:nvPr/>
        </p:nvSpPr>
        <p:spPr>
          <a:xfrm>
            <a:off x="4494700" y="862367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D2287C-AFB6-EB42-AE6F-44001B366750}"/>
              </a:ext>
            </a:extLst>
          </p:cNvPr>
          <p:cNvSpPr/>
          <p:nvPr/>
        </p:nvSpPr>
        <p:spPr>
          <a:xfrm>
            <a:off x="105511" y="2258951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BAF824-8AF2-0E41-875E-29F6B78E5EAB}"/>
              </a:ext>
            </a:extLst>
          </p:cNvPr>
          <p:cNvSpPr/>
          <p:nvPr/>
        </p:nvSpPr>
        <p:spPr>
          <a:xfrm>
            <a:off x="3032115" y="2258950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029C13A-F5DC-694E-A30B-A06606C858A2}"/>
              </a:ext>
            </a:extLst>
          </p:cNvPr>
          <p:cNvSpPr/>
          <p:nvPr/>
        </p:nvSpPr>
        <p:spPr>
          <a:xfrm>
            <a:off x="1569530" y="2258948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02B6C66-2481-2341-A893-121E330A28B9}"/>
              </a:ext>
            </a:extLst>
          </p:cNvPr>
          <p:cNvSpPr/>
          <p:nvPr/>
        </p:nvSpPr>
        <p:spPr>
          <a:xfrm>
            <a:off x="105511" y="3661883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6198D8-D3D2-454A-9E1D-B90E53C30D38}"/>
              </a:ext>
            </a:extLst>
          </p:cNvPr>
          <p:cNvSpPr/>
          <p:nvPr/>
        </p:nvSpPr>
        <p:spPr>
          <a:xfrm>
            <a:off x="3032115" y="3661882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768B217-45F5-D646-917F-DF9FA011E491}"/>
              </a:ext>
            </a:extLst>
          </p:cNvPr>
          <p:cNvSpPr/>
          <p:nvPr/>
        </p:nvSpPr>
        <p:spPr>
          <a:xfrm>
            <a:off x="4494700" y="3661881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95ED3E7-5BE2-FB42-9113-5E3E734A3C0F}"/>
              </a:ext>
            </a:extLst>
          </p:cNvPr>
          <p:cNvSpPr/>
          <p:nvPr/>
        </p:nvSpPr>
        <p:spPr>
          <a:xfrm>
            <a:off x="105511" y="5064815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BAA360E-15B8-AE4D-BF17-7081817D8FDB}"/>
              </a:ext>
            </a:extLst>
          </p:cNvPr>
          <p:cNvSpPr/>
          <p:nvPr/>
        </p:nvSpPr>
        <p:spPr>
          <a:xfrm>
            <a:off x="3032115" y="5064814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596867D-02D7-154E-86ED-8FF6C8E2ECED}"/>
              </a:ext>
            </a:extLst>
          </p:cNvPr>
          <p:cNvSpPr/>
          <p:nvPr/>
        </p:nvSpPr>
        <p:spPr>
          <a:xfrm>
            <a:off x="4494700" y="5064813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7B37973-BF02-F149-B2BA-A338DC79A43B}"/>
              </a:ext>
            </a:extLst>
          </p:cNvPr>
          <p:cNvSpPr/>
          <p:nvPr/>
        </p:nvSpPr>
        <p:spPr>
          <a:xfrm>
            <a:off x="1569530" y="5064812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D64C52-7F57-D04B-AE19-26711BA2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Strong Scaling: 1 Rank (II)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8CE20153-0E49-0245-ABB2-248795153381}"/>
              </a:ext>
            </a:extLst>
          </p:cNvPr>
          <p:cNvSpPr/>
          <p:nvPr/>
        </p:nvSpPr>
        <p:spPr>
          <a:xfrm>
            <a:off x="6082145" y="1317402"/>
            <a:ext cx="2981467" cy="13306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VA, GEMV,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SpMV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, SEL, UNI, BS, TS, MLP, HST-S, HSTS-L, RED, SCAN-SSA (both kernel), SCAN-RSS (both kernels), and TRNS (both kernels)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scale linearly with the number of DPUs</a:t>
            </a: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12052FAC-A480-C64B-A016-25D5AC21A6E2}"/>
              </a:ext>
            </a:extLst>
          </p:cNvPr>
          <p:cNvSpPr/>
          <p:nvPr/>
        </p:nvSpPr>
        <p:spPr>
          <a:xfrm>
            <a:off x="6082145" y="3254386"/>
            <a:ext cx="2981467" cy="42818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Scaling is sublinear for BFS and NW</a:t>
            </a: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916FDE4A-053F-B048-9AEC-F4714A6A4A21}"/>
              </a:ext>
            </a:extLst>
          </p:cNvPr>
          <p:cNvSpPr/>
          <p:nvPr/>
        </p:nvSpPr>
        <p:spPr>
          <a:xfrm>
            <a:off x="6082144" y="3845108"/>
            <a:ext cx="2981467" cy="6782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BFS suffers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load imbalance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due to irregular graph topology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BBF67F04-209E-664B-9A27-FC98A9A09554}"/>
              </a:ext>
            </a:extLst>
          </p:cNvPr>
          <p:cNvSpPr/>
          <p:nvPr/>
        </p:nvSpPr>
        <p:spPr>
          <a:xfrm>
            <a:off x="6082144" y="4685869"/>
            <a:ext cx="2981467" cy="107010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NW computes a diagonal of a 2D matrix in each iteration.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More DPUs does not mean more parallelization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in shorter diagonals.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6740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0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41" grpId="0" animBg="1"/>
      <p:bldP spid="42" grpId="0" animBg="1"/>
      <p:bldP spid="46" grpId="0" animBg="1"/>
      <p:bldP spid="4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Title 1">
            <a:extLst>
              <a:ext uri="{FF2B5EF4-FFF2-40B4-BE49-F238E27FC236}">
                <a16:creationId xmlns:a16="http://schemas.microsoft.com/office/drawing/2014/main" id="{AEDF0EB8-9C1D-4E45-B8A8-1C3DB4578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Fine-Grained Multithreading (II)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605008-BBBB-5546-86C2-D705D8831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02825"/>
            <a:ext cx="8801369" cy="5602147"/>
          </a:xfrm>
        </p:spPr>
        <p:txBody>
          <a:bodyPr>
            <a:normAutofit fontScale="92500"/>
          </a:bodyPr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Idea: </a:t>
            </a:r>
            <a:r>
              <a:rPr lang="en-US" altLang="en-US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Switch to another thread every cycle such that no two instructions from a thread are in the pipeline concurrently</a:t>
            </a:r>
          </a:p>
          <a:p>
            <a:endParaRPr lang="en-US" altLang="en-US" dirty="0">
              <a:solidFill>
                <a:srgbClr val="0000FF"/>
              </a:solidFill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Tolerates the control and data dependence latencies by overlapping the latency with useful work from other threads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Improves pipeline utilization by taking advantage of multiple threads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Thornton, </a:t>
            </a:r>
            <a:r>
              <a:rPr lang="ja-JP" altLang="en-US">
                <a:ea typeface="ＭＳ Ｐゴシック" panose="020B0600070205080204" pitchFamily="34" charset="-128"/>
              </a:rPr>
              <a:t>“</a:t>
            </a:r>
            <a:r>
              <a:rPr lang="en-US" altLang="ja-JP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Parallel Operation in the Control Data 6600</a:t>
            </a:r>
            <a:r>
              <a:rPr lang="en-US" altLang="ja-JP" dirty="0">
                <a:ea typeface="ＭＳ Ｐゴシック" panose="020B0600070205080204" pitchFamily="34" charset="-128"/>
              </a:rPr>
              <a:t>,</a:t>
            </a:r>
            <a:r>
              <a:rPr lang="ja-JP" altLang="en-US">
                <a:ea typeface="ＭＳ Ｐゴシック" panose="020B0600070205080204" pitchFamily="34" charset="-128"/>
              </a:rPr>
              <a:t>”</a:t>
            </a:r>
            <a:r>
              <a:rPr lang="en-US" altLang="ja-JP" dirty="0">
                <a:ea typeface="ＭＳ Ｐゴシック" panose="020B0600070205080204" pitchFamily="34" charset="-128"/>
              </a:rPr>
              <a:t> AFIPS 1964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Smith, </a:t>
            </a:r>
            <a:r>
              <a:rPr lang="ja-JP" altLang="en-US">
                <a:ea typeface="ＭＳ Ｐゴシック" panose="020B0600070205080204" pitchFamily="34" charset="-128"/>
              </a:rPr>
              <a:t>“</a:t>
            </a:r>
            <a:r>
              <a:rPr lang="en-US" altLang="ja-JP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A pipelined, shared resource MIMD computer</a:t>
            </a:r>
            <a:r>
              <a:rPr lang="en-US" altLang="ja-JP" dirty="0">
                <a:ea typeface="ＭＳ Ｐゴシック" panose="020B0600070205080204" pitchFamily="34" charset="-128"/>
              </a:rPr>
              <a:t>,</a:t>
            </a:r>
            <a:r>
              <a:rPr lang="ja-JP" altLang="en-US">
                <a:ea typeface="ＭＳ Ｐゴシック" panose="020B0600070205080204" pitchFamily="34" charset="-128"/>
              </a:rPr>
              <a:t>”</a:t>
            </a:r>
            <a:r>
              <a:rPr lang="en-US" altLang="ja-JP" dirty="0">
                <a:ea typeface="ＭＳ Ｐゴシック" panose="020B0600070205080204" pitchFamily="34" charset="-128"/>
              </a:rPr>
              <a:t> ICPP 1978</a:t>
            </a:r>
          </a:p>
          <a:p>
            <a:pPr marL="342900" lvl="1" indent="-342900"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endParaRPr lang="en-US" altLang="ja-JP" dirty="0">
              <a:ea typeface="ＭＳ Ｐゴシック" panose="020B0600070205080204" pitchFamily="34" charset="-128"/>
            </a:endParaRPr>
          </a:p>
          <a:p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82244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AC910D-2258-C74B-B46F-EF00CEA224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" y="860719"/>
            <a:ext cx="5799541" cy="5580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EEC2791-7E42-A540-960B-2932187DE7C6}"/>
              </a:ext>
            </a:extLst>
          </p:cNvPr>
          <p:cNvSpPr/>
          <p:nvPr/>
        </p:nvSpPr>
        <p:spPr>
          <a:xfrm>
            <a:off x="4494700" y="2258949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02B6C66-2481-2341-A893-121E330A28B9}"/>
              </a:ext>
            </a:extLst>
          </p:cNvPr>
          <p:cNvSpPr/>
          <p:nvPr/>
        </p:nvSpPr>
        <p:spPr>
          <a:xfrm>
            <a:off x="105511" y="3661883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880CA49-C88B-8144-885C-7ED03F445022}"/>
              </a:ext>
            </a:extLst>
          </p:cNvPr>
          <p:cNvSpPr/>
          <p:nvPr/>
        </p:nvSpPr>
        <p:spPr>
          <a:xfrm>
            <a:off x="1569530" y="3661880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732ABEB-684C-6C4B-85D3-40E280F4E0E2}"/>
              </a:ext>
            </a:extLst>
          </p:cNvPr>
          <p:cNvSpPr/>
          <p:nvPr/>
        </p:nvSpPr>
        <p:spPr>
          <a:xfrm>
            <a:off x="4494700" y="862367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D2287C-AFB6-EB42-AE6F-44001B366750}"/>
              </a:ext>
            </a:extLst>
          </p:cNvPr>
          <p:cNvSpPr/>
          <p:nvPr/>
        </p:nvSpPr>
        <p:spPr>
          <a:xfrm>
            <a:off x="105511" y="2258951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6198D8-D3D2-454A-9E1D-B90E53C30D38}"/>
              </a:ext>
            </a:extLst>
          </p:cNvPr>
          <p:cNvSpPr/>
          <p:nvPr/>
        </p:nvSpPr>
        <p:spPr>
          <a:xfrm>
            <a:off x="3032115" y="3661882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768B217-45F5-D646-917F-DF9FA011E491}"/>
              </a:ext>
            </a:extLst>
          </p:cNvPr>
          <p:cNvSpPr/>
          <p:nvPr/>
        </p:nvSpPr>
        <p:spPr>
          <a:xfrm>
            <a:off x="4494700" y="3661881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95ED3E7-5BE2-FB42-9113-5E3E734A3C0F}"/>
              </a:ext>
            </a:extLst>
          </p:cNvPr>
          <p:cNvSpPr/>
          <p:nvPr/>
        </p:nvSpPr>
        <p:spPr>
          <a:xfrm>
            <a:off x="105511" y="5064815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BAA360E-15B8-AE4D-BF17-7081817D8FDB}"/>
              </a:ext>
            </a:extLst>
          </p:cNvPr>
          <p:cNvSpPr/>
          <p:nvPr/>
        </p:nvSpPr>
        <p:spPr>
          <a:xfrm>
            <a:off x="3032115" y="5064814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7B37973-BF02-F149-B2BA-A338DC79A43B}"/>
              </a:ext>
            </a:extLst>
          </p:cNvPr>
          <p:cNvSpPr/>
          <p:nvPr/>
        </p:nvSpPr>
        <p:spPr>
          <a:xfrm>
            <a:off x="1569530" y="5064812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7C8E5D-58D8-8D4D-9033-09B3F0C994B3}"/>
              </a:ext>
            </a:extLst>
          </p:cNvPr>
          <p:cNvSpPr/>
          <p:nvPr/>
        </p:nvSpPr>
        <p:spPr>
          <a:xfrm>
            <a:off x="105511" y="860719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DB7774-A3C6-0A48-A1FF-6D96A3E32FC0}"/>
              </a:ext>
            </a:extLst>
          </p:cNvPr>
          <p:cNvSpPr/>
          <p:nvPr/>
        </p:nvSpPr>
        <p:spPr>
          <a:xfrm>
            <a:off x="1569530" y="860718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1FABE6-2A62-3A47-B478-8C5A923011A6}"/>
              </a:ext>
            </a:extLst>
          </p:cNvPr>
          <p:cNvSpPr/>
          <p:nvPr/>
        </p:nvSpPr>
        <p:spPr>
          <a:xfrm>
            <a:off x="3032115" y="860718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BAF824-8AF2-0E41-875E-29F6B78E5EAB}"/>
              </a:ext>
            </a:extLst>
          </p:cNvPr>
          <p:cNvSpPr/>
          <p:nvPr/>
        </p:nvSpPr>
        <p:spPr>
          <a:xfrm>
            <a:off x="3032115" y="2258950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029C13A-F5DC-694E-A30B-A06606C858A2}"/>
              </a:ext>
            </a:extLst>
          </p:cNvPr>
          <p:cNvSpPr/>
          <p:nvPr/>
        </p:nvSpPr>
        <p:spPr>
          <a:xfrm>
            <a:off x="1569530" y="2258948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596867D-02D7-154E-86ED-8FF6C8E2ECED}"/>
              </a:ext>
            </a:extLst>
          </p:cNvPr>
          <p:cNvSpPr/>
          <p:nvPr/>
        </p:nvSpPr>
        <p:spPr>
          <a:xfrm>
            <a:off x="4494700" y="5064813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747C0D4-0770-2A4D-B444-EC5075AC7D15}"/>
              </a:ext>
            </a:extLst>
          </p:cNvPr>
          <p:cNvSpPr/>
          <p:nvPr/>
        </p:nvSpPr>
        <p:spPr>
          <a:xfrm>
            <a:off x="4494700" y="2258949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3B1A621-6A06-3D47-9F58-788B564F81B5}"/>
              </a:ext>
            </a:extLst>
          </p:cNvPr>
          <p:cNvSpPr/>
          <p:nvPr/>
        </p:nvSpPr>
        <p:spPr>
          <a:xfrm>
            <a:off x="105511" y="3661883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E502930-5AC4-2247-AF1F-3A3191464084}"/>
              </a:ext>
            </a:extLst>
          </p:cNvPr>
          <p:cNvSpPr/>
          <p:nvPr/>
        </p:nvSpPr>
        <p:spPr>
          <a:xfrm>
            <a:off x="1569530" y="3661880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E3B49C6-79FB-7E44-AC94-6C1A922EDFBA}"/>
              </a:ext>
            </a:extLst>
          </p:cNvPr>
          <p:cNvSpPr/>
          <p:nvPr/>
        </p:nvSpPr>
        <p:spPr>
          <a:xfrm>
            <a:off x="4494700" y="862367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4414FE2-920A-7745-A2BE-092E79DE2DD2}"/>
              </a:ext>
            </a:extLst>
          </p:cNvPr>
          <p:cNvSpPr/>
          <p:nvPr/>
        </p:nvSpPr>
        <p:spPr>
          <a:xfrm>
            <a:off x="105511" y="2258951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C0C060E-2C0C-BC40-80A6-A2AFBB3DFBBD}"/>
              </a:ext>
            </a:extLst>
          </p:cNvPr>
          <p:cNvSpPr/>
          <p:nvPr/>
        </p:nvSpPr>
        <p:spPr>
          <a:xfrm>
            <a:off x="4494700" y="3661881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E7840F6-2D93-E042-959C-345ED2270AA4}"/>
              </a:ext>
            </a:extLst>
          </p:cNvPr>
          <p:cNvSpPr/>
          <p:nvPr/>
        </p:nvSpPr>
        <p:spPr>
          <a:xfrm>
            <a:off x="105511" y="5064815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CD7D873-EE3E-6641-9890-E6B4F76996D1}"/>
              </a:ext>
            </a:extLst>
          </p:cNvPr>
          <p:cNvSpPr/>
          <p:nvPr/>
        </p:nvSpPr>
        <p:spPr>
          <a:xfrm>
            <a:off x="3032115" y="5064814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D47B08E-631E-194E-B9EA-41ECC3522D3A}"/>
              </a:ext>
            </a:extLst>
          </p:cNvPr>
          <p:cNvSpPr/>
          <p:nvPr/>
        </p:nvSpPr>
        <p:spPr>
          <a:xfrm>
            <a:off x="1569530" y="5064812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FE9EBF3-43A0-ED4E-9967-198BCFFABD5B}"/>
              </a:ext>
            </a:extLst>
          </p:cNvPr>
          <p:cNvSpPr/>
          <p:nvPr/>
        </p:nvSpPr>
        <p:spPr>
          <a:xfrm>
            <a:off x="105511" y="860719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74941B9-6159-D948-B20C-9AA8B546C6F9}"/>
              </a:ext>
            </a:extLst>
          </p:cNvPr>
          <p:cNvSpPr/>
          <p:nvPr/>
        </p:nvSpPr>
        <p:spPr>
          <a:xfrm>
            <a:off x="1569530" y="860718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F7A1261-ABAC-D34E-82B1-7801B135C023}"/>
              </a:ext>
            </a:extLst>
          </p:cNvPr>
          <p:cNvSpPr/>
          <p:nvPr/>
        </p:nvSpPr>
        <p:spPr>
          <a:xfrm>
            <a:off x="3032115" y="860718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D9B41FA-8B5E-1E4F-88CA-119C2BAAC8AB}"/>
              </a:ext>
            </a:extLst>
          </p:cNvPr>
          <p:cNvSpPr/>
          <p:nvPr/>
        </p:nvSpPr>
        <p:spPr>
          <a:xfrm>
            <a:off x="3032115" y="2258950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96046B6-CF97-9E4C-8BCA-BACAF9000D89}"/>
              </a:ext>
            </a:extLst>
          </p:cNvPr>
          <p:cNvSpPr/>
          <p:nvPr/>
        </p:nvSpPr>
        <p:spPr>
          <a:xfrm>
            <a:off x="1569530" y="2258948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12AB97C-7DA0-6543-A98C-E5C90C32E6EB}"/>
              </a:ext>
            </a:extLst>
          </p:cNvPr>
          <p:cNvSpPr/>
          <p:nvPr/>
        </p:nvSpPr>
        <p:spPr>
          <a:xfrm>
            <a:off x="4494700" y="5064813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FDF2606-2A5F-2346-8F5F-D772EAEA1E9E}"/>
              </a:ext>
            </a:extLst>
          </p:cNvPr>
          <p:cNvSpPr/>
          <p:nvPr/>
        </p:nvSpPr>
        <p:spPr>
          <a:xfrm>
            <a:off x="3032115" y="3661882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D64C52-7F57-D04B-AE19-26711BA2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Strong Scaling: 1 Rank (III)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59203E3D-7771-D445-9766-F1EB3BD3A696}"/>
              </a:ext>
            </a:extLst>
          </p:cNvPr>
          <p:cNvSpPr/>
          <p:nvPr/>
        </p:nvSpPr>
        <p:spPr>
          <a:xfrm>
            <a:off x="6082145" y="1801494"/>
            <a:ext cx="2981467" cy="65931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VA, GEMV,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SpMV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, BS, TS, TRNS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do not need inter-DPU synchronization</a:t>
            </a: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C58E9C51-8355-6B43-BF4C-B3137DEB5D4E}"/>
              </a:ext>
            </a:extLst>
          </p:cNvPr>
          <p:cNvSpPr/>
          <p:nvPr/>
        </p:nvSpPr>
        <p:spPr>
          <a:xfrm>
            <a:off x="6082145" y="2898051"/>
            <a:ext cx="2981467" cy="99390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SEL, UNI, HST-S, HST-L, RED, SCAN-SSA, SCAN-RSS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need inter-DPU synchronization but 64 DPUs still obtain the best performance</a:t>
            </a: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CE33B74C-7AE1-8D41-832E-F3E0380C9668}"/>
              </a:ext>
            </a:extLst>
          </p:cNvPr>
          <p:cNvSpPr/>
          <p:nvPr/>
        </p:nvSpPr>
        <p:spPr>
          <a:xfrm>
            <a:off x="6082144" y="4329200"/>
            <a:ext cx="2981467" cy="87481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BFS, MLP, NW require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heavy inter-DPU synchronization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, involving DPU-CPU and CPU-DPU transfers</a:t>
            </a:r>
          </a:p>
        </p:txBody>
      </p:sp>
    </p:spTree>
    <p:extLst>
      <p:ext uri="{BB962C8B-B14F-4D97-AF65-F5344CB8AC3E}">
        <p14:creationId xmlns:p14="http://schemas.microsoft.com/office/powerpoint/2010/main" val="3315591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20" grpId="0" animBg="1"/>
      <p:bldP spid="12" grpId="0" animBg="1"/>
      <p:bldP spid="13" grpId="0" animBg="1"/>
      <p:bldP spid="18" grpId="0" animBg="1"/>
      <p:bldP spid="19" grpId="0" animBg="1"/>
      <p:bldP spid="21" grpId="0" animBg="1"/>
      <p:bldP spid="22" grpId="0" animBg="1"/>
      <p:bldP spid="24" grpId="0" animBg="1"/>
      <p:bldP spid="8" grpId="0" animBg="1"/>
      <p:bldP spid="10" grpId="0" animBg="1"/>
      <p:bldP spid="11" grpId="0" animBg="1"/>
      <p:bldP spid="14" grpId="0" animBg="1"/>
      <p:bldP spid="16" grpId="0" animBg="1"/>
      <p:bldP spid="23" grpId="0" animBg="1"/>
      <p:bldP spid="31" grpId="0" animBg="1"/>
      <p:bldP spid="33" grpId="0" animBg="1"/>
      <p:bldP spid="36" grpId="0" animBg="1"/>
      <p:bldP spid="28" grpId="0" animBg="1"/>
      <p:bldP spid="29" grpId="0" animBg="1"/>
      <p:bldP spid="35" grpId="0" animBg="1"/>
      <p:bldP spid="37" grpId="0" animBg="1"/>
      <p:bldP spid="38" grpId="0" animBg="1"/>
      <p:bldP spid="40" grpId="0" animBg="1"/>
      <p:bldP spid="25" grpId="0" animBg="1"/>
      <p:bldP spid="26" grpId="0" animBg="1"/>
      <p:bldP spid="27" grpId="0" animBg="1"/>
      <p:bldP spid="30" grpId="0" animBg="1"/>
      <p:bldP spid="32" grpId="0" animBg="1"/>
      <p:bldP spid="39" grpId="0" animBg="1"/>
      <p:bldP spid="34" grpId="0" animBg="1"/>
      <p:bldP spid="41" grpId="0" animBg="1"/>
      <p:bldP spid="42" grpId="0" animBg="1"/>
      <p:bldP spid="43" grpId="0" animBg="1"/>
    </p:bld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AC910D-2258-C74B-B46F-EF00CEA224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" y="860719"/>
            <a:ext cx="5799541" cy="5580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EEC2791-7E42-A540-960B-2932187DE7C6}"/>
              </a:ext>
            </a:extLst>
          </p:cNvPr>
          <p:cNvSpPr/>
          <p:nvPr/>
        </p:nvSpPr>
        <p:spPr>
          <a:xfrm>
            <a:off x="4494700" y="2258949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732ABEB-684C-6C4B-85D3-40E280F4E0E2}"/>
              </a:ext>
            </a:extLst>
          </p:cNvPr>
          <p:cNvSpPr/>
          <p:nvPr/>
        </p:nvSpPr>
        <p:spPr>
          <a:xfrm>
            <a:off x="4494700" y="862367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D2287C-AFB6-EB42-AE6F-44001B366750}"/>
              </a:ext>
            </a:extLst>
          </p:cNvPr>
          <p:cNvSpPr/>
          <p:nvPr/>
        </p:nvSpPr>
        <p:spPr>
          <a:xfrm>
            <a:off x="105511" y="2258951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1FABE6-2A62-3A47-B478-8C5A923011A6}"/>
              </a:ext>
            </a:extLst>
          </p:cNvPr>
          <p:cNvSpPr/>
          <p:nvPr/>
        </p:nvSpPr>
        <p:spPr>
          <a:xfrm>
            <a:off x="3032115" y="860718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747C0D4-0770-2A4D-B444-EC5075AC7D15}"/>
              </a:ext>
            </a:extLst>
          </p:cNvPr>
          <p:cNvSpPr/>
          <p:nvPr/>
        </p:nvSpPr>
        <p:spPr>
          <a:xfrm>
            <a:off x="4494700" y="2258949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E3B49C6-79FB-7E44-AC94-6C1A922EDFBA}"/>
              </a:ext>
            </a:extLst>
          </p:cNvPr>
          <p:cNvSpPr/>
          <p:nvPr/>
        </p:nvSpPr>
        <p:spPr>
          <a:xfrm>
            <a:off x="4494700" y="862367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4414FE2-920A-7745-A2BE-092E79DE2DD2}"/>
              </a:ext>
            </a:extLst>
          </p:cNvPr>
          <p:cNvSpPr/>
          <p:nvPr/>
        </p:nvSpPr>
        <p:spPr>
          <a:xfrm>
            <a:off x="105511" y="2258951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F7A1261-ABAC-D34E-82B1-7801B135C023}"/>
              </a:ext>
            </a:extLst>
          </p:cNvPr>
          <p:cNvSpPr/>
          <p:nvPr/>
        </p:nvSpPr>
        <p:spPr>
          <a:xfrm>
            <a:off x="3032115" y="860718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029C13A-F5DC-694E-A30B-A06606C858A2}"/>
              </a:ext>
            </a:extLst>
          </p:cNvPr>
          <p:cNvSpPr/>
          <p:nvPr/>
        </p:nvSpPr>
        <p:spPr>
          <a:xfrm>
            <a:off x="1569530" y="2258948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880CA49-C88B-8144-885C-7ED03F445022}"/>
              </a:ext>
            </a:extLst>
          </p:cNvPr>
          <p:cNvSpPr/>
          <p:nvPr/>
        </p:nvSpPr>
        <p:spPr>
          <a:xfrm>
            <a:off x="1569530" y="3661880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96046B6-CF97-9E4C-8BCA-BACAF9000D89}"/>
              </a:ext>
            </a:extLst>
          </p:cNvPr>
          <p:cNvSpPr/>
          <p:nvPr/>
        </p:nvSpPr>
        <p:spPr>
          <a:xfrm>
            <a:off x="1569530" y="2258948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E502930-5AC4-2247-AF1F-3A3191464084}"/>
              </a:ext>
            </a:extLst>
          </p:cNvPr>
          <p:cNvSpPr/>
          <p:nvPr/>
        </p:nvSpPr>
        <p:spPr>
          <a:xfrm>
            <a:off x="1569530" y="3661880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02B6C66-2481-2341-A893-121E330A28B9}"/>
              </a:ext>
            </a:extLst>
          </p:cNvPr>
          <p:cNvSpPr/>
          <p:nvPr/>
        </p:nvSpPr>
        <p:spPr>
          <a:xfrm>
            <a:off x="105511" y="3661883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C6198D8-D3D2-454A-9E1D-B90E53C30D38}"/>
              </a:ext>
            </a:extLst>
          </p:cNvPr>
          <p:cNvSpPr/>
          <p:nvPr/>
        </p:nvSpPr>
        <p:spPr>
          <a:xfrm>
            <a:off x="3032115" y="3661882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768B217-45F5-D646-917F-DF9FA011E491}"/>
              </a:ext>
            </a:extLst>
          </p:cNvPr>
          <p:cNvSpPr/>
          <p:nvPr/>
        </p:nvSpPr>
        <p:spPr>
          <a:xfrm>
            <a:off x="4494700" y="3661881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95ED3E7-5BE2-FB42-9113-5E3E734A3C0F}"/>
              </a:ext>
            </a:extLst>
          </p:cNvPr>
          <p:cNvSpPr/>
          <p:nvPr/>
        </p:nvSpPr>
        <p:spPr>
          <a:xfrm>
            <a:off x="105511" y="5064815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BAA360E-15B8-AE4D-BF17-7081817D8FDB}"/>
              </a:ext>
            </a:extLst>
          </p:cNvPr>
          <p:cNvSpPr/>
          <p:nvPr/>
        </p:nvSpPr>
        <p:spPr>
          <a:xfrm>
            <a:off x="3032115" y="5064814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7B37973-BF02-F149-B2BA-A338DC79A43B}"/>
              </a:ext>
            </a:extLst>
          </p:cNvPr>
          <p:cNvSpPr/>
          <p:nvPr/>
        </p:nvSpPr>
        <p:spPr>
          <a:xfrm>
            <a:off x="1569530" y="5064812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7C8E5D-58D8-8D4D-9033-09B3F0C994B3}"/>
              </a:ext>
            </a:extLst>
          </p:cNvPr>
          <p:cNvSpPr/>
          <p:nvPr/>
        </p:nvSpPr>
        <p:spPr>
          <a:xfrm>
            <a:off x="105511" y="860719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DB7774-A3C6-0A48-A1FF-6D96A3E32FC0}"/>
              </a:ext>
            </a:extLst>
          </p:cNvPr>
          <p:cNvSpPr/>
          <p:nvPr/>
        </p:nvSpPr>
        <p:spPr>
          <a:xfrm>
            <a:off x="1569530" y="860718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596867D-02D7-154E-86ED-8FF6C8E2ECED}"/>
              </a:ext>
            </a:extLst>
          </p:cNvPr>
          <p:cNvSpPr/>
          <p:nvPr/>
        </p:nvSpPr>
        <p:spPr>
          <a:xfrm>
            <a:off x="4494700" y="5064813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BAF824-8AF2-0E41-875E-29F6B78E5EAB}"/>
              </a:ext>
            </a:extLst>
          </p:cNvPr>
          <p:cNvSpPr/>
          <p:nvPr/>
        </p:nvSpPr>
        <p:spPr>
          <a:xfrm>
            <a:off x="3032115" y="2258950"/>
            <a:ext cx="1404000" cy="1355431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3B1A621-6A06-3D47-9F58-788B564F81B5}"/>
              </a:ext>
            </a:extLst>
          </p:cNvPr>
          <p:cNvSpPr/>
          <p:nvPr/>
        </p:nvSpPr>
        <p:spPr>
          <a:xfrm>
            <a:off x="105511" y="3661883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C0C060E-2C0C-BC40-80A6-A2AFBB3DFBBD}"/>
              </a:ext>
            </a:extLst>
          </p:cNvPr>
          <p:cNvSpPr/>
          <p:nvPr/>
        </p:nvSpPr>
        <p:spPr>
          <a:xfrm>
            <a:off x="4494700" y="3661881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E7840F6-2D93-E042-959C-345ED2270AA4}"/>
              </a:ext>
            </a:extLst>
          </p:cNvPr>
          <p:cNvSpPr/>
          <p:nvPr/>
        </p:nvSpPr>
        <p:spPr>
          <a:xfrm>
            <a:off x="105511" y="5064815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CD7D873-EE3E-6641-9890-E6B4F76996D1}"/>
              </a:ext>
            </a:extLst>
          </p:cNvPr>
          <p:cNvSpPr/>
          <p:nvPr/>
        </p:nvSpPr>
        <p:spPr>
          <a:xfrm>
            <a:off x="3032115" y="5064814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D47B08E-631E-194E-B9EA-41ECC3522D3A}"/>
              </a:ext>
            </a:extLst>
          </p:cNvPr>
          <p:cNvSpPr/>
          <p:nvPr/>
        </p:nvSpPr>
        <p:spPr>
          <a:xfrm>
            <a:off x="1569530" y="5064812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FE9EBF3-43A0-ED4E-9967-198BCFFABD5B}"/>
              </a:ext>
            </a:extLst>
          </p:cNvPr>
          <p:cNvSpPr/>
          <p:nvPr/>
        </p:nvSpPr>
        <p:spPr>
          <a:xfrm>
            <a:off x="105511" y="860719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74941B9-6159-D948-B20C-9AA8B546C6F9}"/>
              </a:ext>
            </a:extLst>
          </p:cNvPr>
          <p:cNvSpPr/>
          <p:nvPr/>
        </p:nvSpPr>
        <p:spPr>
          <a:xfrm>
            <a:off x="1569530" y="860718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12AB97C-7DA0-6543-A98C-E5C90C32E6EB}"/>
              </a:ext>
            </a:extLst>
          </p:cNvPr>
          <p:cNvSpPr/>
          <p:nvPr/>
        </p:nvSpPr>
        <p:spPr>
          <a:xfrm>
            <a:off x="4494700" y="5064813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FDF2606-2A5F-2346-8F5F-D772EAEA1E9E}"/>
              </a:ext>
            </a:extLst>
          </p:cNvPr>
          <p:cNvSpPr/>
          <p:nvPr/>
        </p:nvSpPr>
        <p:spPr>
          <a:xfrm>
            <a:off x="3032115" y="3661882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D9B41FA-8B5E-1E4F-88CA-119C2BAAC8AB}"/>
              </a:ext>
            </a:extLst>
          </p:cNvPr>
          <p:cNvSpPr/>
          <p:nvPr/>
        </p:nvSpPr>
        <p:spPr>
          <a:xfrm>
            <a:off x="3032115" y="2258950"/>
            <a:ext cx="1404000" cy="1355431"/>
          </a:xfrm>
          <a:prstGeom prst="rect">
            <a:avLst/>
          </a:prstGeom>
          <a:solidFill>
            <a:srgbClr val="FFFFFF">
              <a:alpha val="74902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D64C52-7F57-D04B-AE19-26711BA2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Strong Scaling: 1 Rank (IV)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59203E3D-7771-D445-9766-F1EB3BD3A696}"/>
              </a:ext>
            </a:extLst>
          </p:cNvPr>
          <p:cNvSpPr/>
          <p:nvPr/>
        </p:nvSpPr>
        <p:spPr>
          <a:xfrm>
            <a:off x="6082145" y="927848"/>
            <a:ext cx="2981467" cy="138504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VA, GEMV, TS, MLP, HST-S, HST-L, RED, SCAN-SSA, SCAN-RSS, TRNS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use parallel transfers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CPU-DPU and DPU-CPU transfer times decrease as we increase the number of DPUs</a:t>
            </a: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C58E9C51-8355-6B43-BF4C-B3137DEB5D4E}"/>
              </a:ext>
            </a:extLst>
          </p:cNvPr>
          <p:cNvSpPr/>
          <p:nvPr/>
        </p:nvSpPr>
        <p:spPr>
          <a:xfrm>
            <a:off x="6082145" y="2391101"/>
            <a:ext cx="2981467" cy="141845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BS, NW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use parallel transfers but do not reduce transfer times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: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BS transfers a complete array to all DPUs.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NW does not use all DPUs in all iterations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CE33B74C-7AE1-8D41-832E-F3E0380C9668}"/>
              </a:ext>
            </a:extLst>
          </p:cNvPr>
          <p:cNvSpPr/>
          <p:nvPr/>
        </p:nvSpPr>
        <p:spPr>
          <a:xfrm>
            <a:off x="6082144" y="3887764"/>
            <a:ext cx="2981467" cy="7514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SpMV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, SEL, UNI, BFS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cannot use parallel transfers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, as the transfer size per DPU is not fixed</a:t>
            </a: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AA074351-7E1D-A04A-9F2A-14899F42FF86}"/>
              </a:ext>
            </a:extLst>
          </p:cNvPr>
          <p:cNvSpPr/>
          <p:nvPr/>
        </p:nvSpPr>
        <p:spPr>
          <a:xfrm>
            <a:off x="6082143" y="4717451"/>
            <a:ext cx="2917726" cy="1702792"/>
          </a:xfrm>
          <a:prstGeom prst="roundRect">
            <a:avLst>
              <a:gd name="adj" fmla="val 9070"/>
            </a:avLst>
          </a:prstGeom>
          <a:solidFill>
            <a:srgbClr val="F2F9F3"/>
          </a:solidFill>
          <a:ln w="444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solidFill>
                  <a:srgbClr val="70AD47">
                    <a:lumMod val="7500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46" name="Round Same Side Corner Rectangle 45">
            <a:extLst>
              <a:ext uri="{FF2B5EF4-FFF2-40B4-BE49-F238E27FC236}">
                <a16:creationId xmlns:a16="http://schemas.microsoft.com/office/drawing/2014/main" id="{D2F7B0F6-80B2-EB49-BA79-74AD5DD80A83}"/>
              </a:ext>
            </a:extLst>
          </p:cNvPr>
          <p:cNvSpPr/>
          <p:nvPr/>
        </p:nvSpPr>
        <p:spPr>
          <a:xfrm>
            <a:off x="6082143" y="4717448"/>
            <a:ext cx="2917725" cy="432000"/>
          </a:xfrm>
          <a:prstGeom prst="round2SameRect">
            <a:avLst>
              <a:gd name="adj1" fmla="val 30308"/>
              <a:gd name="adj2" fmla="val 0"/>
            </a:avLst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PROGRAMMING RECOMMENDATION 5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D873C1C-5359-0543-87C7-0C942DABEB8C}"/>
              </a:ext>
            </a:extLst>
          </p:cNvPr>
          <p:cNvSpPr txBox="1"/>
          <p:nvPr/>
        </p:nvSpPr>
        <p:spPr>
          <a:xfrm>
            <a:off x="6082143" y="5089999"/>
            <a:ext cx="2917726" cy="1384995"/>
          </a:xfrm>
          <a:prstGeom prst="rect">
            <a:avLst/>
          </a:prstGeom>
          <a:noFill/>
          <a:ln>
            <a:noFill/>
          </a:ln>
        </p:spPr>
        <p:txBody>
          <a:bodyPr wrap="square" lIns="18000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Parallel CPU-DPU/DPU-CPU transfers inside a rank of DPUs are recommended for real-world workloads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when all transferred buffers are of the same size.</a:t>
            </a:r>
          </a:p>
        </p:txBody>
      </p:sp>
    </p:spTree>
    <p:extLst>
      <p:ext uri="{BB962C8B-B14F-4D97-AF65-F5344CB8AC3E}">
        <p14:creationId xmlns:p14="http://schemas.microsoft.com/office/powerpoint/2010/main" val="404963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2" grpId="0" animBg="1"/>
      <p:bldP spid="13" grpId="0" animBg="1"/>
      <p:bldP spid="11" grpId="0" animBg="1"/>
      <p:bldP spid="31" grpId="0" animBg="1"/>
      <p:bldP spid="28" grpId="0" animBg="1"/>
      <p:bldP spid="29" grpId="0" animBg="1"/>
      <p:bldP spid="27" grpId="0" animBg="1"/>
      <p:bldP spid="16" grpId="0" animBg="1"/>
      <p:bldP spid="20" grpId="0" animBg="1"/>
      <p:bldP spid="32" grpId="0" animBg="1"/>
      <p:bldP spid="36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4" grpId="0" animBg="1"/>
      <p:bldP spid="8" grpId="0" animBg="1"/>
      <p:bldP spid="10" grpId="0" animBg="1"/>
      <p:bldP spid="23" grpId="0" animBg="1"/>
      <p:bldP spid="14" grpId="0" animBg="1"/>
      <p:bldP spid="33" grpId="0" animBg="1"/>
      <p:bldP spid="35" grpId="0" animBg="1"/>
      <p:bldP spid="37" grpId="0" animBg="1"/>
      <p:bldP spid="38" grpId="0" animBg="1"/>
      <p:bldP spid="40" grpId="0" animBg="1"/>
      <p:bldP spid="25" grpId="0" animBg="1"/>
      <p:bldP spid="26" grpId="0" animBg="1"/>
      <p:bldP spid="39" grpId="0" animBg="1"/>
      <p:bldP spid="34" grpId="0" animBg="1"/>
      <p:bldP spid="30" grpId="0" animBg="1"/>
      <p:bldP spid="41" grpId="0" animBg="1"/>
      <p:bldP spid="42" grpId="0" animBg="1"/>
      <p:bldP spid="43" grpId="0" animBg="1"/>
      <p:bldP spid="45" grpId="0" animBg="1"/>
      <p:bldP spid="46" grpId="0" animBg="1"/>
      <p:bldP spid="47" grpId="0"/>
    </p:bld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6BE3A-8518-6B43-A0A3-3337F1AFC4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3031389" cy="5293805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Strong scaling experiments on 32 rank</a:t>
            </a:r>
          </a:p>
          <a:p>
            <a:pPr lvl="1"/>
            <a:r>
              <a:rPr lang="en-US" sz="2100" dirty="0"/>
              <a:t>We set the number of </a:t>
            </a:r>
            <a:r>
              <a:rPr lang="en-US" sz="2100" dirty="0" err="1"/>
              <a:t>tasklets</a:t>
            </a:r>
            <a:r>
              <a:rPr lang="en-US" sz="2100" dirty="0"/>
              <a:t> to the best performing one</a:t>
            </a:r>
          </a:p>
          <a:p>
            <a:pPr lvl="1"/>
            <a:r>
              <a:rPr lang="en-US" sz="2100" dirty="0"/>
              <a:t>The </a:t>
            </a:r>
            <a:r>
              <a:rPr lang="en-US" sz="2100" dirty="0">
                <a:solidFill>
                  <a:srgbClr val="C00000"/>
                </a:solidFill>
              </a:rPr>
              <a:t>number of DPUs is 256, 512, 1024, 2048</a:t>
            </a:r>
          </a:p>
          <a:p>
            <a:pPr lvl="1"/>
            <a:r>
              <a:rPr lang="en-US" sz="2100" dirty="0"/>
              <a:t>We show the breakdown of execution time:</a:t>
            </a:r>
          </a:p>
          <a:p>
            <a:pPr lvl="2"/>
            <a:r>
              <a:rPr lang="en-US" sz="1700" dirty="0">
                <a:solidFill>
                  <a:srgbClr val="00B050"/>
                </a:solidFill>
              </a:rPr>
              <a:t>DPU</a:t>
            </a:r>
            <a:r>
              <a:rPr lang="en-US" sz="1700" dirty="0"/>
              <a:t>: Execution time on the DPU</a:t>
            </a:r>
          </a:p>
          <a:p>
            <a:pPr lvl="2"/>
            <a:r>
              <a:rPr lang="en-US" sz="1700" dirty="0">
                <a:solidFill>
                  <a:srgbClr val="0070C0"/>
                </a:solidFill>
              </a:rPr>
              <a:t>Inter-DPU</a:t>
            </a:r>
            <a:r>
              <a:rPr lang="en-US" sz="1700" dirty="0"/>
              <a:t>: Time for inter-DPU communication via the host CPU</a:t>
            </a:r>
          </a:p>
          <a:p>
            <a:pPr lvl="2"/>
            <a:r>
              <a:rPr lang="en-US" sz="1700" dirty="0"/>
              <a:t>We do not show CPU-DPU/DPU-CPU transfer times</a:t>
            </a:r>
          </a:p>
          <a:p>
            <a:pPr lvl="1"/>
            <a:r>
              <a:rPr lang="en-US" sz="2100" dirty="0">
                <a:solidFill>
                  <a:srgbClr val="C00000"/>
                </a:solidFill>
              </a:rPr>
              <a:t>Speedup over 256 DPUs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68C7CA-02F7-AC4B-B2DF-D55EAA69E8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3613" y="873419"/>
            <a:ext cx="5580000" cy="5580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B23FF1D-8675-EE42-8D80-937527AC2441}"/>
              </a:ext>
            </a:extLst>
          </p:cNvPr>
          <p:cNvSpPr/>
          <p:nvPr/>
        </p:nvSpPr>
        <p:spPr>
          <a:xfrm>
            <a:off x="3200400" y="873419"/>
            <a:ext cx="5863213" cy="5544000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D64C52-7F57-D04B-AE19-26711BA2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Strong Scaling: 32 Ranks (I)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DC523BA4-AEEC-EC49-BCCE-35D7DDB27793}"/>
              </a:ext>
            </a:extLst>
          </p:cNvPr>
          <p:cNvGraphicFramePr>
            <a:graphicFrameLocks/>
          </p:cNvGraphicFramePr>
          <p:nvPr/>
        </p:nvGraphicFramePr>
        <p:xfrm>
          <a:off x="3886530" y="1845000"/>
          <a:ext cx="2930800" cy="31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7963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9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22222E-6 L -0.36094 -0.0007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56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4" grpId="1" animBg="1"/>
      <p:bldGraphic spid="9" grpId="0" uiExpand="1">
        <p:bldSub>
          <a:bldChart bld="series"/>
        </p:bldSub>
      </p:bldGraphic>
      <p:bldGraphic spid="9" grpId="1">
        <p:bldSub>
          <a:bldChart bld="series"/>
        </p:bldSub>
      </p:bldGraphic>
    </p:bld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3F3C35E-4216-CA41-82CA-F8269BE244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11" y="860719"/>
            <a:ext cx="5580000" cy="5580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F79FF141-B426-774F-B80F-AEA3760D71A4}"/>
              </a:ext>
            </a:extLst>
          </p:cNvPr>
          <p:cNvSpPr/>
          <p:nvPr/>
        </p:nvSpPr>
        <p:spPr>
          <a:xfrm>
            <a:off x="4324370" y="2232054"/>
            <a:ext cx="1368000" cy="1296000"/>
          </a:xfrm>
          <a:prstGeom prst="rect">
            <a:avLst/>
          </a:prstGeom>
          <a:solidFill>
            <a:srgbClr val="00B050">
              <a:alpha val="0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CE6A299-1A69-CE4F-BF52-CF3EA0FFF42F}"/>
              </a:ext>
            </a:extLst>
          </p:cNvPr>
          <p:cNvSpPr/>
          <p:nvPr/>
        </p:nvSpPr>
        <p:spPr>
          <a:xfrm>
            <a:off x="1497810" y="3572230"/>
            <a:ext cx="1350000" cy="1368000"/>
          </a:xfrm>
          <a:prstGeom prst="rect">
            <a:avLst/>
          </a:prstGeom>
          <a:solidFill>
            <a:srgbClr val="00B050">
              <a:alpha val="0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140B792-B8AC-D747-9C68-8FFC7F0CA6EA}"/>
              </a:ext>
            </a:extLst>
          </p:cNvPr>
          <p:cNvSpPr/>
          <p:nvPr/>
        </p:nvSpPr>
        <p:spPr>
          <a:xfrm>
            <a:off x="87580" y="860719"/>
            <a:ext cx="1368000" cy="1332000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6DEE398-7F2D-EE4D-A3DD-3E805C6AC93B}"/>
              </a:ext>
            </a:extLst>
          </p:cNvPr>
          <p:cNvSpPr/>
          <p:nvPr/>
        </p:nvSpPr>
        <p:spPr>
          <a:xfrm>
            <a:off x="1497810" y="860718"/>
            <a:ext cx="1350000" cy="1332000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7862D8D-4343-B84A-AA9F-34954104049A}"/>
              </a:ext>
            </a:extLst>
          </p:cNvPr>
          <p:cNvSpPr/>
          <p:nvPr/>
        </p:nvSpPr>
        <p:spPr>
          <a:xfrm>
            <a:off x="2906605" y="860718"/>
            <a:ext cx="1368000" cy="1332000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2DEE02D-1A5B-724F-A5C4-6F205E922F29}"/>
              </a:ext>
            </a:extLst>
          </p:cNvPr>
          <p:cNvSpPr/>
          <p:nvPr/>
        </p:nvSpPr>
        <p:spPr>
          <a:xfrm>
            <a:off x="4324370" y="862367"/>
            <a:ext cx="1368000" cy="1332000"/>
          </a:xfrm>
          <a:prstGeom prst="rect">
            <a:avLst/>
          </a:prstGeom>
          <a:solidFill>
            <a:srgbClr val="00B050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C413BD4-D301-B640-BA35-07D536944D60}"/>
              </a:ext>
            </a:extLst>
          </p:cNvPr>
          <p:cNvSpPr/>
          <p:nvPr/>
        </p:nvSpPr>
        <p:spPr>
          <a:xfrm>
            <a:off x="87580" y="2232056"/>
            <a:ext cx="1368000" cy="1296000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A4416E9-082B-A84D-9AD4-43B99DFDD0F3}"/>
              </a:ext>
            </a:extLst>
          </p:cNvPr>
          <p:cNvSpPr/>
          <p:nvPr/>
        </p:nvSpPr>
        <p:spPr>
          <a:xfrm>
            <a:off x="2906605" y="2232055"/>
            <a:ext cx="1368000" cy="1296000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8B911C5-70DA-5344-B9A3-D50D7173F0EF}"/>
              </a:ext>
            </a:extLst>
          </p:cNvPr>
          <p:cNvSpPr/>
          <p:nvPr/>
        </p:nvSpPr>
        <p:spPr>
          <a:xfrm>
            <a:off x="1497810" y="2232053"/>
            <a:ext cx="1350000" cy="1296000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5EB7ED7-64AC-3343-841C-9C2B9A5B07EF}"/>
              </a:ext>
            </a:extLst>
          </p:cNvPr>
          <p:cNvSpPr/>
          <p:nvPr/>
        </p:nvSpPr>
        <p:spPr>
          <a:xfrm>
            <a:off x="87580" y="3572233"/>
            <a:ext cx="1368000" cy="1368000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E4AB4A7-3478-4341-AFCD-3F05F9BDA5C1}"/>
              </a:ext>
            </a:extLst>
          </p:cNvPr>
          <p:cNvSpPr/>
          <p:nvPr/>
        </p:nvSpPr>
        <p:spPr>
          <a:xfrm>
            <a:off x="2906605" y="3572232"/>
            <a:ext cx="1368000" cy="1368000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F822C27-C4B9-4247-B827-E09EC4BEA641}"/>
              </a:ext>
            </a:extLst>
          </p:cNvPr>
          <p:cNvSpPr/>
          <p:nvPr/>
        </p:nvSpPr>
        <p:spPr>
          <a:xfrm>
            <a:off x="4324370" y="3572231"/>
            <a:ext cx="1368000" cy="1368000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183FE45-EE61-3543-957B-C94C3905CC38}"/>
              </a:ext>
            </a:extLst>
          </p:cNvPr>
          <p:cNvSpPr/>
          <p:nvPr/>
        </p:nvSpPr>
        <p:spPr>
          <a:xfrm>
            <a:off x="87580" y="5002059"/>
            <a:ext cx="1368000" cy="1404000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71D725A-4A44-6E4D-9BCC-54842D913504}"/>
              </a:ext>
            </a:extLst>
          </p:cNvPr>
          <p:cNvSpPr/>
          <p:nvPr/>
        </p:nvSpPr>
        <p:spPr>
          <a:xfrm>
            <a:off x="2906605" y="5002058"/>
            <a:ext cx="1368000" cy="1404000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88E5175-D494-7D43-93D5-E795358EC928}"/>
              </a:ext>
            </a:extLst>
          </p:cNvPr>
          <p:cNvSpPr/>
          <p:nvPr/>
        </p:nvSpPr>
        <p:spPr>
          <a:xfrm>
            <a:off x="4324370" y="5002057"/>
            <a:ext cx="1368000" cy="1404000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5CB8403-B840-1C4E-956F-FFDA66BA2CB9}"/>
              </a:ext>
            </a:extLst>
          </p:cNvPr>
          <p:cNvSpPr/>
          <p:nvPr/>
        </p:nvSpPr>
        <p:spPr>
          <a:xfrm>
            <a:off x="1497810" y="5002056"/>
            <a:ext cx="1350000" cy="1404000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DF578EA-6D52-3B48-8A55-50DB3C6CC824}"/>
              </a:ext>
            </a:extLst>
          </p:cNvPr>
          <p:cNvSpPr/>
          <p:nvPr/>
        </p:nvSpPr>
        <p:spPr>
          <a:xfrm>
            <a:off x="4333330" y="2241014"/>
            <a:ext cx="1368000" cy="1296000"/>
          </a:xfrm>
          <a:prstGeom prst="rect">
            <a:avLst/>
          </a:prstGeom>
          <a:solidFill>
            <a:srgbClr val="FFFFFF">
              <a:alpha val="74902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4A876A1-4EB0-954D-B393-683959E01E9E}"/>
              </a:ext>
            </a:extLst>
          </p:cNvPr>
          <p:cNvSpPr/>
          <p:nvPr/>
        </p:nvSpPr>
        <p:spPr>
          <a:xfrm>
            <a:off x="1506770" y="3581190"/>
            <a:ext cx="1350000" cy="1368000"/>
          </a:xfrm>
          <a:prstGeom prst="rect">
            <a:avLst/>
          </a:prstGeom>
          <a:solidFill>
            <a:srgbClr val="FFFFFF">
              <a:alpha val="74902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ECBCD98-1A96-154F-AD80-2984580573F8}"/>
              </a:ext>
            </a:extLst>
          </p:cNvPr>
          <p:cNvSpPr/>
          <p:nvPr/>
        </p:nvSpPr>
        <p:spPr>
          <a:xfrm>
            <a:off x="2915565" y="869678"/>
            <a:ext cx="1368000" cy="1332000"/>
          </a:xfrm>
          <a:prstGeom prst="rect">
            <a:avLst/>
          </a:prstGeom>
          <a:solidFill>
            <a:srgbClr val="FFFFFF">
              <a:alpha val="74902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83B3624-9C9F-3C43-9CC6-17E7B617BF76}"/>
              </a:ext>
            </a:extLst>
          </p:cNvPr>
          <p:cNvSpPr/>
          <p:nvPr/>
        </p:nvSpPr>
        <p:spPr>
          <a:xfrm>
            <a:off x="96540" y="869679"/>
            <a:ext cx="1368000" cy="1332000"/>
          </a:xfrm>
          <a:prstGeom prst="rect">
            <a:avLst/>
          </a:prstGeom>
          <a:solidFill>
            <a:srgbClr val="FFFFFF">
              <a:alpha val="74902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1E656C1-C1EC-A844-8852-6993D598156C}"/>
              </a:ext>
            </a:extLst>
          </p:cNvPr>
          <p:cNvSpPr/>
          <p:nvPr/>
        </p:nvSpPr>
        <p:spPr>
          <a:xfrm>
            <a:off x="1506770" y="869678"/>
            <a:ext cx="1350000" cy="1332000"/>
          </a:xfrm>
          <a:prstGeom prst="rect">
            <a:avLst/>
          </a:prstGeom>
          <a:solidFill>
            <a:srgbClr val="FFFFFF">
              <a:alpha val="74902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57D9496-9860-944C-9577-806AF29E6A51}"/>
              </a:ext>
            </a:extLst>
          </p:cNvPr>
          <p:cNvSpPr/>
          <p:nvPr/>
        </p:nvSpPr>
        <p:spPr>
          <a:xfrm>
            <a:off x="4333330" y="871327"/>
            <a:ext cx="1368000" cy="1332000"/>
          </a:xfrm>
          <a:prstGeom prst="rect">
            <a:avLst/>
          </a:prstGeom>
          <a:solidFill>
            <a:srgbClr val="FFFFFF">
              <a:alpha val="74902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9313E16-5DA9-AC4C-80FF-038362C807C6}"/>
              </a:ext>
            </a:extLst>
          </p:cNvPr>
          <p:cNvSpPr/>
          <p:nvPr/>
        </p:nvSpPr>
        <p:spPr>
          <a:xfrm>
            <a:off x="96540" y="2241016"/>
            <a:ext cx="1368000" cy="1296000"/>
          </a:xfrm>
          <a:prstGeom prst="rect">
            <a:avLst/>
          </a:prstGeom>
          <a:solidFill>
            <a:srgbClr val="FFFFFF">
              <a:alpha val="74902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F269A50-3009-4D4A-A775-27A7FF4CBD2F}"/>
              </a:ext>
            </a:extLst>
          </p:cNvPr>
          <p:cNvSpPr/>
          <p:nvPr/>
        </p:nvSpPr>
        <p:spPr>
          <a:xfrm>
            <a:off x="2915565" y="2241015"/>
            <a:ext cx="1368000" cy="1296000"/>
          </a:xfrm>
          <a:prstGeom prst="rect">
            <a:avLst/>
          </a:prstGeom>
          <a:solidFill>
            <a:srgbClr val="FFFFFF">
              <a:alpha val="74902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E8E67D9-69B8-4340-AD63-8C2DFCB7A12C}"/>
              </a:ext>
            </a:extLst>
          </p:cNvPr>
          <p:cNvSpPr/>
          <p:nvPr/>
        </p:nvSpPr>
        <p:spPr>
          <a:xfrm>
            <a:off x="1506770" y="2241013"/>
            <a:ext cx="1350000" cy="1296000"/>
          </a:xfrm>
          <a:prstGeom prst="rect">
            <a:avLst/>
          </a:prstGeom>
          <a:solidFill>
            <a:srgbClr val="FFFFFF">
              <a:alpha val="74902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FF3F84F7-CACC-2F4C-AAA1-54959815EA72}"/>
              </a:ext>
            </a:extLst>
          </p:cNvPr>
          <p:cNvSpPr/>
          <p:nvPr/>
        </p:nvSpPr>
        <p:spPr>
          <a:xfrm>
            <a:off x="96540" y="3581193"/>
            <a:ext cx="1368000" cy="1368000"/>
          </a:xfrm>
          <a:prstGeom prst="rect">
            <a:avLst/>
          </a:prstGeom>
          <a:solidFill>
            <a:srgbClr val="FFFFFF">
              <a:alpha val="74902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97D722B-CD1E-954E-AEAB-E20A0DAF4E54}"/>
              </a:ext>
            </a:extLst>
          </p:cNvPr>
          <p:cNvSpPr/>
          <p:nvPr/>
        </p:nvSpPr>
        <p:spPr>
          <a:xfrm>
            <a:off x="2915565" y="3581192"/>
            <a:ext cx="1368000" cy="1368000"/>
          </a:xfrm>
          <a:prstGeom prst="rect">
            <a:avLst/>
          </a:prstGeom>
          <a:solidFill>
            <a:srgbClr val="FFFFFF">
              <a:alpha val="74902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EF036EB-8FEC-DA4E-9F27-B8F973D82399}"/>
              </a:ext>
            </a:extLst>
          </p:cNvPr>
          <p:cNvSpPr/>
          <p:nvPr/>
        </p:nvSpPr>
        <p:spPr>
          <a:xfrm>
            <a:off x="4333330" y="3581191"/>
            <a:ext cx="1368000" cy="1368000"/>
          </a:xfrm>
          <a:prstGeom prst="rect">
            <a:avLst/>
          </a:prstGeom>
          <a:solidFill>
            <a:srgbClr val="FFFFFF">
              <a:alpha val="74902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C678087-F12D-6545-825F-0B49E83D24E1}"/>
              </a:ext>
            </a:extLst>
          </p:cNvPr>
          <p:cNvSpPr/>
          <p:nvPr/>
        </p:nvSpPr>
        <p:spPr>
          <a:xfrm>
            <a:off x="96540" y="5011019"/>
            <a:ext cx="1368000" cy="1404000"/>
          </a:xfrm>
          <a:prstGeom prst="rect">
            <a:avLst/>
          </a:prstGeom>
          <a:solidFill>
            <a:srgbClr val="FFFFFF">
              <a:alpha val="74902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509E531-8821-6143-8694-1BE6F1D601BA}"/>
              </a:ext>
            </a:extLst>
          </p:cNvPr>
          <p:cNvSpPr/>
          <p:nvPr/>
        </p:nvSpPr>
        <p:spPr>
          <a:xfrm>
            <a:off x="2915565" y="5011018"/>
            <a:ext cx="1368000" cy="1404000"/>
          </a:xfrm>
          <a:prstGeom prst="rect">
            <a:avLst/>
          </a:prstGeom>
          <a:solidFill>
            <a:srgbClr val="FFFFFF">
              <a:alpha val="74902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8343FB5-323F-154B-B78A-B00B1BFF6677}"/>
              </a:ext>
            </a:extLst>
          </p:cNvPr>
          <p:cNvSpPr/>
          <p:nvPr/>
        </p:nvSpPr>
        <p:spPr>
          <a:xfrm>
            <a:off x="4333330" y="5011017"/>
            <a:ext cx="1368000" cy="1404000"/>
          </a:xfrm>
          <a:prstGeom prst="rect">
            <a:avLst/>
          </a:prstGeom>
          <a:solidFill>
            <a:srgbClr val="FFFFFF">
              <a:alpha val="74902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054648E-232B-9546-B4EA-0A0F37ABF780}"/>
              </a:ext>
            </a:extLst>
          </p:cNvPr>
          <p:cNvSpPr/>
          <p:nvPr/>
        </p:nvSpPr>
        <p:spPr>
          <a:xfrm>
            <a:off x="1506770" y="5011016"/>
            <a:ext cx="1350000" cy="1404000"/>
          </a:xfrm>
          <a:prstGeom prst="rect">
            <a:avLst/>
          </a:prstGeom>
          <a:solidFill>
            <a:srgbClr val="FFFFFF">
              <a:alpha val="74902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D64C52-7F57-D04B-AE19-26711BA2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Strong Scaling: 32 Ranks (II)</a:t>
            </a: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77FC3CE5-1753-1A40-8A6A-688B4CB58F07}"/>
              </a:ext>
            </a:extLst>
          </p:cNvPr>
          <p:cNvSpPr/>
          <p:nvPr/>
        </p:nvSpPr>
        <p:spPr>
          <a:xfrm>
            <a:off x="6082144" y="2530159"/>
            <a:ext cx="2981467" cy="58850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SpMV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, BFS, NW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do not scale linearly due to load imbalance</a:t>
            </a: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9BF018FF-A725-3C49-A265-1BD6BA0F3D69}"/>
              </a:ext>
            </a:extLst>
          </p:cNvPr>
          <p:cNvSpPr/>
          <p:nvPr/>
        </p:nvSpPr>
        <p:spPr>
          <a:xfrm>
            <a:off x="6071505" y="3183202"/>
            <a:ext cx="2981467" cy="3010813"/>
          </a:xfrm>
          <a:prstGeom prst="roundRect">
            <a:avLst>
              <a:gd name="adj" fmla="val 5763"/>
            </a:avLst>
          </a:prstGeom>
          <a:solidFill>
            <a:srgbClr val="F5F6FB"/>
          </a:solidFill>
          <a:ln w="44450"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ound Same Side Corner Rectangle 56">
            <a:extLst>
              <a:ext uri="{FF2B5EF4-FFF2-40B4-BE49-F238E27FC236}">
                <a16:creationId xmlns:a16="http://schemas.microsoft.com/office/drawing/2014/main" id="{47FB5699-D8F7-C34F-83E0-D7DD4FE77FC9}"/>
              </a:ext>
            </a:extLst>
          </p:cNvPr>
          <p:cNvSpPr/>
          <p:nvPr/>
        </p:nvSpPr>
        <p:spPr>
          <a:xfrm>
            <a:off x="6071505" y="3183196"/>
            <a:ext cx="2981467" cy="396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D458A"/>
          </a:solidFill>
          <a:ln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KEY OBSERVATION 14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C6E9EE0-83F9-EE43-8CE0-2B148EC1A655}"/>
              </a:ext>
            </a:extLst>
          </p:cNvPr>
          <p:cNvSpPr txBox="1"/>
          <p:nvPr/>
        </p:nvSpPr>
        <p:spPr>
          <a:xfrm>
            <a:off x="6062291" y="3554901"/>
            <a:ext cx="2981467" cy="2585323"/>
          </a:xfrm>
          <a:prstGeom prst="rect">
            <a:avLst/>
          </a:prstGeom>
          <a:noFill/>
        </p:spPr>
        <p:txBody>
          <a:bodyPr wrap="square" lIns="18000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Load balancing across DPUs ensures linear reduction of the execution time spent on the DPUs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for a given problem size, when all available DPUs are used (as observed in strong scaling experiments). </a:t>
            </a:r>
          </a:p>
        </p:txBody>
      </p: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042ECB67-5E7D-1C4F-B5F0-B0BCB169D35F}"/>
              </a:ext>
            </a:extLst>
          </p:cNvPr>
          <p:cNvSpPr/>
          <p:nvPr/>
        </p:nvSpPr>
        <p:spPr>
          <a:xfrm>
            <a:off x="6082145" y="1110922"/>
            <a:ext cx="2981467" cy="13306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VA, GEMV, SEL, UNI, BS, TS, MLP, HST-S, HSTS-L, RED, SCAN-SSA (both kernel), SCAN-RSS (both kernels), and TRNS (both kernels)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scale linearly with the number of DPUs</a:t>
            </a:r>
          </a:p>
        </p:txBody>
      </p:sp>
    </p:spTree>
    <p:extLst>
      <p:ext uri="{BB962C8B-B14F-4D97-AF65-F5344CB8AC3E}">
        <p14:creationId xmlns:p14="http://schemas.microsoft.com/office/powerpoint/2010/main" val="27204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1" grpId="0" animBg="1"/>
      <p:bldP spid="42" grpId="0" animBg="1"/>
      <p:bldP spid="43" grpId="0" animBg="1"/>
      <p:bldP spid="44" grpId="0" animBg="1"/>
      <p:bldP spid="47" grpId="0" animBg="1"/>
      <p:bldP spid="45" grpId="0" animBg="1"/>
      <p:bldP spid="46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9" grpId="0" animBg="1"/>
      <p:bldP spid="61" grpId="0" animBg="1"/>
      <p:bldP spid="39" grpId="0" animBg="1"/>
      <p:bldP spid="40" grpId="0" animBg="1"/>
      <p:bldP spid="57" grpId="0" animBg="1"/>
      <p:bldP spid="58" grpId="0"/>
      <p:bldP spid="60" grpId="0" animBg="1"/>
    </p:bld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3F3C35E-4216-CA41-82CA-F8269BE244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11" y="860719"/>
            <a:ext cx="5580000" cy="5580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F79FF141-B426-774F-B80F-AEA3760D71A4}"/>
              </a:ext>
            </a:extLst>
          </p:cNvPr>
          <p:cNvSpPr/>
          <p:nvPr/>
        </p:nvSpPr>
        <p:spPr>
          <a:xfrm>
            <a:off x="4324370" y="2232054"/>
            <a:ext cx="1368000" cy="1296000"/>
          </a:xfrm>
          <a:prstGeom prst="rect">
            <a:avLst/>
          </a:prstGeom>
          <a:solidFill>
            <a:srgbClr val="00B050">
              <a:alpha val="0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CE6A299-1A69-CE4F-BF52-CF3EA0FFF42F}"/>
              </a:ext>
            </a:extLst>
          </p:cNvPr>
          <p:cNvSpPr/>
          <p:nvPr/>
        </p:nvSpPr>
        <p:spPr>
          <a:xfrm>
            <a:off x="1497810" y="3572230"/>
            <a:ext cx="1350000" cy="1368000"/>
          </a:xfrm>
          <a:prstGeom prst="rect">
            <a:avLst/>
          </a:prstGeom>
          <a:solidFill>
            <a:srgbClr val="00B050">
              <a:alpha val="0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5EB7ED7-64AC-3343-841C-9C2B9A5B07EF}"/>
              </a:ext>
            </a:extLst>
          </p:cNvPr>
          <p:cNvSpPr/>
          <p:nvPr/>
        </p:nvSpPr>
        <p:spPr>
          <a:xfrm>
            <a:off x="87580" y="3572233"/>
            <a:ext cx="1368000" cy="1368000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71D725A-4A44-6E4D-9BCC-54842D913504}"/>
              </a:ext>
            </a:extLst>
          </p:cNvPr>
          <p:cNvSpPr/>
          <p:nvPr/>
        </p:nvSpPr>
        <p:spPr>
          <a:xfrm>
            <a:off x="2906605" y="5002058"/>
            <a:ext cx="1368000" cy="1404000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5CB8403-B840-1C4E-956F-FFDA66BA2CB9}"/>
              </a:ext>
            </a:extLst>
          </p:cNvPr>
          <p:cNvSpPr/>
          <p:nvPr/>
        </p:nvSpPr>
        <p:spPr>
          <a:xfrm>
            <a:off x="1497810" y="5002056"/>
            <a:ext cx="1350000" cy="1404000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DF578EA-6D52-3B48-8A55-50DB3C6CC824}"/>
              </a:ext>
            </a:extLst>
          </p:cNvPr>
          <p:cNvSpPr/>
          <p:nvPr/>
        </p:nvSpPr>
        <p:spPr>
          <a:xfrm>
            <a:off x="4333330" y="2241014"/>
            <a:ext cx="1368000" cy="1296000"/>
          </a:xfrm>
          <a:prstGeom prst="rect">
            <a:avLst/>
          </a:prstGeom>
          <a:solidFill>
            <a:srgbClr val="FFFFFF">
              <a:alpha val="74902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4A876A1-4EB0-954D-B393-683959E01E9E}"/>
              </a:ext>
            </a:extLst>
          </p:cNvPr>
          <p:cNvSpPr/>
          <p:nvPr/>
        </p:nvSpPr>
        <p:spPr>
          <a:xfrm>
            <a:off x="1506770" y="3581190"/>
            <a:ext cx="1350000" cy="1368000"/>
          </a:xfrm>
          <a:prstGeom prst="rect">
            <a:avLst/>
          </a:prstGeom>
          <a:solidFill>
            <a:srgbClr val="FFFFFF">
              <a:alpha val="74902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FF3F84F7-CACC-2F4C-AAA1-54959815EA72}"/>
              </a:ext>
            </a:extLst>
          </p:cNvPr>
          <p:cNvSpPr/>
          <p:nvPr/>
        </p:nvSpPr>
        <p:spPr>
          <a:xfrm>
            <a:off x="96540" y="3581193"/>
            <a:ext cx="1368000" cy="1368000"/>
          </a:xfrm>
          <a:prstGeom prst="rect">
            <a:avLst/>
          </a:prstGeom>
          <a:solidFill>
            <a:srgbClr val="FFFFFF">
              <a:alpha val="74902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509E531-8821-6143-8694-1BE6F1D601BA}"/>
              </a:ext>
            </a:extLst>
          </p:cNvPr>
          <p:cNvSpPr/>
          <p:nvPr/>
        </p:nvSpPr>
        <p:spPr>
          <a:xfrm>
            <a:off x="2915565" y="5011018"/>
            <a:ext cx="1368000" cy="1404000"/>
          </a:xfrm>
          <a:prstGeom prst="rect">
            <a:avLst/>
          </a:prstGeom>
          <a:solidFill>
            <a:srgbClr val="FFFFFF">
              <a:alpha val="74902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054648E-232B-9546-B4EA-0A0F37ABF780}"/>
              </a:ext>
            </a:extLst>
          </p:cNvPr>
          <p:cNvSpPr/>
          <p:nvPr/>
        </p:nvSpPr>
        <p:spPr>
          <a:xfrm>
            <a:off x="1506770" y="5011016"/>
            <a:ext cx="1350000" cy="1404000"/>
          </a:xfrm>
          <a:prstGeom prst="rect">
            <a:avLst/>
          </a:prstGeom>
          <a:solidFill>
            <a:srgbClr val="FFFFFF">
              <a:alpha val="74902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140B792-B8AC-D747-9C68-8FFC7F0CA6EA}"/>
              </a:ext>
            </a:extLst>
          </p:cNvPr>
          <p:cNvSpPr/>
          <p:nvPr/>
        </p:nvSpPr>
        <p:spPr>
          <a:xfrm>
            <a:off x="87580" y="860719"/>
            <a:ext cx="1368000" cy="1332000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6DEE398-7F2D-EE4D-A3DD-3E805C6AC93B}"/>
              </a:ext>
            </a:extLst>
          </p:cNvPr>
          <p:cNvSpPr/>
          <p:nvPr/>
        </p:nvSpPr>
        <p:spPr>
          <a:xfrm>
            <a:off x="1497810" y="860718"/>
            <a:ext cx="1350000" cy="1332000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7862D8D-4343-B84A-AA9F-34954104049A}"/>
              </a:ext>
            </a:extLst>
          </p:cNvPr>
          <p:cNvSpPr/>
          <p:nvPr/>
        </p:nvSpPr>
        <p:spPr>
          <a:xfrm>
            <a:off x="2906605" y="860718"/>
            <a:ext cx="1368000" cy="1332000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2DEE02D-1A5B-724F-A5C4-6F205E922F29}"/>
              </a:ext>
            </a:extLst>
          </p:cNvPr>
          <p:cNvSpPr/>
          <p:nvPr/>
        </p:nvSpPr>
        <p:spPr>
          <a:xfrm>
            <a:off x="4324370" y="862367"/>
            <a:ext cx="1368000" cy="1332000"/>
          </a:xfrm>
          <a:prstGeom prst="rect">
            <a:avLst/>
          </a:prstGeom>
          <a:solidFill>
            <a:srgbClr val="00B050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C413BD4-D301-B640-BA35-07D536944D60}"/>
              </a:ext>
            </a:extLst>
          </p:cNvPr>
          <p:cNvSpPr/>
          <p:nvPr/>
        </p:nvSpPr>
        <p:spPr>
          <a:xfrm>
            <a:off x="87580" y="2232056"/>
            <a:ext cx="1368000" cy="1296000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A4416E9-082B-A84D-9AD4-43B99DFDD0F3}"/>
              </a:ext>
            </a:extLst>
          </p:cNvPr>
          <p:cNvSpPr/>
          <p:nvPr/>
        </p:nvSpPr>
        <p:spPr>
          <a:xfrm>
            <a:off x="2906605" y="2232055"/>
            <a:ext cx="1368000" cy="1296000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8B911C5-70DA-5344-B9A3-D50D7173F0EF}"/>
              </a:ext>
            </a:extLst>
          </p:cNvPr>
          <p:cNvSpPr/>
          <p:nvPr/>
        </p:nvSpPr>
        <p:spPr>
          <a:xfrm>
            <a:off x="1497810" y="2232053"/>
            <a:ext cx="1350000" cy="1296000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E4AB4A7-3478-4341-AFCD-3F05F9BDA5C1}"/>
              </a:ext>
            </a:extLst>
          </p:cNvPr>
          <p:cNvSpPr/>
          <p:nvPr/>
        </p:nvSpPr>
        <p:spPr>
          <a:xfrm>
            <a:off x="2906605" y="3572232"/>
            <a:ext cx="1368000" cy="1368000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F822C27-C4B9-4247-B827-E09EC4BEA641}"/>
              </a:ext>
            </a:extLst>
          </p:cNvPr>
          <p:cNvSpPr/>
          <p:nvPr/>
        </p:nvSpPr>
        <p:spPr>
          <a:xfrm>
            <a:off x="4324370" y="3572231"/>
            <a:ext cx="1368000" cy="1368000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183FE45-EE61-3543-957B-C94C3905CC38}"/>
              </a:ext>
            </a:extLst>
          </p:cNvPr>
          <p:cNvSpPr/>
          <p:nvPr/>
        </p:nvSpPr>
        <p:spPr>
          <a:xfrm>
            <a:off x="87580" y="5002059"/>
            <a:ext cx="1368000" cy="1404000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88E5175-D494-7D43-93D5-E795358EC928}"/>
              </a:ext>
            </a:extLst>
          </p:cNvPr>
          <p:cNvSpPr/>
          <p:nvPr/>
        </p:nvSpPr>
        <p:spPr>
          <a:xfrm>
            <a:off x="4324370" y="5002057"/>
            <a:ext cx="1368000" cy="1404000"/>
          </a:xfrm>
          <a:prstGeom prst="rect">
            <a:avLst/>
          </a:prstGeom>
          <a:solidFill>
            <a:srgbClr val="FFFFFF">
              <a:alpha val="0"/>
            </a:srgb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ECBCD98-1A96-154F-AD80-2984580573F8}"/>
              </a:ext>
            </a:extLst>
          </p:cNvPr>
          <p:cNvSpPr/>
          <p:nvPr/>
        </p:nvSpPr>
        <p:spPr>
          <a:xfrm>
            <a:off x="2915565" y="869678"/>
            <a:ext cx="1368000" cy="1332000"/>
          </a:xfrm>
          <a:prstGeom prst="rect">
            <a:avLst/>
          </a:prstGeom>
          <a:solidFill>
            <a:srgbClr val="FFFFFF">
              <a:alpha val="74902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83B3624-9C9F-3C43-9CC6-17E7B617BF76}"/>
              </a:ext>
            </a:extLst>
          </p:cNvPr>
          <p:cNvSpPr/>
          <p:nvPr/>
        </p:nvSpPr>
        <p:spPr>
          <a:xfrm>
            <a:off x="96540" y="869679"/>
            <a:ext cx="1368000" cy="1332000"/>
          </a:xfrm>
          <a:prstGeom prst="rect">
            <a:avLst/>
          </a:prstGeom>
          <a:solidFill>
            <a:srgbClr val="FFFFFF">
              <a:alpha val="74902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1E656C1-C1EC-A844-8852-6993D598156C}"/>
              </a:ext>
            </a:extLst>
          </p:cNvPr>
          <p:cNvSpPr/>
          <p:nvPr/>
        </p:nvSpPr>
        <p:spPr>
          <a:xfrm>
            <a:off x="1506770" y="869678"/>
            <a:ext cx="1350000" cy="1332000"/>
          </a:xfrm>
          <a:prstGeom prst="rect">
            <a:avLst/>
          </a:prstGeom>
          <a:solidFill>
            <a:srgbClr val="FFFFFF">
              <a:alpha val="74902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F269A50-3009-4D4A-A775-27A7FF4CBD2F}"/>
              </a:ext>
            </a:extLst>
          </p:cNvPr>
          <p:cNvSpPr/>
          <p:nvPr/>
        </p:nvSpPr>
        <p:spPr>
          <a:xfrm>
            <a:off x="2915565" y="2241015"/>
            <a:ext cx="1368000" cy="1296000"/>
          </a:xfrm>
          <a:prstGeom prst="rect">
            <a:avLst/>
          </a:prstGeom>
          <a:solidFill>
            <a:srgbClr val="FFFFFF">
              <a:alpha val="74902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E8E67D9-69B8-4340-AD63-8C2DFCB7A12C}"/>
              </a:ext>
            </a:extLst>
          </p:cNvPr>
          <p:cNvSpPr/>
          <p:nvPr/>
        </p:nvSpPr>
        <p:spPr>
          <a:xfrm>
            <a:off x="1506770" y="2241013"/>
            <a:ext cx="1350000" cy="1296000"/>
          </a:xfrm>
          <a:prstGeom prst="rect">
            <a:avLst/>
          </a:prstGeom>
          <a:solidFill>
            <a:srgbClr val="FFFFFF">
              <a:alpha val="74902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8343FB5-323F-154B-B78A-B00B1BFF6677}"/>
              </a:ext>
            </a:extLst>
          </p:cNvPr>
          <p:cNvSpPr/>
          <p:nvPr/>
        </p:nvSpPr>
        <p:spPr>
          <a:xfrm>
            <a:off x="4333330" y="5011017"/>
            <a:ext cx="1368000" cy="1404000"/>
          </a:xfrm>
          <a:prstGeom prst="rect">
            <a:avLst/>
          </a:prstGeom>
          <a:solidFill>
            <a:srgbClr val="FFFFFF">
              <a:alpha val="74902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57D9496-9860-944C-9577-806AF29E6A51}"/>
              </a:ext>
            </a:extLst>
          </p:cNvPr>
          <p:cNvSpPr/>
          <p:nvPr/>
        </p:nvSpPr>
        <p:spPr>
          <a:xfrm>
            <a:off x="4333330" y="871327"/>
            <a:ext cx="1368000" cy="1332000"/>
          </a:xfrm>
          <a:prstGeom prst="rect">
            <a:avLst/>
          </a:prstGeom>
          <a:solidFill>
            <a:srgbClr val="FFFFFF">
              <a:alpha val="74902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9313E16-5DA9-AC4C-80FF-038362C807C6}"/>
              </a:ext>
            </a:extLst>
          </p:cNvPr>
          <p:cNvSpPr/>
          <p:nvPr/>
        </p:nvSpPr>
        <p:spPr>
          <a:xfrm>
            <a:off x="96540" y="2241016"/>
            <a:ext cx="1368000" cy="1296000"/>
          </a:xfrm>
          <a:prstGeom prst="rect">
            <a:avLst/>
          </a:prstGeom>
          <a:solidFill>
            <a:srgbClr val="FFFFFF">
              <a:alpha val="74902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97D722B-CD1E-954E-AEAB-E20A0DAF4E54}"/>
              </a:ext>
            </a:extLst>
          </p:cNvPr>
          <p:cNvSpPr/>
          <p:nvPr/>
        </p:nvSpPr>
        <p:spPr>
          <a:xfrm>
            <a:off x="2915565" y="3581192"/>
            <a:ext cx="1368000" cy="1368000"/>
          </a:xfrm>
          <a:prstGeom prst="rect">
            <a:avLst/>
          </a:prstGeom>
          <a:solidFill>
            <a:srgbClr val="FFFFFF">
              <a:alpha val="74902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EF036EB-8FEC-DA4E-9F27-B8F973D82399}"/>
              </a:ext>
            </a:extLst>
          </p:cNvPr>
          <p:cNvSpPr/>
          <p:nvPr/>
        </p:nvSpPr>
        <p:spPr>
          <a:xfrm>
            <a:off x="4333330" y="3581191"/>
            <a:ext cx="1368000" cy="1368000"/>
          </a:xfrm>
          <a:prstGeom prst="rect">
            <a:avLst/>
          </a:prstGeom>
          <a:solidFill>
            <a:srgbClr val="FFFFFF">
              <a:alpha val="74902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C678087-F12D-6545-825F-0B49E83D24E1}"/>
              </a:ext>
            </a:extLst>
          </p:cNvPr>
          <p:cNvSpPr/>
          <p:nvPr/>
        </p:nvSpPr>
        <p:spPr>
          <a:xfrm>
            <a:off x="96540" y="5011019"/>
            <a:ext cx="1368000" cy="1404000"/>
          </a:xfrm>
          <a:prstGeom prst="rect">
            <a:avLst/>
          </a:prstGeom>
          <a:solidFill>
            <a:srgbClr val="FFFFFF">
              <a:alpha val="74902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D64C52-7F57-D04B-AE19-26711BA2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Strong Scaling: 32 Ranks (III)</a:t>
            </a:r>
          </a:p>
        </p:txBody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BB08AE25-5806-DF4C-B329-F837064BBA87}"/>
              </a:ext>
            </a:extLst>
          </p:cNvPr>
          <p:cNvSpPr/>
          <p:nvPr/>
        </p:nvSpPr>
        <p:spPr>
          <a:xfrm>
            <a:off x="6071505" y="1782138"/>
            <a:ext cx="2981467" cy="1470648"/>
          </a:xfrm>
          <a:prstGeom prst="roundRect">
            <a:avLst>
              <a:gd name="adj" fmla="val 9070"/>
            </a:avLst>
          </a:prstGeom>
          <a:solidFill>
            <a:srgbClr val="F5F6FB"/>
          </a:solidFill>
          <a:ln w="44450"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ound Same Side Corner Rectangle 62">
            <a:extLst>
              <a:ext uri="{FF2B5EF4-FFF2-40B4-BE49-F238E27FC236}">
                <a16:creationId xmlns:a16="http://schemas.microsoft.com/office/drawing/2014/main" id="{1CD92AF1-ACF6-054A-A1A9-D2DF4F96EBE8}"/>
              </a:ext>
            </a:extLst>
          </p:cNvPr>
          <p:cNvSpPr/>
          <p:nvPr/>
        </p:nvSpPr>
        <p:spPr>
          <a:xfrm>
            <a:off x="6071505" y="1782131"/>
            <a:ext cx="2981467" cy="396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D458A"/>
          </a:solidFill>
          <a:ln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KEY OBSERVATION 15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3054227-803E-A542-9831-27D82C6499A2}"/>
              </a:ext>
            </a:extLst>
          </p:cNvPr>
          <p:cNvSpPr txBox="1"/>
          <p:nvPr/>
        </p:nvSpPr>
        <p:spPr>
          <a:xfrm>
            <a:off x="6062291" y="2207627"/>
            <a:ext cx="2981467" cy="1015663"/>
          </a:xfrm>
          <a:prstGeom prst="rect">
            <a:avLst/>
          </a:prstGeom>
          <a:noFill/>
        </p:spPr>
        <p:txBody>
          <a:bodyPr wrap="square" lIns="18000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The overhead of merging partial results from DPUs in the host CPU is tolerable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across all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PrIM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benchmarks that need it. </a:t>
            </a:r>
          </a:p>
        </p:txBody>
      </p:sp>
      <p:sp>
        <p:nvSpPr>
          <p:cNvPr id="65" name="Rounded Rectangle 64">
            <a:extLst>
              <a:ext uri="{FF2B5EF4-FFF2-40B4-BE49-F238E27FC236}">
                <a16:creationId xmlns:a16="http://schemas.microsoft.com/office/drawing/2014/main" id="{484D7255-1193-CE4B-9509-4934996D11FD}"/>
              </a:ext>
            </a:extLst>
          </p:cNvPr>
          <p:cNvSpPr/>
          <p:nvPr/>
        </p:nvSpPr>
        <p:spPr>
          <a:xfrm>
            <a:off x="6082145" y="1037182"/>
            <a:ext cx="2981467" cy="65468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SEL, UNI, HST-S, HST-L, RED only need to merge final results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4B4099A5-F66A-0944-906B-BB7211CD8FB5}"/>
              </a:ext>
            </a:extLst>
          </p:cNvPr>
          <p:cNvSpPr/>
          <p:nvPr/>
        </p:nvSpPr>
        <p:spPr>
          <a:xfrm>
            <a:off x="6091359" y="4132496"/>
            <a:ext cx="2981467" cy="2133649"/>
          </a:xfrm>
          <a:prstGeom prst="roundRect">
            <a:avLst>
              <a:gd name="adj" fmla="val 9070"/>
            </a:avLst>
          </a:prstGeom>
          <a:solidFill>
            <a:srgbClr val="F5F6FB"/>
          </a:solidFill>
          <a:ln w="44450"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Round Same Side Corner Rectangle 66">
            <a:extLst>
              <a:ext uri="{FF2B5EF4-FFF2-40B4-BE49-F238E27FC236}">
                <a16:creationId xmlns:a16="http://schemas.microsoft.com/office/drawing/2014/main" id="{2D5A7A7E-6D4B-2646-A0CC-3075BED1841B}"/>
              </a:ext>
            </a:extLst>
          </p:cNvPr>
          <p:cNvSpPr/>
          <p:nvPr/>
        </p:nvSpPr>
        <p:spPr>
          <a:xfrm>
            <a:off x="6091359" y="4132490"/>
            <a:ext cx="2981467" cy="396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D458A"/>
          </a:solidFill>
          <a:ln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KEY OBSERVATION 16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A7A514D-9045-FE4C-A50B-C1F9CA1022DE}"/>
              </a:ext>
            </a:extLst>
          </p:cNvPr>
          <p:cNvSpPr txBox="1"/>
          <p:nvPr/>
        </p:nvSpPr>
        <p:spPr>
          <a:xfrm>
            <a:off x="6082145" y="4557986"/>
            <a:ext cx="2981467" cy="1708160"/>
          </a:xfrm>
          <a:prstGeom prst="rect">
            <a:avLst/>
          </a:prstGeom>
          <a:noFill/>
        </p:spPr>
        <p:txBody>
          <a:bodyPr wrap="square" lIns="18000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Complex synchronization across DPUs (i.e., inter-DPU synchronization involving two-way communication with the host CPU) imposes significant overhead, which limits scalability to more DPUs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. 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29969970-72C7-BD4D-9F1F-83A8F66A4D80}"/>
              </a:ext>
            </a:extLst>
          </p:cNvPr>
          <p:cNvSpPr/>
          <p:nvPr/>
        </p:nvSpPr>
        <p:spPr>
          <a:xfrm>
            <a:off x="6101999" y="3372791"/>
            <a:ext cx="2981467" cy="65141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BFS, MLP, NW, SCAN-SSA, SCAN-RSS have more complex communication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783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34" grpId="0" animBg="1"/>
      <p:bldP spid="38" grpId="0" animBg="1"/>
      <p:bldP spid="42" grpId="0" animBg="1"/>
      <p:bldP spid="43" grpId="0" animBg="1"/>
      <p:bldP spid="44" grpId="0" animBg="1"/>
      <p:bldP spid="52" grpId="0" animBg="1"/>
      <p:bldP spid="56" grpId="0" animBg="1"/>
      <p:bldP spid="61" grpId="0" animBg="1"/>
      <p:bldP spid="30" grpId="0" animBg="1"/>
      <p:bldP spid="31" grpId="0" animBg="1"/>
      <p:bldP spid="35" grpId="0" animBg="1"/>
      <p:bldP spid="36" grpId="0" animBg="1"/>
      <p:bldP spid="37" grpId="0" animBg="1"/>
      <p:bldP spid="48" grpId="0" animBg="1"/>
      <p:bldP spid="49" grpId="0" animBg="1"/>
      <p:bldP spid="53" grpId="0" animBg="1"/>
      <p:bldP spid="54" grpId="0" animBg="1"/>
      <p:bldP spid="55" grpId="0" animBg="1"/>
      <p:bldP spid="62" grpId="0" animBg="1"/>
      <p:bldP spid="63" grpId="0" animBg="1"/>
      <p:bldP spid="64" grpId="0"/>
      <p:bldP spid="65" grpId="0" animBg="1"/>
      <p:bldP spid="66" grpId="0" animBg="1"/>
      <p:bldP spid="67" grpId="0" animBg="1"/>
      <p:bldP spid="68" grpId="0"/>
      <p:bldP spid="69" grpId="0" animBg="1"/>
    </p:bld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64C52-7F57-D04B-AE19-26711BA2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Weak Scaling: 1 Rank</a:t>
            </a: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9BF018FF-A725-3C49-A265-1BD6BA0F3D69}"/>
              </a:ext>
            </a:extLst>
          </p:cNvPr>
          <p:cNvSpPr/>
          <p:nvPr/>
        </p:nvSpPr>
        <p:spPr>
          <a:xfrm>
            <a:off x="6071505" y="1195541"/>
            <a:ext cx="2981467" cy="2980034"/>
          </a:xfrm>
          <a:prstGeom prst="roundRect">
            <a:avLst>
              <a:gd name="adj" fmla="val 6363"/>
            </a:avLst>
          </a:prstGeom>
          <a:solidFill>
            <a:srgbClr val="F5F6FB"/>
          </a:solidFill>
          <a:ln w="44450"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ound Same Side Corner Rectangle 56">
            <a:extLst>
              <a:ext uri="{FF2B5EF4-FFF2-40B4-BE49-F238E27FC236}">
                <a16:creationId xmlns:a16="http://schemas.microsoft.com/office/drawing/2014/main" id="{47FB5699-D8F7-C34F-83E0-D7DD4FE77FC9}"/>
              </a:ext>
            </a:extLst>
          </p:cNvPr>
          <p:cNvSpPr/>
          <p:nvPr/>
        </p:nvSpPr>
        <p:spPr>
          <a:xfrm>
            <a:off x="6071505" y="1195534"/>
            <a:ext cx="2981467" cy="396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D458A"/>
          </a:solidFill>
          <a:ln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KEY OBSERVATION 17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C6E9EE0-83F9-EE43-8CE0-2B148EC1A655}"/>
              </a:ext>
            </a:extLst>
          </p:cNvPr>
          <p:cNvSpPr txBox="1"/>
          <p:nvPr/>
        </p:nvSpPr>
        <p:spPr>
          <a:xfrm>
            <a:off x="6062291" y="1621030"/>
            <a:ext cx="2981467" cy="2554545"/>
          </a:xfrm>
          <a:prstGeom prst="rect">
            <a:avLst/>
          </a:prstGeom>
          <a:noFill/>
        </p:spPr>
        <p:txBody>
          <a:bodyPr wrap="square" lIns="18000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Equally-sized problems assigned to different DPUs and little/no inter-DPU synchronization lead to linear weak scaling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of the execution time spent on the DPUs (i.e., constant execution time when we increase the number of DPUs and the dataset size accordingly). </a:t>
            </a:r>
          </a:p>
        </p:txBody>
      </p: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6E4CA248-79CF-0641-88D3-50FBC4F6804C}"/>
              </a:ext>
            </a:extLst>
          </p:cNvPr>
          <p:cNvSpPr/>
          <p:nvPr/>
        </p:nvSpPr>
        <p:spPr>
          <a:xfrm>
            <a:off x="6091359" y="4374036"/>
            <a:ext cx="2981467" cy="1748929"/>
          </a:xfrm>
          <a:prstGeom prst="roundRect">
            <a:avLst>
              <a:gd name="adj" fmla="val 9070"/>
            </a:avLst>
          </a:prstGeom>
          <a:solidFill>
            <a:srgbClr val="F5F6FB"/>
          </a:solidFill>
          <a:ln w="44450"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ound Same Side Corner Rectangle 60">
            <a:extLst>
              <a:ext uri="{FF2B5EF4-FFF2-40B4-BE49-F238E27FC236}">
                <a16:creationId xmlns:a16="http://schemas.microsoft.com/office/drawing/2014/main" id="{D6060AC6-1DD7-004B-A5B3-5EE6C8BE57DF}"/>
              </a:ext>
            </a:extLst>
          </p:cNvPr>
          <p:cNvSpPr/>
          <p:nvPr/>
        </p:nvSpPr>
        <p:spPr>
          <a:xfrm>
            <a:off x="6091359" y="4391282"/>
            <a:ext cx="2981467" cy="396000"/>
          </a:xfrm>
          <a:prstGeom prst="round2SameRect">
            <a:avLst>
              <a:gd name="adj1" fmla="val 25098"/>
              <a:gd name="adj2" fmla="val 0"/>
            </a:avLst>
          </a:prstGeom>
          <a:solidFill>
            <a:srgbClr val="2D458A"/>
          </a:solidFill>
          <a:ln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KEY OBSERVATION 18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62DD269-106D-ED45-9D35-5B6F85BEFDB2}"/>
              </a:ext>
            </a:extLst>
          </p:cNvPr>
          <p:cNvSpPr txBox="1"/>
          <p:nvPr/>
        </p:nvSpPr>
        <p:spPr>
          <a:xfrm>
            <a:off x="6082145" y="4799526"/>
            <a:ext cx="2981467" cy="1323439"/>
          </a:xfrm>
          <a:prstGeom prst="rect">
            <a:avLst/>
          </a:prstGeom>
          <a:noFill/>
        </p:spPr>
        <p:txBody>
          <a:bodyPr wrap="square" lIns="18000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Sustained bandwidth of parallel CPU-DPU/DPU-CPU transfers inside a rank of DPUs increases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sublinearly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with the number of DPUs.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DDD0A8-74EB-5548-933D-8257C29C4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758" y="873992"/>
            <a:ext cx="5799541" cy="5580000"/>
          </a:xfrm>
          <a:prstGeom prst="rect">
            <a:avLst/>
          </a:prstGeom>
        </p:spPr>
      </p:pic>
      <p:sp>
        <p:nvSpPr>
          <p:cNvPr id="64" name="Rectangle 63">
            <a:extLst>
              <a:ext uri="{FF2B5EF4-FFF2-40B4-BE49-F238E27FC236}">
                <a16:creationId xmlns:a16="http://schemas.microsoft.com/office/drawing/2014/main" id="{EB66557A-4370-AF49-BDF6-F6940359BACC}"/>
              </a:ext>
            </a:extLst>
          </p:cNvPr>
          <p:cNvSpPr/>
          <p:nvPr/>
        </p:nvSpPr>
        <p:spPr>
          <a:xfrm>
            <a:off x="122592" y="884550"/>
            <a:ext cx="5863213" cy="5544000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5" name="Chart 64">
            <a:extLst>
              <a:ext uri="{FF2B5EF4-FFF2-40B4-BE49-F238E27FC236}">
                <a16:creationId xmlns:a16="http://schemas.microsoft.com/office/drawing/2014/main" id="{D912F25D-50DB-CA4D-A389-648CAB90D4B5}"/>
              </a:ext>
            </a:extLst>
          </p:cNvPr>
          <p:cNvGraphicFramePr>
            <a:graphicFrameLocks/>
          </p:cNvGraphicFramePr>
          <p:nvPr/>
        </p:nvGraphicFramePr>
        <p:xfrm>
          <a:off x="1642382" y="1621030"/>
          <a:ext cx="29308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13325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6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7" grpId="0" animBg="1"/>
      <p:bldP spid="58" grpId="0"/>
      <p:bldP spid="59" grpId="0" animBg="1"/>
      <p:bldP spid="61" grpId="0" animBg="1"/>
      <p:bldP spid="62" grpId="0"/>
      <p:bldP spid="64" grpId="0" animBg="1"/>
      <p:bldGraphic spid="65" grpId="0" uiExpand="1">
        <p:bldSub>
          <a:bldChart bld="series"/>
        </p:bldSub>
      </p:bldGraphic>
    </p:bld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64C52-7F57-D04B-AE19-26711BA26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CPU/GPU: Evaluation 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6BE3A-8518-6B43-A0A3-3337F1AFC4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Comparison of both UPMEM-based PIM systems </a:t>
            </a:r>
            <a:r>
              <a:rPr lang="en-US" dirty="0">
                <a:solidFill>
                  <a:srgbClr val="00B050"/>
                </a:solidFill>
              </a:rPr>
              <a:t>to state-of-the-art CPU and GPU</a:t>
            </a:r>
          </a:p>
          <a:p>
            <a:pPr lvl="1"/>
            <a:r>
              <a:rPr lang="en-US" dirty="0"/>
              <a:t>Intel Xeon E3-1240 CPU</a:t>
            </a:r>
          </a:p>
          <a:p>
            <a:pPr lvl="1"/>
            <a:r>
              <a:rPr lang="en-US" dirty="0"/>
              <a:t>NVIDIA Titan V GPU</a:t>
            </a:r>
          </a:p>
          <a:p>
            <a:r>
              <a:rPr lang="en-US" dirty="0"/>
              <a:t>We use </a:t>
            </a:r>
            <a:r>
              <a:rPr lang="en-US" dirty="0">
                <a:solidFill>
                  <a:srgbClr val="C00000"/>
                </a:solidFill>
              </a:rPr>
              <a:t>state-of-the-art CPU and GPU counterparts</a:t>
            </a:r>
            <a:r>
              <a:rPr lang="en-US" dirty="0"/>
              <a:t> of </a:t>
            </a:r>
            <a:r>
              <a:rPr lang="en-US" dirty="0" err="1"/>
              <a:t>PrIM</a:t>
            </a:r>
            <a:r>
              <a:rPr lang="en-US" dirty="0"/>
              <a:t> benchmarks</a:t>
            </a:r>
          </a:p>
          <a:p>
            <a:pPr lvl="1"/>
            <a:r>
              <a:rPr lang="en-US" dirty="0">
                <a:solidFill>
                  <a:srgbClr val="00B0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https://github.com/CMU-SAFARI/prim-benchmarks</a:t>
            </a:r>
            <a:endParaRPr lang="en-US" dirty="0"/>
          </a:p>
          <a:p>
            <a:r>
              <a:rPr lang="en-US" dirty="0"/>
              <a:t>We use the </a:t>
            </a:r>
            <a:r>
              <a:rPr lang="en-US" dirty="0">
                <a:solidFill>
                  <a:srgbClr val="0070C0"/>
                </a:solidFill>
              </a:rPr>
              <a:t>largest dataset that we can fit in the GPU</a:t>
            </a:r>
            <a:r>
              <a:rPr lang="en-US" dirty="0"/>
              <a:t> memory</a:t>
            </a:r>
          </a:p>
          <a:p>
            <a:r>
              <a:rPr lang="en-US" dirty="0"/>
              <a:t>We show overall execution time, including DPU kernel time and inter DPU communication</a:t>
            </a:r>
          </a:p>
        </p:txBody>
      </p:sp>
    </p:spTree>
    <p:extLst>
      <p:ext uri="{BB962C8B-B14F-4D97-AF65-F5344CB8AC3E}">
        <p14:creationId xmlns:p14="http://schemas.microsoft.com/office/powerpoint/2010/main" val="212926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6D415-242A-5346-BA91-3DFC4D923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CPU/GPU: Performance Comparison (I)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F66632C0-F0A1-3A48-A999-5A93D469E4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000" y="913302"/>
          <a:ext cx="9000000" cy="3807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1A97F01-7391-1F4F-866C-1945B0944185}"/>
              </a:ext>
            </a:extLst>
          </p:cNvPr>
          <p:cNvSpPr/>
          <p:nvPr/>
        </p:nvSpPr>
        <p:spPr>
          <a:xfrm>
            <a:off x="464214" y="4808624"/>
            <a:ext cx="8215572" cy="78379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The 2,556-DPU and the 640-DPU systems outperform the CPU for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all benchmarks except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SpMV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60000"/>
                    <a:lumOff val="40000"/>
                  </a:srgbClr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, BFS, and NW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60000"/>
                  <a:lumOff val="40000"/>
                </a:srgbClr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E0417DB-CE0F-BF4A-94A8-271FA4EC1E26}"/>
              </a:ext>
            </a:extLst>
          </p:cNvPr>
          <p:cNvSpPr/>
          <p:nvPr/>
        </p:nvSpPr>
        <p:spPr>
          <a:xfrm>
            <a:off x="5605670" y="1378226"/>
            <a:ext cx="357808" cy="26636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A2A0405-D778-6E49-BE7E-0F485EBA57C2}"/>
              </a:ext>
            </a:extLst>
          </p:cNvPr>
          <p:cNvSpPr/>
          <p:nvPr/>
        </p:nvSpPr>
        <p:spPr>
          <a:xfrm>
            <a:off x="6327914" y="1378225"/>
            <a:ext cx="357808" cy="26636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10BD69-F7BB-A54E-96B5-49A2A6DC44F9}"/>
              </a:ext>
            </a:extLst>
          </p:cNvPr>
          <p:cNvSpPr/>
          <p:nvPr/>
        </p:nvSpPr>
        <p:spPr>
          <a:xfrm>
            <a:off x="7050158" y="1378224"/>
            <a:ext cx="357808" cy="26636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160FFD9-D775-0B4F-86C2-16FD03CB8961}"/>
              </a:ext>
            </a:extLst>
          </p:cNvPr>
          <p:cNvSpPr/>
          <p:nvPr/>
        </p:nvSpPr>
        <p:spPr>
          <a:xfrm>
            <a:off x="464214" y="5640298"/>
            <a:ext cx="8215572" cy="78379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The 2,556-DPU and the 640-DPU are, respectively,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93.0x and 27.9x faster than the CPU for 13 of the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PrIM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benchmarks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0763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7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7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7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7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Chart bld="category"/>
        </p:bldSub>
      </p:bldGraphic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6D415-242A-5346-BA91-3DFC4D923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CPU/GPU: Performance Comparison (II)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F66632C0-F0A1-3A48-A999-5A93D469E4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000" y="913302"/>
          <a:ext cx="9000000" cy="3807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1A97F01-7391-1F4F-866C-1945B0944185}"/>
              </a:ext>
            </a:extLst>
          </p:cNvPr>
          <p:cNvSpPr/>
          <p:nvPr/>
        </p:nvSpPr>
        <p:spPr>
          <a:xfrm>
            <a:off x="464214" y="4808624"/>
            <a:ext cx="8215572" cy="78379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The 2,556-DPU outperforms the GPU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for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10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PrIM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benchmarks with an average of 2.54x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160FFD9-D775-0B4F-86C2-16FD03CB8961}"/>
              </a:ext>
            </a:extLst>
          </p:cNvPr>
          <p:cNvSpPr/>
          <p:nvPr/>
        </p:nvSpPr>
        <p:spPr>
          <a:xfrm>
            <a:off x="464214" y="5640298"/>
            <a:ext cx="8215572" cy="78379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The performance of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the 640-DPU is within 65%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the performance of the GPU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for the same 10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PrIM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benchmarks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A41674-C562-A346-8D0B-95C18468A69A}"/>
              </a:ext>
            </a:extLst>
          </p:cNvPr>
          <p:cNvSpPr/>
          <p:nvPr/>
        </p:nvSpPr>
        <p:spPr>
          <a:xfrm>
            <a:off x="1232452" y="1298713"/>
            <a:ext cx="3631095" cy="303474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8405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4" grpId="0" animBg="1"/>
    </p:bld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6D415-242A-5346-BA91-3DFC4D923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CPU/GPU: Performance Comparison (III)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F66632C0-F0A1-3A48-A999-5A93D469E4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000" y="913302"/>
          <a:ext cx="9000000" cy="3807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86AFBF55-5425-1D49-B337-C7653377291F}"/>
              </a:ext>
            </a:extLst>
          </p:cNvPr>
          <p:cNvSpPr/>
          <p:nvPr/>
        </p:nvSpPr>
        <p:spPr>
          <a:xfrm>
            <a:off x="1232452" y="1298713"/>
            <a:ext cx="3631095" cy="303474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D7FE97D-2960-BC45-9EA4-C13EEE6396CB}"/>
              </a:ext>
            </a:extLst>
          </p:cNvPr>
          <p:cNvSpPr/>
          <p:nvPr/>
        </p:nvSpPr>
        <p:spPr>
          <a:xfrm>
            <a:off x="701177" y="3711348"/>
            <a:ext cx="7741646" cy="2703443"/>
          </a:xfrm>
          <a:prstGeom prst="roundRect">
            <a:avLst>
              <a:gd name="adj" fmla="val 7357"/>
            </a:avLst>
          </a:prstGeom>
          <a:solidFill>
            <a:srgbClr val="F5F6FB"/>
          </a:solidFill>
          <a:ln w="44450"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95D8526F-C3DC-4648-82BE-C22B75E8A537}"/>
              </a:ext>
            </a:extLst>
          </p:cNvPr>
          <p:cNvSpPr/>
          <p:nvPr/>
        </p:nvSpPr>
        <p:spPr>
          <a:xfrm>
            <a:off x="701177" y="3711347"/>
            <a:ext cx="7741646" cy="396000"/>
          </a:xfrm>
          <a:prstGeom prst="round2SameRect">
            <a:avLst>
              <a:gd name="adj1" fmla="val 33688"/>
              <a:gd name="adj2" fmla="val 0"/>
            </a:avLst>
          </a:prstGeom>
          <a:solidFill>
            <a:srgbClr val="2D458A"/>
          </a:solidFill>
          <a:ln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KEY OBSERVATION 19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D2CECB-52B0-4D46-AFF5-3E91BC237804}"/>
              </a:ext>
            </a:extLst>
          </p:cNvPr>
          <p:cNvSpPr txBox="1"/>
          <p:nvPr/>
        </p:nvSpPr>
        <p:spPr>
          <a:xfrm>
            <a:off x="701177" y="4106467"/>
            <a:ext cx="7741646" cy="2308324"/>
          </a:xfrm>
          <a:prstGeom prst="rect">
            <a:avLst/>
          </a:prstGeom>
          <a:noFill/>
        </p:spPr>
        <p:txBody>
          <a:bodyPr wrap="square" lIns="18000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The UPMEM-based PIM system can outperform a state-of-the-art GPU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on workloads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with three key characteristics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: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Streaming memory accesses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No or little inter-DPU synchronization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No or little use of integer multiplication, integer division, or floating point operations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These three key characteristics make a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workload potentially suitable to the UPMEM PIM architecture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273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4244B31-20C8-5E45-BC8F-1529A2E49349}"/>
              </a:ext>
            </a:extLst>
          </p:cNvPr>
          <p:cNvSpPr txBox="1"/>
          <p:nvPr/>
        </p:nvSpPr>
        <p:spPr>
          <a:xfrm>
            <a:off x="1370160" y="6538972"/>
            <a:ext cx="711124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https://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www.youtube.com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/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watch?v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=6e5KZcCGBYw&amp;list=PL5Q2soXY2Zi_uej3aY39YB5pfW4SJ7LlN&amp;index=16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0A9D7C-7DAE-204A-86F6-5CB0DE1DC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287" y="896254"/>
            <a:ext cx="8003825" cy="5509207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34571C15-4604-BD4D-BE6B-393101602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Lecture on </a:t>
            </a:r>
            <a:r>
              <a:rPr lang="en-US" altLang="en-US" dirty="0">
                <a:ea typeface="ＭＳ Ｐゴシック" panose="020B0600070205080204" pitchFamily="34" charset="-128"/>
              </a:rPr>
              <a:t>Fine-Grained Multithreading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751259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6D415-242A-5346-BA91-3DFC4D923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CPU/GPU: Energy Comparison (I)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1A97F01-7391-1F4F-866C-1945B0944185}"/>
              </a:ext>
            </a:extLst>
          </p:cNvPr>
          <p:cNvSpPr/>
          <p:nvPr/>
        </p:nvSpPr>
        <p:spPr>
          <a:xfrm>
            <a:off x="464214" y="4808624"/>
            <a:ext cx="8215572" cy="78379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The 640-DPU system consumes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on average 1.64x less energy than the CPU for all 16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PrIM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benchmarks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160FFD9-D775-0B4F-86C2-16FD03CB8961}"/>
              </a:ext>
            </a:extLst>
          </p:cNvPr>
          <p:cNvSpPr/>
          <p:nvPr/>
        </p:nvSpPr>
        <p:spPr>
          <a:xfrm>
            <a:off x="464214" y="5640298"/>
            <a:ext cx="8215572" cy="783797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For 12 benchmarks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, the 640-DPU system provides energy savings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of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5.23x over the CPU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D108889F-D916-454D-9391-E23D5F5D6AE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000" y="879156"/>
          <a:ext cx="9000000" cy="3807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C286A357-218A-E84D-AC0C-807C6A1D662A}"/>
              </a:ext>
            </a:extLst>
          </p:cNvPr>
          <p:cNvSpPr/>
          <p:nvPr/>
        </p:nvSpPr>
        <p:spPr>
          <a:xfrm>
            <a:off x="1099930" y="1205948"/>
            <a:ext cx="3710609" cy="312751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4C2E23B-6947-3245-BDAD-1CD2B23A5DC7}"/>
              </a:ext>
            </a:extLst>
          </p:cNvPr>
          <p:cNvSpPr/>
          <p:nvPr/>
        </p:nvSpPr>
        <p:spPr>
          <a:xfrm>
            <a:off x="5188226" y="1205948"/>
            <a:ext cx="351183" cy="312751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F31AADF-C020-4445-82CC-73A110C3C261}"/>
              </a:ext>
            </a:extLst>
          </p:cNvPr>
          <p:cNvSpPr/>
          <p:nvPr/>
        </p:nvSpPr>
        <p:spPr>
          <a:xfrm>
            <a:off x="5917096" y="1205948"/>
            <a:ext cx="351183" cy="312751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9060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4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4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4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4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4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4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4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4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4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4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4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Graphic spid="14" grpId="0" uiExpand="1">
        <p:bldSub>
          <a:bldChart bld="category"/>
        </p:bldSub>
      </p:bldGraphic>
      <p:bldP spid="15" grpId="0" animBg="1"/>
      <p:bldP spid="16" grpId="0" animBg="1"/>
      <p:bldP spid="17" grpId="0" animBg="1"/>
    </p:bld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6D415-242A-5346-BA91-3DFC4D923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CPU/GPU: Energy Comparison (II)</a:t>
            </a: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D108889F-D916-454D-9391-E23D5F5D6AE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000" y="879156"/>
          <a:ext cx="9000000" cy="3807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2DEBD98-FA37-F840-B866-6FCC79CD3AD4}"/>
              </a:ext>
            </a:extLst>
          </p:cNvPr>
          <p:cNvSpPr/>
          <p:nvPr/>
        </p:nvSpPr>
        <p:spPr>
          <a:xfrm>
            <a:off x="701177" y="3419804"/>
            <a:ext cx="7741646" cy="2980442"/>
          </a:xfrm>
          <a:prstGeom prst="roundRect">
            <a:avLst>
              <a:gd name="adj" fmla="val 7357"/>
            </a:avLst>
          </a:prstGeom>
          <a:solidFill>
            <a:srgbClr val="F5F6FB"/>
          </a:solidFill>
          <a:ln w="44450"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AC56BE9C-D53E-8541-9801-74905310F9C3}"/>
              </a:ext>
            </a:extLst>
          </p:cNvPr>
          <p:cNvSpPr/>
          <p:nvPr/>
        </p:nvSpPr>
        <p:spPr>
          <a:xfrm>
            <a:off x="701177" y="3419803"/>
            <a:ext cx="7741646" cy="396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2D458A"/>
          </a:solidFill>
          <a:ln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KEY OBSERVATION 20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8DE82E-BA1F-F042-A082-561AF4A0DB10}"/>
              </a:ext>
            </a:extLst>
          </p:cNvPr>
          <p:cNvSpPr txBox="1"/>
          <p:nvPr/>
        </p:nvSpPr>
        <p:spPr>
          <a:xfrm>
            <a:off x="701177" y="3814923"/>
            <a:ext cx="7741646" cy="2585323"/>
          </a:xfrm>
          <a:prstGeom prst="rect">
            <a:avLst/>
          </a:prstGeom>
          <a:noFill/>
        </p:spPr>
        <p:txBody>
          <a:bodyPr wrap="square" lIns="18000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The UPMEM-based PIM system provides large energy savings over a state-of-the-art CPU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due to higher performance (thus, lower static energy) and less data movement between memory and processors.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The UPMEM-based PIM system provides energy savings over a state-of-the-art CPU/GPU on workloads where it outperforms the CPU/GPU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This is because the source of both performance improvement and energy savings is the same: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the significant reduction in data movement between the memory and the processor cores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, which the UPMEM-based PIM system can provide for PIM-suitable workloads. </a:t>
            </a:r>
          </a:p>
        </p:txBody>
      </p:sp>
    </p:spTree>
    <p:extLst>
      <p:ext uri="{BB962C8B-B14F-4D97-AF65-F5344CB8AC3E}">
        <p14:creationId xmlns:p14="http://schemas.microsoft.com/office/powerpoint/2010/main" val="334513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0FC8F8C-F225-FE40-929B-6BE810F50236}"/>
              </a:ext>
            </a:extLst>
          </p:cNvPr>
          <p:cNvSpPr/>
          <p:nvPr/>
        </p:nvSpPr>
        <p:spPr>
          <a:xfrm>
            <a:off x="178200" y="962993"/>
            <a:ext cx="8787600" cy="879899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5C37658-4131-E946-8974-08804F7EB72D}"/>
              </a:ext>
            </a:extLst>
          </p:cNvPr>
          <p:cNvSpPr/>
          <p:nvPr/>
        </p:nvSpPr>
        <p:spPr>
          <a:xfrm>
            <a:off x="169011" y="5110170"/>
            <a:ext cx="8787600" cy="833431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C5DF2A-A3FA-4545-BAC8-AD5AC1F2A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Outline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CCE1C4D-C9D5-1D4C-8363-9BBEDA24D389}"/>
              </a:ext>
            </a:extLst>
          </p:cNvPr>
          <p:cNvSpPr/>
          <p:nvPr/>
        </p:nvSpPr>
        <p:spPr>
          <a:xfrm>
            <a:off x="178200" y="1892890"/>
            <a:ext cx="8787600" cy="1386667"/>
          </a:xfrm>
          <a:prstGeom prst="roundRect">
            <a:avLst>
              <a:gd name="adj" fmla="val 8371"/>
            </a:avLst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21F8A93-C07C-1240-AED5-10923C44BCFE}"/>
              </a:ext>
            </a:extLst>
          </p:cNvPr>
          <p:cNvSpPr/>
          <p:nvPr/>
        </p:nvSpPr>
        <p:spPr>
          <a:xfrm>
            <a:off x="169011" y="3329570"/>
            <a:ext cx="8787600" cy="853529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E22266B-AA24-2448-BB56-26D05F18BC4C}"/>
              </a:ext>
            </a:extLst>
          </p:cNvPr>
          <p:cNvSpPr/>
          <p:nvPr/>
        </p:nvSpPr>
        <p:spPr>
          <a:xfrm>
            <a:off x="178200" y="4235006"/>
            <a:ext cx="8787600" cy="830054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DE4621E-DA1E-D141-A039-8C7109996C07}"/>
              </a:ext>
            </a:extLst>
          </p:cNvPr>
          <p:cNvSpPr/>
          <p:nvPr/>
        </p:nvSpPr>
        <p:spPr>
          <a:xfrm>
            <a:off x="169011" y="5988712"/>
            <a:ext cx="8787600" cy="360000"/>
          </a:xfrm>
          <a:prstGeom prst="roundRect">
            <a:avLst/>
          </a:prstGeom>
          <a:solidFill>
            <a:schemeClr val="bg1">
              <a:lumMod val="75000"/>
              <a:alpha val="25098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AD3230B-7F39-9340-9A98-02535843F9D1}"/>
              </a:ext>
            </a:extLst>
          </p:cNvPr>
          <p:cNvSpPr/>
          <p:nvPr/>
        </p:nvSpPr>
        <p:spPr>
          <a:xfrm>
            <a:off x="169011" y="5990175"/>
            <a:ext cx="8787600" cy="358537"/>
          </a:xfrm>
          <a:prstGeom prst="roundRect">
            <a:avLst/>
          </a:prstGeom>
          <a:solidFill>
            <a:schemeClr val="accent2">
              <a:lumMod val="60000"/>
              <a:lumOff val="40000"/>
              <a:alpha val="25098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+mn-cs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E52B8E0-367F-B447-B19F-0CD1C9857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1004040"/>
            <a:ext cx="8894602" cy="5369625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Introduction</a:t>
            </a:r>
          </a:p>
          <a:p>
            <a:pPr lvl="1"/>
            <a:r>
              <a:rPr lang="en-US" dirty="0"/>
              <a:t>Accelerator Model</a:t>
            </a:r>
          </a:p>
          <a:p>
            <a:pPr lvl="1"/>
            <a:r>
              <a:rPr lang="en-US" dirty="0"/>
              <a:t>UPMEM-based PIM System Overview</a:t>
            </a:r>
          </a:p>
          <a:p>
            <a:r>
              <a:rPr lang="en-US" dirty="0"/>
              <a:t>UPMEM PIM Programming</a:t>
            </a:r>
          </a:p>
          <a:p>
            <a:pPr lvl="1"/>
            <a:r>
              <a:rPr lang="en-US" dirty="0"/>
              <a:t>Vector Addition</a:t>
            </a:r>
          </a:p>
          <a:p>
            <a:pPr lvl="1"/>
            <a:r>
              <a:rPr lang="en-US" dirty="0"/>
              <a:t>CPU-DPU Data Transfers</a:t>
            </a:r>
          </a:p>
          <a:p>
            <a:pPr lvl="1"/>
            <a:r>
              <a:rPr lang="en-US" dirty="0"/>
              <a:t>Inter-DPU Communication</a:t>
            </a:r>
          </a:p>
          <a:p>
            <a:pPr lvl="1"/>
            <a:r>
              <a:rPr lang="en-US" dirty="0"/>
              <a:t>CPU-DPU/DPU-CPU Transfer Bandwidth</a:t>
            </a:r>
          </a:p>
          <a:p>
            <a:r>
              <a:rPr lang="en-US" dirty="0"/>
              <a:t>DRAM Processing Unit</a:t>
            </a:r>
          </a:p>
          <a:p>
            <a:pPr lvl="1"/>
            <a:r>
              <a:rPr lang="en-US" dirty="0"/>
              <a:t>Arithmetic Throughput</a:t>
            </a:r>
          </a:p>
          <a:p>
            <a:pPr lvl="1"/>
            <a:r>
              <a:rPr lang="en-US" dirty="0"/>
              <a:t>WRAM and MRAM Bandwidth</a:t>
            </a:r>
          </a:p>
          <a:p>
            <a:r>
              <a:rPr lang="en-US" dirty="0"/>
              <a:t>PrIM Benchmarks</a:t>
            </a:r>
          </a:p>
          <a:p>
            <a:pPr lvl="1"/>
            <a:r>
              <a:rPr lang="en-US" dirty="0"/>
              <a:t>Roofline Model</a:t>
            </a:r>
          </a:p>
          <a:p>
            <a:pPr lvl="1"/>
            <a:r>
              <a:rPr lang="en-US" dirty="0"/>
              <a:t>Benchmark Diversity</a:t>
            </a:r>
          </a:p>
          <a:p>
            <a:r>
              <a:rPr lang="en-US" dirty="0"/>
              <a:t>Evaluation</a:t>
            </a:r>
          </a:p>
          <a:p>
            <a:pPr lvl="1"/>
            <a:r>
              <a:rPr lang="en-US" dirty="0"/>
              <a:t>Strong and Weak Scaling</a:t>
            </a:r>
          </a:p>
          <a:p>
            <a:pPr lvl="1"/>
            <a:r>
              <a:rPr lang="en-US" dirty="0"/>
              <a:t>Comparison to CPU and GPU</a:t>
            </a:r>
          </a:p>
          <a:p>
            <a:r>
              <a:rPr lang="en-US" dirty="0"/>
              <a:t>Key Takeaways</a:t>
            </a:r>
          </a:p>
        </p:txBody>
      </p:sp>
    </p:spTree>
    <p:extLst>
      <p:ext uri="{BB962C8B-B14F-4D97-AF65-F5344CB8AC3E}">
        <p14:creationId xmlns:p14="http://schemas.microsoft.com/office/powerpoint/2010/main" val="87133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1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6D415-242A-5346-BA91-3DFC4D923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 Takeaway 1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959BB4B7-D308-A343-86BB-DEF6AAC242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136" y="1172483"/>
          <a:ext cx="4680000" cy="2794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EED77566-CAFF-0D40-9517-F4F799C2325B}"/>
              </a:ext>
            </a:extLst>
          </p:cNvPr>
          <p:cNvGrpSpPr/>
          <p:nvPr/>
        </p:nvGrpSpPr>
        <p:grpSpPr>
          <a:xfrm>
            <a:off x="925804" y="1172483"/>
            <a:ext cx="2484000" cy="1999152"/>
            <a:chOff x="842679" y="887483"/>
            <a:chExt cx="2484000" cy="1999152"/>
          </a:xfrm>
        </p:grpSpPr>
        <p:sp>
          <p:nvSpPr>
            <p:cNvPr id="13" name="Right Triangle 12">
              <a:extLst>
                <a:ext uri="{FF2B5EF4-FFF2-40B4-BE49-F238E27FC236}">
                  <a16:creationId xmlns:a16="http://schemas.microsoft.com/office/drawing/2014/main" id="{39F54316-3400-BE47-91D0-5BF8A2AF3573}"/>
                </a:ext>
              </a:extLst>
            </p:cNvPr>
            <p:cNvSpPr/>
            <p:nvPr/>
          </p:nvSpPr>
          <p:spPr>
            <a:xfrm flipH="1">
              <a:off x="842679" y="887483"/>
              <a:ext cx="2484000" cy="1999152"/>
            </a:xfrm>
            <a:prstGeom prst="rtTriangle">
              <a:avLst/>
            </a:prstGeom>
            <a:solidFill>
              <a:srgbClr val="FF2600">
                <a:alpha val="25098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A7FDA02-7327-B546-9210-4967490D3EDA}"/>
                </a:ext>
              </a:extLst>
            </p:cNvPr>
            <p:cNvSpPr txBox="1"/>
            <p:nvPr/>
          </p:nvSpPr>
          <p:spPr>
            <a:xfrm>
              <a:off x="1691936" y="2160494"/>
              <a:ext cx="14411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Memory-bound region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D4D2BF-C849-4E45-9193-07B0974758A9}"/>
              </a:ext>
            </a:extLst>
          </p:cNvPr>
          <p:cNvGrpSpPr/>
          <p:nvPr/>
        </p:nvGrpSpPr>
        <p:grpSpPr>
          <a:xfrm>
            <a:off x="3155624" y="1172483"/>
            <a:ext cx="1819835" cy="1999152"/>
            <a:chOff x="3072499" y="887483"/>
            <a:chExt cx="1819835" cy="199915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2CB3CFB-184D-CA49-B103-8255F9C8EFE1}"/>
                </a:ext>
              </a:extLst>
            </p:cNvPr>
            <p:cNvSpPr/>
            <p:nvPr/>
          </p:nvSpPr>
          <p:spPr>
            <a:xfrm>
              <a:off x="3371849" y="887483"/>
              <a:ext cx="1224000" cy="1999152"/>
            </a:xfrm>
            <a:prstGeom prst="rect">
              <a:avLst/>
            </a:prstGeom>
            <a:solidFill>
              <a:srgbClr val="00B0F0">
                <a:alpha val="25098"/>
              </a:srgb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9AC1BB2-D09D-D043-9330-2E346F10189A}"/>
                </a:ext>
              </a:extLst>
            </p:cNvPr>
            <p:cNvSpPr txBox="1"/>
            <p:nvPr/>
          </p:nvSpPr>
          <p:spPr>
            <a:xfrm>
              <a:off x="3072499" y="2160494"/>
              <a:ext cx="181983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Compute-bound region</a:t>
              </a:r>
            </a:p>
          </p:txBody>
        </p:sp>
      </p:grp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0162ED09-6690-754B-9E64-C17091975622}"/>
              </a:ext>
            </a:extLst>
          </p:cNvPr>
          <p:cNvSpPr/>
          <p:nvPr/>
        </p:nvSpPr>
        <p:spPr>
          <a:xfrm>
            <a:off x="5247860" y="1172483"/>
            <a:ext cx="3392169" cy="2365605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The throughput saturation point is as low as ¼ OP/B,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i.e.,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1 integer addition per every 32-bit element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fetched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50EB9356-6B63-CE48-9614-A37E15880C50}"/>
              </a:ext>
            </a:extLst>
          </p:cNvPr>
          <p:cNvSpPr/>
          <p:nvPr/>
        </p:nvSpPr>
        <p:spPr>
          <a:xfrm>
            <a:off x="700200" y="4590270"/>
            <a:ext cx="7733584" cy="1130415"/>
          </a:xfrm>
          <a:prstGeom prst="roundRect">
            <a:avLst>
              <a:gd name="adj" fmla="val 9070"/>
            </a:avLst>
          </a:prstGeom>
          <a:solidFill>
            <a:srgbClr val="F9F2F2"/>
          </a:solidFill>
          <a:ln w="44450">
            <a:solidFill>
              <a:srgbClr val="6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solidFill>
                  <a:srgbClr val="70AD47">
                    <a:lumMod val="7500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24" name="Round Same Side Corner Rectangle 23">
            <a:extLst>
              <a:ext uri="{FF2B5EF4-FFF2-40B4-BE49-F238E27FC236}">
                <a16:creationId xmlns:a16="http://schemas.microsoft.com/office/drawing/2014/main" id="{9BA37741-816E-554A-BC80-B489AA341C30}"/>
              </a:ext>
            </a:extLst>
          </p:cNvPr>
          <p:cNvSpPr/>
          <p:nvPr/>
        </p:nvSpPr>
        <p:spPr>
          <a:xfrm>
            <a:off x="700200" y="4590267"/>
            <a:ext cx="7733584" cy="396000"/>
          </a:xfrm>
          <a:prstGeom prst="round2SameRect">
            <a:avLst>
              <a:gd name="adj1" fmla="val 30308"/>
              <a:gd name="adj2" fmla="val 0"/>
            </a:avLst>
          </a:prstGeom>
          <a:solidFill>
            <a:srgbClr val="660000"/>
          </a:solidFill>
          <a:ln>
            <a:solidFill>
              <a:srgbClr val="6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KEY TAKEAWAY 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8746EAB-FF17-3E42-8BF7-565BF59B1C19}"/>
              </a:ext>
            </a:extLst>
          </p:cNvPr>
          <p:cNvSpPr txBox="1"/>
          <p:nvPr/>
        </p:nvSpPr>
        <p:spPr>
          <a:xfrm>
            <a:off x="710216" y="5012799"/>
            <a:ext cx="7733584" cy="707886"/>
          </a:xfrm>
          <a:prstGeom prst="rect">
            <a:avLst/>
          </a:prstGeom>
          <a:noFill/>
          <a:ln>
            <a:noFill/>
          </a:ln>
        </p:spPr>
        <p:txBody>
          <a:bodyPr wrap="square" lIns="18000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The UPMEM PIM architecture is fundamentally compute bound.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As a result,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the most suitable workloads are memory-bound.</a:t>
            </a:r>
          </a:p>
        </p:txBody>
      </p:sp>
    </p:spTree>
    <p:extLst>
      <p:ext uri="{BB962C8B-B14F-4D97-AF65-F5344CB8AC3E}">
        <p14:creationId xmlns:p14="http://schemas.microsoft.com/office/powerpoint/2010/main" val="3591778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4" grpId="0" animBg="1"/>
      <p:bldP spid="25" grpId="0"/>
    </p:bld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6D415-242A-5346-BA91-3DFC4D923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 Takeaway 2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129964FF-8838-AA42-9258-BD8354F304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000" y="913302"/>
          <a:ext cx="9000000" cy="3807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1A0466AB-D48B-B946-9216-CA80DEDD9699}"/>
              </a:ext>
            </a:extLst>
          </p:cNvPr>
          <p:cNvSpPr/>
          <p:nvPr/>
        </p:nvSpPr>
        <p:spPr>
          <a:xfrm>
            <a:off x="700200" y="4815559"/>
            <a:ext cx="7733584" cy="1438192"/>
          </a:xfrm>
          <a:prstGeom prst="roundRect">
            <a:avLst>
              <a:gd name="adj" fmla="val 9070"/>
            </a:avLst>
          </a:prstGeom>
          <a:solidFill>
            <a:srgbClr val="F9F2F2"/>
          </a:solidFill>
          <a:ln w="44450">
            <a:solidFill>
              <a:srgbClr val="6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solidFill>
                  <a:srgbClr val="70AD47">
                    <a:lumMod val="7500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C54532F2-4500-5440-9AB6-1DCBD691C46C}"/>
              </a:ext>
            </a:extLst>
          </p:cNvPr>
          <p:cNvSpPr/>
          <p:nvPr/>
        </p:nvSpPr>
        <p:spPr>
          <a:xfrm>
            <a:off x="700200" y="4815556"/>
            <a:ext cx="7733584" cy="396000"/>
          </a:xfrm>
          <a:prstGeom prst="round2SameRect">
            <a:avLst>
              <a:gd name="adj1" fmla="val 30308"/>
              <a:gd name="adj2" fmla="val 0"/>
            </a:avLst>
          </a:prstGeom>
          <a:solidFill>
            <a:srgbClr val="660000"/>
          </a:solidFill>
          <a:ln>
            <a:solidFill>
              <a:srgbClr val="6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KEY TAKEAWAY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0E3122-1510-E540-8497-0CFCEB1E25D7}"/>
              </a:ext>
            </a:extLst>
          </p:cNvPr>
          <p:cNvSpPr txBox="1"/>
          <p:nvPr/>
        </p:nvSpPr>
        <p:spPr>
          <a:xfrm>
            <a:off x="630703" y="5224836"/>
            <a:ext cx="7930201" cy="1015663"/>
          </a:xfrm>
          <a:prstGeom prst="rect">
            <a:avLst/>
          </a:prstGeom>
          <a:noFill/>
          <a:ln>
            <a:noFill/>
          </a:ln>
        </p:spPr>
        <p:txBody>
          <a:bodyPr wrap="square" lIns="18000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The most well-suited workloads for the UPMEM PIM architecture use no arithmetic operations or use only simple operations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(e.g., bitwise operations and integer addition/subtraction).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1BF7BF4-E564-CC47-8F9A-21CA64555889}"/>
              </a:ext>
            </a:extLst>
          </p:cNvPr>
          <p:cNvSpPr/>
          <p:nvPr/>
        </p:nvSpPr>
        <p:spPr>
          <a:xfrm>
            <a:off x="1232452" y="1298713"/>
            <a:ext cx="3631095" cy="303474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3015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/>
      <p:bldP spid="15" grpId="0" animBg="1"/>
    </p:bld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6D415-242A-5346-BA91-3DFC4D923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 Takeaway 3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129964FF-8838-AA42-9258-BD8354F304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000" y="913302"/>
          <a:ext cx="9000000" cy="3807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1A0466AB-D48B-B946-9216-CA80DEDD9699}"/>
              </a:ext>
            </a:extLst>
          </p:cNvPr>
          <p:cNvSpPr/>
          <p:nvPr/>
        </p:nvSpPr>
        <p:spPr>
          <a:xfrm>
            <a:off x="700200" y="4815559"/>
            <a:ext cx="7733584" cy="1438192"/>
          </a:xfrm>
          <a:prstGeom prst="roundRect">
            <a:avLst>
              <a:gd name="adj" fmla="val 9070"/>
            </a:avLst>
          </a:prstGeom>
          <a:solidFill>
            <a:srgbClr val="F9F2F2"/>
          </a:solidFill>
          <a:ln w="44450">
            <a:solidFill>
              <a:srgbClr val="6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solidFill>
                  <a:srgbClr val="70AD47">
                    <a:lumMod val="7500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C54532F2-4500-5440-9AB6-1DCBD691C46C}"/>
              </a:ext>
            </a:extLst>
          </p:cNvPr>
          <p:cNvSpPr/>
          <p:nvPr/>
        </p:nvSpPr>
        <p:spPr>
          <a:xfrm>
            <a:off x="700200" y="4815556"/>
            <a:ext cx="7733584" cy="396000"/>
          </a:xfrm>
          <a:prstGeom prst="round2SameRect">
            <a:avLst>
              <a:gd name="adj1" fmla="val 30308"/>
              <a:gd name="adj2" fmla="val 0"/>
            </a:avLst>
          </a:prstGeom>
          <a:solidFill>
            <a:srgbClr val="660000"/>
          </a:solidFill>
          <a:ln>
            <a:solidFill>
              <a:srgbClr val="6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KEY TAKEAWAY 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0E3122-1510-E540-8497-0CFCEB1E25D7}"/>
              </a:ext>
            </a:extLst>
          </p:cNvPr>
          <p:cNvSpPr txBox="1"/>
          <p:nvPr/>
        </p:nvSpPr>
        <p:spPr>
          <a:xfrm>
            <a:off x="700200" y="5224836"/>
            <a:ext cx="7733584" cy="1015663"/>
          </a:xfrm>
          <a:prstGeom prst="rect">
            <a:avLst/>
          </a:prstGeom>
          <a:noFill/>
          <a:ln>
            <a:noFill/>
          </a:ln>
        </p:spPr>
        <p:txBody>
          <a:bodyPr wrap="square" lIns="18000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The most well-suited workloads for the UPMEM PIM architecture require little or no communication across DPUs (inter-DPU communication). 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1BF7BF4-E564-CC47-8F9A-21CA64555889}"/>
              </a:ext>
            </a:extLst>
          </p:cNvPr>
          <p:cNvSpPr/>
          <p:nvPr/>
        </p:nvSpPr>
        <p:spPr>
          <a:xfrm>
            <a:off x="1232452" y="1298713"/>
            <a:ext cx="3631095" cy="303474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2340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/>
    </p:bld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6D415-242A-5346-BA91-3DFC4D923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 Takeaway 4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B3C4AA8-C8CD-064D-9979-C3650E7F070B}"/>
              </a:ext>
            </a:extLst>
          </p:cNvPr>
          <p:cNvSpPr/>
          <p:nvPr/>
        </p:nvSpPr>
        <p:spPr>
          <a:xfrm>
            <a:off x="766461" y="1493911"/>
            <a:ext cx="7733584" cy="4289376"/>
          </a:xfrm>
          <a:prstGeom prst="roundRect">
            <a:avLst>
              <a:gd name="adj" fmla="val 2252"/>
            </a:avLst>
          </a:prstGeom>
          <a:solidFill>
            <a:srgbClr val="F9F2F2"/>
          </a:solidFill>
          <a:ln w="44450">
            <a:solidFill>
              <a:srgbClr val="6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B93526BC-9435-E84F-B68B-2C60EEB365A4}"/>
              </a:ext>
            </a:extLst>
          </p:cNvPr>
          <p:cNvSpPr/>
          <p:nvPr/>
        </p:nvSpPr>
        <p:spPr>
          <a:xfrm>
            <a:off x="766461" y="1493908"/>
            <a:ext cx="7733584" cy="396000"/>
          </a:xfrm>
          <a:prstGeom prst="round2SameRect">
            <a:avLst>
              <a:gd name="adj1" fmla="val 30308"/>
              <a:gd name="adj2" fmla="val 0"/>
            </a:avLst>
          </a:prstGeom>
          <a:solidFill>
            <a:srgbClr val="660000"/>
          </a:solidFill>
          <a:ln>
            <a:solidFill>
              <a:srgbClr val="6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r>
              <a:rPr lang="en-US" sz="2000" b="1" i="1" dirty="0">
                <a:solidFill>
                  <a:schemeClr val="bg1"/>
                </a:solidFill>
                <a:latin typeface="Cambria" panose="02040503050406030204" pitchFamily="18" charset="0"/>
              </a:rPr>
              <a:t>KEY TAKEAWAY 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96DD57-61CF-F14F-A41B-75B4CACDC863}"/>
              </a:ext>
            </a:extLst>
          </p:cNvPr>
          <p:cNvSpPr txBox="1"/>
          <p:nvPr/>
        </p:nvSpPr>
        <p:spPr>
          <a:xfrm>
            <a:off x="766461" y="1903188"/>
            <a:ext cx="7733584" cy="3785652"/>
          </a:xfrm>
          <a:prstGeom prst="rect">
            <a:avLst/>
          </a:prstGeom>
          <a:noFill/>
          <a:ln>
            <a:noFill/>
          </a:ln>
        </p:spPr>
        <p:txBody>
          <a:bodyPr wrap="square" lIns="180000" rtlCol="0">
            <a:spAutoFit/>
          </a:bodyPr>
          <a:lstStyle/>
          <a:p>
            <a:r>
              <a:rPr lang="en-US" sz="2000" dirty="0">
                <a:latin typeface="Cambria" panose="02040503050406030204" pitchFamily="18" charset="0"/>
              </a:rPr>
              <a:t>• UPMEM-based PIM systems </a:t>
            </a:r>
            <a:r>
              <a:rPr lang="en-US" sz="2000" b="1" dirty="0">
                <a:latin typeface="Cambria" panose="02040503050406030204" pitchFamily="18" charset="0"/>
              </a:rPr>
              <a:t>outperform state-of-the-art CPUs in terms of performance </a:t>
            </a:r>
            <a:r>
              <a:rPr lang="en-US" sz="2000" dirty="0">
                <a:latin typeface="Cambria" panose="02040503050406030204" pitchFamily="18" charset="0"/>
              </a:rPr>
              <a:t>(by 23.2× on 2,556 DPUs for 16 </a:t>
            </a:r>
            <a:r>
              <a:rPr lang="en-US" sz="2000" dirty="0" err="1">
                <a:latin typeface="Cambria" panose="02040503050406030204" pitchFamily="18" charset="0"/>
              </a:rPr>
              <a:t>PrIM</a:t>
            </a:r>
            <a:r>
              <a:rPr lang="en-US" sz="2000" dirty="0">
                <a:latin typeface="Cambria" panose="02040503050406030204" pitchFamily="18" charset="0"/>
              </a:rPr>
              <a:t> benchmarks)</a:t>
            </a:r>
            <a:r>
              <a:rPr lang="en-US" sz="2000" b="1" dirty="0">
                <a:latin typeface="Cambria" panose="02040503050406030204" pitchFamily="18" charset="0"/>
              </a:rPr>
              <a:t> and energy efficiency on most of </a:t>
            </a:r>
            <a:r>
              <a:rPr lang="en-US" sz="2000" b="1" dirty="0" err="1">
                <a:latin typeface="Cambria" panose="02040503050406030204" pitchFamily="18" charset="0"/>
              </a:rPr>
              <a:t>PrIM</a:t>
            </a:r>
            <a:r>
              <a:rPr lang="en-US" sz="2000" b="1" dirty="0">
                <a:latin typeface="Cambria" panose="02040503050406030204" pitchFamily="18" charset="0"/>
              </a:rPr>
              <a:t> benchmarks.</a:t>
            </a:r>
          </a:p>
          <a:p>
            <a:br>
              <a:rPr lang="en-US" sz="2000" dirty="0">
                <a:latin typeface="Cambria" panose="02040503050406030204" pitchFamily="18" charset="0"/>
              </a:rPr>
            </a:br>
            <a:r>
              <a:rPr lang="en-US" sz="2000" dirty="0">
                <a:latin typeface="Cambria" panose="02040503050406030204" pitchFamily="18" charset="0"/>
              </a:rPr>
              <a:t>• UPMEM-based PIM systems </a:t>
            </a:r>
            <a:r>
              <a:rPr lang="en-US" sz="2000" b="1" dirty="0">
                <a:latin typeface="Cambria" panose="02040503050406030204" pitchFamily="18" charset="0"/>
              </a:rPr>
              <a:t>outperform state-of-the-art GPUs on a majority of </a:t>
            </a:r>
            <a:r>
              <a:rPr lang="en-US" sz="2000" b="1" dirty="0" err="1">
                <a:latin typeface="Cambria" panose="02040503050406030204" pitchFamily="18" charset="0"/>
              </a:rPr>
              <a:t>PrIM</a:t>
            </a:r>
            <a:r>
              <a:rPr lang="en-US" sz="2000" b="1" dirty="0">
                <a:latin typeface="Cambria" panose="02040503050406030204" pitchFamily="18" charset="0"/>
              </a:rPr>
              <a:t> benchmarks </a:t>
            </a:r>
            <a:r>
              <a:rPr lang="en-US" sz="2000" dirty="0">
                <a:latin typeface="Cambria" panose="02040503050406030204" pitchFamily="18" charset="0"/>
              </a:rPr>
              <a:t>(by 2.54× on 2,556 DPUs for 10 </a:t>
            </a:r>
            <a:r>
              <a:rPr lang="en-US" sz="2000" dirty="0" err="1">
                <a:latin typeface="Cambria" panose="02040503050406030204" pitchFamily="18" charset="0"/>
              </a:rPr>
              <a:t>PrIM</a:t>
            </a:r>
            <a:r>
              <a:rPr lang="en-US" sz="2000" dirty="0">
                <a:latin typeface="Cambria" panose="02040503050406030204" pitchFamily="18" charset="0"/>
              </a:rPr>
              <a:t> benchmarks), and the outlook is even more positive for future PIM systems. </a:t>
            </a:r>
          </a:p>
          <a:p>
            <a:endParaRPr lang="en-US" sz="2000" dirty="0">
              <a:latin typeface="Cambria" panose="02040503050406030204" pitchFamily="18" charset="0"/>
            </a:endParaRPr>
          </a:p>
          <a:p>
            <a:r>
              <a:rPr lang="en-US" sz="2000" dirty="0">
                <a:latin typeface="Cambria" panose="02040503050406030204" pitchFamily="18" charset="0"/>
              </a:rPr>
              <a:t>• UPMEM-based PIM systems are </a:t>
            </a:r>
            <a:r>
              <a:rPr lang="en-US" sz="2000" b="1" dirty="0">
                <a:latin typeface="Cambria" panose="02040503050406030204" pitchFamily="18" charset="0"/>
              </a:rPr>
              <a:t>more energy-efficient than state-of-the-art CPUs and GPUs on workloads that they provide performance improvements </a:t>
            </a:r>
            <a:r>
              <a:rPr lang="en-US" sz="2000" dirty="0">
                <a:latin typeface="Cambria" panose="02040503050406030204" pitchFamily="18" charset="0"/>
              </a:rPr>
              <a:t>over the CPUs and the GPUs. </a:t>
            </a:r>
          </a:p>
        </p:txBody>
      </p:sp>
    </p:spTree>
    <p:extLst>
      <p:ext uri="{BB962C8B-B14F-4D97-AF65-F5344CB8AC3E}">
        <p14:creationId xmlns:p14="http://schemas.microsoft.com/office/powerpoint/2010/main" val="3801758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Understanding a Modern PIM Architecture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E2DC3F-D55F-A442-8922-084467A414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24744"/>
            <a:ext cx="9144000" cy="4033049"/>
          </a:xfrm>
          <a:prstGeom prst="rect">
            <a:avLst/>
          </a:prstGeom>
        </p:spPr>
      </p:pic>
      <p:sp>
        <p:nvSpPr>
          <p:cNvPr id="5" name="Subtitle 1">
            <a:extLst>
              <a:ext uri="{FF2B5EF4-FFF2-40B4-BE49-F238E27FC236}">
                <a16:creationId xmlns:a16="http://schemas.microsoft.com/office/drawing/2014/main" id="{CB9DA8F8-FC8B-B715-1A5B-06010ACBBBEC}"/>
              </a:ext>
            </a:extLst>
          </p:cNvPr>
          <p:cNvSpPr txBox="1">
            <a:spLocks/>
          </p:cNvSpPr>
          <p:nvPr/>
        </p:nvSpPr>
        <p:spPr>
          <a:xfrm>
            <a:off x="1106731" y="5525569"/>
            <a:ext cx="6858000" cy="803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i="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54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https://arxiv.org/pdf/2105.03814.pdf</a:t>
            </a:r>
            <a:endParaRPr kumimoji="0" lang="en-US" sz="2000" b="0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54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https://github.com/CMU-SAFARI/prim-benchmarks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591251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Short </a:t>
            </a:r>
            <a:r>
              <a:rPr lang="en-US" sz="3600" dirty="0" err="1"/>
              <a:t>arXiv</a:t>
            </a:r>
            <a:r>
              <a:rPr lang="en-US" sz="3600" dirty="0"/>
              <a:t> Version</a:t>
            </a:r>
          </a:p>
        </p:txBody>
      </p:sp>
      <p:sp>
        <p:nvSpPr>
          <p:cNvPr id="10" name="Subtitle 1">
            <a:extLst>
              <a:ext uri="{FF2B5EF4-FFF2-40B4-BE49-F238E27FC236}">
                <a16:creationId xmlns:a16="http://schemas.microsoft.com/office/drawing/2014/main" id="{2FDA9319-5751-7940-9055-BA9FBB6536F3}"/>
              </a:ext>
            </a:extLst>
          </p:cNvPr>
          <p:cNvSpPr txBox="1">
            <a:spLocks/>
          </p:cNvSpPr>
          <p:nvPr/>
        </p:nvSpPr>
        <p:spPr>
          <a:xfrm>
            <a:off x="1106731" y="5525569"/>
            <a:ext cx="6858000" cy="803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i="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54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hlinkClick r:id="rId3"/>
              </a:rPr>
              <a:t>https://arxiv.org/pdf/2110.01709.pdf</a:t>
            </a:r>
          </a:p>
          <a:p>
            <a:pPr marL="0" marR="0" lvl="0" indent="0" algn="ctr" defTabSz="914354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hlinkClick r:id="rId4"/>
              </a:rPr>
              <a:t>https://github.com/CMU-SAFARI/prim-benchmarks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62A80F-0E24-9E43-B0BC-F2952B8E0B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28" y="2249238"/>
            <a:ext cx="9081345" cy="207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765920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Long </a:t>
            </a:r>
            <a:r>
              <a:rPr lang="en-US" sz="3600" dirty="0" err="1"/>
              <a:t>arXiv</a:t>
            </a:r>
            <a:r>
              <a:rPr lang="en-US" sz="3600" dirty="0"/>
              <a:t> Version</a:t>
            </a:r>
          </a:p>
        </p:txBody>
      </p:sp>
      <p:sp>
        <p:nvSpPr>
          <p:cNvPr id="10" name="Subtitle 1">
            <a:extLst>
              <a:ext uri="{FF2B5EF4-FFF2-40B4-BE49-F238E27FC236}">
                <a16:creationId xmlns:a16="http://schemas.microsoft.com/office/drawing/2014/main" id="{2FDA9319-5751-7940-9055-BA9FBB6536F3}"/>
              </a:ext>
            </a:extLst>
          </p:cNvPr>
          <p:cNvSpPr txBox="1">
            <a:spLocks/>
          </p:cNvSpPr>
          <p:nvPr/>
        </p:nvSpPr>
        <p:spPr>
          <a:xfrm>
            <a:off x="1106731" y="5525569"/>
            <a:ext cx="6858000" cy="803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i="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54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hlinkClick r:id="rId3"/>
              </a:rPr>
              <a:t>https://arxiv.org/pdf/2105.03814.pdf</a:t>
            </a:r>
            <a:endParaRPr kumimoji="0" lang="en-US" sz="20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0" marR="0" lvl="0" indent="0" algn="ctr" defTabSz="914354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  <a:hlinkClick r:id="rId4"/>
              </a:rPr>
              <a:t>https://github.com/CMU-SAFARI/prim-benchmarks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E038B2-BCCD-AB45-8600-5494E24D92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411826"/>
            <a:ext cx="9144000" cy="170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284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41AE0-544C-AA4C-B8F5-232DBF7EB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Two PIM Approaches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F999D-0C9A-9C49-95EE-90346FD7FE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8064" y="2564904"/>
            <a:ext cx="3475112" cy="1993776"/>
          </a:xfrm>
        </p:spPr>
        <p:txBody>
          <a:bodyPr/>
          <a:lstStyle/>
          <a:p>
            <a:pPr marL="0" indent="0">
              <a:buNone/>
            </a:pPr>
            <a:r>
              <a:rPr lang="en-US" sz="1200" dirty="0"/>
              <a:t>Onur Mutlu, </a:t>
            </a:r>
            <a:r>
              <a:rPr lang="en-US" sz="1200" dirty="0" err="1"/>
              <a:t>Saugata</a:t>
            </a:r>
            <a:r>
              <a:rPr lang="en-US" sz="1200" dirty="0"/>
              <a:t> Ghose, Juan Gomez-Luna, and </a:t>
            </a:r>
            <a:r>
              <a:rPr lang="en-US" sz="1200" dirty="0" err="1"/>
              <a:t>Rachata</a:t>
            </a:r>
            <a:r>
              <a:rPr lang="en-US" sz="1200" dirty="0"/>
              <a:t> </a:t>
            </a:r>
            <a:r>
              <a:rPr lang="en-US" sz="1200" dirty="0" err="1"/>
              <a:t>Ausavarungnirun</a:t>
            </a:r>
            <a:r>
              <a:rPr lang="en-US" sz="1200" dirty="0"/>
              <a:t>,</a:t>
            </a:r>
            <a:br>
              <a:rPr lang="en-US" sz="1200" dirty="0"/>
            </a:br>
            <a:r>
              <a:rPr lang="en-US" sz="1200" b="1" dirty="0">
                <a:solidFill>
                  <a:srgbClr val="0432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"A Modern Primer on Processing in Memory"</a:t>
            </a:r>
            <a:br>
              <a:rPr lang="en-US" sz="1200" dirty="0"/>
            </a:br>
            <a:r>
              <a:rPr lang="en-US" sz="1200" i="1" dirty="0"/>
              <a:t>Invited Book Chapter in </a:t>
            </a:r>
            <a:r>
              <a:rPr lang="en-US" sz="1200" b="1" i="1" dirty="0">
                <a:hlinkClick r:id="rId3"/>
              </a:rPr>
              <a:t>Emerging Computing: From Devices to Systems - Looking Beyond Moore and Von Neumann</a:t>
            </a:r>
            <a:r>
              <a:rPr lang="en-US" sz="1200" dirty="0"/>
              <a:t>, Springer, 2022.</a:t>
            </a:r>
            <a:br>
              <a:rPr lang="en-US" sz="1200" dirty="0"/>
            </a:br>
            <a:r>
              <a:rPr lang="en-US" sz="1200" dirty="0"/>
              <a:t>[</a:t>
            </a:r>
            <a:r>
              <a:rPr lang="en-US" sz="1200" dirty="0">
                <a:solidFill>
                  <a:srgbClr val="0432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Tutorial Video on "Memory-Centric Computing Systems"</a:t>
            </a:r>
            <a:r>
              <a:rPr lang="en-US" sz="1200" dirty="0">
                <a:solidFill>
                  <a:srgbClr val="0432FF"/>
                </a:solidFill>
              </a:rPr>
              <a:t> </a:t>
            </a:r>
            <a:r>
              <a:rPr lang="en-US" sz="1200" dirty="0"/>
              <a:t>(1 hour 51 minutes)]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C491F0-7113-1E49-91B6-188FB8991FFE}"/>
              </a:ext>
            </a:extLst>
          </p:cNvPr>
          <p:cNvSpPr txBox="1"/>
          <p:nvPr/>
        </p:nvSpPr>
        <p:spPr>
          <a:xfrm>
            <a:off x="1361695" y="6530113"/>
            <a:ext cx="70743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432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https://people.inf.ethz.ch/omutlu/pub/ModernPrimerOnPIM_springer-emerging-computing-bookchapter21.pdf</a:t>
            </a:r>
            <a:r>
              <a:rPr lang="en-US" sz="1100" dirty="0">
                <a:solidFill>
                  <a:srgbClr val="0432FF"/>
                </a:solidFill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703CDE0-5982-5347-942A-A8DEDE38D7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040" y="962776"/>
            <a:ext cx="4320000" cy="23942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0CD49D-F1D9-8C48-AEDA-A8536DAAA0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040" y="3284984"/>
            <a:ext cx="4320000" cy="306647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8624E45-573F-2840-A943-99389681D2C5}"/>
              </a:ext>
            </a:extLst>
          </p:cNvPr>
          <p:cNvSpPr/>
          <p:nvPr/>
        </p:nvSpPr>
        <p:spPr bwMode="auto">
          <a:xfrm>
            <a:off x="762000" y="4148469"/>
            <a:ext cx="4038600" cy="880732"/>
          </a:xfrm>
          <a:prstGeom prst="rect">
            <a:avLst/>
          </a:prstGeom>
          <a:solidFill>
            <a:srgbClr val="92D050">
              <a:alpha val="2980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C843A9-7492-9840-B7E6-073C9B639DF6}"/>
              </a:ext>
            </a:extLst>
          </p:cNvPr>
          <p:cNvSpPr/>
          <p:nvPr/>
        </p:nvSpPr>
        <p:spPr bwMode="auto">
          <a:xfrm>
            <a:off x="762000" y="5029199"/>
            <a:ext cx="4038600" cy="1143002"/>
          </a:xfrm>
          <a:prstGeom prst="rect">
            <a:avLst/>
          </a:prstGeom>
          <a:solidFill>
            <a:srgbClr val="C00000">
              <a:alpha val="2980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B012C3-4F4D-B24C-9E58-B765C26A8E1C}"/>
              </a:ext>
            </a:extLst>
          </p:cNvPr>
          <p:cNvSpPr/>
          <p:nvPr/>
        </p:nvSpPr>
        <p:spPr bwMode="auto">
          <a:xfrm>
            <a:off x="688240" y="992902"/>
            <a:ext cx="4188560" cy="454898"/>
          </a:xfrm>
          <a:prstGeom prst="rect">
            <a:avLst/>
          </a:prstGeom>
          <a:solidFill>
            <a:srgbClr val="0070C0">
              <a:alpha val="2980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075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1AAED-456D-7249-8063-DA02B88BB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DPU Pipeline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06610-9631-964A-ABB4-DB863A1DD5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4867518" cy="5293805"/>
          </a:xfrm>
        </p:spPr>
        <p:txBody>
          <a:bodyPr>
            <a:normAutofit/>
          </a:bodyPr>
          <a:lstStyle/>
          <a:p>
            <a:r>
              <a:rPr lang="en-US" dirty="0"/>
              <a:t>In-order pipeline</a:t>
            </a:r>
          </a:p>
          <a:p>
            <a:pPr lvl="1"/>
            <a:r>
              <a:rPr lang="en-US" dirty="0"/>
              <a:t>Up to </a:t>
            </a:r>
            <a:r>
              <a:rPr lang="en-US" dirty="0">
                <a:solidFill>
                  <a:srgbClr val="0070C0"/>
                </a:solidFill>
              </a:rPr>
              <a:t>425 MHz </a:t>
            </a:r>
          </a:p>
          <a:p>
            <a:r>
              <a:rPr lang="en-US" dirty="0">
                <a:solidFill>
                  <a:srgbClr val="C00000"/>
                </a:solidFill>
              </a:rPr>
              <a:t>Fine-grain multithreaded</a:t>
            </a:r>
          </a:p>
          <a:p>
            <a:pPr lvl="1"/>
            <a:r>
              <a:rPr lang="en-US" dirty="0"/>
              <a:t>24 hardware threads</a:t>
            </a:r>
          </a:p>
          <a:p>
            <a:r>
              <a:rPr lang="en-US" dirty="0"/>
              <a:t>14 pipeline stages</a:t>
            </a:r>
          </a:p>
          <a:p>
            <a:pPr lvl="1"/>
            <a:r>
              <a:rPr lang="en-US" sz="2200" dirty="0">
                <a:solidFill>
                  <a:schemeClr val="accent6"/>
                </a:solidFill>
              </a:rPr>
              <a:t>DISPATCH</a:t>
            </a:r>
            <a:r>
              <a:rPr lang="en-US" sz="2200" dirty="0"/>
              <a:t>: Thread selection</a:t>
            </a:r>
          </a:p>
          <a:p>
            <a:pPr lvl="1"/>
            <a:r>
              <a:rPr lang="en-US" sz="2200" dirty="0">
                <a:solidFill>
                  <a:schemeClr val="accent2"/>
                </a:solidFill>
              </a:rPr>
              <a:t>FETCH</a:t>
            </a:r>
            <a:r>
              <a:rPr lang="en-US" sz="2200" dirty="0"/>
              <a:t>: Instruction fetch</a:t>
            </a:r>
          </a:p>
          <a:p>
            <a:pPr lvl="1"/>
            <a:r>
              <a:rPr lang="en-US" sz="2200" dirty="0">
                <a:solidFill>
                  <a:schemeClr val="accent2">
                    <a:lumMod val="75000"/>
                  </a:schemeClr>
                </a:solidFill>
              </a:rPr>
              <a:t>READOP</a:t>
            </a:r>
            <a:r>
              <a:rPr lang="en-US" sz="2200" dirty="0"/>
              <a:t>: Register file</a:t>
            </a:r>
          </a:p>
          <a:p>
            <a:pPr lvl="1"/>
            <a:r>
              <a:rPr lang="en-US" sz="2200" dirty="0">
                <a:solidFill>
                  <a:schemeClr val="accent6"/>
                </a:solidFill>
              </a:rPr>
              <a:t>FORMAT</a:t>
            </a:r>
            <a:r>
              <a:rPr lang="en-US" sz="2200" dirty="0"/>
              <a:t>: Operand formatting</a:t>
            </a:r>
          </a:p>
          <a:p>
            <a:pPr lvl="1"/>
            <a:r>
              <a:rPr lang="en-US" sz="2200" dirty="0">
                <a:solidFill>
                  <a:srgbClr val="009193"/>
                </a:solidFill>
              </a:rPr>
              <a:t>ALU</a:t>
            </a:r>
            <a:r>
              <a:rPr lang="en-US" sz="2200" dirty="0"/>
              <a:t>: Operation and WRAM</a:t>
            </a:r>
          </a:p>
          <a:p>
            <a:pPr lvl="1"/>
            <a:r>
              <a:rPr lang="en-US" sz="2200" dirty="0">
                <a:solidFill>
                  <a:schemeClr val="accent6">
                    <a:lumMod val="75000"/>
                  </a:schemeClr>
                </a:solidFill>
              </a:rPr>
              <a:t>MERGE</a:t>
            </a:r>
            <a:r>
              <a:rPr lang="en-US" sz="2200" dirty="0"/>
              <a:t>: Result formatting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4C09A52-4D4A-8C48-B643-7D44B82414CE}"/>
              </a:ext>
            </a:extLst>
          </p:cNvPr>
          <p:cNvGrpSpPr>
            <a:grpSpLocks noChangeAspect="1"/>
          </p:cNvGrpSpPr>
          <p:nvPr/>
        </p:nvGrpSpPr>
        <p:grpSpPr>
          <a:xfrm>
            <a:off x="4614455" y="1575476"/>
            <a:ext cx="4529545" cy="4185524"/>
            <a:chOff x="4468932" y="1423074"/>
            <a:chExt cx="4675068" cy="4320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97A6990-9AB4-2141-A33B-F8053BE580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68932" y="1423074"/>
              <a:ext cx="4675068" cy="432000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1ECD6D3-4270-804B-A640-A464BC491D66}"/>
                </a:ext>
              </a:extLst>
            </p:cNvPr>
            <p:cNvSpPr txBox="1"/>
            <p:nvPr/>
          </p:nvSpPr>
          <p:spPr>
            <a:xfrm>
              <a:off x="7357185" y="3060398"/>
              <a:ext cx="1743320" cy="317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panose="020B0600070205080204" pitchFamily="34" charset="-128"/>
                  <a:cs typeface="+mn-cs"/>
                </a:rPr>
                <a:t>To the DMA engine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8716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PrIM Repository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All microbenchmarks, benchmarks, and scripts</a:t>
            </a:r>
          </a:p>
          <a:p>
            <a:r>
              <a:rPr lang="en-US" sz="2400" dirty="0">
                <a:hlinkClick r:id="rId3"/>
              </a:rPr>
              <a:t>https://github.com/CMU-SAFARI/prim-benchmarks</a:t>
            </a:r>
            <a:endParaRPr lang="en-US" sz="2400" dirty="0"/>
          </a:p>
          <a:p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FA27B2-6CC8-5C4B-B68F-F810D4173F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5311" y="1813559"/>
            <a:ext cx="6433378" cy="459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149857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F10CE7A-9D8C-AE49-A39B-C01858CE19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741887"/>
            <a:ext cx="9144000" cy="119975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2800" b="0" dirty="0">
                <a:latin typeface="Candara" panose="020E0502030303020204" pitchFamily="34" charset="0"/>
              </a:rPr>
              <a:t>Dr. Juan Gómez Luna</a:t>
            </a:r>
          </a:p>
          <a:p>
            <a:pPr>
              <a:spcBef>
                <a:spcPts val="600"/>
              </a:spcBef>
            </a:pPr>
            <a:r>
              <a:rPr lang="en-US" sz="2800" b="0" dirty="0">
                <a:latin typeface="Candara" panose="020E0502030303020204" pitchFamily="34" charset="0"/>
              </a:rPr>
              <a:t>Professor </a:t>
            </a:r>
            <a:r>
              <a:rPr lang="en-US" sz="2800" b="0" dirty="0" err="1">
                <a:latin typeface="Candara" panose="020E0502030303020204" pitchFamily="34" charset="0"/>
              </a:rPr>
              <a:t>Onur</a:t>
            </a:r>
            <a:r>
              <a:rPr lang="en-US" sz="2800" b="0" dirty="0">
                <a:latin typeface="Candara" panose="020E0502030303020204" pitchFamily="34" charset="0"/>
              </a:rPr>
              <a:t> </a:t>
            </a:r>
            <a:r>
              <a:rPr lang="en-US" sz="2800" b="0" dirty="0" err="1">
                <a:latin typeface="Candara" panose="020E0502030303020204" pitchFamily="34" charset="0"/>
              </a:rPr>
              <a:t>Mutlu</a:t>
            </a:r>
            <a:endParaRPr lang="en-US" sz="2800" b="0" dirty="0">
              <a:latin typeface="Candara" panose="020E0502030303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24A15A-743E-4240-B7EC-8C7A112226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925972"/>
            <a:ext cx="9144000" cy="3240910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0070C0"/>
                </a:solidFill>
              </a:rPr>
              <a:t>Processing-Near-Memory</a:t>
            </a:r>
          </a:p>
          <a:p>
            <a:r>
              <a:rPr lang="en-US" sz="4000" dirty="0">
                <a:latin typeface="Candara" panose="020E0502030303020204" pitchFamily="34" charset="0"/>
              </a:rPr>
              <a:t>Real PNM Architectures</a:t>
            </a:r>
          </a:p>
          <a:p>
            <a:r>
              <a:rPr lang="en-US" sz="4000" dirty="0">
                <a:latin typeface="Candara" panose="020E0502030303020204" pitchFamily="34" charset="0"/>
              </a:rPr>
              <a:t>Programming General-purpose PIM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D953C2-652F-1B44-A0B1-2575844D1492}"/>
              </a:ext>
            </a:extLst>
          </p:cNvPr>
          <p:cNvSpPr txBox="1"/>
          <p:nvPr/>
        </p:nvSpPr>
        <p:spPr>
          <a:xfrm>
            <a:off x="223316" y="11572"/>
            <a:ext cx="869738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andara" panose="020E0502030303020204" pitchFamily="34" charset="0"/>
              </a:rPr>
              <a:t>MICRO 2023 Tutorial</a:t>
            </a:r>
          </a:p>
          <a:p>
            <a:pPr algn="ctr"/>
            <a:r>
              <a:rPr lang="en-US" sz="2400" dirty="0">
                <a:latin typeface="Candara" panose="020E0502030303020204" pitchFamily="34" charset="0"/>
              </a:rPr>
              <a:t>Real-world Processing-in-Memory Systems for Modern Workloads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198014-0400-9540-B345-B285C02537FB}"/>
              </a:ext>
            </a:extLst>
          </p:cNvPr>
          <p:cNvSpPr txBox="1"/>
          <p:nvPr/>
        </p:nvSpPr>
        <p:spPr>
          <a:xfrm>
            <a:off x="3518668" y="6538933"/>
            <a:ext cx="21066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Candara" panose="020E0502030303020204" pitchFamily="34" charset="0"/>
              </a:rPr>
              <a:t>Sunday, October 29, 2023</a:t>
            </a:r>
          </a:p>
        </p:txBody>
      </p:sp>
    </p:spTree>
    <p:extLst>
      <p:ext uri="{BB962C8B-B14F-4D97-AF65-F5344CB8AC3E}">
        <p14:creationId xmlns:p14="http://schemas.microsoft.com/office/powerpoint/2010/main" val="39112096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1AAED-456D-7249-8063-DA02B88BB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DPU Instruction Set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06610-9631-964A-ABB4-DB863A1DD5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3869590" cy="5293805"/>
          </a:xfrm>
        </p:spPr>
        <p:txBody>
          <a:bodyPr>
            <a:normAutofit/>
          </a:bodyPr>
          <a:lstStyle/>
          <a:p>
            <a:r>
              <a:rPr lang="en-US" dirty="0"/>
              <a:t>Specific 32-bit ISA</a:t>
            </a:r>
          </a:p>
          <a:p>
            <a:pPr lvl="1"/>
            <a:r>
              <a:rPr lang="en-US" dirty="0"/>
              <a:t>Aiming at scalar, in-order, and multithreaded implementation</a:t>
            </a:r>
          </a:p>
          <a:p>
            <a:pPr lvl="1"/>
            <a:r>
              <a:rPr lang="en-US" dirty="0"/>
              <a:t>Allowing compilation of 64-bit C code</a:t>
            </a:r>
          </a:p>
          <a:p>
            <a:pPr lvl="1"/>
            <a:r>
              <a:rPr lang="en-US" dirty="0"/>
              <a:t>LLVM/Clang compiler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0B585E-867C-894A-8067-48E225FED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990600"/>
            <a:ext cx="4788408" cy="50298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264B0B0-3656-9843-B341-86EF3DE228D7}"/>
              </a:ext>
            </a:extLst>
          </p:cNvPr>
          <p:cNvSpPr txBox="1"/>
          <p:nvPr/>
        </p:nvSpPr>
        <p:spPr>
          <a:xfrm>
            <a:off x="6122421" y="6106866"/>
            <a:ext cx="27045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https://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sdk.upmem.com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/2021.2.0/201_IS.html#</a:t>
            </a:r>
          </a:p>
        </p:txBody>
      </p:sp>
    </p:spTree>
    <p:extLst>
      <p:ext uri="{BB962C8B-B14F-4D97-AF65-F5344CB8AC3E}">
        <p14:creationId xmlns:p14="http://schemas.microsoft.com/office/powerpoint/2010/main" val="3452372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A5251-3CFB-784C-92CC-FD9A41B7F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Microbenchmark for INT32 ADD Throughput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17E370-53F6-A543-865A-028F9778536A}"/>
              </a:ext>
            </a:extLst>
          </p:cNvPr>
          <p:cNvSpPr/>
          <p:nvPr/>
        </p:nvSpPr>
        <p:spPr>
          <a:xfrm>
            <a:off x="1324764" y="1765300"/>
            <a:ext cx="7264400" cy="270000"/>
          </a:xfrm>
          <a:prstGeom prst="rect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9C7C664-0063-A34B-BE93-34D02731FFFE}"/>
              </a:ext>
            </a:extLst>
          </p:cNvPr>
          <p:cNvSpPr/>
          <p:nvPr/>
        </p:nvSpPr>
        <p:spPr>
          <a:xfrm>
            <a:off x="1324764" y="2982681"/>
            <a:ext cx="7264400" cy="270000"/>
          </a:xfrm>
          <a:prstGeom prst="rect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4A6B585-2971-9B40-9792-005130908F8E}"/>
              </a:ext>
            </a:extLst>
          </p:cNvPr>
          <p:cNvSpPr/>
          <p:nvPr/>
        </p:nvSpPr>
        <p:spPr>
          <a:xfrm>
            <a:off x="1324764" y="3575397"/>
            <a:ext cx="7264400" cy="270000"/>
          </a:xfrm>
          <a:prstGeom prst="rect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0274882-8E4F-0840-A966-6B173F0DAC19}"/>
              </a:ext>
            </a:extLst>
          </p:cNvPr>
          <p:cNvSpPr/>
          <p:nvPr/>
        </p:nvSpPr>
        <p:spPr>
          <a:xfrm>
            <a:off x="1324764" y="5410200"/>
            <a:ext cx="7264400" cy="270000"/>
          </a:xfrm>
          <a:prstGeom prst="rect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B4F6F8-B0D9-644B-9B12-4B2B424EA2B7}"/>
              </a:ext>
            </a:extLst>
          </p:cNvPr>
          <p:cNvSpPr/>
          <p:nvPr/>
        </p:nvSpPr>
        <p:spPr>
          <a:xfrm>
            <a:off x="1324764" y="5720827"/>
            <a:ext cx="7264400" cy="270000"/>
          </a:xfrm>
          <a:prstGeom prst="rect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67F2FF-1B76-2942-BD32-A42FB3F61538}"/>
              </a:ext>
            </a:extLst>
          </p:cNvPr>
          <p:cNvSpPr/>
          <p:nvPr/>
        </p:nvSpPr>
        <p:spPr>
          <a:xfrm>
            <a:off x="1324764" y="2063227"/>
            <a:ext cx="7264400" cy="270000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5CC15FD-6810-9C48-8314-B5E5AC5BBB16}"/>
              </a:ext>
            </a:extLst>
          </p:cNvPr>
          <p:cNvSpPr/>
          <p:nvPr/>
        </p:nvSpPr>
        <p:spPr>
          <a:xfrm>
            <a:off x="1324764" y="4185946"/>
            <a:ext cx="7264400" cy="270000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1AF2788-091B-0A46-A6D4-DFF5BB245BB4}"/>
              </a:ext>
            </a:extLst>
          </p:cNvPr>
          <p:cNvSpPr/>
          <p:nvPr/>
        </p:nvSpPr>
        <p:spPr>
          <a:xfrm>
            <a:off x="1324764" y="4490746"/>
            <a:ext cx="7264400" cy="270000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B1C299B-9F4C-1B42-93A3-7312BE6185D2}"/>
              </a:ext>
            </a:extLst>
          </p:cNvPr>
          <p:cNvSpPr/>
          <p:nvPr/>
        </p:nvSpPr>
        <p:spPr>
          <a:xfrm>
            <a:off x="1324764" y="2365935"/>
            <a:ext cx="7264400" cy="270000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1F14C6E-83A1-734E-93DC-6EA2ACCBF7BF}"/>
              </a:ext>
            </a:extLst>
          </p:cNvPr>
          <p:cNvSpPr/>
          <p:nvPr/>
        </p:nvSpPr>
        <p:spPr>
          <a:xfrm>
            <a:off x="1324764" y="4794636"/>
            <a:ext cx="7264400" cy="270000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5ADB799-0FE2-524E-9D0D-980A1F625BF6}"/>
              </a:ext>
            </a:extLst>
          </p:cNvPr>
          <p:cNvSpPr/>
          <p:nvPr/>
        </p:nvSpPr>
        <p:spPr>
          <a:xfrm>
            <a:off x="1324764" y="2670280"/>
            <a:ext cx="7264400" cy="270000"/>
          </a:xfrm>
          <a:prstGeom prst="rect">
            <a:avLst/>
          </a:pr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03A0DCC-B309-CA4E-A50E-08A1F76FD679}"/>
              </a:ext>
            </a:extLst>
          </p:cNvPr>
          <p:cNvSpPr/>
          <p:nvPr/>
        </p:nvSpPr>
        <p:spPr>
          <a:xfrm>
            <a:off x="1324764" y="5105263"/>
            <a:ext cx="7264400" cy="270000"/>
          </a:xfrm>
          <a:prstGeom prst="rect">
            <a:avLst/>
          </a:prstGeom>
          <a:solidFill>
            <a:schemeClr val="accent5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6BD665B-E83F-9042-A334-3ADFE24CA3E8}"/>
              </a:ext>
            </a:extLst>
          </p:cNvPr>
          <p:cNvSpPr txBox="1"/>
          <p:nvPr/>
        </p:nvSpPr>
        <p:spPr>
          <a:xfrm rot="16200000">
            <a:off x="-433268" y="1994953"/>
            <a:ext cx="16257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ＭＳ Ｐゴシック" panose="020B0600070205080204" pitchFamily="34" charset="-128"/>
                <a:cs typeface="+mn-cs"/>
              </a:rPr>
              <a:t>C-based code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2741F8-F015-8A44-8A4F-106CBD84DA8B}"/>
              </a:ext>
            </a:extLst>
          </p:cNvPr>
          <p:cNvSpPr txBox="1"/>
          <p:nvPr/>
        </p:nvSpPr>
        <p:spPr>
          <a:xfrm rot="16200000">
            <a:off x="-567034" y="4440693"/>
            <a:ext cx="2201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ＭＳ Ｐゴシック" panose="020B0600070205080204" pitchFamily="34" charset="-128"/>
                <a:cs typeface="+mn-cs"/>
              </a:rPr>
              <a:t>Compiled code (UPMEM DPU ISA)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7CB235-17EE-D44B-AD80-3597C2481B3C}"/>
              </a:ext>
            </a:extLst>
          </p:cNvPr>
          <p:cNvSpPr txBox="1"/>
          <p:nvPr/>
        </p:nvSpPr>
        <p:spPr>
          <a:xfrm>
            <a:off x="951449" y="1071880"/>
            <a:ext cx="772519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1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#define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SIZE 256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2 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int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*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=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mem_alloc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(SIZE *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sizeof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int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));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3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for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(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int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= 0;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&lt; SIZE;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++){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4     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int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temp =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[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];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5      temp += scalar;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6     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bufferA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[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] = temp;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7  }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" pitchFamily="2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1 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move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r2, 0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2 .LBB0_1: 						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Loop header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3  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lsl_add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r3, r0, r2, 2 	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Address calculation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" pitchFamily="2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4  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lw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r4, r3, 0 				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Load from WRAM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" pitchFamily="2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5 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add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r4, r4, r1 			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Add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" pitchFamily="2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6  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sw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r3, 0, r4 				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Store to WRAM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" pitchFamily="2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7 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add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r2, r2, 1 			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Index update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" pitchFamily="2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8  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jneq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 r2, 256, .LBB0_1	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ourier" pitchFamily="2" charset="0"/>
                <a:ea typeface="ＭＳ Ｐゴシック" panose="020B0600070205080204" pitchFamily="34" charset="-128"/>
                <a:cs typeface="+mn-cs"/>
              </a:rPr>
              <a:t>// Conditional jump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" pitchFamily="2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" pitchFamily="2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7593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/>
      <p:bldP spid="22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4C24F-E3C0-6340-9A7F-5212D7E1F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More on the UPMEM PIM Architecture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65C192-4893-AD4D-A97C-499395E42DF0}"/>
              </a:ext>
            </a:extLst>
          </p:cNvPr>
          <p:cNvSpPr/>
          <p:nvPr/>
        </p:nvSpPr>
        <p:spPr>
          <a:xfrm>
            <a:off x="909650" y="6427999"/>
            <a:ext cx="73247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https://youtu.be/p_sLhKeo6ys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  <a:p>
            <a:pPr algn="ctr" defTabSz="914400">
              <a:defRPr/>
            </a:pP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https://youtu.be/7c6x5GJG6dw</a:t>
            </a:r>
            <a:endParaRPr kumimoji="0" lang="en-US" sz="120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3567E2-8076-3D4A-B149-8CE36EA40F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100" y="914400"/>
            <a:ext cx="75438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1341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Understanding a Modern PIM Architecture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E2DC3F-D55F-A442-8922-084467A414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24744"/>
            <a:ext cx="9144000" cy="4033049"/>
          </a:xfrm>
          <a:prstGeom prst="rect">
            <a:avLst/>
          </a:prstGeom>
        </p:spPr>
      </p:pic>
      <p:sp>
        <p:nvSpPr>
          <p:cNvPr id="5" name="Subtitle 1">
            <a:extLst>
              <a:ext uri="{FF2B5EF4-FFF2-40B4-BE49-F238E27FC236}">
                <a16:creationId xmlns:a16="http://schemas.microsoft.com/office/drawing/2014/main" id="{CB9DA8F8-FC8B-B715-1A5B-06010ACBBBEC}"/>
              </a:ext>
            </a:extLst>
          </p:cNvPr>
          <p:cNvSpPr txBox="1">
            <a:spLocks/>
          </p:cNvSpPr>
          <p:nvPr/>
        </p:nvSpPr>
        <p:spPr>
          <a:xfrm>
            <a:off x="1106731" y="5525569"/>
            <a:ext cx="6858000" cy="803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i="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54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https://arxiv.org/pdf/2105.03814.pdf</a:t>
            </a:r>
            <a:endParaRPr kumimoji="0" lang="en-US" sz="2000" b="0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354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https://github.com/CMU-SAFARI/prim-benchmarks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5165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6D415-242A-5346-BA91-3DFC4D923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 Takeaway 1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959BB4B7-D308-A343-86BB-DEF6AAC242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136" y="1172483"/>
          <a:ext cx="4680000" cy="2794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EED77566-CAFF-0D40-9517-F4F799C2325B}"/>
              </a:ext>
            </a:extLst>
          </p:cNvPr>
          <p:cNvGrpSpPr/>
          <p:nvPr/>
        </p:nvGrpSpPr>
        <p:grpSpPr>
          <a:xfrm>
            <a:off x="925804" y="1172483"/>
            <a:ext cx="2484000" cy="1999152"/>
            <a:chOff x="842679" y="887483"/>
            <a:chExt cx="2484000" cy="1999152"/>
          </a:xfrm>
        </p:grpSpPr>
        <p:sp>
          <p:nvSpPr>
            <p:cNvPr id="13" name="Right Triangle 12">
              <a:extLst>
                <a:ext uri="{FF2B5EF4-FFF2-40B4-BE49-F238E27FC236}">
                  <a16:creationId xmlns:a16="http://schemas.microsoft.com/office/drawing/2014/main" id="{39F54316-3400-BE47-91D0-5BF8A2AF3573}"/>
                </a:ext>
              </a:extLst>
            </p:cNvPr>
            <p:cNvSpPr/>
            <p:nvPr/>
          </p:nvSpPr>
          <p:spPr>
            <a:xfrm flipH="1">
              <a:off x="842679" y="887483"/>
              <a:ext cx="2484000" cy="1999152"/>
            </a:xfrm>
            <a:prstGeom prst="rtTriangle">
              <a:avLst/>
            </a:prstGeom>
            <a:solidFill>
              <a:srgbClr val="FF2600">
                <a:alpha val="25098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A7FDA02-7327-B546-9210-4967490D3EDA}"/>
                </a:ext>
              </a:extLst>
            </p:cNvPr>
            <p:cNvSpPr txBox="1"/>
            <p:nvPr/>
          </p:nvSpPr>
          <p:spPr>
            <a:xfrm>
              <a:off x="1691936" y="2160494"/>
              <a:ext cx="14411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Memory-bound region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D4D2BF-C849-4E45-9193-07B0974758A9}"/>
              </a:ext>
            </a:extLst>
          </p:cNvPr>
          <p:cNvGrpSpPr/>
          <p:nvPr/>
        </p:nvGrpSpPr>
        <p:grpSpPr>
          <a:xfrm>
            <a:off x="3155624" y="1172483"/>
            <a:ext cx="1819835" cy="1999152"/>
            <a:chOff x="3072499" y="887483"/>
            <a:chExt cx="1819835" cy="199915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2CB3CFB-184D-CA49-B103-8255F9C8EFE1}"/>
                </a:ext>
              </a:extLst>
            </p:cNvPr>
            <p:cNvSpPr/>
            <p:nvPr/>
          </p:nvSpPr>
          <p:spPr>
            <a:xfrm>
              <a:off x="3371849" y="887483"/>
              <a:ext cx="1224000" cy="1999152"/>
            </a:xfrm>
            <a:prstGeom prst="rect">
              <a:avLst/>
            </a:prstGeom>
            <a:solidFill>
              <a:srgbClr val="00B0F0">
                <a:alpha val="25098"/>
              </a:srgb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9AC1BB2-D09D-D043-9330-2E346F10189A}"/>
                </a:ext>
              </a:extLst>
            </p:cNvPr>
            <p:cNvSpPr txBox="1"/>
            <p:nvPr/>
          </p:nvSpPr>
          <p:spPr>
            <a:xfrm>
              <a:off x="3072499" y="2160494"/>
              <a:ext cx="181983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Compute-bound region</a:t>
              </a:r>
            </a:p>
          </p:txBody>
        </p:sp>
      </p:grp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0162ED09-6690-754B-9E64-C17091975622}"/>
              </a:ext>
            </a:extLst>
          </p:cNvPr>
          <p:cNvSpPr/>
          <p:nvPr/>
        </p:nvSpPr>
        <p:spPr>
          <a:xfrm>
            <a:off x="5247860" y="1172483"/>
            <a:ext cx="3392169" cy="2365605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The throughput saturation point is as low as ¼ OP/B,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i.e.,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1 integer addition per every 32-bit element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fetched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50EB9356-6B63-CE48-9614-A37E15880C50}"/>
              </a:ext>
            </a:extLst>
          </p:cNvPr>
          <p:cNvSpPr/>
          <p:nvPr/>
        </p:nvSpPr>
        <p:spPr>
          <a:xfrm>
            <a:off x="700200" y="4590270"/>
            <a:ext cx="7733584" cy="1130415"/>
          </a:xfrm>
          <a:prstGeom prst="roundRect">
            <a:avLst>
              <a:gd name="adj" fmla="val 9070"/>
            </a:avLst>
          </a:prstGeom>
          <a:solidFill>
            <a:srgbClr val="F9F2F2"/>
          </a:solidFill>
          <a:ln w="44450">
            <a:solidFill>
              <a:srgbClr val="6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solidFill>
                  <a:srgbClr val="70AD47">
                    <a:lumMod val="7500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24" name="Round Same Side Corner Rectangle 23">
            <a:extLst>
              <a:ext uri="{FF2B5EF4-FFF2-40B4-BE49-F238E27FC236}">
                <a16:creationId xmlns:a16="http://schemas.microsoft.com/office/drawing/2014/main" id="{9BA37741-816E-554A-BC80-B489AA341C30}"/>
              </a:ext>
            </a:extLst>
          </p:cNvPr>
          <p:cNvSpPr/>
          <p:nvPr/>
        </p:nvSpPr>
        <p:spPr>
          <a:xfrm>
            <a:off x="700200" y="4590267"/>
            <a:ext cx="7733584" cy="396000"/>
          </a:xfrm>
          <a:prstGeom prst="round2SameRect">
            <a:avLst>
              <a:gd name="adj1" fmla="val 30308"/>
              <a:gd name="adj2" fmla="val 0"/>
            </a:avLst>
          </a:prstGeom>
          <a:solidFill>
            <a:srgbClr val="660000"/>
          </a:solidFill>
          <a:ln>
            <a:solidFill>
              <a:srgbClr val="6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KEY TAKEAWAY 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8746EAB-FF17-3E42-8BF7-565BF59B1C19}"/>
              </a:ext>
            </a:extLst>
          </p:cNvPr>
          <p:cNvSpPr txBox="1"/>
          <p:nvPr/>
        </p:nvSpPr>
        <p:spPr>
          <a:xfrm>
            <a:off x="710216" y="5012799"/>
            <a:ext cx="7733584" cy="707886"/>
          </a:xfrm>
          <a:prstGeom prst="rect">
            <a:avLst/>
          </a:prstGeom>
          <a:noFill/>
          <a:ln>
            <a:noFill/>
          </a:ln>
        </p:spPr>
        <p:txBody>
          <a:bodyPr wrap="square" lIns="18000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The UPMEM PIM architecture is fundamentally compute bound.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As a result,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the most suitable workloads are memory-bound.</a:t>
            </a:r>
          </a:p>
        </p:txBody>
      </p:sp>
    </p:spTree>
    <p:extLst>
      <p:ext uri="{BB962C8B-B14F-4D97-AF65-F5344CB8AC3E}">
        <p14:creationId xmlns:p14="http://schemas.microsoft.com/office/powerpoint/2010/main" val="2695017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4" grpId="0" animBg="1"/>
      <p:bldP spid="2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6D415-242A-5346-BA91-3DFC4D923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CPU/GPU: Performance Comparison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F66632C0-F0A1-3A48-A999-5A93D469E4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000" y="913302"/>
          <a:ext cx="9000000" cy="3807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86AFBF55-5425-1D49-B337-C7653377291F}"/>
              </a:ext>
            </a:extLst>
          </p:cNvPr>
          <p:cNvSpPr/>
          <p:nvPr/>
        </p:nvSpPr>
        <p:spPr>
          <a:xfrm>
            <a:off x="1232452" y="1298713"/>
            <a:ext cx="3631095" cy="303474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D7FE97D-2960-BC45-9EA4-C13EEE6396CB}"/>
              </a:ext>
            </a:extLst>
          </p:cNvPr>
          <p:cNvSpPr/>
          <p:nvPr/>
        </p:nvSpPr>
        <p:spPr>
          <a:xfrm>
            <a:off x="701177" y="3711348"/>
            <a:ext cx="7741646" cy="2703443"/>
          </a:xfrm>
          <a:prstGeom prst="roundRect">
            <a:avLst>
              <a:gd name="adj" fmla="val 7357"/>
            </a:avLst>
          </a:prstGeom>
          <a:solidFill>
            <a:srgbClr val="F5F6FB"/>
          </a:solidFill>
          <a:ln w="44450"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95D8526F-C3DC-4648-82BE-C22B75E8A537}"/>
              </a:ext>
            </a:extLst>
          </p:cNvPr>
          <p:cNvSpPr/>
          <p:nvPr/>
        </p:nvSpPr>
        <p:spPr>
          <a:xfrm>
            <a:off x="701177" y="3711347"/>
            <a:ext cx="7741646" cy="396000"/>
          </a:xfrm>
          <a:prstGeom prst="round2SameRect">
            <a:avLst>
              <a:gd name="adj1" fmla="val 33688"/>
              <a:gd name="adj2" fmla="val 0"/>
            </a:avLst>
          </a:prstGeom>
          <a:solidFill>
            <a:srgbClr val="2D458A"/>
          </a:solidFill>
          <a:ln>
            <a:solidFill>
              <a:srgbClr val="2D4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KEY OBSERVATION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D2CECB-52B0-4D46-AFF5-3E91BC237804}"/>
              </a:ext>
            </a:extLst>
          </p:cNvPr>
          <p:cNvSpPr txBox="1"/>
          <p:nvPr/>
        </p:nvSpPr>
        <p:spPr>
          <a:xfrm>
            <a:off x="701177" y="4106467"/>
            <a:ext cx="7741646" cy="2308324"/>
          </a:xfrm>
          <a:prstGeom prst="rect">
            <a:avLst/>
          </a:prstGeom>
          <a:noFill/>
        </p:spPr>
        <p:txBody>
          <a:bodyPr wrap="square" lIns="18000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The UPMEM-based PIM system can outperform a state-of-the-art GPU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on workloads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with three key characteristics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: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Streaming memory accesses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No or little inter-DPU synchronization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No or little use of integer multiplication, integer division, or floating point operations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These three key characteristics make a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workload potentially suitable to the UPMEM PIM architecture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2646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6D415-242A-5346-BA91-3DFC4D923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 Takeaway 2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129964FF-8838-AA42-9258-BD8354F304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000" y="913302"/>
          <a:ext cx="9000000" cy="3807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1A0466AB-D48B-B946-9216-CA80DEDD9699}"/>
              </a:ext>
            </a:extLst>
          </p:cNvPr>
          <p:cNvSpPr/>
          <p:nvPr/>
        </p:nvSpPr>
        <p:spPr>
          <a:xfrm>
            <a:off x="700200" y="4815559"/>
            <a:ext cx="7733584" cy="1438192"/>
          </a:xfrm>
          <a:prstGeom prst="roundRect">
            <a:avLst>
              <a:gd name="adj" fmla="val 9070"/>
            </a:avLst>
          </a:prstGeom>
          <a:solidFill>
            <a:srgbClr val="F9F2F2"/>
          </a:solidFill>
          <a:ln w="44450">
            <a:solidFill>
              <a:srgbClr val="6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solidFill>
                  <a:srgbClr val="70AD47">
                    <a:lumMod val="7500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C54532F2-4500-5440-9AB6-1DCBD691C46C}"/>
              </a:ext>
            </a:extLst>
          </p:cNvPr>
          <p:cNvSpPr/>
          <p:nvPr/>
        </p:nvSpPr>
        <p:spPr>
          <a:xfrm>
            <a:off x="700200" y="4815556"/>
            <a:ext cx="7733584" cy="396000"/>
          </a:xfrm>
          <a:prstGeom prst="round2SameRect">
            <a:avLst>
              <a:gd name="adj1" fmla="val 30308"/>
              <a:gd name="adj2" fmla="val 0"/>
            </a:avLst>
          </a:prstGeom>
          <a:solidFill>
            <a:srgbClr val="660000"/>
          </a:solidFill>
          <a:ln>
            <a:solidFill>
              <a:srgbClr val="6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KEY TAKEAWAY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0E3122-1510-E540-8497-0CFCEB1E25D7}"/>
              </a:ext>
            </a:extLst>
          </p:cNvPr>
          <p:cNvSpPr txBox="1"/>
          <p:nvPr/>
        </p:nvSpPr>
        <p:spPr>
          <a:xfrm>
            <a:off x="630703" y="5224836"/>
            <a:ext cx="7930201" cy="1015663"/>
          </a:xfrm>
          <a:prstGeom prst="rect">
            <a:avLst/>
          </a:prstGeom>
          <a:noFill/>
          <a:ln>
            <a:noFill/>
          </a:ln>
        </p:spPr>
        <p:txBody>
          <a:bodyPr wrap="square" lIns="18000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The most well-suited workloads for the UPMEM PIM architecture use no arithmetic operations or use only simple operations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(e.g., bitwise operations and integer addition/subtraction).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1BF7BF4-E564-CC47-8F9A-21CA64555889}"/>
              </a:ext>
            </a:extLst>
          </p:cNvPr>
          <p:cNvSpPr/>
          <p:nvPr/>
        </p:nvSpPr>
        <p:spPr>
          <a:xfrm>
            <a:off x="1232452" y="1298713"/>
            <a:ext cx="3631095" cy="303474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3868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/>
      <p:bldP spid="1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6D415-242A-5346-BA91-3DFC4D923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 Takeaway 3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129964FF-8838-AA42-9258-BD8354F304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000" y="913302"/>
          <a:ext cx="9000000" cy="3807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1A0466AB-D48B-B946-9216-CA80DEDD9699}"/>
              </a:ext>
            </a:extLst>
          </p:cNvPr>
          <p:cNvSpPr/>
          <p:nvPr/>
        </p:nvSpPr>
        <p:spPr>
          <a:xfrm>
            <a:off x="700200" y="4815559"/>
            <a:ext cx="7733584" cy="1438192"/>
          </a:xfrm>
          <a:prstGeom prst="roundRect">
            <a:avLst>
              <a:gd name="adj" fmla="val 9070"/>
            </a:avLst>
          </a:prstGeom>
          <a:solidFill>
            <a:srgbClr val="F9F2F2"/>
          </a:solidFill>
          <a:ln w="44450">
            <a:solidFill>
              <a:srgbClr val="6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solidFill>
                  <a:srgbClr val="70AD47">
                    <a:lumMod val="7500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C54532F2-4500-5440-9AB6-1DCBD691C46C}"/>
              </a:ext>
            </a:extLst>
          </p:cNvPr>
          <p:cNvSpPr/>
          <p:nvPr/>
        </p:nvSpPr>
        <p:spPr>
          <a:xfrm>
            <a:off x="700200" y="4815556"/>
            <a:ext cx="7733584" cy="396000"/>
          </a:xfrm>
          <a:prstGeom prst="round2SameRect">
            <a:avLst>
              <a:gd name="adj1" fmla="val 30308"/>
              <a:gd name="adj2" fmla="val 0"/>
            </a:avLst>
          </a:prstGeom>
          <a:solidFill>
            <a:srgbClr val="660000"/>
          </a:solidFill>
          <a:ln>
            <a:solidFill>
              <a:srgbClr val="6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KEY TAKEAWAY 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0E3122-1510-E540-8497-0CFCEB1E25D7}"/>
              </a:ext>
            </a:extLst>
          </p:cNvPr>
          <p:cNvSpPr txBox="1"/>
          <p:nvPr/>
        </p:nvSpPr>
        <p:spPr>
          <a:xfrm>
            <a:off x="700200" y="5224836"/>
            <a:ext cx="7733584" cy="1015663"/>
          </a:xfrm>
          <a:prstGeom prst="rect">
            <a:avLst/>
          </a:prstGeom>
          <a:noFill/>
          <a:ln>
            <a:noFill/>
          </a:ln>
        </p:spPr>
        <p:txBody>
          <a:bodyPr wrap="square" lIns="18000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The most well-suited workloads for the UPMEM PIM architecture require little or no communication across DPUs (inter-DPU communication). 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1BF7BF4-E564-CC47-8F9A-21CA64555889}"/>
              </a:ext>
            </a:extLst>
          </p:cNvPr>
          <p:cNvSpPr/>
          <p:nvPr/>
        </p:nvSpPr>
        <p:spPr>
          <a:xfrm>
            <a:off x="1232452" y="1298713"/>
            <a:ext cx="3631095" cy="303474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5819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6D415-242A-5346-BA91-3DFC4D923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Key Takeaway 4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B3C4AA8-C8CD-064D-9979-C3650E7F070B}"/>
              </a:ext>
            </a:extLst>
          </p:cNvPr>
          <p:cNvSpPr/>
          <p:nvPr/>
        </p:nvSpPr>
        <p:spPr>
          <a:xfrm>
            <a:off x="766461" y="1493911"/>
            <a:ext cx="7733584" cy="4289376"/>
          </a:xfrm>
          <a:prstGeom prst="roundRect">
            <a:avLst>
              <a:gd name="adj" fmla="val 2252"/>
            </a:avLst>
          </a:prstGeom>
          <a:solidFill>
            <a:srgbClr val="F9F2F2"/>
          </a:solidFill>
          <a:ln w="44450">
            <a:solidFill>
              <a:srgbClr val="6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solidFill>
                  <a:srgbClr val="70AD47">
                    <a:lumMod val="7500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B93526BC-9435-E84F-B68B-2C60EEB365A4}"/>
              </a:ext>
            </a:extLst>
          </p:cNvPr>
          <p:cNvSpPr/>
          <p:nvPr/>
        </p:nvSpPr>
        <p:spPr>
          <a:xfrm>
            <a:off x="766461" y="1493908"/>
            <a:ext cx="7733584" cy="396000"/>
          </a:xfrm>
          <a:prstGeom prst="round2SameRect">
            <a:avLst>
              <a:gd name="adj1" fmla="val 30308"/>
              <a:gd name="adj2" fmla="val 0"/>
            </a:avLst>
          </a:prstGeom>
          <a:solidFill>
            <a:srgbClr val="660000"/>
          </a:solidFill>
          <a:ln>
            <a:solidFill>
              <a:srgbClr val="6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KEY TAKEAWAY 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96DD57-61CF-F14F-A41B-75B4CACDC863}"/>
              </a:ext>
            </a:extLst>
          </p:cNvPr>
          <p:cNvSpPr txBox="1"/>
          <p:nvPr/>
        </p:nvSpPr>
        <p:spPr>
          <a:xfrm>
            <a:off x="766461" y="1903188"/>
            <a:ext cx="7733584" cy="3785652"/>
          </a:xfrm>
          <a:prstGeom prst="rect">
            <a:avLst/>
          </a:prstGeom>
          <a:noFill/>
          <a:ln>
            <a:noFill/>
          </a:ln>
        </p:spPr>
        <p:txBody>
          <a:bodyPr wrap="square" lIns="180000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• UPMEM-based PIM systems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outperform state-of-the-art CPUs in terms of performance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(by 23.2× on 2,556 DPUs for 16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PrIM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benchmarks)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and energy efficiency on most of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PrIM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benchmarks.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• UPMEM-based PIM systems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outperform state-of-the-art GPUs on a majority of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PrIM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benchmarks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(by 2.54× on 2,556 DPUs for 10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PrIM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benchmarks), and the outlook is even more positive for future PIM systems.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• UPMEM-based PIM systems are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more energy-efficient than state-of-the-art CPUs and GPUs on workloads that they provide performance improvements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over the CPUs and the GPUs. </a:t>
            </a:r>
          </a:p>
        </p:txBody>
      </p:sp>
    </p:spTree>
    <p:extLst>
      <p:ext uri="{BB962C8B-B14F-4D97-AF65-F5344CB8AC3E}">
        <p14:creationId xmlns:p14="http://schemas.microsoft.com/office/powerpoint/2010/main" val="2979733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5EB2FE4-BC58-E94C-8039-4CDE8EEBB0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251" y="859114"/>
            <a:ext cx="5417395" cy="5591331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>
                <a:solidFill>
                  <a:srgbClr val="0070C0"/>
                </a:solidFill>
              </a:rPr>
              <a:t>UPMEM</a:t>
            </a:r>
            <a:r>
              <a:rPr lang="en-US" dirty="0"/>
              <a:t>, founded in January 2015, </a:t>
            </a:r>
            <a:r>
              <a:rPr lang="en-US" dirty="0">
                <a:solidFill>
                  <a:srgbClr val="0070C0"/>
                </a:solidFill>
              </a:rPr>
              <a:t>announces the first real-world PIM </a:t>
            </a:r>
            <a:r>
              <a:rPr lang="en-US" dirty="0"/>
              <a:t>architecture in 2016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UPMEM’s PIM-enabled DIMMs start getting commercialized in 2019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In early 2021, </a:t>
            </a:r>
            <a:r>
              <a:rPr lang="en-US" dirty="0">
                <a:solidFill>
                  <a:srgbClr val="7030A0"/>
                </a:solidFill>
              </a:rPr>
              <a:t>Samsung announces FIMDRAM </a:t>
            </a:r>
            <a:r>
              <a:rPr lang="en-US" dirty="0"/>
              <a:t>at ISSCC conference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Samsung’s LP-DDR5 and DIMM-based PIM announced a few months later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In early 2022, </a:t>
            </a:r>
            <a:r>
              <a:rPr lang="en-US" dirty="0">
                <a:solidFill>
                  <a:srgbClr val="7030A0"/>
                </a:solidFill>
              </a:rPr>
              <a:t>SK Hynix announces </a:t>
            </a:r>
            <a:r>
              <a:rPr lang="en-US" dirty="0" err="1">
                <a:solidFill>
                  <a:srgbClr val="7030A0"/>
                </a:solidFill>
              </a:rPr>
              <a:t>AiM</a:t>
            </a:r>
            <a:r>
              <a:rPr lang="en-US" dirty="0"/>
              <a:t> and </a:t>
            </a:r>
            <a:r>
              <a:rPr lang="en-US" dirty="0">
                <a:solidFill>
                  <a:srgbClr val="7030A0"/>
                </a:solidFill>
              </a:rPr>
              <a:t>Alibaba announces HB-PNM</a:t>
            </a:r>
            <a:r>
              <a:rPr lang="en-US" dirty="0"/>
              <a:t> at ISSCC conference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094D00-96B4-E74E-917B-BA57463AF2F6}"/>
              </a:ext>
            </a:extLst>
          </p:cNvPr>
          <p:cNvSpPr txBox="1"/>
          <p:nvPr/>
        </p:nvSpPr>
        <p:spPr>
          <a:xfrm>
            <a:off x="3972056" y="6529229"/>
            <a:ext cx="47003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https://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www.eenewsautomotive.com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/news/startup-plans-embed-processors-dram-0#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74DA4C5-7185-C641-8510-00917199A6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2598" y="922134"/>
            <a:ext cx="2729484" cy="54864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957B2D13-0135-2340-91AC-6FADCD88C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PIM Becomes Real</a:t>
            </a:r>
          </a:p>
        </p:txBody>
      </p:sp>
    </p:spTree>
    <p:extLst>
      <p:ext uri="{BB962C8B-B14F-4D97-AF65-F5344CB8AC3E}">
        <p14:creationId xmlns:p14="http://schemas.microsoft.com/office/powerpoint/2010/main" val="36148109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PrIM Repository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All microbenchmarks, benchmarks, and scripts</a:t>
            </a:r>
          </a:p>
          <a:p>
            <a:r>
              <a:rPr lang="en-US" sz="2400" dirty="0">
                <a:hlinkClick r:id="rId3"/>
              </a:rPr>
              <a:t>https://github.com/CMU-SAFARI/prim-benchmarks</a:t>
            </a:r>
            <a:endParaRPr lang="en-US" sz="2400" dirty="0"/>
          </a:p>
          <a:p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FA27B2-6CC8-5C4B-B68F-F810D4173F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5311" y="1813559"/>
            <a:ext cx="6433378" cy="4591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7178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4">
            <a:extLst>
              <a:ext uri="{FF2B5EF4-FFF2-40B4-BE49-F238E27FC236}">
                <a16:creationId xmlns:a16="http://schemas.microsoft.com/office/drawing/2014/main" id="{6C599EA8-303B-8F44-B67E-1E9A7D6B836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66713" y="1747838"/>
            <a:ext cx="8428037" cy="99536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Samsung FIMDRAM </a:t>
            </a:r>
            <a:br>
              <a:rPr lang="en-US" altLang="en-US" b="1" dirty="0">
                <a:ea typeface="ＭＳ Ｐゴシック" panose="020B0600070205080204" pitchFamily="34" charset="-128"/>
              </a:rPr>
            </a:br>
            <a:r>
              <a:rPr lang="en-US" altLang="en-US" b="1" dirty="0">
                <a:ea typeface="ＭＳ Ｐゴシック" panose="020B0600070205080204" pitchFamily="34" charset="-128"/>
              </a:rPr>
              <a:t>(aka HBM-PIM)</a:t>
            </a:r>
          </a:p>
        </p:txBody>
      </p:sp>
      <p:sp>
        <p:nvSpPr>
          <p:cNvPr id="81922" name="Rectangle 5">
            <a:extLst>
              <a:ext uri="{FF2B5EF4-FFF2-40B4-BE49-F238E27FC236}">
                <a16:creationId xmlns:a16="http://schemas.microsoft.com/office/drawing/2014/main" id="{EB66DB82-34C1-994A-A27C-C184C7C5BDD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3581400"/>
            <a:ext cx="8458200" cy="2900363"/>
          </a:xfrm>
        </p:spPr>
        <p:txBody>
          <a:bodyPr/>
          <a:lstStyle/>
          <a:p>
            <a:pPr eaLnBrk="1" hangingPunct="1"/>
            <a:endParaRPr lang="en-US" altLang="en-US" i="1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738590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B0B81DD-E1C2-B742-9E26-9880117A5B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119" y="882515"/>
            <a:ext cx="8229600" cy="55528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E504B7-DA66-5B4F-B558-31F93F8EC635}"/>
              </a:ext>
            </a:extLst>
          </p:cNvPr>
          <p:cNvSpPr txBox="1"/>
          <p:nvPr/>
        </p:nvSpPr>
        <p:spPr>
          <a:xfrm>
            <a:off x="1204733" y="6528003"/>
            <a:ext cx="8001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https://news.samsung.com/global/samsung-develops-industrys-first-high-bandwidth-memory-with-ai-processing-power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B661DE0-45C9-7F44-A759-0061E543B4F5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889819" y="1972999"/>
            <a:ext cx="228600" cy="6096000"/>
          </a:xfrm>
          <a:prstGeom prst="roundRect">
            <a:avLst>
              <a:gd name="adj" fmla="val 16667"/>
            </a:avLst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6989502C-4D24-9C4A-9B1A-561850974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Samsung Function-in-Memory DRAM (2021)</a:t>
            </a:r>
          </a:p>
        </p:txBody>
      </p:sp>
    </p:spTree>
    <p:extLst>
      <p:ext uri="{BB962C8B-B14F-4D97-AF65-F5344CB8AC3E}">
        <p14:creationId xmlns:p14="http://schemas.microsoft.com/office/powerpoint/2010/main" val="32001357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D60E39F-21C1-5448-816C-90F49DCB3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94" y="956844"/>
            <a:ext cx="9144000" cy="39590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E8C0CB-6C34-F34A-9020-7FC8E1A932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690611"/>
            <a:ext cx="2438400" cy="1680777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F16D359F-7EF9-9746-B12F-6A97AB5F4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Samsung Function-in-Memory DRAM (2021)</a:t>
            </a:r>
          </a:p>
        </p:txBody>
      </p:sp>
    </p:spTree>
    <p:extLst>
      <p:ext uri="{BB962C8B-B14F-4D97-AF65-F5344CB8AC3E}">
        <p14:creationId xmlns:p14="http://schemas.microsoft.com/office/powerpoint/2010/main" val="7557370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75B62A-7CF5-E740-B603-F143F946B9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5822"/>
            <a:ext cx="9144000" cy="4805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B1172E2-3235-8D42-BF84-8638A7D02F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941" y="5200478"/>
            <a:ext cx="1775114" cy="1223577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3F193B5F-0194-1D4D-BC67-4CB113649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Samsung Function-in-Memory DRAM (2021)</a:t>
            </a:r>
          </a:p>
        </p:txBody>
      </p:sp>
    </p:spTree>
    <p:extLst>
      <p:ext uri="{BB962C8B-B14F-4D97-AF65-F5344CB8AC3E}">
        <p14:creationId xmlns:p14="http://schemas.microsoft.com/office/powerpoint/2010/main" val="6467981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58F16-3938-264D-8F6A-2EBC6EF72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0"/>
            <a:ext cx="8991600" cy="870527"/>
          </a:xfrm>
        </p:spPr>
        <p:txBody>
          <a:bodyPr anchor="ctr"/>
          <a:lstStyle/>
          <a:p>
            <a:r>
              <a:rPr lang="en-US" sz="3800" dirty="0"/>
              <a:t>FIMDRAM: System Organization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29AC1-76BA-0047-A84D-823522F2F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14400"/>
            <a:ext cx="8610600" cy="328624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PIM units respond to standard DRAM column commands (RD or WR)</a:t>
            </a:r>
          </a:p>
          <a:p>
            <a:pPr lvl="1"/>
            <a:r>
              <a:rPr lang="en-US" dirty="0"/>
              <a:t>Compliant with </a:t>
            </a:r>
            <a:r>
              <a:rPr lang="en-US" dirty="0">
                <a:solidFill>
                  <a:srgbClr val="7030A0"/>
                </a:solidFill>
              </a:rPr>
              <a:t>unmodified JEDEC controllers</a:t>
            </a:r>
          </a:p>
          <a:p>
            <a:r>
              <a:rPr lang="en-US" dirty="0"/>
              <a:t>They execute </a:t>
            </a:r>
            <a:r>
              <a:rPr lang="en-US" dirty="0">
                <a:solidFill>
                  <a:srgbClr val="00B050"/>
                </a:solidFill>
              </a:rPr>
              <a:t>one wide-SIMD operation commanded by a PIM instruction with deterministic latency in a lock-step manner</a:t>
            </a:r>
          </a:p>
          <a:p>
            <a:r>
              <a:rPr lang="en-US" dirty="0"/>
              <a:t>A PIM unit can get </a:t>
            </a:r>
            <a:r>
              <a:rPr lang="en-US" dirty="0">
                <a:solidFill>
                  <a:srgbClr val="0432FF"/>
                </a:solidFill>
              </a:rPr>
              <a:t>16 16-bit operands from IOSAs, a register, and/or the result bus</a:t>
            </a:r>
          </a:p>
        </p:txBody>
      </p:sp>
      <p:pic>
        <p:nvPicPr>
          <p:cNvPr id="8" name="Google Shape;131;p18">
            <a:extLst>
              <a:ext uri="{FF2B5EF4-FFF2-40B4-BE49-F238E27FC236}">
                <a16:creationId xmlns:a16="http://schemas.microsoft.com/office/drawing/2014/main" id="{DE1567FE-23AA-D94F-B88C-399F3C11FA74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6000" y="4165920"/>
            <a:ext cx="9072000" cy="225421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hlinkClick r:id="rId3"/>
            <a:extLst>
              <a:ext uri="{FF2B5EF4-FFF2-40B4-BE49-F238E27FC236}">
                <a16:creationId xmlns:a16="http://schemas.microsoft.com/office/drawing/2014/main" id="{CE48922E-9A89-8A4A-B7F8-089DD6E3527B}"/>
              </a:ext>
            </a:extLst>
          </p:cNvPr>
          <p:cNvSpPr txBox="1"/>
          <p:nvPr/>
        </p:nvSpPr>
        <p:spPr>
          <a:xfrm>
            <a:off x="1407912" y="6550547"/>
            <a:ext cx="67217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en-US" sz="1000" dirty="0"/>
              <a:t>Lee et al., Hardware Architecture and Software Stack for PIM Based on Commercial DRAM Technology, ISCA 2021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3377275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19BC15-04E4-CE45-A5CD-F24EA83F15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6777038" y="631825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457200" rtl="0" eaLnBrk="1" latinLnBrk="0" hangingPunct="1">
              <a:defRPr sz="1600" kern="1200">
                <a:solidFill>
                  <a:srgbClr val="000000"/>
                </a:solidFill>
                <a:latin typeface="Garamond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DE33320-76E4-0249-8CA9-3902D97168FA}" type="slidenum">
              <a:rPr lang="en-US" altLang="en-US" smtClean="0"/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anose="02020404030301010803" pitchFamily="18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244B31-20C8-5E45-BC8F-1529A2E49349}"/>
              </a:ext>
            </a:extLst>
          </p:cNvPr>
          <p:cNvSpPr txBox="1"/>
          <p:nvPr/>
        </p:nvSpPr>
        <p:spPr>
          <a:xfrm>
            <a:off x="3425693" y="6538972"/>
            <a:ext cx="22926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https://youtu.be/67oMjDmeUvo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89EF27-068A-F247-A021-439FFC439E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300" y="914400"/>
            <a:ext cx="7391400" cy="5511331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43B0105B-7F3E-7C41-A699-3C2EE7567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Lecture on FIMDRAM/HBM-PIM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5912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4">
            <a:extLst>
              <a:ext uri="{FF2B5EF4-FFF2-40B4-BE49-F238E27FC236}">
                <a16:creationId xmlns:a16="http://schemas.microsoft.com/office/drawing/2014/main" id="{6C599EA8-303B-8F44-B67E-1E9A7D6B836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66713" y="1747838"/>
            <a:ext cx="8428037" cy="99536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Samsung </a:t>
            </a:r>
            <a:r>
              <a:rPr lang="en-US" altLang="en-US" b="1" dirty="0" err="1">
                <a:ea typeface="ＭＳ Ｐゴシック" panose="020B0600070205080204" pitchFamily="34" charset="-128"/>
              </a:rPr>
              <a:t>AxDIMM</a:t>
            </a:r>
            <a:endParaRPr lang="en-US" altLang="en-US" b="1" dirty="0">
              <a:ea typeface="ＭＳ Ｐゴシック" panose="020B0600070205080204" pitchFamily="34" charset="-128"/>
            </a:endParaRPr>
          </a:p>
        </p:txBody>
      </p:sp>
      <p:sp>
        <p:nvSpPr>
          <p:cNvPr id="81922" name="Rectangle 5">
            <a:extLst>
              <a:ext uri="{FF2B5EF4-FFF2-40B4-BE49-F238E27FC236}">
                <a16:creationId xmlns:a16="http://schemas.microsoft.com/office/drawing/2014/main" id="{EB66DB82-34C1-994A-A27C-C184C7C5BDD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3581400"/>
            <a:ext cx="8458200" cy="2900363"/>
          </a:xfrm>
        </p:spPr>
        <p:txBody>
          <a:bodyPr/>
          <a:lstStyle/>
          <a:p>
            <a:pPr eaLnBrk="1" hangingPunct="1"/>
            <a:endParaRPr lang="en-US" altLang="en-US" i="1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445085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29AC1-76BA-0047-A84D-823522F2F5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DIMM-based PIM</a:t>
            </a:r>
          </a:p>
          <a:p>
            <a:pPr lvl="1"/>
            <a:r>
              <a:rPr lang="en-US" dirty="0"/>
              <a:t>DLRM recommendation system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CF7A9E-E0FB-2940-A668-77B550C711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35" b="1"/>
          <a:stretch/>
        </p:blipFill>
        <p:spPr>
          <a:xfrm>
            <a:off x="5491978" y="4939215"/>
            <a:ext cx="3494859" cy="1461585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F2116CC-AE4C-C245-A91B-56DA9C2A5AB9}"/>
              </a:ext>
            </a:extLst>
          </p:cNvPr>
          <p:cNvGrpSpPr>
            <a:grpSpLocks noChangeAspect="1"/>
          </p:cNvGrpSpPr>
          <p:nvPr/>
        </p:nvGrpSpPr>
        <p:grpSpPr>
          <a:xfrm>
            <a:off x="5865291" y="1022909"/>
            <a:ext cx="3002279" cy="1644091"/>
            <a:chOff x="100000" y="862740"/>
            <a:chExt cx="4069270" cy="2228391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B7B2DD5-1935-F548-A387-1349A64873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0000" y="1159634"/>
              <a:ext cx="4069270" cy="1931497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36A3B20-5E20-0D44-BD6B-9DE9B313FE24}"/>
                </a:ext>
              </a:extLst>
            </p:cNvPr>
            <p:cNvSpPr/>
            <p:nvPr/>
          </p:nvSpPr>
          <p:spPr>
            <a:xfrm>
              <a:off x="929107" y="862740"/>
              <a:ext cx="1776448" cy="3693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aramond" panose="02020404030301010803" pitchFamily="18" charset="0"/>
                  <a:ea typeface="ＭＳ Ｐゴシック" panose="020B0600070205080204" pitchFamily="34" charset="-128"/>
                  <a:cs typeface="Futura Medium" panose="020B0602020204020303" pitchFamily="34" charset="-79"/>
                </a:rPr>
                <a:t>Baseline System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1297CFD-59DD-384E-97E3-7AE7BC6C5C34}"/>
              </a:ext>
            </a:extLst>
          </p:cNvPr>
          <p:cNvGrpSpPr>
            <a:grpSpLocks noChangeAspect="1"/>
          </p:cNvGrpSpPr>
          <p:nvPr/>
        </p:nvGrpSpPr>
        <p:grpSpPr>
          <a:xfrm>
            <a:off x="5883828" y="2895600"/>
            <a:ext cx="3107772" cy="1775735"/>
            <a:chOff x="4744267" y="634328"/>
            <a:chExt cx="4299733" cy="245680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EF9F513-FA4B-E949-99EC-7CFF34E584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4075" b="2189"/>
            <a:stretch/>
          </p:blipFill>
          <p:spPr>
            <a:xfrm>
              <a:off x="4744267" y="1159634"/>
              <a:ext cx="4299733" cy="1931498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036909C-2052-0A45-A3A2-4C2930C8654C}"/>
                </a:ext>
              </a:extLst>
            </p:cNvPr>
            <p:cNvSpPr/>
            <p:nvPr/>
          </p:nvSpPr>
          <p:spPr>
            <a:xfrm>
              <a:off x="5564945" y="634328"/>
              <a:ext cx="190468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aramond" panose="02020404030301010803" pitchFamily="18" charset="0"/>
                  <a:ea typeface="ＭＳ Ｐゴシック" panose="020B0600070205080204" pitchFamily="34" charset="-128"/>
                  <a:cs typeface="Futura Medium" panose="020B0602020204020303" pitchFamily="34" charset="-79"/>
                </a:rPr>
                <a:t>AxDIMM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aramond" panose="02020404030301010803" pitchFamily="18" charset="0"/>
                  <a:ea typeface="ＭＳ Ｐゴシック" panose="020B0600070205080204" pitchFamily="34" charset="-128"/>
                  <a:cs typeface="Futura Medium" panose="020B0602020204020303" pitchFamily="34" charset="-79"/>
                </a:rPr>
                <a:t> System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8CFED770-D7DA-4148-A854-219B6EAC3A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322" y="1983156"/>
            <a:ext cx="4426237" cy="445443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C450CF6-3385-024A-B2B2-719A2C17BE5E}"/>
              </a:ext>
            </a:extLst>
          </p:cNvPr>
          <p:cNvSpPr txBox="1"/>
          <p:nvPr/>
        </p:nvSpPr>
        <p:spPr>
          <a:xfrm>
            <a:off x="1242352" y="6551153"/>
            <a:ext cx="72362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Ke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et al. "Near-Memory Processing in Action: Accelerating Personalized Recommendation with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AxDIMM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", IEEE Micro (2021)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67FE326-F698-4F43-A339-D7A18AE1C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Samsung </a:t>
            </a:r>
            <a:r>
              <a:rPr lang="en-US" dirty="0" err="1"/>
              <a:t>AxDIMM</a:t>
            </a:r>
            <a:r>
              <a:rPr lang="en-US" dirty="0"/>
              <a:t> (2021)</a:t>
            </a:r>
          </a:p>
        </p:txBody>
      </p:sp>
    </p:spTree>
    <p:extLst>
      <p:ext uri="{BB962C8B-B14F-4D97-AF65-F5344CB8AC3E}">
        <p14:creationId xmlns:p14="http://schemas.microsoft.com/office/powerpoint/2010/main" val="11670562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1A067-43C5-884B-AE9A-06938E3D0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AxDIMM</a:t>
            </a:r>
            <a:r>
              <a:rPr lang="en-US" sz="3600" dirty="0"/>
              <a:t> Design: Hardware Architecture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2D87EFE-BFFF-EE4E-AF5E-972F2B7150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933680"/>
            <a:ext cx="4419600" cy="23429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02E4754-EC6D-F04D-AE9E-6E8CB7B4BA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0700" y="3352800"/>
            <a:ext cx="5524500" cy="214074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3D57A04-D7FC-0E42-902A-18048D5601F5}"/>
              </a:ext>
            </a:extLst>
          </p:cNvPr>
          <p:cNvSpPr/>
          <p:nvPr/>
        </p:nvSpPr>
        <p:spPr>
          <a:xfrm>
            <a:off x="2590801" y="3429000"/>
            <a:ext cx="288000" cy="1962000"/>
          </a:xfrm>
          <a:prstGeom prst="rect">
            <a:avLst/>
          </a:prstGeom>
          <a:solidFill>
            <a:srgbClr val="C00000">
              <a:alpha val="25098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DB4E1D2-7319-BF48-8295-DC100B7F106C}"/>
              </a:ext>
            </a:extLst>
          </p:cNvPr>
          <p:cNvSpPr/>
          <p:nvPr/>
        </p:nvSpPr>
        <p:spPr>
          <a:xfrm>
            <a:off x="819097" y="5638800"/>
            <a:ext cx="7505806" cy="704318"/>
          </a:xfrm>
          <a:prstGeom prst="roundRect">
            <a:avLst>
              <a:gd name="adj" fmla="val 5638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DDR4 slave PHY receives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DRAM commands and NMP instructions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(via DQ pins) from the host side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1982C3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33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4">
            <a:extLst>
              <a:ext uri="{FF2B5EF4-FFF2-40B4-BE49-F238E27FC236}">
                <a16:creationId xmlns:a16="http://schemas.microsoft.com/office/drawing/2014/main" id="{6C599EA8-303B-8F44-B67E-1E9A7D6B836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66713" y="1747838"/>
            <a:ext cx="8428037" cy="995362"/>
          </a:xfrm>
        </p:spPr>
        <p:txBody>
          <a:bodyPr/>
          <a:lstStyle/>
          <a:p>
            <a:pPr algn="ctr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UPMEM PIM</a:t>
            </a:r>
          </a:p>
        </p:txBody>
      </p:sp>
      <p:sp>
        <p:nvSpPr>
          <p:cNvPr id="81922" name="Rectangle 5">
            <a:extLst>
              <a:ext uri="{FF2B5EF4-FFF2-40B4-BE49-F238E27FC236}">
                <a16:creationId xmlns:a16="http://schemas.microsoft.com/office/drawing/2014/main" id="{EB66DB82-34C1-994A-A27C-C184C7C5BDD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3581400"/>
            <a:ext cx="8458200" cy="2900363"/>
          </a:xfrm>
        </p:spPr>
        <p:txBody>
          <a:bodyPr/>
          <a:lstStyle/>
          <a:p>
            <a:pPr eaLnBrk="1" hangingPunct="1"/>
            <a:endParaRPr lang="en-US" altLang="en-US" i="1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811393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68BA1-D0C2-7249-8DA2-002823C37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AxDIMM</a:t>
            </a:r>
            <a:r>
              <a:rPr lang="en-US" dirty="0"/>
              <a:t> Design: Execution Flow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06EC8-8200-6C4F-B791-205303D311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40" b="4756"/>
          <a:stretch/>
        </p:blipFill>
        <p:spPr>
          <a:xfrm>
            <a:off x="999061" y="937300"/>
            <a:ext cx="7145878" cy="542415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0F6AFEE-A131-D94C-A062-BAEFF619CF4F}"/>
              </a:ext>
            </a:extLst>
          </p:cNvPr>
          <p:cNvSpPr/>
          <p:nvPr/>
        </p:nvSpPr>
        <p:spPr>
          <a:xfrm>
            <a:off x="1425041" y="1157175"/>
            <a:ext cx="6377047" cy="328657"/>
          </a:xfrm>
          <a:prstGeom prst="rect">
            <a:avLst/>
          </a:prstGeom>
          <a:solidFill>
            <a:srgbClr val="00B0F0">
              <a:alpha val="25098"/>
            </a:srgbClr>
          </a:solidFill>
          <a:ln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6AF576-A359-5A42-BCE0-6C1282CC02E6}"/>
              </a:ext>
            </a:extLst>
          </p:cNvPr>
          <p:cNvSpPr/>
          <p:nvPr/>
        </p:nvSpPr>
        <p:spPr>
          <a:xfrm>
            <a:off x="1852059" y="3454167"/>
            <a:ext cx="828000" cy="432000"/>
          </a:xfrm>
          <a:prstGeom prst="rect">
            <a:avLst/>
          </a:prstGeom>
          <a:solidFill>
            <a:srgbClr val="00B0F0">
              <a:alpha val="25098"/>
            </a:srgbClr>
          </a:solidFill>
          <a:ln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69422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19BC15-04E4-CE45-A5CD-F24EA83F15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6777038" y="631825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457200" rtl="0" eaLnBrk="1" latinLnBrk="0" hangingPunct="1">
              <a:defRPr sz="1600" kern="1200">
                <a:solidFill>
                  <a:srgbClr val="000000"/>
                </a:solidFill>
                <a:latin typeface="Garamond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DE33320-76E4-0249-8CA9-3902D97168FA}" type="slidenum">
              <a:rPr lang="en-US" altLang="en-US" smtClean="0"/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anose="02020404030301010803" pitchFamily="18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244B31-20C8-5E45-BC8F-1529A2E49349}"/>
              </a:ext>
            </a:extLst>
          </p:cNvPr>
          <p:cNvSpPr txBox="1"/>
          <p:nvPr/>
        </p:nvSpPr>
        <p:spPr>
          <a:xfrm>
            <a:off x="3401648" y="6538972"/>
            <a:ext cx="23407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https://youtu.be/SXdzQZAKG-Y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0C7ABF-BD5C-0242-BEA4-46E54827B9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940" y="914400"/>
            <a:ext cx="7462121" cy="5492737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2D1FE49D-F9C7-4046-9FB6-4F19AB644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Lecture on </a:t>
            </a:r>
            <a:r>
              <a:rPr lang="en-US" dirty="0" err="1"/>
              <a:t>AxDIMM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139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4">
            <a:extLst>
              <a:ext uri="{FF2B5EF4-FFF2-40B4-BE49-F238E27FC236}">
                <a16:creationId xmlns:a16="http://schemas.microsoft.com/office/drawing/2014/main" id="{6C599EA8-303B-8F44-B67E-1E9A7D6B836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66713" y="1747838"/>
            <a:ext cx="8428037" cy="99536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SK Hynix </a:t>
            </a:r>
            <a:r>
              <a:rPr lang="en-US" altLang="en-US" b="1" dirty="0" err="1">
                <a:ea typeface="ＭＳ Ｐゴシック" panose="020B0600070205080204" pitchFamily="34" charset="-128"/>
              </a:rPr>
              <a:t>AiM</a:t>
            </a:r>
            <a:endParaRPr lang="en-US" altLang="en-US" b="1" dirty="0">
              <a:ea typeface="ＭＳ Ｐゴシック" panose="020B0600070205080204" pitchFamily="34" charset="-128"/>
            </a:endParaRPr>
          </a:p>
        </p:txBody>
      </p:sp>
      <p:sp>
        <p:nvSpPr>
          <p:cNvPr id="81922" name="Rectangle 5">
            <a:extLst>
              <a:ext uri="{FF2B5EF4-FFF2-40B4-BE49-F238E27FC236}">
                <a16:creationId xmlns:a16="http://schemas.microsoft.com/office/drawing/2014/main" id="{EB66DB82-34C1-994A-A27C-C184C7C5BDD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3581400"/>
            <a:ext cx="8458200" cy="2900363"/>
          </a:xfrm>
        </p:spPr>
        <p:txBody>
          <a:bodyPr/>
          <a:lstStyle/>
          <a:p>
            <a:pPr eaLnBrk="1" hangingPunct="1"/>
            <a:endParaRPr lang="en-US" altLang="en-US" i="1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18769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7630F2C-F1A4-504C-BD76-4C0CF61011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896075"/>
            <a:ext cx="5514372" cy="55342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E504B7-DA66-5B4F-B558-31F93F8EC635}"/>
              </a:ext>
            </a:extLst>
          </p:cNvPr>
          <p:cNvSpPr txBox="1"/>
          <p:nvPr/>
        </p:nvSpPr>
        <p:spPr>
          <a:xfrm>
            <a:off x="1993410" y="6528003"/>
            <a:ext cx="51571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https://news.skhynix.com/sk-hynix-develops-pim-next-generation-ai-accelerator/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B661DE0-45C9-7F44-A759-0061E543B4F5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604774" y="3645615"/>
            <a:ext cx="477539" cy="5110162"/>
          </a:xfrm>
          <a:prstGeom prst="roundRect">
            <a:avLst>
              <a:gd name="adj" fmla="val 16667"/>
            </a:avLst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3782F46-972B-F74E-B5E1-F30E8DD07F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9919" y="1600200"/>
            <a:ext cx="3724263" cy="23826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51C93C8-E662-634A-AE11-0C2FA42294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5009" y="4648200"/>
            <a:ext cx="3754081" cy="524285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A8E4D7D1-19A2-F445-BEC2-A01F88F3C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SK Hynix Accelerator-in-Memory (2022)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1397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29AC1-76BA-0047-A84D-823522F2F5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4 Gb </a:t>
            </a:r>
            <a:r>
              <a:rPr lang="en-US" dirty="0" err="1"/>
              <a:t>AiM</a:t>
            </a:r>
            <a:r>
              <a:rPr lang="en-US" dirty="0"/>
              <a:t> die with 16 processing units (PUs)</a:t>
            </a:r>
          </a:p>
        </p:txBody>
      </p:sp>
      <p:sp>
        <p:nvSpPr>
          <p:cNvPr id="7" name="TextBox 6">
            <a:hlinkClick r:id="rId3"/>
            <a:extLst>
              <a:ext uri="{FF2B5EF4-FFF2-40B4-BE49-F238E27FC236}">
                <a16:creationId xmlns:a16="http://schemas.microsoft.com/office/drawing/2014/main" id="{6D4E88C4-7835-3048-82B9-3EBD91CC3862}"/>
              </a:ext>
            </a:extLst>
          </p:cNvPr>
          <p:cNvSpPr txBox="1"/>
          <p:nvPr/>
        </p:nvSpPr>
        <p:spPr>
          <a:xfrm>
            <a:off x="1261641" y="6477000"/>
            <a:ext cx="7358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Lee et al., A 1ynm 1.25V 8Gb, 16Gb/s/pin GDDR6-based Accelerator-in-Memory supporting 1TFLOPS MAC Operation and Various Activation Functions for Deep-Learning Applications, ISSCC 2022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6E4A93-E3CA-FC41-A48F-2210E2BAB8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33600"/>
            <a:ext cx="9144000" cy="3485834"/>
          </a:xfrm>
          <a:prstGeom prst="rect">
            <a:avLst/>
          </a:prstGeom>
        </p:spPr>
      </p:pic>
      <p:sp>
        <p:nvSpPr>
          <p:cNvPr id="8" name="Title 4">
            <a:extLst>
              <a:ext uri="{FF2B5EF4-FFF2-40B4-BE49-F238E27FC236}">
                <a16:creationId xmlns:a16="http://schemas.microsoft.com/office/drawing/2014/main" id="{D2DD25A5-B5E5-1544-AB13-ACAB993F4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011" y="132335"/>
            <a:ext cx="8894602" cy="606084"/>
          </a:xfrm>
        </p:spPr>
        <p:txBody>
          <a:bodyPr>
            <a:normAutofit fontScale="90000"/>
          </a:bodyPr>
          <a:lstStyle/>
          <a:p>
            <a:r>
              <a:rPr lang="en-US" sz="4400" dirty="0"/>
              <a:t>SK Hynix Accelerator-in-Memory (2022)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7242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58F16-3938-264D-8F6A-2EBC6EF72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0"/>
            <a:ext cx="8991600" cy="870527"/>
          </a:xfrm>
        </p:spPr>
        <p:txBody>
          <a:bodyPr anchor="ctr">
            <a:normAutofit/>
          </a:bodyPr>
          <a:lstStyle/>
          <a:p>
            <a:r>
              <a:rPr lang="en-US" sz="3600" dirty="0"/>
              <a:t>SK Hynix </a:t>
            </a:r>
            <a:r>
              <a:rPr lang="en-US" sz="3600" dirty="0" err="1"/>
              <a:t>AiM</a:t>
            </a:r>
            <a:r>
              <a:rPr lang="en-US" sz="3600" dirty="0"/>
              <a:t>: System Organization (2022)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29AC1-76BA-0047-A84D-823522F2F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14400"/>
            <a:ext cx="8610600" cy="5193723"/>
          </a:xfrm>
        </p:spPr>
        <p:txBody>
          <a:bodyPr/>
          <a:lstStyle/>
          <a:p>
            <a:r>
              <a:rPr lang="en-US" dirty="0"/>
              <a:t>GDDR6-based </a:t>
            </a:r>
            <a:r>
              <a:rPr lang="en-US" dirty="0" err="1"/>
              <a:t>AiM</a:t>
            </a:r>
            <a:r>
              <a:rPr lang="en-US" dirty="0"/>
              <a:t> architecture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F3BB8F-3F49-D548-A49E-682CBCA6C8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498600"/>
            <a:ext cx="4699000" cy="4826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462163E-DC27-E748-A11E-9A9599C3CE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1502660"/>
            <a:ext cx="3678238" cy="30693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9E39E97-4753-B74D-BC8D-0E53BDD9D0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3238" y="4767911"/>
            <a:ext cx="3255962" cy="1404289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C12CD630-6071-ED45-9E40-71BA66B16F43}"/>
              </a:ext>
            </a:extLst>
          </p:cNvPr>
          <p:cNvSpPr txBox="1"/>
          <p:nvPr/>
        </p:nvSpPr>
        <p:spPr>
          <a:xfrm>
            <a:off x="1261641" y="6477000"/>
            <a:ext cx="7358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Lee et al., A 1ynm 1.25V 8Gb, 16Gb/s/pin GDDR6-based Accelerator-in-Memory supporting 1TFLOPS MAC Operation and Various Activation Functions for Deep-Learning Applications, ISSCC 2022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95686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4AD78-64D2-9C47-B050-A2D2C6E7D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0"/>
            <a:ext cx="8915400" cy="908720"/>
          </a:xfrm>
        </p:spPr>
        <p:txBody>
          <a:bodyPr anchor="ctr"/>
          <a:lstStyle/>
          <a:p>
            <a:r>
              <a:rPr lang="en-US" dirty="0"/>
              <a:t>Lecture on Accelerator-in-Memory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02AAD-62B5-594C-82AB-3F845A0814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08720"/>
            <a:ext cx="8610600" cy="5339680"/>
          </a:xfrm>
        </p:spPr>
        <p:txBody>
          <a:bodyPr/>
          <a:lstStyle/>
          <a:p>
            <a:pPr marL="0" indent="0">
              <a:buNone/>
            </a:pPr>
            <a:br>
              <a:rPr lang="en-US" sz="1600" dirty="0"/>
            </a:br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A122B2-35CC-C64B-B5EA-4870A73033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457200" rtl="0" eaLnBrk="1" latinLnBrk="0" hangingPunct="1">
              <a:defRPr sz="1600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594FA-E141-4234-AE05-360401972BE7}" type="slidenum">
              <a:rPr lang="en-US" altLang="en-US" smtClean="0">
                <a:solidFill>
                  <a:srgbClr val="000000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itchFamily="18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C5F87A-7D79-2748-8FC3-ED1DCFBCB44E}"/>
              </a:ext>
            </a:extLst>
          </p:cNvPr>
          <p:cNvSpPr txBox="1"/>
          <p:nvPr/>
        </p:nvSpPr>
        <p:spPr>
          <a:xfrm>
            <a:off x="3431720" y="6492015"/>
            <a:ext cx="21453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914400">
              <a:defRPr/>
            </a:pPr>
            <a:r>
              <a:rPr lang="en-US" sz="12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https://youtu.be/HUSrlKgR1cM</a:t>
            </a:r>
            <a:endParaRPr lang="en-US" sz="1200" dirty="0">
              <a:solidFill>
                <a:srgbClr val="0070C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FC4B34-3271-6F43-97BE-EAA7BD6B76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963" y="998025"/>
            <a:ext cx="7420075" cy="527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010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4">
            <a:extLst>
              <a:ext uri="{FF2B5EF4-FFF2-40B4-BE49-F238E27FC236}">
                <a16:creationId xmlns:a16="http://schemas.microsoft.com/office/drawing/2014/main" id="{6C599EA8-303B-8F44-B67E-1E9A7D6B836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66713" y="1747838"/>
            <a:ext cx="8428037" cy="99536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Alibaba HB-PNM</a:t>
            </a:r>
          </a:p>
        </p:txBody>
      </p:sp>
      <p:sp>
        <p:nvSpPr>
          <p:cNvPr id="81922" name="Rectangle 5">
            <a:extLst>
              <a:ext uri="{FF2B5EF4-FFF2-40B4-BE49-F238E27FC236}">
                <a16:creationId xmlns:a16="http://schemas.microsoft.com/office/drawing/2014/main" id="{EB66DB82-34C1-994A-A27C-C184C7C5BDD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3581400"/>
            <a:ext cx="8458200" cy="2900363"/>
          </a:xfrm>
        </p:spPr>
        <p:txBody>
          <a:bodyPr/>
          <a:lstStyle/>
          <a:p>
            <a:pPr eaLnBrk="1" hangingPunct="1"/>
            <a:endParaRPr lang="en-US" altLang="en-US" i="1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108354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78BD05-2E95-984E-8F35-2CBFD3B72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14400"/>
            <a:ext cx="8534400" cy="5059362"/>
          </a:xfrm>
        </p:spPr>
        <p:txBody>
          <a:bodyPr/>
          <a:lstStyle/>
          <a:p>
            <a:r>
              <a:rPr lang="en-US" dirty="0"/>
              <a:t>3D-stacked </a:t>
            </a:r>
            <a:r>
              <a:rPr lang="en-US" dirty="0">
                <a:solidFill>
                  <a:srgbClr val="0070C0"/>
                </a:solidFill>
              </a:rPr>
              <a:t>logic die and DRAM die</a:t>
            </a:r>
            <a:r>
              <a:rPr lang="en-US" dirty="0"/>
              <a:t> vertically bonded by </a:t>
            </a:r>
            <a:r>
              <a:rPr lang="en-US" dirty="0">
                <a:solidFill>
                  <a:srgbClr val="7030A0"/>
                </a:solidFill>
              </a:rPr>
              <a:t>hybrid bonding </a:t>
            </a:r>
            <a:r>
              <a:rPr lang="en-US" dirty="0"/>
              <a:t>(HB)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554C7ED-BA8F-B744-889D-44668B366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752600"/>
            <a:ext cx="5486400" cy="4702629"/>
          </a:xfrm>
          <a:prstGeom prst="rect">
            <a:avLst/>
          </a:prstGeom>
        </p:spPr>
      </p:pic>
      <p:sp>
        <p:nvSpPr>
          <p:cNvPr id="13" name="TextBox 12">
            <a:hlinkClick r:id="rId3"/>
            <a:extLst>
              <a:ext uri="{FF2B5EF4-FFF2-40B4-BE49-F238E27FC236}">
                <a16:creationId xmlns:a16="http://schemas.microsoft.com/office/drawing/2014/main" id="{456D9861-C519-CF45-8A84-159DD945735D}"/>
              </a:ext>
            </a:extLst>
          </p:cNvPr>
          <p:cNvSpPr txBox="1"/>
          <p:nvPr/>
        </p:nvSpPr>
        <p:spPr>
          <a:xfrm>
            <a:off x="1331089" y="6504668"/>
            <a:ext cx="7050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Niu</a:t>
            </a:r>
            <a:r>
              <a:rPr kumimoji="0" lang="en-US" alt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et al., 184QPS/W 64Mb/mm2 3D Logic-to-DRAM Hybrid Bonding with Process-Near-Memory Engine for Recommendation System, ISSCC 2022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D19DD39-708F-E740-864C-35B5A1869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400" dirty="0"/>
              <a:t>Alibaba HB-PNM: Overall Architecture (2022)</a:t>
            </a:r>
          </a:p>
        </p:txBody>
      </p:sp>
    </p:spTree>
    <p:extLst>
      <p:ext uri="{BB962C8B-B14F-4D97-AF65-F5344CB8AC3E}">
        <p14:creationId xmlns:p14="http://schemas.microsoft.com/office/powerpoint/2010/main" val="12355210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78BD05-2E95-984E-8F35-2CBFD3B72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14400"/>
            <a:ext cx="8534400" cy="5059362"/>
          </a:xfrm>
        </p:spPr>
        <p:txBody>
          <a:bodyPr/>
          <a:lstStyle/>
          <a:p>
            <a:r>
              <a:rPr lang="en-US" sz="2200" dirty="0"/>
              <a:t>Match engine and neural engine for matching and ranking in a recommendation system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183F600-C4D9-974B-A5F9-07BE8BD7D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255556" y="1840445"/>
            <a:ext cx="4343400" cy="43201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EE287FF-8971-4446-8CD6-FBD6628175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62649" y="2351953"/>
            <a:ext cx="3962400" cy="3220898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A899A44-DBAB-5440-A0AD-3FE718D1F572}"/>
              </a:ext>
            </a:extLst>
          </p:cNvPr>
          <p:cNvCxnSpPr>
            <a:cxnSpLocks/>
          </p:cNvCxnSpPr>
          <p:nvPr/>
        </p:nvCxnSpPr>
        <p:spPr bwMode="auto">
          <a:xfrm flipV="1">
            <a:off x="2667000" y="4389440"/>
            <a:ext cx="2362200" cy="106360"/>
          </a:xfrm>
          <a:prstGeom prst="straightConnector1">
            <a:avLst/>
          </a:prstGeom>
          <a:solidFill>
            <a:srgbClr val="C0C0C0"/>
          </a:solidFill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553BC90-47B0-7147-AD46-E4F6B512FCDF}"/>
              </a:ext>
            </a:extLst>
          </p:cNvPr>
          <p:cNvCxnSpPr>
            <a:cxnSpLocks/>
          </p:cNvCxnSpPr>
          <p:nvPr/>
        </p:nvCxnSpPr>
        <p:spPr bwMode="auto">
          <a:xfrm flipV="1">
            <a:off x="2667000" y="4419600"/>
            <a:ext cx="4267200" cy="653406"/>
          </a:xfrm>
          <a:prstGeom prst="straightConnector1">
            <a:avLst/>
          </a:prstGeom>
          <a:solidFill>
            <a:srgbClr val="C0C0C0"/>
          </a:solidFill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6" name="Title 5">
            <a:extLst>
              <a:ext uri="{FF2B5EF4-FFF2-40B4-BE49-F238E27FC236}">
                <a16:creationId xmlns:a16="http://schemas.microsoft.com/office/drawing/2014/main" id="{88599C98-42C6-2143-A49C-6C2FDB594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Alibaba HB-PNM: Compute Engines</a:t>
            </a:r>
            <a:endParaRPr lang="en-US" dirty="0"/>
          </a:p>
        </p:txBody>
      </p:sp>
      <p:sp>
        <p:nvSpPr>
          <p:cNvPr id="13" name="TextBox 12">
            <a:hlinkClick r:id="rId4"/>
            <a:extLst>
              <a:ext uri="{FF2B5EF4-FFF2-40B4-BE49-F238E27FC236}">
                <a16:creationId xmlns:a16="http://schemas.microsoft.com/office/drawing/2014/main" id="{1B1CDA33-0141-144C-AB97-402109609542}"/>
              </a:ext>
            </a:extLst>
          </p:cNvPr>
          <p:cNvSpPr txBox="1"/>
          <p:nvPr/>
        </p:nvSpPr>
        <p:spPr>
          <a:xfrm>
            <a:off x="1331089" y="6504668"/>
            <a:ext cx="7050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Niu</a:t>
            </a:r>
            <a:r>
              <a:rPr kumimoji="0" lang="en-US" alt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et al., 184QPS/W 64Mb/mm2 3D Logic-to-DRAM Hybrid Bonding with Process-Near-Memory Engine for Recommendation System, ISSCC 2022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3020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83505-2DAA-ED43-A184-C4D419F9B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8915400" cy="1066800"/>
          </a:xfrm>
        </p:spPr>
        <p:txBody>
          <a:bodyPr/>
          <a:lstStyle/>
          <a:p>
            <a:r>
              <a:rPr lang="en-US" sz="3800" dirty="0"/>
              <a:t>UPMEM Processing-in-DRAM Engine (2019)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C247EB-0F00-D348-A874-BCF1EE2FA5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788613" y="6387700"/>
            <a:ext cx="2133600" cy="457200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1AB0E41-6335-3B40-AB06-F5B4D651A9D6}" type="slidenum">
              <a:rPr kumimoji="0" lang="en-US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charset="0"/>
                <a:ea typeface="ＭＳ Ｐゴシック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charset="0"/>
              <a:ea typeface="ＭＳ Ｐゴシック" charset="-128"/>
              <a:cs typeface="+mn-cs"/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5EB2FE4-BC58-E94C-8039-4CDE8EEBB0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251" y="964045"/>
            <a:ext cx="8610600" cy="5193723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Processing in DRAM Engine </a:t>
            </a:r>
          </a:p>
          <a:p>
            <a:r>
              <a:rPr lang="en-US" dirty="0"/>
              <a:t>Includes </a:t>
            </a:r>
            <a:r>
              <a:rPr lang="en-US" b="1" dirty="0"/>
              <a:t>standard DIMM modules</a:t>
            </a:r>
            <a:r>
              <a:rPr lang="en-US" dirty="0"/>
              <a:t>, with a </a:t>
            </a:r>
            <a:r>
              <a:rPr lang="en-US" b="1" dirty="0"/>
              <a:t>large number of DPU processors </a:t>
            </a:r>
            <a:r>
              <a:rPr lang="en-US" dirty="0"/>
              <a:t>combined with DRAM chips.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Replaces </a:t>
            </a:r>
            <a:r>
              <a:rPr lang="en-US" b="1" dirty="0"/>
              <a:t>standard</a:t>
            </a:r>
            <a:r>
              <a:rPr lang="en-US" dirty="0"/>
              <a:t> DIMMs</a:t>
            </a:r>
          </a:p>
          <a:p>
            <a:pPr lvl="1"/>
            <a:r>
              <a:rPr lang="en-US" dirty="0"/>
              <a:t>DDR4 R-DIMM modules</a:t>
            </a:r>
          </a:p>
          <a:p>
            <a:pPr lvl="2"/>
            <a:r>
              <a:rPr lang="en-US" dirty="0"/>
              <a:t>8GB+128 DPUs (16 PIM chips)</a:t>
            </a:r>
          </a:p>
          <a:p>
            <a:pPr lvl="2"/>
            <a:r>
              <a:rPr lang="en-US" dirty="0"/>
              <a:t>Standard 2x-nm DRAM process</a:t>
            </a:r>
          </a:p>
          <a:p>
            <a:pPr lvl="1"/>
            <a:r>
              <a:rPr lang="en-US" b="1" dirty="0"/>
              <a:t>Large amounts of</a:t>
            </a:r>
            <a:r>
              <a:rPr lang="en-US" dirty="0"/>
              <a:t> compute &amp; memory bandwidth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2C3A3A-02C6-5F46-8278-4883459024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9331" y="2362200"/>
            <a:ext cx="3064669" cy="18094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3094D00-96B4-E74E-917B-BA57463AF2F6}"/>
              </a:ext>
            </a:extLst>
          </p:cNvPr>
          <p:cNvSpPr txBox="1"/>
          <p:nvPr/>
        </p:nvSpPr>
        <p:spPr>
          <a:xfrm>
            <a:off x="184532" y="6452797"/>
            <a:ext cx="53270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https://www.anandtech.com/show/14750/hot-chips-31-analysis-inmemory-processing-by-upmem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94B1677-FAD4-8147-AAAE-CAD39B29F335}"/>
              </a:ext>
            </a:extLst>
          </p:cNvPr>
          <p:cNvSpPr/>
          <p:nvPr/>
        </p:nvSpPr>
        <p:spPr>
          <a:xfrm>
            <a:off x="184532" y="6613279"/>
            <a:ext cx="733243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https://www.upmem.com/video-upmem-presenting-its-true-processing-in-memory-solution-hot-chips-2019/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B506766-B570-B545-B275-3559CFC233C5}"/>
              </a:ext>
            </a:extLst>
          </p:cNvPr>
          <p:cNvGrpSpPr/>
          <p:nvPr/>
        </p:nvGrpSpPr>
        <p:grpSpPr>
          <a:xfrm>
            <a:off x="228600" y="4724400"/>
            <a:ext cx="8754585" cy="1709697"/>
            <a:chOff x="228600" y="4724400"/>
            <a:chExt cx="8754585" cy="1709697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9DF79F1-207B-C34F-AF17-579F237B3E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8600" y="4724400"/>
              <a:ext cx="8754585" cy="1709697"/>
            </a:xfrm>
            <a:prstGeom prst="rect">
              <a:avLst/>
            </a:prstGeom>
          </p:spPr>
        </p:pic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1A8C06B5-1135-5C4F-83E8-E38AAB98D67C}"/>
                </a:ext>
              </a:extLst>
            </p:cNvPr>
            <p:cNvSpPr/>
            <p:nvPr/>
          </p:nvSpPr>
          <p:spPr bwMode="auto">
            <a:xfrm>
              <a:off x="228600" y="4725144"/>
              <a:ext cx="1440160" cy="1344270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ea typeface="ＭＳ Ｐゴシック" panose="020B0600070205080204" pitchFamily="34" charset="-128"/>
                  <a:cs typeface="+mn-cs"/>
                </a:rPr>
                <a:t>CPU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ea typeface="ＭＳ Ｐゴシック" panose="020B0600070205080204" pitchFamily="34" charset="-128"/>
                  <a:cs typeface="+mn-cs"/>
                </a:rPr>
                <a:t>(x86, ARM, RV…)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DC95700-D7D1-5644-851B-FF2666B58A9E}"/>
                </a:ext>
              </a:extLst>
            </p:cNvPr>
            <p:cNvGrpSpPr/>
            <p:nvPr/>
          </p:nvGrpSpPr>
          <p:grpSpPr>
            <a:xfrm>
              <a:off x="1727429" y="5030705"/>
              <a:ext cx="1247056" cy="733148"/>
              <a:chOff x="1740768" y="5013176"/>
              <a:chExt cx="1247056" cy="733148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F251D41E-D38C-AC45-AD0E-16543ACA0601}"/>
                  </a:ext>
                </a:extLst>
              </p:cNvPr>
              <p:cNvSpPr/>
              <p:nvPr/>
            </p:nvSpPr>
            <p:spPr bwMode="auto">
              <a:xfrm>
                <a:off x="1740768" y="5013176"/>
                <a:ext cx="1247056" cy="733148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6" name="Left-Right Arrow 5">
                <a:extLst>
                  <a:ext uri="{FF2B5EF4-FFF2-40B4-BE49-F238E27FC236}">
                    <a16:creationId xmlns:a16="http://schemas.microsoft.com/office/drawing/2014/main" id="{8C261558-8DDB-CE4D-A03B-11579E0FA88F}"/>
                  </a:ext>
                </a:extLst>
              </p:cNvPr>
              <p:cNvSpPr/>
              <p:nvPr/>
            </p:nvSpPr>
            <p:spPr bwMode="auto">
              <a:xfrm>
                <a:off x="1740768" y="5013176"/>
                <a:ext cx="1247056" cy="720080"/>
              </a:xfrm>
              <a:prstGeom prst="leftRightArrow">
                <a:avLst/>
              </a:prstGeom>
              <a:solidFill>
                <a:schemeClr val="bg1">
                  <a:lumMod val="5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itchFamily="34" charset="0"/>
                    <a:ea typeface="ＭＳ Ｐゴシック" panose="020B0600070205080204" pitchFamily="34" charset="-128"/>
                    <a:cs typeface="+mn-cs"/>
                  </a:rPr>
                  <a:t>DDR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itchFamily="34" charset="0"/>
                    <a:ea typeface="ＭＳ Ｐゴシック" panose="020B0600070205080204" pitchFamily="34" charset="-128"/>
                    <a:cs typeface="+mn-cs"/>
                  </a:rPr>
                  <a:t>Data bus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84579032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19BC15-04E4-CE45-A5CD-F24EA83F15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xfrm>
            <a:off x="6777038" y="631825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457200" rtl="0" eaLnBrk="1" latinLnBrk="0" hangingPunct="1">
              <a:defRPr sz="1600" kern="1200">
                <a:solidFill>
                  <a:srgbClr val="000000"/>
                </a:solidFill>
                <a:latin typeface="Garamond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DE33320-76E4-0249-8CA9-3902D97168FA}" type="slidenum">
              <a:rPr lang="en-US" altLang="en-US" smtClean="0"/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aramond" panose="02020404030301010803" pitchFamily="18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244B31-20C8-5E45-BC8F-1529A2E49349}"/>
              </a:ext>
            </a:extLst>
          </p:cNvPr>
          <p:cNvSpPr txBox="1"/>
          <p:nvPr/>
        </p:nvSpPr>
        <p:spPr>
          <a:xfrm>
            <a:off x="3351954" y="6538972"/>
            <a:ext cx="2440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https://youtu.be/8MM6_36LmWQ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E3E363-AA8A-5941-AE75-C0FEE21AC9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" y="914400"/>
            <a:ext cx="7543800" cy="5531602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2FF8B8DF-AF89-6747-A0D8-37D6AF7FE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Lecture on HB-PNM</a:t>
            </a:r>
          </a:p>
        </p:txBody>
      </p:sp>
    </p:spTree>
    <p:extLst>
      <p:ext uri="{BB962C8B-B14F-4D97-AF65-F5344CB8AC3E}">
        <p14:creationId xmlns:p14="http://schemas.microsoft.com/office/powerpoint/2010/main" val="277804641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4">
            <a:extLst>
              <a:ext uri="{FF2B5EF4-FFF2-40B4-BE49-F238E27FC236}">
                <a16:creationId xmlns:a16="http://schemas.microsoft.com/office/drawing/2014/main" id="{6C599EA8-303B-8F44-B67E-1E9A7D6B836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66713" y="1747838"/>
            <a:ext cx="8428037" cy="99536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More Real PIM</a:t>
            </a:r>
          </a:p>
        </p:txBody>
      </p:sp>
      <p:sp>
        <p:nvSpPr>
          <p:cNvPr id="81922" name="Rectangle 5">
            <a:extLst>
              <a:ext uri="{FF2B5EF4-FFF2-40B4-BE49-F238E27FC236}">
                <a16:creationId xmlns:a16="http://schemas.microsoft.com/office/drawing/2014/main" id="{EB66DB82-34C1-994A-A27C-C184C7C5BDD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3581400"/>
            <a:ext cx="8458200" cy="2900363"/>
          </a:xfrm>
        </p:spPr>
        <p:txBody>
          <a:bodyPr/>
          <a:lstStyle/>
          <a:p>
            <a:pPr eaLnBrk="1" hangingPunct="1"/>
            <a:endParaRPr lang="en-US" altLang="en-US" i="1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763073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488FE39-F8D4-AB4E-A8BC-DBB3E2922F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018" y="990600"/>
            <a:ext cx="4993964" cy="54599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4CC986-E9BD-2A42-A0EF-27E1528C7273}"/>
              </a:ext>
            </a:extLst>
          </p:cNvPr>
          <p:cNvSpPr txBox="1"/>
          <p:nvPr/>
        </p:nvSpPr>
        <p:spPr>
          <a:xfrm>
            <a:off x="1569842" y="6528003"/>
            <a:ext cx="69765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rgbClr val="0432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https://blocksandfiles.com/2021/10/06/neurobladers-build-a-processing-in-memory-analytics-chip-and-server/</a:t>
            </a:r>
            <a:endParaRPr lang="en-US" sz="1100" dirty="0">
              <a:solidFill>
                <a:srgbClr val="0432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46562F-168A-8D49-A47C-9CFE2A8E355C}"/>
              </a:ext>
            </a:extLst>
          </p:cNvPr>
          <p:cNvSpPr/>
          <p:nvPr/>
        </p:nvSpPr>
        <p:spPr bwMode="auto">
          <a:xfrm>
            <a:off x="2590800" y="4572000"/>
            <a:ext cx="3581400" cy="2286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C0E510-D752-9045-AFEE-7BD86098DB10}"/>
              </a:ext>
            </a:extLst>
          </p:cNvPr>
          <p:cNvSpPr/>
          <p:nvPr/>
        </p:nvSpPr>
        <p:spPr bwMode="auto">
          <a:xfrm>
            <a:off x="3195638" y="5282687"/>
            <a:ext cx="3384000" cy="2286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92E94F6-9C41-034C-ADAF-B217685CD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NeuroBlade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62566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2C6524A-4706-164E-A36F-B571EA69AD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902" y="990601"/>
            <a:ext cx="4854498" cy="231899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EA0EAC3-E50C-9F43-B37C-7395E7A43911}"/>
              </a:ext>
            </a:extLst>
          </p:cNvPr>
          <p:cNvSpPr txBox="1"/>
          <p:nvPr/>
        </p:nvSpPr>
        <p:spPr>
          <a:xfrm>
            <a:off x="1932496" y="6528003"/>
            <a:ext cx="527900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err="1"/>
              <a:t>Sity</a:t>
            </a:r>
            <a:r>
              <a:rPr lang="en-US" sz="1100" dirty="0"/>
              <a:t> et al., “Memory-based Distributed Processor Architecture,” US 10,762,034 B2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BF6596B-3E1D-B344-B359-A2694F053D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3403600"/>
            <a:ext cx="4032417" cy="29972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790A899-6999-0544-9925-AD7A4C1FDC4A}"/>
              </a:ext>
            </a:extLst>
          </p:cNvPr>
          <p:cNvSpPr/>
          <p:nvPr/>
        </p:nvSpPr>
        <p:spPr bwMode="auto">
          <a:xfrm>
            <a:off x="5791200" y="4038600"/>
            <a:ext cx="2362200" cy="152400"/>
          </a:xfrm>
          <a:prstGeom prst="rect">
            <a:avLst/>
          </a:prstGeom>
          <a:solidFill>
            <a:srgbClr val="0096FF">
              <a:alpha val="2980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6025C71-291D-F243-898E-232C172BD4BB}"/>
              </a:ext>
            </a:extLst>
          </p:cNvPr>
          <p:cNvSpPr/>
          <p:nvPr/>
        </p:nvSpPr>
        <p:spPr bwMode="auto">
          <a:xfrm>
            <a:off x="5259762" y="4208807"/>
            <a:ext cx="1044000" cy="152400"/>
          </a:xfrm>
          <a:prstGeom prst="rect">
            <a:avLst/>
          </a:prstGeom>
          <a:solidFill>
            <a:srgbClr val="C00000">
              <a:alpha val="2980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C6E40AF-D734-7745-BCD8-249E19F2DB67}"/>
              </a:ext>
            </a:extLst>
          </p:cNvPr>
          <p:cNvSpPr/>
          <p:nvPr/>
        </p:nvSpPr>
        <p:spPr bwMode="auto">
          <a:xfrm>
            <a:off x="4691050" y="4396132"/>
            <a:ext cx="1152000" cy="152400"/>
          </a:xfrm>
          <a:prstGeom prst="rect">
            <a:avLst/>
          </a:prstGeom>
          <a:solidFill>
            <a:srgbClr val="00B050">
              <a:alpha val="2980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5C0C7A7-AFD0-304B-9AE1-5F91A7C1141F}"/>
              </a:ext>
            </a:extLst>
          </p:cNvPr>
          <p:cNvSpPr/>
          <p:nvPr/>
        </p:nvSpPr>
        <p:spPr bwMode="auto">
          <a:xfrm>
            <a:off x="6394721" y="4916290"/>
            <a:ext cx="2232000" cy="152400"/>
          </a:xfrm>
          <a:prstGeom prst="rect">
            <a:avLst/>
          </a:prstGeom>
          <a:solidFill>
            <a:srgbClr val="FFC000">
              <a:alpha val="2980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E6003BB-24E0-0042-8A1F-54D641392EC4}"/>
              </a:ext>
            </a:extLst>
          </p:cNvPr>
          <p:cNvSpPr/>
          <p:nvPr/>
        </p:nvSpPr>
        <p:spPr bwMode="auto">
          <a:xfrm>
            <a:off x="4691050" y="5103615"/>
            <a:ext cx="3924000" cy="152400"/>
          </a:xfrm>
          <a:prstGeom prst="rect">
            <a:avLst/>
          </a:prstGeom>
          <a:solidFill>
            <a:srgbClr val="FFC000">
              <a:alpha val="2980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65F90DC-C09D-5246-A0AD-5A636800EC22}"/>
              </a:ext>
            </a:extLst>
          </p:cNvPr>
          <p:cNvSpPr/>
          <p:nvPr/>
        </p:nvSpPr>
        <p:spPr bwMode="auto">
          <a:xfrm>
            <a:off x="4691050" y="5290940"/>
            <a:ext cx="1548000" cy="152400"/>
          </a:xfrm>
          <a:prstGeom prst="rect">
            <a:avLst/>
          </a:prstGeom>
          <a:solidFill>
            <a:srgbClr val="FFC000">
              <a:alpha val="2980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10DF25C-00D8-A545-86E4-E2EBCA60DBB1}"/>
              </a:ext>
            </a:extLst>
          </p:cNvPr>
          <p:cNvSpPr/>
          <p:nvPr/>
        </p:nvSpPr>
        <p:spPr bwMode="auto">
          <a:xfrm>
            <a:off x="5029200" y="5998423"/>
            <a:ext cx="3564000" cy="152400"/>
          </a:xfrm>
          <a:prstGeom prst="rect">
            <a:avLst/>
          </a:prstGeom>
          <a:solidFill>
            <a:srgbClr val="7030A0">
              <a:alpha val="2980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5A6087F-AC27-3A4D-A827-8493495AACB4}"/>
              </a:ext>
            </a:extLst>
          </p:cNvPr>
          <p:cNvSpPr/>
          <p:nvPr/>
        </p:nvSpPr>
        <p:spPr bwMode="auto">
          <a:xfrm>
            <a:off x="4678040" y="6189663"/>
            <a:ext cx="3060000" cy="152400"/>
          </a:xfrm>
          <a:prstGeom prst="rect">
            <a:avLst/>
          </a:prstGeom>
          <a:solidFill>
            <a:srgbClr val="7030A0">
              <a:alpha val="2980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96F1013-AEBA-A14C-A385-8718D1999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NeuroBlade</a:t>
            </a:r>
            <a:r>
              <a:rPr lang="en-US" dirty="0"/>
              <a:t> Patent (I)</a:t>
            </a:r>
          </a:p>
        </p:txBody>
      </p:sp>
    </p:spTree>
    <p:extLst>
      <p:ext uri="{BB962C8B-B14F-4D97-AF65-F5344CB8AC3E}">
        <p14:creationId xmlns:p14="http://schemas.microsoft.com/office/powerpoint/2010/main" val="4197432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FEA0EAC3-E50C-9F43-B37C-7395E7A43911}"/>
              </a:ext>
            </a:extLst>
          </p:cNvPr>
          <p:cNvSpPr txBox="1"/>
          <p:nvPr/>
        </p:nvSpPr>
        <p:spPr>
          <a:xfrm>
            <a:off x="1932496" y="6528003"/>
            <a:ext cx="527900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err="1"/>
              <a:t>Sity</a:t>
            </a:r>
            <a:r>
              <a:rPr lang="en-US" sz="1100" dirty="0"/>
              <a:t> et al., “Memory-based Distributed Processor Architecture,” US 10,762,034 B2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EB0179-E007-8241-831F-F15D9B9969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167" y="1064753"/>
            <a:ext cx="5068633" cy="42692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BBD17A-D79B-564E-9149-32913414C9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8362" y="2133600"/>
            <a:ext cx="2814638" cy="4053079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02EC3375-67D5-3E4E-AB38-10B498255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NeuroBlade</a:t>
            </a:r>
            <a:r>
              <a:rPr lang="en-US" dirty="0"/>
              <a:t> Patent (II)</a:t>
            </a:r>
          </a:p>
        </p:txBody>
      </p:sp>
    </p:spTree>
    <p:extLst>
      <p:ext uri="{BB962C8B-B14F-4D97-AF65-F5344CB8AC3E}">
        <p14:creationId xmlns:p14="http://schemas.microsoft.com/office/powerpoint/2010/main" val="615672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78BD05-2E95-984E-8F35-2CBFD3B72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884238"/>
            <a:ext cx="8534400" cy="50593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200" dirty="0"/>
              <a:t>PIM XRAM chip</a:t>
            </a:r>
          </a:p>
          <a:p>
            <a:pPr lvl="1">
              <a:lnSpc>
                <a:spcPct val="150000"/>
              </a:lnSpc>
            </a:pPr>
            <a:r>
              <a:rPr lang="en-US" sz="2000" dirty="0"/>
              <a:t>IMPU (Intensive Memory Processing Unit)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x86 CPU, 32 </a:t>
            </a:r>
            <a:r>
              <a:rPr lang="en-US" sz="2200" dirty="0" err="1"/>
              <a:t>NVMe</a:t>
            </a:r>
            <a:r>
              <a:rPr lang="en-US" sz="2200" dirty="0"/>
              <a:t> SSDs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PCIe fabric: </a:t>
            </a:r>
            <a:r>
              <a:rPr lang="en-US" sz="2200" dirty="0">
                <a:solidFill>
                  <a:srgbClr val="0070C0"/>
                </a:solidFill>
              </a:rPr>
              <a:t>“Everything is connected on top of PCIe fabric.”</a:t>
            </a:r>
          </a:p>
          <a:p>
            <a:pPr>
              <a:lnSpc>
                <a:spcPct val="150000"/>
              </a:lnSpc>
            </a:pPr>
            <a:r>
              <a:rPr lang="en-US" sz="2200" dirty="0"/>
              <a:t>Wide I/O bus: multiple x16 PCIe buses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C13650-0F1F-2441-8E16-DC572A3FB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7631" y="4121150"/>
            <a:ext cx="4628738" cy="21272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BC1D3FC-F055-A843-9E3D-DE53072FCB66}"/>
              </a:ext>
            </a:extLst>
          </p:cNvPr>
          <p:cNvSpPr txBox="1"/>
          <p:nvPr/>
        </p:nvSpPr>
        <p:spPr>
          <a:xfrm>
            <a:off x="3590802" y="6528003"/>
            <a:ext cx="19623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https://www.neuroblade.com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CF145E3-82D6-BD46-90FE-31DF681A0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NeuroBlade</a:t>
            </a:r>
            <a:r>
              <a:rPr lang="en-US" dirty="0"/>
              <a:t>: </a:t>
            </a:r>
            <a:r>
              <a:rPr lang="en-US" dirty="0" err="1"/>
              <a:t>Xiphos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6848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78BD05-2E95-984E-8F35-2CBFD3B72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000" y="856525"/>
            <a:ext cx="8799656" cy="55626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rgbClr val="C00000"/>
                </a:solidFill>
              </a:rPr>
              <a:t>Differences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Near-bank (UPMEM, FIMDRAM, </a:t>
            </a:r>
            <a:r>
              <a:rPr lang="en-US" dirty="0" err="1"/>
              <a:t>AiM</a:t>
            </a:r>
            <a:r>
              <a:rPr lang="en-US" dirty="0"/>
              <a:t>, HB-PNM) vs. near-chip (</a:t>
            </a:r>
            <a:r>
              <a:rPr lang="en-US" dirty="0" err="1"/>
              <a:t>AxDIMM</a:t>
            </a:r>
            <a:r>
              <a:rPr lang="en-US" dirty="0"/>
              <a:t>)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General-purpose (UPMEM) vs. special-function (FIMDRAM, </a:t>
            </a:r>
            <a:r>
              <a:rPr lang="en-US" dirty="0" err="1"/>
              <a:t>AiM</a:t>
            </a:r>
            <a:r>
              <a:rPr lang="en-US" dirty="0"/>
              <a:t>, HB-PNM)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FGMT (UPMEM) vs. SIMD (FIMDRAM, </a:t>
            </a:r>
            <a:r>
              <a:rPr lang="en-US" dirty="0" err="1"/>
              <a:t>AiM</a:t>
            </a:r>
            <a:r>
              <a:rPr lang="en-US" dirty="0"/>
              <a:t>, </a:t>
            </a:r>
            <a:r>
              <a:rPr lang="en-US" dirty="0" err="1"/>
              <a:t>AxDIMM</a:t>
            </a:r>
            <a:r>
              <a:rPr lang="en-US" dirty="0"/>
              <a:t>) vs. systolic array (HB-PNM)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Natively integer (UPMEM, HB-PNM) vs. floating point (FIMDRAM)</a:t>
            </a:r>
          </a:p>
          <a:p>
            <a:pPr lvl="2">
              <a:lnSpc>
                <a:spcPct val="100000"/>
              </a:lnSpc>
            </a:pPr>
            <a:r>
              <a:rPr lang="en-US" sz="2400" dirty="0"/>
              <a:t>FP16 (FIMDRAM) vs. BF16 (</a:t>
            </a:r>
            <a:r>
              <a:rPr lang="en-US" sz="2400" dirty="0" err="1"/>
              <a:t>AiM</a:t>
            </a:r>
            <a:r>
              <a:rPr lang="en-US" sz="2400" dirty="0"/>
              <a:t>) vs. FP32 (</a:t>
            </a:r>
            <a:r>
              <a:rPr lang="en-US" sz="2400" dirty="0" err="1"/>
              <a:t>AxDIMM</a:t>
            </a:r>
            <a:r>
              <a:rPr lang="en-US" sz="2400" dirty="0"/>
              <a:t>)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DDR4 (UPMEM, </a:t>
            </a:r>
            <a:r>
              <a:rPr lang="en-US" dirty="0" err="1"/>
              <a:t>AxDIMM</a:t>
            </a:r>
            <a:r>
              <a:rPr lang="en-US" dirty="0"/>
              <a:t>) vs. LPDDR4 (HB-PNM) vs. HBM2 (FIMDRAM) vs. GDDR6 (</a:t>
            </a:r>
            <a:r>
              <a:rPr lang="en-US" dirty="0" err="1"/>
              <a:t>AiM</a:t>
            </a:r>
            <a:r>
              <a:rPr lang="en-US" dirty="0"/>
              <a:t>)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EA7A463-5964-2A4C-93E6-7B990A94D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Variety of Current Real PIM Architectures</a:t>
            </a:r>
          </a:p>
        </p:txBody>
      </p:sp>
    </p:spTree>
    <p:extLst>
      <p:ext uri="{BB962C8B-B14F-4D97-AF65-F5344CB8AC3E}">
        <p14:creationId xmlns:p14="http://schemas.microsoft.com/office/powerpoint/2010/main" val="390994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F4718-E176-FC48-B556-D5B3A7CB3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Common Characteristics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EE7E5-BA02-EB49-B7A9-49BFA3F9D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These PIM systems have </a:t>
            </a:r>
            <a:r>
              <a:rPr lang="en-US" dirty="0">
                <a:solidFill>
                  <a:srgbClr val="7030A0"/>
                </a:solidFill>
              </a:rPr>
              <a:t>some common characteristics</a:t>
            </a:r>
            <a:r>
              <a:rPr lang="en-US" dirty="0"/>
              <a:t>:</a:t>
            </a:r>
          </a:p>
          <a:p>
            <a:pPr marL="914377" lvl="1" indent="-457200">
              <a:lnSpc>
                <a:spcPct val="100000"/>
              </a:lnSpc>
              <a:buFont typeface="+mj-lt"/>
              <a:buAutoNum type="arabicPeriod"/>
            </a:pPr>
            <a:endParaRPr lang="en-US" dirty="0"/>
          </a:p>
          <a:p>
            <a:pPr marL="914377" lvl="1" indent="-457200">
              <a:lnSpc>
                <a:spcPct val="100000"/>
              </a:lnSpc>
              <a:buFont typeface="+mj-lt"/>
              <a:buAutoNum type="arabicPeriod"/>
            </a:pPr>
            <a:r>
              <a:rPr lang="en-US" dirty="0"/>
              <a:t>There is a </a:t>
            </a:r>
            <a:r>
              <a:rPr lang="en-US" dirty="0">
                <a:solidFill>
                  <a:srgbClr val="0070C0"/>
                </a:solidFill>
              </a:rPr>
              <a:t>host processor </a:t>
            </a:r>
            <a:r>
              <a:rPr lang="en-US" dirty="0"/>
              <a:t>(CPU or GPU) with access to (1) standard main memory, and (2) PIM-enabled memory</a:t>
            </a:r>
          </a:p>
          <a:p>
            <a:pPr marL="914377" lvl="1" indent="-457200">
              <a:lnSpc>
                <a:spcPct val="100000"/>
              </a:lnSpc>
              <a:buFont typeface="+mj-lt"/>
              <a:buAutoNum type="arabicPeriod"/>
            </a:pPr>
            <a:endParaRPr lang="en-US" dirty="0"/>
          </a:p>
          <a:p>
            <a:pPr marL="914377" lvl="1" indent="-457200">
              <a:lnSpc>
                <a:spcPct val="100000"/>
              </a:lnSpc>
              <a:buFont typeface="+mj-lt"/>
              <a:buAutoNum type="arabicPeriod"/>
            </a:pPr>
            <a:r>
              <a:rPr lang="en-US" dirty="0"/>
              <a:t>PIM-enabled memory contains </a:t>
            </a:r>
            <a:r>
              <a:rPr lang="en-US" dirty="0">
                <a:solidFill>
                  <a:srgbClr val="00B050"/>
                </a:solidFill>
              </a:rPr>
              <a:t>multiple PIM processing elements</a:t>
            </a:r>
            <a:r>
              <a:rPr lang="en-US" dirty="0"/>
              <a:t> (PEs) with high bandwidth and low latency memory access</a:t>
            </a:r>
          </a:p>
          <a:p>
            <a:pPr marL="914377" lvl="1" indent="-457200">
              <a:lnSpc>
                <a:spcPct val="100000"/>
              </a:lnSpc>
              <a:buFont typeface="+mj-lt"/>
              <a:buAutoNum type="arabicPeriod"/>
            </a:pPr>
            <a:endParaRPr lang="en-US" dirty="0"/>
          </a:p>
          <a:p>
            <a:pPr marL="914377" lvl="1" indent="-457200">
              <a:lnSpc>
                <a:spcPct val="100000"/>
              </a:lnSpc>
              <a:buFont typeface="+mj-lt"/>
              <a:buAutoNum type="arabicPeriod"/>
            </a:pPr>
            <a:r>
              <a:rPr lang="en-US" dirty="0"/>
              <a:t>PIM PEs run only at </a:t>
            </a:r>
            <a:r>
              <a:rPr lang="en-US" dirty="0">
                <a:solidFill>
                  <a:srgbClr val="7030A0"/>
                </a:solidFill>
              </a:rPr>
              <a:t>a few hundred MHz and have a small number of registers and small (or no) cache/scratchpad</a:t>
            </a:r>
          </a:p>
          <a:p>
            <a:pPr marL="914377" lvl="1" indent="-457200">
              <a:lnSpc>
                <a:spcPct val="100000"/>
              </a:lnSpc>
              <a:buFont typeface="+mj-lt"/>
              <a:buAutoNum type="arabicPeriod"/>
            </a:pPr>
            <a:endParaRPr lang="en-US" dirty="0"/>
          </a:p>
          <a:p>
            <a:pPr marL="914377" lvl="1" indent="-457200">
              <a:lnSpc>
                <a:spcPct val="100000"/>
              </a:lnSpc>
              <a:buFont typeface="+mj-lt"/>
              <a:buAutoNum type="arabicPeriod"/>
            </a:pPr>
            <a:r>
              <a:rPr lang="en-US" dirty="0"/>
              <a:t>PIM PEs may need to </a:t>
            </a:r>
            <a:r>
              <a:rPr lang="en-US" dirty="0">
                <a:solidFill>
                  <a:srgbClr val="C00000"/>
                </a:solidFill>
              </a:rPr>
              <a:t>communicate via the host processor</a:t>
            </a:r>
          </a:p>
          <a:p>
            <a:pPr lvl="1">
              <a:lnSpc>
                <a:spcPct val="10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424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F4718-E176-FC48-B556-D5B3A7CB3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 State-of-the-Art PIM (PNM) System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15D412-D24F-F549-B5B1-E0C0860FE1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51" y="941818"/>
            <a:ext cx="8598098" cy="3034623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90DC647-A5A8-2A49-AE29-7BA04BB3F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4161639"/>
            <a:ext cx="8894602" cy="232298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These PIM systems have </a:t>
            </a:r>
            <a:r>
              <a:rPr lang="en-US" dirty="0">
                <a:solidFill>
                  <a:srgbClr val="7030A0"/>
                </a:solidFill>
              </a:rPr>
              <a:t>some common characteristics</a:t>
            </a:r>
            <a:r>
              <a:rPr lang="en-US" dirty="0"/>
              <a:t>:</a:t>
            </a:r>
          </a:p>
          <a:p>
            <a:pPr marL="914377" lvl="1" indent="-457200">
              <a:lnSpc>
                <a:spcPct val="100000"/>
              </a:lnSpc>
              <a:buFont typeface="+mj-lt"/>
              <a:buAutoNum type="arabicPeriod"/>
            </a:pPr>
            <a:r>
              <a:rPr lang="en-US" dirty="0"/>
              <a:t>There is a </a:t>
            </a:r>
            <a:r>
              <a:rPr lang="en-US" dirty="0">
                <a:solidFill>
                  <a:srgbClr val="0070C0"/>
                </a:solidFill>
              </a:rPr>
              <a:t>host processor </a:t>
            </a:r>
            <a:r>
              <a:rPr lang="en-US" dirty="0"/>
              <a:t>(CPU or GPU) with access to (1) standard main memory, and (2) PIM-enabled memory</a:t>
            </a:r>
          </a:p>
          <a:p>
            <a:pPr marL="914377" lvl="1" indent="-457200">
              <a:lnSpc>
                <a:spcPct val="100000"/>
              </a:lnSpc>
              <a:buFont typeface="+mj-lt"/>
              <a:buAutoNum type="arabicPeriod"/>
            </a:pPr>
            <a:r>
              <a:rPr lang="en-US" dirty="0"/>
              <a:t>PIM-enabled memory contains </a:t>
            </a:r>
            <a:r>
              <a:rPr lang="en-US" dirty="0">
                <a:solidFill>
                  <a:srgbClr val="00B050"/>
                </a:solidFill>
              </a:rPr>
              <a:t>multiple PIM processing elements</a:t>
            </a:r>
            <a:r>
              <a:rPr lang="en-US" dirty="0"/>
              <a:t> (PEs) with high bandwidth and low latency memory access</a:t>
            </a:r>
          </a:p>
          <a:p>
            <a:pPr marL="914377" lvl="1" indent="-457200">
              <a:lnSpc>
                <a:spcPct val="100000"/>
              </a:lnSpc>
              <a:buFont typeface="+mj-lt"/>
              <a:buAutoNum type="arabicPeriod"/>
            </a:pPr>
            <a:r>
              <a:rPr lang="en-US" dirty="0"/>
              <a:t>PIM PEs run only at </a:t>
            </a:r>
            <a:r>
              <a:rPr lang="en-US" dirty="0">
                <a:solidFill>
                  <a:srgbClr val="7030A0"/>
                </a:solidFill>
              </a:rPr>
              <a:t>a few hundred MHz and have a small number of registers and small (or no) cache/scratchpad</a:t>
            </a:r>
            <a:endParaRPr lang="en-US" dirty="0"/>
          </a:p>
          <a:p>
            <a:pPr marL="914377" lvl="1" indent="-457200">
              <a:lnSpc>
                <a:spcPct val="100000"/>
              </a:lnSpc>
              <a:buFont typeface="+mj-lt"/>
              <a:buAutoNum type="arabicPeriod"/>
            </a:pPr>
            <a:r>
              <a:rPr lang="en-US" dirty="0"/>
              <a:t>PEs may need to </a:t>
            </a:r>
            <a:r>
              <a:rPr lang="en-US" dirty="0">
                <a:solidFill>
                  <a:srgbClr val="C00000"/>
                </a:solidFill>
              </a:rPr>
              <a:t>communicate via the host processor</a:t>
            </a:r>
          </a:p>
          <a:p>
            <a:pPr lvl="1">
              <a:lnSpc>
                <a:spcPct val="10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67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4">
            <a:extLst>
              <a:ext uri="{FF2B5EF4-FFF2-40B4-BE49-F238E27FC236}">
                <a16:creationId xmlns:a16="http://schemas.microsoft.com/office/drawing/2014/main" id="{6C599EA8-303B-8F44-B67E-1E9A7D6B836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51414" y="1470043"/>
            <a:ext cx="8229600" cy="152876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Programming a </a:t>
            </a:r>
            <a:br>
              <a:rPr lang="en-US" altLang="en-US" b="1" dirty="0">
                <a:ea typeface="ＭＳ Ｐゴシック" panose="020B0600070205080204" pitchFamily="34" charset="-128"/>
              </a:rPr>
            </a:br>
            <a:r>
              <a:rPr lang="en-US" altLang="en-US" b="1" dirty="0">
                <a:ea typeface="ＭＳ Ｐゴシック" panose="020B0600070205080204" pitchFamily="34" charset="-128"/>
              </a:rPr>
              <a:t>General-purpose PIM System</a:t>
            </a:r>
          </a:p>
        </p:txBody>
      </p:sp>
      <p:sp>
        <p:nvSpPr>
          <p:cNvPr id="81922" name="Rectangle 5">
            <a:extLst>
              <a:ext uri="{FF2B5EF4-FFF2-40B4-BE49-F238E27FC236}">
                <a16:creationId xmlns:a16="http://schemas.microsoft.com/office/drawing/2014/main" id="{EB66DB82-34C1-994A-A27C-C184C7C5BDD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3581400"/>
            <a:ext cx="8458200" cy="2900363"/>
          </a:xfrm>
        </p:spPr>
        <p:txBody>
          <a:bodyPr/>
          <a:lstStyle/>
          <a:p>
            <a:pPr eaLnBrk="1" hangingPunct="1"/>
            <a:endParaRPr lang="en-US" altLang="en-US" i="1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26678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6BF00-CBE8-814D-B088-82A94D9E6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UPMEM DIMMs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3EBD4-3CCC-C145-B4CE-E1E9E7261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/>
              <a:t>E19: 8 chips/DIMM (1 rank). DPUs @ 267 MHz</a:t>
            </a:r>
          </a:p>
          <a:p>
            <a:r>
              <a:rPr lang="en-US" sz="2600" dirty="0"/>
              <a:t>P21: 16 chips/DIMM (2 ranks). DPUs @ 350 MHz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5C2AE4-3B3A-DE4A-A3A4-2A8ADB7D2F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4637" y="2058625"/>
            <a:ext cx="5694726" cy="41416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FAC973-70A2-804A-B666-069E89D6CF82}"/>
              </a:ext>
            </a:extLst>
          </p:cNvPr>
          <p:cNvSpPr txBox="1"/>
          <p:nvPr/>
        </p:nvSpPr>
        <p:spPr>
          <a:xfrm>
            <a:off x="3996362" y="6556419"/>
            <a:ext cx="11512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www.upmem.com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204760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F4718-E176-FC48-B556-D5B3A7CB3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Accelerator Model 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EE7E5-BA02-EB49-B7A9-49BFA3F9D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Integration of UPMEM DIMMs in a system follows an </a:t>
            </a:r>
            <a:r>
              <a:rPr lang="en-US" dirty="0">
                <a:solidFill>
                  <a:srgbClr val="00B050"/>
                </a:solidFill>
              </a:rPr>
              <a:t>accelerator model</a:t>
            </a:r>
          </a:p>
          <a:p>
            <a:endParaRPr lang="en-US" dirty="0"/>
          </a:p>
          <a:p>
            <a:r>
              <a:rPr lang="en-US" dirty="0"/>
              <a:t>UPMEM DIMMs coexist with conventional DIMMs</a:t>
            </a:r>
            <a:endParaRPr lang="en-US" dirty="0">
              <a:solidFill>
                <a:srgbClr val="00B050"/>
              </a:solidFill>
            </a:endParaRPr>
          </a:p>
          <a:p>
            <a:endParaRPr lang="en-US" dirty="0"/>
          </a:p>
          <a:p>
            <a:r>
              <a:rPr lang="en-US" dirty="0"/>
              <a:t>UPMEM DIMMs can be seen as a </a:t>
            </a:r>
            <a:r>
              <a:rPr lang="en-US" dirty="0">
                <a:solidFill>
                  <a:srgbClr val="0070C0"/>
                </a:solidFill>
              </a:rPr>
              <a:t>loosely coupled accelerator</a:t>
            </a:r>
            <a:endParaRPr lang="en-US" dirty="0"/>
          </a:p>
          <a:p>
            <a:pPr lvl="1"/>
            <a:r>
              <a:rPr lang="en-US" dirty="0"/>
              <a:t>Explicit data movement between the main processor (host CPU) and the accelerator (UPMEM)</a:t>
            </a:r>
          </a:p>
          <a:p>
            <a:pPr lvl="1"/>
            <a:r>
              <a:rPr lang="en-US" dirty="0"/>
              <a:t>Explicit kernel launch onto the UPMEM processors</a:t>
            </a:r>
          </a:p>
          <a:p>
            <a:endParaRPr lang="en-US" dirty="0"/>
          </a:p>
          <a:p>
            <a:r>
              <a:rPr lang="en-US" dirty="0"/>
              <a:t>This resembles GPU computing</a:t>
            </a:r>
          </a:p>
        </p:txBody>
      </p:sp>
    </p:spTree>
    <p:extLst>
      <p:ext uri="{BB962C8B-B14F-4D97-AF65-F5344CB8AC3E}">
        <p14:creationId xmlns:p14="http://schemas.microsoft.com/office/powerpoint/2010/main" val="5158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GPU Computing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s-IS" dirty="0">
                <a:ea typeface="ヒラギノ角ゴ Pro W3" pitchFamily="-108" charset="-128"/>
                <a:cs typeface="ヒラギノ角ゴ Pro W3" pitchFamily="-108" charset="-128"/>
              </a:rPr>
              <a:t>Computation is </a:t>
            </a:r>
            <a:r>
              <a:rPr lang="is-IS" dirty="0">
                <a:solidFill>
                  <a:srgbClr val="0070C0"/>
                </a:solidFill>
                <a:ea typeface="ヒラギノ角ゴ Pro W3" pitchFamily="-108" charset="-128"/>
                <a:cs typeface="ヒラギノ角ゴ Pro W3" pitchFamily="-108" charset="-128"/>
              </a:rPr>
              <a:t>offloaded to the GPU</a:t>
            </a:r>
          </a:p>
          <a:p>
            <a:r>
              <a:rPr lang="is-IS" dirty="0">
                <a:ea typeface="ヒラギノ角ゴ Pro W3" pitchFamily="-108" charset="-128"/>
                <a:cs typeface="ヒラギノ角ゴ Pro W3" pitchFamily="-108" charset="-128"/>
              </a:rPr>
              <a:t>Three steps</a:t>
            </a:r>
          </a:p>
          <a:p>
            <a:pPr lvl="1"/>
            <a:r>
              <a:rPr lang="en-US" dirty="0">
                <a:ea typeface="ヒラギノ角ゴ Pro W3" pitchFamily="-108" charset="-128"/>
                <a:cs typeface="ヒラギノ角ゴ Pro W3" pitchFamily="-108" charset="-128"/>
              </a:rPr>
              <a:t>CPU-GPU data transfer (1)</a:t>
            </a:r>
          </a:p>
          <a:p>
            <a:pPr lvl="1"/>
            <a:r>
              <a:rPr lang="en-US" dirty="0">
                <a:ea typeface="ヒラギノ角ゴ Pro W3" pitchFamily="-108" charset="-128"/>
                <a:cs typeface="ヒラギノ角ゴ Pro W3" pitchFamily="-108" charset="-128"/>
              </a:rPr>
              <a:t>GPU kernel execution (2)</a:t>
            </a:r>
          </a:p>
          <a:p>
            <a:pPr lvl="1"/>
            <a:r>
              <a:rPr lang="en-US" dirty="0">
                <a:ea typeface="ヒラギノ角ゴ Pro W3" pitchFamily="-108" charset="-128"/>
                <a:cs typeface="ヒラギノ角ゴ Pro W3" pitchFamily="-108" charset="-128"/>
              </a:rPr>
              <a:t>GPU-CPU data transfer (3)</a:t>
            </a:r>
            <a:endParaRPr lang="is-IS" dirty="0">
              <a:ea typeface="ヒラギノ角ゴ Pro W3" pitchFamily="-108" charset="-128"/>
              <a:cs typeface="ヒラギノ角ゴ Pro W3" pitchFamily="-108" charset="-128"/>
            </a:endParaRPr>
          </a:p>
        </p:txBody>
      </p:sp>
      <p:pic>
        <p:nvPicPr>
          <p:cNvPr id="6" name="Imagen 5" descr="CPUtransposeonGPU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452" y="3491116"/>
            <a:ext cx="6077096" cy="20080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F6D2262-6072-C646-927C-BC114994E5BB}"/>
              </a:ext>
            </a:extLst>
          </p:cNvPr>
          <p:cNvSpPr txBox="1"/>
          <p:nvPr/>
        </p:nvSpPr>
        <p:spPr>
          <a:xfrm>
            <a:off x="708932" y="6078711"/>
            <a:ext cx="7726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https://www.youtube.com/watch?v=y40-tY5WJ8A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https://safari.ethz.ch/digitaltechnik/spring2018/lib/exe/fetch.php?media=digitaldesign-2018-lecture22-gpuprogramming-afterlecture.pdf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955704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F4718-E176-FC48-B556-D5B3A7CB3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Accelerator Model (II)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EE7E5-BA02-EB49-B7A9-49BFA3F9D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i="1" dirty="0"/>
              <a:t>FIG. 6 is a flow diagram representing operations in a method of delegating a processing task to a DRAM processor according to an example embodiment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92D8CD-A3CB-3E42-81F2-96F4BBA46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7933" y="1665630"/>
            <a:ext cx="4568135" cy="449539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9FE34C5-F311-A043-8EB2-544973B5CC13}"/>
              </a:ext>
            </a:extLst>
          </p:cNvPr>
          <p:cNvSpPr/>
          <p:nvPr/>
        </p:nvSpPr>
        <p:spPr>
          <a:xfrm>
            <a:off x="2464904" y="1769165"/>
            <a:ext cx="3279913" cy="795131"/>
          </a:xfrm>
          <a:prstGeom prst="rect">
            <a:avLst/>
          </a:prstGeom>
          <a:solidFill>
            <a:srgbClr val="4472C4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90BBB-5E91-C14C-AC15-B1554764A8B8}"/>
              </a:ext>
            </a:extLst>
          </p:cNvPr>
          <p:cNvSpPr/>
          <p:nvPr/>
        </p:nvSpPr>
        <p:spPr>
          <a:xfrm>
            <a:off x="2464904" y="2842591"/>
            <a:ext cx="3269974" cy="795131"/>
          </a:xfrm>
          <a:prstGeom prst="rect">
            <a:avLst/>
          </a:prstGeom>
          <a:solidFill>
            <a:srgbClr val="C5E0B4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CD23DC2-3F23-1E42-AAB4-3BC0F20CE110}"/>
              </a:ext>
            </a:extLst>
          </p:cNvPr>
          <p:cNvSpPr/>
          <p:nvPr/>
        </p:nvSpPr>
        <p:spPr>
          <a:xfrm>
            <a:off x="2464904" y="3916017"/>
            <a:ext cx="3279913" cy="367748"/>
          </a:xfrm>
          <a:prstGeom prst="rect">
            <a:avLst/>
          </a:prstGeom>
          <a:solidFill>
            <a:srgbClr val="00B05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Diamond 7">
            <a:extLst>
              <a:ext uri="{FF2B5EF4-FFF2-40B4-BE49-F238E27FC236}">
                <a16:creationId xmlns:a16="http://schemas.microsoft.com/office/drawing/2014/main" id="{A59AE943-1A85-A34B-B187-F5FDA44E55D1}"/>
              </a:ext>
            </a:extLst>
          </p:cNvPr>
          <p:cNvSpPr/>
          <p:nvPr/>
        </p:nvSpPr>
        <p:spPr>
          <a:xfrm>
            <a:off x="3219303" y="4571025"/>
            <a:ext cx="1769165" cy="735494"/>
          </a:xfrm>
          <a:prstGeom prst="diamond">
            <a:avLst/>
          </a:prstGeom>
          <a:solidFill>
            <a:srgbClr val="ED7D31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283719-F18A-8140-B56C-5184FB97A397}"/>
              </a:ext>
            </a:extLst>
          </p:cNvPr>
          <p:cNvSpPr/>
          <p:nvPr/>
        </p:nvSpPr>
        <p:spPr>
          <a:xfrm>
            <a:off x="2465878" y="5585791"/>
            <a:ext cx="3269974" cy="367749"/>
          </a:xfrm>
          <a:prstGeom prst="rect">
            <a:avLst/>
          </a:prstGeom>
          <a:solidFill>
            <a:srgbClr val="4472C4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A7697A-76A1-6147-95C3-5CA8B2D7171D}"/>
              </a:ext>
            </a:extLst>
          </p:cNvPr>
          <p:cNvSpPr txBox="1"/>
          <p:nvPr/>
        </p:nvSpPr>
        <p:spPr>
          <a:xfrm>
            <a:off x="1911657" y="6553223"/>
            <a:ext cx="53206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Fabrice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Devaux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Jean-François Roy. “Memory circuit with integrated processor.” US 10,324,870 B2.</a:t>
            </a:r>
          </a:p>
        </p:txBody>
      </p:sp>
    </p:spTree>
    <p:extLst>
      <p:ext uri="{BB962C8B-B14F-4D97-AF65-F5344CB8AC3E}">
        <p14:creationId xmlns:p14="http://schemas.microsoft.com/office/powerpoint/2010/main" val="63527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6" grpId="0" animBg="1"/>
      <p:bldP spid="7" grpId="0" animBg="1"/>
      <p:bldP spid="8" grpId="0" animBg="1"/>
      <p:bldP spid="9" grpId="0" animBg="1"/>
      <p:bldP spid="10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7AB370-3675-2348-BEA1-CD1B36265E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8734" y="1742128"/>
            <a:ext cx="6326533" cy="435864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0D11235-E437-274F-81E3-478627C95D75}"/>
              </a:ext>
            </a:extLst>
          </p:cNvPr>
          <p:cNvSpPr/>
          <p:nvPr/>
        </p:nvSpPr>
        <p:spPr>
          <a:xfrm>
            <a:off x="1868557" y="3975652"/>
            <a:ext cx="1260000" cy="1476000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96BF00-CBE8-814D-B088-82A94D9E6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System Organization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3EBD4-3CCC-C145-B4CE-E1E9E7261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i="1" dirty="0"/>
              <a:t>FIG. 1 schematically illustrates a computing system comprising DRAM circuits having integrated processors according to an example embodiment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F7AB37-81DB-D04D-B6C4-68D73A571DDA}"/>
              </a:ext>
            </a:extLst>
          </p:cNvPr>
          <p:cNvSpPr/>
          <p:nvPr/>
        </p:nvSpPr>
        <p:spPr>
          <a:xfrm>
            <a:off x="2872409" y="2037522"/>
            <a:ext cx="2107095" cy="1053548"/>
          </a:xfrm>
          <a:prstGeom prst="rect">
            <a:avLst/>
          </a:prstGeom>
          <a:solidFill>
            <a:srgbClr val="4472C4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E8BE03-5B8B-3D4F-B8F6-F6E1573514E4}"/>
              </a:ext>
            </a:extLst>
          </p:cNvPr>
          <p:cNvSpPr/>
          <p:nvPr/>
        </p:nvSpPr>
        <p:spPr>
          <a:xfrm>
            <a:off x="2295939" y="4323522"/>
            <a:ext cx="616226" cy="288235"/>
          </a:xfrm>
          <a:prstGeom prst="rect">
            <a:avLst/>
          </a:prstGeom>
          <a:solidFill>
            <a:srgbClr val="00B05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E85490-ADBA-9044-94A4-D71B3664C27E}"/>
              </a:ext>
            </a:extLst>
          </p:cNvPr>
          <p:cNvSpPr/>
          <p:nvPr/>
        </p:nvSpPr>
        <p:spPr>
          <a:xfrm>
            <a:off x="1948070" y="4810539"/>
            <a:ext cx="1083365" cy="556591"/>
          </a:xfrm>
          <a:prstGeom prst="rect">
            <a:avLst/>
          </a:prstGeom>
          <a:solidFill>
            <a:srgbClr val="ED7D31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7983C2-B6C6-6249-B6B5-919500ADA369}"/>
              </a:ext>
            </a:extLst>
          </p:cNvPr>
          <p:cNvSpPr/>
          <p:nvPr/>
        </p:nvSpPr>
        <p:spPr>
          <a:xfrm>
            <a:off x="3309730" y="3961312"/>
            <a:ext cx="1260000" cy="1476000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9A0B42-1003-4249-8F8C-9BE461ED04BD}"/>
              </a:ext>
            </a:extLst>
          </p:cNvPr>
          <p:cNvSpPr/>
          <p:nvPr/>
        </p:nvSpPr>
        <p:spPr>
          <a:xfrm>
            <a:off x="3737112" y="4309182"/>
            <a:ext cx="616226" cy="288235"/>
          </a:xfrm>
          <a:prstGeom prst="rect">
            <a:avLst/>
          </a:prstGeom>
          <a:solidFill>
            <a:srgbClr val="00B05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1E84ED1-1715-314C-BF5E-798AD24191F4}"/>
              </a:ext>
            </a:extLst>
          </p:cNvPr>
          <p:cNvSpPr/>
          <p:nvPr/>
        </p:nvSpPr>
        <p:spPr>
          <a:xfrm>
            <a:off x="3389243" y="4796199"/>
            <a:ext cx="1083365" cy="556591"/>
          </a:xfrm>
          <a:prstGeom prst="rect">
            <a:avLst/>
          </a:prstGeom>
          <a:solidFill>
            <a:srgbClr val="ED7D31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5AA3FD7-AF46-EB44-A778-C09C04FFD401}"/>
              </a:ext>
            </a:extLst>
          </p:cNvPr>
          <p:cNvSpPr/>
          <p:nvPr/>
        </p:nvSpPr>
        <p:spPr>
          <a:xfrm>
            <a:off x="4740963" y="3975652"/>
            <a:ext cx="1260000" cy="1476000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48AB63F-B9F6-4549-BED2-D56AFDC9B905}"/>
              </a:ext>
            </a:extLst>
          </p:cNvPr>
          <p:cNvSpPr/>
          <p:nvPr/>
        </p:nvSpPr>
        <p:spPr>
          <a:xfrm>
            <a:off x="5168345" y="4323522"/>
            <a:ext cx="616226" cy="288235"/>
          </a:xfrm>
          <a:prstGeom prst="rect">
            <a:avLst/>
          </a:prstGeom>
          <a:solidFill>
            <a:srgbClr val="00B05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C706026-25C0-C349-BA7E-76BAF868D14E}"/>
              </a:ext>
            </a:extLst>
          </p:cNvPr>
          <p:cNvSpPr/>
          <p:nvPr/>
        </p:nvSpPr>
        <p:spPr>
          <a:xfrm>
            <a:off x="4820476" y="4810539"/>
            <a:ext cx="1083365" cy="556591"/>
          </a:xfrm>
          <a:prstGeom prst="rect">
            <a:avLst/>
          </a:prstGeom>
          <a:solidFill>
            <a:srgbClr val="ED7D31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94A167-07F1-4D43-9F88-27229A5323D8}"/>
              </a:ext>
            </a:extLst>
          </p:cNvPr>
          <p:cNvSpPr/>
          <p:nvPr/>
        </p:nvSpPr>
        <p:spPr>
          <a:xfrm>
            <a:off x="6172196" y="3975652"/>
            <a:ext cx="1260000" cy="1476000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5B9AA12-D80D-574C-8707-9BECBCDBF9AD}"/>
              </a:ext>
            </a:extLst>
          </p:cNvPr>
          <p:cNvSpPr/>
          <p:nvPr/>
        </p:nvSpPr>
        <p:spPr>
          <a:xfrm>
            <a:off x="6599578" y="4323522"/>
            <a:ext cx="616226" cy="288235"/>
          </a:xfrm>
          <a:prstGeom prst="rect">
            <a:avLst/>
          </a:prstGeom>
          <a:solidFill>
            <a:srgbClr val="00B05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4C5D2B3-3FDE-FC44-9F37-92B3CB199FC6}"/>
              </a:ext>
            </a:extLst>
          </p:cNvPr>
          <p:cNvSpPr/>
          <p:nvPr/>
        </p:nvSpPr>
        <p:spPr>
          <a:xfrm>
            <a:off x="6251709" y="4810539"/>
            <a:ext cx="1083365" cy="556591"/>
          </a:xfrm>
          <a:prstGeom prst="rect">
            <a:avLst/>
          </a:prstGeom>
          <a:solidFill>
            <a:srgbClr val="ED7D31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CABD4FD-AB8B-774A-842F-7D36CCCD788D}"/>
              </a:ext>
            </a:extLst>
          </p:cNvPr>
          <p:cNvSpPr txBox="1"/>
          <p:nvPr/>
        </p:nvSpPr>
        <p:spPr>
          <a:xfrm>
            <a:off x="1911657" y="6553223"/>
            <a:ext cx="53206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Fabrice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Devaux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Jean-François Roy. “Memory circuit with integrated processor.” US 10,324,870 B2.</a:t>
            </a:r>
          </a:p>
        </p:txBody>
      </p:sp>
    </p:spTree>
    <p:extLst>
      <p:ext uri="{BB962C8B-B14F-4D97-AF65-F5344CB8AC3E}">
        <p14:creationId xmlns:p14="http://schemas.microsoft.com/office/powerpoint/2010/main" val="288082971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4">
            <a:extLst>
              <a:ext uri="{FF2B5EF4-FFF2-40B4-BE49-F238E27FC236}">
                <a16:creationId xmlns:a16="http://schemas.microsoft.com/office/drawing/2014/main" id="{6C599EA8-303B-8F44-B67E-1E9A7D6B836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51414" y="1470043"/>
            <a:ext cx="8229600" cy="152876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First Programming Example: Vector Addition</a:t>
            </a:r>
          </a:p>
        </p:txBody>
      </p:sp>
      <p:sp>
        <p:nvSpPr>
          <p:cNvPr id="81922" name="Rectangle 5">
            <a:extLst>
              <a:ext uri="{FF2B5EF4-FFF2-40B4-BE49-F238E27FC236}">
                <a16:creationId xmlns:a16="http://schemas.microsoft.com/office/drawing/2014/main" id="{EB66DB82-34C1-994A-A27C-C184C7C5BDD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3581400"/>
            <a:ext cx="8458200" cy="2900363"/>
          </a:xfrm>
        </p:spPr>
        <p:txBody>
          <a:bodyPr/>
          <a:lstStyle/>
          <a:p>
            <a:pPr eaLnBrk="1" hangingPunct="1"/>
            <a:endParaRPr lang="en-US" altLang="en-US" i="1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9084188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E8DE1-2DFF-8F4D-9D07-1B5E24253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Observations, Recommendations, Takeaways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4A6A7D6-A66D-5442-B215-449631D9D656}"/>
              </a:ext>
            </a:extLst>
          </p:cNvPr>
          <p:cNvGrpSpPr/>
          <p:nvPr/>
        </p:nvGrpSpPr>
        <p:grpSpPr>
          <a:xfrm>
            <a:off x="300460" y="913670"/>
            <a:ext cx="4791692" cy="1960161"/>
            <a:chOff x="1630496" y="1483683"/>
            <a:chExt cx="6271846" cy="348365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32956E0-8CDE-4B47-AF4F-DE0E5DD4B72D}"/>
                </a:ext>
              </a:extLst>
            </p:cNvPr>
            <p:cNvGrpSpPr/>
            <p:nvPr/>
          </p:nvGrpSpPr>
          <p:grpSpPr>
            <a:xfrm>
              <a:off x="1630496" y="1483683"/>
              <a:ext cx="6271845" cy="3483650"/>
              <a:chOff x="1652530" y="2170323"/>
              <a:chExt cx="5883007" cy="3483650"/>
            </a:xfrm>
          </p:grpSpPr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230D3F85-BDA6-1944-9DD5-4C7692DF9C31}"/>
                  </a:ext>
                </a:extLst>
              </p:cNvPr>
              <p:cNvSpPr/>
              <p:nvPr/>
            </p:nvSpPr>
            <p:spPr>
              <a:xfrm>
                <a:off x="1652530" y="2170323"/>
                <a:ext cx="5883007" cy="3483650"/>
              </a:xfrm>
              <a:prstGeom prst="roundRect">
                <a:avLst>
                  <a:gd name="adj" fmla="val 7357"/>
                </a:avLst>
              </a:prstGeom>
              <a:solidFill>
                <a:srgbClr val="F3FCF3"/>
              </a:solidFill>
              <a:ln w="44450">
                <a:solidFill>
                  <a:srgbClr val="0099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Round Same Side Corner Rectangle 8">
                <a:extLst>
                  <a:ext uri="{FF2B5EF4-FFF2-40B4-BE49-F238E27FC236}">
                    <a16:creationId xmlns:a16="http://schemas.microsoft.com/office/drawing/2014/main" id="{36AC87D9-2689-F149-9CF6-7C3DA9DCC1F2}"/>
                  </a:ext>
                </a:extLst>
              </p:cNvPr>
              <p:cNvSpPr/>
              <p:nvPr/>
            </p:nvSpPr>
            <p:spPr>
              <a:xfrm>
                <a:off x="1652530" y="2179287"/>
                <a:ext cx="5883007" cy="575821"/>
              </a:xfrm>
              <a:prstGeom prst="round2SameRect">
                <a:avLst>
                  <a:gd name="adj1" fmla="val 33688"/>
                  <a:gd name="adj2" fmla="val 0"/>
                </a:avLst>
              </a:prstGeom>
              <a:solidFill>
                <a:srgbClr val="009901"/>
              </a:solidFill>
              <a:ln>
                <a:solidFill>
                  <a:srgbClr val="00990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tIns="0" rIns="0" bIns="0"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+mn-cs"/>
                  </a:rPr>
                  <a:t>GENERAL PROGRAMMING RECOMMENDATIONS</a:t>
                </a: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9974F1D-0403-9F4B-8942-DD2EADB81DC6}"/>
                </a:ext>
              </a:extLst>
            </p:cNvPr>
            <p:cNvSpPr txBox="1"/>
            <p:nvPr/>
          </p:nvSpPr>
          <p:spPr>
            <a:xfrm>
              <a:off x="1630496" y="2043988"/>
              <a:ext cx="6271846" cy="2578748"/>
            </a:xfrm>
            <a:prstGeom prst="rect">
              <a:avLst/>
            </a:prstGeom>
            <a:noFill/>
          </p:spPr>
          <p:txBody>
            <a:bodyPr wrap="square" lIns="180000" rtlCol="0">
              <a:spAutoFit/>
            </a:bodyPr>
            <a:lstStyle/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Execute on the </a:t>
              </a:r>
              <a:r>
                <a:rPr kumimoji="0" lang="en-US" sz="1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DRAM Processing Units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(</a:t>
              </a:r>
              <a:r>
                <a:rPr kumimoji="0" lang="en-US" sz="1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DPUs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)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portions of parallel code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that are as long as possible. 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Split the workload into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independent data blocks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, which the DPUs operate on independently. 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Use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as many working DPUs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in the system as possible.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Launch at least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11 </a:t>
              </a:r>
              <a:r>
                <a:rPr kumimoji="0" lang="en-US" sz="1400" b="1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tasklets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(i.e., software threads)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per DPU.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4E5E813-C8D6-6043-B396-B074EA615142}"/>
              </a:ext>
            </a:extLst>
          </p:cNvPr>
          <p:cNvGrpSpPr/>
          <p:nvPr/>
        </p:nvGrpSpPr>
        <p:grpSpPr>
          <a:xfrm>
            <a:off x="3574543" y="3036080"/>
            <a:ext cx="5272574" cy="1071018"/>
            <a:chOff x="4546948" y="1816269"/>
            <a:chExt cx="4478145" cy="2328073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500F5691-C71C-E14A-9B16-3F6393F2A21F}"/>
                </a:ext>
              </a:extLst>
            </p:cNvPr>
            <p:cNvSpPr/>
            <p:nvPr/>
          </p:nvSpPr>
          <p:spPr>
            <a:xfrm>
              <a:off x="4546948" y="1816275"/>
              <a:ext cx="4472353" cy="2328067"/>
            </a:xfrm>
            <a:prstGeom prst="roundRect">
              <a:avLst>
                <a:gd name="adj" fmla="val 9070"/>
              </a:avLst>
            </a:prstGeom>
            <a:solidFill>
              <a:srgbClr val="F2F9F3"/>
            </a:solidFill>
            <a:ln w="44450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solidFill>
                    <a:srgbClr val="70AD47">
                      <a:lumMod val="75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  <p:sp>
          <p:nvSpPr>
            <p:cNvPr id="13" name="Round Same Side Corner Rectangle 12">
              <a:extLst>
                <a:ext uri="{FF2B5EF4-FFF2-40B4-BE49-F238E27FC236}">
                  <a16:creationId xmlns:a16="http://schemas.microsoft.com/office/drawing/2014/main" id="{D1C95A56-ADE7-AF40-BCD9-73E46003A275}"/>
                </a:ext>
              </a:extLst>
            </p:cNvPr>
            <p:cNvSpPr/>
            <p:nvPr/>
          </p:nvSpPr>
          <p:spPr>
            <a:xfrm>
              <a:off x="4546948" y="1816269"/>
              <a:ext cx="4472353" cy="704279"/>
            </a:xfrm>
            <a:prstGeom prst="round2SameRect">
              <a:avLst>
                <a:gd name="adj1" fmla="val 30308"/>
                <a:gd name="adj2" fmla="val 0"/>
              </a:avLst>
            </a:prstGeom>
            <a:solidFill>
              <a:srgbClr val="006600"/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bIns="0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PROGRAMMING RECOMMENDATION 1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366FC7B-64B6-C248-A3F9-0C6391878FBE}"/>
                </a:ext>
              </a:extLst>
            </p:cNvPr>
            <p:cNvSpPr txBox="1"/>
            <p:nvPr/>
          </p:nvSpPr>
          <p:spPr>
            <a:xfrm>
              <a:off x="4552740" y="2504280"/>
              <a:ext cx="4472353" cy="16056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80000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For data movement between the DPU’s MRAM bank and the WRAM,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use large DMA transfer sizes when all the accessed data is going to be used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.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5597EDD-AF99-C74B-957D-3E0D3904C88E}"/>
              </a:ext>
            </a:extLst>
          </p:cNvPr>
          <p:cNvGrpSpPr/>
          <p:nvPr/>
        </p:nvGrpSpPr>
        <p:grpSpPr>
          <a:xfrm>
            <a:off x="300460" y="4255262"/>
            <a:ext cx="3384611" cy="1528185"/>
            <a:chOff x="1643281" y="4361976"/>
            <a:chExt cx="6864225" cy="1707130"/>
          </a:xfrm>
        </p:grpSpPr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336B5677-DF2E-FE45-AA85-DB283C5C0122}"/>
                </a:ext>
              </a:extLst>
            </p:cNvPr>
            <p:cNvSpPr/>
            <p:nvPr/>
          </p:nvSpPr>
          <p:spPr>
            <a:xfrm>
              <a:off x="1643281" y="4361977"/>
              <a:ext cx="6864225" cy="1707129"/>
            </a:xfrm>
            <a:prstGeom prst="roundRect">
              <a:avLst>
                <a:gd name="adj" fmla="val 7357"/>
              </a:avLst>
            </a:prstGeom>
            <a:solidFill>
              <a:srgbClr val="F5F6FB"/>
            </a:solidFill>
            <a:ln w="44450"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ound Same Side Corner Rectangle 16">
              <a:extLst>
                <a:ext uri="{FF2B5EF4-FFF2-40B4-BE49-F238E27FC236}">
                  <a16:creationId xmlns:a16="http://schemas.microsoft.com/office/drawing/2014/main" id="{5F25360B-332A-B849-82FD-C665D784F041}"/>
                </a:ext>
              </a:extLst>
            </p:cNvPr>
            <p:cNvSpPr/>
            <p:nvPr/>
          </p:nvSpPr>
          <p:spPr>
            <a:xfrm>
              <a:off x="1643281" y="4361976"/>
              <a:ext cx="6864225" cy="361939"/>
            </a:xfrm>
            <a:prstGeom prst="round2SameRect">
              <a:avLst>
                <a:gd name="adj1" fmla="val 33688"/>
                <a:gd name="adj2" fmla="val 0"/>
              </a:avLst>
            </a:prstGeom>
            <a:solidFill>
              <a:srgbClr val="2D458A"/>
            </a:solidFill>
            <a:ln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bIns="0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KEY OBSERVATION 7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01A2A50-C25A-674F-8085-8824E02AE17B}"/>
                </a:ext>
              </a:extLst>
            </p:cNvPr>
            <p:cNvSpPr txBox="1"/>
            <p:nvPr/>
          </p:nvSpPr>
          <p:spPr>
            <a:xfrm>
              <a:off x="1643281" y="4731882"/>
              <a:ext cx="6864225" cy="1169551"/>
            </a:xfrm>
            <a:prstGeom prst="rect">
              <a:avLst/>
            </a:prstGeom>
            <a:noFill/>
          </p:spPr>
          <p:txBody>
            <a:bodyPr wrap="square" lIns="180000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Larger CPU-DPU and DPU-CPU transfers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between the host main memory and the DRAM Processing Unit’s Main memory (MRAM) banks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result in higher sustained bandwidth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.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ED33620-5C64-2549-B884-8B2B16CAE0BD}"/>
              </a:ext>
            </a:extLst>
          </p:cNvPr>
          <p:cNvGrpSpPr/>
          <p:nvPr/>
        </p:nvGrpSpPr>
        <p:grpSpPr>
          <a:xfrm>
            <a:off x="3883231" y="5299876"/>
            <a:ext cx="4960476" cy="1071018"/>
            <a:chOff x="4546948" y="1816269"/>
            <a:chExt cx="4478145" cy="2328073"/>
          </a:xfrm>
        </p:grpSpPr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2FB0880E-31A3-9A43-948E-4959436BC3F0}"/>
                </a:ext>
              </a:extLst>
            </p:cNvPr>
            <p:cNvSpPr/>
            <p:nvPr/>
          </p:nvSpPr>
          <p:spPr>
            <a:xfrm>
              <a:off x="4546948" y="1816275"/>
              <a:ext cx="4472353" cy="2328067"/>
            </a:xfrm>
            <a:prstGeom prst="roundRect">
              <a:avLst>
                <a:gd name="adj" fmla="val 9070"/>
              </a:avLst>
            </a:prstGeom>
            <a:solidFill>
              <a:srgbClr val="F9F2F2"/>
            </a:solidFill>
            <a:ln w="44450">
              <a:solidFill>
                <a:srgbClr val="66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solidFill>
                    <a:srgbClr val="70AD47">
                      <a:lumMod val="75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  <p:sp>
          <p:nvSpPr>
            <p:cNvPr id="26" name="Round Same Side Corner Rectangle 25">
              <a:extLst>
                <a:ext uri="{FF2B5EF4-FFF2-40B4-BE49-F238E27FC236}">
                  <a16:creationId xmlns:a16="http://schemas.microsoft.com/office/drawing/2014/main" id="{5FB3EDB7-8409-3A4E-A7C7-48668EC08BA0}"/>
                </a:ext>
              </a:extLst>
            </p:cNvPr>
            <p:cNvSpPr/>
            <p:nvPr/>
          </p:nvSpPr>
          <p:spPr>
            <a:xfrm>
              <a:off x="4546948" y="1816269"/>
              <a:ext cx="4472353" cy="704279"/>
            </a:xfrm>
            <a:prstGeom prst="round2SameRect">
              <a:avLst>
                <a:gd name="adj1" fmla="val 30308"/>
                <a:gd name="adj2" fmla="val 0"/>
              </a:avLst>
            </a:prstGeom>
            <a:solidFill>
              <a:srgbClr val="660000"/>
            </a:solidFill>
            <a:ln>
              <a:solidFill>
                <a:srgbClr val="66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bIns="0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KEY TAKEAWAY 1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FDD7673-D23A-5F41-85EC-946E24CDAEBF}"/>
                </a:ext>
              </a:extLst>
            </p:cNvPr>
            <p:cNvSpPr txBox="1"/>
            <p:nvPr/>
          </p:nvSpPr>
          <p:spPr>
            <a:xfrm>
              <a:off x="4552740" y="2504280"/>
              <a:ext cx="4472353" cy="16056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80000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The UPMEM PIM architecture is fundamentally compute bound.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As a result,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the most suitable work- loads are memory-bound.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4031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7B4DC-E43F-0644-A985-6D068B1B2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Vector Addition (VA)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6F9D2-F549-0F40-837D-B42114E20B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Our first programming example</a:t>
            </a:r>
          </a:p>
          <a:p>
            <a:r>
              <a:rPr lang="en-US" dirty="0"/>
              <a:t>We partition the input arrays across: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DPUs</a:t>
            </a:r>
          </a:p>
          <a:p>
            <a:pPr lvl="1"/>
            <a:r>
              <a:rPr lang="en-US" dirty="0" err="1">
                <a:solidFill>
                  <a:srgbClr val="00B050"/>
                </a:solidFill>
              </a:rPr>
              <a:t>Tasklets</a:t>
            </a:r>
            <a:r>
              <a:rPr lang="en-US" dirty="0"/>
              <a:t>, i.e., software threads running on a DPU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72EFEB-7804-EE40-8134-9A3997B8C6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000" y="3100826"/>
            <a:ext cx="7920000" cy="13604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942C94-4BDB-C14D-9F8C-17B98264E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000" y="3564714"/>
            <a:ext cx="7920000" cy="222699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8FB1A14-198C-EE44-976A-C32F2F324479}"/>
              </a:ext>
            </a:extLst>
          </p:cNvPr>
          <p:cNvSpPr/>
          <p:nvPr/>
        </p:nvSpPr>
        <p:spPr>
          <a:xfrm>
            <a:off x="612000" y="2932043"/>
            <a:ext cx="2001991" cy="3021496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A4BB11-697F-9946-AAEC-B09BB35EA1DE}"/>
              </a:ext>
            </a:extLst>
          </p:cNvPr>
          <p:cNvSpPr/>
          <p:nvPr/>
        </p:nvSpPr>
        <p:spPr>
          <a:xfrm>
            <a:off x="2584174" y="2932043"/>
            <a:ext cx="2001991" cy="3021496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BD50D0-72B1-274B-9DBD-2C3D3C22C365}"/>
              </a:ext>
            </a:extLst>
          </p:cNvPr>
          <p:cNvSpPr/>
          <p:nvPr/>
        </p:nvSpPr>
        <p:spPr>
          <a:xfrm>
            <a:off x="4566287" y="2932043"/>
            <a:ext cx="2001991" cy="3021496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2012BA6-68A6-2149-8323-BCFE0737AD9F}"/>
              </a:ext>
            </a:extLst>
          </p:cNvPr>
          <p:cNvSpPr/>
          <p:nvPr/>
        </p:nvSpPr>
        <p:spPr>
          <a:xfrm>
            <a:off x="6552011" y="2932043"/>
            <a:ext cx="2001991" cy="3021496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A13413-1772-4C47-91D2-4A741FFEE9E9}"/>
              </a:ext>
            </a:extLst>
          </p:cNvPr>
          <p:cNvSpPr txBox="1"/>
          <p:nvPr/>
        </p:nvSpPr>
        <p:spPr>
          <a:xfrm>
            <a:off x="1140887" y="596747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DPU 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D5E29E-24B5-1846-B55B-77EF1AEFD25D}"/>
              </a:ext>
            </a:extLst>
          </p:cNvPr>
          <p:cNvSpPr txBox="1"/>
          <p:nvPr/>
        </p:nvSpPr>
        <p:spPr>
          <a:xfrm>
            <a:off x="3127969" y="596747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DPU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4AD800-CDBD-5443-86DA-5DD3A10A83BB}"/>
              </a:ext>
            </a:extLst>
          </p:cNvPr>
          <p:cNvSpPr txBox="1"/>
          <p:nvPr/>
        </p:nvSpPr>
        <p:spPr>
          <a:xfrm>
            <a:off x="5110082" y="5966906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DPU 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937D9D-6A5D-FD48-BCD2-C423651EEA2E}"/>
              </a:ext>
            </a:extLst>
          </p:cNvPr>
          <p:cNvSpPr txBox="1"/>
          <p:nvPr/>
        </p:nvSpPr>
        <p:spPr>
          <a:xfrm>
            <a:off x="7097164" y="5966906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DPU 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D683699-D365-B84F-9B55-5B01DEE904DD}"/>
              </a:ext>
            </a:extLst>
          </p:cNvPr>
          <p:cNvSpPr/>
          <p:nvPr/>
        </p:nvSpPr>
        <p:spPr>
          <a:xfrm>
            <a:off x="631879" y="3083090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C1D4BEA-3515-B044-8D7E-9957E2FF768A}"/>
              </a:ext>
            </a:extLst>
          </p:cNvPr>
          <p:cNvSpPr/>
          <p:nvPr/>
        </p:nvSpPr>
        <p:spPr>
          <a:xfrm>
            <a:off x="1598087" y="3084443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D17448-99CF-D343-AB80-E5839B807C2B}"/>
              </a:ext>
            </a:extLst>
          </p:cNvPr>
          <p:cNvSpPr/>
          <p:nvPr/>
        </p:nvSpPr>
        <p:spPr>
          <a:xfrm>
            <a:off x="2625429" y="3081737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C640CC6-91EE-074C-A1BE-7A8A20BAF44C}"/>
              </a:ext>
            </a:extLst>
          </p:cNvPr>
          <p:cNvSpPr/>
          <p:nvPr/>
        </p:nvSpPr>
        <p:spPr>
          <a:xfrm>
            <a:off x="3591637" y="3083090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4B322A0-61C5-E14F-B057-915B78BCF5E2}"/>
              </a:ext>
            </a:extLst>
          </p:cNvPr>
          <p:cNvSpPr/>
          <p:nvPr/>
        </p:nvSpPr>
        <p:spPr>
          <a:xfrm>
            <a:off x="4591275" y="3080384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C2B6E93-A55B-6F4F-8D27-B50A5B9E76CA}"/>
              </a:ext>
            </a:extLst>
          </p:cNvPr>
          <p:cNvSpPr/>
          <p:nvPr/>
        </p:nvSpPr>
        <p:spPr>
          <a:xfrm>
            <a:off x="5557483" y="3081737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853501B-02F8-1945-9F15-6B9C7924520E}"/>
              </a:ext>
            </a:extLst>
          </p:cNvPr>
          <p:cNvSpPr/>
          <p:nvPr/>
        </p:nvSpPr>
        <p:spPr>
          <a:xfrm>
            <a:off x="6551256" y="3079031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0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6257B11-CEBB-7247-8BD6-8989381C7A1D}"/>
              </a:ext>
            </a:extLst>
          </p:cNvPr>
          <p:cNvSpPr/>
          <p:nvPr/>
        </p:nvSpPr>
        <p:spPr>
          <a:xfrm>
            <a:off x="7517464" y="3080384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4143792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0BC12-78E4-E640-9EC2-E82468FE6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800" dirty="0"/>
              <a:t>UPMEM SDK Documentation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4F6E48-FE84-0D47-BD67-DBB9F4C7211D}"/>
              </a:ext>
            </a:extLst>
          </p:cNvPr>
          <p:cNvSpPr txBox="1"/>
          <p:nvPr/>
        </p:nvSpPr>
        <p:spPr>
          <a:xfrm>
            <a:off x="3343138" y="6504801"/>
            <a:ext cx="2457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3"/>
              </a:rPr>
              <a:t>https://sdk.upmem.com/2023.1.0/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EF2E78-C7DF-644D-B3DA-26EE43B82F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6572" y="906405"/>
            <a:ext cx="5550856" cy="550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0639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7B4DC-E43F-0644-A985-6D068B1B2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General Programming 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6F9D2-F549-0F40-837D-B42114E20B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From UPMEM programming guide</a:t>
            </a:r>
            <a:r>
              <a:rPr lang="en-US" baseline="30000" dirty="0"/>
              <a:t>✻</a:t>
            </a:r>
            <a:r>
              <a:rPr lang="en-US" dirty="0"/>
              <a:t>, presentations</a:t>
            </a:r>
            <a:r>
              <a:rPr lang="en-US" baseline="30000" dirty="0"/>
              <a:t>★</a:t>
            </a:r>
            <a:r>
              <a:rPr lang="en-US" dirty="0"/>
              <a:t>, and white papers</a:t>
            </a:r>
            <a:r>
              <a:rPr lang="en-US" baseline="30000" dirty="0"/>
              <a:t>☆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45D1409-3F6A-404C-BA0C-B1E58EE0C5C1}"/>
              </a:ext>
            </a:extLst>
          </p:cNvPr>
          <p:cNvSpPr txBox="1"/>
          <p:nvPr/>
        </p:nvSpPr>
        <p:spPr>
          <a:xfrm>
            <a:off x="169011" y="5851726"/>
            <a:ext cx="72346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✻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https://sdk.upmem.com/2021.1.1/index.html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★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F.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Devaux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, "The true Processing In Memory accelerator,"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HotChips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2019.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doi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: 10.1109/HOTCHIPS.2019.8875680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☆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UPMEM, “Introduction to UPMEM PIM. Processing-in-memory (PIM) on DRAM Accelerator,” White paper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09C40A2-9B30-A54D-8764-D723E53E557A}"/>
              </a:ext>
            </a:extLst>
          </p:cNvPr>
          <p:cNvGrpSpPr/>
          <p:nvPr/>
        </p:nvGrpSpPr>
        <p:grpSpPr>
          <a:xfrm>
            <a:off x="1630497" y="2060153"/>
            <a:ext cx="5883007" cy="3593820"/>
            <a:chOff x="1630497" y="2060153"/>
            <a:chExt cx="5883007" cy="3483650"/>
          </a:xfrm>
        </p:grpSpPr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02C774D0-0374-7B43-914C-DDA905936022}"/>
                </a:ext>
              </a:extLst>
            </p:cNvPr>
            <p:cNvSpPr/>
            <p:nvPr/>
          </p:nvSpPr>
          <p:spPr>
            <a:xfrm>
              <a:off x="1630497" y="2060153"/>
              <a:ext cx="5883007" cy="3483650"/>
            </a:xfrm>
            <a:prstGeom prst="roundRect">
              <a:avLst>
                <a:gd name="adj" fmla="val 7357"/>
              </a:avLst>
            </a:prstGeom>
            <a:solidFill>
              <a:srgbClr val="F3FCF3"/>
            </a:solidFill>
            <a:ln w="44450">
              <a:solidFill>
                <a:srgbClr val="0099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ound Same Side Corner Rectangle 23">
              <a:extLst>
                <a:ext uri="{FF2B5EF4-FFF2-40B4-BE49-F238E27FC236}">
                  <a16:creationId xmlns:a16="http://schemas.microsoft.com/office/drawing/2014/main" id="{C0955F9C-1712-B54F-9BAE-DD8C0C4C3A90}"/>
                </a:ext>
              </a:extLst>
            </p:cNvPr>
            <p:cNvSpPr/>
            <p:nvPr/>
          </p:nvSpPr>
          <p:spPr>
            <a:xfrm>
              <a:off x="1630497" y="2069119"/>
              <a:ext cx="5883007" cy="39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9901"/>
            </a:solidFill>
            <a:ln>
              <a:solidFill>
                <a:srgbClr val="0099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bIns="0" rtlCol="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GENERAL PROGRAMMING RECOMMENDATIONS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9A18A08A-B5EA-F040-B17C-5E2D7CC3B463}"/>
              </a:ext>
            </a:extLst>
          </p:cNvPr>
          <p:cNvSpPr txBox="1"/>
          <p:nvPr/>
        </p:nvSpPr>
        <p:spPr>
          <a:xfrm>
            <a:off x="1630497" y="2465119"/>
            <a:ext cx="5883007" cy="3170099"/>
          </a:xfrm>
          <a:prstGeom prst="rect">
            <a:avLst/>
          </a:prstGeom>
          <a:noFill/>
        </p:spPr>
        <p:txBody>
          <a:bodyPr wrap="square" lIns="180000" rtlCol="0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Execute on the 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DRAM Processing Units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 (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DPUs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)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portions of parallel code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 that are as long as possible.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Split the workload into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independent data blocks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, which the DPUs operate on independently.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Use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as many working DPUs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in the system as possible.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Launch at least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11 </a:t>
            </a:r>
            <a:r>
              <a:rPr kumimoji="0" lang="en-US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tasklets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 (i.e., software threads)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rPr>
              <a:t> per DPU. </a:t>
            </a:r>
          </a:p>
        </p:txBody>
      </p:sp>
    </p:spTree>
    <p:extLst>
      <p:ext uri="{BB962C8B-B14F-4D97-AF65-F5344CB8AC3E}">
        <p14:creationId xmlns:p14="http://schemas.microsoft.com/office/powerpoint/2010/main" val="3984994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C250DAA-E360-2847-8FC1-8ACFA0C538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0550" y="2022062"/>
            <a:ext cx="5549900" cy="1905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7F4718-E176-FC48-B556-D5B3A7CB3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DPU Allocation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EE7E5-BA02-EB49-B7A9-49BFA3F9D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ourier" pitchFamily="2" charset="0"/>
              </a:rPr>
              <a:t>dpu_alloc</a:t>
            </a:r>
            <a:r>
              <a:rPr lang="en-US" dirty="0">
                <a:latin typeface="Courier" pitchFamily="2" charset="0"/>
              </a:rPr>
              <a:t>()</a:t>
            </a:r>
            <a:r>
              <a:rPr lang="en-US" dirty="0"/>
              <a:t> allocates a number of DPUs</a:t>
            </a:r>
          </a:p>
          <a:p>
            <a:pPr lvl="1"/>
            <a:r>
              <a:rPr lang="en-US" dirty="0"/>
              <a:t>Creates a </a:t>
            </a:r>
            <a:r>
              <a:rPr lang="en-US" dirty="0" err="1">
                <a:latin typeface="Courier" pitchFamily="2" charset="0"/>
              </a:rPr>
              <a:t>dpu_set</a:t>
            </a:r>
            <a:endParaRPr lang="en-US" dirty="0">
              <a:latin typeface="Courier" pitchFamily="2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22C0BA4-C882-2342-857C-D9075A4814AA}"/>
              </a:ext>
            </a:extLst>
          </p:cNvPr>
          <p:cNvSpPr/>
          <p:nvPr/>
        </p:nvSpPr>
        <p:spPr>
          <a:xfrm>
            <a:off x="576197" y="4339308"/>
            <a:ext cx="8054236" cy="900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Can we allocate different DPU sets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over the course of a program?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8FCA07D-5D31-C940-867D-A1CD65962359}"/>
              </a:ext>
            </a:extLst>
          </p:cNvPr>
          <p:cNvSpPr/>
          <p:nvPr/>
        </p:nvSpPr>
        <p:spPr>
          <a:xfrm>
            <a:off x="576197" y="5341760"/>
            <a:ext cx="8054236" cy="46873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Yes, we can. We show an example next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" pitchFamily="2" charset="0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BC2A61-D701-914B-996C-59367929C56E}"/>
              </a:ext>
            </a:extLst>
          </p:cNvPr>
          <p:cNvSpPr/>
          <p:nvPr/>
        </p:nvSpPr>
        <p:spPr>
          <a:xfrm>
            <a:off x="2618374" y="2893670"/>
            <a:ext cx="4450866" cy="20834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E30E365-08CE-964A-AAA0-AB875AF895CF}"/>
              </a:ext>
            </a:extLst>
          </p:cNvPr>
          <p:cNvSpPr/>
          <p:nvPr/>
        </p:nvSpPr>
        <p:spPr>
          <a:xfrm>
            <a:off x="576197" y="5903084"/>
            <a:ext cx="8054236" cy="468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We deallocate a DPU set with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+mn-ea"/>
                <a:cs typeface="+mn-cs"/>
              </a:rPr>
              <a:t>dpu_free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" pitchFamily="2" charset="0"/>
                <a:ea typeface="+mn-ea"/>
                <a:cs typeface="+mn-cs"/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3470058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6BF00-CBE8-814D-B088-82A94D9E6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2,560-DPU Processing-in-Memory System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E8E657-497E-D34D-9E02-328862033C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609" y="868571"/>
            <a:ext cx="5851473" cy="55737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3106EDF-1A4E-6145-9E03-9FF99CE57D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6545" y="2869568"/>
            <a:ext cx="3012711" cy="211898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E0F6870-38D1-E447-9353-7D4BF29084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5530" y="1640260"/>
            <a:ext cx="2066388" cy="91929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B32921E-5AA3-B844-8F27-9D5D6227F5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4923" y="3405134"/>
            <a:ext cx="2592924" cy="200169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6C4920E-CFD7-B344-BBAC-B77FDC25C7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33895" y="1852739"/>
            <a:ext cx="2070100" cy="86851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EEC4595-5C2B-D74E-A7AB-93038825B5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7383" y="2259477"/>
            <a:ext cx="2809502" cy="1458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F31B5F0-E7C8-A94D-A239-6162094D42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98990" y="2031718"/>
            <a:ext cx="2320496" cy="1008022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705FFEEB-275A-6D48-A0BA-4952CDBF4E51}"/>
              </a:ext>
            </a:extLst>
          </p:cNvPr>
          <p:cNvGrpSpPr/>
          <p:nvPr/>
        </p:nvGrpSpPr>
        <p:grpSpPr>
          <a:xfrm>
            <a:off x="6859395" y="941102"/>
            <a:ext cx="2281552" cy="1398315"/>
            <a:chOff x="5480050" y="921748"/>
            <a:chExt cx="2281552" cy="1398315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C6CE7DF7-C4B4-D04D-8FF2-ED61BC62C0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480050" y="1249462"/>
              <a:ext cx="2120900" cy="750472"/>
            </a:xfrm>
            <a:prstGeom prst="rect">
              <a:avLst/>
            </a:prstGeom>
          </p:spPr>
        </p:pic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4550289-053A-BA48-9FBD-B9F4A7CC5957}"/>
                </a:ext>
              </a:extLst>
            </p:cNvPr>
            <p:cNvSpPr/>
            <p:nvPr/>
          </p:nvSpPr>
          <p:spPr>
            <a:xfrm>
              <a:off x="7506375" y="921748"/>
              <a:ext cx="255227" cy="13983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61AF7B0-9D5C-3D46-B511-5F0408593525}"/>
              </a:ext>
            </a:extLst>
          </p:cNvPr>
          <p:cNvGrpSpPr/>
          <p:nvPr/>
        </p:nvGrpSpPr>
        <p:grpSpPr>
          <a:xfrm>
            <a:off x="2111632" y="3614951"/>
            <a:ext cx="3211780" cy="2660400"/>
            <a:chOff x="778587" y="3625968"/>
            <a:chExt cx="3211780" cy="2660400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70E57DCB-2F0D-BD41-A724-67B83D67B5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22110" y="3625968"/>
              <a:ext cx="3068257" cy="2660400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9138301-4BD6-DD49-9B22-015A6C780208}"/>
                </a:ext>
              </a:extLst>
            </p:cNvPr>
            <p:cNvSpPr/>
            <p:nvPr/>
          </p:nvSpPr>
          <p:spPr>
            <a:xfrm>
              <a:off x="778587" y="3625968"/>
              <a:ext cx="853178" cy="13983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50ADAA6C-C5FB-CB44-A9E6-6E964C8200A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6062" y="898000"/>
            <a:ext cx="2598083" cy="30586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A498B5C-ED8C-5E45-ADFE-D336315F8238}"/>
              </a:ext>
            </a:extLst>
          </p:cNvPr>
          <p:cNvSpPr txBox="1"/>
          <p:nvPr/>
        </p:nvSpPr>
        <p:spPr>
          <a:xfrm>
            <a:off x="2780819" y="6493319"/>
            <a:ext cx="4015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https://arxiv.org/pdf/2105.03814.pdf</a:t>
            </a: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1C71662-8A7A-2045-B226-D20EE146E94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6062" y="4030411"/>
            <a:ext cx="2405112" cy="242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21257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9FA7871-1B99-BB48-8715-000EFDEE0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8812" y="1808132"/>
            <a:ext cx="6546377" cy="462941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7F4718-E176-FC48-B556-D5B3A7CB3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DPU Allocation: Needleman-Wunsch (NW)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EE7E5-BA02-EB49-B7A9-49BFA3F9D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NW we change the number of DPUs in the DPU set as computation progresses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D47259-6EE9-264F-8D8D-77930A3F293D}"/>
              </a:ext>
            </a:extLst>
          </p:cNvPr>
          <p:cNvSpPr/>
          <p:nvPr/>
        </p:nvSpPr>
        <p:spPr>
          <a:xfrm>
            <a:off x="2738081" y="3287210"/>
            <a:ext cx="4947509" cy="432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7740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A0796E5-B034-7E45-BD71-384E04ECC8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200" y="1859983"/>
            <a:ext cx="5689600" cy="22045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7F4718-E176-FC48-B556-D5B3A7CB3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Load DPU Binary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EE7E5-BA02-EB49-B7A9-49BFA3F9D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ourier" pitchFamily="2" charset="0"/>
              </a:rPr>
              <a:t>dpu_load</a:t>
            </a:r>
            <a:r>
              <a:rPr lang="en-US" dirty="0">
                <a:latin typeface="Courier" pitchFamily="2" charset="0"/>
              </a:rPr>
              <a:t>()</a:t>
            </a:r>
            <a:r>
              <a:rPr lang="en-US" dirty="0"/>
              <a:t> loads a program in all DPUs of a </a:t>
            </a:r>
            <a:r>
              <a:rPr lang="en-US" dirty="0" err="1">
                <a:latin typeface="Courier" pitchFamily="2" charset="0"/>
              </a:rPr>
              <a:t>dpu_set</a:t>
            </a:r>
            <a:endParaRPr lang="en-US" dirty="0">
              <a:latin typeface="Courier" pitchFamily="2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69E6352-6379-A545-AAE3-C3A60C35FC7D}"/>
              </a:ext>
            </a:extLst>
          </p:cNvPr>
          <p:cNvSpPr/>
          <p:nvPr/>
        </p:nvSpPr>
        <p:spPr>
          <a:xfrm>
            <a:off x="180000" y="4271178"/>
            <a:ext cx="8784000" cy="73549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Is it possible to launch different kernels onto different DPUs?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EE7B64D-547B-1945-A629-3AFB52D7DED1}"/>
              </a:ext>
            </a:extLst>
          </p:cNvPr>
          <p:cNvSpPr/>
          <p:nvPr/>
        </p:nvSpPr>
        <p:spPr>
          <a:xfrm>
            <a:off x="180000" y="5105090"/>
            <a:ext cx="8784000" cy="127903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Yes, it is possible. This enables: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Workloads with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task-level parallelism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Different programs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using different DPU sets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FA5533-DD45-D948-96A3-F7B8A5044115}"/>
              </a:ext>
            </a:extLst>
          </p:cNvPr>
          <p:cNvSpPr/>
          <p:nvPr/>
        </p:nvSpPr>
        <p:spPr>
          <a:xfrm>
            <a:off x="2583652" y="3625612"/>
            <a:ext cx="4644000" cy="20834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552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  <p:bldP spid="9" grpId="0" animBg="1"/>
      <p:bldP spid="11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CPU-DPU/DPU-CPU Data Transfers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54463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CPU-DPU and DPU-CPU transfers</a:t>
            </a:r>
          </a:p>
          <a:p>
            <a:pPr lvl="1"/>
            <a:r>
              <a:rPr lang="en-US" dirty="0"/>
              <a:t>Between host CPU’s main memory and DPUs’ MRAM banks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>
                <a:solidFill>
                  <a:srgbClr val="0070C0"/>
                </a:solidFill>
              </a:rPr>
              <a:t>Serial CPU-DPU/DPU-CPU </a:t>
            </a:r>
            <a:r>
              <a:rPr lang="en-US" dirty="0"/>
              <a:t>transfers: </a:t>
            </a:r>
          </a:p>
          <a:p>
            <a:pPr lvl="1"/>
            <a:r>
              <a:rPr lang="en-US" dirty="0"/>
              <a:t>A single DPU (i.e., 1 MRAM bank)</a:t>
            </a:r>
          </a:p>
          <a:p>
            <a:r>
              <a:rPr lang="en-US" dirty="0">
                <a:solidFill>
                  <a:srgbClr val="00B0F0"/>
                </a:solidFill>
              </a:rPr>
              <a:t>Parallel CPU-DPU/DPU-CPU </a:t>
            </a:r>
            <a:r>
              <a:rPr lang="en-US" dirty="0"/>
              <a:t>transfers: </a:t>
            </a:r>
          </a:p>
          <a:p>
            <a:pPr lvl="1"/>
            <a:r>
              <a:rPr lang="en-US" dirty="0"/>
              <a:t>Multiple DPUs (i.e., many MRAM banks)</a:t>
            </a:r>
          </a:p>
          <a:p>
            <a:r>
              <a:rPr lang="en-US" dirty="0">
                <a:solidFill>
                  <a:srgbClr val="C00000"/>
                </a:solidFill>
              </a:rPr>
              <a:t>Broadcast CPU-DPU </a:t>
            </a:r>
            <a:r>
              <a:rPr lang="en-US" dirty="0"/>
              <a:t>transfers: </a:t>
            </a:r>
          </a:p>
          <a:p>
            <a:pPr lvl="1"/>
            <a:r>
              <a:rPr lang="en-US" dirty="0"/>
              <a:t>Multiple DPUs with a single buffer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72EA4C-7C37-8149-BB9F-4DBD4123B0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6397" y="1479374"/>
            <a:ext cx="5091206" cy="30256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8BBFD5D-1D73-5A45-882D-127A022427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7111" y="2216127"/>
            <a:ext cx="1353256" cy="139385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650C03D-7079-A345-905D-A3CC891345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3511" y="2566738"/>
            <a:ext cx="1111978" cy="908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941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709E19C-E116-394B-B3F6-A9B120881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95647"/>
            <a:ext cx="9144000" cy="7242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Serial Transfers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ourier" pitchFamily="2" charset="0"/>
              </a:rPr>
              <a:t>dpu_copy_to</a:t>
            </a:r>
            <a:r>
              <a:rPr lang="en-US" dirty="0">
                <a:latin typeface="Courier" pitchFamily="2" charset="0"/>
              </a:rPr>
              <a:t>(); </a:t>
            </a:r>
          </a:p>
          <a:p>
            <a:r>
              <a:rPr lang="en-US" dirty="0" err="1">
                <a:latin typeface="Courier" pitchFamily="2" charset="0"/>
              </a:rPr>
              <a:t>dpu_copy_from</a:t>
            </a:r>
            <a:r>
              <a:rPr lang="en-US" dirty="0">
                <a:latin typeface="Courier" pitchFamily="2" charset="0"/>
              </a:rPr>
              <a:t>();</a:t>
            </a:r>
          </a:p>
          <a:p>
            <a:r>
              <a:rPr lang="en-US" dirty="0"/>
              <a:t>We transfer (part of) a buffer to/from each DPU in the </a:t>
            </a:r>
            <a:r>
              <a:rPr lang="en-US" dirty="0" err="1">
                <a:latin typeface="Courier" pitchFamily="2" charset="0"/>
              </a:rPr>
              <a:t>dpu_set</a:t>
            </a:r>
            <a:endParaRPr lang="en-US" dirty="0">
              <a:latin typeface="Courier" pitchFamily="2" charset="0"/>
            </a:endParaRPr>
          </a:p>
          <a:p>
            <a:r>
              <a:rPr lang="en-US" dirty="0">
                <a:latin typeface="Courier" pitchFamily="2" charset="0"/>
              </a:rPr>
              <a:t>DPU_MRAM_HEAP_POINTER_NAME</a:t>
            </a:r>
            <a:r>
              <a:rPr lang="en-US" dirty="0"/>
              <a:t>: Start of the MRAM range that can be freely accessed by applications</a:t>
            </a:r>
          </a:p>
          <a:p>
            <a:pPr lvl="1"/>
            <a:r>
              <a:rPr lang="en-US" dirty="0"/>
              <a:t>We do not allocate MRAM explicitly</a:t>
            </a:r>
          </a:p>
          <a:p>
            <a:pPr lvl="1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2DF0F9-2BFB-4843-8527-5F94CC6962E3}"/>
              </a:ext>
            </a:extLst>
          </p:cNvPr>
          <p:cNvSpPr/>
          <p:nvPr/>
        </p:nvSpPr>
        <p:spPr>
          <a:xfrm>
            <a:off x="3366467" y="4583759"/>
            <a:ext cx="1833770" cy="32799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4C40D02-342C-5F4E-B09B-D0E2FF03AA1F}"/>
              </a:ext>
            </a:extLst>
          </p:cNvPr>
          <p:cNvSpPr/>
          <p:nvPr/>
        </p:nvSpPr>
        <p:spPr>
          <a:xfrm>
            <a:off x="5249269" y="4583759"/>
            <a:ext cx="1899976" cy="32799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BE0957-E7FD-7540-B454-1B3AA22E8069}"/>
              </a:ext>
            </a:extLst>
          </p:cNvPr>
          <p:cNvSpPr/>
          <p:nvPr/>
        </p:nvSpPr>
        <p:spPr>
          <a:xfrm>
            <a:off x="7193399" y="4587072"/>
            <a:ext cx="1919246" cy="32799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2CF407-A637-6644-A466-07C9CDA664EE}"/>
              </a:ext>
            </a:extLst>
          </p:cNvPr>
          <p:cNvSpPr txBox="1"/>
          <p:nvPr/>
        </p:nvSpPr>
        <p:spPr>
          <a:xfrm>
            <a:off x="3453375" y="4931437"/>
            <a:ext cx="1680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Offset within MRAM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B73BA1-7AB7-A446-BCDE-3F28F823290F}"/>
              </a:ext>
            </a:extLst>
          </p:cNvPr>
          <p:cNvSpPr txBox="1"/>
          <p:nvPr/>
        </p:nvSpPr>
        <p:spPr>
          <a:xfrm>
            <a:off x="5213487" y="4931436"/>
            <a:ext cx="19688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Pointer to main memory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C36A82-632F-3B41-8621-0FFE6CD6854E}"/>
              </a:ext>
            </a:extLst>
          </p:cNvPr>
          <p:cNvSpPr txBox="1"/>
          <p:nvPr/>
        </p:nvSpPr>
        <p:spPr>
          <a:xfrm>
            <a:off x="7639985" y="4931436"/>
            <a:ext cx="10813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Transfer size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248039-D1F3-6F44-A4E5-AFC07248542B}"/>
              </a:ext>
            </a:extLst>
          </p:cNvPr>
          <p:cNvSpPr/>
          <p:nvPr/>
        </p:nvSpPr>
        <p:spPr>
          <a:xfrm>
            <a:off x="1894901" y="4583759"/>
            <a:ext cx="1431642" cy="327991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655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/>
      <p:bldP spid="10" grpId="0"/>
      <p:bldP spid="11" grpId="0"/>
      <p:bldP spid="12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B952FC9-EF50-E74C-9050-61BDD8C776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42992"/>
            <a:ext cx="9144000" cy="11838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Parallel Transfers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push different buffers to/from a DPU set in one transfer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All buffers need to be of the same size</a:t>
            </a:r>
          </a:p>
          <a:p>
            <a:r>
              <a:rPr lang="en-US" dirty="0"/>
              <a:t>First, prepare (</a:t>
            </a:r>
            <a:r>
              <a:rPr lang="en-US" dirty="0" err="1">
                <a:latin typeface="Courier" pitchFamily="2" charset="0"/>
              </a:rPr>
              <a:t>dpu_prepare_xfer</a:t>
            </a:r>
            <a:r>
              <a:rPr lang="en-US" dirty="0"/>
              <a:t>); </a:t>
            </a:r>
          </a:p>
          <a:p>
            <a:pPr marL="0" indent="0">
              <a:buNone/>
            </a:pPr>
            <a:r>
              <a:rPr lang="en-US" dirty="0"/>
              <a:t>   then, push (</a:t>
            </a:r>
            <a:r>
              <a:rPr lang="en-US" dirty="0" err="1">
                <a:latin typeface="Courier" pitchFamily="2" charset="0"/>
              </a:rPr>
              <a:t>dpu_push_xfer</a:t>
            </a:r>
            <a:r>
              <a:rPr lang="en-US" dirty="0"/>
              <a:t>)</a:t>
            </a:r>
          </a:p>
          <a:p>
            <a:r>
              <a:rPr lang="en-US" dirty="0"/>
              <a:t>Direction:</a:t>
            </a:r>
            <a:endParaRPr lang="en-US" dirty="0">
              <a:latin typeface="Courier" pitchFamily="2" charset="0"/>
            </a:endParaRPr>
          </a:p>
          <a:p>
            <a:pPr lvl="1"/>
            <a:r>
              <a:rPr lang="en-US" dirty="0">
                <a:latin typeface="Courier" pitchFamily="2" charset="0"/>
              </a:rPr>
              <a:t>DPU_XFER_TO_DPU</a:t>
            </a:r>
          </a:p>
          <a:p>
            <a:pPr lvl="1"/>
            <a:r>
              <a:rPr lang="en-US" dirty="0">
                <a:latin typeface="Courier" pitchFamily="2" charset="0"/>
              </a:rPr>
              <a:t>DPU_XFER_FROM_DPU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54E432-79B3-7A41-8E68-B145568FABDB}"/>
              </a:ext>
            </a:extLst>
          </p:cNvPr>
          <p:cNvSpPr txBox="1"/>
          <p:nvPr/>
        </p:nvSpPr>
        <p:spPr>
          <a:xfrm>
            <a:off x="4147987" y="4680077"/>
            <a:ext cx="19688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Pointer to main memory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3B90E8-B847-954F-8D72-FBACFEED0E58}"/>
              </a:ext>
            </a:extLst>
          </p:cNvPr>
          <p:cNvSpPr/>
          <p:nvPr/>
        </p:nvSpPr>
        <p:spPr>
          <a:xfrm>
            <a:off x="2201239" y="4851387"/>
            <a:ext cx="2000559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D3DC613-6990-024C-8074-B8D49D8D1D00}"/>
              </a:ext>
            </a:extLst>
          </p:cNvPr>
          <p:cNvSpPr/>
          <p:nvPr/>
        </p:nvSpPr>
        <p:spPr>
          <a:xfrm>
            <a:off x="2201238" y="5423356"/>
            <a:ext cx="2000559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902BF4-5D78-7A4C-B2FD-35C7371F727C}"/>
              </a:ext>
            </a:extLst>
          </p:cNvPr>
          <p:cNvSpPr txBox="1"/>
          <p:nvPr/>
        </p:nvSpPr>
        <p:spPr>
          <a:xfrm>
            <a:off x="4486503" y="5205579"/>
            <a:ext cx="16800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Offset within MRAM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4BF12E8-791D-6E45-AEB3-C557CB4D0152}"/>
              </a:ext>
            </a:extLst>
          </p:cNvPr>
          <p:cNvSpPr/>
          <p:nvPr/>
        </p:nvSpPr>
        <p:spPr>
          <a:xfrm>
            <a:off x="4396014" y="5074824"/>
            <a:ext cx="1788886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D9E8023-21F2-EC4E-8077-2560A7CDB347}"/>
              </a:ext>
            </a:extLst>
          </p:cNvPr>
          <p:cNvSpPr/>
          <p:nvPr/>
        </p:nvSpPr>
        <p:spPr>
          <a:xfrm>
            <a:off x="4396014" y="5655921"/>
            <a:ext cx="1788886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963A45-1083-B74F-8494-ECAF0DD27BA4}"/>
              </a:ext>
            </a:extLst>
          </p:cNvPr>
          <p:cNvSpPr txBox="1"/>
          <p:nvPr/>
        </p:nvSpPr>
        <p:spPr>
          <a:xfrm>
            <a:off x="6589850" y="5205579"/>
            <a:ext cx="10813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Transfer size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591F47-E872-484C-AC72-622E01C6436B}"/>
              </a:ext>
            </a:extLst>
          </p:cNvPr>
          <p:cNvSpPr/>
          <p:nvPr/>
        </p:nvSpPr>
        <p:spPr>
          <a:xfrm>
            <a:off x="6234026" y="5074824"/>
            <a:ext cx="1792374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8B6827-01C3-1D44-80F8-253AC5258CC4}"/>
              </a:ext>
            </a:extLst>
          </p:cNvPr>
          <p:cNvSpPr/>
          <p:nvPr/>
        </p:nvSpPr>
        <p:spPr>
          <a:xfrm>
            <a:off x="6234026" y="5655921"/>
            <a:ext cx="1792374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0F78C7-D6E3-6E47-BA24-B9613909999E}"/>
              </a:ext>
            </a:extLst>
          </p:cNvPr>
          <p:cNvSpPr txBox="1"/>
          <p:nvPr/>
        </p:nvSpPr>
        <p:spPr>
          <a:xfrm>
            <a:off x="2848925" y="5706759"/>
            <a:ext cx="8539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Direction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22E9B8A-7AC7-4245-B4AA-52EB53B86945}"/>
              </a:ext>
            </a:extLst>
          </p:cNvPr>
          <p:cNvSpPr/>
          <p:nvPr/>
        </p:nvSpPr>
        <p:spPr>
          <a:xfrm>
            <a:off x="2038259" y="5089012"/>
            <a:ext cx="857342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00464AD-C55F-154C-85E1-B81225288AA0}"/>
              </a:ext>
            </a:extLst>
          </p:cNvPr>
          <p:cNvSpPr/>
          <p:nvPr/>
        </p:nvSpPr>
        <p:spPr>
          <a:xfrm>
            <a:off x="2038258" y="5660981"/>
            <a:ext cx="857343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1418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/>
      <p:bldP spid="10" grpId="0" animBg="1"/>
      <p:bldP spid="11" grpId="0" animBg="1"/>
      <p:bldP spid="12" grpId="0"/>
      <p:bldP spid="13" grpId="0" animBg="1"/>
      <p:bldP spid="14" grpId="0" animBg="1"/>
      <p:bldP spid="15" grpId="0"/>
      <p:bldP spid="16" grpId="0" animBg="1"/>
      <p:bldP spid="17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B0E579A-431B-0442-895F-E410DED79D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46" y="3265172"/>
            <a:ext cx="8866909" cy="3382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Broadcast Transfers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ourier" pitchFamily="2" charset="0"/>
              </a:rPr>
              <a:t>dpu_broadcast_to</a:t>
            </a:r>
            <a:r>
              <a:rPr lang="en-US" dirty="0">
                <a:latin typeface="Courier" pitchFamily="2" charset="0"/>
              </a:rPr>
              <a:t>(); </a:t>
            </a:r>
          </a:p>
          <a:p>
            <a:pPr lvl="1"/>
            <a:r>
              <a:rPr lang="en-US" dirty="0"/>
              <a:t>Only CPU to DPU</a:t>
            </a:r>
          </a:p>
          <a:p>
            <a:r>
              <a:rPr lang="en-US" dirty="0"/>
              <a:t>We transfer the same buffer to all DPUs in the </a:t>
            </a:r>
            <a:r>
              <a:rPr lang="en-US" dirty="0" err="1">
                <a:latin typeface="Courier" pitchFamily="2" charset="0"/>
              </a:rPr>
              <a:t>dpu_set</a:t>
            </a:r>
            <a:endParaRPr lang="en-US" dirty="0">
              <a:latin typeface="Courier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4C40D02-342C-5F4E-B09B-D0E2FF03AA1F}"/>
              </a:ext>
            </a:extLst>
          </p:cNvPr>
          <p:cNvSpPr/>
          <p:nvPr/>
        </p:nvSpPr>
        <p:spPr>
          <a:xfrm>
            <a:off x="4928341" y="3281556"/>
            <a:ext cx="564409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BE0957-E7FD-7540-B454-1B3AA22E8069}"/>
              </a:ext>
            </a:extLst>
          </p:cNvPr>
          <p:cNvSpPr/>
          <p:nvPr/>
        </p:nvSpPr>
        <p:spPr>
          <a:xfrm>
            <a:off x="5549470" y="3281556"/>
            <a:ext cx="1778430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B73BA1-7AB7-A446-BCDE-3F28F823290F}"/>
              </a:ext>
            </a:extLst>
          </p:cNvPr>
          <p:cNvSpPr txBox="1"/>
          <p:nvPr/>
        </p:nvSpPr>
        <p:spPr>
          <a:xfrm>
            <a:off x="3378314" y="3366537"/>
            <a:ext cx="19688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Pointer to main memory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C36A82-632F-3B41-8621-0FFE6CD6854E}"/>
              </a:ext>
            </a:extLst>
          </p:cNvPr>
          <p:cNvSpPr txBox="1"/>
          <p:nvPr/>
        </p:nvSpPr>
        <p:spPr>
          <a:xfrm>
            <a:off x="5897992" y="3378587"/>
            <a:ext cx="10813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Transfer size</a:t>
            </a:r>
          </a:p>
        </p:txBody>
      </p:sp>
    </p:spTree>
    <p:extLst>
      <p:ext uri="{BB962C8B-B14F-4D97-AF65-F5344CB8AC3E}">
        <p14:creationId xmlns:p14="http://schemas.microsoft.com/office/powerpoint/2010/main" val="1381326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11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Different Types of Transfers in a Program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CCDEB4C7-6870-FC49-886F-6AC4FABEC8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example benchmark that uses both parallel and serial transfers</a:t>
            </a:r>
          </a:p>
          <a:p>
            <a:r>
              <a:rPr lang="en-US" dirty="0"/>
              <a:t>Select (SEL)</a:t>
            </a:r>
          </a:p>
          <a:p>
            <a:pPr lvl="1"/>
            <a:r>
              <a:rPr lang="en-US" dirty="0"/>
              <a:t>Remove even values</a:t>
            </a:r>
          </a:p>
        </p:txBody>
      </p:sp>
      <p:pic>
        <p:nvPicPr>
          <p:cNvPr id="1026" name="Picture 2" descr="https://lh3.googleusercontent.com/3CySxnroF3B3ofCAVargSn8x_YDhnSqiFLkgtnUdHwwQWemW3YdUXwdYSbMY2Xx-eOAKokCwHHGh2PjC8OaxwjdJjdV1ZMwnKvet9SMSAZwEoxxi9FTtjWHLaBcj65CFBCEG-L4">
            <a:extLst>
              <a:ext uri="{FF2B5EF4-FFF2-40B4-BE49-F238E27FC236}">
                <a16:creationId xmlns:a16="http://schemas.microsoft.com/office/drawing/2014/main" id="{AE11AA65-E381-344B-B0A3-CCCF3187A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390" y="3137414"/>
            <a:ext cx="6315765" cy="2099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58D0166-1F09-1F4F-AC75-9B0B7A873D9C}"/>
              </a:ext>
            </a:extLst>
          </p:cNvPr>
          <p:cNvSpPr/>
          <p:nvPr/>
        </p:nvSpPr>
        <p:spPr>
          <a:xfrm>
            <a:off x="1838863" y="3524941"/>
            <a:ext cx="1819701" cy="48614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A29C51-D287-554E-95CB-D669A3DB5308}"/>
              </a:ext>
            </a:extLst>
          </p:cNvPr>
          <p:cNvSpPr txBox="1"/>
          <p:nvPr/>
        </p:nvSpPr>
        <p:spPr>
          <a:xfrm>
            <a:off x="2407944" y="3962087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DPU 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5B71EB7-8A9C-144F-ABDE-C1F827BF26D6}"/>
              </a:ext>
            </a:extLst>
          </p:cNvPr>
          <p:cNvSpPr/>
          <p:nvPr/>
        </p:nvSpPr>
        <p:spPr>
          <a:xfrm>
            <a:off x="3678861" y="3524941"/>
            <a:ext cx="1819701" cy="48614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C45036-4C95-7749-BF11-FCB7E07A5BDB}"/>
              </a:ext>
            </a:extLst>
          </p:cNvPr>
          <p:cNvSpPr txBox="1"/>
          <p:nvPr/>
        </p:nvSpPr>
        <p:spPr>
          <a:xfrm>
            <a:off x="4268239" y="3962087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DPU 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49E219-4A5E-E047-9D34-51BC98BDEB81}"/>
              </a:ext>
            </a:extLst>
          </p:cNvPr>
          <p:cNvSpPr/>
          <p:nvPr/>
        </p:nvSpPr>
        <p:spPr>
          <a:xfrm>
            <a:off x="5518859" y="3524941"/>
            <a:ext cx="1819701" cy="486140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16C3A0-6F9D-5D4C-8317-05EFEF69D13C}"/>
              </a:ext>
            </a:extLst>
          </p:cNvPr>
          <p:cNvSpPr txBox="1"/>
          <p:nvPr/>
        </p:nvSpPr>
        <p:spPr>
          <a:xfrm>
            <a:off x="6087940" y="3962087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DPU 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13D260-4160-7148-A5D6-BC53CFB03E89}"/>
              </a:ext>
            </a:extLst>
          </p:cNvPr>
          <p:cNvSpPr/>
          <p:nvPr/>
        </p:nvSpPr>
        <p:spPr>
          <a:xfrm>
            <a:off x="1838863" y="4731865"/>
            <a:ext cx="913827" cy="48614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8AAC44-C123-C34D-B7F0-41D2A9E54199}"/>
              </a:ext>
            </a:extLst>
          </p:cNvPr>
          <p:cNvSpPr txBox="1"/>
          <p:nvPr/>
        </p:nvSpPr>
        <p:spPr>
          <a:xfrm>
            <a:off x="1950744" y="5175036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DPU 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E64F227-B950-214F-BED2-4789E6294B7A}"/>
              </a:ext>
            </a:extLst>
          </p:cNvPr>
          <p:cNvSpPr/>
          <p:nvPr/>
        </p:nvSpPr>
        <p:spPr>
          <a:xfrm>
            <a:off x="2764393" y="4731865"/>
            <a:ext cx="913827" cy="48614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F512962-8A93-694F-91A8-25DACD2F0435}"/>
              </a:ext>
            </a:extLst>
          </p:cNvPr>
          <p:cNvSpPr txBox="1"/>
          <p:nvPr/>
        </p:nvSpPr>
        <p:spPr>
          <a:xfrm>
            <a:off x="2864571" y="5175036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DPU 1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2A486AB-4515-5C43-90C3-E770CBF7C1FF}"/>
              </a:ext>
            </a:extLst>
          </p:cNvPr>
          <p:cNvSpPr/>
          <p:nvPr/>
        </p:nvSpPr>
        <p:spPr>
          <a:xfrm>
            <a:off x="3689922" y="4731865"/>
            <a:ext cx="411093" cy="48614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CDF037-A4F4-1840-9FE1-3A616C64B3E2}"/>
              </a:ext>
            </a:extLst>
          </p:cNvPr>
          <p:cNvSpPr txBox="1"/>
          <p:nvPr/>
        </p:nvSpPr>
        <p:spPr>
          <a:xfrm>
            <a:off x="3635550" y="5175036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DPU 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3BDC5F1-D650-3A4D-A19B-9DC141195CEC}"/>
              </a:ext>
            </a:extLst>
          </p:cNvPr>
          <p:cNvSpPr txBox="1"/>
          <p:nvPr/>
        </p:nvSpPr>
        <p:spPr>
          <a:xfrm>
            <a:off x="7391717" y="3444845"/>
            <a:ext cx="1447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Parallel transfers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24EDAAB-1B0C-AD41-9543-D45741CDD8AD}"/>
              </a:ext>
            </a:extLst>
          </p:cNvPr>
          <p:cNvSpPr txBox="1"/>
          <p:nvPr/>
        </p:nvSpPr>
        <p:spPr>
          <a:xfrm>
            <a:off x="4168920" y="4630285"/>
            <a:ext cx="1622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Serial transfers</a:t>
            </a:r>
          </a:p>
        </p:txBody>
      </p:sp>
    </p:spTree>
    <p:extLst>
      <p:ext uri="{BB962C8B-B14F-4D97-AF65-F5344CB8AC3E}">
        <p14:creationId xmlns:p14="http://schemas.microsoft.com/office/powerpoint/2010/main" val="2187414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1" grpId="0"/>
      <p:bldP spid="12" grpId="0" animBg="1"/>
      <p:bldP spid="13" grpId="0"/>
      <p:bldP spid="14" grpId="0" animBg="1"/>
      <p:bldP spid="15" grpId="0"/>
      <p:bldP spid="16" grpId="0" animBg="1"/>
      <p:bldP spid="17" grpId="0"/>
      <p:bldP spid="19" grpId="0" animBg="1"/>
      <p:bldP spid="20" grpId="0"/>
      <p:bldP spid="21" grpId="0"/>
      <p:bldP spid="23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Inter-DPU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54463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There is </a:t>
            </a:r>
            <a:r>
              <a:rPr lang="en-US" dirty="0">
                <a:solidFill>
                  <a:srgbClr val="C00000"/>
                </a:solidFill>
              </a:rPr>
              <a:t>no direct communication channel between DPUs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rgbClr val="0070C0"/>
                </a:solidFill>
              </a:rPr>
              <a:t>Inter-DPU communication takes place via the host CPU </a:t>
            </a:r>
            <a:r>
              <a:rPr lang="en-US" dirty="0"/>
              <a:t>using CPU-DPU and DPU-CPU transfers</a:t>
            </a:r>
          </a:p>
          <a:p>
            <a:r>
              <a:rPr lang="en-US" dirty="0"/>
              <a:t>Example communication patterns:</a:t>
            </a:r>
          </a:p>
          <a:p>
            <a:pPr lvl="1"/>
            <a:r>
              <a:rPr lang="en-US" dirty="0"/>
              <a:t>Merging of partial results to obtain the final result</a:t>
            </a:r>
          </a:p>
          <a:p>
            <a:pPr lvl="2"/>
            <a:r>
              <a:rPr lang="en-US" dirty="0"/>
              <a:t>Only DPU-CPU transfers</a:t>
            </a:r>
          </a:p>
          <a:p>
            <a:pPr lvl="1"/>
            <a:r>
              <a:rPr lang="en-US" dirty="0"/>
              <a:t>Redistribution of intermediate results for further computation</a:t>
            </a:r>
          </a:p>
          <a:p>
            <a:pPr lvl="2"/>
            <a:r>
              <a:rPr lang="en-US" dirty="0"/>
              <a:t>DPU-CPU transfers and CPU-DPU transfers</a:t>
            </a:r>
          </a:p>
          <a:p>
            <a:pPr lvl="2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673F16-FD64-9E44-95EB-838ABD9C03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6397" y="1479374"/>
            <a:ext cx="5091206" cy="30256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14BF1AC-6943-264D-9EE5-45F1898FBC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7111" y="2216127"/>
            <a:ext cx="1353256" cy="13938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8181AF-3817-9B4B-AC17-D6F6B7FA48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3511" y="2566738"/>
            <a:ext cx="1111978" cy="908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226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Fast are these Data Transfers?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011" y="936172"/>
            <a:ext cx="8563509" cy="3596387"/>
          </a:xfrm>
        </p:spPr>
        <p:txBody>
          <a:bodyPr>
            <a:normAutofit fontScale="92500"/>
          </a:bodyPr>
          <a:lstStyle/>
          <a:p>
            <a:r>
              <a:rPr lang="en-US" dirty="0"/>
              <a:t>With a microbenchmark, we obtain the </a:t>
            </a:r>
            <a:r>
              <a:rPr lang="en-US" dirty="0">
                <a:solidFill>
                  <a:srgbClr val="00B050"/>
                </a:solidFill>
              </a:rPr>
              <a:t>sustained bandwidth of all types of CPU-DPU and DPU-CPU transfers</a:t>
            </a:r>
          </a:p>
          <a:p>
            <a:r>
              <a:rPr lang="en-US" dirty="0"/>
              <a:t>Two experiments:</a:t>
            </a:r>
          </a:p>
          <a:p>
            <a:pPr lvl="1"/>
            <a:r>
              <a:rPr lang="en-US" dirty="0">
                <a:solidFill>
                  <a:srgbClr val="7030A0"/>
                </a:solidFill>
              </a:rPr>
              <a:t>1 DPU</a:t>
            </a:r>
            <a:r>
              <a:rPr lang="en-US" dirty="0"/>
              <a:t>: variable CPU-DPU and DPU-CPU transfer size (</a:t>
            </a:r>
            <a:r>
              <a:rPr lang="en-US" dirty="0">
                <a:solidFill>
                  <a:srgbClr val="0070C0"/>
                </a:solidFill>
              </a:rPr>
              <a:t>8 bytes to 32 MB</a:t>
            </a:r>
            <a:r>
              <a:rPr lang="en-US" dirty="0"/>
              <a:t>) </a:t>
            </a:r>
          </a:p>
          <a:p>
            <a:pPr lvl="1"/>
            <a:r>
              <a:rPr lang="en-US" dirty="0">
                <a:solidFill>
                  <a:srgbClr val="7030A0"/>
                </a:solidFill>
              </a:rPr>
              <a:t>1 rank</a:t>
            </a:r>
            <a:r>
              <a:rPr lang="en-US" dirty="0"/>
              <a:t>: 32 MB CPU-DPU and DPU-CPU transfers to/from a set of    </a:t>
            </a:r>
            <a:r>
              <a:rPr lang="en-US" dirty="0">
                <a:solidFill>
                  <a:srgbClr val="0070C0"/>
                </a:solidFill>
              </a:rPr>
              <a:t>1 to 64 MRAM banks </a:t>
            </a:r>
            <a:r>
              <a:rPr lang="en-US" dirty="0"/>
              <a:t>within the same rank</a:t>
            </a:r>
          </a:p>
          <a:p>
            <a:r>
              <a:rPr lang="en-US" dirty="0"/>
              <a:t>Preliminary experiments with more than one rank</a:t>
            </a:r>
          </a:p>
          <a:p>
            <a:pPr lvl="1"/>
            <a:r>
              <a:rPr lang="en-US" dirty="0"/>
              <a:t>Channel-level parallelism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8BF6F1C-6357-FF41-8DAD-F141C5360C5E}"/>
              </a:ext>
            </a:extLst>
          </p:cNvPr>
          <p:cNvSpPr/>
          <p:nvPr/>
        </p:nvSpPr>
        <p:spPr>
          <a:xfrm>
            <a:off x="178200" y="4532559"/>
            <a:ext cx="8787600" cy="80904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DDR4 bandwidth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bounds the maximum transfer bandwidth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450DB32E-BCF3-E341-8FD4-948C6D96182A}"/>
              </a:ext>
            </a:extLst>
          </p:cNvPr>
          <p:cNvSpPr/>
          <p:nvPr/>
        </p:nvSpPr>
        <p:spPr>
          <a:xfrm>
            <a:off x="178200" y="5467048"/>
            <a:ext cx="8787600" cy="83452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The cost of the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transfers can be amortized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if enough computation is run on the DPUs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99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CPU-DPU/DPU-CPU Transfers: 1 DPU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transfer size varies between 8 bytes and 32 MB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8011641A-D2D1-0A49-B19D-E493AEEC6F4E}"/>
              </a:ext>
            </a:extLst>
          </p:cNvPr>
          <p:cNvGraphicFramePr>
            <a:graphicFrameLocks/>
          </p:cNvGraphicFramePr>
          <p:nvPr/>
        </p:nvGraphicFramePr>
        <p:xfrm>
          <a:off x="1682750" y="1532510"/>
          <a:ext cx="57785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5" name="Group 14">
            <a:extLst>
              <a:ext uri="{FF2B5EF4-FFF2-40B4-BE49-F238E27FC236}">
                <a16:creationId xmlns:a16="http://schemas.microsoft.com/office/drawing/2014/main" id="{D0B98109-C8EE-2342-9334-DD8DC3206000}"/>
              </a:ext>
            </a:extLst>
          </p:cNvPr>
          <p:cNvGrpSpPr/>
          <p:nvPr/>
        </p:nvGrpSpPr>
        <p:grpSpPr>
          <a:xfrm>
            <a:off x="832991" y="4512290"/>
            <a:ext cx="7478019" cy="1600415"/>
            <a:chOff x="1643281" y="4361975"/>
            <a:chExt cx="6864225" cy="1798364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7403D06A-5D97-DD45-9B05-3564ED166269}"/>
                </a:ext>
              </a:extLst>
            </p:cNvPr>
            <p:cNvSpPr/>
            <p:nvPr/>
          </p:nvSpPr>
          <p:spPr>
            <a:xfrm>
              <a:off x="1643281" y="4361977"/>
              <a:ext cx="6864225" cy="1707129"/>
            </a:xfrm>
            <a:prstGeom prst="roundRect">
              <a:avLst>
                <a:gd name="adj" fmla="val 7357"/>
              </a:avLst>
            </a:prstGeom>
            <a:solidFill>
              <a:srgbClr val="F5F6FB"/>
            </a:solidFill>
            <a:ln w="44450"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  <p:sp>
          <p:nvSpPr>
            <p:cNvPr id="13" name="Round Same Side Corner Rectangle 12">
              <a:extLst>
                <a:ext uri="{FF2B5EF4-FFF2-40B4-BE49-F238E27FC236}">
                  <a16:creationId xmlns:a16="http://schemas.microsoft.com/office/drawing/2014/main" id="{00193EC6-326B-7D4B-B7BB-74938269E67A}"/>
                </a:ext>
              </a:extLst>
            </p:cNvPr>
            <p:cNvSpPr/>
            <p:nvPr/>
          </p:nvSpPr>
          <p:spPr>
            <a:xfrm>
              <a:off x="1643281" y="4361975"/>
              <a:ext cx="6864225" cy="444980"/>
            </a:xfrm>
            <a:prstGeom prst="round2SameRect">
              <a:avLst>
                <a:gd name="adj1" fmla="val 33688"/>
                <a:gd name="adj2" fmla="val 0"/>
              </a:avLst>
            </a:prstGeom>
            <a:solidFill>
              <a:srgbClr val="2D458A"/>
            </a:solidFill>
            <a:ln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bIns="0" rtlCol="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KEY OBSERVATION 7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AF2F449-943C-994C-880E-C7AD4D78257B}"/>
                </a:ext>
              </a:extLst>
            </p:cNvPr>
            <p:cNvSpPr txBox="1"/>
            <p:nvPr/>
          </p:nvSpPr>
          <p:spPr>
            <a:xfrm>
              <a:off x="1643281" y="4836900"/>
              <a:ext cx="6864225" cy="1323439"/>
            </a:xfrm>
            <a:prstGeom prst="rect">
              <a:avLst/>
            </a:prstGeom>
            <a:noFill/>
          </p:spPr>
          <p:txBody>
            <a:bodyPr wrap="square" lIns="180000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Larger CPU-DPU and DPU-CPU transfers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between the host main memory and the DRAM Processing Unit’s Main memory (MRAM) banks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result in higher sustained bandwidth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38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repeatCount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 uiExpand="1">
        <p:bldSub>
          <a:bldChart bld="series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Understanding a Modern PIM Architecture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E2DC3F-D55F-A442-8922-084467A414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24744"/>
            <a:ext cx="9144000" cy="4033049"/>
          </a:xfrm>
          <a:prstGeom prst="rect">
            <a:avLst/>
          </a:prstGeom>
        </p:spPr>
      </p:pic>
      <p:sp>
        <p:nvSpPr>
          <p:cNvPr id="5" name="Subtitle 1">
            <a:extLst>
              <a:ext uri="{FF2B5EF4-FFF2-40B4-BE49-F238E27FC236}">
                <a16:creationId xmlns:a16="http://schemas.microsoft.com/office/drawing/2014/main" id="{CB9DA8F8-FC8B-B715-1A5B-06010ACBBBEC}"/>
              </a:ext>
            </a:extLst>
          </p:cNvPr>
          <p:cNvSpPr txBox="1">
            <a:spLocks/>
          </p:cNvSpPr>
          <p:nvPr/>
        </p:nvSpPr>
        <p:spPr>
          <a:xfrm>
            <a:off x="1106731" y="5525569"/>
            <a:ext cx="6858000" cy="803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i="0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54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https://arxiv.org/pdf/2105.03814.pdf</a:t>
            </a:r>
            <a:endParaRPr kumimoji="0" lang="en-US" sz="2000" b="0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354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https://github.com/CMU-SAFARI/prim-benchmarks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56333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CPU-DPU/DPU-CPU Transfers: 1 Rank 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rgbClr val="00B0F0"/>
                </a:solidFill>
              </a:rPr>
              <a:t>CPU-DPU</a:t>
            </a:r>
            <a:r>
              <a:rPr lang="en-US" sz="2400" dirty="0"/>
              <a:t> (serial/parallel/</a:t>
            </a:r>
            <a:r>
              <a:rPr lang="en-US" sz="2400" dirty="0">
                <a:solidFill>
                  <a:srgbClr val="C00000"/>
                </a:solidFill>
              </a:rPr>
              <a:t>broadcast</a:t>
            </a:r>
            <a:r>
              <a:rPr lang="en-US" sz="2400" dirty="0"/>
              <a:t>) and </a:t>
            </a:r>
            <a:r>
              <a:rPr lang="en-US" sz="2400" dirty="0">
                <a:solidFill>
                  <a:srgbClr val="002060"/>
                </a:solidFill>
              </a:rPr>
              <a:t>DPU-CPU </a:t>
            </a:r>
            <a:r>
              <a:rPr lang="en-US" sz="2400" dirty="0"/>
              <a:t>(serial/parallel)</a:t>
            </a:r>
          </a:p>
          <a:p>
            <a:r>
              <a:rPr lang="en-US" sz="2400" dirty="0"/>
              <a:t>The number of DPUs varies between 1 and 64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FECE51C5-A872-834E-9035-785BB5A3D9F8}"/>
              </a:ext>
            </a:extLst>
          </p:cNvPr>
          <p:cNvGraphicFramePr>
            <a:graphicFrameLocks/>
          </p:cNvGraphicFramePr>
          <p:nvPr/>
        </p:nvGraphicFramePr>
        <p:xfrm>
          <a:off x="1729178" y="1947294"/>
          <a:ext cx="5774267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896F35F5-422B-DB4F-962C-E39AC8431745}"/>
              </a:ext>
            </a:extLst>
          </p:cNvPr>
          <p:cNvGrpSpPr/>
          <p:nvPr/>
        </p:nvGrpSpPr>
        <p:grpSpPr>
          <a:xfrm>
            <a:off x="701177" y="4612496"/>
            <a:ext cx="7741646" cy="1718559"/>
            <a:chOff x="1643281" y="4361976"/>
            <a:chExt cx="6864225" cy="1718559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6D58343B-D108-CE40-B33F-611BF9E8160A}"/>
                </a:ext>
              </a:extLst>
            </p:cNvPr>
            <p:cNvSpPr/>
            <p:nvPr/>
          </p:nvSpPr>
          <p:spPr>
            <a:xfrm>
              <a:off x="1643281" y="4361977"/>
              <a:ext cx="6864225" cy="1707129"/>
            </a:xfrm>
            <a:prstGeom prst="roundRect">
              <a:avLst>
                <a:gd name="adj" fmla="val 7357"/>
              </a:avLst>
            </a:prstGeom>
            <a:solidFill>
              <a:srgbClr val="F5F6FB"/>
            </a:solidFill>
            <a:ln w="44450"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ound Same Side Corner Rectangle 7">
              <a:extLst>
                <a:ext uri="{FF2B5EF4-FFF2-40B4-BE49-F238E27FC236}">
                  <a16:creationId xmlns:a16="http://schemas.microsoft.com/office/drawing/2014/main" id="{043BEDDD-71D2-DA47-9178-E8530F350FF8}"/>
                </a:ext>
              </a:extLst>
            </p:cNvPr>
            <p:cNvSpPr/>
            <p:nvPr/>
          </p:nvSpPr>
          <p:spPr>
            <a:xfrm>
              <a:off x="1643281" y="4361976"/>
              <a:ext cx="6864225" cy="396000"/>
            </a:xfrm>
            <a:prstGeom prst="round2SameRect">
              <a:avLst>
                <a:gd name="adj1" fmla="val 33688"/>
                <a:gd name="adj2" fmla="val 0"/>
              </a:avLst>
            </a:prstGeom>
            <a:solidFill>
              <a:srgbClr val="2D458A"/>
            </a:solidFill>
            <a:ln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bIns="0" rtlCol="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KEY OBSERVATION 8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FED7AD4-4306-894A-A53E-1939AE75FB6F}"/>
                </a:ext>
              </a:extLst>
            </p:cNvPr>
            <p:cNvSpPr txBox="1"/>
            <p:nvPr/>
          </p:nvSpPr>
          <p:spPr>
            <a:xfrm>
              <a:off x="1643281" y="4757096"/>
              <a:ext cx="6864225" cy="1323439"/>
            </a:xfrm>
            <a:prstGeom prst="rect">
              <a:avLst/>
            </a:prstGeom>
            <a:noFill/>
          </p:spPr>
          <p:txBody>
            <a:bodyPr wrap="square" lIns="180000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The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sustained bandwidth of parallel CPU-DPU and DPU-CPU transfers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 between the host main memory and the DRAM Processing Unit’s Main memory (MRAM) banks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increases with the number of DRAM Processing Units inside a rank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1193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 uiExpand="1">
        <p:bldSub>
          <a:bldChart bld="series"/>
        </p:bldSub>
      </p:bldGraphic>
      <p:bldGraphic spid="10" grpId="1" uiExpand="1">
        <p:bldSub>
          <a:bldChart bld="series"/>
        </p:bldSub>
      </p:bldGraphic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CPU-DPU/DPU-CPU Transfers: 1 Rank (II)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rgbClr val="00B0F0"/>
                </a:solidFill>
              </a:rPr>
              <a:t>CPU-DPU</a:t>
            </a:r>
            <a:r>
              <a:rPr lang="en-US" sz="2400" dirty="0"/>
              <a:t> (serial/parallel/</a:t>
            </a:r>
            <a:r>
              <a:rPr lang="en-US" sz="2400" dirty="0">
                <a:solidFill>
                  <a:srgbClr val="C00000"/>
                </a:solidFill>
              </a:rPr>
              <a:t>broadcast</a:t>
            </a:r>
            <a:r>
              <a:rPr lang="en-US" sz="2400" dirty="0"/>
              <a:t>) and </a:t>
            </a:r>
            <a:r>
              <a:rPr lang="en-US" sz="2400" dirty="0">
                <a:solidFill>
                  <a:srgbClr val="002060"/>
                </a:solidFill>
              </a:rPr>
              <a:t>DPU-CPU </a:t>
            </a:r>
            <a:r>
              <a:rPr lang="en-US" sz="2400" dirty="0"/>
              <a:t>(serial/parallel)</a:t>
            </a:r>
          </a:p>
          <a:p>
            <a:r>
              <a:rPr lang="en-US" sz="2400" dirty="0"/>
              <a:t>The number of DPUs varies between 1 and 64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FECE51C5-A872-834E-9035-785BB5A3D9F8}"/>
              </a:ext>
            </a:extLst>
          </p:cNvPr>
          <p:cNvGraphicFramePr>
            <a:graphicFrameLocks/>
          </p:cNvGraphicFramePr>
          <p:nvPr/>
        </p:nvGraphicFramePr>
        <p:xfrm>
          <a:off x="1729178" y="1947294"/>
          <a:ext cx="5774267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03D45A45-6386-8D42-8B38-71D9CBC603BB}"/>
              </a:ext>
            </a:extLst>
          </p:cNvPr>
          <p:cNvGrpSpPr/>
          <p:nvPr/>
        </p:nvGrpSpPr>
        <p:grpSpPr>
          <a:xfrm>
            <a:off x="4641505" y="1903954"/>
            <a:ext cx="4240151" cy="2959062"/>
            <a:chOff x="4546948" y="1816272"/>
            <a:chExt cx="4478145" cy="2959062"/>
          </a:xfrm>
          <a:solidFill>
            <a:srgbClr val="F5F6FB"/>
          </a:solidFill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6D58343B-D108-CE40-B33F-611BF9E8160A}"/>
                </a:ext>
              </a:extLst>
            </p:cNvPr>
            <p:cNvSpPr/>
            <p:nvPr/>
          </p:nvSpPr>
          <p:spPr>
            <a:xfrm>
              <a:off x="4546948" y="1816272"/>
              <a:ext cx="4472353" cy="2959062"/>
            </a:xfrm>
            <a:prstGeom prst="roundRect">
              <a:avLst>
                <a:gd name="adj" fmla="val 2876"/>
              </a:avLst>
            </a:prstGeom>
            <a:grpFill/>
            <a:ln w="44450"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  <p:sp>
          <p:nvSpPr>
            <p:cNvPr id="8" name="Round Same Side Corner Rectangle 7">
              <a:extLst>
                <a:ext uri="{FF2B5EF4-FFF2-40B4-BE49-F238E27FC236}">
                  <a16:creationId xmlns:a16="http://schemas.microsoft.com/office/drawing/2014/main" id="{043BEDDD-71D2-DA47-9178-E8530F350FF8}"/>
                </a:ext>
              </a:extLst>
            </p:cNvPr>
            <p:cNvSpPr/>
            <p:nvPr/>
          </p:nvSpPr>
          <p:spPr>
            <a:xfrm>
              <a:off x="4546948" y="1816272"/>
              <a:ext cx="4472353" cy="396000"/>
            </a:xfrm>
            <a:prstGeom prst="round2SameRect">
              <a:avLst>
                <a:gd name="adj1" fmla="val 29209"/>
                <a:gd name="adj2" fmla="val 0"/>
              </a:avLst>
            </a:prstGeom>
            <a:solidFill>
              <a:srgbClr val="2D458A"/>
            </a:solidFill>
            <a:ln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0" rIns="0" bIns="0" rtlCol="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KEY OBSERVATION 9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FED7AD4-4306-894A-A53E-1939AE75FB6F}"/>
                </a:ext>
              </a:extLst>
            </p:cNvPr>
            <p:cNvSpPr txBox="1"/>
            <p:nvPr/>
          </p:nvSpPr>
          <p:spPr>
            <a:xfrm>
              <a:off x="4552740" y="2251830"/>
              <a:ext cx="4472353" cy="224676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80000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The sustained bandwidth of parallel CPU-DPU transfers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is higher than the sustained bandwidth of parallel DPU-CPU transfers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due to different implementations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 of CPU-DPU and DPU-CPU transfers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in the UPMEM runtime library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. 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A0B0052-A2F2-924B-8DA6-41540C4B5F0B}"/>
              </a:ext>
            </a:extLst>
          </p:cNvPr>
          <p:cNvGrpSpPr/>
          <p:nvPr/>
        </p:nvGrpSpPr>
        <p:grpSpPr>
          <a:xfrm>
            <a:off x="269029" y="4863016"/>
            <a:ext cx="8605942" cy="1442985"/>
            <a:chOff x="124699" y="4775334"/>
            <a:chExt cx="8894602" cy="1442985"/>
          </a:xfrm>
          <a:solidFill>
            <a:srgbClr val="F5F6FB"/>
          </a:solidFill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2CCC0183-07EE-3341-A13A-3F0D9898D507}"/>
                </a:ext>
              </a:extLst>
            </p:cNvPr>
            <p:cNvSpPr/>
            <p:nvPr/>
          </p:nvSpPr>
          <p:spPr>
            <a:xfrm>
              <a:off x="124699" y="4775334"/>
              <a:ext cx="8894602" cy="1442985"/>
            </a:xfrm>
            <a:prstGeom prst="roundRect">
              <a:avLst>
                <a:gd name="adj" fmla="val 7357"/>
              </a:avLst>
            </a:prstGeom>
            <a:grpFill/>
            <a:ln w="44450">
              <a:solidFill>
                <a:srgbClr val="2D458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7DE824E-D4D9-C44E-9A82-BACD2795D6EA}"/>
                </a:ext>
              </a:extLst>
            </p:cNvPr>
            <p:cNvSpPr txBox="1"/>
            <p:nvPr/>
          </p:nvSpPr>
          <p:spPr>
            <a:xfrm>
              <a:off x="124699" y="4832250"/>
              <a:ext cx="8894602" cy="13234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80000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The sustained bandwidth of broadcast CPU-DPU transfers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(i.e., the same buffer is copied to multiple MRAM banks)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is higher than that of parallel CPU-DPU transfers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 (i.e., different buffers are copied to different MRAM banks)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due to higher temporal locality </a:t>
              </a: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ＭＳ Ｐゴシック" panose="020B0600070205080204" pitchFamily="34" charset="-128"/>
                  <a:cs typeface="+mn-cs"/>
                </a:rPr>
                <a:t>in the CPU cache hierarchy. 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ＭＳ Ｐゴシック" panose="020B0600070205080204" pitchFamily="34" charset="-128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601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59259E-6 L -0.26649 -2.59259E-6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33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59259E-6 L -0.26649 -2.59259E-6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10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3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59259E-6 L -0.26649 -2.59259E-6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10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33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59259E-6 L -0.26649 -2.59259E-6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10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33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59259E-6 L -0.26649 -2.59259E-6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10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33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59259E-6 L -0.26649 -2.59259E-6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10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33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1000" fill="hold"/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1000" fill="hold"/>
                                        <p:tgtEl>
                                          <p:spTgt spid="10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10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 uiExpand="1">
        <p:bldSub>
          <a:bldChart bld="series"/>
        </p:bldSub>
      </p:bldGraphic>
      <p:bldGraphic spid="10" grpId="1">
        <p:bldSub>
          <a:bldChart bld="series"/>
        </p:bldSub>
      </p:bldGraphic>
      <p:bldGraphic spid="10" grpId="2" uiExpand="1">
        <p:bldSub>
          <a:bldChart bld="series"/>
        </p:bldSub>
      </p:bldGraphic>
      <p:bldGraphic spid="10" grpId="3" uiExpand="1">
        <p:bldSub>
          <a:bldChart bld="series"/>
        </p:bldSub>
      </p:bldGraphic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“Transposing” Library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D9D24D-ED5C-264E-9D4A-4E651D65E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2504"/>
            <a:ext cx="9144000" cy="516883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3C7166-78A4-C24C-9B0C-86721B846B1C}"/>
              </a:ext>
            </a:extLst>
          </p:cNvPr>
          <p:cNvSpPr txBox="1"/>
          <p:nvPr/>
        </p:nvSpPr>
        <p:spPr>
          <a:xfrm>
            <a:off x="1568614" y="6554456"/>
            <a:ext cx="60067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Devaux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, "The true Processing In Memory accelerator,"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HotChips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2019.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doi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: 10.1109/HOTCHIPS.2019.8875680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432F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648952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Microbenchmark: CPU-DPU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CPU-DPU (serial/parallel/broadcast) and DPU-CPU (serial/parallel)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0A35AE-066B-284F-BBFC-913CF71054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37423"/>
            <a:ext cx="9144000" cy="412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6703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FA73E85-6A53-744E-836D-2976736184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3850" y="2928640"/>
            <a:ext cx="5956300" cy="8509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DPU Kernel Launch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ourier" pitchFamily="2" charset="0"/>
              </a:rPr>
              <a:t>dpu_launch</a:t>
            </a:r>
            <a:r>
              <a:rPr lang="en-US" dirty="0">
                <a:latin typeface="Courier" pitchFamily="2" charset="0"/>
              </a:rPr>
              <a:t>()</a:t>
            </a:r>
            <a:r>
              <a:rPr lang="en-US" dirty="0"/>
              <a:t> launches a kernel on a </a:t>
            </a:r>
            <a:r>
              <a:rPr lang="en-US" dirty="0" err="1">
                <a:latin typeface="Courier" pitchFamily="2" charset="0"/>
              </a:rPr>
              <a:t>dpu_set</a:t>
            </a:r>
            <a:endParaRPr lang="en-US" dirty="0">
              <a:latin typeface="Courier" pitchFamily="2" charset="0"/>
            </a:endParaRPr>
          </a:p>
          <a:p>
            <a:pPr lvl="1"/>
            <a:r>
              <a:rPr lang="en-US" dirty="0">
                <a:latin typeface="Courier" pitchFamily="2" charset="0"/>
              </a:rPr>
              <a:t>DPU_SYNCHRONOUS </a:t>
            </a:r>
            <a:r>
              <a:rPr lang="en-US" dirty="0"/>
              <a:t>suspends the application until the kernel finishes</a:t>
            </a:r>
          </a:p>
          <a:p>
            <a:pPr lvl="1"/>
            <a:r>
              <a:rPr lang="en-US" dirty="0">
                <a:latin typeface="Courier" pitchFamily="2" charset="0"/>
              </a:rPr>
              <a:t>DPU_ASYNCHRONOUS </a:t>
            </a:r>
            <a:r>
              <a:rPr lang="en-US" dirty="0"/>
              <a:t>returns the control to the application</a:t>
            </a:r>
          </a:p>
          <a:p>
            <a:pPr lvl="2"/>
            <a:r>
              <a:rPr lang="en-US" dirty="0" err="1">
                <a:latin typeface="Courier" pitchFamily="2" charset="0"/>
              </a:rPr>
              <a:t>dpu_sync</a:t>
            </a:r>
            <a:r>
              <a:rPr lang="en-US" dirty="0">
                <a:latin typeface="Courier" pitchFamily="2" charset="0"/>
              </a:rPr>
              <a:t> </a:t>
            </a:r>
            <a:r>
              <a:rPr lang="en-US" dirty="0"/>
              <a:t>or </a:t>
            </a:r>
            <a:r>
              <a:rPr lang="en-US" dirty="0" err="1">
                <a:latin typeface="Courier" pitchFamily="2" charset="0"/>
              </a:rPr>
              <a:t>dpu_status</a:t>
            </a:r>
            <a:r>
              <a:rPr lang="en-US" dirty="0">
                <a:latin typeface="Courier" pitchFamily="2" charset="0"/>
              </a:rPr>
              <a:t> </a:t>
            </a:r>
            <a:r>
              <a:rPr lang="en-US" dirty="0"/>
              <a:t>to check kernel completion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FFD8C99-188E-5345-B9FB-348EC45B104D}"/>
              </a:ext>
            </a:extLst>
          </p:cNvPr>
          <p:cNvSpPr/>
          <p:nvPr/>
        </p:nvSpPr>
        <p:spPr>
          <a:xfrm>
            <a:off x="178200" y="3927189"/>
            <a:ext cx="8787600" cy="73549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What does the asynchronous execution enable?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80B15E8-C3EF-8E4C-9E8D-B7F6EBBB81AC}"/>
              </a:ext>
            </a:extLst>
          </p:cNvPr>
          <p:cNvSpPr/>
          <p:nvPr/>
        </p:nvSpPr>
        <p:spPr>
          <a:xfrm>
            <a:off x="178200" y="4765809"/>
            <a:ext cx="8787600" cy="159833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Some ideas: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Task-level parallelism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: concurrent execution of different kernels on different DPU sets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Concurrent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heterogeneous computation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Calibri" panose="020F0502020204030204" pitchFamily="34" charset="0"/>
              </a:rPr>
              <a:t>on CPU and DPUs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518E13-3EC4-D648-84B0-37F217B0D836}"/>
              </a:ext>
            </a:extLst>
          </p:cNvPr>
          <p:cNvSpPr/>
          <p:nvPr/>
        </p:nvSpPr>
        <p:spPr>
          <a:xfrm>
            <a:off x="2193588" y="3383410"/>
            <a:ext cx="4572000" cy="216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4012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uiExpand="1" build="allAtOnce" animBg="1"/>
      <p:bldP spid="9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DCBA3-1EE0-134B-B185-537822BE1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to Pass Parameters to the Kernel?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73267-2B4C-8544-9109-0944995BFB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use serial and parallel transfers</a:t>
            </a:r>
          </a:p>
          <a:p>
            <a:r>
              <a:rPr lang="en-US" dirty="0"/>
              <a:t>We pass them directly to the scratchpad memory of the DPU </a:t>
            </a:r>
          </a:p>
          <a:p>
            <a:pPr lvl="1"/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Working RAM (WRAM)</a:t>
            </a:r>
            <a:r>
              <a:rPr lang="en-US" dirty="0"/>
              <a:t>: 64KB per DPU</a:t>
            </a:r>
          </a:p>
          <a:p>
            <a:r>
              <a:rPr lang="en-US" dirty="0"/>
              <a:t>This is useful for </a:t>
            </a:r>
            <a:r>
              <a:rPr lang="en-US" dirty="0">
                <a:solidFill>
                  <a:srgbClr val="0070C0"/>
                </a:solidFill>
              </a:rPr>
              <a:t>input parameters and some results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8DA157-6CC3-B544-AF39-C8A219F82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59176"/>
            <a:ext cx="9144000" cy="6156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0E7523-9B81-314B-AB22-875DB90BC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90866"/>
            <a:ext cx="9144000" cy="190839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9CA4BED-F7DD-7747-9A88-0A9CCB60F94D}"/>
              </a:ext>
            </a:extLst>
          </p:cNvPr>
          <p:cNvSpPr/>
          <p:nvPr/>
        </p:nvSpPr>
        <p:spPr>
          <a:xfrm>
            <a:off x="259948" y="3524973"/>
            <a:ext cx="2916000" cy="162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CE0061-0039-A540-8DC5-031745BEDE76}"/>
              </a:ext>
            </a:extLst>
          </p:cNvPr>
          <p:cNvSpPr/>
          <p:nvPr/>
        </p:nvSpPr>
        <p:spPr>
          <a:xfrm>
            <a:off x="2949986" y="4638889"/>
            <a:ext cx="1476000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C9C331-2F2C-614C-B4FD-A47E8065C4D5}"/>
              </a:ext>
            </a:extLst>
          </p:cNvPr>
          <p:cNvSpPr/>
          <p:nvPr/>
        </p:nvSpPr>
        <p:spPr>
          <a:xfrm>
            <a:off x="4186907" y="5641893"/>
            <a:ext cx="1476000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7810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7B4DC-E43F-0644-A985-6D068B1B2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Recall: Vector Addition (VA)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6F9D2-F549-0F40-837D-B42114E20B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Our first programming example</a:t>
            </a:r>
          </a:p>
          <a:p>
            <a:r>
              <a:rPr lang="en-US" dirty="0"/>
              <a:t>We partition the input arrays across: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DPUs</a:t>
            </a:r>
          </a:p>
          <a:p>
            <a:pPr lvl="1"/>
            <a:r>
              <a:rPr lang="en-US" dirty="0" err="1">
                <a:solidFill>
                  <a:srgbClr val="00B050"/>
                </a:solidFill>
              </a:rPr>
              <a:t>Tasklets</a:t>
            </a:r>
            <a:r>
              <a:rPr lang="en-US" dirty="0"/>
              <a:t>, i.e., software threads running on a DPU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72EFEB-7804-EE40-8134-9A3997B8C6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000" y="3100826"/>
            <a:ext cx="7920000" cy="13604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942C94-4BDB-C14D-9F8C-17B98264E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000" y="3564714"/>
            <a:ext cx="7920000" cy="222699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8FB1A14-198C-EE44-976A-C32F2F324479}"/>
              </a:ext>
            </a:extLst>
          </p:cNvPr>
          <p:cNvSpPr/>
          <p:nvPr/>
        </p:nvSpPr>
        <p:spPr>
          <a:xfrm>
            <a:off x="612000" y="2932043"/>
            <a:ext cx="2001991" cy="3021496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A4BB11-697F-9946-AAEC-B09BB35EA1DE}"/>
              </a:ext>
            </a:extLst>
          </p:cNvPr>
          <p:cNvSpPr/>
          <p:nvPr/>
        </p:nvSpPr>
        <p:spPr>
          <a:xfrm>
            <a:off x="2584174" y="2932043"/>
            <a:ext cx="2001991" cy="3021496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BD50D0-72B1-274B-9DBD-2C3D3C22C365}"/>
              </a:ext>
            </a:extLst>
          </p:cNvPr>
          <p:cNvSpPr/>
          <p:nvPr/>
        </p:nvSpPr>
        <p:spPr>
          <a:xfrm>
            <a:off x="4566287" y="2932043"/>
            <a:ext cx="2001991" cy="3021496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2012BA6-68A6-2149-8323-BCFE0737AD9F}"/>
              </a:ext>
            </a:extLst>
          </p:cNvPr>
          <p:cNvSpPr/>
          <p:nvPr/>
        </p:nvSpPr>
        <p:spPr>
          <a:xfrm>
            <a:off x="6552011" y="2932043"/>
            <a:ext cx="2001991" cy="3021496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A13413-1772-4C47-91D2-4A741FFEE9E9}"/>
              </a:ext>
            </a:extLst>
          </p:cNvPr>
          <p:cNvSpPr txBox="1"/>
          <p:nvPr/>
        </p:nvSpPr>
        <p:spPr>
          <a:xfrm>
            <a:off x="1140887" y="596747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DPU 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D5E29E-24B5-1846-B55B-77EF1AEFD25D}"/>
              </a:ext>
            </a:extLst>
          </p:cNvPr>
          <p:cNvSpPr txBox="1"/>
          <p:nvPr/>
        </p:nvSpPr>
        <p:spPr>
          <a:xfrm>
            <a:off x="3127969" y="596747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DPU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4AD800-CDBD-5443-86DA-5DD3A10A83BB}"/>
              </a:ext>
            </a:extLst>
          </p:cNvPr>
          <p:cNvSpPr txBox="1"/>
          <p:nvPr/>
        </p:nvSpPr>
        <p:spPr>
          <a:xfrm>
            <a:off x="5110082" y="5966906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DPU 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937D9D-6A5D-FD48-BCD2-C423651EEA2E}"/>
              </a:ext>
            </a:extLst>
          </p:cNvPr>
          <p:cNvSpPr txBox="1"/>
          <p:nvPr/>
        </p:nvSpPr>
        <p:spPr>
          <a:xfrm>
            <a:off x="7097164" y="5966906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DPU 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D683699-D365-B84F-9B55-5B01DEE904DD}"/>
              </a:ext>
            </a:extLst>
          </p:cNvPr>
          <p:cNvSpPr/>
          <p:nvPr/>
        </p:nvSpPr>
        <p:spPr>
          <a:xfrm>
            <a:off x="631879" y="3083090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C1D4BEA-3515-B044-8D7E-9957E2FF768A}"/>
              </a:ext>
            </a:extLst>
          </p:cNvPr>
          <p:cNvSpPr/>
          <p:nvPr/>
        </p:nvSpPr>
        <p:spPr>
          <a:xfrm>
            <a:off x="1598087" y="3084443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D17448-99CF-D343-AB80-E5839B807C2B}"/>
              </a:ext>
            </a:extLst>
          </p:cNvPr>
          <p:cNvSpPr/>
          <p:nvPr/>
        </p:nvSpPr>
        <p:spPr>
          <a:xfrm>
            <a:off x="2625429" y="3081737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C640CC6-91EE-074C-A1BE-7A8A20BAF44C}"/>
              </a:ext>
            </a:extLst>
          </p:cNvPr>
          <p:cNvSpPr/>
          <p:nvPr/>
        </p:nvSpPr>
        <p:spPr>
          <a:xfrm>
            <a:off x="3591637" y="3083090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4B322A0-61C5-E14F-B057-915B78BCF5E2}"/>
              </a:ext>
            </a:extLst>
          </p:cNvPr>
          <p:cNvSpPr/>
          <p:nvPr/>
        </p:nvSpPr>
        <p:spPr>
          <a:xfrm>
            <a:off x="4591275" y="3080384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C2B6E93-A55B-6F4F-8D27-B50A5B9E76CA}"/>
              </a:ext>
            </a:extLst>
          </p:cNvPr>
          <p:cNvSpPr/>
          <p:nvPr/>
        </p:nvSpPr>
        <p:spPr>
          <a:xfrm>
            <a:off x="5557483" y="3081737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853501B-02F8-1945-9F15-6B9C7924520E}"/>
              </a:ext>
            </a:extLst>
          </p:cNvPr>
          <p:cNvSpPr/>
          <p:nvPr/>
        </p:nvSpPr>
        <p:spPr>
          <a:xfrm>
            <a:off x="6551256" y="3079031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0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6257B11-CEBB-7247-8BD6-8989381C7A1D}"/>
              </a:ext>
            </a:extLst>
          </p:cNvPr>
          <p:cNvSpPr/>
          <p:nvPr/>
        </p:nvSpPr>
        <p:spPr>
          <a:xfrm>
            <a:off x="7517464" y="3080384"/>
            <a:ext cx="988200" cy="2756452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340786006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BBFD8F1-F7E7-A745-BA19-7DB5453F2E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08305"/>
            <a:ext cx="9144000" cy="469483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Vector addition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Programming a DPU Kernel (I)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9DFD3A-77D3-9743-B42F-A3C23780108D}"/>
              </a:ext>
            </a:extLst>
          </p:cNvPr>
          <p:cNvSpPr txBox="1"/>
          <p:nvPr/>
        </p:nvSpPr>
        <p:spPr>
          <a:xfrm>
            <a:off x="2189919" y="1547847"/>
            <a:ext cx="8846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Tasklet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ID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AB0BAA-FFFB-1D47-9CE0-0091AD59DA14}"/>
              </a:ext>
            </a:extLst>
          </p:cNvPr>
          <p:cNvSpPr/>
          <p:nvPr/>
        </p:nvSpPr>
        <p:spPr>
          <a:xfrm>
            <a:off x="544220" y="1824593"/>
            <a:ext cx="2088000" cy="144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32319A-D0BA-6A45-ADD7-2991250C4A35}"/>
              </a:ext>
            </a:extLst>
          </p:cNvPr>
          <p:cNvSpPr txBox="1"/>
          <p:nvPr/>
        </p:nvSpPr>
        <p:spPr>
          <a:xfrm>
            <a:off x="3562135" y="1712135"/>
            <a:ext cx="34107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Size of vector tile processed by a DPU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5A748E3-C9E2-BE46-998E-096447DD8658}"/>
              </a:ext>
            </a:extLst>
          </p:cNvPr>
          <p:cNvSpPr/>
          <p:nvPr/>
        </p:nvSpPr>
        <p:spPr>
          <a:xfrm>
            <a:off x="544220" y="1973461"/>
            <a:ext cx="3852000" cy="144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A010B3-B0AC-8F4D-BE30-0B9FBFDE13BE}"/>
              </a:ext>
            </a:extLst>
          </p:cNvPr>
          <p:cNvSpPr txBox="1"/>
          <p:nvPr/>
        </p:nvSpPr>
        <p:spPr>
          <a:xfrm>
            <a:off x="5267522" y="2429624"/>
            <a:ext cx="33322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MRAM addresses of arrays A and B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F8ACB72-765F-CC44-B331-941DBBF6E2F4}"/>
              </a:ext>
            </a:extLst>
          </p:cNvPr>
          <p:cNvSpPr/>
          <p:nvPr/>
        </p:nvSpPr>
        <p:spPr>
          <a:xfrm>
            <a:off x="544220" y="2691875"/>
            <a:ext cx="6300000" cy="324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FDDFC1F-F536-B048-AD49-3F3DF79BD992}"/>
              </a:ext>
            </a:extLst>
          </p:cNvPr>
          <p:cNvSpPr/>
          <p:nvPr/>
        </p:nvSpPr>
        <p:spPr>
          <a:xfrm>
            <a:off x="544220" y="3268875"/>
            <a:ext cx="2808000" cy="324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58CBA5-B1CC-114E-A7B0-FEAD929934D8}"/>
              </a:ext>
            </a:extLst>
          </p:cNvPr>
          <p:cNvSpPr txBox="1"/>
          <p:nvPr/>
        </p:nvSpPr>
        <p:spPr>
          <a:xfrm>
            <a:off x="3352220" y="3275297"/>
            <a:ext cx="27887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WRAM allocation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E586BD6-F8A5-4643-8152-12DD6CB99FF2}"/>
              </a:ext>
            </a:extLst>
          </p:cNvPr>
          <p:cNvSpPr/>
          <p:nvPr/>
        </p:nvSpPr>
        <p:spPr>
          <a:xfrm>
            <a:off x="802201" y="4439193"/>
            <a:ext cx="6048000" cy="324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5FF25A-F6AF-554F-8F33-9D267541E3EF}"/>
              </a:ext>
            </a:extLst>
          </p:cNvPr>
          <p:cNvSpPr txBox="1"/>
          <p:nvPr/>
        </p:nvSpPr>
        <p:spPr>
          <a:xfrm>
            <a:off x="6811806" y="4340423"/>
            <a:ext cx="2372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MRAM-WRAM DMA transfers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ED743F8-A950-0C44-A1E9-EF88F39328BF}"/>
              </a:ext>
            </a:extLst>
          </p:cNvPr>
          <p:cNvSpPr txBox="1"/>
          <p:nvPr/>
        </p:nvSpPr>
        <p:spPr>
          <a:xfrm>
            <a:off x="4524802" y="4947576"/>
            <a:ext cx="24481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Vector addition (see next slide)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2775B4D-E317-004E-BB15-AF48CEA111A6}"/>
              </a:ext>
            </a:extLst>
          </p:cNvPr>
          <p:cNvSpPr/>
          <p:nvPr/>
        </p:nvSpPr>
        <p:spPr>
          <a:xfrm>
            <a:off x="805255" y="5020461"/>
            <a:ext cx="3744000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5C4AA86-377B-E44A-BCA9-9875E981C8ED}"/>
              </a:ext>
            </a:extLst>
          </p:cNvPr>
          <p:cNvSpPr txBox="1"/>
          <p:nvPr/>
        </p:nvSpPr>
        <p:spPr>
          <a:xfrm>
            <a:off x="6522821" y="5379190"/>
            <a:ext cx="24507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WRAM-MRAM DMA transfer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19E4164-9376-ED49-94A0-BCE9AF28C05F}"/>
              </a:ext>
            </a:extLst>
          </p:cNvPr>
          <p:cNvSpPr/>
          <p:nvPr/>
        </p:nvSpPr>
        <p:spPr>
          <a:xfrm>
            <a:off x="798821" y="5447112"/>
            <a:ext cx="5724000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404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  <p:bldP spid="10" grpId="0" animBg="1"/>
      <p:bldP spid="11" grpId="0"/>
      <p:bldP spid="12" grpId="0" animBg="1"/>
      <p:bldP spid="13" grpId="0"/>
      <p:bldP spid="14" grpId="0" animBg="1"/>
      <p:bldP spid="15" grpId="0" animBg="1"/>
      <p:bldP spid="16" grpId="0"/>
      <p:bldP spid="17" grpId="0" animBg="1"/>
      <p:bldP spid="18" grpId="0"/>
      <p:bldP spid="19" grpId="0"/>
      <p:bldP spid="20" grpId="0" animBg="1"/>
      <p:bldP spid="21" grpId="0"/>
      <p:bldP spid="22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A0BFA-30BB-EE4C-8007-65EFDB084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Programming a DPU Kernel (II)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9F76A-5B3C-E64B-A07F-5EB4408B2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Vector addition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7BF6B3-4A7E-2A41-A212-506896CBD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250" y="2590800"/>
            <a:ext cx="76835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377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4">
            <a:extLst>
              <a:ext uri="{FF2B5EF4-FFF2-40B4-BE49-F238E27FC236}">
                <a16:creationId xmlns:a16="http://schemas.microsoft.com/office/drawing/2014/main" id="{6C599EA8-303B-8F44-B67E-1E9A7D6B836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51414" y="1470043"/>
            <a:ext cx="8229600" cy="152876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b="1" dirty="0">
                <a:ea typeface="ＭＳ Ｐゴシック" panose="020B0600070205080204" pitchFamily="34" charset="-128"/>
              </a:rPr>
              <a:t>Intra-DPU Synchronization</a:t>
            </a:r>
          </a:p>
        </p:txBody>
      </p:sp>
      <p:sp>
        <p:nvSpPr>
          <p:cNvPr id="81922" name="Rectangle 5">
            <a:extLst>
              <a:ext uri="{FF2B5EF4-FFF2-40B4-BE49-F238E27FC236}">
                <a16:creationId xmlns:a16="http://schemas.microsoft.com/office/drawing/2014/main" id="{EB66DB82-34C1-994A-A27C-C184C7C5BDD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3581400"/>
            <a:ext cx="8458200" cy="2900363"/>
          </a:xfrm>
        </p:spPr>
        <p:txBody>
          <a:bodyPr/>
          <a:lstStyle/>
          <a:p>
            <a:pPr eaLnBrk="1" hangingPunct="1"/>
            <a:endParaRPr lang="en-US" altLang="en-US" i="1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0727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F2F5B-2FA9-4644-9521-6571B9C08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UPMEM Patent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EBB8D6-4586-EC4C-9064-653F73D91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034" y="1191714"/>
            <a:ext cx="5844014" cy="27342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6B17AD4-C0E1-B14E-896F-AC18656A10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061" y="4105105"/>
            <a:ext cx="3958652" cy="20354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3C25AE1-A9B4-E449-9534-6F0CF62D93CF}"/>
              </a:ext>
            </a:extLst>
          </p:cNvPr>
          <p:cNvSpPr/>
          <p:nvPr/>
        </p:nvSpPr>
        <p:spPr bwMode="auto">
          <a:xfrm>
            <a:off x="6899238" y="5005854"/>
            <a:ext cx="1188000" cy="174066"/>
          </a:xfrm>
          <a:prstGeom prst="rect">
            <a:avLst/>
          </a:prstGeom>
          <a:solidFill>
            <a:srgbClr val="FF0000">
              <a:alpha val="25098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2B044E-F24D-3549-B4A9-C4D2B91FECF4}"/>
              </a:ext>
            </a:extLst>
          </p:cNvPr>
          <p:cNvSpPr/>
          <p:nvPr/>
        </p:nvSpPr>
        <p:spPr bwMode="auto">
          <a:xfrm>
            <a:off x="4694131" y="4520252"/>
            <a:ext cx="1116000" cy="157488"/>
          </a:xfrm>
          <a:prstGeom prst="rect">
            <a:avLst/>
          </a:prstGeom>
          <a:solidFill>
            <a:srgbClr val="7030A0">
              <a:alpha val="25098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5B288ED-5C82-4D4B-8B35-1885F6AA3C45}"/>
              </a:ext>
            </a:extLst>
          </p:cNvPr>
          <p:cNvSpPr/>
          <p:nvPr/>
        </p:nvSpPr>
        <p:spPr bwMode="auto">
          <a:xfrm>
            <a:off x="4694131" y="4850746"/>
            <a:ext cx="1080000" cy="160104"/>
          </a:xfrm>
          <a:prstGeom prst="rect">
            <a:avLst/>
          </a:prstGeom>
          <a:solidFill>
            <a:srgbClr val="FFC000">
              <a:alpha val="25098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E2F21AB-CED6-2F44-95DB-FF3035209C9B}"/>
              </a:ext>
            </a:extLst>
          </p:cNvPr>
          <p:cNvSpPr/>
          <p:nvPr/>
        </p:nvSpPr>
        <p:spPr bwMode="auto">
          <a:xfrm>
            <a:off x="6152052" y="4686912"/>
            <a:ext cx="1080000" cy="146095"/>
          </a:xfrm>
          <a:prstGeom prst="rect">
            <a:avLst/>
          </a:prstGeom>
          <a:solidFill>
            <a:srgbClr val="0432FF">
              <a:alpha val="25098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94E85F-2C23-6F45-9AFF-1C55921C5C68}"/>
              </a:ext>
            </a:extLst>
          </p:cNvPr>
          <p:cNvSpPr/>
          <p:nvPr/>
        </p:nvSpPr>
        <p:spPr bwMode="auto">
          <a:xfrm>
            <a:off x="6304985" y="4520252"/>
            <a:ext cx="997587" cy="157488"/>
          </a:xfrm>
          <a:prstGeom prst="rect">
            <a:avLst/>
          </a:prstGeom>
          <a:solidFill>
            <a:srgbClr val="00B050">
              <a:alpha val="25098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A1FE6C1-E199-8048-A1CB-B97F932E986B}"/>
              </a:ext>
            </a:extLst>
          </p:cNvPr>
          <p:cNvSpPr/>
          <p:nvPr/>
        </p:nvSpPr>
        <p:spPr bwMode="auto">
          <a:xfrm>
            <a:off x="5116985" y="5685379"/>
            <a:ext cx="2772000" cy="174066"/>
          </a:xfrm>
          <a:prstGeom prst="rect">
            <a:avLst/>
          </a:prstGeom>
          <a:solidFill>
            <a:srgbClr val="FFC000">
              <a:alpha val="25098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0FD91A-B7F1-2446-A14D-F78F0CD77E31}"/>
              </a:ext>
            </a:extLst>
          </p:cNvPr>
          <p:cNvSpPr txBox="1"/>
          <p:nvPr/>
        </p:nvSpPr>
        <p:spPr>
          <a:xfrm>
            <a:off x="1911657" y="6553223"/>
            <a:ext cx="53206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Fabrice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Devaux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Jean-François Roy. “Memory circuit with integrated processor.” US 10,324,870 B2.</a:t>
            </a:r>
          </a:p>
        </p:txBody>
      </p:sp>
    </p:spTree>
    <p:extLst>
      <p:ext uri="{BB962C8B-B14F-4D97-AF65-F5344CB8AC3E}">
        <p14:creationId xmlns:p14="http://schemas.microsoft.com/office/powerpoint/2010/main" val="223339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22D79-42A3-FC43-BC78-FDE96C929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Synchronization Primitives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70E86-0F97-1841-9981-19CA4BA2E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</a:t>
            </a:r>
            <a:r>
              <a:rPr lang="en-US" dirty="0" err="1">
                <a:solidFill>
                  <a:srgbClr val="00B050"/>
                </a:solidFill>
              </a:rPr>
              <a:t>tasklet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is the software abstraction of a hardware thread</a:t>
            </a:r>
          </a:p>
          <a:p>
            <a:r>
              <a:rPr lang="en-US" dirty="0"/>
              <a:t>Each </a:t>
            </a:r>
            <a:r>
              <a:rPr lang="en-US" dirty="0" err="1"/>
              <a:t>tasklet</a:t>
            </a:r>
            <a:r>
              <a:rPr lang="en-US" dirty="0"/>
              <a:t> can have its </a:t>
            </a:r>
            <a:r>
              <a:rPr lang="en-US" dirty="0">
                <a:solidFill>
                  <a:srgbClr val="ED7D31"/>
                </a:solidFill>
              </a:rPr>
              <a:t>own memory space in WRAM</a:t>
            </a:r>
          </a:p>
          <a:p>
            <a:pPr lvl="1"/>
            <a:r>
              <a:rPr lang="en-US" dirty="0" err="1"/>
              <a:t>Tasklets</a:t>
            </a:r>
            <a:r>
              <a:rPr lang="en-US" dirty="0"/>
              <a:t> can also share data in WRAM by sharing pointers</a:t>
            </a:r>
          </a:p>
          <a:p>
            <a:r>
              <a:rPr lang="en-US" dirty="0" err="1"/>
              <a:t>Tasklets</a:t>
            </a:r>
            <a:r>
              <a:rPr lang="en-US" dirty="0"/>
              <a:t> within the same DPU can </a:t>
            </a:r>
            <a:r>
              <a:rPr lang="en-US" dirty="0">
                <a:solidFill>
                  <a:srgbClr val="0070C0"/>
                </a:solidFill>
              </a:rPr>
              <a:t>synchronize</a:t>
            </a:r>
          </a:p>
          <a:p>
            <a:pPr lvl="1"/>
            <a:r>
              <a:rPr lang="en-US" dirty="0"/>
              <a:t>Mutual exclusion</a:t>
            </a:r>
          </a:p>
          <a:p>
            <a:pPr lvl="2"/>
            <a:r>
              <a:rPr lang="en-US" dirty="0" err="1">
                <a:latin typeface="Courier" pitchFamily="2" charset="0"/>
              </a:rPr>
              <a:t>mutex_lock</a:t>
            </a:r>
            <a:r>
              <a:rPr lang="en-US" dirty="0">
                <a:latin typeface="Courier" pitchFamily="2" charset="0"/>
              </a:rPr>
              <a:t>(); </a:t>
            </a:r>
            <a:r>
              <a:rPr lang="en-US" dirty="0" err="1">
                <a:latin typeface="Courier" pitchFamily="2" charset="0"/>
              </a:rPr>
              <a:t>mutex_unlock</a:t>
            </a:r>
            <a:r>
              <a:rPr lang="en-US" dirty="0">
                <a:latin typeface="Courier" pitchFamily="2" charset="0"/>
              </a:rPr>
              <a:t>();</a:t>
            </a:r>
          </a:p>
          <a:p>
            <a:pPr lvl="1"/>
            <a:r>
              <a:rPr lang="en-US" dirty="0"/>
              <a:t>Handshakes</a:t>
            </a:r>
          </a:p>
          <a:p>
            <a:pPr lvl="2"/>
            <a:r>
              <a:rPr lang="en-US" dirty="0" err="1">
                <a:latin typeface="Courier" pitchFamily="2" charset="0"/>
              </a:rPr>
              <a:t>handshake_wait_for</a:t>
            </a:r>
            <a:r>
              <a:rPr lang="en-US" dirty="0">
                <a:latin typeface="Courier" pitchFamily="2" charset="0"/>
              </a:rPr>
              <a:t>(); </a:t>
            </a:r>
            <a:r>
              <a:rPr lang="en-US" dirty="0" err="1">
                <a:latin typeface="Courier" pitchFamily="2" charset="0"/>
              </a:rPr>
              <a:t>handshake_notify</a:t>
            </a:r>
            <a:r>
              <a:rPr lang="en-US" dirty="0">
                <a:latin typeface="Courier" pitchFamily="2" charset="0"/>
              </a:rPr>
              <a:t>();</a:t>
            </a:r>
          </a:p>
          <a:p>
            <a:pPr lvl="1"/>
            <a:r>
              <a:rPr lang="en-US" dirty="0"/>
              <a:t>Barriers</a:t>
            </a:r>
          </a:p>
          <a:p>
            <a:pPr lvl="2"/>
            <a:r>
              <a:rPr lang="en-US" dirty="0" err="1">
                <a:latin typeface="Courier" pitchFamily="2" charset="0"/>
              </a:rPr>
              <a:t>barrier_wait</a:t>
            </a:r>
            <a:r>
              <a:rPr lang="en-US" dirty="0">
                <a:latin typeface="Courier" pitchFamily="2" charset="0"/>
              </a:rPr>
              <a:t>();</a:t>
            </a:r>
          </a:p>
          <a:p>
            <a:pPr lvl="1"/>
            <a:r>
              <a:rPr lang="en-US" dirty="0"/>
              <a:t>Semaphores</a:t>
            </a:r>
          </a:p>
          <a:p>
            <a:pPr lvl="2"/>
            <a:r>
              <a:rPr lang="en-US" dirty="0" err="1">
                <a:latin typeface="Courier" pitchFamily="2" charset="0"/>
              </a:rPr>
              <a:t>sem_give</a:t>
            </a:r>
            <a:r>
              <a:rPr lang="en-US" dirty="0">
                <a:latin typeface="Courier" pitchFamily="2" charset="0"/>
              </a:rPr>
              <a:t>(); </a:t>
            </a:r>
            <a:r>
              <a:rPr lang="en-US" dirty="0" err="1">
                <a:latin typeface="Courier" pitchFamily="2" charset="0"/>
              </a:rPr>
              <a:t>sem_take</a:t>
            </a:r>
            <a:r>
              <a:rPr lang="en-US" dirty="0">
                <a:latin typeface="Courier" pitchFamily="2" charset="0"/>
              </a:rPr>
              <a:t>();</a:t>
            </a:r>
          </a:p>
        </p:txBody>
      </p:sp>
    </p:spTree>
    <p:extLst>
      <p:ext uri="{BB962C8B-B14F-4D97-AF65-F5344CB8AC3E}">
        <p14:creationId xmlns:p14="http://schemas.microsoft.com/office/powerpoint/2010/main" val="3448597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22D79-42A3-FC43-BC78-FDE96C929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Parallel Reduction 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70E86-0F97-1841-9981-19CA4BA2E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Tasklets</a:t>
            </a:r>
            <a:r>
              <a:rPr lang="en-US" dirty="0"/>
              <a:t> in a DPU can work together on a parallel reduction</a:t>
            </a:r>
            <a:endParaRPr lang="en-US" dirty="0">
              <a:latin typeface="Courier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45F4D6-0E5B-454D-B0EA-ED77FE3FD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394" y="2771848"/>
            <a:ext cx="8149213" cy="282472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E456374-CE0A-3A44-B692-09239593EA62}"/>
              </a:ext>
            </a:extLst>
          </p:cNvPr>
          <p:cNvSpPr/>
          <p:nvPr/>
        </p:nvSpPr>
        <p:spPr>
          <a:xfrm>
            <a:off x="497394" y="2673463"/>
            <a:ext cx="8149213" cy="742977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07D975D-88DD-DA4A-8722-B5A126123316}"/>
              </a:ext>
            </a:extLst>
          </p:cNvPr>
          <p:cNvSpPr/>
          <p:nvPr/>
        </p:nvSpPr>
        <p:spPr>
          <a:xfrm>
            <a:off x="525589" y="2723348"/>
            <a:ext cx="2016644" cy="642850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06B83B-B7CC-7244-A157-F259E80A9276}"/>
              </a:ext>
            </a:extLst>
          </p:cNvPr>
          <p:cNvSpPr/>
          <p:nvPr/>
        </p:nvSpPr>
        <p:spPr>
          <a:xfrm>
            <a:off x="2599668" y="2723348"/>
            <a:ext cx="2016644" cy="642850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D4F3BBA-B21A-574F-9F70-33F3B7148787}"/>
              </a:ext>
            </a:extLst>
          </p:cNvPr>
          <p:cNvSpPr/>
          <p:nvPr/>
        </p:nvSpPr>
        <p:spPr>
          <a:xfrm>
            <a:off x="4555884" y="2726574"/>
            <a:ext cx="2016644" cy="642850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5B3776-A2F3-2E4D-BFA9-7C46D132BFB4}"/>
              </a:ext>
            </a:extLst>
          </p:cNvPr>
          <p:cNvSpPr/>
          <p:nvPr/>
        </p:nvSpPr>
        <p:spPr>
          <a:xfrm>
            <a:off x="6629963" y="2726574"/>
            <a:ext cx="2016644" cy="642850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60649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1" grpId="0" animBg="1"/>
      <p:bldP spid="12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6CB5DB3-BD5A-0045-8E47-5DB803925F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920" y="2771012"/>
            <a:ext cx="8150400" cy="30584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122D79-42A3-FC43-BC78-FDE96C929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Parallel Reduction (II)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70E86-0F97-1841-9981-19CA4BA2E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</a:t>
            </a:r>
            <a:r>
              <a:rPr lang="en-US" dirty="0" err="1"/>
              <a:t>tasklet</a:t>
            </a:r>
            <a:r>
              <a:rPr lang="en-US" dirty="0"/>
              <a:t> computes a local sum</a:t>
            </a:r>
            <a:endParaRPr lang="en-US" dirty="0">
              <a:latin typeface="Courier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456374-CE0A-3A44-B692-09239593EA62}"/>
              </a:ext>
            </a:extLst>
          </p:cNvPr>
          <p:cNvSpPr/>
          <p:nvPr/>
        </p:nvSpPr>
        <p:spPr>
          <a:xfrm>
            <a:off x="497394" y="2673463"/>
            <a:ext cx="8149213" cy="742977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07D975D-88DD-DA4A-8722-B5A126123316}"/>
              </a:ext>
            </a:extLst>
          </p:cNvPr>
          <p:cNvSpPr/>
          <p:nvPr/>
        </p:nvSpPr>
        <p:spPr>
          <a:xfrm>
            <a:off x="525589" y="2723348"/>
            <a:ext cx="2016644" cy="642850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06B83B-B7CC-7244-A157-F259E80A9276}"/>
              </a:ext>
            </a:extLst>
          </p:cNvPr>
          <p:cNvSpPr/>
          <p:nvPr/>
        </p:nvSpPr>
        <p:spPr>
          <a:xfrm>
            <a:off x="2599668" y="2723348"/>
            <a:ext cx="2016644" cy="642850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D4F3BBA-B21A-574F-9F70-33F3B7148787}"/>
              </a:ext>
            </a:extLst>
          </p:cNvPr>
          <p:cNvSpPr/>
          <p:nvPr/>
        </p:nvSpPr>
        <p:spPr>
          <a:xfrm>
            <a:off x="4555884" y="2726574"/>
            <a:ext cx="2016644" cy="642850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5B3776-A2F3-2E4D-BFA9-7C46D132BFB4}"/>
              </a:ext>
            </a:extLst>
          </p:cNvPr>
          <p:cNvSpPr/>
          <p:nvPr/>
        </p:nvSpPr>
        <p:spPr>
          <a:xfrm>
            <a:off x="6629963" y="2726574"/>
            <a:ext cx="2016644" cy="642850"/>
          </a:xfrm>
          <a:prstGeom prst="rect">
            <a:avLst/>
          </a:prstGeom>
          <a:solidFill>
            <a:srgbClr val="00B050">
              <a:alpha val="25098"/>
            </a:srgbClr>
          </a:solidFill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Tasklet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225983335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2417C3C-5630-1744-A10F-747471DEF9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49457"/>
            <a:ext cx="9144000" cy="2131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122D79-42A3-FC43-BC78-FDE96C929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Parallel Reduction (III)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70E86-0F97-1841-9981-19CA4BA2E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</a:t>
            </a:r>
            <a:r>
              <a:rPr lang="en-US" dirty="0" err="1"/>
              <a:t>tasklet</a:t>
            </a:r>
            <a:r>
              <a:rPr lang="en-US" dirty="0"/>
              <a:t> computes a local sum</a:t>
            </a:r>
            <a:endParaRPr lang="en-US" dirty="0">
              <a:latin typeface="Courier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C09483-704D-4A4F-B10D-0F30E3C40FCD}"/>
              </a:ext>
            </a:extLst>
          </p:cNvPr>
          <p:cNvSpPr txBox="1"/>
          <p:nvPr/>
        </p:nvSpPr>
        <p:spPr>
          <a:xfrm>
            <a:off x="4155877" y="2934113"/>
            <a:ext cx="20759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Accumulate in a local sum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0F346B-835C-B84C-8979-D39085A1D4CA}"/>
              </a:ext>
            </a:extLst>
          </p:cNvPr>
          <p:cNvSpPr/>
          <p:nvPr/>
        </p:nvSpPr>
        <p:spPr>
          <a:xfrm>
            <a:off x="627877" y="3009802"/>
            <a:ext cx="3528000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3443D4-4FAB-9545-B4C3-74FF8FB22846}"/>
              </a:ext>
            </a:extLst>
          </p:cNvPr>
          <p:cNvSpPr txBox="1"/>
          <p:nvPr/>
        </p:nvSpPr>
        <p:spPr>
          <a:xfrm>
            <a:off x="2471431" y="3533336"/>
            <a:ext cx="21618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Copy local sum into WRAM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F5ACF78-6126-6341-86FC-135CB43AE145}"/>
              </a:ext>
            </a:extLst>
          </p:cNvPr>
          <p:cNvSpPr/>
          <p:nvPr/>
        </p:nvSpPr>
        <p:spPr>
          <a:xfrm>
            <a:off x="347431" y="3606280"/>
            <a:ext cx="2124000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709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5" grpId="0"/>
      <p:bldP spid="16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C5971FD-896F-D643-99F0-590FA96AE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49354"/>
            <a:ext cx="9144000" cy="23535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417C3C-5630-1744-A10F-747471DEF9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49457"/>
            <a:ext cx="9144000" cy="2131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122D79-42A3-FC43-BC78-FDE96C929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Final Reduction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70E86-0F97-1841-9981-19CA4BA2E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single </a:t>
            </a:r>
            <a:r>
              <a:rPr lang="en-US" dirty="0" err="1"/>
              <a:t>tasklet</a:t>
            </a:r>
            <a:r>
              <a:rPr lang="en-US" dirty="0"/>
              <a:t> can perform the final reduction</a:t>
            </a:r>
            <a:endParaRPr lang="en-US" dirty="0">
              <a:latin typeface="Courier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C09483-704D-4A4F-B10D-0F30E3C40FCD}"/>
              </a:ext>
            </a:extLst>
          </p:cNvPr>
          <p:cNvSpPr txBox="1"/>
          <p:nvPr/>
        </p:nvSpPr>
        <p:spPr>
          <a:xfrm>
            <a:off x="4155877" y="2934113"/>
            <a:ext cx="20759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Accumulate in a local sum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0F346B-835C-B84C-8979-D39085A1D4CA}"/>
              </a:ext>
            </a:extLst>
          </p:cNvPr>
          <p:cNvSpPr/>
          <p:nvPr/>
        </p:nvSpPr>
        <p:spPr>
          <a:xfrm>
            <a:off x="627877" y="3009802"/>
            <a:ext cx="3528000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3443D4-4FAB-9545-B4C3-74FF8FB22846}"/>
              </a:ext>
            </a:extLst>
          </p:cNvPr>
          <p:cNvSpPr txBox="1"/>
          <p:nvPr/>
        </p:nvSpPr>
        <p:spPr>
          <a:xfrm>
            <a:off x="2471431" y="3533336"/>
            <a:ext cx="21618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Copy local sum into WRAM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F5ACF78-6126-6341-86FC-135CB43AE145}"/>
              </a:ext>
            </a:extLst>
          </p:cNvPr>
          <p:cNvSpPr/>
          <p:nvPr/>
        </p:nvSpPr>
        <p:spPr>
          <a:xfrm>
            <a:off x="347431" y="3606280"/>
            <a:ext cx="2124000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1EA728-1A57-2546-944F-5B07D9BD0724}"/>
              </a:ext>
            </a:extLst>
          </p:cNvPr>
          <p:cNvSpPr txBox="1"/>
          <p:nvPr/>
        </p:nvSpPr>
        <p:spPr>
          <a:xfrm>
            <a:off x="4000215" y="5171957"/>
            <a:ext cx="19863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Sequential accumulation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227842E-36A0-B247-9DA8-5C9696EAB8F2}"/>
              </a:ext>
            </a:extLst>
          </p:cNvPr>
          <p:cNvSpPr/>
          <p:nvPr/>
        </p:nvSpPr>
        <p:spPr>
          <a:xfrm>
            <a:off x="1068155" y="5228761"/>
            <a:ext cx="2952000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AD1953-2BEE-1A4F-A987-D970F220FBC1}"/>
              </a:ext>
            </a:extLst>
          </p:cNvPr>
          <p:cNvSpPr txBox="1"/>
          <p:nvPr/>
        </p:nvSpPr>
        <p:spPr>
          <a:xfrm>
            <a:off x="2636301" y="4259388"/>
            <a:ext cx="18762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Barrier synchronization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DCF4DCC-13D1-2246-BA84-12FC7084C1FE}"/>
              </a:ext>
            </a:extLst>
          </p:cNvPr>
          <p:cNvSpPr/>
          <p:nvPr/>
        </p:nvSpPr>
        <p:spPr>
          <a:xfrm>
            <a:off x="407624" y="4329548"/>
            <a:ext cx="2192352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8955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/>
      <p:bldP spid="17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Vector Reduction: Naïve Mapping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7380000" y="1605705"/>
            <a:ext cx="648000" cy="4320000"/>
          </a:xfrm>
          <a:prstGeom prst="rect">
            <a:avLst/>
          </a:prstGeom>
          <a:solidFill>
            <a:srgbClr val="7AC96C">
              <a:alpha val="50196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788000" y="1605705"/>
            <a:ext cx="648000" cy="4320000"/>
          </a:xfrm>
          <a:prstGeom prst="rect">
            <a:avLst/>
          </a:prstGeom>
          <a:solidFill>
            <a:srgbClr val="7AC96C">
              <a:alpha val="50196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196000" y="1605705"/>
            <a:ext cx="648000" cy="4320000"/>
          </a:xfrm>
          <a:prstGeom prst="rect">
            <a:avLst/>
          </a:prstGeom>
          <a:solidFill>
            <a:srgbClr val="7AC96C">
              <a:alpha val="50196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3492000" y="1605705"/>
            <a:ext cx="648000" cy="4320000"/>
          </a:xfrm>
          <a:prstGeom prst="rect">
            <a:avLst/>
          </a:prstGeom>
          <a:solidFill>
            <a:srgbClr val="FFD147">
              <a:alpha val="50196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6084000" y="1605705"/>
            <a:ext cx="648000" cy="4320000"/>
          </a:xfrm>
          <a:prstGeom prst="rect">
            <a:avLst/>
          </a:prstGeom>
          <a:solidFill>
            <a:srgbClr val="FF6600">
              <a:alpha val="50196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900000" y="1605705"/>
            <a:ext cx="648000" cy="4320000"/>
          </a:xfrm>
          <a:prstGeom prst="rect">
            <a:avLst/>
          </a:prstGeom>
          <a:solidFill>
            <a:srgbClr val="FF6600">
              <a:alpha val="50196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900000" y="2037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0</a:t>
            </a: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1548000" y="2037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1</a:t>
            </a:r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2196000" y="2037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2</a:t>
            </a:r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2844000" y="2037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3</a:t>
            </a:r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3492000" y="2037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4</a:t>
            </a:r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4140000" y="2037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5</a:t>
            </a:r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5436000" y="2037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7</a:t>
            </a: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4788000" y="2037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6</a:t>
            </a:r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7380000" y="2037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10</a:t>
            </a:r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6732000" y="2037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9</a:t>
            </a:r>
          </a:p>
        </p:txBody>
      </p:sp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6084000" y="2037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8</a:t>
            </a:r>
          </a:p>
        </p:txBody>
      </p:sp>
      <p:sp>
        <p:nvSpPr>
          <p:cNvPr id="22" name="Rectangle 20"/>
          <p:cNvSpPr>
            <a:spLocks noChangeArrowheads="1"/>
          </p:cNvSpPr>
          <p:nvPr/>
        </p:nvSpPr>
        <p:spPr bwMode="auto">
          <a:xfrm>
            <a:off x="8028000" y="2037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11</a:t>
            </a:r>
          </a:p>
        </p:txBody>
      </p:sp>
      <p:sp>
        <p:nvSpPr>
          <p:cNvPr id="23" name="Rectangle 21"/>
          <p:cNvSpPr>
            <a:spLocks noChangeArrowheads="1"/>
          </p:cNvSpPr>
          <p:nvPr/>
        </p:nvSpPr>
        <p:spPr bwMode="auto">
          <a:xfrm>
            <a:off x="900000" y="3045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0+1</a:t>
            </a:r>
          </a:p>
        </p:txBody>
      </p:sp>
      <p:sp>
        <p:nvSpPr>
          <p:cNvPr id="24" name="Rectangle 22"/>
          <p:cNvSpPr>
            <a:spLocks noChangeArrowheads="1"/>
          </p:cNvSpPr>
          <p:nvPr/>
        </p:nvSpPr>
        <p:spPr bwMode="auto">
          <a:xfrm>
            <a:off x="1548000" y="304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5" name="Rectangle 23"/>
          <p:cNvSpPr>
            <a:spLocks noChangeArrowheads="1"/>
          </p:cNvSpPr>
          <p:nvPr/>
        </p:nvSpPr>
        <p:spPr bwMode="auto">
          <a:xfrm>
            <a:off x="2196000" y="3045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2+3</a:t>
            </a:r>
          </a:p>
        </p:txBody>
      </p:sp>
      <p:sp>
        <p:nvSpPr>
          <p:cNvPr id="26" name="Rectangle 24"/>
          <p:cNvSpPr>
            <a:spLocks noChangeArrowheads="1"/>
          </p:cNvSpPr>
          <p:nvPr/>
        </p:nvSpPr>
        <p:spPr bwMode="auto">
          <a:xfrm>
            <a:off x="2844000" y="304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7" name="Rectangle 25"/>
          <p:cNvSpPr>
            <a:spLocks noChangeArrowheads="1"/>
          </p:cNvSpPr>
          <p:nvPr/>
        </p:nvSpPr>
        <p:spPr bwMode="auto">
          <a:xfrm>
            <a:off x="3492000" y="3045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4+5</a:t>
            </a:r>
          </a:p>
        </p:txBody>
      </p:sp>
      <p:sp>
        <p:nvSpPr>
          <p:cNvPr id="28" name="Rectangle 26"/>
          <p:cNvSpPr>
            <a:spLocks noChangeArrowheads="1"/>
          </p:cNvSpPr>
          <p:nvPr/>
        </p:nvSpPr>
        <p:spPr bwMode="auto">
          <a:xfrm>
            <a:off x="4140000" y="304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9" name="Rectangle 27"/>
          <p:cNvSpPr>
            <a:spLocks noChangeArrowheads="1"/>
          </p:cNvSpPr>
          <p:nvPr/>
        </p:nvSpPr>
        <p:spPr bwMode="auto">
          <a:xfrm>
            <a:off x="5436000" y="304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0" name="Rectangle 28"/>
          <p:cNvSpPr>
            <a:spLocks noChangeArrowheads="1"/>
          </p:cNvSpPr>
          <p:nvPr/>
        </p:nvSpPr>
        <p:spPr bwMode="auto">
          <a:xfrm>
            <a:off x="4788000" y="3045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6+7</a:t>
            </a:r>
          </a:p>
        </p:txBody>
      </p:sp>
      <p:sp>
        <p:nvSpPr>
          <p:cNvPr id="31" name="Rectangle 29"/>
          <p:cNvSpPr>
            <a:spLocks noChangeArrowheads="1"/>
          </p:cNvSpPr>
          <p:nvPr/>
        </p:nvSpPr>
        <p:spPr bwMode="auto">
          <a:xfrm>
            <a:off x="7380000" y="3045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10+11</a:t>
            </a:r>
          </a:p>
        </p:txBody>
      </p:sp>
      <p:sp>
        <p:nvSpPr>
          <p:cNvPr id="32" name="Rectangle 30"/>
          <p:cNvSpPr>
            <a:spLocks noChangeArrowheads="1"/>
          </p:cNvSpPr>
          <p:nvPr/>
        </p:nvSpPr>
        <p:spPr bwMode="auto">
          <a:xfrm>
            <a:off x="6732000" y="304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3" name="Rectangle 31"/>
          <p:cNvSpPr>
            <a:spLocks noChangeArrowheads="1"/>
          </p:cNvSpPr>
          <p:nvPr/>
        </p:nvSpPr>
        <p:spPr bwMode="auto">
          <a:xfrm>
            <a:off x="6084000" y="3045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8+9</a:t>
            </a:r>
          </a:p>
        </p:txBody>
      </p:sp>
      <p:sp>
        <p:nvSpPr>
          <p:cNvPr id="34" name="Rectangle 32"/>
          <p:cNvSpPr>
            <a:spLocks noChangeArrowheads="1"/>
          </p:cNvSpPr>
          <p:nvPr/>
        </p:nvSpPr>
        <p:spPr bwMode="auto">
          <a:xfrm>
            <a:off x="8028000" y="304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5" name="Rectangle 33"/>
          <p:cNvSpPr>
            <a:spLocks noChangeArrowheads="1"/>
          </p:cNvSpPr>
          <p:nvPr/>
        </p:nvSpPr>
        <p:spPr bwMode="auto">
          <a:xfrm>
            <a:off x="900000" y="4125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0...3</a:t>
            </a:r>
          </a:p>
        </p:txBody>
      </p:sp>
      <p:sp>
        <p:nvSpPr>
          <p:cNvPr id="36" name="Rectangle 34"/>
          <p:cNvSpPr>
            <a:spLocks noChangeArrowheads="1"/>
          </p:cNvSpPr>
          <p:nvPr/>
        </p:nvSpPr>
        <p:spPr bwMode="auto">
          <a:xfrm>
            <a:off x="1548000" y="412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7" name="Rectangle 35"/>
          <p:cNvSpPr>
            <a:spLocks noChangeArrowheads="1"/>
          </p:cNvSpPr>
          <p:nvPr/>
        </p:nvSpPr>
        <p:spPr bwMode="auto">
          <a:xfrm>
            <a:off x="2196000" y="412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8" name="Rectangle 36"/>
          <p:cNvSpPr>
            <a:spLocks noChangeArrowheads="1"/>
          </p:cNvSpPr>
          <p:nvPr/>
        </p:nvSpPr>
        <p:spPr bwMode="auto">
          <a:xfrm>
            <a:off x="2844000" y="412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9" name="Rectangle 37"/>
          <p:cNvSpPr>
            <a:spLocks noChangeArrowheads="1"/>
          </p:cNvSpPr>
          <p:nvPr/>
        </p:nvSpPr>
        <p:spPr bwMode="auto">
          <a:xfrm>
            <a:off x="3492000" y="4125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4..7</a:t>
            </a:r>
          </a:p>
        </p:txBody>
      </p:sp>
      <p:sp>
        <p:nvSpPr>
          <p:cNvPr id="40" name="Rectangle 38"/>
          <p:cNvSpPr>
            <a:spLocks noChangeArrowheads="1"/>
          </p:cNvSpPr>
          <p:nvPr/>
        </p:nvSpPr>
        <p:spPr bwMode="auto">
          <a:xfrm>
            <a:off x="4140000" y="412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1" name="Rectangle 39"/>
          <p:cNvSpPr>
            <a:spLocks noChangeArrowheads="1"/>
          </p:cNvSpPr>
          <p:nvPr/>
        </p:nvSpPr>
        <p:spPr bwMode="auto">
          <a:xfrm>
            <a:off x="5436000" y="412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2" name="Rectangle 40"/>
          <p:cNvSpPr>
            <a:spLocks noChangeArrowheads="1"/>
          </p:cNvSpPr>
          <p:nvPr/>
        </p:nvSpPr>
        <p:spPr bwMode="auto">
          <a:xfrm>
            <a:off x="4788000" y="412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3" name="Rectangle 41"/>
          <p:cNvSpPr>
            <a:spLocks noChangeArrowheads="1"/>
          </p:cNvSpPr>
          <p:nvPr/>
        </p:nvSpPr>
        <p:spPr bwMode="auto">
          <a:xfrm>
            <a:off x="7380000" y="412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4" name="Rectangle 42"/>
          <p:cNvSpPr>
            <a:spLocks noChangeArrowheads="1"/>
          </p:cNvSpPr>
          <p:nvPr/>
        </p:nvSpPr>
        <p:spPr bwMode="auto">
          <a:xfrm>
            <a:off x="6732000" y="412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5" name="Rectangle 43"/>
          <p:cNvSpPr>
            <a:spLocks noChangeArrowheads="1"/>
          </p:cNvSpPr>
          <p:nvPr/>
        </p:nvSpPr>
        <p:spPr bwMode="auto">
          <a:xfrm>
            <a:off x="6084000" y="4125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8..11</a:t>
            </a:r>
          </a:p>
        </p:txBody>
      </p:sp>
      <p:sp>
        <p:nvSpPr>
          <p:cNvPr id="46" name="Rectangle 44"/>
          <p:cNvSpPr>
            <a:spLocks noChangeArrowheads="1"/>
          </p:cNvSpPr>
          <p:nvPr/>
        </p:nvSpPr>
        <p:spPr bwMode="auto">
          <a:xfrm>
            <a:off x="8028000" y="412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7" name="Rectangle 45"/>
          <p:cNvSpPr>
            <a:spLocks noChangeArrowheads="1"/>
          </p:cNvSpPr>
          <p:nvPr/>
        </p:nvSpPr>
        <p:spPr bwMode="auto">
          <a:xfrm>
            <a:off x="900000" y="5205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0..7</a:t>
            </a:r>
          </a:p>
        </p:txBody>
      </p:sp>
      <p:sp>
        <p:nvSpPr>
          <p:cNvPr id="48" name="Rectangle 46"/>
          <p:cNvSpPr>
            <a:spLocks noChangeArrowheads="1"/>
          </p:cNvSpPr>
          <p:nvPr/>
        </p:nvSpPr>
        <p:spPr bwMode="auto">
          <a:xfrm>
            <a:off x="1548000" y="520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9" name="Rectangle 47"/>
          <p:cNvSpPr>
            <a:spLocks noChangeArrowheads="1"/>
          </p:cNvSpPr>
          <p:nvPr/>
        </p:nvSpPr>
        <p:spPr bwMode="auto">
          <a:xfrm>
            <a:off x="2196000" y="520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0" name="Rectangle 48"/>
          <p:cNvSpPr>
            <a:spLocks noChangeArrowheads="1"/>
          </p:cNvSpPr>
          <p:nvPr/>
        </p:nvSpPr>
        <p:spPr bwMode="auto">
          <a:xfrm>
            <a:off x="2844000" y="520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1" name="Rectangle 49"/>
          <p:cNvSpPr>
            <a:spLocks noChangeArrowheads="1"/>
          </p:cNvSpPr>
          <p:nvPr/>
        </p:nvSpPr>
        <p:spPr bwMode="auto">
          <a:xfrm>
            <a:off x="3492000" y="520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2" name="Rectangle 50"/>
          <p:cNvSpPr>
            <a:spLocks noChangeArrowheads="1"/>
          </p:cNvSpPr>
          <p:nvPr/>
        </p:nvSpPr>
        <p:spPr bwMode="auto">
          <a:xfrm>
            <a:off x="4140000" y="520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3" name="Rectangle 51"/>
          <p:cNvSpPr>
            <a:spLocks noChangeArrowheads="1"/>
          </p:cNvSpPr>
          <p:nvPr/>
        </p:nvSpPr>
        <p:spPr bwMode="auto">
          <a:xfrm>
            <a:off x="5436000" y="520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4" name="Rectangle 52"/>
          <p:cNvSpPr>
            <a:spLocks noChangeArrowheads="1"/>
          </p:cNvSpPr>
          <p:nvPr/>
        </p:nvSpPr>
        <p:spPr bwMode="auto">
          <a:xfrm>
            <a:off x="4788000" y="520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5" name="Rectangle 53"/>
          <p:cNvSpPr>
            <a:spLocks noChangeArrowheads="1"/>
          </p:cNvSpPr>
          <p:nvPr/>
        </p:nvSpPr>
        <p:spPr bwMode="auto">
          <a:xfrm>
            <a:off x="7380000" y="520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6" name="Rectangle 54"/>
          <p:cNvSpPr>
            <a:spLocks noChangeArrowheads="1"/>
          </p:cNvSpPr>
          <p:nvPr/>
        </p:nvSpPr>
        <p:spPr bwMode="auto">
          <a:xfrm>
            <a:off x="6732000" y="520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7" name="Rectangle 55"/>
          <p:cNvSpPr>
            <a:spLocks noChangeArrowheads="1"/>
          </p:cNvSpPr>
          <p:nvPr/>
        </p:nvSpPr>
        <p:spPr bwMode="auto">
          <a:xfrm>
            <a:off x="6084000" y="5205705"/>
            <a:ext cx="648000" cy="43200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8..15</a:t>
            </a:r>
          </a:p>
        </p:txBody>
      </p:sp>
      <p:sp>
        <p:nvSpPr>
          <p:cNvPr id="58" name="Rectangle 56"/>
          <p:cNvSpPr>
            <a:spLocks noChangeArrowheads="1"/>
          </p:cNvSpPr>
          <p:nvPr/>
        </p:nvSpPr>
        <p:spPr bwMode="auto">
          <a:xfrm>
            <a:off x="8028000" y="5205705"/>
            <a:ext cx="648000" cy="43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59" name="Line 57"/>
          <p:cNvSpPr>
            <a:spLocks noChangeShapeType="1"/>
          </p:cNvSpPr>
          <p:nvPr/>
        </p:nvSpPr>
        <p:spPr bwMode="auto">
          <a:xfrm>
            <a:off x="1188000" y="2469705"/>
            <a:ext cx="0" cy="57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0" name="Line 58"/>
          <p:cNvSpPr>
            <a:spLocks noChangeShapeType="1"/>
          </p:cNvSpPr>
          <p:nvPr/>
        </p:nvSpPr>
        <p:spPr bwMode="auto">
          <a:xfrm flipH="1">
            <a:off x="1332000" y="2469705"/>
            <a:ext cx="504000" cy="57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1" name="Line 59"/>
          <p:cNvSpPr>
            <a:spLocks noChangeShapeType="1"/>
          </p:cNvSpPr>
          <p:nvPr/>
        </p:nvSpPr>
        <p:spPr bwMode="auto">
          <a:xfrm>
            <a:off x="2556000" y="2469705"/>
            <a:ext cx="0" cy="57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2" name="Line 60"/>
          <p:cNvSpPr>
            <a:spLocks noChangeShapeType="1"/>
          </p:cNvSpPr>
          <p:nvPr/>
        </p:nvSpPr>
        <p:spPr bwMode="auto">
          <a:xfrm flipH="1">
            <a:off x="2700000" y="2469705"/>
            <a:ext cx="504000" cy="57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3" name="Line 61"/>
          <p:cNvSpPr>
            <a:spLocks noChangeShapeType="1"/>
          </p:cNvSpPr>
          <p:nvPr/>
        </p:nvSpPr>
        <p:spPr bwMode="auto">
          <a:xfrm>
            <a:off x="3780000" y="2469705"/>
            <a:ext cx="0" cy="57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4" name="Line 62"/>
          <p:cNvSpPr>
            <a:spLocks noChangeShapeType="1"/>
          </p:cNvSpPr>
          <p:nvPr/>
        </p:nvSpPr>
        <p:spPr bwMode="auto">
          <a:xfrm flipH="1">
            <a:off x="3924000" y="2469705"/>
            <a:ext cx="504000" cy="57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5" name="Line 63"/>
          <p:cNvSpPr>
            <a:spLocks noChangeShapeType="1"/>
          </p:cNvSpPr>
          <p:nvPr/>
        </p:nvSpPr>
        <p:spPr bwMode="auto">
          <a:xfrm>
            <a:off x="5148000" y="2469705"/>
            <a:ext cx="0" cy="57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6" name="Line 64"/>
          <p:cNvSpPr>
            <a:spLocks noChangeShapeType="1"/>
          </p:cNvSpPr>
          <p:nvPr/>
        </p:nvSpPr>
        <p:spPr bwMode="auto">
          <a:xfrm flipH="1">
            <a:off x="5292000" y="2469705"/>
            <a:ext cx="504000" cy="57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7" name="Line 65"/>
          <p:cNvSpPr>
            <a:spLocks noChangeShapeType="1"/>
          </p:cNvSpPr>
          <p:nvPr/>
        </p:nvSpPr>
        <p:spPr bwMode="auto">
          <a:xfrm>
            <a:off x="6444000" y="2469705"/>
            <a:ext cx="0" cy="57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8" name="Line 66"/>
          <p:cNvSpPr>
            <a:spLocks noChangeShapeType="1"/>
          </p:cNvSpPr>
          <p:nvPr/>
        </p:nvSpPr>
        <p:spPr bwMode="auto">
          <a:xfrm flipH="1">
            <a:off x="6588000" y="2469705"/>
            <a:ext cx="504000" cy="57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69" name="Line 67"/>
          <p:cNvSpPr>
            <a:spLocks noChangeShapeType="1"/>
          </p:cNvSpPr>
          <p:nvPr/>
        </p:nvSpPr>
        <p:spPr bwMode="auto">
          <a:xfrm>
            <a:off x="7740000" y="2469705"/>
            <a:ext cx="0" cy="57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0" name="Line 68"/>
          <p:cNvSpPr>
            <a:spLocks noChangeShapeType="1"/>
          </p:cNvSpPr>
          <p:nvPr/>
        </p:nvSpPr>
        <p:spPr bwMode="auto">
          <a:xfrm flipH="1">
            <a:off x="7884000" y="2469705"/>
            <a:ext cx="504000" cy="57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1" name="Line 69"/>
          <p:cNvSpPr>
            <a:spLocks noChangeShapeType="1"/>
          </p:cNvSpPr>
          <p:nvPr/>
        </p:nvSpPr>
        <p:spPr bwMode="auto">
          <a:xfrm>
            <a:off x="1188000" y="3477705"/>
            <a:ext cx="0" cy="64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2" name="Line 70"/>
          <p:cNvSpPr>
            <a:spLocks noChangeShapeType="1"/>
          </p:cNvSpPr>
          <p:nvPr/>
        </p:nvSpPr>
        <p:spPr bwMode="auto">
          <a:xfrm flipH="1">
            <a:off x="1332000" y="3477705"/>
            <a:ext cx="1296000" cy="64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3" name="Line 71"/>
          <p:cNvSpPr>
            <a:spLocks noChangeShapeType="1"/>
          </p:cNvSpPr>
          <p:nvPr/>
        </p:nvSpPr>
        <p:spPr bwMode="auto">
          <a:xfrm>
            <a:off x="3780000" y="3477705"/>
            <a:ext cx="0" cy="64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4" name="Line 72"/>
          <p:cNvSpPr>
            <a:spLocks noChangeShapeType="1"/>
          </p:cNvSpPr>
          <p:nvPr/>
        </p:nvSpPr>
        <p:spPr bwMode="auto">
          <a:xfrm flipH="1">
            <a:off x="3924000" y="3477705"/>
            <a:ext cx="1296000" cy="64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5" name="Line 73"/>
          <p:cNvSpPr>
            <a:spLocks noChangeShapeType="1"/>
          </p:cNvSpPr>
          <p:nvPr/>
        </p:nvSpPr>
        <p:spPr bwMode="auto">
          <a:xfrm>
            <a:off x="6444000" y="3477705"/>
            <a:ext cx="0" cy="64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6" name="Line 74"/>
          <p:cNvSpPr>
            <a:spLocks noChangeShapeType="1"/>
          </p:cNvSpPr>
          <p:nvPr/>
        </p:nvSpPr>
        <p:spPr bwMode="auto">
          <a:xfrm flipH="1">
            <a:off x="6516000" y="3477705"/>
            <a:ext cx="1296000" cy="64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7" name="Line 75"/>
          <p:cNvSpPr>
            <a:spLocks noChangeShapeType="1"/>
          </p:cNvSpPr>
          <p:nvPr/>
        </p:nvSpPr>
        <p:spPr bwMode="auto">
          <a:xfrm>
            <a:off x="1188000" y="4557705"/>
            <a:ext cx="0" cy="64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8" name="Line 76"/>
          <p:cNvSpPr>
            <a:spLocks noChangeShapeType="1"/>
          </p:cNvSpPr>
          <p:nvPr/>
        </p:nvSpPr>
        <p:spPr bwMode="auto">
          <a:xfrm flipH="1">
            <a:off x="1332000" y="4557705"/>
            <a:ext cx="2592000" cy="64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79" name="Text Box 77"/>
          <p:cNvSpPr txBox="1">
            <a:spLocks noChangeArrowheads="1"/>
          </p:cNvSpPr>
          <p:nvPr/>
        </p:nvSpPr>
        <p:spPr bwMode="auto">
          <a:xfrm>
            <a:off x="612000" y="3045705"/>
            <a:ext cx="318000" cy="4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1</a:t>
            </a:r>
          </a:p>
        </p:txBody>
      </p:sp>
      <p:sp>
        <p:nvSpPr>
          <p:cNvPr id="80" name="Text Box 78"/>
          <p:cNvSpPr txBox="1">
            <a:spLocks noChangeArrowheads="1"/>
          </p:cNvSpPr>
          <p:nvPr/>
        </p:nvSpPr>
        <p:spPr bwMode="auto">
          <a:xfrm>
            <a:off x="612000" y="4125705"/>
            <a:ext cx="318000" cy="4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2</a:t>
            </a:r>
          </a:p>
        </p:txBody>
      </p:sp>
      <p:sp>
        <p:nvSpPr>
          <p:cNvPr id="81" name="Text Box 79"/>
          <p:cNvSpPr txBox="1">
            <a:spLocks noChangeArrowheads="1"/>
          </p:cNvSpPr>
          <p:nvPr/>
        </p:nvSpPr>
        <p:spPr bwMode="auto">
          <a:xfrm>
            <a:off x="612000" y="5205705"/>
            <a:ext cx="318000" cy="4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3</a:t>
            </a:r>
          </a:p>
        </p:txBody>
      </p:sp>
      <p:sp>
        <p:nvSpPr>
          <p:cNvPr id="83" name="Line 81"/>
          <p:cNvSpPr>
            <a:spLocks noChangeShapeType="1"/>
          </p:cNvSpPr>
          <p:nvPr/>
        </p:nvSpPr>
        <p:spPr bwMode="auto">
          <a:xfrm>
            <a:off x="6444000" y="4557705"/>
            <a:ext cx="0" cy="64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4" name="Line 82"/>
          <p:cNvSpPr>
            <a:spLocks noChangeShapeType="1"/>
          </p:cNvSpPr>
          <p:nvPr/>
        </p:nvSpPr>
        <p:spPr bwMode="auto">
          <a:xfrm flipH="1">
            <a:off x="6588000" y="4629705"/>
            <a:ext cx="2304000" cy="57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5" name="Line 83"/>
          <p:cNvSpPr>
            <a:spLocks noChangeShapeType="1"/>
          </p:cNvSpPr>
          <p:nvPr/>
        </p:nvSpPr>
        <p:spPr bwMode="auto">
          <a:xfrm>
            <a:off x="1188000" y="5637705"/>
            <a:ext cx="0" cy="43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6" name="Line 84"/>
          <p:cNvSpPr>
            <a:spLocks noChangeShapeType="1"/>
          </p:cNvSpPr>
          <p:nvPr/>
        </p:nvSpPr>
        <p:spPr bwMode="auto">
          <a:xfrm flipH="1">
            <a:off x="1476000" y="5637705"/>
            <a:ext cx="4968000" cy="43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88" name="Text Box 87"/>
          <p:cNvSpPr txBox="1">
            <a:spLocks noChangeArrowheads="1"/>
          </p:cNvSpPr>
          <p:nvPr/>
        </p:nvSpPr>
        <p:spPr bwMode="auto">
          <a:xfrm rot="16200000">
            <a:off x="-171000" y="4822959"/>
            <a:ext cx="972000" cy="31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iterations</a:t>
            </a:r>
          </a:p>
        </p:txBody>
      </p:sp>
      <p:sp>
        <p:nvSpPr>
          <p:cNvPr id="89" name="Line 88"/>
          <p:cNvSpPr>
            <a:spLocks noChangeShapeType="1"/>
          </p:cNvSpPr>
          <p:nvPr/>
        </p:nvSpPr>
        <p:spPr bwMode="auto">
          <a:xfrm>
            <a:off x="468000" y="4845705"/>
            <a:ext cx="0" cy="720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90" name="Text Box 89"/>
          <p:cNvSpPr txBox="1">
            <a:spLocks noChangeArrowheads="1"/>
          </p:cNvSpPr>
          <p:nvPr/>
        </p:nvSpPr>
        <p:spPr bwMode="auto">
          <a:xfrm>
            <a:off x="828000" y="1340768"/>
            <a:ext cx="79464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Thread 0</a:t>
            </a:r>
          </a:p>
        </p:txBody>
      </p:sp>
      <p:sp>
        <p:nvSpPr>
          <p:cNvPr id="91" name="Text Box 90"/>
          <p:cNvSpPr txBox="1">
            <a:spLocks noChangeArrowheads="1"/>
          </p:cNvSpPr>
          <p:nvPr/>
        </p:nvSpPr>
        <p:spPr bwMode="auto">
          <a:xfrm>
            <a:off x="6012000" y="1340768"/>
            <a:ext cx="79464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Thread 8</a:t>
            </a:r>
          </a:p>
        </p:txBody>
      </p:sp>
      <p:sp>
        <p:nvSpPr>
          <p:cNvPr id="92" name="Text Box 91"/>
          <p:cNvSpPr txBox="1">
            <a:spLocks noChangeArrowheads="1"/>
          </p:cNvSpPr>
          <p:nvPr/>
        </p:nvSpPr>
        <p:spPr bwMode="auto">
          <a:xfrm>
            <a:off x="2124000" y="1340768"/>
            <a:ext cx="79464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Thread 2</a:t>
            </a:r>
          </a:p>
        </p:txBody>
      </p:sp>
      <p:sp>
        <p:nvSpPr>
          <p:cNvPr id="93" name="Text Box 92"/>
          <p:cNvSpPr txBox="1">
            <a:spLocks noChangeArrowheads="1"/>
          </p:cNvSpPr>
          <p:nvPr/>
        </p:nvSpPr>
        <p:spPr bwMode="auto">
          <a:xfrm>
            <a:off x="3420000" y="1340768"/>
            <a:ext cx="79464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Thread 4</a:t>
            </a:r>
          </a:p>
        </p:txBody>
      </p:sp>
      <p:sp>
        <p:nvSpPr>
          <p:cNvPr id="94" name="Text Box 93"/>
          <p:cNvSpPr txBox="1">
            <a:spLocks noChangeArrowheads="1"/>
          </p:cNvSpPr>
          <p:nvPr/>
        </p:nvSpPr>
        <p:spPr bwMode="auto">
          <a:xfrm>
            <a:off x="4716000" y="1340768"/>
            <a:ext cx="79464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Thread 6</a:t>
            </a:r>
          </a:p>
        </p:txBody>
      </p:sp>
      <p:sp>
        <p:nvSpPr>
          <p:cNvPr id="95" name="Text Box 94"/>
          <p:cNvSpPr txBox="1">
            <a:spLocks noChangeArrowheads="1"/>
          </p:cNvSpPr>
          <p:nvPr/>
        </p:nvSpPr>
        <p:spPr bwMode="auto">
          <a:xfrm>
            <a:off x="7308000" y="1340768"/>
            <a:ext cx="87799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Thread 10</a:t>
            </a:r>
          </a:p>
        </p:txBody>
      </p:sp>
      <p:sp>
        <p:nvSpPr>
          <p:cNvPr id="97" name="CuadroTexto 26">
            <a:extLst>
              <a:ext uri="{FF2B5EF4-FFF2-40B4-BE49-F238E27FC236}">
                <a16:creationId xmlns:a16="http://schemas.microsoft.com/office/drawing/2014/main" id="{1D24DD0F-C82B-9B44-A534-ADB88735E535}"/>
              </a:ext>
            </a:extLst>
          </p:cNvPr>
          <p:cNvSpPr txBox="1"/>
          <p:nvPr/>
        </p:nvSpPr>
        <p:spPr>
          <a:xfrm>
            <a:off x="124428" y="6275300"/>
            <a:ext cx="12747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Slide credit: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Hwu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 &amp; Kirk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A9BA15-B558-6649-8760-B1A1BBE8F0F2}"/>
              </a:ext>
            </a:extLst>
          </p:cNvPr>
          <p:cNvSpPr txBox="1"/>
          <p:nvPr/>
        </p:nvSpPr>
        <p:spPr>
          <a:xfrm>
            <a:off x="8652290" y="2000392"/>
            <a:ext cx="373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ＭＳ Ｐゴシック" panose="020B0600070205080204" pitchFamily="34" charset="-128"/>
                <a:cs typeface="+mn-cs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94741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/>
      <p:bldP spid="80" grpId="0"/>
      <p:bldP spid="81" grpId="0"/>
      <p:bldP spid="83" grpId="0" animBg="1"/>
      <p:bldP spid="84" grpId="0" animBg="1"/>
      <p:bldP spid="85" grpId="0" animBg="1"/>
      <p:bldP spid="86" grpId="0" animBg="1"/>
      <p:bldP spid="88" grpId="0"/>
      <p:bldP spid="89" grpId="0" animBg="1"/>
      <p:bldP spid="90" grpId="0"/>
      <p:bldP spid="91" grpId="0"/>
      <p:bldP spid="92" grpId="0"/>
      <p:bldP spid="93" grpId="0"/>
      <p:bldP spid="94" grpId="0"/>
      <p:bldP spid="95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3E07565-983B-F540-84C3-EFECFAFB0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22540"/>
            <a:ext cx="9144000" cy="25035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8122D79-42A3-FC43-BC78-FDE96C929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Using Barriers: Tree-Based Reduction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70E86-0F97-1841-9981-19CA4BA2E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Multiple </a:t>
            </a:r>
            <a:r>
              <a:rPr lang="en-US" dirty="0" err="1"/>
              <a:t>tasklets</a:t>
            </a:r>
            <a:r>
              <a:rPr lang="en-US" dirty="0"/>
              <a:t> can perform a tree-based reduction</a:t>
            </a:r>
          </a:p>
          <a:p>
            <a:pPr lvl="1"/>
            <a:r>
              <a:rPr lang="en-US" dirty="0"/>
              <a:t>After every iteration </a:t>
            </a:r>
            <a:r>
              <a:rPr lang="en-US" dirty="0" err="1"/>
              <a:t>tasklets</a:t>
            </a:r>
            <a:r>
              <a:rPr lang="en-US" dirty="0"/>
              <a:t> synchronize with a barrier</a:t>
            </a:r>
          </a:p>
          <a:p>
            <a:pPr lvl="1"/>
            <a:r>
              <a:rPr lang="en-US" dirty="0"/>
              <a:t>Half of the </a:t>
            </a:r>
            <a:r>
              <a:rPr lang="en-US" dirty="0" err="1"/>
              <a:t>tasklets</a:t>
            </a:r>
            <a:r>
              <a:rPr lang="en-US" dirty="0"/>
              <a:t> retire at the end of an iteration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016E5F-AC72-C442-A1D6-1A4EA61EB72F}"/>
              </a:ext>
            </a:extLst>
          </p:cNvPr>
          <p:cNvSpPr txBox="1"/>
          <p:nvPr/>
        </p:nvSpPr>
        <p:spPr>
          <a:xfrm>
            <a:off x="5992566" y="3730717"/>
            <a:ext cx="19814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“offset”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tasklets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working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1A664B-7C47-444F-8113-4A0035D934FC}"/>
              </a:ext>
            </a:extLst>
          </p:cNvPr>
          <p:cNvSpPr/>
          <p:nvPr/>
        </p:nvSpPr>
        <p:spPr>
          <a:xfrm>
            <a:off x="1136226" y="3786472"/>
            <a:ext cx="4821141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6336E8-DC8B-C34B-B303-4D68D193D67F}"/>
              </a:ext>
            </a:extLst>
          </p:cNvPr>
          <p:cNvSpPr txBox="1"/>
          <p:nvPr/>
        </p:nvSpPr>
        <p:spPr>
          <a:xfrm>
            <a:off x="3326186" y="4490794"/>
            <a:ext cx="18762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Barrier synchronization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A4CB4E-5E92-F44D-BDE6-1769D47E590C}"/>
              </a:ext>
            </a:extLst>
          </p:cNvPr>
          <p:cNvSpPr/>
          <p:nvPr/>
        </p:nvSpPr>
        <p:spPr>
          <a:xfrm>
            <a:off x="786739" y="4554683"/>
            <a:ext cx="2520077" cy="18000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FEC781D-DA8D-B449-B075-B773D4E97483}"/>
              </a:ext>
            </a:extLst>
          </p:cNvPr>
          <p:cNvSpPr/>
          <p:nvPr/>
        </p:nvSpPr>
        <p:spPr>
          <a:xfrm>
            <a:off x="464214" y="5118410"/>
            <a:ext cx="8215572" cy="1171633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A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handshake-based tree-based reduction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 is also possible.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We can compare single-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tasklet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, barrier-based,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and handshake-based versions*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1DEB62-E93C-A04B-B791-685EF862E068}"/>
              </a:ext>
            </a:extLst>
          </p:cNvPr>
          <p:cNvSpPr txBox="1"/>
          <p:nvPr/>
        </p:nvSpPr>
        <p:spPr>
          <a:xfrm>
            <a:off x="1219200" y="6457890"/>
            <a:ext cx="74013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*Gómez-Luna et al., “Benchmarking a New Paradigm: An Experimental Analysis of a Real Processing-in-Memory Architecture,”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  <a:hlinkClick r:id="rId3"/>
              </a:rPr>
              <a:t>https://arxiv.org/pdf/2105.03814.pdf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1735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0" grpId="0" animBg="1"/>
      <p:bldP spid="11" grpId="0" animBg="1"/>
      <p:bldP spid="12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C0CC3-C2D1-5544-825C-6FF033D7F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800" dirty="0"/>
              <a:t>Tree-Based Reduction on UPMEM PIM (I)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74A1C-532A-F848-96FE-DD611BD6D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08720"/>
            <a:ext cx="8601296" cy="5472608"/>
          </a:xfrm>
        </p:spPr>
        <p:txBody>
          <a:bodyPr/>
          <a:lstStyle/>
          <a:p>
            <a:r>
              <a:rPr lang="en-US" dirty="0"/>
              <a:t>Single-thread vs. Barrier-based vs. Handshake-based on 1 DPU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9" name="TextBox 610">
            <a:extLst>
              <a:ext uri="{FF2B5EF4-FFF2-40B4-BE49-F238E27FC236}">
                <a16:creationId xmlns:a16="http://schemas.microsoft.com/office/drawing/2014/main" id="{DF98D127-EB4F-2D45-8040-AB2E0013D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6477000"/>
            <a:ext cx="753449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1000" dirty="0"/>
              <a:t>Gómez-Luna et al. "Benchmarking a New Paradigm: An Experimental Analysis of a Real Processing-in-Memory Architecture." </a:t>
            </a:r>
            <a:r>
              <a:rPr lang="en-US" sz="1000" i="1" dirty="0" err="1"/>
              <a:t>arXiv</a:t>
            </a:r>
            <a:r>
              <a:rPr lang="en-US" sz="1000" i="1" dirty="0"/>
              <a:t> preprint arXiv:2105.03814</a:t>
            </a:r>
            <a:r>
              <a:rPr lang="en-US" sz="1000" dirty="0"/>
              <a:t> (2021).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https://arxiv.org/pdf/2105.03814.pdf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7B96AC5-99DF-964E-B8E1-FD693BB545FC}"/>
              </a:ext>
            </a:extLst>
          </p:cNvPr>
          <p:cNvSpPr/>
          <p:nvPr/>
        </p:nvSpPr>
        <p:spPr>
          <a:xfrm>
            <a:off x="80388" y="5029200"/>
            <a:ext cx="8956722" cy="119972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 panose="020E0502030303020204" pitchFamily="34" charset="0"/>
                <a:ea typeface="Segoe UI Symbol" panose="020B0502040204020203" pitchFamily="34" charset="0"/>
              </a:rPr>
              <a:t>High cost of intra-DPU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 panose="020E0502030303020204" pitchFamily="34" charset="0"/>
                <a:ea typeface="Segoe UI Symbol" panose="020B0502040204020203" pitchFamily="34" charset="0"/>
              </a:rPr>
              <a:t> synchronization</a:t>
            </a:r>
            <a:r>
              <a:rPr kumimoji="0" lang="en-US" sz="24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 panose="020E0502030303020204" pitchFamily="34" charset="0"/>
                <a:ea typeface="Segoe UI Symbol" panose="020B0502040204020203" pitchFamily="34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 panose="020E0502030303020204" pitchFamily="34" charset="0"/>
                <a:ea typeface="Segoe UI Symbol" panose="020B0502040204020203" pitchFamily="34" charset="0"/>
              </a:rPr>
              <a:t>(especially, barrier synchronization)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 panose="020E0502030303020204" pitchFamily="34" charset="0"/>
                <a:ea typeface="Segoe UI Symbol" panose="020B0502040204020203" pitchFamily="34" charset="0"/>
              </a:rPr>
              <a:t>when there is small amount of computation 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ndara" panose="020E0502030303020204" pitchFamily="34" charset="0"/>
              <a:ea typeface="Segoe UI Symbol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A72E7C-506A-0349-AE58-1D7D3543D8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050" y="1917700"/>
            <a:ext cx="6565900" cy="288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567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C0CC3-C2D1-5544-825C-6FF033D7F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800" dirty="0"/>
              <a:t>Tree-Based Reduction on UPMEM PIM (II)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74A1C-532A-F848-96FE-DD611BD6D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08720"/>
            <a:ext cx="8601296" cy="5472608"/>
          </a:xfrm>
        </p:spPr>
        <p:txBody>
          <a:bodyPr/>
          <a:lstStyle/>
          <a:p>
            <a:r>
              <a:rPr lang="en-US" dirty="0"/>
              <a:t>Single-thread vs. Barrier-based vs. Handshake-based on 1 DPU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9" name="TextBox 610">
            <a:extLst>
              <a:ext uri="{FF2B5EF4-FFF2-40B4-BE49-F238E27FC236}">
                <a16:creationId xmlns:a16="http://schemas.microsoft.com/office/drawing/2014/main" id="{DF98D127-EB4F-2D45-8040-AB2E0013D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6477000"/>
            <a:ext cx="753449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1000" dirty="0"/>
              <a:t>Gómez-Luna et al. "Benchmarking a New Paradigm: An Experimental Analysis of a Real Processing-in-Memory Architecture." </a:t>
            </a:r>
            <a:r>
              <a:rPr lang="en-US" sz="1000" i="1" dirty="0" err="1"/>
              <a:t>arXiv</a:t>
            </a:r>
            <a:r>
              <a:rPr lang="en-US" sz="1000" i="1" dirty="0"/>
              <a:t> preprint arXiv:2105.03814</a:t>
            </a:r>
            <a:r>
              <a:rPr lang="en-US" sz="1000" dirty="0"/>
              <a:t> (2021).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https://arxiv.org/pdf/2105.03814.pdf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D7B96AC5-99DF-964E-B8E1-FD693BB545FC}"/>
              </a:ext>
            </a:extLst>
          </p:cNvPr>
          <p:cNvSpPr/>
          <p:nvPr/>
        </p:nvSpPr>
        <p:spPr>
          <a:xfrm>
            <a:off x="80388" y="5334000"/>
            <a:ext cx="8956722" cy="9906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 panose="020E0502030303020204" pitchFamily="34" charset="0"/>
                <a:ea typeface="Segoe UI Symbol" panose="020B0502040204020203" pitchFamily="34" charset="0"/>
              </a:rPr>
              <a:t>Cost of intra-DPU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ndara" panose="020E0502030303020204" pitchFamily="34" charset="0"/>
                <a:ea typeface="Segoe UI Symbol" panose="020B0502040204020203" pitchFamily="34" charset="0"/>
              </a:rPr>
              <a:t> synchronization</a:t>
            </a:r>
            <a:r>
              <a:rPr lang="en-US" sz="2400" b="1" dirty="0">
                <a:solidFill>
                  <a:srgbClr val="002060"/>
                </a:solidFill>
                <a:latin typeface="Candara" panose="020E0502030303020204" pitchFamily="34" charset="0"/>
                <a:ea typeface="Segoe UI Symbol" panose="020B0502040204020203" pitchFamily="34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2060"/>
                </a:solidFill>
                <a:latin typeface="Candara" panose="020E0502030303020204" pitchFamily="34" charset="0"/>
                <a:ea typeface="Segoe UI Symbol" panose="020B0502040204020203" pitchFamily="34" charset="0"/>
              </a:rPr>
              <a:t>gets amortized </a:t>
            </a:r>
            <a:r>
              <a:rPr lang="en-US" sz="2400" dirty="0">
                <a:solidFill>
                  <a:srgbClr val="002060"/>
                </a:solidFill>
                <a:latin typeface="Candara" panose="020E0502030303020204" pitchFamily="34" charset="0"/>
                <a:ea typeface="Segoe UI Symbol" panose="020B0502040204020203" pitchFamily="34" charset="0"/>
              </a:rPr>
              <a:t>when there is large amount of computation</a:t>
            </a:r>
            <a:endParaRPr kumimoji="0" lang="en-US" sz="2400" i="0" u="none" strike="noStrike" kern="1200" cap="none" spc="0" normalizeH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ndara" panose="020E0502030303020204" pitchFamily="34" charset="0"/>
              <a:ea typeface="Segoe UI Symbol" panose="020B0502040204020203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842ECE-3006-0749-931E-DEB0D2B7BA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794000"/>
            <a:ext cx="4591511" cy="2016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4D98081-4BDC-304C-BC6E-38EC1CAE99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870" y="3241800"/>
            <a:ext cx="4591511" cy="2016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117FA68-175D-A849-B667-0C0BE2D85E2F}"/>
              </a:ext>
            </a:extLst>
          </p:cNvPr>
          <p:cNvSpPr txBox="1"/>
          <p:nvPr/>
        </p:nvSpPr>
        <p:spPr>
          <a:xfrm>
            <a:off x="3276600" y="1578770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ndara" panose="020E0502030303020204" pitchFamily="34" charset="0"/>
              </a:rPr>
              <a:t>2K elements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130E99-3C95-B944-A4FF-C1569BF47A02}"/>
              </a:ext>
            </a:extLst>
          </p:cNvPr>
          <p:cNvSpPr txBox="1"/>
          <p:nvPr/>
        </p:nvSpPr>
        <p:spPr>
          <a:xfrm>
            <a:off x="7620000" y="3019034"/>
            <a:ext cx="14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ndara" panose="020E0502030303020204" pitchFamily="34" charset="0"/>
              </a:rPr>
              <a:t>2M elements</a:t>
            </a:r>
          </a:p>
        </p:txBody>
      </p:sp>
    </p:spTree>
    <p:extLst>
      <p:ext uri="{BB962C8B-B14F-4D97-AF65-F5344CB8AC3E}">
        <p14:creationId xmlns:p14="http://schemas.microsoft.com/office/powerpoint/2010/main" val="2425778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animBg="1"/>
      <p:bldP spid="10" grpId="0"/>
      <p:bldP spid="12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0BC12-78E4-E640-9EC2-E82468FE6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800" dirty="0"/>
              <a:t>Parallel Reduction on GPU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4F6E48-FE84-0D47-BD67-DBB9F4C7211D}"/>
              </a:ext>
            </a:extLst>
          </p:cNvPr>
          <p:cNvSpPr txBox="1"/>
          <p:nvPr/>
        </p:nvSpPr>
        <p:spPr>
          <a:xfrm>
            <a:off x="3453745" y="6504801"/>
            <a:ext cx="22365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432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https://youtu.be/tJmcV9AMfp4</a:t>
            </a:r>
            <a:endParaRPr lang="en-US" sz="1200" dirty="0">
              <a:solidFill>
                <a:srgbClr val="0432F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6074EF-DE63-514B-BB2F-C54362B80D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900" y="914400"/>
            <a:ext cx="7696200" cy="5481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942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6_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0C0C0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12982</TotalTime>
  <Words>12565</Words>
  <Application>Microsoft Macintosh PowerPoint</Application>
  <PresentationFormat>On-screen Show (4:3)</PresentationFormat>
  <Paragraphs>2109</Paragraphs>
  <Slides>201</Slides>
  <Notes>87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201</vt:i4>
      </vt:variant>
    </vt:vector>
  </HeadingPairs>
  <TitlesOfParts>
    <vt:vector size="221" baseType="lpstr">
      <vt:lpstr>Arial</vt:lpstr>
      <vt:lpstr>Calibri</vt:lpstr>
      <vt:lpstr>Calibri Light</vt:lpstr>
      <vt:lpstr>Cambria</vt:lpstr>
      <vt:lpstr>Cambria Math</vt:lpstr>
      <vt:lpstr>Candara</vt:lpstr>
      <vt:lpstr>Courier</vt:lpstr>
      <vt:lpstr>Garamond</vt:lpstr>
      <vt:lpstr>Segoe UI</vt:lpstr>
      <vt:lpstr>Segoe UI Symbol</vt:lpstr>
      <vt:lpstr>Tahoma</vt:lpstr>
      <vt:lpstr>Times</vt:lpstr>
      <vt:lpstr>Wingdings</vt:lpstr>
      <vt:lpstr>Office Theme</vt:lpstr>
      <vt:lpstr>Edge</vt:lpstr>
      <vt:lpstr>3_Edge</vt:lpstr>
      <vt:lpstr>4_Edge</vt:lpstr>
      <vt:lpstr>2_Edge</vt:lpstr>
      <vt:lpstr>26_Edge</vt:lpstr>
      <vt:lpstr>1_Office Theme</vt:lpstr>
      <vt:lpstr>PowerPoint Presentation</vt:lpstr>
      <vt:lpstr>Two PIM Approaches</vt:lpstr>
      <vt:lpstr>PIM Becomes Real</vt:lpstr>
      <vt:lpstr>UPMEM PIM</vt:lpstr>
      <vt:lpstr>UPMEM Processing-in-DRAM Engine (2019)</vt:lpstr>
      <vt:lpstr>UPMEM DIMMs</vt:lpstr>
      <vt:lpstr>2,560-DPU Processing-in-Memory System</vt:lpstr>
      <vt:lpstr>Understanding a Modern PIM Architecture</vt:lpstr>
      <vt:lpstr>UPMEM Patent</vt:lpstr>
      <vt:lpstr>UPMEM PIM System Organization (I)</vt:lpstr>
      <vt:lpstr>UPMEM PIM System Organization (II)</vt:lpstr>
      <vt:lpstr>UPMEM PIM System Organization (III)</vt:lpstr>
      <vt:lpstr>DRAM Processing Unit (I)</vt:lpstr>
      <vt:lpstr>DRAM Processing Unit (II)</vt:lpstr>
      <vt:lpstr>DPU Pipeline</vt:lpstr>
      <vt:lpstr>Fine-grained Multithreading</vt:lpstr>
      <vt:lpstr>Fine-Grained Multithreading (I)</vt:lpstr>
      <vt:lpstr>Fine-Grained Multithreading (II)</vt:lpstr>
      <vt:lpstr>Lecture on Fine-Grained Multithreading</vt:lpstr>
      <vt:lpstr>DPU Pipeline</vt:lpstr>
      <vt:lpstr>DPU Instruction Set Architecture</vt:lpstr>
      <vt:lpstr>Microbenchmark for INT32 ADD Throughput</vt:lpstr>
      <vt:lpstr>More on the UPMEM PIM Architecture</vt:lpstr>
      <vt:lpstr>Understanding a Modern PIM Architecture</vt:lpstr>
      <vt:lpstr>Key Takeaway 1</vt:lpstr>
      <vt:lpstr>CPU/GPU: Performance Comparison</vt:lpstr>
      <vt:lpstr>Key Takeaway 2</vt:lpstr>
      <vt:lpstr>Key Takeaway 3</vt:lpstr>
      <vt:lpstr>Key Takeaway 4</vt:lpstr>
      <vt:lpstr>PrIM Repository</vt:lpstr>
      <vt:lpstr>Samsung FIMDRAM  (aka HBM-PIM)</vt:lpstr>
      <vt:lpstr>Samsung Function-in-Memory DRAM (2021)</vt:lpstr>
      <vt:lpstr>Samsung Function-in-Memory DRAM (2021)</vt:lpstr>
      <vt:lpstr>Samsung Function-in-Memory DRAM (2021)</vt:lpstr>
      <vt:lpstr>FIMDRAM: System Organization</vt:lpstr>
      <vt:lpstr>Lecture on FIMDRAM/HBM-PIM</vt:lpstr>
      <vt:lpstr>Samsung AxDIMM</vt:lpstr>
      <vt:lpstr>Samsung AxDIMM (2021)</vt:lpstr>
      <vt:lpstr>AxDIMM Design: Hardware Architecture</vt:lpstr>
      <vt:lpstr>AxDIMM Design: Execution Flow</vt:lpstr>
      <vt:lpstr>Lecture on AxDIMM</vt:lpstr>
      <vt:lpstr>SK Hynix AiM</vt:lpstr>
      <vt:lpstr>SK Hynix Accelerator-in-Memory (2022)</vt:lpstr>
      <vt:lpstr>SK Hynix Accelerator-in-Memory (2022)</vt:lpstr>
      <vt:lpstr>SK Hynix AiM: System Organization (2022)</vt:lpstr>
      <vt:lpstr>Lecture on Accelerator-in-Memory</vt:lpstr>
      <vt:lpstr>Alibaba HB-PNM</vt:lpstr>
      <vt:lpstr>Alibaba HB-PNM: Overall Architecture (2022)</vt:lpstr>
      <vt:lpstr>Alibaba HB-PNM: Compute Engines</vt:lpstr>
      <vt:lpstr>Lecture on HB-PNM</vt:lpstr>
      <vt:lpstr>More Real PIM</vt:lpstr>
      <vt:lpstr>NeuroBlade</vt:lpstr>
      <vt:lpstr>NeuroBlade Patent (I)</vt:lpstr>
      <vt:lpstr>NeuroBlade Patent (II)</vt:lpstr>
      <vt:lpstr>NeuroBlade: Xiphos</vt:lpstr>
      <vt:lpstr>Variety of Current Real PIM Architectures</vt:lpstr>
      <vt:lpstr>Common Characteristics</vt:lpstr>
      <vt:lpstr>A State-of-the-Art PIM (PNM) System</vt:lpstr>
      <vt:lpstr>Programming a  General-purpose PIM System</vt:lpstr>
      <vt:lpstr>Accelerator Model (I)</vt:lpstr>
      <vt:lpstr>GPU Computing</vt:lpstr>
      <vt:lpstr>Accelerator Model (II)</vt:lpstr>
      <vt:lpstr>System Organization</vt:lpstr>
      <vt:lpstr>First Programming Example: Vector Addition</vt:lpstr>
      <vt:lpstr>Observations, Recommendations, Takeaways</vt:lpstr>
      <vt:lpstr>Vector Addition (VA)</vt:lpstr>
      <vt:lpstr>UPMEM SDK Documentation</vt:lpstr>
      <vt:lpstr>General Programming Recommendations</vt:lpstr>
      <vt:lpstr>DPU Allocation</vt:lpstr>
      <vt:lpstr>DPU Allocation: Needleman-Wunsch (NW)</vt:lpstr>
      <vt:lpstr>Load DPU Binary</vt:lpstr>
      <vt:lpstr>CPU-DPU/DPU-CPU Data Transfers</vt:lpstr>
      <vt:lpstr>Serial Transfers</vt:lpstr>
      <vt:lpstr>Parallel Transfers</vt:lpstr>
      <vt:lpstr>Broadcast Transfers</vt:lpstr>
      <vt:lpstr>Different Types of Transfers in a Program</vt:lpstr>
      <vt:lpstr>Inter-DPU Communication</vt:lpstr>
      <vt:lpstr>How Fast are these Data Transfers? </vt:lpstr>
      <vt:lpstr>CPU-DPU/DPU-CPU Transfers: 1 DPU</vt:lpstr>
      <vt:lpstr>CPU-DPU/DPU-CPU Transfers: 1 Rank (I)</vt:lpstr>
      <vt:lpstr>CPU-DPU/DPU-CPU Transfers: 1 Rank (II)</vt:lpstr>
      <vt:lpstr>“Transposing” Library</vt:lpstr>
      <vt:lpstr>Microbenchmark: CPU-DPU</vt:lpstr>
      <vt:lpstr>DPU Kernel Launch</vt:lpstr>
      <vt:lpstr>How to Pass Parameters to the Kernel?</vt:lpstr>
      <vt:lpstr>Recall: Vector Addition (VA)</vt:lpstr>
      <vt:lpstr>Programming a DPU Kernel (I)</vt:lpstr>
      <vt:lpstr>Programming a DPU Kernel (II)</vt:lpstr>
      <vt:lpstr>Intra-DPU Synchronization</vt:lpstr>
      <vt:lpstr>Synchronization Primitives</vt:lpstr>
      <vt:lpstr>Parallel Reduction (I)</vt:lpstr>
      <vt:lpstr>Parallel Reduction (II)</vt:lpstr>
      <vt:lpstr>Parallel Reduction (III)</vt:lpstr>
      <vt:lpstr>Final Reduction</vt:lpstr>
      <vt:lpstr>Vector Reduction: Naïve Mapping</vt:lpstr>
      <vt:lpstr>Using Barriers: Tree-Based Reduction</vt:lpstr>
      <vt:lpstr>Tree-Based Reduction on UPMEM PIM (I)</vt:lpstr>
      <vt:lpstr>Tree-Based Reduction on UPMEM PIM (II)</vt:lpstr>
      <vt:lpstr>Parallel Reduction on GPU</vt:lpstr>
      <vt:lpstr>Prefix-Sum (Scan)</vt:lpstr>
      <vt:lpstr>Hierarchical (Inclusive) Scan: 1 DPU</vt:lpstr>
      <vt:lpstr>Per-DPU (Inclusive) Scan (I)</vt:lpstr>
      <vt:lpstr>Per-DPU (Inclusive) Scan (II)</vt:lpstr>
      <vt:lpstr>Per-DPU (Inclusive) Scan (III)</vt:lpstr>
      <vt:lpstr>Scan-Scan-Add (SSA)</vt:lpstr>
      <vt:lpstr>SSA: Memory Accesses</vt:lpstr>
      <vt:lpstr>Reduce-Scan-Scan (RSS)</vt:lpstr>
      <vt:lpstr>RSS: Memory Accesses</vt:lpstr>
      <vt:lpstr>SCAN-SSA vs. SCAN-RSS on UPMEM PIM</vt:lpstr>
      <vt:lpstr>Parallel Prefix-Sum (Scan) on GPU</vt:lpstr>
      <vt:lpstr>UPMEM SDK Documentation</vt:lpstr>
      <vt:lpstr>Programming UPMEM PIM (I)</vt:lpstr>
      <vt:lpstr>Programming UPMEM PIM (II)</vt:lpstr>
      <vt:lpstr>Microbenchmarking of UPMEM PIM</vt:lpstr>
      <vt:lpstr>DPU Pipeline</vt:lpstr>
      <vt:lpstr>Arithmetic Throughput: Microbenchmark </vt:lpstr>
      <vt:lpstr>Microbenchmark for INT32 ADD Throughput</vt:lpstr>
      <vt:lpstr>Arithmetic Throughput: 11 Tasklets</vt:lpstr>
      <vt:lpstr>Arithmetic Throughput: ADD/SUB</vt:lpstr>
      <vt:lpstr>Arithmetic Throughput: #Instructions</vt:lpstr>
      <vt:lpstr>Arithmetic Throughput: ADD/SUB</vt:lpstr>
      <vt:lpstr>Arithmetic Throughput: MUL/DIV</vt:lpstr>
      <vt:lpstr>Arithmetic Throughput: Native Support</vt:lpstr>
      <vt:lpstr>Microbenchmark: Arithmetic Throughput</vt:lpstr>
      <vt:lpstr>DPU: WRAM Bandwidth</vt:lpstr>
      <vt:lpstr>WRAM Bandwidth: Microbenchmark</vt:lpstr>
      <vt:lpstr>STREAM Benchmark in WRAM</vt:lpstr>
      <vt:lpstr>WRAM Bandwidth: STREAM</vt:lpstr>
      <vt:lpstr>WRAM Bandwidth: COPY</vt:lpstr>
      <vt:lpstr>WRAM Bandwidth: ADD</vt:lpstr>
      <vt:lpstr>WRAM Bandwidth: Access Patterns</vt:lpstr>
      <vt:lpstr>Microbenchmark: STREAM and WRAM</vt:lpstr>
      <vt:lpstr>DPU: MRAM Latency and Bandwidth</vt:lpstr>
      <vt:lpstr>MRAM Bandwidth</vt:lpstr>
      <vt:lpstr>MRAM Read and Write Latency (I)</vt:lpstr>
      <vt:lpstr>MRAM Read and Write Latency (II)</vt:lpstr>
      <vt:lpstr>MRAM Read and Write Latency (III)</vt:lpstr>
      <vt:lpstr>MRAM Read and Write Latency (IV)</vt:lpstr>
      <vt:lpstr>MRAM Read and Write Latency (V)</vt:lpstr>
      <vt:lpstr>MRAM Bandwidth</vt:lpstr>
      <vt:lpstr>STREAM Benchmark in MRAM</vt:lpstr>
      <vt:lpstr>STREAM Benchmark: COPY-DMA</vt:lpstr>
      <vt:lpstr>STREAM Benchmark: Bandwidth Saturation (I)</vt:lpstr>
      <vt:lpstr>STREAM Benchmark: Bandwidth Saturation (II)</vt:lpstr>
      <vt:lpstr>MRAM Bandwidth</vt:lpstr>
      <vt:lpstr>Strided and Random Access to MRAM</vt:lpstr>
      <vt:lpstr>Strided and Random Accesses (I)</vt:lpstr>
      <vt:lpstr>Strided and Random Accesses (II)</vt:lpstr>
      <vt:lpstr>Strided and Random Accesses (III)</vt:lpstr>
      <vt:lpstr>Strided and Random Accesses (IV)</vt:lpstr>
      <vt:lpstr>Microbenchmark: Strided and Random</vt:lpstr>
      <vt:lpstr>DPU: Arithmetic Throughput vs. Operational Intensity</vt:lpstr>
      <vt:lpstr>Arithmetic Throughput vs. Operational Intensity (I)</vt:lpstr>
      <vt:lpstr>Arithmetic Throughput vs. Operational Intensity (II)</vt:lpstr>
      <vt:lpstr>Arithmetic Throughput vs. Operational Intensity (III)</vt:lpstr>
      <vt:lpstr>Arithmetic Throughput vs. Operational Intensity (IV)</vt:lpstr>
      <vt:lpstr>Arithmetic Throughput vs. Operational Intensity (V)</vt:lpstr>
      <vt:lpstr>Microbenchmark: Arithmetic Throughput vs. Operational Intensity</vt:lpstr>
      <vt:lpstr>Benchmarking and  Workload Suitability</vt:lpstr>
      <vt:lpstr>PrIM Benchmarks</vt:lpstr>
      <vt:lpstr>PrIM Benchmarks: Application Domains</vt:lpstr>
      <vt:lpstr>Roofline Model</vt:lpstr>
      <vt:lpstr>PrIM Benchmarks: Diversity</vt:lpstr>
      <vt:lpstr>PrIM Benchmarks: Inter-DPU Communication</vt:lpstr>
      <vt:lpstr>PrIM Benchmarks</vt:lpstr>
      <vt:lpstr>Outline</vt:lpstr>
      <vt:lpstr>Evaluation Methodology</vt:lpstr>
      <vt:lpstr>Evaluation Methodology</vt:lpstr>
      <vt:lpstr>2,560-DPU System</vt:lpstr>
      <vt:lpstr>640-DPU System</vt:lpstr>
      <vt:lpstr>Datasets</vt:lpstr>
      <vt:lpstr>Strong Scaling: 1 DPU (I)</vt:lpstr>
      <vt:lpstr>Strong Scaling: 1 DPU (II)</vt:lpstr>
      <vt:lpstr>Strong Scaling: 1 DPU (III)</vt:lpstr>
      <vt:lpstr>Strong Scaling: 1 DPU (IV)</vt:lpstr>
      <vt:lpstr>Strong Scaling: 1 DPU (V)</vt:lpstr>
      <vt:lpstr>Strong Scaling: 1 DPU (VI)</vt:lpstr>
      <vt:lpstr>Strong Scaling: 1 Rank (I)</vt:lpstr>
      <vt:lpstr>Strong Scaling: 1 Rank (II)</vt:lpstr>
      <vt:lpstr>Strong Scaling: 1 Rank (III)</vt:lpstr>
      <vt:lpstr>Strong Scaling: 1 Rank (IV)</vt:lpstr>
      <vt:lpstr>Strong Scaling: 32 Ranks (I)</vt:lpstr>
      <vt:lpstr>Strong Scaling: 32 Ranks (II)</vt:lpstr>
      <vt:lpstr>Strong Scaling: 32 Ranks (III)</vt:lpstr>
      <vt:lpstr>Weak Scaling: 1 Rank</vt:lpstr>
      <vt:lpstr>CPU/GPU: Evaluation Methodology</vt:lpstr>
      <vt:lpstr>CPU/GPU: Performance Comparison (I)</vt:lpstr>
      <vt:lpstr>CPU/GPU: Performance Comparison (II)</vt:lpstr>
      <vt:lpstr>CPU/GPU: Performance Comparison (III)</vt:lpstr>
      <vt:lpstr>CPU/GPU: Energy Comparison (I)</vt:lpstr>
      <vt:lpstr>CPU/GPU: Energy Comparison (II)</vt:lpstr>
      <vt:lpstr>Outline</vt:lpstr>
      <vt:lpstr>Key Takeaway 1</vt:lpstr>
      <vt:lpstr>Key Takeaway 2</vt:lpstr>
      <vt:lpstr>Key Takeaway 3</vt:lpstr>
      <vt:lpstr>Key Takeaway 4</vt:lpstr>
      <vt:lpstr>Understanding a Modern PIM Architecture</vt:lpstr>
      <vt:lpstr>Short arXiv Version</vt:lpstr>
      <vt:lpstr>Long arXiv Version</vt:lpstr>
      <vt:lpstr>PrIM Repository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</dc:title>
  <dc:creator>Microsoft Office User</dc:creator>
  <cp:lastModifiedBy>Gomez Luna  Juan</cp:lastModifiedBy>
  <cp:revision>890</cp:revision>
  <dcterms:created xsi:type="dcterms:W3CDTF">2020-09-04T14:15:51Z</dcterms:created>
  <dcterms:modified xsi:type="dcterms:W3CDTF">2023-10-27T13:06:48Z</dcterms:modified>
</cp:coreProperties>
</file>